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60" r:id="rId3"/>
    <p:sldId id="342" r:id="rId4"/>
    <p:sldId id="377" r:id="rId5"/>
    <p:sldId id="378" r:id="rId6"/>
    <p:sldId id="271" r:id="rId7"/>
    <p:sldId id="352" r:id="rId8"/>
    <p:sldId id="354" r:id="rId9"/>
    <p:sldId id="355" r:id="rId10"/>
    <p:sldId id="357" r:id="rId11"/>
    <p:sldId id="356" r:id="rId12"/>
    <p:sldId id="359" r:id="rId13"/>
    <p:sldId id="360" r:id="rId14"/>
    <p:sldId id="362" r:id="rId15"/>
    <p:sldId id="363" r:id="rId16"/>
    <p:sldId id="361" r:id="rId17"/>
    <p:sldId id="364" r:id="rId18"/>
    <p:sldId id="367" r:id="rId19"/>
    <p:sldId id="379" r:id="rId20"/>
    <p:sldId id="380" r:id="rId21"/>
    <p:sldId id="381" r:id="rId22"/>
    <p:sldId id="369" r:id="rId23"/>
    <p:sldId id="382" r:id="rId24"/>
    <p:sldId id="383" r:id="rId25"/>
    <p:sldId id="384" r:id="rId26"/>
    <p:sldId id="385" r:id="rId27"/>
    <p:sldId id="353" r:id="rId28"/>
    <p:sldId id="372" r:id="rId29"/>
    <p:sldId id="374" r:id="rId30"/>
    <p:sldId id="375" r:id="rId31"/>
    <p:sldId id="371" r:id="rId32"/>
    <p:sldId id="376" r:id="rId33"/>
    <p:sldId id="340" r:id="rId34"/>
  </p:sldIdLst>
  <p:sldSz cx="9144000" cy="5143500" type="screen16x9"/>
  <p:notesSz cx="6858000" cy="9144000"/>
  <p:defaultTextStyle>
    <a:defPPr>
      <a:defRPr lang="de-DE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5C"/>
    <a:srgbClr val="8DAE10"/>
    <a:srgbClr val="004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9"/>
    <p:restoredTop sz="94787"/>
  </p:normalViewPr>
  <p:slideViewPr>
    <p:cSldViewPr snapToGrid="0" snapToObjects="1">
      <p:cViewPr varScale="1">
        <p:scale>
          <a:sx n="143" d="100"/>
          <a:sy n="143" d="100"/>
        </p:scale>
        <p:origin x="3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B795DA-056D-4524-BD8A-6C03E823863C}" type="datetimeFigureOut">
              <a:rPr lang="de-DE" altLang="de-DE"/>
              <a:pPr>
                <a:defRPr/>
              </a:pPr>
              <a:t>24.02.2018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BF420E-34B1-4EF8-BFE4-75B0A0FCD6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2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4B3-7296-4F72-A352-4A45D359548A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C994-828A-434F-AE41-57DAC98682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1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57D8-5BD9-46F8-BB46-6002B5CD372C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8ABB-C3BC-4BF5-9E8D-6590414C46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07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 userDrawn="1"/>
        </p:nvCxnSpPr>
        <p:spPr>
          <a:xfrm>
            <a:off x="0" y="4452938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51375"/>
            <a:ext cx="1504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96913" y="4665663"/>
            <a:ext cx="3675062" cy="273050"/>
          </a:xfrm>
        </p:spPr>
        <p:txBody>
          <a:bodyPr lIns="0" tIns="0" rIns="0" bIns="0"/>
          <a:lstStyle>
            <a:lvl1pPr algn="l">
              <a:defRPr b="1">
                <a:solidFill>
                  <a:srgbClr val="0046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Einführung in das Arbeiten mit Tablets in der Schule, 06.11.2017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0" y="4659313"/>
            <a:ext cx="512763" cy="274637"/>
          </a:xfrm>
        </p:spPr>
        <p:txBody>
          <a:bodyPr lIns="0" tIns="0" rIns="0" bIns="0"/>
          <a:lstStyle>
            <a:lvl1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FB3846-EF6B-432E-A2D1-CDFA110E61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8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34B5-F02D-4F40-A0E2-B0C14D062E77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1607-87DC-471A-A608-FEA1732C7A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46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C13B-DF4E-468A-B47C-3FEF8956A35F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1ABA-B97F-4155-B99F-A9DA59C76D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05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646D-6B61-45DA-80E0-C19084AE6616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06DC-95C5-4162-B5A9-3D3C1E67CA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52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6B8-921F-4711-85C5-B3E95F4BFD64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C72A-F190-4F60-9CCF-E27AA9FD4E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50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9A62-ECF5-4AC5-A875-DE20B7D64B0B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AD6E-E19A-4222-A587-F972B0D25A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169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7C5A-80AE-4D92-B855-EC45241683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84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14E0-7252-4882-AA20-717F18A9C7B1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E3F8-3910-4032-B808-29C483B73A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98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532EDF-701B-48F9-8660-38EFA36C7718}" type="datetime1">
              <a:rPr lang="de-DE" altLang="de-DE"/>
              <a:pPr>
                <a:defRPr/>
              </a:pPr>
              <a:t>24.02.2018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2EA97F-68ED-4ED3-9F2A-8787F36332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5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moodle.ruhr-uni-bochum.de/m/mod/glossary/showentry.php?eid=10696&amp;displayformat=dictiona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labs.de/" TargetMode="External"/><Relationship Id="rId2" Type="http://schemas.openxmlformats.org/officeDocument/2006/relationships/hyperlink" Target="http://www.o-e-r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digill-nrw.de/" TargetMode="External"/><Relationship Id="rId4" Type="http://schemas.openxmlformats.org/officeDocument/2006/relationships/hyperlink" Target="http://www.was-ist-oer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er-online.de/" TargetMode="External"/><Relationship Id="rId2" Type="http://schemas.openxmlformats.org/officeDocument/2006/relationships/hyperlink" Target="https://oerhoernchen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medienportal.siemens-stiftung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ikimedia.de/w/images.homepage/b/ba/Open_Content_A_Practical_Guide_to_Using_Open_Content_Licences_web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legalcode" TargetMode="External"/><Relationship Id="rId4" Type="http://schemas.openxmlformats.org/officeDocument/2006/relationships/hyperlink" Target="https://commons.wikimedia.org/wiki/User:Jonathasmello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utory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5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cs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en.rub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buchkopie.de/VBM_Schulbuchkopie_Ansicht.pdf" TargetMode="External"/><Relationship Id="rId2" Type="http://schemas.openxmlformats.org/officeDocument/2006/relationships/hyperlink" Target="http://www.schulbuchkopi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feld 4"/>
          <p:cNvSpPr txBox="1">
            <a:spLocks noChangeArrowheads="1"/>
          </p:cNvSpPr>
          <p:nvPr/>
        </p:nvSpPr>
        <p:spPr bwMode="auto">
          <a:xfrm>
            <a:off x="490538" y="3997325"/>
            <a:ext cx="7385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ts val="800"/>
              </a:spcAft>
            </a:pPr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 in der Schule</a:t>
            </a:r>
            <a:endParaRPr lang="de-DE" altLang="de-DE" sz="800" cap="all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Gestaltung und Produktion offener, digitaler Lernmaterialien</a:t>
            </a:r>
          </a:p>
        </p:txBody>
      </p:sp>
      <p:pic>
        <p:nvPicPr>
          <p:cNvPr id="6148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0"/>
            <a:ext cx="152241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10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6121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 Bildrechte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78626" y="3983750"/>
            <a:ext cx="758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CC0, pixabay.de</a:t>
            </a:r>
            <a:endParaRPr lang="de-DE" sz="600" dirty="0">
              <a:solidFill>
                <a:srgbClr val="17365C"/>
              </a:solidFill>
              <a:latin typeface="RubFlama" panose="020000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351042"/>
            <a:ext cx="4237312" cy="28248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11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6121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 Bildrechte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01059" y="3670841"/>
            <a:ext cx="348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Presidencia de la República Mexicana (https://commons.wikimedia.org/wiki/File:Emmanuel_Macron_in_July_2017.jpg), „Emmanuel Macron in July 2017“, https://creativecommons.org/licenses/by/2.0/legalcode</a:t>
            </a:r>
            <a:endParaRPr lang="de-DE" sz="600" dirty="0">
              <a:solidFill>
                <a:srgbClr val="17365C"/>
              </a:solidFill>
              <a:latin typeface="RubFlama" panose="020000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418166"/>
            <a:ext cx="2004322" cy="26220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6121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 Bildrechte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32383" y="4057512"/>
            <a:ext cx="758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CC0, pixabay.de</a:t>
            </a:r>
            <a:endParaRPr lang="de-DE" sz="600" dirty="0">
              <a:solidFill>
                <a:srgbClr val="17365C"/>
              </a:solidFill>
              <a:latin typeface="RubFlama" panose="020000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417303"/>
            <a:ext cx="1886192" cy="28248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13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6121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 Bildrechte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6227" y="4005125"/>
            <a:ext cx="758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CC0, pixabay.de</a:t>
            </a:r>
            <a:endParaRPr lang="de-DE" sz="600" dirty="0">
              <a:solidFill>
                <a:srgbClr val="17365C"/>
              </a:solidFill>
              <a:latin typeface="RubFlama" panose="020000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531029"/>
            <a:ext cx="3951720" cy="26365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14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Was sind </a:t>
            </a:r>
            <a:r>
              <a:rPr lang="de-DE" altLang="de-DE" sz="2800" b="1" cap="all" dirty="0" err="1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</a:t>
            </a:r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584082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Freie Bildungsmaterialien (Open Educational Resources) sind…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…kostenfreie Lehr- und Lernmaterialien,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die im Internet verfügbar,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und für jeden verwendbar sind</a:t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- da nicht unter Copyright © (all </a:t>
            </a: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rights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</a:t>
            </a: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reserved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) -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sowie in der Regel unter Creative Commons lizenziert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4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15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4" y="168026"/>
            <a:ext cx="5900460" cy="41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16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DER </a:t>
            </a:r>
            <a:r>
              <a:rPr lang="de-DE" altLang="de-DE" sz="2800" b="1" cap="all" dirty="0" err="1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Oer-kreislauf</a:t>
            </a:r>
            <a:endParaRPr lang="de-DE" altLang="de-DE" sz="2800" b="1" cap="all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36632" y="3845515"/>
            <a:ext cx="153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Abb.: Kreislauf zu "Was sind Open Educational Resources (OER)"? (Christine Ruthenfranz, CC-BY 4.0)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42903"/>
            <a:ext cx="5816789" cy="327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27000" y="5935663"/>
            <a:ext cx="68754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i="1"/>
              <a:t>Abb.: Kreislauf zu "Was sind </a:t>
            </a:r>
            <a:r>
              <a:rPr lang="de-DE" altLang="de-DE" i="1">
                <a:hlinkClick r:id="rId4" tooltip="Glossar wichtiger Begriffe: Open Educational Resources"/>
              </a:rPr>
              <a:t>Open Educational Resources</a:t>
            </a:r>
            <a:r>
              <a:rPr lang="de-DE" altLang="de-DE" i="1"/>
              <a:t> (</a:t>
            </a:r>
            <a:r>
              <a:rPr lang="de-DE" altLang="de-DE" i="1">
                <a:hlinkClick r:id="rId4" tooltip="Glossar wichtiger Begriffe: OER"/>
              </a:rPr>
              <a:t>OER</a:t>
            </a:r>
            <a:r>
              <a:rPr lang="de-DE" altLang="de-DE" i="1"/>
              <a:t>)"? (Christine Ruthenfranz, </a:t>
            </a:r>
            <a:r>
              <a:rPr lang="de-DE" altLang="de-DE" i="1">
                <a:hlinkClick r:id="rId5"/>
              </a:rPr>
              <a:t>CC-BY 4.0</a:t>
            </a:r>
            <a:r>
              <a:rPr lang="de-DE" altLang="de-DE" i="1"/>
              <a:t>)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688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17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OER-Projekte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2" y="1000263"/>
            <a:ext cx="6768479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OERinfo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Information, Transfer, Vernetzung zu OER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www.o-e-r.de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OERlabs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(Lehramts-) Studierende </a:t>
            </a:r>
            <a:r>
              <a:rPr lang="de-DE" altLang="de-DE" sz="1600" dirty="0" err="1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gemeinsa</a:t>
            </a: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für OER ausbilden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3"/>
              </a:rPr>
              <a:t>www.oerlabs.de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Was ist OER?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Freie </a:t>
            </a:r>
            <a:r>
              <a:rPr lang="de-DE" altLang="de-DE" sz="1600" dirty="0" err="1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Publikatzion</a:t>
            </a: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rund um das Thema OER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4"/>
              </a:rPr>
              <a:t>www.was-ist-oer.de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Verbundprojekt </a:t>
            </a:r>
            <a:r>
              <a:rPr lang="de-DE" altLang="de-DE" sz="1600" b="1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digiLL_NRW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OER-Lernmodule zur Medienbildung und  -didaktik in der Lehrerbildung</a:t>
            </a:r>
            <a:b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5"/>
              </a:rPr>
              <a:t>www.digill-nrw.de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8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18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 suchen und finden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5840826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sz="1600" b="1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Es gibt zahlreiche Suchmaschinen, über die Sie freie Materialien finden können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600" b="1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Schnell und einfach z.B. bei </a:t>
            </a:r>
            <a:b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Google</a:t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https://oerhoernchen.de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Für die Schule sind z.B. besonders geeignet:</a:t>
            </a:r>
            <a:b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3"/>
              </a:rPr>
              <a:t>www.lehrer-online.de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4"/>
              </a:rPr>
              <a:t>https://medienportal.siemens-stiftung.org/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3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19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13943306-7987-6C4E-A53C-C927C64BC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26"/>
          <a:stretch/>
        </p:blipFill>
        <p:spPr>
          <a:xfrm>
            <a:off x="0" y="0"/>
            <a:ext cx="9144000" cy="307074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C41F26-278F-BE4A-9D64-3F810E4270A7}"/>
              </a:ext>
            </a:extLst>
          </p:cNvPr>
          <p:cNvSpPr txBox="1">
            <a:spLocks/>
          </p:cNvSpPr>
          <p:nvPr/>
        </p:nvSpPr>
        <p:spPr>
          <a:xfrm>
            <a:off x="409859" y="3474361"/>
            <a:ext cx="8515350" cy="806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indent="-284400" defTabSz="287338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Unterrichtsmaterialien für alle Fächer</a:t>
            </a:r>
          </a:p>
          <a:p>
            <a:pPr marL="284400" indent="-284400" defTabSz="287338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 </a:t>
            </a:r>
            <a:r>
              <a:rPr lang="de-DE" sz="1600" b="1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Achtung:</a:t>
            </a: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 Viele Materialien sind kostenfrei, manche (redaktionell betreute) Materialien jedoch nicht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EA71FD-AEC1-D64B-BA79-40F04AF7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3" y="226508"/>
            <a:ext cx="7833390" cy="428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DC254CB-2847-4966-AEB7-36C5D9E84F53}"/>
              </a:ext>
            </a:extLst>
          </p:cNvPr>
          <p:cNvSpPr/>
          <p:nvPr/>
        </p:nvSpPr>
        <p:spPr>
          <a:xfrm>
            <a:off x="5209385" y="4618643"/>
            <a:ext cx="16289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7365C"/>
                </a:solidFill>
                <a:latin typeface="RubFlama" panose="02000000000000000000" pitchFamily="2" charset="0"/>
              </a:rPr>
              <a:t>CC-BY Frieder Harz </a:t>
            </a:r>
          </a:p>
        </p:txBody>
      </p:sp>
    </p:spTree>
    <p:extLst>
      <p:ext uri="{BB962C8B-B14F-4D97-AF65-F5344CB8AC3E}">
        <p14:creationId xmlns:p14="http://schemas.microsoft.com/office/powerpoint/2010/main" val="311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03B1CD-7EBA-4899-AC85-DFD24F881901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342900" y="323850"/>
            <a:ext cx="467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Ablauf</a:t>
            </a:r>
          </a:p>
        </p:txBody>
      </p:sp>
      <p:sp>
        <p:nvSpPr>
          <p:cNvPr id="8196" name="Textfeld 4"/>
          <p:cNvSpPr txBox="1">
            <a:spLocks noChangeArrowheads="1"/>
          </p:cNvSpPr>
          <p:nvPr/>
        </p:nvSpPr>
        <p:spPr bwMode="auto">
          <a:xfrm>
            <a:off x="360363" y="954088"/>
            <a:ext cx="341650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4163" indent="-284163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Block 1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Begrüßung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Vorstellungsrunde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OER-Konzepte und -Projekte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Suchen und Finden von OER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CC-Lizenzierungen</a:t>
            </a:r>
          </a:p>
          <a:p>
            <a:pPr marL="0" indent="0"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600" i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Pause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Fragerunde</a:t>
            </a:r>
          </a:p>
        </p:txBody>
      </p:sp>
      <p:sp>
        <p:nvSpPr>
          <p:cNvPr id="8198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389024" y="954088"/>
            <a:ext cx="341650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4163" indent="-284163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Block 2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Gruppenbildung und Einführung in ausgewählte Tools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Praxisphase: Erstellung einer OER mit einem Tool inkl. Lizenzierung und Veröffentlichung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Reflexion der Praxisphase / Fragerunde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Evaluation und Abschluss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20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9">
            <a:extLst>
              <a:ext uri="{FF2B5EF4-FFF2-40B4-BE49-F238E27FC236}">
                <a16:creationId xmlns:a16="http://schemas.microsoft.com/office/drawing/2014/main" id="{6959BF15-C370-034F-9556-108488DE7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74758" cy="3372205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AC7E81-6C07-7B4B-AE06-F052BC3D9CC8}"/>
              </a:ext>
            </a:extLst>
          </p:cNvPr>
          <p:cNvSpPr txBox="1">
            <a:spLocks/>
          </p:cNvSpPr>
          <p:nvPr/>
        </p:nvSpPr>
        <p:spPr>
          <a:xfrm>
            <a:off x="409859" y="3474361"/>
            <a:ext cx="8515350" cy="6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Flama" panose="02000000000000000000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indent="-284400" defTabSz="287338">
              <a:spcBef>
                <a:spcPct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Unterrichtsmaterialien für viele Fächer </a:t>
            </a:r>
          </a:p>
          <a:p>
            <a:pPr marL="284400" indent="-284400" defTabSz="287338">
              <a:spcBef>
                <a:spcPct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Teilweise umfangreiche Medienpakete</a:t>
            </a:r>
          </a:p>
          <a:p>
            <a:pPr marL="284400" indent="-284400" defTabSz="287338">
              <a:spcBef>
                <a:spcPct val="0"/>
              </a:spcBef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charset="0"/>
              </a:rPr>
              <a:t>Interaktive Inhalte</a:t>
            </a:r>
          </a:p>
        </p:txBody>
      </p:sp>
    </p:spTree>
    <p:extLst>
      <p:ext uri="{BB962C8B-B14F-4D97-AF65-F5344CB8AC3E}">
        <p14:creationId xmlns:p14="http://schemas.microsoft.com/office/powerpoint/2010/main" val="142564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21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3172911-C74C-4205-BEF2-74343A061693}"/>
              </a:ext>
            </a:extLst>
          </p:cNvPr>
          <p:cNvSpPr/>
          <p:nvPr/>
        </p:nvSpPr>
        <p:spPr>
          <a:xfrm>
            <a:off x="7553239" y="4008447"/>
            <a:ext cx="1649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>
                <a:solidFill>
                  <a:srgbClr val="17365C"/>
                </a:solidFill>
                <a:latin typeface="RubFlama" panose="02000000000000000000" pitchFamily="2" charset="0"/>
              </a:rPr>
              <a:t>„Der natürliche Wasserkreislauf“</a:t>
            </a:r>
          </a:p>
          <a:p>
            <a:r>
              <a:rPr lang="de-DE" sz="700" dirty="0">
                <a:solidFill>
                  <a:srgbClr val="17365C"/>
                </a:solidFill>
                <a:latin typeface="RubFlama" panose="02000000000000000000" pitchFamily="2" charset="0"/>
              </a:rPr>
              <a:t>CC BY-SA 4.0 Siemens Stiftung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2" r:id="rId2" imgW="6175440" imgH="4281480"/>
        </mc:Choice>
        <mc:Fallback>
          <p:control name="ShockwaveFlash2" r:id="rId2" imgW="6175440" imgH="4281480">
            <p:pic>
              <p:nvPicPr>
                <p:cNvPr id="4" name="ShockwaveFlash2">
                  <a:extLst>
                    <a:ext uri="{FF2B5EF4-FFF2-40B4-BE49-F238E27FC236}">
                      <a16:creationId xmlns:a16="http://schemas.microsoft.com/office/drawing/2014/main" id="{A3899378-800D-48B1-A59C-FC8060B469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52494" y="77788"/>
                  <a:ext cx="6175375" cy="42814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112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CC-Lizenzierung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FD20C84D-B1B5-914C-A6CF-14C547C1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823913"/>
            <a:ext cx="8189912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Was steht hinter CC?</a:t>
            </a:r>
            <a:br>
              <a:rPr lang="de-DE" altLang="de-DE" sz="16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Hinter den Creative </a:t>
            </a:r>
            <a:r>
              <a:rPr lang="de-DE" altLang="de-DE" sz="160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Commons</a:t>
            </a: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(CC) steht eine Non-Profit-Organisation.</a:t>
            </a:r>
            <a:b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Diese bietet Urheber*innen vorgefertigte Lizenzverträge für Nutzung durch andere an.</a:t>
            </a:r>
            <a:b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Die CC-Lizenzen schützen die Urheber*innen </a:t>
            </a:r>
            <a:b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und zeigen den Nutzer*innen, wie und unter welchen Bedingungen die kreativen Materialien verwendet werden dürfen.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de-DE" altLang="de-DE" sz="20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Wie ist das möglich?</a:t>
            </a:r>
            <a: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altLang="de-DE" sz="16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5BC30D9-4A49-AB44-A6FC-73109079CD89}"/>
              </a:ext>
            </a:extLst>
          </p:cNvPr>
          <p:cNvSpPr/>
          <p:nvPr/>
        </p:nvSpPr>
        <p:spPr>
          <a:xfrm>
            <a:off x="5541732" y="4246662"/>
            <a:ext cx="360226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CC-BY-SA 4.0 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Ruhr-Universität Bochum, Matthias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Kostrzewa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Christine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Ruthenfranz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30615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23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CC-Lizenzierung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5BC30D9-4A49-AB44-A6FC-73109079CD89}"/>
              </a:ext>
            </a:extLst>
          </p:cNvPr>
          <p:cNvSpPr/>
          <p:nvPr/>
        </p:nvSpPr>
        <p:spPr>
          <a:xfrm>
            <a:off x="5541732" y="4246662"/>
            <a:ext cx="360226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CC-BY-SA 4.0 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Ruhr-Universität Bochum, Matthias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Kostrzewa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Christine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Ruthenfranz</a:t>
            </a:r>
            <a:endParaRPr lang="de-DE" sz="700" dirty="0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E698E92-9483-7B49-B401-64D6C339A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844550"/>
            <a:ext cx="57165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Die verschiedenen Möglichkeiten der CC- Lizenzierung</a:t>
            </a:r>
            <a:br>
              <a:rPr lang="de-DE" altLang="de-DE" sz="16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6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88704E-32F6-274E-8E5E-85395D40B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658" y="1484367"/>
            <a:ext cx="24574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CC0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 SA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 NC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 NC SA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 ND</a:t>
            </a:r>
          </a:p>
          <a:p>
            <a:r>
              <a:rPr lang="de-DE" altLang="de-DE" sz="18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CC BY NC ND</a:t>
            </a:r>
          </a:p>
          <a:p>
            <a:pPr>
              <a:lnSpc>
                <a:spcPct val="150000"/>
              </a:lnSpc>
            </a:pPr>
            <a:r>
              <a:rPr lang="de-DE" altLang="de-DE" sz="3200" b="1" dirty="0">
                <a:solidFill>
                  <a:srgbClr val="003560"/>
                </a:solidFill>
                <a:latin typeface="RubFlama Light" panose="02000000000000000000" pitchFamily="2" charset="77"/>
              </a:rPr>
              <a:t>???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A4215153-6C61-CF44-B936-8BD25B9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8" y="3214856"/>
            <a:ext cx="1195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BY-SA 4.0</a:t>
            </a: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  <a:t>Design: Markus </a:t>
            </a:r>
            <a:r>
              <a:rPr lang="de-DE" altLang="de-DE" sz="600" dirty="0" err="1">
                <a:latin typeface="Arial" panose="020B0604020202020204" pitchFamily="34" charset="0"/>
                <a:cs typeface="Arial" panose="020B0604020202020204" pitchFamily="34" charset="0"/>
              </a:rPr>
              <a:t>Büsges</a:t>
            </a: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600" dirty="0" err="1">
                <a:latin typeface="Arial" panose="020B0604020202020204" pitchFamily="34" charset="0"/>
                <a:cs typeface="Arial" panose="020B0604020202020204" pitchFamily="34" charset="0"/>
              </a:rPr>
              <a:t>leomaria</a:t>
            </a: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600" dirty="0" err="1">
                <a:latin typeface="Arial" panose="020B0604020202020204" pitchFamily="34" charset="0"/>
                <a:cs typeface="Arial" panose="020B0604020202020204" pitchFamily="34" charset="0"/>
              </a:rPr>
              <a:t>designbüro</a:t>
            </a: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https://wikimedia.de/w/images.homepage/b/ba/Open_Content_A_Practical_Guide_to_Using_Open_Content_Licences_web.pdf</a:t>
            </a:r>
            <a:endParaRPr lang="de-DE" alt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">
            <a:extLst>
              <a:ext uri="{FF2B5EF4-FFF2-40B4-BE49-F238E27FC236}">
                <a16:creationId xmlns:a16="http://schemas.microsoft.com/office/drawing/2014/main" id="{D27A1D18-047C-F640-B092-98FD23DC6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7" y="1187696"/>
            <a:ext cx="3058892" cy="30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24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CC-Lizenzierung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5BC30D9-4A49-AB44-A6FC-73109079CD89}"/>
              </a:ext>
            </a:extLst>
          </p:cNvPr>
          <p:cNvSpPr/>
          <p:nvPr/>
        </p:nvSpPr>
        <p:spPr>
          <a:xfrm>
            <a:off x="5541732" y="4246662"/>
            <a:ext cx="360226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CC-BY-SA 4.0 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Ruhr-Universität Bochum, Matthias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Kostrzewa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Christine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Ruthenfranz</a:t>
            </a:r>
            <a:endParaRPr lang="de-DE" sz="700" dirty="0"/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3EC4E79F-911F-8846-A809-D8095D23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74713"/>
            <a:ext cx="630396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Die CC-Bestandteile und ihre Bedeutungen</a:t>
            </a:r>
            <a:b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1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altLang="de-DE" sz="1100" i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Attribution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): 			Namensnennung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SA 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altLang="de-DE" sz="1100" i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Share </a:t>
            </a:r>
            <a:r>
              <a:rPr lang="de-DE" altLang="de-DE" sz="1100" i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Alike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): 			Weitergabe unter gleichen Bedingungen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NC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de-DE" altLang="de-DE" sz="1100" i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Non Commercial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):</a:t>
            </a:r>
            <a:r>
              <a:rPr lang="de-DE" altLang="de-DE" sz="110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		keine 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kommerzielle Nutzung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rgbClr val="8DAE1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de-DE" altLang="de-DE" sz="1100" i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No</a:t>
            </a:r>
            <a:r>
              <a:rPr lang="de-DE" altLang="de-DE" sz="1100" i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Derivatives</a:t>
            </a:r>
            <a:r>
              <a:rPr lang="de-DE" altLang="de-DE" sz="11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): 		keine Bearbeitung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altLang="de-DE" sz="11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altLang="de-DE" sz="11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1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09D6BC-750E-974C-90DF-B34E49BD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89" y="2540102"/>
            <a:ext cx="2131405" cy="142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3E0958F-7FE4-044F-8826-B895D197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6" y="2933070"/>
            <a:ext cx="50434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de-DE" sz="1400" b="1" i="1" dirty="0" err="1">
                <a:hlinkClick r:id="rId4"/>
              </a:rPr>
              <a:t>Zum</a:t>
            </a:r>
            <a:r>
              <a:rPr lang="en-US" altLang="de-DE" sz="1400" b="1" i="1" dirty="0">
                <a:hlinkClick r:id="rId4"/>
              </a:rPr>
              <a:t> </a:t>
            </a:r>
            <a:r>
              <a:rPr lang="en-US" altLang="de-DE" sz="1400" b="1" i="1" dirty="0" err="1">
                <a:hlinkClick r:id="rId4"/>
              </a:rPr>
              <a:t>Beispiel</a:t>
            </a:r>
            <a:r>
              <a:rPr lang="en-US" altLang="de-DE" sz="1400" b="1" i="1" dirty="0">
                <a:hlinkClick r:id="rId4"/>
              </a:rPr>
              <a:t>:</a:t>
            </a:r>
          </a:p>
          <a:p>
            <a:pPr>
              <a:defRPr/>
            </a:pPr>
            <a:endParaRPr lang="en-US" altLang="de-DE" sz="1400" i="1" dirty="0">
              <a:hlinkClick r:id="" action="ppaction://noaction"/>
            </a:endParaRPr>
          </a:p>
          <a:p>
            <a:pPr>
              <a:defRPr/>
            </a:pPr>
            <a:endParaRPr lang="en-US" altLang="de-DE" sz="1400" i="1" dirty="0">
              <a:hlinkClick r:id="" action="ppaction://noaction"/>
            </a:endParaRPr>
          </a:p>
          <a:p>
            <a:pPr>
              <a:defRPr/>
            </a:pPr>
            <a:r>
              <a:rPr lang="en-US" altLang="de-DE" sz="1400" i="1" dirty="0" err="1">
                <a:hlinkClick r:id="rId4"/>
              </a:rPr>
              <a:t>Jonathasmello</a:t>
            </a:r>
            <a:r>
              <a:rPr lang="en-US" altLang="de-DE" sz="1400" i="1" dirty="0">
                <a:hlinkClick r:id="rId4"/>
              </a:rPr>
              <a:t>, Global Open Educational Resources Logo, </a:t>
            </a:r>
            <a:r>
              <a:rPr lang="en-US" altLang="de-DE" sz="1400" i="1" dirty="0"/>
              <a:t/>
            </a:r>
            <a:br>
              <a:rPr lang="en-US" altLang="de-DE" sz="1400" i="1" dirty="0"/>
            </a:br>
            <a:r>
              <a:rPr lang="en-US" altLang="de-DE" sz="1400" b="1" i="1" dirty="0">
                <a:hlinkClick r:id="rId5"/>
              </a:rPr>
              <a:t>CC BY 3.0</a:t>
            </a:r>
            <a:r>
              <a:rPr lang="en-US" altLang="de-DE" sz="1400" b="1" i="1" dirty="0"/>
              <a:t> </a:t>
            </a:r>
            <a:r>
              <a:rPr lang="en-US" altLang="de-DE" sz="1400" i="1" dirty="0">
                <a:solidFill>
                  <a:srgbClr val="003560"/>
                </a:solidFill>
              </a:rPr>
              <a:t>(https://creativecommons.org/licenses/by/3.0/legalcode</a:t>
            </a:r>
            <a:r>
              <a:rPr lang="en-US" altLang="de-DE" sz="1050" i="1" dirty="0">
                <a:solidFill>
                  <a:srgbClr val="003560"/>
                </a:solidFill>
              </a:rPr>
              <a:t>)</a:t>
            </a:r>
            <a:endParaRPr lang="en-US" altLang="de-DE" sz="1050" i="1" dirty="0">
              <a:solidFill>
                <a:srgbClr val="003560"/>
              </a:solidFill>
              <a:hlinkClick r:id="rId4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DB3EEB-4466-5343-BEAF-08E77697DAD5}"/>
              </a:ext>
            </a:extLst>
          </p:cNvPr>
          <p:cNvSpPr txBox="1"/>
          <p:nvPr/>
        </p:nvSpPr>
        <p:spPr>
          <a:xfrm>
            <a:off x="6273800" y="247420"/>
            <a:ext cx="2870200" cy="1954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Bei CC IMMER: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050" b="1" u="sng" dirty="0">
              <a:solidFill>
                <a:srgbClr val="FF0000"/>
              </a:solidFill>
              <a:latin typeface="RubFlama" panose="020000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Namensnennung</a:t>
            </a:r>
            <a: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/>
            </a:r>
            <a:b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</a:br>
            <a: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notwendig</a:t>
            </a:r>
            <a:b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</a:br>
            <a:endParaRPr lang="de-DE" sz="1050" b="1" dirty="0">
              <a:solidFill>
                <a:srgbClr val="FF0000"/>
              </a:solidFill>
              <a:latin typeface="RubFlama" panose="020000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Lizenz + </a:t>
            </a:r>
            <a:b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</a:br>
            <a: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Version angeben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050" b="1" dirty="0">
              <a:solidFill>
                <a:srgbClr val="FF0000"/>
              </a:solidFill>
              <a:latin typeface="RubFlama" panose="020000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Link zur Lizenz</a:t>
            </a:r>
            <a:br>
              <a:rPr lang="de-DE" sz="1050" b="1" u="sng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</a:br>
            <a: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  <a:t>(findet man über Google)</a:t>
            </a:r>
            <a:br>
              <a:rPr lang="de-DE" sz="1050" b="1" dirty="0">
                <a:solidFill>
                  <a:srgbClr val="FF0000"/>
                </a:solidFill>
                <a:latin typeface="RubFlama" panose="02000000000000000000" pitchFamily="2" charset="0"/>
                <a:sym typeface="Wingdings" panose="05000000000000000000" pitchFamily="2" charset="2"/>
              </a:rPr>
            </a:br>
            <a:endParaRPr lang="de-DE" sz="1050" b="1" dirty="0">
              <a:solidFill>
                <a:srgbClr val="FF0000"/>
              </a:solidFill>
              <a:latin typeface="RubFlama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2267E7F-E2FB-1843-B597-1E2460F1B905}"/>
              </a:ext>
            </a:extLst>
          </p:cNvPr>
          <p:cNvSpPr/>
          <p:nvPr/>
        </p:nvSpPr>
        <p:spPr>
          <a:xfrm>
            <a:off x="249618" y="1224611"/>
            <a:ext cx="4487862" cy="438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39F7279-FDF0-0148-A9C2-6461B01A0379}"/>
              </a:ext>
            </a:extLst>
          </p:cNvPr>
          <p:cNvCxnSpPr>
            <a:cxnSpLocks/>
          </p:cNvCxnSpPr>
          <p:nvPr/>
        </p:nvCxnSpPr>
        <p:spPr>
          <a:xfrm flipV="1">
            <a:off x="1176912" y="1325279"/>
            <a:ext cx="5096888" cy="2656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25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3FD25162-BA58-7148-882D-A28C0D196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46495"/>
              </p:ext>
            </p:extLst>
          </p:nvPr>
        </p:nvGraphicFramePr>
        <p:xfrm>
          <a:off x="256256" y="0"/>
          <a:ext cx="8485187" cy="51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9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RubFlama Light" panose="02000000000000000000" pitchFamily="2" charset="0"/>
                        </a:rPr>
                        <a:t>Lizenz</a:t>
                      </a:r>
                    </a:p>
                  </a:txBody>
                  <a:tcPr marL="132280" marR="132280" marT="66149" marB="66149">
                    <a:solidFill>
                      <a:srgbClr val="0046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RubFlama Light" panose="02000000000000000000" pitchFamily="2" charset="0"/>
                        </a:rPr>
                        <a:t>Bedingung</a:t>
                      </a:r>
                    </a:p>
                  </a:txBody>
                  <a:tcPr marL="132280" marR="132280" marT="66149" marB="66149">
                    <a:solidFill>
                      <a:srgbClr val="0046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RubFlama Light" panose="02000000000000000000" pitchFamily="2" charset="0"/>
                        </a:rPr>
                        <a:t>Materialien dürfen…</a:t>
                      </a:r>
                    </a:p>
                  </a:txBody>
                  <a:tcPr marL="132280" marR="132280" marT="66149" marB="66149">
                    <a:solidFill>
                      <a:srgbClr val="004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CC0 (Null)</a:t>
                      </a:r>
                    </a:p>
                  </a:txBody>
                  <a:tcPr marL="132280" marR="132280" marT="66149" marB="6614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gemeinfrei</a:t>
                      </a:r>
                    </a:p>
                  </a:txBody>
                  <a:tcPr marL="132280" marR="132280" marT="66149" marB="6614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…frei genutzt werden ohne weitere Bedingungen und Angaben</a:t>
                      </a:r>
                    </a:p>
                  </a:txBody>
                  <a:tcPr marL="132280" marR="132280" marT="66149" marB="6614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endParaRPr lang="de-DE" sz="260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 der Urheber*innen</a:t>
                      </a: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…geteilt,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verändert und kommerziell genutzt werden.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endParaRPr lang="de-DE" sz="260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 + Wiederveröffentlichung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unter gleichen Bedingungen (Share </a:t>
                      </a:r>
                      <a:r>
                        <a:rPr lang="de-DE" sz="1400" baseline="0" dirty="0" err="1">
                          <a:latin typeface="RubFlama Light" panose="02000000000000000000" pitchFamily="2" charset="0"/>
                        </a:rPr>
                        <a:t>Alike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)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…geteilt,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verändert und kommerziell genutzt werden.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endParaRPr lang="de-DE" sz="26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 +</a:t>
                      </a:r>
                    </a:p>
                    <a:p>
                      <a:r>
                        <a:rPr lang="de-DE" sz="1400" b="1" dirty="0">
                          <a:latin typeface="RubFlama Light" panose="02000000000000000000" pitchFamily="2" charset="0"/>
                        </a:rPr>
                        <a:t>keine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kommerzielle Nutzung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…geteilt und verändert werden.</a:t>
                      </a: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927">
                <a:tc>
                  <a:txBody>
                    <a:bodyPr/>
                    <a:lstStyle/>
                    <a:p>
                      <a:endParaRPr lang="de-DE" sz="260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 +</a:t>
                      </a:r>
                    </a:p>
                    <a:p>
                      <a:r>
                        <a:rPr lang="de-DE" sz="1400" b="1" dirty="0">
                          <a:latin typeface="RubFlama Light" panose="02000000000000000000" pitchFamily="2" charset="0"/>
                        </a:rPr>
                        <a:t>keine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kommerzielle Nutzung +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  <a:p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Wiederveröffentlichung unter gleichen Bedingungen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…geteilt und verändert werden.</a:t>
                      </a:r>
                    </a:p>
                  </a:txBody>
                  <a:tcPr marL="132280" marR="132280" marT="66149" marB="6614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endParaRPr lang="de-DE" sz="26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 +</a:t>
                      </a:r>
                      <a:br>
                        <a:rPr lang="de-DE" sz="1400" dirty="0">
                          <a:latin typeface="RubFlama Light" panose="02000000000000000000" pitchFamily="2" charset="0"/>
                        </a:rPr>
                      </a:br>
                      <a:r>
                        <a:rPr lang="de-DE" sz="1400" b="1" dirty="0">
                          <a:latin typeface="RubFlama Light" panose="02000000000000000000" pitchFamily="2" charset="0"/>
                        </a:rPr>
                        <a:t>keine</a:t>
                      </a:r>
                      <a:r>
                        <a:rPr lang="de-DE" sz="1400" dirty="0">
                          <a:latin typeface="RubFlama Light" panose="02000000000000000000" pitchFamily="2" charset="0"/>
                        </a:rPr>
                        <a:t> Bearbeitung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erlaubt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…nur geteilt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(und nicht verändert werden).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520">
                <a:tc>
                  <a:txBody>
                    <a:bodyPr/>
                    <a:lstStyle/>
                    <a:p>
                      <a:endParaRPr lang="de-DE" sz="260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Namensnennung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+</a:t>
                      </a:r>
                    </a:p>
                    <a:p>
                      <a:r>
                        <a:rPr lang="de-DE" sz="1400" b="1" baseline="0" dirty="0">
                          <a:latin typeface="RubFlama Light" panose="02000000000000000000" pitchFamily="2" charset="0"/>
                        </a:rPr>
                        <a:t>keine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kommerzielle Nutzung +</a:t>
                      </a:r>
                    </a:p>
                    <a:p>
                      <a:r>
                        <a:rPr lang="de-DE" sz="1400" b="1" baseline="0" dirty="0">
                          <a:latin typeface="RubFlama Light" panose="02000000000000000000" pitchFamily="2" charset="0"/>
                        </a:rPr>
                        <a:t>keine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Bearbeitung erlaubt</a:t>
                      </a: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RubFlama Light" panose="02000000000000000000" pitchFamily="2" charset="0"/>
                        </a:rPr>
                        <a:t>…nur geteilt</a:t>
                      </a:r>
                      <a:r>
                        <a:rPr lang="de-DE" sz="1400" baseline="0" dirty="0">
                          <a:latin typeface="RubFlama Light" panose="02000000000000000000" pitchFamily="2" charset="0"/>
                        </a:rPr>
                        <a:t> (und nicht verändert werden).</a:t>
                      </a:r>
                      <a:endParaRPr lang="de-DE" sz="1400" dirty="0">
                        <a:latin typeface="RubFlama Light" panose="02000000000000000000" pitchFamily="2" charset="0"/>
                      </a:endParaRPr>
                    </a:p>
                  </a:txBody>
                  <a:tcPr marL="132280" marR="132280" marT="66149" marB="6614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" name="Grafik 2">
            <a:extLst>
              <a:ext uri="{FF2B5EF4-FFF2-40B4-BE49-F238E27FC236}">
                <a16:creationId xmlns:a16="http://schemas.microsoft.com/office/drawing/2014/main" id="{33860DF3-B6A6-514A-87C8-8D157A5E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3" y="1016000"/>
            <a:ext cx="15081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4">
            <a:extLst>
              <a:ext uri="{FF2B5EF4-FFF2-40B4-BE49-F238E27FC236}">
                <a16:creationId xmlns:a16="http://schemas.microsoft.com/office/drawing/2014/main" id="{7CCD8E7F-49C7-9A4C-AD14-F21136B0D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" y="1620838"/>
            <a:ext cx="1517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5">
            <a:extLst>
              <a:ext uri="{FF2B5EF4-FFF2-40B4-BE49-F238E27FC236}">
                <a16:creationId xmlns:a16="http://schemas.microsoft.com/office/drawing/2014/main" id="{9F33CC26-76E4-E946-A7A0-11B740D8E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" y="2228850"/>
            <a:ext cx="15176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6">
            <a:extLst>
              <a:ext uri="{FF2B5EF4-FFF2-40B4-BE49-F238E27FC236}">
                <a16:creationId xmlns:a16="http://schemas.microsoft.com/office/drawing/2014/main" id="{3A6818CB-BCC7-244B-A1C9-9E8A349C6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3" y="3000375"/>
            <a:ext cx="15081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7">
            <a:extLst>
              <a:ext uri="{FF2B5EF4-FFF2-40B4-BE49-F238E27FC236}">
                <a16:creationId xmlns:a16="http://schemas.microsoft.com/office/drawing/2014/main" id="{74B114F6-8126-384E-BE49-CBC85DA19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" y="3811588"/>
            <a:ext cx="1517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8">
            <a:extLst>
              <a:ext uri="{FF2B5EF4-FFF2-40B4-BE49-F238E27FC236}">
                <a16:creationId xmlns:a16="http://schemas.microsoft.com/office/drawing/2014/main" id="{FCC28A2A-E783-8F4D-8F09-1D6950FBD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" y="4502150"/>
            <a:ext cx="1517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FED57BB7-D458-F048-BEE2-EDB618EAB0D9}"/>
              </a:ext>
            </a:extLst>
          </p:cNvPr>
          <p:cNvSpPr/>
          <p:nvPr/>
        </p:nvSpPr>
        <p:spPr>
          <a:xfrm>
            <a:off x="83698" y="946150"/>
            <a:ext cx="8820150" cy="123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CBEED73-85B8-4948-944C-0D050477C9F5}"/>
              </a:ext>
            </a:extLst>
          </p:cNvPr>
          <p:cNvSpPr/>
          <p:nvPr/>
        </p:nvSpPr>
        <p:spPr>
          <a:xfrm>
            <a:off x="158311" y="2171700"/>
            <a:ext cx="8820150" cy="163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543BE18-905B-2043-9939-2EC126724CBF}"/>
              </a:ext>
            </a:extLst>
          </p:cNvPr>
          <p:cNvSpPr/>
          <p:nvPr/>
        </p:nvSpPr>
        <p:spPr>
          <a:xfrm>
            <a:off x="115448" y="3740150"/>
            <a:ext cx="8820150" cy="142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5BC30D9-4A49-AB44-A6FC-73109079CD89}"/>
              </a:ext>
            </a:extLst>
          </p:cNvPr>
          <p:cNvSpPr/>
          <p:nvPr/>
        </p:nvSpPr>
        <p:spPr>
          <a:xfrm>
            <a:off x="5541732" y="4897289"/>
            <a:ext cx="360226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CC-BY-SA 4.0 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Ruhr-Universität Bochum, Matthias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Kostrzewa</a:t>
            </a:r>
            <a:r>
              <a:rPr lang="de-DE" altLang="de-DE" sz="7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Christine </a:t>
            </a:r>
            <a:r>
              <a:rPr lang="de-DE" altLang="de-DE" sz="700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Ruthenfranz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775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26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4">
            <a:extLst>
              <a:ext uri="{FF2B5EF4-FFF2-40B4-BE49-F238E27FC236}">
                <a16:creationId xmlns:a16="http://schemas.microsoft.com/office/drawing/2014/main" id="{D388D48A-9B80-DD4F-907B-6AF4FDC8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62" y="1617663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NOCH FRAGEN?</a:t>
            </a:r>
          </a:p>
        </p:txBody>
      </p:sp>
      <p:sp>
        <p:nvSpPr>
          <p:cNvPr id="17" name="Textfeld 4">
            <a:extLst>
              <a:ext uri="{FF2B5EF4-FFF2-40B4-BE49-F238E27FC236}">
                <a16:creationId xmlns:a16="http://schemas.microsoft.com/office/drawing/2014/main" id="{77BA8E56-AFF3-A54C-8BEC-44309097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823" y="3551204"/>
            <a:ext cx="49925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FFC00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15 MINUTEN KAFFEEPAUSE 		</a:t>
            </a:r>
          </a:p>
        </p:txBody>
      </p:sp>
    </p:spTree>
    <p:extLst>
      <p:ext uri="{BB962C8B-B14F-4D97-AF65-F5344CB8AC3E}">
        <p14:creationId xmlns:p14="http://schemas.microsoft.com/office/powerpoint/2010/main" val="200249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/>
        </p:nvSpPr>
        <p:spPr bwMode="auto">
          <a:xfrm>
            <a:off x="342900" y="1143000"/>
            <a:ext cx="84709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4800" cap="all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BLOCK 2 - PRAXIS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Tools zu OER-Erstellung.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 selber erstellen und lizenzieren.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Veröffentlichung.</a:t>
            </a:r>
          </a:p>
        </p:txBody>
      </p:sp>
    </p:spTree>
    <p:extLst>
      <p:ext uri="{BB962C8B-B14F-4D97-AF65-F5344CB8AC3E}">
        <p14:creationId xmlns:p14="http://schemas.microsoft.com/office/powerpoint/2010/main" val="246208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28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226405"/>
            <a:ext cx="46141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Arbeitsblätter online gestalten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Arbeitsblätter einfach online im Baukastensystem gestalten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Viele bereits verfügbare Arbeitsblätter, die genutzt und weiter bearbeitet werden können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Alles ist OER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In der Basisversion kostenlos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www.tutory.de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88294"/>
            <a:ext cx="3510117" cy="39524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6" y="188294"/>
            <a:ext cx="1922950" cy="6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9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29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226405"/>
            <a:ext cx="461414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Interaktive Lernelemente bauen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Auswahl aus über 25 verschiedene Inhaltstypen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Beispiel: Video (z.B. von YouTube) mit Interaktionen wie Fragen und Hinweisen versehen.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Komplett Kostenfrei und Open Source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Integration in LMS (Moodle) und Webseiten (Wordpress und </a:t>
            </a: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Drupal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) möglich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www.h5p.org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173334"/>
            <a:ext cx="1625139" cy="9154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8" y="269925"/>
            <a:ext cx="3768219" cy="38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F14AED-2544-497A-A3D6-80B88441F6B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3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feld 6"/>
          <p:cNvSpPr txBox="1">
            <a:spLocks noChangeArrowheads="1"/>
          </p:cNvSpPr>
          <p:nvPr/>
        </p:nvSpPr>
        <p:spPr bwMode="auto">
          <a:xfrm>
            <a:off x="342900" y="323850"/>
            <a:ext cx="467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REFERENTEN</a:t>
            </a:r>
          </a:p>
        </p:txBody>
      </p:sp>
      <p:sp>
        <p:nvSpPr>
          <p:cNvPr id="7172" name="Textfeld 7"/>
          <p:cNvSpPr txBox="1">
            <a:spLocks noChangeArrowheads="1"/>
          </p:cNvSpPr>
          <p:nvPr/>
        </p:nvSpPr>
        <p:spPr bwMode="auto">
          <a:xfrm>
            <a:off x="1873292" y="960914"/>
            <a:ext cx="61214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Prof. Dr. Sandra Aßmann</a:t>
            </a:r>
          </a:p>
          <a:p>
            <a:pPr eaLnBrk="1" hangingPunct="1"/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Soziale Räume und Orte des non-formalen und informellen Lernens</a:t>
            </a:r>
          </a:p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@</a:t>
            </a: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assmanns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Matthias Kostrzewa</a:t>
            </a:r>
          </a:p>
          <a:p>
            <a:pPr eaLnBrk="1" hangingPunct="1"/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Professional School </a:t>
            </a:r>
            <a:r>
              <a:rPr lang="de-DE" altLang="de-DE" sz="1600" dirty="0" err="1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 Education</a:t>
            </a:r>
          </a:p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@matkost04</a:t>
            </a:r>
          </a:p>
          <a:p>
            <a:pPr eaLnBrk="1" hangingPunct="1"/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Yannic Steffens</a:t>
            </a:r>
          </a:p>
          <a:p>
            <a:pPr eaLnBrk="1" hangingPunct="1"/>
            <a:r>
              <a:rPr lang="de-DE" altLang="de-DE" sz="1600" dirty="0">
                <a:solidFill>
                  <a:srgbClr val="8DAE10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Soziale Räume und Orte des non-formalen und informellen Lernens</a:t>
            </a:r>
          </a:p>
          <a:p>
            <a:pPr eaLnBrk="1" hangingPunct="1"/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@</a:t>
            </a: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YannicSteffens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73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0BCF2E3-C2B5-104E-94C8-7EB763B94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9" b="24675"/>
          <a:stretch/>
        </p:blipFill>
        <p:spPr>
          <a:xfrm>
            <a:off x="410938" y="815975"/>
            <a:ext cx="1055594" cy="107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50B47A-20C6-B649-8209-9FF0E47E2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864"/>
          <a:stretch/>
        </p:blipFill>
        <p:spPr>
          <a:xfrm>
            <a:off x="410938" y="3173694"/>
            <a:ext cx="1055594" cy="114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3F001FD4-4F9F-5A4E-8C48-9912B41F1A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r="51571" b="7567"/>
          <a:stretch/>
        </p:blipFill>
        <p:spPr bwMode="auto">
          <a:xfrm>
            <a:off x="450062" y="1892302"/>
            <a:ext cx="977346" cy="129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30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4" y="1292665"/>
            <a:ext cx="533061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Office im Online-Format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Texte, Tabellen und Präsentationen</a:t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online erstellen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Mit anderen teilen und</a:t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kollaborativ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arbeiten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Zugriff für alle oder für ausgewählten Personenkreis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Schnittstelle zu Microsoft Office vorhanden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Komplett kostenlos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www.docs.google.com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88294"/>
            <a:ext cx="921387" cy="9213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9" y="119270"/>
            <a:ext cx="4651513" cy="2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6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31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6715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Aufgabenstellung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584082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H5P, </a:t>
            </a:r>
            <a:r>
              <a:rPr lang="de-DE" altLang="de-DE" sz="1600" b="1" dirty="0" err="1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Tutory</a:t>
            </a: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und Google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+mj-lt"/>
              <a:buAutoNum type="arabicPeriod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Finden Sie sich in 2er-Gruppen zusammen </a:t>
            </a:r>
            <a:b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</a:b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(z.B. nach Fächerzugehörigkeit)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+mj-lt"/>
              <a:buAutoNum type="arabicPeriod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marL="342900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+mj-lt"/>
              <a:buAutoNum type="arabicPeriod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Wählen Sie eines der drei Tools aus und erstellen Sie eine OER zu einem </a:t>
            </a:r>
            <a:r>
              <a:rPr lang="de-DE" altLang="de-DE" sz="1600" u="sng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für Sie relevanten Unterrichtsgegenstand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Verwenden Sie dazu das Tool und integrieren Sie andere CC-lizenzierte Medieninhalte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Remixen Sie ggf. vorhandenes Material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Lizensieren Sie Ihr neues Material mit einer CC-Lizenz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2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32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6715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Veröffentlichung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584082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Die von Ihnen erstellen Inhalte wollen wir im Anschluss in einem offenen Moodle-Kurs sowie über die Plattform OpenRUB (</a:t>
            </a: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www.open.rub.de</a:t>
            </a: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) veröffentlich und teilen.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600" b="1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Denken Sie daher an eine passende Lizenzierung Ihrer Ergebnisse und beachten Sie die Bedingungen des Urheberrechts und der CC-Lizenzen.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9" y="1688978"/>
            <a:ext cx="2194564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C6DC02-2EDD-48D3-8052-90BE0D98CB6B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33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feld 4"/>
          <p:cNvSpPr txBox="1">
            <a:spLocks noChangeArrowheads="1"/>
          </p:cNvSpPr>
          <p:nvPr/>
        </p:nvSpPr>
        <p:spPr bwMode="auto">
          <a:xfrm>
            <a:off x="0" y="1106488"/>
            <a:ext cx="9144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Vielen Dank für Ihre Aufmerksamkeit</a:t>
            </a:r>
          </a:p>
          <a:p>
            <a:pPr algn="ctr" eaLnBrk="1" hangingPunct="1"/>
            <a:r>
              <a:rPr lang="de-DE" altLang="de-DE" sz="28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und Ihre Mitarbeit</a:t>
            </a:r>
          </a:p>
          <a:p>
            <a:pPr algn="ctr" eaLnBrk="1" hangingPunct="1"/>
            <a:r>
              <a:rPr lang="de-DE" altLang="de-DE" sz="28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&amp;</a:t>
            </a:r>
          </a:p>
          <a:p>
            <a:pPr algn="ctr" eaLnBrk="1" hangingPunct="1"/>
            <a:r>
              <a:rPr lang="de-DE" altLang="de-DE" sz="28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viel Freude beim Ausprobieren</a:t>
            </a:r>
          </a:p>
          <a:p>
            <a:pPr algn="ctr" eaLnBrk="1" hangingPunct="1"/>
            <a:r>
              <a:rPr lang="de-DE" altLang="de-DE" sz="2800" b="1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neuer, digitaler Lernelemente!</a:t>
            </a:r>
          </a:p>
        </p:txBody>
      </p:sp>
      <p:sp>
        <p:nvSpPr>
          <p:cNvPr id="29700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4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vorstellungsrunde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584082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Nennen Sie Ihre </a:t>
            </a: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Namen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und Ihre </a:t>
            </a: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Fächer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u="sng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In einem Satz: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Welche Erfahrungen haben Sie mit dem Erstellen, Wiederverwenden und Teilen von digitalen Unterrichtsmaterialien?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1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5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Potentiale und Herausforderungen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490594"/>
            <a:ext cx="584082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Teilen Sie sich in zwei gleich große Gruppen auf und notieren Sie Ihre Gedanken zur Fragestellung auf einem Plakat.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0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u="sng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Gruppe 1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Welche </a:t>
            </a:r>
            <a:r>
              <a:rPr lang="de-DE" altLang="de-DE" sz="1600" b="1" u="sng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Potentiale</a:t>
            </a:r>
            <a:r>
              <a:rPr lang="de-DE" altLang="de-DE" sz="1600" b="1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sehen Sie beim Teilen und Wiederverwenden von digitalen Unterrichtmaterialien?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000" b="1" dirty="0">
              <a:solidFill>
                <a:srgbClr val="8DAE10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u="sng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Gruppe 2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Welche </a:t>
            </a:r>
            <a:r>
              <a:rPr lang="de-DE" altLang="de-DE" sz="1600" b="1" u="sng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Herausforderungen</a:t>
            </a:r>
            <a:r>
              <a:rPr lang="de-DE" altLang="de-DE" sz="1600" b="1" dirty="0">
                <a:solidFill>
                  <a:srgbClr val="8DAE1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sehen Sie beim Teilen und Wiederverwenden von digitalen Unterrichtmaterialien?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DE5680-CB1F-1440-8044-C7020ED21435}"/>
              </a:ext>
            </a:extLst>
          </p:cNvPr>
          <p:cNvSpPr/>
          <p:nvPr/>
        </p:nvSpPr>
        <p:spPr>
          <a:xfrm>
            <a:off x="6929575" y="326416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b="1" dirty="0">
                <a:solidFill>
                  <a:srgbClr val="FFC000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...10 Minuten</a:t>
            </a:r>
            <a:endParaRPr lang="de-DE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6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altLang="de-DE">
              <a:solidFill>
                <a:srgbClr val="17365C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/>
        </p:nvSpPr>
        <p:spPr bwMode="auto">
          <a:xfrm>
            <a:off x="342900" y="1143000"/>
            <a:ext cx="84709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4800" cap="all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BLOCK 1 - INPUT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Was sind OER?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OER suchen und finden.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Lizenzierung von OER.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7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049877"/>
            <a:ext cx="2221934" cy="30437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3" y="1049877"/>
            <a:ext cx="2222984" cy="30521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1313" y="4093622"/>
            <a:ext cx="2169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17365C"/>
                </a:solidFill>
                <a:latin typeface="RubFlama" panose="02000000000000000000" pitchFamily="2" charset="0"/>
              </a:rPr>
              <a:t>erschienen 2004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31503" y="4098948"/>
            <a:ext cx="222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17365C"/>
                </a:solidFill>
                <a:latin typeface="RubFlama" panose="02000000000000000000" pitchFamily="2" charset="0"/>
              </a:rPr>
              <a:t>erschienen 2014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27304" y="2908682"/>
            <a:ext cx="2584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17365C"/>
                </a:solidFill>
                <a:latin typeface="RubFlama" panose="02000000000000000000" pitchFamily="2" charset="0"/>
              </a:rPr>
              <a:t>Bild 1: Mathematik 9 – Ausgabe 2004 für Mecklenburg-Vorpommern, Westermann Lernspielverlag.</a:t>
            </a:r>
          </a:p>
          <a:p>
            <a:endParaRPr lang="de-DE" sz="1000" dirty="0">
              <a:solidFill>
                <a:srgbClr val="17365C"/>
              </a:solidFill>
              <a:latin typeface="RubFlama" panose="02000000000000000000" pitchFamily="2" charset="0"/>
            </a:endParaRPr>
          </a:p>
          <a:p>
            <a:r>
              <a:rPr lang="de-DE" sz="1000" dirty="0">
                <a:solidFill>
                  <a:srgbClr val="17365C"/>
                </a:solidFill>
                <a:latin typeface="RubFlama" panose="02000000000000000000" pitchFamily="2" charset="0"/>
              </a:rPr>
              <a:t>Bild 2: Mathematik 10 – Ausgabe 2014 für die Klassen 8-10 in Rheinland-Pfalz und dem Saarland, Westermann Lernspielverlag.</a:t>
            </a:r>
          </a:p>
        </p:txBody>
      </p:sp>
    </p:spTree>
    <p:extLst>
      <p:ext uri="{BB962C8B-B14F-4D97-AF65-F5344CB8AC3E}">
        <p14:creationId xmlns:p14="http://schemas.microsoft.com/office/powerpoint/2010/main" val="339505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8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7166044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Faustregeln zum Urheberrecht in der Schule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Lehrkräfte können 10 %, maximal aber 20 Seiten, eines Printwerkes kopieren und bei Werken, die ab 2005 erschienen sind, einscannen.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Lehrerinnen und Lehrer können diese Kopien und Scans für ihren eigenen Unterrichtsgebrauch nutzen.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Ein Zugriff Dritter muss mit effektiven Mitteln ausgeschlossen werden.</a:t>
            </a:r>
          </a:p>
          <a:p>
            <a:pPr marL="284400" indent="-284400" eaLnBrk="1" hangingPunct="1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 Werken, die digital angeboten werden, gelten die Lizenzbedingungen des Verlages.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2"/>
              </a:rPr>
              <a:t>www.schulbuchkopie.de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 – eine Seite der KMK und des Verbands Bildungsmedien</a:t>
            </a:r>
          </a:p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Publikation: </a:t>
            </a:r>
            <a:r>
              <a:rPr lang="de-DE" altLang="de-DE" sz="1600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  <a:hlinkClick r:id="rId3"/>
              </a:rPr>
              <a:t>http://www.schulbuchkopie.de/VBM_Schulbuchkopie_Ansicht.pdf</a:t>
            </a:r>
            <a:endParaRPr lang="de-DE" altLang="de-DE" sz="1600" dirty="0">
              <a:solidFill>
                <a:srgbClr val="17365C"/>
              </a:solidFill>
              <a:latin typeface="RubFlama" panose="02000000000000000000" pitchFamily="2" charset="0"/>
              <a:ea typeface="Arial" charset="0"/>
              <a:cs typeface="Arial" charset="0"/>
            </a:endParaRP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9CEAF9-BBD9-469E-80E1-4764F3DB4798}" type="slidenum">
              <a:rPr lang="de-DE" altLang="de-DE" sz="900" smtClean="0">
                <a:solidFill>
                  <a:srgbClr val="17365C"/>
                </a:solidFill>
                <a:latin typeface="Arial" panose="020B0604020202020204" pitchFamily="34" charset="0"/>
              </a:rPr>
              <a:pPr/>
              <a:t>9</a:t>
            </a:fld>
            <a:endParaRPr lang="de-DE" altLang="de-DE" sz="900">
              <a:solidFill>
                <a:srgbClr val="17365C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341313" y="323850"/>
            <a:ext cx="5761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 b="1" cap="all" dirty="0">
                <a:solidFill>
                  <a:srgbClr val="17365C"/>
                </a:solidFill>
                <a:latin typeface="RubFlama" panose="02000000000000000000" pitchFamily="2" charset="0"/>
                <a:cs typeface="Arial" panose="020B0604020202020204" pitchFamily="34" charset="0"/>
              </a:rPr>
              <a:t>Probleme aus der Praxis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41313" y="1000263"/>
            <a:ext cx="6121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altLang="de-DE" sz="1600" b="1" dirty="0">
                <a:solidFill>
                  <a:srgbClr val="17365C"/>
                </a:solidFill>
                <a:latin typeface="RubFlama" panose="02000000000000000000" pitchFamily="2" charset="0"/>
                <a:ea typeface="Arial" charset="0"/>
                <a:cs typeface="Arial" charset="0"/>
              </a:rPr>
              <a:t>Beispiel Bildrechte</a:t>
            </a:r>
          </a:p>
        </p:txBody>
      </p:sp>
      <p:sp>
        <p:nvSpPr>
          <p:cNvPr id="14341" name="Fußzeilenplatzhalter 3"/>
          <p:cNvSpPr txBox="1">
            <a:spLocks/>
          </p:cNvSpPr>
          <p:nvPr/>
        </p:nvSpPr>
        <p:spPr bwMode="auto">
          <a:xfrm>
            <a:off x="696913" y="4733925"/>
            <a:ext cx="5076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r>
              <a:rPr lang="de-DE" altLang="de-DE" sz="900" b="1" dirty="0" err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altLang="de-DE" sz="900" b="1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– OER in der Schule, 24.02.2018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78626" y="3983750"/>
            <a:ext cx="758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7365C"/>
                </a:solidFill>
                <a:latin typeface="RubFlama" panose="02000000000000000000" pitchFamily="2" charset="0"/>
              </a:rPr>
              <a:t>CC0, pixabay.de</a:t>
            </a:r>
            <a:endParaRPr lang="de-DE" sz="600" dirty="0">
              <a:solidFill>
                <a:srgbClr val="17365C"/>
              </a:solidFill>
              <a:latin typeface="RubFlama" panose="0200000000000000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351042"/>
            <a:ext cx="4237313" cy="28248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8" y="4673600"/>
            <a:ext cx="696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003560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3560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1244</Words>
  <Application>Microsoft Office PowerPoint</Application>
  <PresentationFormat>Bildschirmpräsentation (16:9)</PresentationFormat>
  <Paragraphs>276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RubFlama</vt:lpstr>
      <vt:lpstr>RubFlama Light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Israel</dc:creator>
  <cp:lastModifiedBy>PSE</cp:lastModifiedBy>
  <cp:revision>200</cp:revision>
  <cp:lastPrinted>2016-07-22T13:57:16Z</cp:lastPrinted>
  <dcterms:created xsi:type="dcterms:W3CDTF">2016-07-20T13:51:25Z</dcterms:created>
  <dcterms:modified xsi:type="dcterms:W3CDTF">2018-02-24T14:20:28Z</dcterms:modified>
</cp:coreProperties>
</file>