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0"/>
  </p:notesMasterIdLst>
  <p:handoutMasterIdLst>
    <p:handoutMasterId r:id="rId21"/>
  </p:handoutMasterIdLst>
  <p:sldIdLst>
    <p:sldId id="363" r:id="rId5"/>
    <p:sldId id="360" r:id="rId6"/>
    <p:sldId id="361" r:id="rId7"/>
    <p:sldId id="362" r:id="rId8"/>
    <p:sldId id="364" r:id="rId9"/>
    <p:sldId id="365" r:id="rId10"/>
    <p:sldId id="366" r:id="rId11"/>
    <p:sldId id="377" r:id="rId12"/>
    <p:sldId id="373" r:id="rId13"/>
    <p:sldId id="375" r:id="rId14"/>
    <p:sldId id="340" r:id="rId15"/>
    <p:sldId id="337" r:id="rId16"/>
    <p:sldId id="378" r:id="rId17"/>
    <p:sldId id="368" r:id="rId18"/>
    <p:sldId id="376" r:id="rId19"/>
  </p:sldIdLst>
  <p:sldSz cx="12160250" cy="6840538"/>
  <p:notesSz cx="6797675" cy="9926638"/>
  <p:defaultTextStyle>
    <a:defPPr>
      <a:defRPr lang="fr-FR"/>
    </a:defPPr>
    <a:lvl1pPr marL="0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1pPr>
    <a:lvl2pPr marL="346832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2pPr>
    <a:lvl3pPr marL="693664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3pPr>
    <a:lvl4pPr marL="1040496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4pPr>
    <a:lvl5pPr marL="1387328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5pPr>
    <a:lvl6pPr marL="1734160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6pPr>
    <a:lvl7pPr marL="2080992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7pPr>
    <a:lvl8pPr marL="2427823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8pPr>
    <a:lvl9pPr marL="2774655" algn="l" defTabSz="693664" rtl="0" eaLnBrk="1" latinLnBrk="0" hangingPunct="1">
      <a:defRPr sz="13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Lepoan" initials="A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DD3"/>
    <a:srgbClr val="E30011"/>
    <a:srgbClr val="21315A"/>
    <a:srgbClr val="D7D5C8"/>
    <a:srgbClr val="C9CF00"/>
    <a:srgbClr val="E95406"/>
    <a:srgbClr val="FFB700"/>
    <a:srgbClr val="7FDBE7"/>
    <a:srgbClr val="D9318A"/>
    <a:srgbClr val="292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170" autoAdjust="0"/>
  </p:normalViewPr>
  <p:slideViewPr>
    <p:cSldViewPr snapToGrid="0">
      <p:cViewPr varScale="1">
        <p:scale>
          <a:sx n="107" d="100"/>
          <a:sy n="107" d="100"/>
        </p:scale>
        <p:origin x="510" y="96"/>
      </p:cViewPr>
      <p:guideLst>
        <p:guide orient="horz" pos="4308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859F7-2A4A-46BF-AFB2-C7848E30556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69399BAA-B86B-4D21-AF6B-607638FACF58}">
      <dgm:prSet phldrT="[Texte]" custT="1"/>
      <dgm:spPr/>
      <dgm:t>
        <a:bodyPr/>
        <a:lstStyle/>
        <a:p>
          <a:pPr>
            <a:buClr>
              <a:srgbClr val="292985"/>
            </a:buClr>
            <a:buFont typeface="Wingdings" panose="05000000000000000000" pitchFamily="2" charset="2"/>
            <a:buChar char="ü"/>
          </a:pP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Partenaire privilégié </a:t>
          </a:r>
          <a:r>
            <a:rPr lang="fr-FR" sz="2400" b="1" kern="1200" dirty="0">
              <a:solidFill>
                <a:schemeClr val="accent5">
                  <a:lumMod val="50000"/>
                </a:scheme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de la France</a:t>
          </a:r>
        </a:p>
      </dgm:t>
    </dgm:pt>
    <dgm:pt modelId="{736486E0-F0BD-4C3E-B513-C63DDCAEB5C3}" type="parTrans" cxnId="{92DF73D8-2709-4C46-B257-1F3C080AB765}">
      <dgm:prSet/>
      <dgm:spPr/>
      <dgm:t>
        <a:bodyPr/>
        <a:lstStyle/>
        <a:p>
          <a:endParaRPr lang="fr-FR"/>
        </a:p>
      </dgm:t>
    </dgm:pt>
    <dgm:pt modelId="{8EE452DD-838B-4F2E-BA3B-F35FBDB99BA4}" type="sibTrans" cxnId="{92DF73D8-2709-4C46-B257-1F3C080AB765}">
      <dgm:prSet/>
      <dgm:spPr/>
      <dgm:t>
        <a:bodyPr/>
        <a:lstStyle/>
        <a:p>
          <a:endParaRPr lang="fr-FR"/>
        </a:p>
      </dgm:t>
    </dgm:pt>
    <dgm:pt modelId="{899F7708-6DC3-4EF3-B460-50332AB7641F}">
      <dgm:prSet custT="1"/>
      <dgm:spPr>
        <a:solidFill>
          <a:srgbClr val="E30011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Référence</a:t>
          </a: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 européenne et mondiale</a:t>
          </a:r>
        </a:p>
      </dgm:t>
    </dgm:pt>
    <dgm:pt modelId="{02CA840B-9349-4CB1-B908-87A3BC8144EE}" type="parTrans" cxnId="{C471A6DD-114A-43A3-8E3E-1DE310C9A58B}">
      <dgm:prSet/>
      <dgm:spPr/>
      <dgm:t>
        <a:bodyPr/>
        <a:lstStyle/>
        <a:p>
          <a:endParaRPr lang="fr-FR"/>
        </a:p>
      </dgm:t>
    </dgm:pt>
    <dgm:pt modelId="{EC5DE064-FCAC-4792-A3EC-8580FB6BD96C}" type="sibTrans" cxnId="{C471A6DD-114A-43A3-8E3E-1DE310C9A58B}">
      <dgm:prSet/>
      <dgm:spPr/>
      <dgm:t>
        <a:bodyPr/>
        <a:lstStyle/>
        <a:p>
          <a:endParaRPr lang="fr-FR"/>
        </a:p>
      </dgm:t>
    </dgm:pt>
    <dgm:pt modelId="{EFD54C12-C9D4-438D-9F13-05F699F6B0FF}">
      <dgm:prSet custT="1"/>
      <dgm:spPr>
        <a:solidFill>
          <a:srgbClr val="18BDD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Une </a:t>
          </a: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plus value </a:t>
          </a: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professionnelle</a:t>
          </a:r>
        </a:p>
      </dgm:t>
    </dgm:pt>
    <dgm:pt modelId="{ABD2E1C2-72A5-462B-8339-C590EED0B3C8}" type="parTrans" cxnId="{17C90895-95C2-416F-80A0-41AE7D3116BA}">
      <dgm:prSet/>
      <dgm:spPr/>
      <dgm:t>
        <a:bodyPr/>
        <a:lstStyle/>
        <a:p>
          <a:endParaRPr lang="fr-FR"/>
        </a:p>
      </dgm:t>
    </dgm:pt>
    <dgm:pt modelId="{F4A8E98F-C911-4CFE-AE2B-4CDDF18A3559}" type="sibTrans" cxnId="{17C90895-95C2-416F-80A0-41AE7D3116BA}">
      <dgm:prSet/>
      <dgm:spPr/>
      <dgm:t>
        <a:bodyPr/>
        <a:lstStyle/>
        <a:p>
          <a:endParaRPr lang="fr-FR"/>
        </a:p>
      </dgm:t>
    </dgm:pt>
    <dgm:pt modelId="{E7143B1C-9D59-4C5B-A7D8-AB78B11B9409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Dans un </a:t>
          </a: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cadre de vie </a:t>
          </a: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agréable </a:t>
          </a:r>
        </a:p>
      </dgm:t>
    </dgm:pt>
    <dgm:pt modelId="{0CEC2444-C794-4709-B094-421EEECA0768}" type="parTrans" cxnId="{2F383017-3C8A-44D2-B764-061CD5D754FB}">
      <dgm:prSet/>
      <dgm:spPr/>
      <dgm:t>
        <a:bodyPr/>
        <a:lstStyle/>
        <a:p>
          <a:endParaRPr lang="fr-FR"/>
        </a:p>
      </dgm:t>
    </dgm:pt>
    <dgm:pt modelId="{90F04792-A701-4B17-A4E9-163DAC77B3D4}" type="sibTrans" cxnId="{2F383017-3C8A-44D2-B764-061CD5D754FB}">
      <dgm:prSet/>
      <dgm:spPr/>
      <dgm:t>
        <a:bodyPr/>
        <a:lstStyle/>
        <a:p>
          <a:endParaRPr lang="fr-FR"/>
        </a:p>
      </dgm:t>
    </dgm:pt>
    <dgm:pt modelId="{7DF958B0-0AB1-4BEF-B23A-E166BC974B46}" type="pres">
      <dgm:prSet presAssocID="{42F859F7-2A4A-46BF-AFB2-C7848E305564}" presName="linear" presStyleCnt="0">
        <dgm:presLayoutVars>
          <dgm:animLvl val="lvl"/>
          <dgm:resizeHandles val="exact"/>
        </dgm:presLayoutVars>
      </dgm:prSet>
      <dgm:spPr/>
    </dgm:pt>
    <dgm:pt modelId="{1EC87903-4800-4E35-980A-C90B68598E2C}" type="pres">
      <dgm:prSet presAssocID="{69399BAA-B86B-4D21-AF6B-607638FACF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8B78E9-F041-47BB-90BA-E0E336738B96}" type="pres">
      <dgm:prSet presAssocID="{8EE452DD-838B-4F2E-BA3B-F35FBDB99BA4}" presName="spacer" presStyleCnt="0"/>
      <dgm:spPr/>
    </dgm:pt>
    <dgm:pt modelId="{B440672F-20B7-4629-9D71-08FA0B1EA3E5}" type="pres">
      <dgm:prSet presAssocID="{899F7708-6DC3-4EF3-B460-50332AB764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663DD8-EDD0-45FC-921D-F81B601DADD2}" type="pres">
      <dgm:prSet presAssocID="{EC5DE064-FCAC-4792-A3EC-8580FB6BD96C}" presName="spacer" presStyleCnt="0"/>
      <dgm:spPr/>
    </dgm:pt>
    <dgm:pt modelId="{21DAD866-C4C3-46C4-B709-AE5A5DED927C}" type="pres">
      <dgm:prSet presAssocID="{EFD54C12-C9D4-438D-9F13-05F699F6B0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8A97ED-56B7-453C-9F6F-918F41DB838D}" type="pres">
      <dgm:prSet presAssocID="{F4A8E98F-C911-4CFE-AE2B-4CDDF18A3559}" presName="spacer" presStyleCnt="0"/>
      <dgm:spPr/>
    </dgm:pt>
    <dgm:pt modelId="{B2D64090-3B88-4827-9900-B3B7E96C0EAC}" type="pres">
      <dgm:prSet presAssocID="{E7143B1C-9D59-4C5B-A7D8-AB78B11B9409}" presName="parentText" presStyleLbl="node1" presStyleIdx="3" presStyleCnt="4" custLinFactNeighborY="-6967">
        <dgm:presLayoutVars>
          <dgm:chMax val="0"/>
          <dgm:bulletEnabled val="1"/>
        </dgm:presLayoutVars>
      </dgm:prSet>
      <dgm:spPr/>
    </dgm:pt>
  </dgm:ptLst>
  <dgm:cxnLst>
    <dgm:cxn modelId="{2F383017-3C8A-44D2-B764-061CD5D754FB}" srcId="{42F859F7-2A4A-46BF-AFB2-C7848E305564}" destId="{E7143B1C-9D59-4C5B-A7D8-AB78B11B9409}" srcOrd="3" destOrd="0" parTransId="{0CEC2444-C794-4709-B094-421EEECA0768}" sibTransId="{90F04792-A701-4B17-A4E9-163DAC77B3D4}"/>
    <dgm:cxn modelId="{A77B7D19-A234-47DB-A440-92485CBECE06}" type="presOf" srcId="{E7143B1C-9D59-4C5B-A7D8-AB78B11B9409}" destId="{B2D64090-3B88-4827-9900-B3B7E96C0EAC}" srcOrd="0" destOrd="0" presId="urn:microsoft.com/office/officeart/2005/8/layout/vList2"/>
    <dgm:cxn modelId="{D1E8DE42-88C1-4CD6-BA2F-1FFE3AFA9549}" type="presOf" srcId="{42F859F7-2A4A-46BF-AFB2-C7848E305564}" destId="{7DF958B0-0AB1-4BEF-B23A-E166BC974B46}" srcOrd="0" destOrd="0" presId="urn:microsoft.com/office/officeart/2005/8/layout/vList2"/>
    <dgm:cxn modelId="{6AC35971-4BD5-4545-B60D-33C26F09B0E0}" type="presOf" srcId="{69399BAA-B86B-4D21-AF6B-607638FACF58}" destId="{1EC87903-4800-4E35-980A-C90B68598E2C}" srcOrd="0" destOrd="0" presId="urn:microsoft.com/office/officeart/2005/8/layout/vList2"/>
    <dgm:cxn modelId="{17C90895-95C2-416F-80A0-41AE7D3116BA}" srcId="{42F859F7-2A4A-46BF-AFB2-C7848E305564}" destId="{EFD54C12-C9D4-438D-9F13-05F699F6B0FF}" srcOrd="2" destOrd="0" parTransId="{ABD2E1C2-72A5-462B-8339-C590EED0B3C8}" sibTransId="{F4A8E98F-C911-4CFE-AE2B-4CDDF18A3559}"/>
    <dgm:cxn modelId="{C7F7D5BB-82B2-4F94-9176-DA26C88264C8}" type="presOf" srcId="{EFD54C12-C9D4-438D-9F13-05F699F6B0FF}" destId="{21DAD866-C4C3-46C4-B709-AE5A5DED927C}" srcOrd="0" destOrd="0" presId="urn:microsoft.com/office/officeart/2005/8/layout/vList2"/>
    <dgm:cxn modelId="{92DF73D8-2709-4C46-B257-1F3C080AB765}" srcId="{42F859F7-2A4A-46BF-AFB2-C7848E305564}" destId="{69399BAA-B86B-4D21-AF6B-607638FACF58}" srcOrd="0" destOrd="0" parTransId="{736486E0-F0BD-4C3E-B513-C63DDCAEB5C3}" sibTransId="{8EE452DD-838B-4F2E-BA3B-F35FBDB99BA4}"/>
    <dgm:cxn modelId="{C471A6DD-114A-43A3-8E3E-1DE310C9A58B}" srcId="{42F859F7-2A4A-46BF-AFB2-C7848E305564}" destId="{899F7708-6DC3-4EF3-B460-50332AB7641F}" srcOrd="1" destOrd="0" parTransId="{02CA840B-9349-4CB1-B908-87A3BC8144EE}" sibTransId="{EC5DE064-FCAC-4792-A3EC-8580FB6BD96C}"/>
    <dgm:cxn modelId="{92705BEA-2BB0-40E2-BBD6-71824A117B85}" type="presOf" srcId="{899F7708-6DC3-4EF3-B460-50332AB7641F}" destId="{B440672F-20B7-4629-9D71-08FA0B1EA3E5}" srcOrd="0" destOrd="0" presId="urn:microsoft.com/office/officeart/2005/8/layout/vList2"/>
    <dgm:cxn modelId="{5B24F6B1-DD0F-44B0-8E25-69E14A0F3303}" type="presParOf" srcId="{7DF958B0-0AB1-4BEF-B23A-E166BC974B46}" destId="{1EC87903-4800-4E35-980A-C90B68598E2C}" srcOrd="0" destOrd="0" presId="urn:microsoft.com/office/officeart/2005/8/layout/vList2"/>
    <dgm:cxn modelId="{CE4511DC-4B8F-43B4-8930-CD0FCE05A4E4}" type="presParOf" srcId="{7DF958B0-0AB1-4BEF-B23A-E166BC974B46}" destId="{4B8B78E9-F041-47BB-90BA-E0E336738B96}" srcOrd="1" destOrd="0" presId="urn:microsoft.com/office/officeart/2005/8/layout/vList2"/>
    <dgm:cxn modelId="{C6B3FCD2-3249-455B-8423-0ED7965F4532}" type="presParOf" srcId="{7DF958B0-0AB1-4BEF-B23A-E166BC974B46}" destId="{B440672F-20B7-4629-9D71-08FA0B1EA3E5}" srcOrd="2" destOrd="0" presId="urn:microsoft.com/office/officeart/2005/8/layout/vList2"/>
    <dgm:cxn modelId="{F1975E1E-E08E-46D4-9DAC-3DC64D5114B2}" type="presParOf" srcId="{7DF958B0-0AB1-4BEF-B23A-E166BC974B46}" destId="{8A663DD8-EDD0-45FC-921D-F81B601DADD2}" srcOrd="3" destOrd="0" presId="urn:microsoft.com/office/officeart/2005/8/layout/vList2"/>
    <dgm:cxn modelId="{AF4893A0-8A18-4476-9860-BB4487E8A4F7}" type="presParOf" srcId="{7DF958B0-0AB1-4BEF-B23A-E166BC974B46}" destId="{21DAD866-C4C3-46C4-B709-AE5A5DED927C}" srcOrd="4" destOrd="0" presId="urn:microsoft.com/office/officeart/2005/8/layout/vList2"/>
    <dgm:cxn modelId="{C89AE20A-DD16-4C42-953A-892F6C3B8A1C}" type="presParOf" srcId="{7DF958B0-0AB1-4BEF-B23A-E166BC974B46}" destId="{058A97ED-56B7-453C-9F6F-918F41DB838D}" srcOrd="5" destOrd="0" presId="urn:microsoft.com/office/officeart/2005/8/layout/vList2"/>
    <dgm:cxn modelId="{BC413EA6-BCE0-442C-87DC-6CBA27BE3573}" type="presParOf" srcId="{7DF958B0-0AB1-4BEF-B23A-E166BC974B46}" destId="{B2D64090-3B88-4827-9900-B3B7E96C0E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7903-4800-4E35-980A-C90B68598E2C}">
      <dsp:nvSpPr>
        <dsp:cNvPr id="0" name=""/>
        <dsp:cNvSpPr/>
      </dsp:nvSpPr>
      <dsp:spPr>
        <a:xfrm>
          <a:off x="0" y="24591"/>
          <a:ext cx="4849043" cy="804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Partenaire privilégié </a:t>
          </a:r>
          <a:r>
            <a:rPr lang="fr-FR" sz="2400" b="1" kern="1200" dirty="0">
              <a:solidFill>
                <a:schemeClr val="accent5">
                  <a:lumMod val="50000"/>
                </a:scheme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de la France</a:t>
          </a:r>
        </a:p>
      </dsp:txBody>
      <dsp:txXfrm>
        <a:off x="39295" y="63886"/>
        <a:ext cx="4770453" cy="726370"/>
      </dsp:txXfrm>
    </dsp:sp>
    <dsp:sp modelId="{B440672F-20B7-4629-9D71-08FA0B1EA3E5}">
      <dsp:nvSpPr>
        <dsp:cNvPr id="0" name=""/>
        <dsp:cNvSpPr/>
      </dsp:nvSpPr>
      <dsp:spPr>
        <a:xfrm>
          <a:off x="0" y="953391"/>
          <a:ext cx="4849043" cy="804960"/>
        </a:xfrm>
        <a:prstGeom prst="roundRect">
          <a:avLst/>
        </a:prstGeom>
        <a:solidFill>
          <a:srgbClr val="E300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Référence</a:t>
          </a: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 européenne et mondiale</a:t>
          </a:r>
        </a:p>
      </dsp:txBody>
      <dsp:txXfrm>
        <a:off x="39295" y="992686"/>
        <a:ext cx="4770453" cy="726370"/>
      </dsp:txXfrm>
    </dsp:sp>
    <dsp:sp modelId="{21DAD866-C4C3-46C4-B709-AE5A5DED927C}">
      <dsp:nvSpPr>
        <dsp:cNvPr id="0" name=""/>
        <dsp:cNvSpPr/>
      </dsp:nvSpPr>
      <dsp:spPr>
        <a:xfrm>
          <a:off x="0" y="1882191"/>
          <a:ext cx="4849043" cy="804960"/>
        </a:xfrm>
        <a:prstGeom prst="roundRect">
          <a:avLst/>
        </a:prstGeom>
        <a:solidFill>
          <a:srgbClr val="18BD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Une </a:t>
          </a: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plus value </a:t>
          </a: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professionnelle</a:t>
          </a:r>
        </a:p>
      </dsp:txBody>
      <dsp:txXfrm>
        <a:off x="39295" y="1921486"/>
        <a:ext cx="4770453" cy="726370"/>
      </dsp:txXfrm>
    </dsp:sp>
    <dsp:sp modelId="{B2D64090-3B88-4827-9900-B3B7E96C0EAC}">
      <dsp:nvSpPr>
        <dsp:cNvPr id="0" name=""/>
        <dsp:cNvSpPr/>
      </dsp:nvSpPr>
      <dsp:spPr>
        <a:xfrm>
          <a:off x="0" y="2802363"/>
          <a:ext cx="4849043" cy="8049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92985"/>
            </a:buClr>
            <a:buFont typeface="Wingdings" panose="05000000000000000000" pitchFamily="2" charset="2"/>
            <a:buNone/>
          </a:pP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Dans un </a:t>
          </a:r>
          <a:r>
            <a:rPr lang="fr-FR" sz="2400" b="1" kern="1200" dirty="0">
              <a:solidFill>
                <a:schemeClr val="bg1"/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cadre de vie </a:t>
          </a:r>
          <a:r>
            <a:rPr lang="fr-FR" sz="2400" b="1" kern="1200" dirty="0">
              <a:solidFill>
                <a:srgbClr val="4472C4">
                  <a:lumMod val="50000"/>
                </a:srgbClr>
              </a:solidFill>
              <a:latin typeface="Museo 700" panose="02000000000000000000" pitchFamily="50" charset="0"/>
              <a:ea typeface="+mn-ea"/>
              <a:cs typeface="Arial" panose="020B0604020202020204" pitchFamily="34" charset="0"/>
            </a:rPr>
            <a:t>agréable </a:t>
          </a:r>
        </a:p>
      </dsp:txBody>
      <dsp:txXfrm>
        <a:off x="39295" y="2841658"/>
        <a:ext cx="4770453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5A9EA6-E10D-4D4C-91EB-576DD2E9FE1A}" type="datetimeFigureOut">
              <a:rPr lang="fr-FR" smtClean="0"/>
              <a:t>16/09/2019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EFBCBF-3844-144B-B01C-114BF32E0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343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4A368A-86F4-1B42-80BB-B4E99D30196F}" type="datetimeFigureOut">
              <a:rPr lang="fr-FR" smtClean="0"/>
              <a:t>16/09/2019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CBC52-1D16-9B4B-A763-35AD96965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123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BEE6-F37D-7F44-8C9A-88E830505804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Forme libre 21"/>
          <p:cNvSpPr/>
          <p:nvPr userDrawn="1"/>
        </p:nvSpPr>
        <p:spPr>
          <a:xfrm rot="16200000">
            <a:off x="3263269" y="-2263096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D58356-AE0E-4A27-9093-C14895FAF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142159-E24D-4F7D-B943-C5B27F298E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  <p:sp>
        <p:nvSpPr>
          <p:cNvPr id="11" name="Forme libre 21">
            <a:extLst>
              <a:ext uri="{FF2B5EF4-FFF2-40B4-BE49-F238E27FC236}">
                <a16:creationId xmlns:a16="http://schemas.microsoft.com/office/drawing/2014/main" id="{28B2E9D8-59CB-4451-9397-8DCFA3BB2C44}"/>
              </a:ext>
            </a:extLst>
          </p:cNvPr>
          <p:cNvSpPr/>
          <p:nvPr userDrawn="1"/>
        </p:nvSpPr>
        <p:spPr>
          <a:xfrm rot="5400000">
            <a:off x="3225474" y="-2263097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6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3BA6-6679-CE41-A4F4-5413009446C5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7106" y="583065"/>
            <a:ext cx="11288243" cy="5595919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6AF2-53AE-914C-8911-6857430C1FBF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7106" y="583065"/>
            <a:ext cx="11288243" cy="5595919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B31-3D20-2F4C-9457-AF8DC7C04242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7106" y="583065"/>
            <a:ext cx="11288243" cy="5595919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027-AF3F-7345-B7E7-9687A84FFA6F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7106" y="583065"/>
            <a:ext cx="11288243" cy="5595919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487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CA3-B833-FB44-9F7B-1746834D4D59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0" name="Forme libre 9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7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F4E7-38DB-194A-95CB-54B8ED26F248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0" name="Forme libre 9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005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7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7A30-C600-5B47-AB80-50A5F0EAF40C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0" name="Forme libre 9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00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99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55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B108-7254-424F-8A9B-3E984FE9E5AF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0" name="Forme libre 9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21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2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5308-0F59-8B47-AA02-23F45A4BBC51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1" name="Forme libre 10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2" name="Forme libre 11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7CB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9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5308-0F59-8B47-AA02-23F45A4BBC51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1" name="Forme libre 10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2" name="Forme libre 11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14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9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7B35-3F5B-4E47-9706-BA05E34762FE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63269" y="-2184608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B6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B979B3-4EB1-4F8B-948F-F044BF0D5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  <p:sp>
        <p:nvSpPr>
          <p:cNvPr id="10" name="Forme libre 6">
            <a:extLst>
              <a:ext uri="{FF2B5EF4-FFF2-40B4-BE49-F238E27FC236}">
                <a16:creationId xmlns:a16="http://schemas.microsoft.com/office/drawing/2014/main" id="{32845109-8880-4ED6-ADF6-DA0872B3A498}"/>
              </a:ext>
            </a:extLst>
          </p:cNvPr>
          <p:cNvSpPr/>
          <p:nvPr userDrawn="1"/>
        </p:nvSpPr>
        <p:spPr>
          <a:xfrm rot="5400000">
            <a:off x="3263269" y="-2223853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B6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7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BB65-49D4-9544-9C86-036892431C4C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1" name="Forme libre 10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2" name="Forme libre 11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CA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9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5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BB65-49D4-9544-9C86-036892431C4C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17107" y="583066"/>
            <a:ext cx="11288243" cy="5595919"/>
            <a:chOff x="417107" y="583066"/>
            <a:chExt cx="11288243" cy="5595919"/>
          </a:xfrm>
        </p:grpSpPr>
        <p:sp>
          <p:nvSpPr>
            <p:cNvPr id="11" name="Forme libre 10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2" name="Forme libre 11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9D1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9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783E8C-EF15-47E5-8F9D-413D95AAB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7B35-3F5B-4E47-9706-BA05E34762FE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63269" y="-2184608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21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B979B3-4EB1-4F8B-948F-F044BF0D5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  <p:sp>
        <p:nvSpPr>
          <p:cNvPr id="10" name="Forme libre 6">
            <a:extLst>
              <a:ext uri="{FF2B5EF4-FFF2-40B4-BE49-F238E27FC236}">
                <a16:creationId xmlns:a16="http://schemas.microsoft.com/office/drawing/2014/main" id="{32845109-8880-4ED6-ADF6-DA0872B3A498}"/>
              </a:ext>
            </a:extLst>
          </p:cNvPr>
          <p:cNvSpPr/>
          <p:nvPr userDrawn="1"/>
        </p:nvSpPr>
        <p:spPr>
          <a:xfrm rot="5400000">
            <a:off x="3263269" y="-2223853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21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2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7B35-3F5B-4E47-9706-BA05E34762FE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63269" y="-2184608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18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B979B3-4EB1-4F8B-948F-F044BF0D5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  <p:sp>
        <p:nvSpPr>
          <p:cNvPr id="10" name="Forme libre 6">
            <a:extLst>
              <a:ext uri="{FF2B5EF4-FFF2-40B4-BE49-F238E27FC236}">
                <a16:creationId xmlns:a16="http://schemas.microsoft.com/office/drawing/2014/main" id="{32845109-8880-4ED6-ADF6-DA0872B3A498}"/>
              </a:ext>
            </a:extLst>
          </p:cNvPr>
          <p:cNvSpPr/>
          <p:nvPr userDrawn="1"/>
        </p:nvSpPr>
        <p:spPr>
          <a:xfrm rot="5400000">
            <a:off x="3263269" y="-2223853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18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7B35-3F5B-4E47-9706-BA05E34762FE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63269" y="-2184608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E95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B979B3-4EB1-4F8B-948F-F044BF0D5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  <p:sp>
        <p:nvSpPr>
          <p:cNvPr id="10" name="Forme libre 6">
            <a:extLst>
              <a:ext uri="{FF2B5EF4-FFF2-40B4-BE49-F238E27FC236}">
                <a16:creationId xmlns:a16="http://schemas.microsoft.com/office/drawing/2014/main" id="{32845109-8880-4ED6-ADF6-DA0872B3A498}"/>
              </a:ext>
            </a:extLst>
          </p:cNvPr>
          <p:cNvSpPr/>
          <p:nvPr userDrawn="1"/>
        </p:nvSpPr>
        <p:spPr>
          <a:xfrm rot="5400000">
            <a:off x="3263269" y="-2223853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E95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87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7A72-01E1-1649-ABCA-7E3414AC9A6A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63269" y="-2263096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29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0D7858-9E52-4711-8CB1-082167EE4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89CC86-0C92-4140-BE14-6D5BC6FF8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354" y="13466"/>
            <a:ext cx="2146790" cy="648087"/>
          </a:xfrm>
          <a:prstGeom prst="rect">
            <a:avLst/>
          </a:prstGeom>
        </p:spPr>
      </p:pic>
      <p:sp>
        <p:nvSpPr>
          <p:cNvPr id="14" name="Forme libre 6">
            <a:extLst>
              <a:ext uri="{FF2B5EF4-FFF2-40B4-BE49-F238E27FC236}">
                <a16:creationId xmlns:a16="http://schemas.microsoft.com/office/drawing/2014/main" id="{279F7D77-5BE9-4D67-8DD3-38B3647FFE3C}"/>
              </a:ext>
            </a:extLst>
          </p:cNvPr>
          <p:cNvSpPr/>
          <p:nvPr userDrawn="1"/>
        </p:nvSpPr>
        <p:spPr>
          <a:xfrm rot="5400000">
            <a:off x="3259978" y="-2263096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solidFill>
            <a:srgbClr val="29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63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8B9-DAC2-D14D-9FB9-F3B246014715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rme libre 6"/>
          <p:cNvSpPr/>
          <p:nvPr userDrawn="1"/>
        </p:nvSpPr>
        <p:spPr>
          <a:xfrm rot="16200000">
            <a:off x="3263269" y="-2263096"/>
            <a:ext cx="5595919" cy="11288243"/>
          </a:xfrm>
          <a:custGeom>
            <a:avLst/>
            <a:gdLst>
              <a:gd name="connsiteX0" fmla="*/ 5595919 w 5595919"/>
              <a:gd name="connsiteY0" fmla="*/ 2893128 h 11288243"/>
              <a:gd name="connsiteX1" fmla="*/ 5595919 w 5595919"/>
              <a:gd name="connsiteY1" fmla="*/ 11288243 h 11288243"/>
              <a:gd name="connsiteX2" fmla="*/ 1366070 w 5595919"/>
              <a:gd name="connsiteY2" fmla="*/ 11288243 h 11288243"/>
              <a:gd name="connsiteX3" fmla="*/ 0 w 5595919"/>
              <a:gd name="connsiteY3" fmla="*/ 9922173 h 11288243"/>
              <a:gd name="connsiteX4" fmla="*/ 0 w 5595919"/>
              <a:gd name="connsiteY4" fmla="*/ 0 h 11288243"/>
              <a:gd name="connsiteX5" fmla="*/ 2702791 w 5595919"/>
              <a:gd name="connsiteY5" fmla="*/ 0 h 11288243"/>
              <a:gd name="connsiteX6" fmla="*/ 5595919 w 5595919"/>
              <a:gd name="connsiteY6" fmla="*/ 2893128 h 11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919" h="11288243">
                <a:moveTo>
                  <a:pt x="5595919" y="2893128"/>
                </a:moveTo>
                <a:lnTo>
                  <a:pt x="5595919" y="11288243"/>
                </a:lnTo>
                <a:lnTo>
                  <a:pt x="1366070" y="11288243"/>
                </a:lnTo>
                <a:lnTo>
                  <a:pt x="0" y="9922173"/>
                </a:lnTo>
                <a:lnTo>
                  <a:pt x="0" y="0"/>
                </a:lnTo>
                <a:lnTo>
                  <a:pt x="2702791" y="0"/>
                </a:lnTo>
                <a:lnTo>
                  <a:pt x="5595919" y="289312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D11-7FAA-1041-BCD0-9CFEDD60A77D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7106" y="583065"/>
            <a:ext cx="11288243" cy="5595919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B60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9" name="Image 9">
            <a:extLst>
              <a:ext uri="{FF2B5EF4-FFF2-40B4-BE49-F238E27FC236}">
                <a16:creationId xmlns:a16="http://schemas.microsoft.com/office/drawing/2014/main" id="{1BC9A379-06E0-4760-B596-3C5016377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136177"/>
            <a:ext cx="1075264" cy="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3BA6-6679-CE41-A4F4-5413009446C5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417106" y="583065"/>
            <a:ext cx="11288243" cy="5595919"/>
            <a:chOff x="417107" y="583066"/>
            <a:chExt cx="11288243" cy="5595919"/>
          </a:xfrm>
        </p:grpSpPr>
        <p:sp>
          <p:nvSpPr>
            <p:cNvPr id="12" name="Forme libre 11"/>
            <p:cNvSpPr/>
            <p:nvPr userDrawn="1"/>
          </p:nvSpPr>
          <p:spPr>
            <a:xfrm rot="16200000">
              <a:off x="3263269" y="-2263096"/>
              <a:ext cx="5595919" cy="11288243"/>
            </a:xfrm>
            <a:custGeom>
              <a:avLst/>
              <a:gdLst>
                <a:gd name="connsiteX0" fmla="*/ 5595919 w 5595919"/>
                <a:gd name="connsiteY0" fmla="*/ 2893128 h 11288243"/>
                <a:gd name="connsiteX1" fmla="*/ 5595919 w 5595919"/>
                <a:gd name="connsiteY1" fmla="*/ 11288243 h 11288243"/>
                <a:gd name="connsiteX2" fmla="*/ 1366070 w 5595919"/>
                <a:gd name="connsiteY2" fmla="*/ 11288243 h 11288243"/>
                <a:gd name="connsiteX3" fmla="*/ 0 w 5595919"/>
                <a:gd name="connsiteY3" fmla="*/ 9922173 h 11288243"/>
                <a:gd name="connsiteX4" fmla="*/ 0 w 5595919"/>
                <a:gd name="connsiteY4" fmla="*/ 0 h 11288243"/>
                <a:gd name="connsiteX5" fmla="*/ 2702791 w 5595919"/>
                <a:gd name="connsiteY5" fmla="*/ 0 h 11288243"/>
                <a:gd name="connsiteX6" fmla="*/ 5595919 w 5595919"/>
                <a:gd name="connsiteY6" fmla="*/ 2893128 h 11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5919" h="11288243">
                  <a:moveTo>
                    <a:pt x="5595919" y="2893128"/>
                  </a:moveTo>
                  <a:lnTo>
                    <a:pt x="5595919" y="11288243"/>
                  </a:lnTo>
                  <a:lnTo>
                    <a:pt x="1366070" y="11288243"/>
                  </a:lnTo>
                  <a:lnTo>
                    <a:pt x="0" y="9922173"/>
                  </a:lnTo>
                  <a:lnTo>
                    <a:pt x="0" y="0"/>
                  </a:lnTo>
                  <a:lnTo>
                    <a:pt x="2702791" y="0"/>
                  </a:lnTo>
                  <a:lnTo>
                    <a:pt x="5595919" y="2893128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6071507" y="583066"/>
              <a:ext cx="5633843" cy="5595917"/>
            </a:xfrm>
            <a:custGeom>
              <a:avLst/>
              <a:gdLst>
                <a:gd name="connsiteX0" fmla="*/ 0 w 5633843"/>
                <a:gd name="connsiteY0" fmla="*/ 0 h 5595917"/>
                <a:gd name="connsiteX1" fmla="*/ 5633843 w 5633843"/>
                <a:gd name="connsiteY1" fmla="*/ 0 h 5595917"/>
                <a:gd name="connsiteX2" fmla="*/ 5633843 w 5633843"/>
                <a:gd name="connsiteY2" fmla="*/ 4229849 h 5595917"/>
                <a:gd name="connsiteX3" fmla="*/ 4267775 w 5633843"/>
                <a:gd name="connsiteY3" fmla="*/ 5595917 h 5595917"/>
                <a:gd name="connsiteX4" fmla="*/ 0 w 5633843"/>
                <a:gd name="connsiteY4" fmla="*/ 5595917 h 559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843" h="5595917">
                  <a:moveTo>
                    <a:pt x="0" y="0"/>
                  </a:moveTo>
                  <a:lnTo>
                    <a:pt x="5633843" y="0"/>
                  </a:lnTo>
                  <a:lnTo>
                    <a:pt x="5633843" y="4229849"/>
                  </a:lnTo>
                  <a:lnTo>
                    <a:pt x="4267775" y="5595917"/>
                  </a:lnTo>
                  <a:lnTo>
                    <a:pt x="0" y="5595917"/>
                  </a:lnTo>
                  <a:close/>
                </a:path>
              </a:pathLst>
            </a:custGeom>
            <a:solidFill>
              <a:srgbClr val="E51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3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" y="583065"/>
            <a:ext cx="1285859" cy="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B897-7FB3-524D-A163-9D6BE7CE9367}" type="datetime1">
              <a:rPr lang="fr-FR" smtClean="0"/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B5E6-4BF5-4174-9EB3-F9D76F5E9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6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709" r:id="rId3"/>
    <p:sldLayoutId id="2147483707" r:id="rId4"/>
    <p:sldLayoutId id="2147483708" r:id="rId5"/>
    <p:sldLayoutId id="2147483702" r:id="rId6"/>
    <p:sldLayoutId id="2147483703" r:id="rId7"/>
    <p:sldLayoutId id="2147483690" r:id="rId8"/>
    <p:sldLayoutId id="2147483701" r:id="rId9"/>
    <p:sldLayoutId id="2147483705" r:id="rId10"/>
    <p:sldLayoutId id="2147483699" r:id="rId11"/>
    <p:sldLayoutId id="2147483698" r:id="rId12"/>
    <p:sldLayoutId id="2147483697" r:id="rId13"/>
    <p:sldLayoutId id="2147483691" r:id="rId14"/>
    <p:sldLayoutId id="2147483700" r:id="rId15"/>
    <p:sldLayoutId id="2147483692" r:id="rId16"/>
    <p:sldLayoutId id="2147483693" r:id="rId17"/>
    <p:sldLayoutId id="2147483694" r:id="rId18"/>
    <p:sldLayoutId id="2147483706" r:id="rId19"/>
    <p:sldLayoutId id="2147483695" r:id="rId20"/>
    <p:sldLayoutId id="2147483704" r:id="rId21"/>
  </p:sldLayoutIdLst>
  <p:hf hdr="0" ftr="0" dt="0"/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jpeg"/><Relationship Id="rId2" Type="http://schemas.openxmlformats.org/officeDocument/2006/relationships/image" Target="../media/image36.gif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svg"/><Relationship Id="rId19" Type="http://schemas.openxmlformats.org/officeDocument/2006/relationships/image" Target="../media/image53.gif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hyperlink" Target="http://www.civiweb.com/" TargetMode="External"/><Relationship Id="rId4" Type="http://schemas.openxmlformats.org/officeDocument/2006/relationships/image" Target="../media/image7.sv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6E366D-3994-476D-81CF-7FBCE2EE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DE5C49-7483-476B-A365-447EF238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949"/>
          <a:stretch/>
        </p:blipFill>
        <p:spPr>
          <a:xfrm>
            <a:off x="3182107" y="598516"/>
            <a:ext cx="8978144" cy="57000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36190A-2F00-4FFF-BFBB-FDC35E072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06" y="4996692"/>
            <a:ext cx="952018" cy="5202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5E2517-15E8-434E-8948-832E1C3D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42" y="5008033"/>
            <a:ext cx="931264" cy="508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D0656C-34C8-4E12-A478-E278E0AB05E5}"/>
              </a:ext>
            </a:extLst>
          </p:cNvPr>
          <p:cNvSpPr/>
          <p:nvPr/>
        </p:nvSpPr>
        <p:spPr>
          <a:xfrm>
            <a:off x="2649887" y="678649"/>
            <a:ext cx="9021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Volontariat International</a:t>
            </a:r>
          </a:p>
          <a:p>
            <a:pPr algn="r"/>
            <a:r>
              <a:rPr lang="fr-FR" sz="2400" b="1" i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L’ambition d’aller plus loin…</a:t>
            </a:r>
          </a:p>
          <a:p>
            <a:pPr algn="ctr"/>
            <a:endParaRPr lang="fr-FR" sz="2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658C-A27D-40F2-B030-6633CC72AB87}"/>
              </a:ext>
            </a:extLst>
          </p:cNvPr>
          <p:cNvSpPr/>
          <p:nvPr/>
        </p:nvSpPr>
        <p:spPr>
          <a:xfrm>
            <a:off x="766454" y="5700780"/>
            <a:ext cx="9021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www.civiweb.com</a:t>
            </a:r>
            <a:endParaRPr lang="fr-FR" sz="18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0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2D2B78-CB08-4645-8A5D-02C72975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0A8928-72F9-4003-A46A-AABE078D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4" y="1883360"/>
            <a:ext cx="5772301" cy="4329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25B32A-9007-4B74-80CB-BFC35BE1577A}"/>
              </a:ext>
            </a:extLst>
          </p:cNvPr>
          <p:cNvSpPr/>
          <p:nvPr/>
        </p:nvSpPr>
        <p:spPr>
          <a:xfrm>
            <a:off x="6167211" y="925417"/>
            <a:ext cx="957943" cy="957943"/>
          </a:xfrm>
          <a:prstGeom prst="rect">
            <a:avLst/>
          </a:prstGeom>
          <a:solidFill>
            <a:srgbClr val="E3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E0467C-1049-4F9F-BD58-E1C46005E14B}"/>
              </a:ext>
            </a:extLst>
          </p:cNvPr>
          <p:cNvSpPr txBox="1"/>
          <p:nvPr/>
        </p:nvSpPr>
        <p:spPr>
          <a:xfrm>
            <a:off x="7304313" y="627952"/>
            <a:ext cx="4149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Quelques Chiffres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6EC5CA-D3D0-445B-8BFB-028004879B27}"/>
              </a:ext>
            </a:extLst>
          </p:cNvPr>
          <p:cNvSpPr txBox="1"/>
          <p:nvPr/>
        </p:nvSpPr>
        <p:spPr>
          <a:xfrm>
            <a:off x="85741" y="1122270"/>
            <a:ext cx="616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ACTUELLEMENT </a:t>
            </a:r>
          </a:p>
          <a:p>
            <a:pPr algn="ctr"/>
            <a: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10 524</a:t>
            </a:r>
            <a: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JEUNES EN MISSION DANS 118 PAYS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3415F3BE-0F75-4B32-9961-85F9021AE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4208">
            <a:off x="3911502" y="2673903"/>
            <a:ext cx="641382" cy="9254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698A40D-8809-4CD3-BE93-EDD68EF9B9B8}"/>
              </a:ext>
            </a:extLst>
          </p:cNvPr>
          <p:cNvSpPr txBox="1"/>
          <p:nvPr/>
        </p:nvSpPr>
        <p:spPr>
          <a:xfrm>
            <a:off x="3968188" y="2811275"/>
            <a:ext cx="6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fr-FR" sz="18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2D55E0-EA20-4E5E-B82B-081CAACFA5F9}"/>
              </a:ext>
            </a:extLst>
          </p:cNvPr>
          <p:cNvSpPr txBox="1"/>
          <p:nvPr/>
        </p:nvSpPr>
        <p:spPr>
          <a:xfrm>
            <a:off x="4476616" y="2499001"/>
            <a:ext cx="273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D93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 et Océanie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B4EDF9EB-763C-42D2-BDCC-6C5A67FB8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0557" y="2574227"/>
            <a:ext cx="688852" cy="100892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4956022-CCB6-41E5-A5A0-2B2715360581}"/>
              </a:ext>
            </a:extLst>
          </p:cNvPr>
          <p:cNvSpPr txBox="1"/>
          <p:nvPr/>
        </p:nvSpPr>
        <p:spPr>
          <a:xfrm>
            <a:off x="3259636" y="2702851"/>
            <a:ext cx="6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fr-FR" sz="18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566AC5-F69E-4D24-A7C0-AF6B69A20095}"/>
              </a:ext>
            </a:extLst>
          </p:cNvPr>
          <p:cNvSpPr txBox="1"/>
          <p:nvPr/>
        </p:nvSpPr>
        <p:spPr>
          <a:xfrm>
            <a:off x="2994737" y="2257889"/>
            <a:ext cx="1307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FDB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0D47F15-21D3-410E-9FFA-AA79C4B7B4EB}"/>
              </a:ext>
            </a:extLst>
          </p:cNvPr>
          <p:cNvSpPr txBox="1"/>
          <p:nvPr/>
        </p:nvSpPr>
        <p:spPr>
          <a:xfrm>
            <a:off x="2413751" y="3193527"/>
            <a:ext cx="6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fr-FR" sz="18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2FD474C-0A30-4CBF-8BD8-E022BEEDC36A}"/>
              </a:ext>
            </a:extLst>
          </p:cNvPr>
          <p:cNvSpPr txBox="1"/>
          <p:nvPr/>
        </p:nvSpPr>
        <p:spPr>
          <a:xfrm>
            <a:off x="432504" y="3173003"/>
            <a:ext cx="273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B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Amérique du Nord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E6A9CEFD-0E33-4916-95CE-76BE5B968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904993" y="4583616"/>
            <a:ext cx="625864" cy="91667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1E68ACE-CE02-4243-B572-8769188DA099}"/>
              </a:ext>
            </a:extLst>
          </p:cNvPr>
          <p:cNvSpPr txBox="1"/>
          <p:nvPr/>
        </p:nvSpPr>
        <p:spPr>
          <a:xfrm>
            <a:off x="2925368" y="4961461"/>
            <a:ext cx="6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fr-FR" sz="18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6863EEA-DB6B-49A8-BF83-8B0CCC858E5C}"/>
              </a:ext>
            </a:extLst>
          </p:cNvPr>
          <p:cNvSpPr txBox="1"/>
          <p:nvPr/>
        </p:nvSpPr>
        <p:spPr>
          <a:xfrm>
            <a:off x="1016598" y="4938178"/>
            <a:ext cx="273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95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Amérique du Sud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DD17C668-6AF1-4F76-8647-9A0CBA148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014431">
            <a:off x="4186261" y="3343634"/>
            <a:ext cx="577724" cy="8035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32FAFF5-FE90-4BE8-AB05-B22C37DA2C1B}"/>
              </a:ext>
            </a:extLst>
          </p:cNvPr>
          <p:cNvSpPr txBox="1"/>
          <p:nvPr/>
        </p:nvSpPr>
        <p:spPr>
          <a:xfrm>
            <a:off x="4347284" y="3559890"/>
            <a:ext cx="6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fr-FR" sz="18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18E591-D2DD-4119-B04C-9CA9C8AADE57}"/>
              </a:ext>
            </a:extLst>
          </p:cNvPr>
          <p:cNvSpPr txBox="1"/>
          <p:nvPr/>
        </p:nvSpPr>
        <p:spPr>
          <a:xfrm>
            <a:off x="4872510" y="3265829"/>
            <a:ext cx="273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9C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Proche</a:t>
            </a:r>
          </a:p>
          <a:p>
            <a:r>
              <a:rPr lang="fr-FR" sz="1600" b="1" dirty="0">
                <a:solidFill>
                  <a:srgbClr val="C9C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1916FD36-3139-4BD3-A8D2-5F93A091D5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875834">
            <a:off x="3810630" y="3969450"/>
            <a:ext cx="546030" cy="90441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9B1D0EC-3100-415D-92B9-7F0727786B73}"/>
              </a:ext>
            </a:extLst>
          </p:cNvPr>
          <p:cNvSpPr txBox="1"/>
          <p:nvPr/>
        </p:nvSpPr>
        <p:spPr>
          <a:xfrm>
            <a:off x="3888434" y="4334427"/>
            <a:ext cx="6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fr-FR" sz="18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6700FC9-56AC-4288-A613-81BE7AB4A74C}"/>
              </a:ext>
            </a:extLst>
          </p:cNvPr>
          <p:cNvSpPr txBox="1"/>
          <p:nvPr/>
        </p:nvSpPr>
        <p:spPr>
          <a:xfrm>
            <a:off x="4541082" y="4264312"/>
            <a:ext cx="273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D7D5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3885BD-4A64-4FF6-B2BA-3C4C0675B0CA}"/>
              </a:ext>
            </a:extLst>
          </p:cNvPr>
          <p:cNvSpPr/>
          <p:nvPr/>
        </p:nvSpPr>
        <p:spPr>
          <a:xfrm>
            <a:off x="8673038" y="1257386"/>
            <a:ext cx="2029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1315A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TOP 10 PAYS</a:t>
            </a:r>
          </a:p>
          <a:p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64CBB7-685D-4FE9-914E-2814C0EE9D65}"/>
              </a:ext>
            </a:extLst>
          </p:cNvPr>
          <p:cNvSpPr/>
          <p:nvPr/>
        </p:nvSpPr>
        <p:spPr>
          <a:xfrm>
            <a:off x="6538238" y="3093197"/>
            <a:ext cx="4875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1315A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LES SECTEURS QUI RECRUTENT</a:t>
            </a:r>
          </a:p>
          <a:p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0AE5A04-A3C1-48F8-A860-07E6A5383CAA}"/>
              </a:ext>
            </a:extLst>
          </p:cNvPr>
          <p:cNvSpPr txBox="1"/>
          <p:nvPr/>
        </p:nvSpPr>
        <p:spPr>
          <a:xfrm>
            <a:off x="6536834" y="3472006"/>
            <a:ext cx="45273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assurance, 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de l’information et télécoms, Industrie automobile, 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Santé, 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Services, RH,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Agroalimentaire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Energies,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Transport, 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Logistique, 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BTP, construction, infrastructures</a:t>
            </a:r>
          </a:p>
          <a:p>
            <a:pPr>
              <a:spcBef>
                <a:spcPct val="0"/>
              </a:spcBef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industriels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D00D429-BDED-4FBD-B406-AFBE1BA1D544}"/>
              </a:ext>
            </a:extLst>
          </p:cNvPr>
          <p:cNvGrpSpPr/>
          <p:nvPr/>
        </p:nvGrpSpPr>
        <p:grpSpPr>
          <a:xfrm>
            <a:off x="7476993" y="1776040"/>
            <a:ext cx="4581672" cy="1234147"/>
            <a:chOff x="6603095" y="2107773"/>
            <a:chExt cx="4581672" cy="1234147"/>
          </a:xfrm>
        </p:grpSpPr>
        <p:pic>
          <p:nvPicPr>
            <p:cNvPr id="41" name="Picture 19" descr="Allemagne">
              <a:extLst>
                <a:ext uri="{FF2B5EF4-FFF2-40B4-BE49-F238E27FC236}">
                  <a16:creationId xmlns:a16="http://schemas.microsoft.com/office/drawing/2014/main" id="{EBB30FAA-31B2-4E54-93F9-A244ECD27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589" y="2117536"/>
              <a:ext cx="455611" cy="3196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1" descr="Royaume-Uni">
              <a:extLst>
                <a:ext uri="{FF2B5EF4-FFF2-40B4-BE49-F238E27FC236}">
                  <a16:creationId xmlns:a16="http://schemas.microsoft.com/office/drawing/2014/main" id="{417C2885-AEB1-413C-9087-82967D6B8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593" y="2113707"/>
              <a:ext cx="494192" cy="314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3" descr="Belgique">
              <a:extLst>
                <a:ext uri="{FF2B5EF4-FFF2-40B4-BE49-F238E27FC236}">
                  <a16:creationId xmlns:a16="http://schemas.microsoft.com/office/drawing/2014/main" id="{2D45BBA1-3C3A-40ED-BEE0-23393F3EC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444" y="2117165"/>
              <a:ext cx="487951" cy="3196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4" descr="Singapour">
              <a:extLst>
                <a:ext uri="{FF2B5EF4-FFF2-40B4-BE49-F238E27FC236}">
                  <a16:creationId xmlns:a16="http://schemas.microsoft.com/office/drawing/2014/main" id="{C889766D-B1D0-4AAE-A939-45DB923AC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178" y="2740729"/>
              <a:ext cx="495826" cy="3637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8" descr="Canada">
              <a:extLst>
                <a:ext uri="{FF2B5EF4-FFF2-40B4-BE49-F238E27FC236}">
                  <a16:creationId xmlns:a16="http://schemas.microsoft.com/office/drawing/2014/main" id="{FC0A530B-EB6C-4E03-93B1-E87917738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941" y="2687683"/>
              <a:ext cx="489451" cy="34498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0" descr="Chine">
              <a:extLst>
                <a:ext uri="{FF2B5EF4-FFF2-40B4-BE49-F238E27FC236}">
                  <a16:creationId xmlns:a16="http://schemas.microsoft.com/office/drawing/2014/main" id="{C03695B6-FC3B-4434-89D5-B5C12FE2C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697" y="2695878"/>
              <a:ext cx="484651" cy="3141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" descr="http://www.google.fr/url?source=imglanding&amp;ct=img&amp;q=https://www.monsieur-des-drapeaux.com/image/drapeau-espagne.gif&amp;sa=X&amp;ei=lTNbVeO8GcP4ULOrgMAJ&amp;ved=0CAkQ8wc&amp;usg=AFQjCNGm_PHTVf1zAg8KD4CLK2nAb3mQtw">
              <a:extLst>
                <a:ext uri="{FF2B5EF4-FFF2-40B4-BE49-F238E27FC236}">
                  <a16:creationId xmlns:a16="http://schemas.microsoft.com/office/drawing/2014/main" id="{1E6EFBE3-6588-40B9-8EFA-8DF05FCAC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178" y="2107773"/>
              <a:ext cx="483804" cy="3503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www.google.fr/url?source=imglanding&amp;ct=img&amp;q=http://medias.doublet.pro/medias/images/produits/2fb172d91ee2e4ea5a00da2ca7c8c75c.jpg&amp;sa=X&amp;ei=rMpmVbaKKIT4UMXggTA&amp;ved=0CAkQ8wc&amp;usg=AFQjCNGamQigMPkSDXgt-RyafLbS3961bQ">
              <a:extLst>
                <a:ext uri="{FF2B5EF4-FFF2-40B4-BE49-F238E27FC236}">
                  <a16:creationId xmlns:a16="http://schemas.microsoft.com/office/drawing/2014/main" id="{A102C7F7-8FB3-4D83-BF58-8EA6507EEF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75" b="18802"/>
            <a:stretch/>
          </p:blipFill>
          <p:spPr bwMode="auto">
            <a:xfrm rot="10800000" flipH="1">
              <a:off x="9360593" y="2750989"/>
              <a:ext cx="532775" cy="35715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ttp://cdn3.drapazur.com/104-thickbox/drapeau-luxembourg-150225-cm.jpg">
              <a:extLst>
                <a:ext uri="{FF2B5EF4-FFF2-40B4-BE49-F238E27FC236}">
                  <a16:creationId xmlns:a16="http://schemas.microsoft.com/office/drawing/2014/main" id="{058207CC-BA04-438B-9EFF-F2A61879B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" t="22361" r="8731" b="23552"/>
            <a:stretch/>
          </p:blipFill>
          <p:spPr bwMode="auto">
            <a:xfrm>
              <a:off x="8607270" y="2709080"/>
              <a:ext cx="522213" cy="35915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 Box 6">
              <a:extLst>
                <a:ext uri="{FF2B5EF4-FFF2-40B4-BE49-F238E27FC236}">
                  <a16:creationId xmlns:a16="http://schemas.microsoft.com/office/drawing/2014/main" id="{0AB9D373-52B5-4AD7-BDC4-970F50E6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1981" y="2446544"/>
              <a:ext cx="4032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100000"/>
                </a:spcBef>
              </a:pPr>
              <a:r>
                <a:rPr lang="fr-FR" sz="1400" b="1" dirty="0">
                  <a:latin typeface="+mj-lt"/>
                </a:rPr>
                <a:t>1.                 2.                  3.                4.                 5.</a:t>
              </a:r>
            </a:p>
          </p:txBody>
        </p:sp>
        <p:sp>
          <p:nvSpPr>
            <p:cNvPr id="52" name="Text Box 6">
              <a:extLst>
                <a:ext uri="{FF2B5EF4-FFF2-40B4-BE49-F238E27FC236}">
                  <a16:creationId xmlns:a16="http://schemas.microsoft.com/office/drawing/2014/main" id="{19241A56-9E86-49A7-B964-2575D13AE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095" y="3126476"/>
              <a:ext cx="39889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565A5C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100000"/>
                </a:spcBef>
              </a:pPr>
              <a:r>
                <a:rPr lang="fr-FR" sz="1400" b="1" dirty="0">
                  <a:latin typeface="+mj-lt"/>
                </a:rPr>
                <a:t>6.                7.                  8.                9.                10.</a:t>
              </a:r>
            </a:p>
          </p:txBody>
        </p:sp>
        <p:pic>
          <p:nvPicPr>
            <p:cNvPr id="40" name="Picture 22" descr="Etats-Unis">
              <a:extLst>
                <a:ext uri="{FF2B5EF4-FFF2-40B4-BE49-F238E27FC236}">
                  <a16:creationId xmlns:a16="http://schemas.microsoft.com/office/drawing/2014/main" id="{AA1BBB9C-4B87-4D22-A07A-69C9B79E2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218" y="2131298"/>
              <a:ext cx="455611" cy="3196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aphique 15">
            <a:extLst>
              <a:ext uri="{FF2B5EF4-FFF2-40B4-BE49-F238E27FC236}">
                <a16:creationId xmlns:a16="http://schemas.microsoft.com/office/drawing/2014/main" id="{ABC6B4A7-81DC-4CAD-9662-E924D5B1315A}"/>
              </a:ext>
            </a:extLst>
          </p:cNvPr>
          <p:cNvGrpSpPr/>
          <p:nvPr/>
        </p:nvGrpSpPr>
        <p:grpSpPr>
          <a:xfrm>
            <a:off x="2548973" y="3090300"/>
            <a:ext cx="636788" cy="934813"/>
            <a:chOff x="2442738" y="3073312"/>
            <a:chExt cx="636788" cy="934813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CD3C1EA-9BA1-4AF4-A3C4-40935162F009}"/>
                </a:ext>
              </a:extLst>
            </p:cNvPr>
            <p:cNvSpPr/>
            <p:nvPr/>
          </p:nvSpPr>
          <p:spPr>
            <a:xfrm>
              <a:off x="2442738" y="3073312"/>
              <a:ext cx="636788" cy="934813"/>
            </a:xfrm>
            <a:custGeom>
              <a:avLst/>
              <a:gdLst>
                <a:gd name="connsiteX0" fmla="*/ 637319 w 636788"/>
                <a:gd name="connsiteY0" fmla="*/ 354709 h 934813"/>
                <a:gd name="connsiteX1" fmla="*/ 627886 w 636788"/>
                <a:gd name="connsiteY1" fmla="*/ 403593 h 934813"/>
                <a:gd name="connsiteX2" fmla="*/ 553486 w 636788"/>
                <a:gd name="connsiteY2" fmla="*/ 600204 h 934813"/>
                <a:gd name="connsiteX3" fmla="*/ 330932 w 636788"/>
                <a:gd name="connsiteY3" fmla="*/ 929747 h 934813"/>
                <a:gd name="connsiteX4" fmla="*/ 319354 w 636788"/>
                <a:gd name="connsiteY4" fmla="*/ 929747 h 934813"/>
                <a:gd name="connsiteX5" fmla="*/ 64425 w 636788"/>
                <a:gd name="connsiteY5" fmla="*/ 550462 h 934813"/>
                <a:gd name="connsiteX6" fmla="*/ 3962 w 636788"/>
                <a:gd name="connsiteY6" fmla="*/ 356209 h 934813"/>
                <a:gd name="connsiteX7" fmla="*/ 259320 w 636788"/>
                <a:gd name="connsiteY7" fmla="*/ 7155 h 934813"/>
                <a:gd name="connsiteX8" fmla="*/ 629815 w 636788"/>
                <a:gd name="connsiteY8" fmla="*/ 250078 h 934813"/>
                <a:gd name="connsiteX9" fmla="*/ 637319 w 636788"/>
                <a:gd name="connsiteY9" fmla="*/ 288457 h 934813"/>
                <a:gd name="connsiteX10" fmla="*/ 637319 w 636788"/>
                <a:gd name="connsiteY10" fmla="*/ 354709 h 934813"/>
                <a:gd name="connsiteX11" fmla="*/ 154261 w 636788"/>
                <a:gd name="connsiteY11" fmla="*/ 319332 h 934813"/>
                <a:gd name="connsiteX12" fmla="*/ 318497 w 636788"/>
                <a:gd name="connsiteY12" fmla="*/ 485068 h 934813"/>
                <a:gd name="connsiteX13" fmla="*/ 485305 w 636788"/>
                <a:gd name="connsiteY13" fmla="*/ 319546 h 934813"/>
                <a:gd name="connsiteX14" fmla="*/ 320426 w 636788"/>
                <a:gd name="connsiteY14" fmla="*/ 153166 h 934813"/>
                <a:gd name="connsiteX15" fmla="*/ 154261 w 636788"/>
                <a:gd name="connsiteY15" fmla="*/ 319332 h 9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6788" h="934813">
                  <a:moveTo>
                    <a:pt x="637319" y="354709"/>
                  </a:moveTo>
                  <a:cubicBezTo>
                    <a:pt x="631745" y="370575"/>
                    <a:pt x="631530" y="387298"/>
                    <a:pt x="627886" y="403593"/>
                  </a:cubicBezTo>
                  <a:cubicBezTo>
                    <a:pt x="612663" y="472847"/>
                    <a:pt x="585862" y="537598"/>
                    <a:pt x="553486" y="600204"/>
                  </a:cubicBezTo>
                  <a:cubicBezTo>
                    <a:pt x="492166" y="718771"/>
                    <a:pt x="415837" y="827047"/>
                    <a:pt x="330932" y="929747"/>
                  </a:cubicBezTo>
                  <a:cubicBezTo>
                    <a:pt x="326215" y="935536"/>
                    <a:pt x="324071" y="935108"/>
                    <a:pt x="319354" y="929747"/>
                  </a:cubicBezTo>
                  <a:cubicBezTo>
                    <a:pt x="220084" y="812896"/>
                    <a:pt x="130676" y="689397"/>
                    <a:pt x="64425" y="550462"/>
                  </a:cubicBezTo>
                  <a:cubicBezTo>
                    <a:pt x="35051" y="488713"/>
                    <a:pt x="12538" y="424605"/>
                    <a:pt x="3962" y="356209"/>
                  </a:cubicBezTo>
                  <a:cubicBezTo>
                    <a:pt x="-16407" y="193260"/>
                    <a:pt x="97658" y="36958"/>
                    <a:pt x="259320" y="7155"/>
                  </a:cubicBezTo>
                  <a:cubicBezTo>
                    <a:pt x="430202" y="-24362"/>
                    <a:pt x="591651" y="81340"/>
                    <a:pt x="629815" y="250078"/>
                  </a:cubicBezTo>
                  <a:cubicBezTo>
                    <a:pt x="632602" y="262728"/>
                    <a:pt x="634746" y="275593"/>
                    <a:pt x="637319" y="288457"/>
                  </a:cubicBezTo>
                  <a:cubicBezTo>
                    <a:pt x="637319" y="310541"/>
                    <a:pt x="637319" y="332625"/>
                    <a:pt x="637319" y="354709"/>
                  </a:cubicBezTo>
                  <a:close/>
                  <a:moveTo>
                    <a:pt x="154261" y="319332"/>
                  </a:moveTo>
                  <a:cubicBezTo>
                    <a:pt x="154047" y="410240"/>
                    <a:pt x="227803" y="484853"/>
                    <a:pt x="318497" y="485068"/>
                  </a:cubicBezTo>
                  <a:cubicBezTo>
                    <a:pt x="410691" y="485497"/>
                    <a:pt x="484876" y="411741"/>
                    <a:pt x="485305" y="319546"/>
                  </a:cubicBezTo>
                  <a:cubicBezTo>
                    <a:pt x="485734" y="228209"/>
                    <a:pt x="411549" y="153381"/>
                    <a:pt x="320426" y="153166"/>
                  </a:cubicBezTo>
                  <a:cubicBezTo>
                    <a:pt x="228231" y="153166"/>
                    <a:pt x="154475" y="226922"/>
                    <a:pt x="154261" y="319332"/>
                  </a:cubicBezTo>
                  <a:close/>
                </a:path>
              </a:pathLst>
            </a:custGeom>
            <a:solidFill>
              <a:srgbClr val="FF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81C0C7F-5556-49F9-80E5-23102344C094}"/>
                </a:ext>
              </a:extLst>
            </p:cNvPr>
            <p:cNvSpPr/>
            <p:nvPr/>
          </p:nvSpPr>
          <p:spPr>
            <a:xfrm>
              <a:off x="2461119" y="3149185"/>
              <a:ext cx="554949" cy="486703"/>
            </a:xfrm>
            <a:custGeom>
              <a:avLst/>
              <a:gdLst>
                <a:gd name="connsiteX0" fmla="*/ 1608 w 484559"/>
                <a:gd name="connsiteY0" fmla="*/ 243674 h 486703"/>
                <a:gd name="connsiteX1" fmla="*/ 243888 w 484559"/>
                <a:gd name="connsiteY1" fmla="*/ 1608 h 486703"/>
                <a:gd name="connsiteX2" fmla="*/ 484238 w 484559"/>
                <a:gd name="connsiteY2" fmla="*/ 243888 h 486703"/>
                <a:gd name="connsiteX3" fmla="*/ 241101 w 484559"/>
                <a:gd name="connsiteY3" fmla="*/ 485310 h 486703"/>
                <a:gd name="connsiteX4" fmla="*/ 1608 w 484559"/>
                <a:gd name="connsiteY4" fmla="*/ 243674 h 48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559" h="486703">
                  <a:moveTo>
                    <a:pt x="1608" y="243674"/>
                  </a:moveTo>
                  <a:cubicBezTo>
                    <a:pt x="2037" y="108812"/>
                    <a:pt x="109455" y="1394"/>
                    <a:pt x="243888" y="1608"/>
                  </a:cubicBezTo>
                  <a:cubicBezTo>
                    <a:pt x="376820" y="1823"/>
                    <a:pt x="484881" y="110741"/>
                    <a:pt x="484238" y="243888"/>
                  </a:cubicBezTo>
                  <a:cubicBezTo>
                    <a:pt x="483595" y="378321"/>
                    <a:pt x="375319" y="485739"/>
                    <a:pt x="241101" y="485310"/>
                  </a:cubicBezTo>
                  <a:cubicBezTo>
                    <a:pt x="109026" y="484667"/>
                    <a:pt x="1394" y="376177"/>
                    <a:pt x="1608" y="24367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de-DE" sz="1400" b="1" dirty="0">
                  <a:solidFill>
                    <a:srgbClr val="2131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18%</a:t>
              </a:r>
              <a:endParaRPr lang="fr-FR" sz="14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60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3034017" y="662997"/>
            <a:ext cx="81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Le V.I.E en Allemagne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435394" y="2365321"/>
            <a:ext cx="49779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21315A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SECTEURS PRINCIPAUX </a:t>
            </a:r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 automobile</a:t>
            </a:r>
          </a:p>
          <a:p>
            <a:pPr lvl="1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de l’information et des télécoms</a:t>
            </a:r>
          </a:p>
          <a:p>
            <a:pPr lvl="1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et assurance</a:t>
            </a:r>
          </a:p>
          <a:p>
            <a:pPr lvl="1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et logistique</a:t>
            </a:r>
          </a:p>
          <a:p>
            <a:pPr lvl="1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</a:p>
          <a:p>
            <a:endParaRPr lang="fr-FR" sz="20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D9F5E5-2A86-4403-ABD3-31C7BE6513D4}"/>
              </a:ext>
            </a:extLst>
          </p:cNvPr>
          <p:cNvSpPr/>
          <p:nvPr/>
        </p:nvSpPr>
        <p:spPr>
          <a:xfrm>
            <a:off x="850770" y="777125"/>
            <a:ext cx="5346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1000 V.I.E </a:t>
            </a:r>
            <a: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POSTE</a:t>
            </a:r>
          </a:p>
          <a:p>
            <a:pPr algn="ctr"/>
            <a: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COMPTE </a:t>
            </a:r>
            <a:b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213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ENTREPRISES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F2D5DE3-500E-4BEA-887C-0F3904AAAD7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8" b="11502"/>
          <a:stretch/>
        </p:blipFill>
        <p:spPr>
          <a:xfrm>
            <a:off x="612430" y="1801753"/>
            <a:ext cx="5346284" cy="4306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7310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3473288" y="707820"/>
            <a:ext cx="81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Une destination stratégique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>
                <a:latin typeface="+mj-lt"/>
              </a:rPr>
              <a:t>12</a:t>
            </a:fld>
            <a:endParaRPr lang="fr-FR">
              <a:latin typeface="+mj-lt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B1872B8-8D5F-449D-A4E4-516B860FB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83098"/>
              </p:ext>
            </p:extLst>
          </p:nvPr>
        </p:nvGraphicFramePr>
        <p:xfrm>
          <a:off x="5370024" y="1802977"/>
          <a:ext cx="4849043" cy="364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FCBCE3D8-45BE-4B47-9EC7-D5CC79783A4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3"/>
          <a:stretch/>
        </p:blipFill>
        <p:spPr bwMode="auto">
          <a:xfrm>
            <a:off x="1257809" y="2298746"/>
            <a:ext cx="3195955" cy="1341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B156121-E03A-4125-A77D-C073AD5C020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9"/>
          <a:stretch/>
        </p:blipFill>
        <p:spPr bwMode="auto">
          <a:xfrm>
            <a:off x="1257809" y="3605997"/>
            <a:ext cx="3195955" cy="1283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6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8B04B367-C326-471A-AB86-8179FF146235}"/>
              </a:ext>
            </a:extLst>
          </p:cNvPr>
          <p:cNvCxnSpPr/>
          <p:nvPr/>
        </p:nvCxnSpPr>
        <p:spPr>
          <a:xfrm flipV="1">
            <a:off x="6971280" y="3163202"/>
            <a:ext cx="1751162" cy="7505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D0E081-7BD3-4F48-97FE-2D572170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C4F39E-4D8D-4C09-9C1B-0CD642BFAC60}"/>
              </a:ext>
            </a:extLst>
          </p:cNvPr>
          <p:cNvSpPr txBox="1"/>
          <p:nvPr/>
        </p:nvSpPr>
        <p:spPr>
          <a:xfrm>
            <a:off x="4881845" y="675881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Avec un fort potentiel</a:t>
            </a:r>
            <a:endParaRPr lang="fr-FR" sz="3600" b="1" dirty="0">
              <a:solidFill>
                <a:srgbClr val="292985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12E0F7-D147-4397-B648-196A9FD69619}"/>
              </a:ext>
            </a:extLst>
          </p:cNvPr>
          <p:cNvSpPr/>
          <p:nvPr/>
        </p:nvSpPr>
        <p:spPr>
          <a:xfrm>
            <a:off x="2781899" y="2313971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336759-E363-4FEA-9238-7AAD66CEC02C}"/>
              </a:ext>
            </a:extLst>
          </p:cNvPr>
          <p:cNvSpPr/>
          <p:nvPr/>
        </p:nvSpPr>
        <p:spPr>
          <a:xfrm>
            <a:off x="671299" y="2618926"/>
            <a:ext cx="2875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Fonctions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B13E3755-F5AF-4633-85EC-C02869241B00}"/>
              </a:ext>
            </a:extLst>
          </p:cNvPr>
          <p:cNvCxnSpPr/>
          <p:nvPr/>
        </p:nvCxnSpPr>
        <p:spPr>
          <a:xfrm>
            <a:off x="2967490" y="2406767"/>
            <a:ext cx="1181819" cy="7505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20CDE308-9E82-46B3-A4E9-AEB4FD4BB1CB}"/>
              </a:ext>
            </a:extLst>
          </p:cNvPr>
          <p:cNvCxnSpPr/>
          <p:nvPr/>
        </p:nvCxnSpPr>
        <p:spPr>
          <a:xfrm rot="10800000" flipV="1">
            <a:off x="2950237" y="3821502"/>
            <a:ext cx="1078302" cy="828136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F8C8326C-3712-40FD-8A30-D9ECF5AB7358}"/>
              </a:ext>
            </a:extLst>
          </p:cNvPr>
          <p:cNvSpPr/>
          <p:nvPr/>
        </p:nvSpPr>
        <p:spPr>
          <a:xfrm>
            <a:off x="2756892" y="4556843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242D18-FFBE-4769-8059-C69DCA4DFA80}"/>
              </a:ext>
            </a:extLst>
          </p:cNvPr>
          <p:cNvSpPr/>
          <p:nvPr/>
        </p:nvSpPr>
        <p:spPr>
          <a:xfrm>
            <a:off x="1075619" y="4433118"/>
            <a:ext cx="2623018" cy="101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Fonctions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commerciales / marketing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9E68732B-4177-4920-ABDF-D9428159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8645" y="2131234"/>
            <a:ext cx="3897313" cy="3764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B33AF5-2BA2-4096-A5BC-51699F354AE1}"/>
              </a:ext>
            </a:extLst>
          </p:cNvPr>
          <p:cNvSpPr/>
          <p:nvPr/>
        </p:nvSpPr>
        <p:spPr>
          <a:xfrm>
            <a:off x="1349474" y="1491720"/>
            <a:ext cx="618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92985"/>
              </a:buClr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300 POSTES A POURVOIR EN ALLEMAGNE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7B26AC-62B6-4DF0-B153-B9E88E402396}"/>
              </a:ext>
            </a:extLst>
          </p:cNvPr>
          <p:cNvSpPr/>
          <p:nvPr/>
        </p:nvSpPr>
        <p:spPr>
          <a:xfrm>
            <a:off x="8116630" y="2560914"/>
            <a:ext cx="2528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Fonctions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54A592F-BEE5-48C2-B1D2-B69AE1ADC672}"/>
              </a:ext>
            </a:extLst>
          </p:cNvPr>
          <p:cNvSpPr/>
          <p:nvPr/>
        </p:nvSpPr>
        <p:spPr>
          <a:xfrm>
            <a:off x="8745806" y="3023601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03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9481DD-8310-4E16-9144-5D2A0525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FAFB47-F230-44A3-B013-C87ADA6B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87" y="3245954"/>
            <a:ext cx="4200692" cy="28998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146016-7FC6-4669-A3E6-A4BB4CD76B9A}"/>
              </a:ext>
            </a:extLst>
          </p:cNvPr>
          <p:cNvSpPr txBox="1"/>
          <p:nvPr/>
        </p:nvSpPr>
        <p:spPr>
          <a:xfrm>
            <a:off x="5011539" y="627952"/>
            <a:ext cx="6442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Je me lance</a:t>
            </a:r>
          </a:p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et je m’inscris !</a:t>
            </a:r>
          </a:p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</a:t>
            </a:r>
            <a:endParaRPr lang="fr-FR" sz="3600" b="1" dirty="0">
              <a:solidFill>
                <a:srgbClr val="292985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27CCA-0EC2-4E05-A350-B52FB7FABA5B}"/>
              </a:ext>
            </a:extLst>
          </p:cNvPr>
          <p:cNvSpPr/>
          <p:nvPr/>
        </p:nvSpPr>
        <p:spPr>
          <a:xfrm>
            <a:off x="6080125" y="1910066"/>
            <a:ext cx="60801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Une étape </a:t>
            </a:r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obligatoire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pour partir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5D9474-1576-4144-9318-EC791486636E}"/>
              </a:ext>
            </a:extLst>
          </p:cNvPr>
          <p:cNvPicPr/>
          <p:nvPr/>
        </p:nvPicPr>
        <p:blipFill rotWithShape="1">
          <a:blip r:embed="rId3"/>
          <a:srcRect l="9656" t="15050" r="20105" b="9935"/>
          <a:stretch/>
        </p:blipFill>
        <p:spPr bwMode="auto">
          <a:xfrm>
            <a:off x="1906061" y="1042434"/>
            <a:ext cx="3949040" cy="2816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D4EB-9939-4341-9C3F-5C5CF3F1E139}"/>
              </a:ext>
            </a:extLst>
          </p:cNvPr>
          <p:cNvSpPr/>
          <p:nvPr/>
        </p:nvSpPr>
        <p:spPr>
          <a:xfrm>
            <a:off x="6212427" y="2450773"/>
            <a:ext cx="46067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Candidater</a:t>
            </a: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Saisir un </a:t>
            </a:r>
            <a:r>
              <a:rPr lang="fr-FR" sz="20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ligne</a:t>
            </a: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Etre visible sur la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Cvthèque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Consulter les offres</a:t>
            </a: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18BDD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6039-31F0-4646-9093-3B81D0F25546}"/>
              </a:ext>
            </a:extLst>
          </p:cNvPr>
          <p:cNvSpPr/>
          <p:nvPr/>
        </p:nvSpPr>
        <p:spPr>
          <a:xfrm>
            <a:off x="6212427" y="4098887"/>
            <a:ext cx="5110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S’informer</a:t>
            </a: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Accéder à son </a:t>
            </a:r>
            <a:r>
              <a:rPr lang="fr-FR" sz="20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 personnel</a:t>
            </a: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ses </a:t>
            </a:r>
            <a:r>
              <a:rPr lang="fr-FR" sz="20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alertes</a:t>
            </a:r>
          </a:p>
          <a:p>
            <a:pPr marL="689732" lvl="1" indent="-34290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&amp; témoignages</a:t>
            </a:r>
          </a:p>
        </p:txBody>
      </p:sp>
    </p:spTree>
    <p:extLst>
      <p:ext uri="{BB962C8B-B14F-4D97-AF65-F5344CB8AC3E}">
        <p14:creationId xmlns:p14="http://schemas.microsoft.com/office/powerpoint/2010/main" val="144211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FCBA7F-2006-4354-B890-5B706439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15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EEFA19-8D14-4B2E-AB65-EB954EB04152}"/>
              </a:ext>
            </a:extLst>
          </p:cNvPr>
          <p:cNvSpPr txBox="1"/>
          <p:nvPr/>
        </p:nvSpPr>
        <p:spPr>
          <a:xfrm>
            <a:off x="5011539" y="627952"/>
            <a:ext cx="6442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CONTACTEZ NOUS</a:t>
            </a:r>
          </a:p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</a:t>
            </a:r>
            <a:endParaRPr lang="fr-FR" sz="3600" b="1" dirty="0">
              <a:solidFill>
                <a:srgbClr val="292985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4D287E-4587-4C94-B3DD-556ED789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595" y="4190592"/>
            <a:ext cx="882305" cy="882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A58DA3E-7B7F-4FAF-9BF8-15C39D026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996" y="2051920"/>
            <a:ext cx="6619410" cy="5206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3DF403-9BA2-4B76-94B8-9F78310CB45A}"/>
              </a:ext>
            </a:extLst>
          </p:cNvPr>
          <p:cNvSpPr/>
          <p:nvPr/>
        </p:nvSpPr>
        <p:spPr>
          <a:xfrm>
            <a:off x="3144308" y="1302246"/>
            <a:ext cx="8374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en savoir plus, rendez-vous sur </a:t>
            </a: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www.civiweb.com</a:t>
            </a: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5" descr="G:\CIVI_VIE-DIRCOM\1. SERVICE CIVI  APPUI RECRUTEMENT\MEDIATHEQUE\Picto FREE\ask3.png">
            <a:extLst>
              <a:ext uri="{FF2B5EF4-FFF2-40B4-BE49-F238E27FC236}">
                <a16:creationId xmlns:a16="http://schemas.microsoft.com/office/drawing/2014/main" id="{56D9A8D8-A76B-42D4-AB14-65DBBF86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01" y="2456042"/>
            <a:ext cx="756924" cy="7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C58F80-6EA0-49D3-AB12-F9CA4AC1F88A}"/>
              </a:ext>
            </a:extLst>
          </p:cNvPr>
          <p:cNvSpPr txBox="1"/>
          <p:nvPr/>
        </p:nvSpPr>
        <p:spPr>
          <a:xfrm>
            <a:off x="4887882" y="2521753"/>
            <a:ext cx="301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question ?       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info@civiweb.com</a:t>
            </a:r>
          </a:p>
        </p:txBody>
      </p:sp>
      <p:pic>
        <p:nvPicPr>
          <p:cNvPr id="10" name="Picture 2" descr="G:\CIVI_VIE-DIRCOM\1. SERVICE CIVI  APPUI RECRUTEMENT\MEDIATHEQUE\Picto FREE\telephone139.png">
            <a:extLst>
              <a:ext uri="{FF2B5EF4-FFF2-40B4-BE49-F238E27FC236}">
                <a16:creationId xmlns:a16="http://schemas.microsoft.com/office/drawing/2014/main" id="{ED3FC906-1F30-46B9-B4A3-9FD43738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064">
            <a:off x="8451999" y="2498980"/>
            <a:ext cx="672359" cy="6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40DA2A-20EB-44D1-B196-1E38E0A99E07}"/>
              </a:ext>
            </a:extLst>
          </p:cNvPr>
          <p:cNvSpPr txBox="1"/>
          <p:nvPr/>
        </p:nvSpPr>
        <p:spPr>
          <a:xfrm>
            <a:off x="9158710" y="2261586"/>
            <a:ext cx="200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appelez le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0810 10 18 28</a:t>
            </a:r>
          </a:p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(coût d’un appel local )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7B29A-D913-45C5-9FF7-1CC0A9A973EF}"/>
              </a:ext>
            </a:extLst>
          </p:cNvPr>
          <p:cNvSpPr/>
          <p:nvPr/>
        </p:nvSpPr>
        <p:spPr>
          <a:xfrm>
            <a:off x="6450973" y="3728927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Restez connecté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EA6C5E-59F3-4C48-AE74-3DFA9F9164AA}"/>
              </a:ext>
            </a:extLst>
          </p:cNvPr>
          <p:cNvSpPr/>
          <p:nvPr/>
        </p:nvSpPr>
        <p:spPr>
          <a:xfrm>
            <a:off x="6349779" y="4421424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Civiweb</a:t>
            </a:r>
            <a:endParaRPr lang="fr-FR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\\nas03.ubifrance.fr\users$\gengasser\Bureau\sans-titre.png">
            <a:extLst>
              <a:ext uri="{FF2B5EF4-FFF2-40B4-BE49-F238E27FC236}">
                <a16:creationId xmlns:a16="http://schemas.microsoft.com/office/drawing/2014/main" id="{56DDF37E-CFE6-4D74-ABF8-6E06BF53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6" b="95105" l="9091" r="89773">
                        <a14:foregroundMark x1="68750" y1="4196" x2="68750" y2="4196"/>
                        <a14:foregroundMark x1="28977" y1="90909" x2="28977" y2="90909"/>
                        <a14:foregroundMark x1="13636" y1="95105" x2="13636" y2="95105"/>
                        <a14:foregroundMark x1="11932" y1="17483" x2="11932" y2="17483"/>
                        <a14:foregroundMark x1="10227" y1="15385" x2="10227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6" y="4391411"/>
            <a:ext cx="649538" cy="5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3FB0A5-4296-45ED-A7CF-EE938AC77DCA}"/>
              </a:ext>
            </a:extLst>
          </p:cNvPr>
          <p:cNvSpPr/>
          <p:nvPr/>
        </p:nvSpPr>
        <p:spPr>
          <a:xfrm>
            <a:off x="8788179" y="4462467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Civiweb_Off</a:t>
            </a:r>
            <a:endParaRPr lang="fr-FR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D6B7C4-20FD-4E3E-8D2D-158AF30B15FA}"/>
              </a:ext>
            </a:extLst>
          </p:cNvPr>
          <p:cNvSpPr/>
          <p:nvPr/>
        </p:nvSpPr>
        <p:spPr>
          <a:xfrm>
            <a:off x="6928095" y="5072897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#VIE_RH</a:t>
            </a:r>
          </a:p>
        </p:txBody>
      </p:sp>
    </p:spTree>
    <p:extLst>
      <p:ext uri="{BB962C8B-B14F-4D97-AF65-F5344CB8AC3E}">
        <p14:creationId xmlns:p14="http://schemas.microsoft.com/office/powerpoint/2010/main" val="399245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423263-9E92-4A30-8DF2-36C5A902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EF2578-72F0-4703-8104-5660D3C4CE00}"/>
              </a:ext>
            </a:extLst>
          </p:cNvPr>
          <p:cNvSpPr txBox="1"/>
          <p:nvPr/>
        </p:nvSpPr>
        <p:spPr>
          <a:xfrm>
            <a:off x="4881845" y="675881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Le V.I.E depuis 2000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3A39DF2-1A78-4744-8BC7-4B0D9B25F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882" y="1771079"/>
            <a:ext cx="6619410" cy="52067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1E13C7-CB6E-4044-AE4C-648D46A00739}"/>
              </a:ext>
            </a:extLst>
          </p:cNvPr>
          <p:cNvSpPr txBox="1"/>
          <p:nvPr/>
        </p:nvSpPr>
        <p:spPr>
          <a:xfrm>
            <a:off x="4718650" y="1398767"/>
            <a:ext cx="4278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77 500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4FC157-D74E-4BC6-B808-4E99882CB714}"/>
              </a:ext>
            </a:extLst>
          </p:cNvPr>
          <p:cNvSpPr txBox="1"/>
          <p:nvPr/>
        </p:nvSpPr>
        <p:spPr>
          <a:xfrm>
            <a:off x="4846916" y="2716240"/>
            <a:ext cx="616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 sont partis à l’international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F9E73A-1049-4920-8B83-692632B9A4A9}"/>
              </a:ext>
            </a:extLst>
          </p:cNvPr>
          <p:cNvSpPr txBox="1"/>
          <p:nvPr/>
        </p:nvSpPr>
        <p:spPr>
          <a:xfrm>
            <a:off x="4598381" y="3723997"/>
            <a:ext cx="6165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6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E07967-0BBD-4517-851C-D63DBC8D4E5C}"/>
              </a:ext>
            </a:extLst>
          </p:cNvPr>
          <p:cNvSpPr txBox="1"/>
          <p:nvPr/>
        </p:nvSpPr>
        <p:spPr>
          <a:xfrm>
            <a:off x="4881845" y="4370327"/>
            <a:ext cx="287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compte de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030A6E-E224-4D80-BD4B-F17A416BEFA2}"/>
              </a:ext>
            </a:extLst>
          </p:cNvPr>
          <p:cNvSpPr txBox="1"/>
          <p:nvPr/>
        </p:nvSpPr>
        <p:spPr>
          <a:xfrm>
            <a:off x="7681199" y="4921345"/>
            <a:ext cx="616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</a:t>
            </a:r>
          </a:p>
        </p:txBody>
      </p:sp>
    </p:spTree>
    <p:extLst>
      <p:ext uri="{BB962C8B-B14F-4D97-AF65-F5344CB8AC3E}">
        <p14:creationId xmlns:p14="http://schemas.microsoft.com/office/powerpoint/2010/main" val="89354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EBDEED-0907-43FD-B2CF-AD48A954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E5B94B-504B-478D-B0B4-11B7C5AA0452}"/>
              </a:ext>
            </a:extLst>
          </p:cNvPr>
          <p:cNvSpPr txBox="1"/>
          <p:nvPr/>
        </p:nvSpPr>
        <p:spPr>
          <a:xfrm>
            <a:off x="4875458" y="681082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Cadre législatif du </a:t>
            </a:r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V.I.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F7C065-B683-4060-9383-CB25D6BB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81" y="1299697"/>
            <a:ext cx="2922099" cy="1737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79688F-288D-40F8-BCEF-F5B28B65BAC8}"/>
              </a:ext>
            </a:extLst>
          </p:cNvPr>
          <p:cNvSpPr/>
          <p:nvPr/>
        </p:nvSpPr>
        <p:spPr>
          <a:xfrm>
            <a:off x="1280646" y="2606183"/>
            <a:ext cx="4511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à l’étranger</a:t>
            </a:r>
          </a:p>
          <a:p>
            <a:pPr algn="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une entreprise française</a:t>
            </a:r>
            <a:endParaRPr lang="fr-FR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4F4747-5EFC-4572-97AA-2528D8C4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35" y="3726226"/>
            <a:ext cx="2609347" cy="14259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E2FEA7-D389-4581-83C2-AD17CC3238CE}"/>
              </a:ext>
            </a:extLst>
          </p:cNvPr>
          <p:cNvSpPr/>
          <p:nvPr/>
        </p:nvSpPr>
        <p:spPr>
          <a:xfrm>
            <a:off x="596550" y="4915345"/>
            <a:ext cx="491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une</a:t>
            </a:r>
          </a:p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française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G:\CIVI_VIE-DIRCOM\1. SERVICE CIVI  APPUI RECRUTEMENT\MEDIATHEQUE\Picto FREE\clock186.png">
            <a:extLst>
              <a:ext uri="{FF2B5EF4-FFF2-40B4-BE49-F238E27FC236}">
                <a16:creationId xmlns:a16="http://schemas.microsoft.com/office/drawing/2014/main" id="{945A1D29-5A96-48CA-8DC5-FD786EC3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05" y="1902691"/>
            <a:ext cx="441652" cy="4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A18FD8-8813-4CC9-BB8D-3AF9BDA36F8B}"/>
              </a:ext>
            </a:extLst>
          </p:cNvPr>
          <p:cNvSpPr txBox="1"/>
          <p:nvPr/>
        </p:nvSpPr>
        <p:spPr>
          <a:xfrm>
            <a:off x="7170913" y="1664123"/>
            <a:ext cx="476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mois, selon les besoins de l’entreprise ou de l’organisme (M.E.A.E, DG trésor, Business France….)</a:t>
            </a:r>
          </a:p>
        </p:txBody>
      </p:sp>
      <p:pic>
        <p:nvPicPr>
          <p:cNvPr id="16" name="Picture 3" descr="G:\CIVI_VIE-DIRCOM\1. SERVICE CIVI  APPUI RECRUTEMENT\MEDIATHEQUE\Picto FREE\document4.png">
            <a:extLst>
              <a:ext uri="{FF2B5EF4-FFF2-40B4-BE49-F238E27FC236}">
                <a16:creationId xmlns:a16="http://schemas.microsoft.com/office/drawing/2014/main" id="{3D658F8A-1404-47CC-B4AE-59AC2EEF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03" y="3057235"/>
            <a:ext cx="518387" cy="5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8FE12B9-CC88-44D0-9166-69A0F545DFEA}"/>
              </a:ext>
            </a:extLst>
          </p:cNvPr>
          <p:cNvSpPr txBox="1"/>
          <p:nvPr/>
        </p:nvSpPr>
        <p:spPr>
          <a:xfrm>
            <a:off x="7238143" y="2802896"/>
            <a:ext cx="448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Pas de contrat :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lettre d’engagement avec Business France (V.I.E) ou avec l’administration  (V.I.A)</a:t>
            </a:r>
          </a:p>
        </p:txBody>
      </p:sp>
      <p:pic>
        <p:nvPicPr>
          <p:cNvPr id="18" name="Picture 5" descr="G:\CIVI_VIE-DIRCOM\1. SERVICE CIVI  APPUI RECRUTEMENT\MEDIATHEQUE\Picto FREE\yes1.png">
            <a:extLst>
              <a:ext uri="{FF2B5EF4-FFF2-40B4-BE49-F238E27FC236}">
                <a16:creationId xmlns:a16="http://schemas.microsoft.com/office/drawing/2014/main" id="{79FF4BE3-0CB1-4604-BBB0-E5B79CF6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04" y="4051074"/>
            <a:ext cx="518388" cy="5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10FD595-3828-425B-B93E-9275EB479894}"/>
              </a:ext>
            </a:extLst>
          </p:cNvPr>
          <p:cNvSpPr txBox="1"/>
          <p:nvPr/>
        </p:nvSpPr>
        <p:spPr>
          <a:xfrm>
            <a:off x="7284793" y="4090176"/>
            <a:ext cx="35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public protecteur</a:t>
            </a:r>
          </a:p>
        </p:txBody>
      </p:sp>
      <p:pic>
        <p:nvPicPr>
          <p:cNvPr id="20" name="Picture 4" descr="G:\CIVI_VIE-DIRCOM\1. SERVICE CIVI  APPUI RECRUTEMENT\MEDIATHEQUE\Picto FREE\network11.png">
            <a:extLst>
              <a:ext uri="{FF2B5EF4-FFF2-40B4-BE49-F238E27FC236}">
                <a16:creationId xmlns:a16="http://schemas.microsoft.com/office/drawing/2014/main" id="{0E9211AB-975F-4C38-B920-9A673025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06" y="5020684"/>
            <a:ext cx="558924" cy="5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36FF05F-E54C-4BD5-B2CE-9F243FEBE441}"/>
              </a:ext>
            </a:extLst>
          </p:cNvPr>
          <p:cNvSpPr txBox="1"/>
          <p:nvPr/>
        </p:nvSpPr>
        <p:spPr>
          <a:xfrm>
            <a:off x="7315524" y="4926237"/>
            <a:ext cx="402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des candidats par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les entreprises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les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organismes</a:t>
            </a:r>
          </a:p>
        </p:txBody>
      </p:sp>
    </p:spTree>
    <p:extLst>
      <p:ext uri="{BB962C8B-B14F-4D97-AF65-F5344CB8AC3E}">
        <p14:creationId xmlns:p14="http://schemas.microsoft.com/office/powerpoint/2010/main" val="4001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D0E081-7BD3-4F48-97FE-2D572170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C4F39E-4D8D-4C09-9C1B-0CD642BFAC60}"/>
              </a:ext>
            </a:extLst>
          </p:cNvPr>
          <p:cNvSpPr txBox="1"/>
          <p:nvPr/>
        </p:nvSpPr>
        <p:spPr>
          <a:xfrm>
            <a:off x="4881845" y="675881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Je coche les cases</a:t>
            </a:r>
            <a:endParaRPr lang="fr-FR" sz="3600" b="1" dirty="0">
              <a:solidFill>
                <a:srgbClr val="292985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02C919DF-7E55-4560-83D4-78C7997A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5268" y="1290745"/>
            <a:ext cx="3411870" cy="3714129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212E0F7-D147-4397-B648-196A9FD69619}"/>
              </a:ext>
            </a:extLst>
          </p:cNvPr>
          <p:cNvSpPr/>
          <p:nvPr/>
        </p:nvSpPr>
        <p:spPr>
          <a:xfrm>
            <a:off x="4481299" y="2201829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336759-E363-4FEA-9238-7AAD66CEC02C}"/>
              </a:ext>
            </a:extLst>
          </p:cNvPr>
          <p:cNvSpPr/>
          <p:nvPr/>
        </p:nvSpPr>
        <p:spPr>
          <a:xfrm>
            <a:off x="629213" y="2424506"/>
            <a:ext cx="4556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Français(e)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ressortissant</a:t>
            </a:r>
          </a:p>
          <a:p>
            <a:pPr algn="ctr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des états membres de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l’E.E.E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B13E3755-F5AF-4633-85EC-C02869241B00}"/>
              </a:ext>
            </a:extLst>
          </p:cNvPr>
          <p:cNvCxnSpPr/>
          <p:nvPr/>
        </p:nvCxnSpPr>
        <p:spPr>
          <a:xfrm>
            <a:off x="4666890" y="2294625"/>
            <a:ext cx="1181819" cy="7505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que 18">
            <a:extLst>
              <a:ext uri="{FF2B5EF4-FFF2-40B4-BE49-F238E27FC236}">
                <a16:creationId xmlns:a16="http://schemas.microsoft.com/office/drawing/2014/main" id="{44C970A1-F2E5-4851-9945-242EE425E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5006" y="1603365"/>
            <a:ext cx="869948" cy="831284"/>
          </a:xfrm>
          <a:prstGeom prst="rect">
            <a:avLst/>
          </a:prstGeom>
        </p:spPr>
      </p:pic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20CDE308-9E82-46B3-A4E9-AEB4FD4BB1CB}"/>
              </a:ext>
            </a:extLst>
          </p:cNvPr>
          <p:cNvCxnSpPr/>
          <p:nvPr/>
        </p:nvCxnSpPr>
        <p:spPr>
          <a:xfrm rot="10800000" flipV="1">
            <a:off x="4727275" y="3821502"/>
            <a:ext cx="1078302" cy="828136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F8C8326C-3712-40FD-8A30-D9ECF5AB7358}"/>
              </a:ext>
            </a:extLst>
          </p:cNvPr>
          <p:cNvSpPr/>
          <p:nvPr/>
        </p:nvSpPr>
        <p:spPr>
          <a:xfrm>
            <a:off x="4533930" y="4556843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242D18-FFBE-4769-8059-C69DCA4DFA80}"/>
              </a:ext>
            </a:extLst>
          </p:cNvPr>
          <p:cNvSpPr/>
          <p:nvPr/>
        </p:nvSpPr>
        <p:spPr>
          <a:xfrm>
            <a:off x="1030789" y="4742434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100000"/>
              </a:spcBef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casier judiciaire est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vierge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D1D0B969-CDF1-46A1-8F8C-0C4B4A8F3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6032" y="3875588"/>
            <a:ext cx="886305" cy="7505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C29929A4-410A-43A8-ABE1-4AF943485D22}"/>
              </a:ext>
            </a:extLst>
          </p:cNvPr>
          <p:cNvSpPr/>
          <p:nvPr/>
        </p:nvSpPr>
        <p:spPr>
          <a:xfrm>
            <a:off x="8745806" y="2201829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AB539-EA2B-4F83-9263-A2405698D557}"/>
              </a:ext>
            </a:extLst>
          </p:cNvPr>
          <p:cNvSpPr/>
          <p:nvPr/>
        </p:nvSpPr>
        <p:spPr>
          <a:xfrm>
            <a:off x="7323826" y="1814654"/>
            <a:ext cx="2122099" cy="3525554"/>
          </a:xfrm>
          <a:prstGeom prst="rect">
            <a:avLst/>
          </a:prstGeom>
          <a:solidFill>
            <a:srgbClr val="29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8F546F77-7F17-4416-87EF-23896529CAA1}"/>
              </a:ext>
            </a:extLst>
          </p:cNvPr>
          <p:cNvCxnSpPr/>
          <p:nvPr/>
        </p:nvCxnSpPr>
        <p:spPr>
          <a:xfrm flipV="1">
            <a:off x="7026490" y="2294625"/>
            <a:ext cx="1751162" cy="7505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4B06C71-BD45-48E2-BFA4-41A69709588D}"/>
              </a:ext>
            </a:extLst>
          </p:cNvPr>
          <p:cNvSpPr/>
          <p:nvPr/>
        </p:nvSpPr>
        <p:spPr>
          <a:xfrm>
            <a:off x="8103039" y="2410345"/>
            <a:ext cx="3221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en règle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obligations du service national de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pays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23BA092-8EEF-4639-A743-6D9A970DDE8B}"/>
              </a:ext>
            </a:extLst>
          </p:cNvPr>
          <p:cNvSpPr/>
          <p:nvPr/>
        </p:nvSpPr>
        <p:spPr>
          <a:xfrm>
            <a:off x="8745806" y="2180904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C66F359B-D811-4513-8CCD-046F7685BE2F}"/>
              </a:ext>
            </a:extLst>
          </p:cNvPr>
          <p:cNvCxnSpPr/>
          <p:nvPr/>
        </p:nvCxnSpPr>
        <p:spPr>
          <a:xfrm>
            <a:off x="7228936" y="3875588"/>
            <a:ext cx="1147313" cy="774051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F0636AC-7F74-4CFB-A155-B7A896635381}"/>
              </a:ext>
            </a:extLst>
          </p:cNvPr>
          <p:cNvSpPr/>
          <p:nvPr/>
        </p:nvSpPr>
        <p:spPr>
          <a:xfrm>
            <a:off x="8322010" y="4556843"/>
            <a:ext cx="185591" cy="185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07603B-882F-4FD9-9D9C-7EA70E16F14D}"/>
              </a:ext>
            </a:extLst>
          </p:cNvPr>
          <p:cNvSpPr/>
          <p:nvPr/>
        </p:nvSpPr>
        <p:spPr>
          <a:xfrm>
            <a:off x="8241995" y="4816988"/>
            <a:ext cx="290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n’ai pas effectué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V.I.E ou un V.I.A auparavant</a:t>
            </a: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3040BC52-5FBF-404C-AED8-ADA1FC865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8317" y="1814653"/>
            <a:ext cx="566562" cy="596381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B0FA3288-B146-49A4-AC2F-A873CDC110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2377" y="4101701"/>
            <a:ext cx="605796" cy="6428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3F4D19B-89CB-476B-9CA8-994C5AECD088}"/>
              </a:ext>
            </a:extLst>
          </p:cNvPr>
          <p:cNvSpPr/>
          <p:nvPr/>
        </p:nvSpPr>
        <p:spPr>
          <a:xfrm>
            <a:off x="5346377" y="4480965"/>
            <a:ext cx="2192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âgé(e) </a:t>
            </a:r>
          </a:p>
          <a:p>
            <a:pPr algn="ctr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18 à 28 ans </a:t>
            </a:r>
          </a:p>
        </p:txBody>
      </p:sp>
    </p:spTree>
    <p:extLst>
      <p:ext uri="{BB962C8B-B14F-4D97-AF65-F5344CB8AC3E}">
        <p14:creationId xmlns:p14="http://schemas.microsoft.com/office/powerpoint/2010/main" val="8920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8E53A7AB-B05F-4538-A873-75803BE5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8526" y="710697"/>
            <a:ext cx="6642603" cy="5419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B7FB42-7524-4B64-AB3F-8E5C4AF901E7}"/>
              </a:ext>
            </a:extLst>
          </p:cNvPr>
          <p:cNvSpPr/>
          <p:nvPr/>
        </p:nvSpPr>
        <p:spPr>
          <a:xfrm rot="18900000">
            <a:off x="9942018" y="5287224"/>
            <a:ext cx="3195873" cy="128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F50C08-AC28-4329-8085-EDA918C3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5</a:t>
            </a:fld>
            <a:endParaRPr lang="fr-FR"/>
          </a:p>
        </p:txBody>
      </p:sp>
      <p:pic>
        <p:nvPicPr>
          <p:cNvPr id="8" name="Picture 9" descr="G:\CIVI_VIE-DIRCOM\1. SERVICE CIVI  APPUI RECRUTEMENT\MEDIATHEQUE\Picto FREE\graduation22.png">
            <a:extLst>
              <a:ext uri="{FF2B5EF4-FFF2-40B4-BE49-F238E27FC236}">
                <a16:creationId xmlns:a16="http://schemas.microsoft.com/office/drawing/2014/main" id="{7AE26F2F-0D6E-469D-BCBA-5BF6D1BE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5" y="878185"/>
            <a:ext cx="615636" cy="6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:\CIVI_VIE-DIRCOM\1. SERVICE CIVI  APPUI RECRUTEMENT\MEDIATHEQUE\Picto FREE\winner.png">
            <a:extLst>
              <a:ext uri="{FF2B5EF4-FFF2-40B4-BE49-F238E27FC236}">
                <a16:creationId xmlns:a16="http://schemas.microsoft.com/office/drawing/2014/main" id="{4BA8425B-1B4A-45CD-A271-02519FD5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04" y="2999689"/>
            <a:ext cx="615636" cy="6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IVI_VIE-DIRCOM\1. SERVICE CIVI  APPUI RECRUTEMENT\MEDIATHEQUE\Picto FREE\business60.png">
            <a:extLst>
              <a:ext uri="{FF2B5EF4-FFF2-40B4-BE49-F238E27FC236}">
                <a16:creationId xmlns:a16="http://schemas.microsoft.com/office/drawing/2014/main" id="{40B517C3-3200-453B-8AB7-A22D1162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12" y="1995067"/>
            <a:ext cx="503376" cy="5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:\CIVI_VIE-DIRCOM\1. SERVICE CIVI  APPUI RECRUTEMENT\MEDIATHEQUE\Picto FREE\businessman282.png">
            <a:extLst>
              <a:ext uri="{FF2B5EF4-FFF2-40B4-BE49-F238E27FC236}">
                <a16:creationId xmlns:a16="http://schemas.microsoft.com/office/drawing/2014/main" id="{E03D68FC-8975-4BB1-88E1-74D4E406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39" y="4093610"/>
            <a:ext cx="503376" cy="5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:\CIVI_VIE-DIRCOM\1. SERVICE CIVI  APPUI RECRUTEMENT\MEDIATHEQUE\Picto FREE\students16.png">
            <a:extLst>
              <a:ext uri="{FF2B5EF4-FFF2-40B4-BE49-F238E27FC236}">
                <a16:creationId xmlns:a16="http://schemas.microsoft.com/office/drawing/2014/main" id="{7A8045E4-8629-4968-ABB7-CA260962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04" y="5104093"/>
            <a:ext cx="552392" cy="5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D42D278-E973-490F-B15B-364DD0493005}"/>
              </a:ext>
            </a:extLst>
          </p:cNvPr>
          <p:cNvSpPr txBox="1"/>
          <p:nvPr/>
        </p:nvSpPr>
        <p:spPr>
          <a:xfrm>
            <a:off x="6080125" y="965238"/>
            <a:ext cx="253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JEUNES </a:t>
            </a:r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DIPLÔMÉS</a:t>
            </a:r>
          </a:p>
          <a:p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686485-EF34-4CFC-B50F-13968243ECE1}"/>
              </a:ext>
            </a:extLst>
          </p:cNvPr>
          <p:cNvSpPr txBox="1"/>
          <p:nvPr/>
        </p:nvSpPr>
        <p:spPr>
          <a:xfrm>
            <a:off x="5773900" y="1857615"/>
            <a:ext cx="3069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</a:rPr>
              <a:t>ETUDIANTS </a:t>
            </a: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EN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STAGE DE FIN D’ÉTUDES</a:t>
            </a:r>
            <a:endParaRPr lang="fr-FR" sz="2000" dirty="0">
              <a:solidFill>
                <a:schemeClr val="bg1"/>
              </a:solidFill>
              <a:latin typeface="Museo 700" panose="02000000000000000000" pitchFamily="50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BF67FC-BA65-44E6-8A58-2282FD3E6EB6}"/>
              </a:ext>
            </a:extLst>
          </p:cNvPr>
          <p:cNvSpPr txBox="1"/>
          <p:nvPr/>
        </p:nvSpPr>
        <p:spPr>
          <a:xfrm>
            <a:off x="5639808" y="3834876"/>
            <a:ext cx="2645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</a:rPr>
              <a:t>Après </a:t>
            </a: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une première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EXPÉRIENCE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PROFESSIONNELLE</a:t>
            </a:r>
            <a:endParaRPr lang="fr-FR" sz="2000" dirty="0">
              <a:solidFill>
                <a:schemeClr val="bg1"/>
              </a:solidFill>
              <a:latin typeface="Museo 700" panose="020000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5913AC-C51C-4574-B34A-4688BB5E7BA2}"/>
              </a:ext>
            </a:extLst>
          </p:cNvPr>
          <p:cNvSpPr txBox="1"/>
          <p:nvPr/>
        </p:nvSpPr>
        <p:spPr>
          <a:xfrm>
            <a:off x="5645307" y="2953370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</a:rPr>
              <a:t>A L’ISSUE </a:t>
            </a: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D’UN STAGE OU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D’UNE  ALTERNANCE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F85FC8-0BD2-4C57-B72F-6E6A86BC1601}"/>
              </a:ext>
            </a:extLst>
          </p:cNvPr>
          <p:cNvSpPr txBox="1"/>
          <p:nvPr/>
        </p:nvSpPr>
        <p:spPr>
          <a:xfrm>
            <a:off x="5702795" y="4851831"/>
            <a:ext cx="2953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1600" dirty="0">
                <a:solidFill>
                  <a:schemeClr val="bg1"/>
                </a:solidFill>
                <a:latin typeface="Museo 700" panose="02000000000000000000" pitchFamily="50" charset="0"/>
              </a:rPr>
              <a:t>POUR FAIRE LA DIFFÉRENCE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Expériences à l’étranger,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étrangères,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Adaptabilité, autonomie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12D703B-1BDA-45B4-A24B-5E226AB19D36}"/>
              </a:ext>
            </a:extLst>
          </p:cNvPr>
          <p:cNvSpPr txBox="1"/>
          <p:nvPr/>
        </p:nvSpPr>
        <p:spPr>
          <a:xfrm>
            <a:off x="-1862504" y="1493821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18BDD3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Un</a:t>
            </a:r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 quand ?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FD428-DBFD-4D22-8970-9BE2B3DA20B2}"/>
              </a:ext>
            </a:extLst>
          </p:cNvPr>
          <p:cNvSpPr/>
          <p:nvPr/>
        </p:nvSpPr>
        <p:spPr>
          <a:xfrm>
            <a:off x="860457" y="3530836"/>
            <a:ext cx="37194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</a:t>
            </a:r>
            <a:r>
              <a:rPr lang="fr-FR" sz="1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1500 participants à l’enquête*</a:t>
            </a:r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 été recrutés directement après leur V.I.E </a:t>
            </a:r>
            <a:r>
              <a:rPr lang="fr-FR" sz="1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(dont 51% par l’entreprise du V.I.E, 40% par une autre entreprise)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A62D49-4BA9-4F69-82E9-CDB517ED1B4E}"/>
              </a:ext>
            </a:extLst>
          </p:cNvPr>
          <p:cNvSpPr txBox="1"/>
          <p:nvPr/>
        </p:nvSpPr>
        <p:spPr>
          <a:xfrm>
            <a:off x="969776" y="5649818"/>
            <a:ext cx="376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</a:t>
            </a:r>
            <a:r>
              <a:rPr lang="fr-FR" sz="1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1400" b="1" dirty="0" err="1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NewGen</a:t>
            </a:r>
            <a:r>
              <a:rPr lang="fr-FR" sz="1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 Centre </a:t>
            </a:r>
          </a:p>
          <a:p>
            <a:r>
              <a:rPr lang="fr-FR" sz="1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fr-FR" sz="12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fr-FR" sz="1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8271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38F8F2-9479-42C9-A3D3-36095CC9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6</a:t>
            </a:fld>
            <a:endParaRPr lang="fr-FR"/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8D4F4323-FFEC-438D-95F1-90B524AAC1BB}"/>
              </a:ext>
            </a:extLst>
          </p:cNvPr>
          <p:cNvCxnSpPr>
            <a:cxnSpLocks/>
          </p:cNvCxnSpPr>
          <p:nvPr/>
        </p:nvCxnSpPr>
        <p:spPr>
          <a:xfrm>
            <a:off x="3090225" y="1631031"/>
            <a:ext cx="1766356" cy="119159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2544230-64AA-4A76-A690-5571793FF4F8}"/>
              </a:ext>
            </a:extLst>
          </p:cNvPr>
          <p:cNvSpPr/>
          <p:nvPr/>
        </p:nvSpPr>
        <p:spPr>
          <a:xfrm>
            <a:off x="1135872" y="1741686"/>
            <a:ext cx="2662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fr-FR" sz="24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fr-FR" sz="2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fr-FR" sz="24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 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droit français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00EBEA-EC80-48BA-93D3-B541181107B3}"/>
              </a:ext>
            </a:extLst>
          </p:cNvPr>
          <p:cNvSpPr txBox="1"/>
          <p:nvPr/>
        </p:nvSpPr>
        <p:spPr>
          <a:xfrm>
            <a:off x="4875458" y="681082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Missions du </a:t>
            </a:r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V.I.E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22F4CB19-F6EC-4317-A195-97172D92E48E}"/>
              </a:ext>
            </a:extLst>
          </p:cNvPr>
          <p:cNvCxnSpPr/>
          <p:nvPr/>
        </p:nvCxnSpPr>
        <p:spPr>
          <a:xfrm rot="10800000" flipV="1">
            <a:off x="3018525" y="3511243"/>
            <a:ext cx="1560512" cy="1095375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620655E-5B71-496A-99F0-E57C8DEAAA7D}"/>
              </a:ext>
            </a:extLst>
          </p:cNvPr>
          <p:cNvSpPr/>
          <p:nvPr/>
        </p:nvSpPr>
        <p:spPr>
          <a:xfrm>
            <a:off x="709245" y="3392286"/>
            <a:ext cx="2254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Implantée ou </a:t>
            </a:r>
          </a:p>
          <a:p>
            <a:pPr algn="r"/>
            <a:r>
              <a:rPr lang="fr-FR" sz="24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cherchant à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développer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l’étranger</a:t>
            </a:r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BD29FF98-2EDA-4333-810D-A5EBEA1BFBA3}"/>
              </a:ext>
            </a:extLst>
          </p:cNvPr>
          <p:cNvCxnSpPr>
            <a:cxnSpLocks/>
          </p:cNvCxnSpPr>
          <p:nvPr/>
        </p:nvCxnSpPr>
        <p:spPr>
          <a:xfrm flipV="1">
            <a:off x="7267977" y="1628775"/>
            <a:ext cx="1320200" cy="803462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7B943-CCE1-4E03-82BA-55DA4E096F6F}"/>
              </a:ext>
            </a:extLst>
          </p:cNvPr>
          <p:cNvSpPr/>
          <p:nvPr/>
        </p:nvSpPr>
        <p:spPr>
          <a:xfrm>
            <a:off x="8263606" y="1638341"/>
            <a:ext cx="344517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</a:t>
            </a:r>
            <a:r>
              <a:rPr lang="fr-FR" sz="20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 / Marketing /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/ Finance /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BTP / Informatique / 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/ Réseaux /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RH…</a:t>
            </a:r>
          </a:p>
          <a:p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DD6797F0-B2EC-4639-9091-F1D1EA6DA962}"/>
              </a:ext>
            </a:extLst>
          </p:cNvPr>
          <p:cNvCxnSpPr/>
          <p:nvPr/>
        </p:nvCxnSpPr>
        <p:spPr>
          <a:xfrm>
            <a:off x="7784607" y="4073818"/>
            <a:ext cx="847725" cy="729102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que 3">
            <a:extLst>
              <a:ext uri="{FF2B5EF4-FFF2-40B4-BE49-F238E27FC236}">
                <a16:creationId xmlns:a16="http://schemas.microsoft.com/office/drawing/2014/main" id="{FB97C2DF-D925-4B4B-885D-4E11741AD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1157" y="2030506"/>
            <a:ext cx="3897313" cy="37647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E933FBB-2A5F-47E4-98BE-69C4411C03C5}"/>
              </a:ext>
            </a:extLst>
          </p:cNvPr>
          <p:cNvSpPr/>
          <p:nvPr/>
        </p:nvSpPr>
        <p:spPr>
          <a:xfrm>
            <a:off x="8332601" y="4274911"/>
            <a:ext cx="25163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</a:t>
            </a:r>
            <a:r>
              <a:rPr lang="fr-FR" sz="26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secteurs </a:t>
            </a:r>
          </a:p>
          <a:p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9B5437-77C5-43A5-9C68-B7351020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55D123-D8F5-49A0-8FB9-BA82BB53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0986" y1="39691" x2="20986" y2="39691"/>
                        <a14:foregroundMark x1="34366" y1="74485" x2="34366" y2="744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1917" y="2626793"/>
            <a:ext cx="2903958" cy="15869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730DFE-2872-4F51-9E55-38748D44197D}"/>
              </a:ext>
            </a:extLst>
          </p:cNvPr>
          <p:cNvSpPr txBox="1"/>
          <p:nvPr/>
        </p:nvSpPr>
        <p:spPr>
          <a:xfrm>
            <a:off x="5095875" y="713369"/>
            <a:ext cx="6442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Les organismes </a:t>
            </a:r>
          </a:p>
          <a:p>
            <a:pPr algn="r"/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et missions </a:t>
            </a:r>
            <a:endParaRPr lang="fr-FR" sz="3600" b="1" dirty="0">
              <a:solidFill>
                <a:srgbClr val="292985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2AE1E-0AF9-4248-8F1C-2FDA9B923AEE}"/>
              </a:ext>
            </a:extLst>
          </p:cNvPr>
          <p:cNvSpPr/>
          <p:nvPr/>
        </p:nvSpPr>
        <p:spPr>
          <a:xfrm>
            <a:off x="6226896" y="1632630"/>
            <a:ext cx="2395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V.I.A </a:t>
            </a:r>
            <a:r>
              <a:rPr lang="fr-FR" sz="2400" b="1" dirty="0">
                <a:solidFill>
                  <a:srgbClr val="E95406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DG Trésor</a:t>
            </a:r>
          </a:p>
          <a:p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42595-5DF6-436B-8F64-E5AD46195403}"/>
              </a:ext>
            </a:extLst>
          </p:cNvPr>
          <p:cNvSpPr/>
          <p:nvPr/>
        </p:nvSpPr>
        <p:spPr>
          <a:xfrm>
            <a:off x="5993021" y="1972933"/>
            <a:ext cx="5991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Dans les services économiques -&gt; profils économistes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généralistes, polyvalents et informaticiens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B6489-4C2D-474D-8EC4-7162B52B5937}"/>
              </a:ext>
            </a:extLst>
          </p:cNvPr>
          <p:cNvSpPr/>
          <p:nvPr/>
        </p:nvSpPr>
        <p:spPr>
          <a:xfrm>
            <a:off x="6226896" y="2693998"/>
            <a:ext cx="1915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V.I.A </a:t>
            </a:r>
            <a:r>
              <a:rPr lang="fr-FR" sz="2400" b="1" dirty="0">
                <a:solidFill>
                  <a:srgbClr val="E95406"/>
                </a:solidFill>
                <a:latin typeface="Museo 700" panose="02000000000000000000" pitchFamily="50" charset="0"/>
              </a:rPr>
              <a:t>M.E.A.E </a:t>
            </a:r>
            <a:endParaRPr lang="fr-FR" sz="1600" b="1" dirty="0">
              <a:solidFill>
                <a:srgbClr val="E95406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AB264F-CB9A-476A-A758-A3AE83B61125}"/>
              </a:ext>
            </a:extLst>
          </p:cNvPr>
          <p:cNvSpPr/>
          <p:nvPr/>
        </p:nvSpPr>
        <p:spPr>
          <a:xfrm>
            <a:off x="5993021" y="3090031"/>
            <a:ext cx="58155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Dans le réseau diplomatique, consulaire, culturel,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scientifique, organismes parapublics -&gt; profils  Ecoles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de commerce, IEP (secteurs industrie, transport,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énergie, agro)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96823-068A-48C8-9FC7-4ECCE30B2665}"/>
              </a:ext>
            </a:extLst>
          </p:cNvPr>
          <p:cNvSpPr/>
          <p:nvPr/>
        </p:nvSpPr>
        <p:spPr>
          <a:xfrm>
            <a:off x="6204673" y="4413470"/>
            <a:ext cx="4364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V.I.A </a:t>
            </a:r>
            <a:r>
              <a:rPr lang="fr-FR" sz="2400" b="1" dirty="0">
                <a:solidFill>
                  <a:srgbClr val="E95406"/>
                </a:solidFill>
                <a:latin typeface="Museo 700" panose="02000000000000000000" pitchFamily="50" charset="0"/>
              </a:rPr>
              <a:t>Business France </a:t>
            </a:r>
            <a:endParaRPr lang="fr-FR" sz="1600" b="1" dirty="0">
              <a:solidFill>
                <a:srgbClr val="E95406"/>
              </a:solidFill>
              <a:latin typeface="Museo 700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7240A-1603-46B4-8E1C-DBA54D4B3287}"/>
              </a:ext>
            </a:extLst>
          </p:cNvPr>
          <p:cNvSpPr/>
          <p:nvPr/>
        </p:nvSpPr>
        <p:spPr>
          <a:xfrm>
            <a:off x="6080125" y="4818686"/>
            <a:ext cx="4946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Accompagnement d’entreprises dans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les bureaux BF -&gt; profils ingénieurs ou Ecoles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de commerce, tech et services, agro,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informatique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2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8E53A7AB-B05F-4538-A873-75803BE5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7351" y="714384"/>
            <a:ext cx="6642603" cy="5419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B7FB42-7524-4B64-AB3F-8E5C4AF901E7}"/>
              </a:ext>
            </a:extLst>
          </p:cNvPr>
          <p:cNvSpPr/>
          <p:nvPr/>
        </p:nvSpPr>
        <p:spPr>
          <a:xfrm rot="18900000">
            <a:off x="9942018" y="5287224"/>
            <a:ext cx="3195873" cy="128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F50C08-AC28-4329-8085-EDA918C3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8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42D278-E973-490F-B15B-364DD0493005}"/>
              </a:ext>
            </a:extLst>
          </p:cNvPr>
          <p:cNvSpPr txBox="1"/>
          <p:nvPr/>
        </p:nvSpPr>
        <p:spPr>
          <a:xfrm>
            <a:off x="6226573" y="734744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OFFRES </a:t>
            </a:r>
          </a:p>
          <a:p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</a:rPr>
              <a:t>CIVIWEB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686485-EF34-4CFC-B50F-13968243ECE1}"/>
              </a:ext>
            </a:extLst>
          </p:cNvPr>
          <p:cNvSpPr txBox="1"/>
          <p:nvPr/>
        </p:nvSpPr>
        <p:spPr>
          <a:xfrm>
            <a:off x="5681648" y="1836020"/>
            <a:ext cx="238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CANDIDATURE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000" b="1" dirty="0">
                <a:solidFill>
                  <a:schemeClr val="bg1"/>
                </a:solidFill>
                <a:latin typeface="Museo 700" panose="02000000000000000000" pitchFamily="50" charset="0"/>
              </a:rPr>
              <a:t>   </a:t>
            </a:r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</a:rPr>
              <a:t>SPONTANEE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BF67FC-BA65-44E6-8A58-2282FD3E6EB6}"/>
              </a:ext>
            </a:extLst>
          </p:cNvPr>
          <p:cNvSpPr txBox="1"/>
          <p:nvPr/>
        </p:nvSpPr>
        <p:spPr>
          <a:xfrm>
            <a:off x="5489338" y="3901723"/>
            <a:ext cx="3000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  SITE CARRIERES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</a:rPr>
              <a:t>GRANDS GROUPES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5913AC-C51C-4574-B34A-4688BB5E7BA2}"/>
              </a:ext>
            </a:extLst>
          </p:cNvPr>
          <p:cNvSpPr txBox="1"/>
          <p:nvPr/>
        </p:nvSpPr>
        <p:spPr>
          <a:xfrm>
            <a:off x="5489338" y="4988832"/>
            <a:ext cx="2918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RESEAUX SOCIAUX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</a:rPr>
              <a:t> RESEAUX ALUMNI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F85FC8-0BD2-4C57-B72F-6E6A86BC1601}"/>
              </a:ext>
            </a:extLst>
          </p:cNvPr>
          <p:cNvSpPr txBox="1"/>
          <p:nvPr/>
        </p:nvSpPr>
        <p:spPr>
          <a:xfrm>
            <a:off x="5771063" y="2833309"/>
            <a:ext cx="2208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   STAGES</a:t>
            </a:r>
            <a:r>
              <a:rPr lang="fr-FR" sz="1600" dirty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pPr lvl="1" algn="ctr">
              <a:buClr>
                <a:schemeClr val="bg2">
                  <a:lumMod val="25000"/>
                </a:schemeClr>
              </a:buClr>
            </a:pPr>
            <a:r>
              <a:rPr lang="fr-FR" sz="2400" b="1" dirty="0">
                <a:solidFill>
                  <a:schemeClr val="bg1"/>
                </a:solidFill>
                <a:latin typeface="Museo 700" panose="02000000000000000000" pitchFamily="50" charset="0"/>
              </a:rPr>
              <a:t>ALTERNANCE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DE0A467-3EF8-42DB-A552-EBA1D42BC08F}"/>
              </a:ext>
            </a:extLst>
          </p:cNvPr>
          <p:cNvSpPr txBox="1"/>
          <p:nvPr/>
        </p:nvSpPr>
        <p:spPr>
          <a:xfrm>
            <a:off x="1019445" y="3141017"/>
            <a:ext cx="3240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proactif ! </a:t>
            </a:r>
            <a:endParaRPr lang="fr-FR" sz="4800" dirty="0">
              <a:solidFill>
                <a:srgbClr val="292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12D703B-1BDA-45B4-A24B-5E226AB19D36}"/>
              </a:ext>
            </a:extLst>
          </p:cNvPr>
          <p:cNvSpPr txBox="1"/>
          <p:nvPr/>
        </p:nvSpPr>
        <p:spPr>
          <a:xfrm>
            <a:off x="-1862504" y="1493821"/>
            <a:ext cx="6442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18BDD3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Un</a:t>
            </a:r>
            <a:r>
              <a:rPr lang="fr-FR" sz="3600" b="1" dirty="0">
                <a:solidFill>
                  <a:schemeClr val="bg1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V.I comment ?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C165FB-80AA-4ECE-9AEF-6AD74B03940F}"/>
              </a:ext>
            </a:extLst>
          </p:cNvPr>
          <p:cNvSpPr txBox="1"/>
          <p:nvPr/>
        </p:nvSpPr>
        <p:spPr>
          <a:xfrm>
            <a:off x="5130629" y="799332"/>
            <a:ext cx="45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4E4FF3-EEC1-4EF6-AD27-48CCFBA73B29}"/>
              </a:ext>
            </a:extLst>
          </p:cNvPr>
          <p:cNvSpPr txBox="1"/>
          <p:nvPr/>
        </p:nvSpPr>
        <p:spPr>
          <a:xfrm>
            <a:off x="5141916" y="1847098"/>
            <a:ext cx="45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E4B5768-D6B7-4E7C-BD85-B9A497A89EC9}"/>
              </a:ext>
            </a:extLst>
          </p:cNvPr>
          <p:cNvSpPr txBox="1"/>
          <p:nvPr/>
        </p:nvSpPr>
        <p:spPr>
          <a:xfrm>
            <a:off x="5154241" y="2894865"/>
            <a:ext cx="45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74E9E86-19FF-4C34-A058-A8078C8EAA9E}"/>
              </a:ext>
            </a:extLst>
          </p:cNvPr>
          <p:cNvSpPr txBox="1"/>
          <p:nvPr/>
        </p:nvSpPr>
        <p:spPr>
          <a:xfrm>
            <a:off x="5130629" y="3960577"/>
            <a:ext cx="45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CB010FA-8E83-4924-A497-8DA5C6375A77}"/>
              </a:ext>
            </a:extLst>
          </p:cNvPr>
          <p:cNvSpPr txBox="1"/>
          <p:nvPr/>
        </p:nvSpPr>
        <p:spPr>
          <a:xfrm>
            <a:off x="5141916" y="5000914"/>
            <a:ext cx="45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221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251A16-19D7-4B44-A538-79156B95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B5E6-4BF5-4174-9EB3-F9D76F5E9F6E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F10498-5740-428B-BE2B-C84225F9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134"/>
            <a:ext cx="5599015" cy="4199262"/>
          </a:xfrm>
          <a:prstGeom prst="rect">
            <a:avLst/>
          </a:prstGeom>
        </p:spPr>
      </p:pic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31AAC029-8FC0-45BE-8FF3-5A4FD77F8BB5}"/>
              </a:ext>
            </a:extLst>
          </p:cNvPr>
          <p:cNvSpPr/>
          <p:nvPr/>
        </p:nvSpPr>
        <p:spPr>
          <a:xfrm>
            <a:off x="4816475" y="1941481"/>
            <a:ext cx="3327663" cy="717635"/>
          </a:xfrm>
          <a:prstGeom prst="round1Rect">
            <a:avLst/>
          </a:prstGeom>
          <a:solidFill>
            <a:srgbClr val="29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avec coin arrondi 13">
            <a:extLst>
              <a:ext uri="{FF2B5EF4-FFF2-40B4-BE49-F238E27FC236}">
                <a16:creationId xmlns:a16="http://schemas.microsoft.com/office/drawing/2014/main" id="{AD52806D-E1F8-4169-AE11-C99324539E0A}"/>
              </a:ext>
            </a:extLst>
          </p:cNvPr>
          <p:cNvSpPr/>
          <p:nvPr/>
        </p:nvSpPr>
        <p:spPr>
          <a:xfrm>
            <a:off x="4821132" y="2745125"/>
            <a:ext cx="3327663" cy="717635"/>
          </a:xfrm>
          <a:prstGeom prst="round1Rect">
            <a:avLst/>
          </a:prstGeom>
          <a:solidFill>
            <a:srgbClr val="18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avec coin arrondi 14">
            <a:extLst>
              <a:ext uri="{FF2B5EF4-FFF2-40B4-BE49-F238E27FC236}">
                <a16:creationId xmlns:a16="http://schemas.microsoft.com/office/drawing/2014/main" id="{19C25E64-29EA-4CF7-92C9-76765D5BD37B}"/>
              </a:ext>
            </a:extLst>
          </p:cNvPr>
          <p:cNvSpPr/>
          <p:nvPr/>
        </p:nvSpPr>
        <p:spPr>
          <a:xfrm>
            <a:off x="4841210" y="3556031"/>
            <a:ext cx="3327663" cy="717635"/>
          </a:xfrm>
          <a:prstGeom prst="round1Rect">
            <a:avLst/>
          </a:prstGeom>
          <a:solidFill>
            <a:srgbClr val="E95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avec coin arrondi 15">
            <a:extLst>
              <a:ext uri="{FF2B5EF4-FFF2-40B4-BE49-F238E27FC236}">
                <a16:creationId xmlns:a16="http://schemas.microsoft.com/office/drawing/2014/main" id="{24E96355-C6C4-4C04-BB26-D422ECF69B70}"/>
              </a:ext>
            </a:extLst>
          </p:cNvPr>
          <p:cNvSpPr/>
          <p:nvPr/>
        </p:nvSpPr>
        <p:spPr>
          <a:xfrm>
            <a:off x="4840378" y="4395326"/>
            <a:ext cx="3327663" cy="717635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3CB7B5-ECAC-4F07-BC71-5EBF7CC32397}"/>
              </a:ext>
            </a:extLst>
          </p:cNvPr>
          <p:cNvSpPr txBox="1"/>
          <p:nvPr/>
        </p:nvSpPr>
        <p:spPr>
          <a:xfrm>
            <a:off x="6198577" y="848488"/>
            <a:ext cx="52416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292985"/>
                </a:solidFill>
                <a:latin typeface="Museo 700" panose="02000000000000000000" pitchFamily="50" charset="0"/>
                <a:cs typeface="Arial" panose="020B0604020202020204" pitchFamily="34" charset="0"/>
              </a:rPr>
              <a:t>J’ai tout à y gagner 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 : avec coin arrondi 18">
            <a:extLst>
              <a:ext uri="{FF2B5EF4-FFF2-40B4-BE49-F238E27FC236}">
                <a16:creationId xmlns:a16="http://schemas.microsoft.com/office/drawing/2014/main" id="{ACFB3B09-F147-48F5-8B60-483849981F49}"/>
              </a:ext>
            </a:extLst>
          </p:cNvPr>
          <p:cNvSpPr/>
          <p:nvPr/>
        </p:nvSpPr>
        <p:spPr>
          <a:xfrm>
            <a:off x="4858296" y="5244594"/>
            <a:ext cx="3327663" cy="717635"/>
          </a:xfrm>
          <a:prstGeom prst="round1Rect">
            <a:avLst/>
          </a:prstGeom>
          <a:solidFill>
            <a:srgbClr val="E3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D0C04-BB60-4E05-B5A2-4166D5E88CA5}"/>
              </a:ext>
            </a:extLst>
          </p:cNvPr>
          <p:cNvSpPr/>
          <p:nvPr/>
        </p:nvSpPr>
        <p:spPr>
          <a:xfrm>
            <a:off x="4675018" y="1977134"/>
            <a:ext cx="6080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Indemnité mensuelle 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1.400 €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18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5.000 €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chargée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10C45-645E-454D-B082-22AABB9971A6}"/>
              </a:ext>
            </a:extLst>
          </p:cNvPr>
          <p:cNvSpPr/>
          <p:nvPr/>
        </p:nvSpPr>
        <p:spPr>
          <a:xfrm>
            <a:off x="4994569" y="275535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Couverture sociale</a:t>
            </a:r>
          </a:p>
          <a:p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qualité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721E6-79D1-49C5-9100-521C4C9EDE8B}"/>
              </a:ext>
            </a:extLst>
          </p:cNvPr>
          <p:cNvSpPr/>
          <p:nvPr/>
        </p:nvSpPr>
        <p:spPr>
          <a:xfrm>
            <a:off x="4994569" y="3581496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mission </a:t>
            </a:r>
          </a:p>
          <a:p>
            <a:r>
              <a:rPr lang="fr-FR" sz="18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validée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retraite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9B4A0A-6F9C-40CC-8D5C-6B266139327D}"/>
              </a:ext>
            </a:extLst>
          </p:cNvPr>
          <p:cNvSpPr/>
          <p:nvPr/>
        </p:nvSpPr>
        <p:spPr>
          <a:xfrm>
            <a:off x="4945455" y="4583923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Indemnité</a:t>
            </a:r>
            <a:r>
              <a:rPr lang="fr-FR" sz="1800" b="1" dirty="0">
                <a:solidFill>
                  <a:srgbClr val="1A2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imposable</a:t>
            </a:r>
          </a:p>
        </p:txBody>
      </p:sp>
      <p:sp>
        <p:nvSpPr>
          <p:cNvPr id="28" name="Rectangle : avec coin arrondi 27">
            <a:extLst>
              <a:ext uri="{FF2B5EF4-FFF2-40B4-BE49-F238E27FC236}">
                <a16:creationId xmlns:a16="http://schemas.microsoft.com/office/drawing/2014/main" id="{F0E4B996-2FC4-4EE9-BA1C-1ABEE190EA48}"/>
              </a:ext>
            </a:extLst>
          </p:cNvPr>
          <p:cNvSpPr/>
          <p:nvPr/>
        </p:nvSpPr>
        <p:spPr>
          <a:xfrm flipH="1">
            <a:off x="8368176" y="1914967"/>
            <a:ext cx="3327663" cy="717635"/>
          </a:xfrm>
          <a:prstGeom prst="round1Rect">
            <a:avLst/>
          </a:prstGeom>
          <a:solidFill>
            <a:srgbClr val="29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7C4CAA-E69B-411B-A93E-1BA1736B8A5B}"/>
              </a:ext>
            </a:extLst>
          </p:cNvPr>
          <p:cNvSpPr/>
          <p:nvPr/>
        </p:nvSpPr>
        <p:spPr>
          <a:xfrm>
            <a:off x="8539984" y="2089764"/>
            <a:ext cx="6080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 </a:t>
            </a:r>
            <a:r>
              <a:rPr lang="fr-FR" sz="18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 retour</a:t>
            </a:r>
          </a:p>
        </p:txBody>
      </p:sp>
      <p:pic>
        <p:nvPicPr>
          <p:cNvPr id="30" name="Picture 3" descr="G:\CIVI_VIE-DIRCOM\1. SERVICE CIVI  APPUI RECRUTEMENT\MEDIATHEQUE\Picto FREE\airplane105.png">
            <a:extLst>
              <a:ext uri="{FF2B5EF4-FFF2-40B4-BE49-F238E27FC236}">
                <a16:creationId xmlns:a16="http://schemas.microsoft.com/office/drawing/2014/main" id="{5E8DB246-E955-447D-869E-A84FADD9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397" y="2091044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 : avec coin arrondi 30">
            <a:extLst>
              <a:ext uri="{FF2B5EF4-FFF2-40B4-BE49-F238E27FC236}">
                <a16:creationId xmlns:a16="http://schemas.microsoft.com/office/drawing/2014/main" id="{2E607994-61B7-4FD7-916B-5F06616300D0}"/>
              </a:ext>
            </a:extLst>
          </p:cNvPr>
          <p:cNvSpPr/>
          <p:nvPr/>
        </p:nvSpPr>
        <p:spPr>
          <a:xfrm flipH="1">
            <a:off x="8368176" y="2736704"/>
            <a:ext cx="3327663" cy="717635"/>
          </a:xfrm>
          <a:prstGeom prst="round1Rect">
            <a:avLst/>
          </a:prstGeom>
          <a:solidFill>
            <a:srgbClr val="18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ECF6E-A062-412E-99BF-D2D2F686E5C4}"/>
              </a:ext>
            </a:extLst>
          </p:cNvPr>
          <p:cNvSpPr/>
          <p:nvPr/>
        </p:nvSpPr>
        <p:spPr>
          <a:xfrm>
            <a:off x="8559107" y="2718295"/>
            <a:ext cx="296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kg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bagages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Frais de </a:t>
            </a:r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visas payés</a:t>
            </a:r>
          </a:p>
        </p:txBody>
      </p:sp>
      <p:sp>
        <p:nvSpPr>
          <p:cNvPr id="33" name="Rectangle : avec coin arrondi 32">
            <a:extLst>
              <a:ext uri="{FF2B5EF4-FFF2-40B4-BE49-F238E27FC236}">
                <a16:creationId xmlns:a16="http://schemas.microsoft.com/office/drawing/2014/main" id="{E56EE6E9-EF65-4A97-A577-B1EC5409A3AF}"/>
              </a:ext>
            </a:extLst>
          </p:cNvPr>
          <p:cNvSpPr/>
          <p:nvPr/>
        </p:nvSpPr>
        <p:spPr>
          <a:xfrm flipH="1">
            <a:off x="8368175" y="3592980"/>
            <a:ext cx="3327663" cy="1551456"/>
          </a:xfrm>
          <a:prstGeom prst="round1Rect">
            <a:avLst/>
          </a:prstGeom>
          <a:solidFill>
            <a:srgbClr val="E95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FE8481-2FC6-4D8B-B9F6-07AFE9EAE0C0}"/>
              </a:ext>
            </a:extLst>
          </p:cNvPr>
          <p:cNvSpPr/>
          <p:nvPr/>
        </p:nvSpPr>
        <p:spPr>
          <a:xfrm>
            <a:off x="8385261" y="3814195"/>
            <a:ext cx="34684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du </a:t>
            </a:r>
            <a:r>
              <a:rPr lang="fr-FR" sz="18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logement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fr-FR" sz="1800" b="1" dirty="0">
                <a:solidFill>
                  <a:srgbClr val="18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obligatoire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(quelques pays) 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négociable avec l’entreprise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 : avec coin arrondi 34">
            <a:extLst>
              <a:ext uri="{FF2B5EF4-FFF2-40B4-BE49-F238E27FC236}">
                <a16:creationId xmlns:a16="http://schemas.microsoft.com/office/drawing/2014/main" id="{24808DB9-ACA6-4D7A-B2C9-251FF4978639}"/>
              </a:ext>
            </a:extLst>
          </p:cNvPr>
          <p:cNvSpPr/>
          <p:nvPr/>
        </p:nvSpPr>
        <p:spPr>
          <a:xfrm flipH="1">
            <a:off x="8413860" y="5301264"/>
            <a:ext cx="3327663" cy="651204"/>
          </a:xfrm>
          <a:prstGeom prst="round1Rect">
            <a:avLst/>
          </a:prstGeom>
          <a:solidFill>
            <a:srgbClr val="E3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922120-584C-4343-8155-50C48E8966D3}"/>
              </a:ext>
            </a:extLst>
          </p:cNvPr>
          <p:cNvSpPr/>
          <p:nvPr/>
        </p:nvSpPr>
        <p:spPr>
          <a:xfrm>
            <a:off x="4994569" y="5267561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Congés payés </a:t>
            </a:r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jours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mois travaillé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E7EB72-B370-46BD-A39D-8BEEA58D2F0B}"/>
              </a:ext>
            </a:extLst>
          </p:cNvPr>
          <p:cNvSpPr/>
          <p:nvPr/>
        </p:nvSpPr>
        <p:spPr>
          <a:xfrm>
            <a:off x="8588177" y="5457589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public </a:t>
            </a:r>
            <a:r>
              <a:rPr lang="fr-FR" sz="1800" b="1" dirty="0">
                <a:solidFill>
                  <a:srgbClr val="2929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protecteur </a:t>
            </a:r>
          </a:p>
        </p:txBody>
      </p:sp>
    </p:spTree>
    <p:extLst>
      <p:ext uri="{BB962C8B-B14F-4D97-AF65-F5344CB8AC3E}">
        <p14:creationId xmlns:p14="http://schemas.microsoft.com/office/powerpoint/2010/main" val="3436148733"/>
      </p:ext>
    </p:extLst>
  </p:cSld>
  <p:clrMapOvr>
    <a:masterClrMapping/>
  </p:clrMapOvr>
</p:sld>
</file>

<file path=ppt/theme/theme1.xml><?xml version="1.0" encoding="utf-8"?>
<a:theme xmlns:a="http://schemas.openxmlformats.org/drawingml/2006/main" name="ppt2016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001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bi_doclib_debutpublication xmlns="http://schemas.microsoft.com/sharepoint/v3">2015-10-22T22:00:00+00:00</ubi_doclib_debutpublication>
    <ubi_doclib_priorite xmlns="http://schemas.microsoft.com/sharepoint/v3">01</ubi_doclib_priorite>
    <ubi_doclib_finpublication xmlns="http://schemas.microsoft.com/sharepoint/v3">2017-10-22T22:00:00+00:00</ubi_doclib_finpublication>
    <ubi_doclib_soustitre xmlns="http://schemas.microsoft.com/sharepoint/v3" xsi:nil="true"/>
    <ubi_doclib_combinaisons xmlns="http://schemas.microsoft.com/sharepoint/v3" xsi:nil="true"/>
    <TaxCatchAll xmlns="e2618bac-29e4-401e-b074-10863ab1ead9">
      <Value>22736</Value>
      <Value>22743</Value>
      <Value>4313</Value>
      <Value>22735</Value>
      <Value>22734</Value>
      <Value>4309</Value>
      <Value>20867</Value>
      <Value>5233</Value>
    </TaxCatchAll>
    <ubi_doclib_resume xmlns="http://schemas.microsoft.com/sharepoint/v3" xsi:nil="true"/>
    <ubi_doclib_destinatairesDiffusion xmlns="e2618bac-29e4-401e-b074-10863ab1ead9"/>
    <TaxKeywordTaxHTField xmlns="e2618bac-29e4-401e-b074-10863ab1ea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boite</TermName>
          <TermId xmlns="http://schemas.microsoft.com/office/infopath/2007/PartnerControls">e057ef46-d8e8-47d5-9791-c5295d5bd242</TermId>
        </TermInfo>
        <TermInfo xmlns="http://schemas.microsoft.com/office/infopath/2007/PartnerControls">
          <TermName xmlns="http://schemas.microsoft.com/office/infopath/2007/PartnerControls">outils</TermName>
          <TermId xmlns="http://schemas.microsoft.com/office/infopath/2007/PartnerControls">568119aa-41f3-47fe-9739-011eb20ee761</TermId>
        </TermInfo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767d4732-b6a7-4859-bd72-16b96c752f06</TermId>
        </TermInfo>
        <TermInfo xmlns="http://schemas.microsoft.com/office/infopath/2007/PartnerControls">
          <TermName xmlns="http://schemas.microsoft.com/office/infopath/2007/PartnerControls">gabarits</TermName>
          <TermId xmlns="http://schemas.microsoft.com/office/infopath/2007/PartnerControls">4ff8bffa-c1a5-4021-8bc0-ea742c2c64d7</TermId>
        </TermInfo>
        <TermInfo xmlns="http://schemas.microsoft.com/office/infopath/2007/PartnerControls">
          <TermName xmlns="http://schemas.microsoft.com/office/infopath/2007/PartnerControls">generiques</TermName>
          <TermId xmlns="http://schemas.microsoft.com/office/infopath/2007/PartnerControls">1fa14933-50de-415c-96ed-89df98a64015</TermId>
        </TermInfo>
        <TermInfo xmlns="http://schemas.microsoft.com/office/infopath/2007/PartnerControls">
          <TermName xmlns="http://schemas.microsoft.com/office/infopath/2007/PartnerControls">bureautique</TermName>
          <TermId xmlns="http://schemas.microsoft.com/office/infopath/2007/PartnerControls">b6fa9478-55ae-42a7-917f-45ad90fc0f50</TermId>
        </TermInfo>
        <TermInfo xmlns="http://schemas.microsoft.com/office/infopath/2007/PartnerControls">
          <TermName xmlns="http://schemas.microsoft.com/office/infopath/2007/PartnerControls">PPT</TermName>
          <TermId xmlns="http://schemas.microsoft.com/office/infopath/2007/PartnerControls">4b081bb7-c3b1-4f6d-b5ef-29fa8fe7f75f</TermId>
        </TermInfo>
        <TermInfo xmlns="http://schemas.microsoft.com/office/infopath/2007/PartnerControls">
          <TermName xmlns="http://schemas.microsoft.com/office/infopath/2007/PartnerControls">16-9</TermName>
          <TermId xmlns="http://schemas.microsoft.com/office/infopath/2007/PartnerControls">e4c52d38-9129-4303-b7f1-370d63e89a61</TermId>
        </TermInfo>
      </Terms>
    </TaxKeywordTaxHTField>
    <ubi_doclib_adiffuser xmlns="http://schemas.microsoft.com/sharepoint/v3">false</ubi_doclib_adiffuser>
    <ubi_doc_autorisations xmlns="http://schemas.microsoft.com/sharepoint/v3" xsi:nil="true"/>
    <ubi_doclib_typedoc xmlns="http://schemas.microsoft.com/sharepoint/v3">Fiche et/ou Note</ubi_doclib_typedoc>
  </documentManagement>
</p:properties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LibCT" ma:contentTypeID="0x010069ADE8A6F9954823AE96AFE783D8E5590059C536CDC7B63242B05C62326D5EDE52" ma:contentTypeVersion="0" ma:contentTypeDescription="Document Library content type" ma:contentTypeScope="" ma:versionID="be3d65733e6ec04183bd033e06f0e1ee">
  <xsd:schema xmlns:xsd="http://www.w3.org/2001/XMLSchema" xmlns:xs="http://www.w3.org/2001/XMLSchema" xmlns:p="http://schemas.microsoft.com/office/2006/metadata/properties" xmlns:ns1="http://schemas.microsoft.com/sharepoint/v3" xmlns:ns2="e2618bac-29e4-401e-b074-10863ab1ead9" targetNamespace="http://schemas.microsoft.com/office/2006/metadata/properties" ma:root="true" ma:fieldsID="04045f1b5261065e320ee70ed653c22d" ns1:_="" ns2:_="">
    <xsd:import namespace="http://schemas.microsoft.com/sharepoint/v3"/>
    <xsd:import namespace="e2618bac-29e4-401e-b074-10863ab1ead9"/>
    <xsd:element name="properties">
      <xsd:complexType>
        <xsd:sequence>
          <xsd:element name="documentManagement">
            <xsd:complexType>
              <xsd:all>
                <xsd:element ref="ns1:ubi_doclib_soustitre" minOccurs="0"/>
                <xsd:element ref="ns1:ubi_doclib_resume" minOccurs="0"/>
                <xsd:element ref="ns1:ubi_doclib_debutpublication" minOccurs="0"/>
                <xsd:element ref="ns1:ubi_doclib_finpublication" minOccurs="0"/>
                <xsd:element ref="ns1:ubi_doclib_priorite" minOccurs="0"/>
                <xsd:element ref="ns1:ubi_doclib_typedoc" minOccurs="0"/>
                <xsd:element ref="ns1:ubi_doclib_adiffuser"/>
                <xsd:element ref="ns1:ubi_doclib_combinaisons" minOccurs="0"/>
                <xsd:element ref="ns2:ubi_doclib_destinatairesDiffusion" minOccurs="0"/>
                <xsd:element ref="ns1:ubi_doc_autorisations" minOccurs="0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bi_doclib_soustitre" ma:index="2" nillable="true" ma:displayName="Sous-titre" ma:internalName="ubi_doclib_soustitre">
      <xsd:simpleType>
        <xsd:restriction base="dms:Text"/>
      </xsd:simpleType>
    </xsd:element>
    <xsd:element name="ubi_doclib_resume" ma:index="3" nillable="true" ma:displayName="Résumé" ma:internalName="ubi_doclib_resume">
      <xsd:simpleType>
        <xsd:restriction base="dms:Note">
          <xsd:maxLength value="255"/>
        </xsd:restriction>
      </xsd:simpleType>
    </xsd:element>
    <xsd:element name="ubi_doclib_debutpublication" ma:index="4" nillable="true" ma:displayName="Date debut de publication" ma:default="1900-12-12T00:00:00Z" ma:internalName="ubi_doclib_debutpublication" ma:readOnly="false">
      <xsd:simpleType>
        <xsd:restriction base="dms:DateTime"/>
      </xsd:simpleType>
    </xsd:element>
    <xsd:element name="ubi_doclib_finpublication" ma:index="5" nillable="true" ma:displayName="Date fin de publication" ma:default="2040-12-12T00:00:00Z" ma:internalName="ubi_doclib_finpublication">
      <xsd:simpleType>
        <xsd:restriction base="dms:DateTime"/>
      </xsd:simpleType>
    </xsd:element>
    <xsd:element name="ubi_doclib_priorite" ma:index="6" nillable="true" ma:displayName="Priorité" ma:internalName="ubi_doclib_priorite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</xsd:restriction>
      </xsd:simpleType>
    </xsd:element>
    <xsd:element name="ubi_doclib_typedoc" ma:index="7" nillable="true" ma:displayName="Type de document" ma:default="Choix 2" ma:internalName="ubi_doclib_typedoc" ma:readOnly="false">
      <xsd:simpleType>
        <xsd:restriction base="dms:Choice">
          <xsd:enumeration value="Choix 1"/>
          <xsd:enumeration value="Choix 2"/>
          <xsd:enumeration value="Choix 3"/>
          <xsd:enumeration value="Choix 4"/>
        </xsd:restriction>
      </xsd:simpleType>
    </xsd:element>
    <xsd:element name="ubi_doclib_adiffuser" ma:index="9" ma:displayName="A diffuser" ma:default="1" ma:internalName="ubi_doclib_adiffuser" ma:readOnly="false">
      <xsd:simpleType>
        <xsd:restriction base="dms:Boolean"/>
      </xsd:simpleType>
    </xsd:element>
    <xsd:element name="ubi_doclib_combinaisons" ma:index="10" nillable="true" ma:displayName="Combinaisons" ma:hidden="true" ma:internalName="ubi_doclib_combinaisons">
      <xsd:simpleType>
        <xsd:restriction base="dms:Unknown"/>
      </xsd:simpleType>
    </xsd:element>
    <xsd:element name="ubi_doc_autorisations" ma:index="12" nillable="true" ma:displayName="Autorisations" ma:hidden="true" ma:internalName="ubi_doc_autorisations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18bac-29e4-401e-b074-10863ab1ead9" elementFormDefault="qualified">
    <xsd:import namespace="http://schemas.microsoft.com/office/2006/documentManagement/types"/>
    <xsd:import namespace="http://schemas.microsoft.com/office/infopath/2007/PartnerControls"/>
    <xsd:element name="ubi_doclib_destinatairesDiffusion" ma:index="11" nillable="true" ma:displayName="Destinataires diffusion" ma:list="{38DF683E-A900-4FB2-BA04-094FE5EE4EB3}" ma:internalName="ubi_doclib_destinatairesDiffusion" ma:showField="Title" ma:web="e2618bac-29e4-401e-b074-10863ab1e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Mots-clé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Colonne Attraper tout de Taxonomie" ma:hidden="true" ma:list="{517cfaac-a65a-4e3b-97f8-9f3006dbf093}" ma:internalName="TaxCatchAll" ma:showField="CatchAllData" ma:web="e2618bac-29e4-401e-b074-10863ab1e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6B14C-E628-4C27-A6DD-76CBC74A0FCB}">
  <ds:schemaRefs>
    <ds:schemaRef ds:uri="e2618bac-29e4-401e-b074-10863ab1ead9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3BDE6B-7D98-4B52-B444-A015DB632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A3A3D-3E6E-493E-9A39-011D083C7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618bac-29e4-401e-b074-10863ab1e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ppt2016</Template>
  <TotalTime>2005</TotalTime>
  <Words>800</Words>
  <Application>Microsoft Office PowerPoint</Application>
  <PresentationFormat>Personnalisé</PresentationFormat>
  <Paragraphs>197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Museo 700</vt:lpstr>
      <vt:lpstr>Wingdings</vt:lpstr>
      <vt:lpstr>ppt2016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UBIFRANCE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ENGASSER,Genevieve</dc:creator>
  <cp:keywords>gabarits; communication; bureautique; outils; 16-9; PPT; boite; generiques</cp:keywords>
  <cp:lastModifiedBy>LIETHEN,Charlotte</cp:lastModifiedBy>
  <cp:revision>236</cp:revision>
  <cp:lastPrinted>2018-11-21T15:49:18Z</cp:lastPrinted>
  <dcterms:created xsi:type="dcterms:W3CDTF">2016-01-07T13:24:30Z</dcterms:created>
  <dcterms:modified xsi:type="dcterms:W3CDTF">2019-09-16T06:46:42Z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0x010069ADE8A6F9954823AE96AFE783D8E5590059C536CDC7B63242B05C62326D5EDE52</vt:lpwstr>
  </property>
  <property fmtid="{D5CDD505-2E9C-101B-9397-08002B2CF9AE}" pid="3" name="TaxKeyword">
    <vt:lpwstr>22734;#boite|e057ef46-d8e8-47d5-9791-c5295d5bd242;#4309;#outils|568119aa-41f3-47fe-9739-011eb20ee761;#5233;#communication|767d4732-b6a7-4859-bd72-16b96c752f06;#22735;#gabarits|4ff8bffa-c1a5-4021-8bc0-ea742c2c64d7;#22736;#generiques|1fa14933-50de-415c-96ed</vt:lpwstr>
  </property>
</Properties>
</file>