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2" r:id="rId4"/>
    <p:sldId id="277" r:id="rId5"/>
    <p:sldId id="263" r:id="rId6"/>
    <p:sldId id="278" r:id="rId7"/>
    <p:sldId id="260" r:id="rId8"/>
    <p:sldId id="261" r:id="rId9"/>
    <p:sldId id="257" r:id="rId10"/>
    <p:sldId id="264" r:id="rId11"/>
    <p:sldId id="266" r:id="rId12"/>
    <p:sldId id="265" r:id="rId13"/>
    <p:sldId id="267" r:id="rId14"/>
    <p:sldId id="268" r:id="rId15"/>
    <p:sldId id="280" r:id="rId16"/>
    <p:sldId id="269" r:id="rId17"/>
    <p:sldId id="270" r:id="rId18"/>
    <p:sldId id="272" r:id="rId19"/>
    <p:sldId id="271" r:id="rId20"/>
    <p:sldId id="274" r:id="rId21"/>
    <p:sldId id="275" r:id="rId22"/>
    <p:sldId id="276" r:id="rId23"/>
    <p:sldId id="273" r:id="rId24"/>
    <p:sldId id="281" r:id="rId25"/>
    <p:sldId id="279" r:id="rId2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x.waporidis@web.de" initials="x" lastIdx="2" clrIdx="0">
    <p:extLst>
      <p:ext uri="{19B8F6BF-5375-455C-9EA6-DF929625EA0E}">
        <p15:presenceInfo xmlns:p15="http://schemas.microsoft.com/office/powerpoint/2012/main" userId="255225e0fc235f1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9D99FD-50D3-4293-ACB6-9CC9EA4DDC7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A9CD425B-3271-445E-9B30-E943284B2C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8FCC360-49D6-4B7A-A6D9-C237503B3DF9}"/>
              </a:ext>
            </a:extLst>
          </p:cNvPr>
          <p:cNvSpPr>
            <a:spLocks noGrp="1"/>
          </p:cNvSpPr>
          <p:nvPr>
            <p:ph type="dt" sz="half" idx="10"/>
          </p:nvPr>
        </p:nvSpPr>
        <p:spPr/>
        <p:txBody>
          <a:bodyPr/>
          <a:lstStyle/>
          <a:p>
            <a:fld id="{343F3AB3-2C76-46F3-A6A6-C881EC9A996A}" type="datetimeFigureOut">
              <a:rPr lang="de-DE" smtClean="0"/>
              <a:t>21.10.2026</a:t>
            </a:fld>
            <a:endParaRPr lang="de-DE"/>
          </a:p>
        </p:txBody>
      </p:sp>
      <p:sp>
        <p:nvSpPr>
          <p:cNvPr id="5" name="Fußzeilenplatzhalter 4">
            <a:extLst>
              <a:ext uri="{FF2B5EF4-FFF2-40B4-BE49-F238E27FC236}">
                <a16:creationId xmlns:a16="http://schemas.microsoft.com/office/drawing/2014/main" id="{E0D811B9-B532-48C5-9BB1-6F8295BE78B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E13B6BC-0E68-46D6-AA98-56C786492FF5}"/>
              </a:ext>
            </a:extLst>
          </p:cNvPr>
          <p:cNvSpPr>
            <a:spLocks noGrp="1"/>
          </p:cNvSpPr>
          <p:nvPr>
            <p:ph type="sldNum" sz="quarter" idx="12"/>
          </p:nvPr>
        </p:nvSpPr>
        <p:spPr/>
        <p:txBody>
          <a:bodyPr/>
          <a:lstStyle/>
          <a:p>
            <a:fld id="{0AE06AEA-9F77-4879-8338-3F5308550561}" type="slidenum">
              <a:rPr lang="de-DE" smtClean="0"/>
              <a:t>‹Nr.›</a:t>
            </a:fld>
            <a:endParaRPr lang="de-DE"/>
          </a:p>
        </p:txBody>
      </p:sp>
    </p:spTree>
    <p:extLst>
      <p:ext uri="{BB962C8B-B14F-4D97-AF65-F5344CB8AC3E}">
        <p14:creationId xmlns:p14="http://schemas.microsoft.com/office/powerpoint/2010/main" val="2323133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2AC255-6E95-4386-B98C-4CFF22705E0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661D875-1900-4C4A-8807-22D0915442D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138D339-B00E-4725-A24F-2E1A65D36DBD}"/>
              </a:ext>
            </a:extLst>
          </p:cNvPr>
          <p:cNvSpPr>
            <a:spLocks noGrp="1"/>
          </p:cNvSpPr>
          <p:nvPr>
            <p:ph type="dt" sz="half" idx="10"/>
          </p:nvPr>
        </p:nvSpPr>
        <p:spPr/>
        <p:txBody>
          <a:bodyPr/>
          <a:lstStyle/>
          <a:p>
            <a:fld id="{343F3AB3-2C76-46F3-A6A6-C881EC9A996A}" type="datetimeFigureOut">
              <a:rPr lang="de-DE" smtClean="0"/>
              <a:t>21.10.2026</a:t>
            </a:fld>
            <a:endParaRPr lang="de-DE"/>
          </a:p>
        </p:txBody>
      </p:sp>
      <p:sp>
        <p:nvSpPr>
          <p:cNvPr id="5" name="Fußzeilenplatzhalter 4">
            <a:extLst>
              <a:ext uri="{FF2B5EF4-FFF2-40B4-BE49-F238E27FC236}">
                <a16:creationId xmlns:a16="http://schemas.microsoft.com/office/drawing/2014/main" id="{124F2213-2291-4EC9-8B73-289B0B72F47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350ECCF-3541-46EC-9882-8C0F3437A132}"/>
              </a:ext>
            </a:extLst>
          </p:cNvPr>
          <p:cNvSpPr>
            <a:spLocks noGrp="1"/>
          </p:cNvSpPr>
          <p:nvPr>
            <p:ph type="sldNum" sz="quarter" idx="12"/>
          </p:nvPr>
        </p:nvSpPr>
        <p:spPr/>
        <p:txBody>
          <a:bodyPr/>
          <a:lstStyle/>
          <a:p>
            <a:fld id="{0AE06AEA-9F77-4879-8338-3F5308550561}" type="slidenum">
              <a:rPr lang="de-DE" smtClean="0"/>
              <a:t>‹Nr.›</a:t>
            </a:fld>
            <a:endParaRPr lang="de-DE"/>
          </a:p>
        </p:txBody>
      </p:sp>
    </p:spTree>
    <p:extLst>
      <p:ext uri="{BB962C8B-B14F-4D97-AF65-F5344CB8AC3E}">
        <p14:creationId xmlns:p14="http://schemas.microsoft.com/office/powerpoint/2010/main" val="1089372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864999-1FE0-4F8A-BB15-80D938972F15}"/>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B3AC2344-C3F2-4B7A-9363-8035F2A5EB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B843183-378E-4F90-B12F-DF0FB0EF9021}"/>
              </a:ext>
            </a:extLst>
          </p:cNvPr>
          <p:cNvSpPr>
            <a:spLocks noGrp="1"/>
          </p:cNvSpPr>
          <p:nvPr>
            <p:ph type="dt" sz="half" idx="10"/>
          </p:nvPr>
        </p:nvSpPr>
        <p:spPr/>
        <p:txBody>
          <a:bodyPr/>
          <a:lstStyle/>
          <a:p>
            <a:fld id="{343F3AB3-2C76-46F3-A6A6-C881EC9A996A}" type="datetimeFigureOut">
              <a:rPr lang="de-DE" smtClean="0"/>
              <a:t>21.10.2026</a:t>
            </a:fld>
            <a:endParaRPr lang="de-DE"/>
          </a:p>
        </p:txBody>
      </p:sp>
      <p:sp>
        <p:nvSpPr>
          <p:cNvPr id="5" name="Fußzeilenplatzhalter 4">
            <a:extLst>
              <a:ext uri="{FF2B5EF4-FFF2-40B4-BE49-F238E27FC236}">
                <a16:creationId xmlns:a16="http://schemas.microsoft.com/office/drawing/2014/main" id="{0DD3079D-EE21-432A-A31E-C0EF01FA656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15488E1-FC8F-487A-A1C2-BD3AF1C00619}"/>
              </a:ext>
            </a:extLst>
          </p:cNvPr>
          <p:cNvSpPr>
            <a:spLocks noGrp="1"/>
          </p:cNvSpPr>
          <p:nvPr>
            <p:ph type="sldNum" sz="quarter" idx="12"/>
          </p:nvPr>
        </p:nvSpPr>
        <p:spPr/>
        <p:txBody>
          <a:bodyPr/>
          <a:lstStyle/>
          <a:p>
            <a:fld id="{0AE06AEA-9F77-4879-8338-3F5308550561}" type="slidenum">
              <a:rPr lang="de-DE" smtClean="0"/>
              <a:t>‹Nr.›</a:t>
            </a:fld>
            <a:endParaRPr lang="de-DE"/>
          </a:p>
        </p:txBody>
      </p:sp>
    </p:spTree>
    <p:extLst>
      <p:ext uri="{BB962C8B-B14F-4D97-AF65-F5344CB8AC3E}">
        <p14:creationId xmlns:p14="http://schemas.microsoft.com/office/powerpoint/2010/main" val="1400893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769538-6E67-4F9E-8F36-8298F63492E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C8A257D-71B6-44E9-B8FD-623543DC2F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78BBA6A2-FCF6-4239-B2C6-19ACE9D1BDE1}"/>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702F669C-64E5-49A7-BE56-06528069FC72}"/>
              </a:ext>
            </a:extLst>
          </p:cNvPr>
          <p:cNvSpPr>
            <a:spLocks noGrp="1"/>
          </p:cNvSpPr>
          <p:nvPr>
            <p:ph type="dt" sz="half" idx="10"/>
          </p:nvPr>
        </p:nvSpPr>
        <p:spPr/>
        <p:txBody>
          <a:bodyPr/>
          <a:lstStyle/>
          <a:p>
            <a:fld id="{343F3AB3-2C76-46F3-A6A6-C881EC9A996A}" type="datetimeFigureOut">
              <a:rPr lang="de-DE" smtClean="0"/>
              <a:t>21.10.2026</a:t>
            </a:fld>
            <a:endParaRPr lang="de-DE"/>
          </a:p>
        </p:txBody>
      </p:sp>
      <p:sp>
        <p:nvSpPr>
          <p:cNvPr id="6" name="Fußzeilenplatzhalter 5">
            <a:extLst>
              <a:ext uri="{FF2B5EF4-FFF2-40B4-BE49-F238E27FC236}">
                <a16:creationId xmlns:a16="http://schemas.microsoft.com/office/drawing/2014/main" id="{C3BF79C6-8E13-4C44-B6FB-58C87FC4DF1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8A802BD-9846-420B-85F7-75067AE9C5A7}"/>
              </a:ext>
            </a:extLst>
          </p:cNvPr>
          <p:cNvSpPr>
            <a:spLocks noGrp="1"/>
          </p:cNvSpPr>
          <p:nvPr>
            <p:ph type="sldNum" sz="quarter" idx="12"/>
          </p:nvPr>
        </p:nvSpPr>
        <p:spPr/>
        <p:txBody>
          <a:bodyPr/>
          <a:lstStyle/>
          <a:p>
            <a:fld id="{0AE06AEA-9F77-4879-8338-3F5308550561}" type="slidenum">
              <a:rPr lang="de-DE" smtClean="0"/>
              <a:t>‹Nr.›</a:t>
            </a:fld>
            <a:endParaRPr lang="de-DE"/>
          </a:p>
        </p:txBody>
      </p:sp>
    </p:spTree>
    <p:extLst>
      <p:ext uri="{BB962C8B-B14F-4D97-AF65-F5344CB8AC3E}">
        <p14:creationId xmlns:p14="http://schemas.microsoft.com/office/powerpoint/2010/main" val="3766961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BDBAA5-B899-4AAD-A47B-9B25B386358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6DEE9178-EBBC-4D1D-9209-005F9CCF85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EA44BC4-7D83-42D0-ACF2-067C51B6B4D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A43E90A2-6392-4808-94E2-F543A22BB1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4397BDF-5073-4F20-BF03-7F59ECE77AC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76A9F1A-7BDA-4D57-9A30-39CE6AFAF16D}"/>
              </a:ext>
            </a:extLst>
          </p:cNvPr>
          <p:cNvSpPr>
            <a:spLocks noGrp="1"/>
          </p:cNvSpPr>
          <p:nvPr>
            <p:ph type="dt" sz="half" idx="10"/>
          </p:nvPr>
        </p:nvSpPr>
        <p:spPr/>
        <p:txBody>
          <a:bodyPr/>
          <a:lstStyle/>
          <a:p>
            <a:fld id="{343F3AB3-2C76-46F3-A6A6-C881EC9A996A}" type="datetimeFigureOut">
              <a:rPr lang="de-DE" smtClean="0"/>
              <a:t>21.10.2026</a:t>
            </a:fld>
            <a:endParaRPr lang="de-DE"/>
          </a:p>
        </p:txBody>
      </p:sp>
      <p:sp>
        <p:nvSpPr>
          <p:cNvPr id="8" name="Fußzeilenplatzhalter 7">
            <a:extLst>
              <a:ext uri="{FF2B5EF4-FFF2-40B4-BE49-F238E27FC236}">
                <a16:creationId xmlns:a16="http://schemas.microsoft.com/office/drawing/2014/main" id="{30A0E3C9-981A-4F78-BAC6-7F5361498C19}"/>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3C4C634C-B2DF-42AC-A497-AA1EF50F6022}"/>
              </a:ext>
            </a:extLst>
          </p:cNvPr>
          <p:cNvSpPr>
            <a:spLocks noGrp="1"/>
          </p:cNvSpPr>
          <p:nvPr>
            <p:ph type="sldNum" sz="quarter" idx="12"/>
          </p:nvPr>
        </p:nvSpPr>
        <p:spPr/>
        <p:txBody>
          <a:bodyPr/>
          <a:lstStyle/>
          <a:p>
            <a:fld id="{0AE06AEA-9F77-4879-8338-3F5308550561}" type="slidenum">
              <a:rPr lang="de-DE" smtClean="0"/>
              <a:t>‹Nr.›</a:t>
            </a:fld>
            <a:endParaRPr lang="de-DE"/>
          </a:p>
        </p:txBody>
      </p:sp>
    </p:spTree>
    <p:extLst>
      <p:ext uri="{BB962C8B-B14F-4D97-AF65-F5344CB8AC3E}">
        <p14:creationId xmlns:p14="http://schemas.microsoft.com/office/powerpoint/2010/main" val="2193164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905100-2E6F-45D2-A5E6-AB66DEE9A6F4}"/>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D333F3A9-C889-4DA0-B939-7C86CA97C5F0}"/>
              </a:ext>
            </a:extLst>
          </p:cNvPr>
          <p:cNvSpPr>
            <a:spLocks noGrp="1"/>
          </p:cNvSpPr>
          <p:nvPr>
            <p:ph type="dt" sz="half" idx="10"/>
          </p:nvPr>
        </p:nvSpPr>
        <p:spPr/>
        <p:txBody>
          <a:bodyPr/>
          <a:lstStyle/>
          <a:p>
            <a:fld id="{343F3AB3-2C76-46F3-A6A6-C881EC9A996A}" type="datetimeFigureOut">
              <a:rPr lang="de-DE" smtClean="0"/>
              <a:t>21.10.2026</a:t>
            </a:fld>
            <a:endParaRPr lang="de-DE"/>
          </a:p>
        </p:txBody>
      </p:sp>
      <p:sp>
        <p:nvSpPr>
          <p:cNvPr id="4" name="Fußzeilenplatzhalter 3">
            <a:extLst>
              <a:ext uri="{FF2B5EF4-FFF2-40B4-BE49-F238E27FC236}">
                <a16:creationId xmlns:a16="http://schemas.microsoft.com/office/drawing/2014/main" id="{7BDF004E-47D7-4F58-B8F3-BFF9FC8476A2}"/>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6B042B5B-9E4E-44AB-9AB3-9535AECB424A}"/>
              </a:ext>
            </a:extLst>
          </p:cNvPr>
          <p:cNvSpPr>
            <a:spLocks noGrp="1"/>
          </p:cNvSpPr>
          <p:nvPr>
            <p:ph type="sldNum" sz="quarter" idx="12"/>
          </p:nvPr>
        </p:nvSpPr>
        <p:spPr/>
        <p:txBody>
          <a:bodyPr/>
          <a:lstStyle/>
          <a:p>
            <a:fld id="{0AE06AEA-9F77-4879-8338-3F5308550561}" type="slidenum">
              <a:rPr lang="de-DE" smtClean="0"/>
              <a:t>‹Nr.›</a:t>
            </a:fld>
            <a:endParaRPr lang="de-DE"/>
          </a:p>
        </p:txBody>
      </p:sp>
    </p:spTree>
    <p:extLst>
      <p:ext uri="{BB962C8B-B14F-4D97-AF65-F5344CB8AC3E}">
        <p14:creationId xmlns:p14="http://schemas.microsoft.com/office/powerpoint/2010/main" val="443885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EFF6F09-C96A-48C5-9E7E-DB97765D29E6}"/>
              </a:ext>
            </a:extLst>
          </p:cNvPr>
          <p:cNvSpPr>
            <a:spLocks noGrp="1"/>
          </p:cNvSpPr>
          <p:nvPr>
            <p:ph type="dt" sz="half" idx="10"/>
          </p:nvPr>
        </p:nvSpPr>
        <p:spPr/>
        <p:txBody>
          <a:bodyPr/>
          <a:lstStyle/>
          <a:p>
            <a:fld id="{343F3AB3-2C76-46F3-A6A6-C881EC9A996A}" type="datetimeFigureOut">
              <a:rPr lang="de-DE" smtClean="0"/>
              <a:t>21.10.2026</a:t>
            </a:fld>
            <a:endParaRPr lang="de-DE"/>
          </a:p>
        </p:txBody>
      </p:sp>
      <p:sp>
        <p:nvSpPr>
          <p:cNvPr id="3" name="Fußzeilenplatzhalter 2">
            <a:extLst>
              <a:ext uri="{FF2B5EF4-FFF2-40B4-BE49-F238E27FC236}">
                <a16:creationId xmlns:a16="http://schemas.microsoft.com/office/drawing/2014/main" id="{04E46FC7-384E-409B-A6D3-B6C9E02459D8}"/>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335F2717-0F91-4DAD-98FE-07BA7B7F6710}"/>
              </a:ext>
            </a:extLst>
          </p:cNvPr>
          <p:cNvSpPr>
            <a:spLocks noGrp="1"/>
          </p:cNvSpPr>
          <p:nvPr>
            <p:ph type="sldNum" sz="quarter" idx="12"/>
          </p:nvPr>
        </p:nvSpPr>
        <p:spPr/>
        <p:txBody>
          <a:bodyPr/>
          <a:lstStyle/>
          <a:p>
            <a:fld id="{0AE06AEA-9F77-4879-8338-3F5308550561}" type="slidenum">
              <a:rPr lang="de-DE" smtClean="0"/>
              <a:t>‹Nr.›</a:t>
            </a:fld>
            <a:endParaRPr lang="de-DE"/>
          </a:p>
        </p:txBody>
      </p:sp>
    </p:spTree>
    <p:extLst>
      <p:ext uri="{BB962C8B-B14F-4D97-AF65-F5344CB8AC3E}">
        <p14:creationId xmlns:p14="http://schemas.microsoft.com/office/powerpoint/2010/main" val="4150552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4190F4-36CF-43BE-A9F3-9F1CD6450DC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0CFF5B42-BA30-4511-BDF9-4C0330D9BF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23ACA88A-98BC-49AA-A3A5-3BDFF66EF2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096623A-E246-4DF7-B441-B8E73B4755EC}"/>
              </a:ext>
            </a:extLst>
          </p:cNvPr>
          <p:cNvSpPr>
            <a:spLocks noGrp="1"/>
          </p:cNvSpPr>
          <p:nvPr>
            <p:ph type="dt" sz="half" idx="10"/>
          </p:nvPr>
        </p:nvSpPr>
        <p:spPr/>
        <p:txBody>
          <a:bodyPr/>
          <a:lstStyle/>
          <a:p>
            <a:fld id="{343F3AB3-2C76-46F3-A6A6-C881EC9A996A}" type="datetimeFigureOut">
              <a:rPr lang="de-DE" smtClean="0"/>
              <a:t>21.10.2026</a:t>
            </a:fld>
            <a:endParaRPr lang="de-DE"/>
          </a:p>
        </p:txBody>
      </p:sp>
      <p:sp>
        <p:nvSpPr>
          <p:cNvPr id="6" name="Fußzeilenplatzhalter 5">
            <a:extLst>
              <a:ext uri="{FF2B5EF4-FFF2-40B4-BE49-F238E27FC236}">
                <a16:creationId xmlns:a16="http://schemas.microsoft.com/office/drawing/2014/main" id="{25A9366F-0CF9-4558-94C0-FB935F05922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B1C84FB-05B6-411F-B700-C25085611CD8}"/>
              </a:ext>
            </a:extLst>
          </p:cNvPr>
          <p:cNvSpPr>
            <a:spLocks noGrp="1"/>
          </p:cNvSpPr>
          <p:nvPr>
            <p:ph type="sldNum" sz="quarter" idx="12"/>
          </p:nvPr>
        </p:nvSpPr>
        <p:spPr/>
        <p:txBody>
          <a:bodyPr/>
          <a:lstStyle/>
          <a:p>
            <a:fld id="{0AE06AEA-9F77-4879-8338-3F5308550561}" type="slidenum">
              <a:rPr lang="de-DE" smtClean="0"/>
              <a:t>‹Nr.›</a:t>
            </a:fld>
            <a:endParaRPr lang="de-DE"/>
          </a:p>
        </p:txBody>
      </p:sp>
    </p:spTree>
    <p:extLst>
      <p:ext uri="{BB962C8B-B14F-4D97-AF65-F5344CB8AC3E}">
        <p14:creationId xmlns:p14="http://schemas.microsoft.com/office/powerpoint/2010/main" val="2127691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DC4777-11EB-4452-8C1E-925403F4233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BF369413-3955-40A6-8A5F-28D63B2F62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9245F290-8D67-43EC-86DC-84E73C6BFB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1B940F9-19AD-44D7-A9DD-617D3D652EBF}"/>
              </a:ext>
            </a:extLst>
          </p:cNvPr>
          <p:cNvSpPr>
            <a:spLocks noGrp="1"/>
          </p:cNvSpPr>
          <p:nvPr>
            <p:ph type="dt" sz="half" idx="10"/>
          </p:nvPr>
        </p:nvSpPr>
        <p:spPr/>
        <p:txBody>
          <a:bodyPr/>
          <a:lstStyle/>
          <a:p>
            <a:fld id="{343F3AB3-2C76-46F3-A6A6-C881EC9A996A}" type="datetimeFigureOut">
              <a:rPr lang="de-DE" smtClean="0"/>
              <a:t>21.10.2026</a:t>
            </a:fld>
            <a:endParaRPr lang="de-DE"/>
          </a:p>
        </p:txBody>
      </p:sp>
      <p:sp>
        <p:nvSpPr>
          <p:cNvPr id="6" name="Fußzeilenplatzhalter 5">
            <a:extLst>
              <a:ext uri="{FF2B5EF4-FFF2-40B4-BE49-F238E27FC236}">
                <a16:creationId xmlns:a16="http://schemas.microsoft.com/office/drawing/2014/main" id="{5222AC2E-8CAC-4FA1-902C-0D338252D29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9CD2356-8002-450D-852E-B5873074C983}"/>
              </a:ext>
            </a:extLst>
          </p:cNvPr>
          <p:cNvSpPr>
            <a:spLocks noGrp="1"/>
          </p:cNvSpPr>
          <p:nvPr>
            <p:ph type="sldNum" sz="quarter" idx="12"/>
          </p:nvPr>
        </p:nvSpPr>
        <p:spPr/>
        <p:txBody>
          <a:bodyPr/>
          <a:lstStyle/>
          <a:p>
            <a:fld id="{0AE06AEA-9F77-4879-8338-3F5308550561}" type="slidenum">
              <a:rPr lang="de-DE" smtClean="0"/>
              <a:t>‹Nr.›</a:t>
            </a:fld>
            <a:endParaRPr lang="de-DE"/>
          </a:p>
        </p:txBody>
      </p:sp>
    </p:spTree>
    <p:extLst>
      <p:ext uri="{BB962C8B-B14F-4D97-AF65-F5344CB8AC3E}">
        <p14:creationId xmlns:p14="http://schemas.microsoft.com/office/powerpoint/2010/main" val="975702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911326-D6F4-4B6E-8DFD-3EFC59140A0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450E79D8-3D6E-4C67-B4ED-D099AB098D6E}"/>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9603403-70B5-40D2-A125-9421FD0F4F71}"/>
              </a:ext>
            </a:extLst>
          </p:cNvPr>
          <p:cNvSpPr>
            <a:spLocks noGrp="1"/>
          </p:cNvSpPr>
          <p:nvPr>
            <p:ph type="dt" sz="half" idx="10"/>
          </p:nvPr>
        </p:nvSpPr>
        <p:spPr/>
        <p:txBody>
          <a:bodyPr/>
          <a:lstStyle/>
          <a:p>
            <a:fld id="{343F3AB3-2C76-46F3-A6A6-C881EC9A996A}" type="datetimeFigureOut">
              <a:rPr lang="de-DE" smtClean="0"/>
              <a:t>21.10.2026</a:t>
            </a:fld>
            <a:endParaRPr lang="de-DE"/>
          </a:p>
        </p:txBody>
      </p:sp>
      <p:sp>
        <p:nvSpPr>
          <p:cNvPr id="5" name="Fußzeilenplatzhalter 4">
            <a:extLst>
              <a:ext uri="{FF2B5EF4-FFF2-40B4-BE49-F238E27FC236}">
                <a16:creationId xmlns:a16="http://schemas.microsoft.com/office/drawing/2014/main" id="{3DDE57BE-7F6B-4867-9B85-304706723CB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5473652-8200-46BF-90AB-0D19BE4FD002}"/>
              </a:ext>
            </a:extLst>
          </p:cNvPr>
          <p:cNvSpPr>
            <a:spLocks noGrp="1"/>
          </p:cNvSpPr>
          <p:nvPr>
            <p:ph type="sldNum" sz="quarter" idx="12"/>
          </p:nvPr>
        </p:nvSpPr>
        <p:spPr/>
        <p:txBody>
          <a:bodyPr/>
          <a:lstStyle/>
          <a:p>
            <a:fld id="{0AE06AEA-9F77-4879-8338-3F5308550561}" type="slidenum">
              <a:rPr lang="de-DE" smtClean="0"/>
              <a:t>‹Nr.›</a:t>
            </a:fld>
            <a:endParaRPr lang="de-DE"/>
          </a:p>
        </p:txBody>
      </p:sp>
    </p:spTree>
    <p:extLst>
      <p:ext uri="{BB962C8B-B14F-4D97-AF65-F5344CB8AC3E}">
        <p14:creationId xmlns:p14="http://schemas.microsoft.com/office/powerpoint/2010/main" val="2192555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99FD31EC-3E43-4B4D-985A-7CDC847F8C9B}"/>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86C58DE4-FFD3-49AA-8D60-42A28995E663}"/>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BE951B3-6C88-48A9-92C2-7A8A741C0172}"/>
              </a:ext>
            </a:extLst>
          </p:cNvPr>
          <p:cNvSpPr>
            <a:spLocks noGrp="1"/>
          </p:cNvSpPr>
          <p:nvPr>
            <p:ph type="dt" sz="half" idx="10"/>
          </p:nvPr>
        </p:nvSpPr>
        <p:spPr/>
        <p:txBody>
          <a:bodyPr/>
          <a:lstStyle/>
          <a:p>
            <a:fld id="{343F3AB3-2C76-46F3-A6A6-C881EC9A996A}" type="datetimeFigureOut">
              <a:rPr lang="de-DE" smtClean="0"/>
              <a:t>21.10.2026</a:t>
            </a:fld>
            <a:endParaRPr lang="de-DE"/>
          </a:p>
        </p:txBody>
      </p:sp>
      <p:sp>
        <p:nvSpPr>
          <p:cNvPr id="5" name="Fußzeilenplatzhalter 4">
            <a:extLst>
              <a:ext uri="{FF2B5EF4-FFF2-40B4-BE49-F238E27FC236}">
                <a16:creationId xmlns:a16="http://schemas.microsoft.com/office/drawing/2014/main" id="{40EB6EF7-7656-434A-999C-6C68DF76F29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6182248-33C9-401A-ABF2-2BAAC7B1086E}"/>
              </a:ext>
            </a:extLst>
          </p:cNvPr>
          <p:cNvSpPr>
            <a:spLocks noGrp="1"/>
          </p:cNvSpPr>
          <p:nvPr>
            <p:ph type="sldNum" sz="quarter" idx="12"/>
          </p:nvPr>
        </p:nvSpPr>
        <p:spPr/>
        <p:txBody>
          <a:bodyPr/>
          <a:lstStyle/>
          <a:p>
            <a:fld id="{0AE06AEA-9F77-4879-8338-3F5308550561}" type="slidenum">
              <a:rPr lang="de-DE" smtClean="0"/>
              <a:t>‹Nr.›</a:t>
            </a:fld>
            <a:endParaRPr lang="de-DE"/>
          </a:p>
        </p:txBody>
      </p:sp>
    </p:spTree>
    <p:extLst>
      <p:ext uri="{BB962C8B-B14F-4D97-AF65-F5344CB8AC3E}">
        <p14:creationId xmlns:p14="http://schemas.microsoft.com/office/powerpoint/2010/main" val="4278703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3F7C00D-0088-4CBD-812C-3F6A5379ED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11E69A36-2309-49D1-8892-15FF467E7F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7462A75-BC5B-40C3-92F4-5E25DE8670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3F3AB3-2C76-46F3-A6A6-C881EC9A996A}" type="datetimeFigureOut">
              <a:rPr lang="de-DE" smtClean="0"/>
              <a:t>21.10.2026</a:t>
            </a:fld>
            <a:endParaRPr lang="de-DE"/>
          </a:p>
        </p:txBody>
      </p:sp>
      <p:sp>
        <p:nvSpPr>
          <p:cNvPr id="5" name="Fußzeilenplatzhalter 4">
            <a:extLst>
              <a:ext uri="{FF2B5EF4-FFF2-40B4-BE49-F238E27FC236}">
                <a16:creationId xmlns:a16="http://schemas.microsoft.com/office/drawing/2014/main" id="{BB1D597A-29E4-4F4E-B41B-10E7F00F50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FC866643-6EEB-4829-811B-D1AA4FEA05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E06AEA-9F77-4879-8338-3F5308550561}" type="slidenum">
              <a:rPr lang="de-DE" smtClean="0"/>
              <a:t>‹Nr.›</a:t>
            </a:fld>
            <a:endParaRPr lang="de-DE"/>
          </a:p>
        </p:txBody>
      </p:sp>
    </p:spTree>
    <p:extLst>
      <p:ext uri="{BB962C8B-B14F-4D97-AF65-F5344CB8AC3E}">
        <p14:creationId xmlns:p14="http://schemas.microsoft.com/office/powerpoint/2010/main" val="2734118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f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fif"/><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fif"/><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7B96D3-1BDC-425D-863A-E83B23E1ACDC}"/>
              </a:ext>
            </a:extLst>
          </p:cNvPr>
          <p:cNvSpPr>
            <a:spLocks noGrp="1"/>
          </p:cNvSpPr>
          <p:nvPr>
            <p:ph type="ctrTitle"/>
          </p:nvPr>
        </p:nvSpPr>
        <p:spPr>
          <a:xfrm>
            <a:off x="1391771" y="-73385"/>
            <a:ext cx="9144000" cy="1268786"/>
          </a:xfrm>
        </p:spPr>
        <p:txBody>
          <a:bodyPr/>
          <a:lstStyle/>
          <a:p>
            <a:r>
              <a:rPr lang="de-DE" b="1" dirty="0">
                <a:latin typeface="+mn-lt"/>
              </a:rPr>
              <a:t>MEDIEN DER WUT</a:t>
            </a:r>
          </a:p>
        </p:txBody>
      </p:sp>
      <p:sp>
        <p:nvSpPr>
          <p:cNvPr id="3" name="Untertitel 2">
            <a:extLst>
              <a:ext uri="{FF2B5EF4-FFF2-40B4-BE49-F238E27FC236}">
                <a16:creationId xmlns:a16="http://schemas.microsoft.com/office/drawing/2014/main" id="{08CCBC71-14FA-41DB-8EE6-E307A3851D39}"/>
              </a:ext>
            </a:extLst>
          </p:cNvPr>
          <p:cNvSpPr>
            <a:spLocks noGrp="1"/>
          </p:cNvSpPr>
          <p:nvPr>
            <p:ph type="subTitle" idx="1"/>
          </p:nvPr>
        </p:nvSpPr>
        <p:spPr>
          <a:xfrm>
            <a:off x="1290918" y="975799"/>
            <a:ext cx="9144000" cy="1655762"/>
          </a:xfrm>
        </p:spPr>
        <p:txBody>
          <a:bodyPr/>
          <a:lstStyle/>
          <a:p>
            <a:r>
              <a:rPr lang="de-DE" b="1" dirty="0"/>
              <a:t>Ästhetiken, Manifestationen und Politiken </a:t>
            </a:r>
          </a:p>
        </p:txBody>
      </p:sp>
      <p:pic>
        <p:nvPicPr>
          <p:cNvPr id="5" name="Grafik 4">
            <a:extLst>
              <a:ext uri="{FF2B5EF4-FFF2-40B4-BE49-F238E27FC236}">
                <a16:creationId xmlns:a16="http://schemas.microsoft.com/office/drawing/2014/main" id="{25A834D7-EE45-4EFC-819A-D156612BD4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3056" y="1400734"/>
            <a:ext cx="5161429" cy="5161429"/>
          </a:xfrm>
          <a:prstGeom prst="rect">
            <a:avLst/>
          </a:prstGeom>
        </p:spPr>
      </p:pic>
      <p:sp>
        <p:nvSpPr>
          <p:cNvPr id="6" name="Textfeld 5">
            <a:extLst>
              <a:ext uri="{FF2B5EF4-FFF2-40B4-BE49-F238E27FC236}">
                <a16:creationId xmlns:a16="http://schemas.microsoft.com/office/drawing/2014/main" id="{49910BCF-21F9-4479-A49A-9334908A5145}"/>
              </a:ext>
            </a:extLst>
          </p:cNvPr>
          <p:cNvSpPr txBox="1"/>
          <p:nvPr/>
        </p:nvSpPr>
        <p:spPr>
          <a:xfrm>
            <a:off x="4976532" y="6495243"/>
            <a:ext cx="1512722" cy="276999"/>
          </a:xfrm>
          <a:prstGeom prst="rect">
            <a:avLst/>
          </a:prstGeom>
          <a:noFill/>
        </p:spPr>
        <p:txBody>
          <a:bodyPr wrap="none" rtlCol="0">
            <a:spAutoFit/>
          </a:bodyPr>
          <a:lstStyle/>
          <a:p>
            <a:r>
              <a:rPr lang="de-DE" sz="1200" dirty="0"/>
              <a:t>Bild: Rebecca </a:t>
            </a:r>
            <a:r>
              <a:rPr lang="de-DE" sz="1200" dirty="0" err="1"/>
              <a:t>Traister</a:t>
            </a:r>
            <a:endParaRPr lang="de-DE" sz="1200" dirty="0"/>
          </a:p>
        </p:txBody>
      </p:sp>
    </p:spTree>
    <p:extLst>
      <p:ext uri="{BB962C8B-B14F-4D97-AF65-F5344CB8AC3E}">
        <p14:creationId xmlns:p14="http://schemas.microsoft.com/office/powerpoint/2010/main" val="81256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3600450" y="681037"/>
            <a:ext cx="10515600" cy="1325563"/>
          </a:xfrm>
        </p:spPr>
        <p:txBody>
          <a:bodyPr/>
          <a:lstStyle/>
          <a:p>
            <a:r>
              <a:rPr lang="de-DE" b="1" u="sng" dirty="0">
                <a:latin typeface="+mn-lt"/>
              </a:rPr>
              <a:t>CONTENT NOTE</a:t>
            </a:r>
            <a:br>
              <a:rPr lang="de-DE" b="1" dirty="0"/>
            </a:br>
            <a:endParaRPr lang="de-DE" b="1" dirty="0"/>
          </a:p>
        </p:txBody>
      </p:sp>
      <p:sp>
        <p:nvSpPr>
          <p:cNvPr id="3" name="Inhaltsplatzhalter 2">
            <a:extLst>
              <a:ext uri="{FF2B5EF4-FFF2-40B4-BE49-F238E27FC236}">
                <a16:creationId xmlns:a16="http://schemas.microsoft.com/office/drawing/2014/main" id="{030D45E3-F5DB-4836-BB12-72E3B4A2D9A7}"/>
              </a:ext>
            </a:extLst>
          </p:cNvPr>
          <p:cNvSpPr>
            <a:spLocks noGrp="1"/>
          </p:cNvSpPr>
          <p:nvPr>
            <p:ph idx="1"/>
          </p:nvPr>
        </p:nvSpPr>
        <p:spPr/>
        <p:txBody>
          <a:bodyPr>
            <a:normAutofit lnSpcReduction="10000"/>
          </a:bodyPr>
          <a:lstStyle/>
          <a:p>
            <a:pPr marL="0" indent="0" algn="ctr">
              <a:buNone/>
            </a:pPr>
            <a:r>
              <a:rPr lang="de-DE" dirty="0"/>
              <a:t>Dieser Kurs thematisiert </a:t>
            </a:r>
            <a:r>
              <a:rPr lang="de-DE" b="1" u="sng" dirty="0"/>
              <a:t>drastische</a:t>
            </a:r>
            <a:r>
              <a:rPr lang="de-DE" dirty="0"/>
              <a:t> Gewaltdarstellungen und Gewaltbeschreibungen in Filmen, Serien und Texten, insbesondere an FLINTA.</a:t>
            </a:r>
          </a:p>
          <a:p>
            <a:pPr marL="0" indent="0" algn="ctr">
              <a:buNone/>
            </a:pPr>
            <a:endParaRPr lang="de-DE" dirty="0"/>
          </a:p>
          <a:p>
            <a:pPr marL="0" indent="0" algn="ctr">
              <a:buNone/>
            </a:pPr>
            <a:r>
              <a:rPr lang="de-DE" dirty="0"/>
              <a:t> Wir sprechen über Doxxing, Trolling, Vergewaltigung, Betäubung &amp; Rape durch </a:t>
            </a:r>
            <a:r>
              <a:rPr lang="de-DE" dirty="0" err="1"/>
              <a:t>Vergewaltigernetzwerke</a:t>
            </a:r>
            <a:r>
              <a:rPr lang="de-DE" dirty="0"/>
              <a:t>, Rassismus, </a:t>
            </a:r>
            <a:r>
              <a:rPr lang="de-DE" dirty="0" err="1"/>
              <a:t>Queerfeindlichkeit</a:t>
            </a:r>
            <a:r>
              <a:rPr lang="de-DE" dirty="0"/>
              <a:t>, Ableismus, Misogynie, Sexismus, psychische Gewalt wie z.B. Manipulation, Gaslighting, Isolation, Mord und Femizide.</a:t>
            </a:r>
          </a:p>
          <a:p>
            <a:pPr marL="0" indent="0" algn="ctr">
              <a:buNone/>
            </a:pPr>
            <a:endParaRPr lang="de-DE" dirty="0"/>
          </a:p>
          <a:p>
            <a:pPr marL="0" indent="0" algn="ctr">
              <a:buNone/>
            </a:pPr>
            <a:r>
              <a:rPr lang="de-DE" dirty="0"/>
              <a:t>Bitte achten Sie auf sich.</a:t>
            </a:r>
          </a:p>
        </p:txBody>
      </p:sp>
    </p:spTree>
    <p:extLst>
      <p:ext uri="{BB962C8B-B14F-4D97-AF65-F5344CB8AC3E}">
        <p14:creationId xmlns:p14="http://schemas.microsoft.com/office/powerpoint/2010/main" val="1888331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1485900" y="2571749"/>
            <a:ext cx="6667500" cy="1325563"/>
          </a:xfrm>
        </p:spPr>
        <p:txBody>
          <a:bodyPr>
            <a:normAutofit fontScale="90000"/>
          </a:bodyPr>
          <a:lstStyle/>
          <a:p>
            <a:r>
              <a:rPr lang="de-DE" b="1" u="sng" dirty="0">
                <a:sym typeface="Wingdings" panose="05000000000000000000" pitchFamily="2" charset="2"/>
              </a:rPr>
              <a:t>Ankündigungen</a:t>
            </a:r>
            <a:r>
              <a:rPr lang="de-DE" b="1" dirty="0">
                <a:sym typeface="Wingdings" panose="05000000000000000000" pitchFamily="2" charset="2"/>
              </a:rPr>
              <a:t> </a:t>
            </a:r>
            <a:br>
              <a:rPr lang="de-DE" b="1" dirty="0">
                <a:sym typeface="Wingdings" panose="05000000000000000000" pitchFamily="2" charset="2"/>
              </a:rPr>
            </a:br>
            <a:br>
              <a:rPr lang="de-DE" b="1" dirty="0">
                <a:sym typeface="Wingdings" panose="05000000000000000000" pitchFamily="2" charset="2"/>
              </a:rPr>
            </a:br>
            <a:r>
              <a:rPr lang="de-DE" b="1" dirty="0">
                <a:sym typeface="Wingdings" panose="05000000000000000000" pitchFamily="2" charset="2"/>
              </a:rPr>
              <a:t>FLINTA*-Vollversammlung der dezentralen Gleichstellung am Dienstag, den 27.10. in Raum GB 4/33 um 12 Uhr c.t. Sie sind herzlich willkommen und es gibt Kuchen!</a:t>
            </a:r>
            <a:endParaRPr lang="de-DE" b="1" dirty="0"/>
          </a:p>
        </p:txBody>
      </p:sp>
    </p:spTree>
    <p:extLst>
      <p:ext uri="{BB962C8B-B14F-4D97-AF65-F5344CB8AC3E}">
        <p14:creationId xmlns:p14="http://schemas.microsoft.com/office/powerpoint/2010/main" val="3696250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1485900" y="2571749"/>
            <a:ext cx="6667500" cy="1325563"/>
          </a:xfrm>
        </p:spPr>
        <p:txBody>
          <a:bodyPr>
            <a:normAutofit fontScale="90000"/>
          </a:bodyPr>
          <a:lstStyle/>
          <a:p>
            <a:r>
              <a:rPr lang="de-DE" b="1" u="sng" dirty="0">
                <a:sym typeface="Wingdings" panose="05000000000000000000" pitchFamily="2" charset="2"/>
              </a:rPr>
              <a:t>Ankündigungen</a:t>
            </a:r>
            <a:r>
              <a:rPr lang="de-DE" b="1" dirty="0">
                <a:sym typeface="Wingdings" panose="05000000000000000000" pitchFamily="2" charset="2"/>
              </a:rPr>
              <a:t> </a:t>
            </a:r>
            <a:br>
              <a:rPr lang="de-DE" b="1" dirty="0">
                <a:sym typeface="Wingdings" panose="05000000000000000000" pitchFamily="2" charset="2"/>
              </a:rPr>
            </a:br>
            <a:br>
              <a:rPr lang="de-DE" b="1" dirty="0">
                <a:sym typeface="Wingdings" panose="05000000000000000000" pitchFamily="2" charset="2"/>
              </a:rPr>
            </a:br>
            <a:r>
              <a:rPr lang="de-DE" b="1" dirty="0">
                <a:sym typeface="Wingdings" panose="05000000000000000000" pitchFamily="2" charset="2"/>
              </a:rPr>
              <a:t>Workshop mit STADT FÜR ALLE aus Bochum am 29.10. um 16 Uhr in Raum HBG 30.</a:t>
            </a:r>
            <a:br>
              <a:rPr lang="de-DE" b="1" dirty="0">
                <a:sym typeface="Wingdings" panose="05000000000000000000" pitchFamily="2" charset="2"/>
              </a:rPr>
            </a:br>
            <a:r>
              <a:rPr lang="de-DE" b="1" dirty="0">
                <a:sym typeface="Wingdings" panose="05000000000000000000" pitchFamily="2" charset="2"/>
              </a:rPr>
              <a:t>Organisiert von der dezentralen Gleichstellung Philologie. Sie sind herzlich willkommen!</a:t>
            </a:r>
            <a:endParaRPr lang="de-DE" b="1" dirty="0"/>
          </a:p>
        </p:txBody>
      </p:sp>
      <p:pic>
        <p:nvPicPr>
          <p:cNvPr id="4" name="Grafik 3">
            <a:extLst>
              <a:ext uri="{FF2B5EF4-FFF2-40B4-BE49-F238E27FC236}">
                <a16:creationId xmlns:a16="http://schemas.microsoft.com/office/drawing/2014/main" id="{E509F226-1D32-4016-8B60-FF79D9630D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3400" y="791367"/>
            <a:ext cx="3686175" cy="4886325"/>
          </a:xfrm>
          <a:prstGeom prst="rect">
            <a:avLst/>
          </a:prstGeom>
        </p:spPr>
      </p:pic>
    </p:spTree>
    <p:extLst>
      <p:ext uri="{BB962C8B-B14F-4D97-AF65-F5344CB8AC3E}">
        <p14:creationId xmlns:p14="http://schemas.microsoft.com/office/powerpoint/2010/main" val="1216459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1485900" y="2571749"/>
            <a:ext cx="6667500" cy="1325563"/>
          </a:xfrm>
        </p:spPr>
        <p:txBody>
          <a:bodyPr>
            <a:normAutofit fontScale="90000"/>
          </a:bodyPr>
          <a:lstStyle/>
          <a:p>
            <a:r>
              <a:rPr lang="de-DE" b="1" dirty="0">
                <a:sym typeface="Wingdings" panose="05000000000000000000" pitchFamily="2" charset="2"/>
              </a:rPr>
              <a:t>Sie suchen nach Rat oder brauchen Hilfe? Auf </a:t>
            </a:r>
            <a:r>
              <a:rPr lang="de-DE" b="1" dirty="0" err="1">
                <a:sym typeface="Wingdings" panose="05000000000000000000" pitchFamily="2" charset="2"/>
              </a:rPr>
              <a:t>Moodle</a:t>
            </a:r>
            <a:r>
              <a:rPr lang="de-DE" b="1" dirty="0">
                <a:sym typeface="Wingdings" panose="05000000000000000000" pitchFamily="2" charset="2"/>
              </a:rPr>
              <a:t> habe ich Ihnen die Anlaufstellen des Diversitätsteams und der dezentralen Gleichstellung der Philologie verlinkt, sowie die </a:t>
            </a:r>
            <a:r>
              <a:rPr lang="de-DE" b="1" dirty="0" err="1">
                <a:sym typeface="Wingdings" panose="05000000000000000000" pitchFamily="2" charset="2"/>
              </a:rPr>
              <a:t>Antidiskriminierungstelle</a:t>
            </a:r>
            <a:r>
              <a:rPr lang="de-DE" b="1" dirty="0">
                <a:sym typeface="Wingdings" panose="05000000000000000000" pitchFamily="2" charset="2"/>
              </a:rPr>
              <a:t>.</a:t>
            </a:r>
            <a:br>
              <a:rPr lang="de-DE" b="1" dirty="0">
                <a:sym typeface="Wingdings" panose="05000000000000000000" pitchFamily="2" charset="2"/>
              </a:rPr>
            </a:br>
            <a:endParaRPr lang="de-DE" b="1" dirty="0"/>
          </a:p>
        </p:txBody>
      </p:sp>
    </p:spTree>
    <p:extLst>
      <p:ext uri="{BB962C8B-B14F-4D97-AF65-F5344CB8AC3E}">
        <p14:creationId xmlns:p14="http://schemas.microsoft.com/office/powerpoint/2010/main" val="484910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1485900" y="2571749"/>
            <a:ext cx="6667500" cy="1325563"/>
          </a:xfrm>
        </p:spPr>
        <p:txBody>
          <a:bodyPr>
            <a:normAutofit/>
          </a:bodyPr>
          <a:lstStyle/>
          <a:p>
            <a:r>
              <a:rPr lang="de-DE" b="1" dirty="0">
                <a:sym typeface="Wingdings" panose="05000000000000000000" pitchFamily="2" charset="2"/>
              </a:rPr>
              <a:t>Vorstellungsrunde  </a:t>
            </a:r>
            <a:br>
              <a:rPr lang="de-DE" b="1" dirty="0">
                <a:sym typeface="Wingdings" panose="05000000000000000000" pitchFamily="2" charset="2"/>
              </a:rPr>
            </a:br>
            <a:endParaRPr lang="de-DE" b="1" dirty="0"/>
          </a:p>
        </p:txBody>
      </p:sp>
    </p:spTree>
    <p:extLst>
      <p:ext uri="{BB962C8B-B14F-4D97-AF65-F5344CB8AC3E}">
        <p14:creationId xmlns:p14="http://schemas.microsoft.com/office/powerpoint/2010/main" val="3189432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1485900" y="2571749"/>
            <a:ext cx="6667500" cy="1325563"/>
          </a:xfrm>
        </p:spPr>
        <p:txBody>
          <a:bodyPr>
            <a:normAutofit fontScale="90000"/>
          </a:bodyPr>
          <a:lstStyle/>
          <a:p>
            <a:r>
              <a:rPr lang="de-DE" b="1" u="sng" dirty="0"/>
              <a:t>Vorstellungsrunde </a:t>
            </a:r>
            <a:r>
              <a:rPr lang="de-DE" b="1" u="sng" dirty="0">
                <a:sym typeface="Wingdings" panose="05000000000000000000" pitchFamily="2" charset="2"/>
              </a:rPr>
              <a:t></a:t>
            </a:r>
            <a:br>
              <a:rPr lang="de-DE" b="1" dirty="0">
                <a:sym typeface="Wingdings" panose="05000000000000000000" pitchFamily="2" charset="2"/>
              </a:rPr>
            </a:br>
            <a:br>
              <a:rPr lang="de-DE" b="1" dirty="0">
                <a:sym typeface="Wingdings" panose="05000000000000000000" pitchFamily="2" charset="2"/>
              </a:rPr>
            </a:br>
            <a:r>
              <a:rPr lang="de-DE" sz="4000" b="1" dirty="0">
                <a:sym typeface="Wingdings" panose="05000000000000000000" pitchFamily="2" charset="2"/>
              </a:rPr>
              <a:t>Wer sind Sie?</a:t>
            </a:r>
            <a:br>
              <a:rPr lang="de-DE" sz="4000" b="1" dirty="0">
                <a:sym typeface="Wingdings" panose="05000000000000000000" pitchFamily="2" charset="2"/>
              </a:rPr>
            </a:br>
            <a:r>
              <a:rPr lang="de-DE" sz="4000" b="1" dirty="0">
                <a:sym typeface="Wingdings" panose="05000000000000000000" pitchFamily="2" charset="2"/>
              </a:rPr>
              <a:t>Was studieren Sie?</a:t>
            </a:r>
            <a:br>
              <a:rPr lang="de-DE" sz="4000" b="1" dirty="0">
                <a:sym typeface="Wingdings" panose="05000000000000000000" pitchFamily="2" charset="2"/>
              </a:rPr>
            </a:br>
            <a:r>
              <a:rPr lang="de-DE" sz="4000" b="1" dirty="0">
                <a:sym typeface="Wingdings" panose="05000000000000000000" pitchFamily="2" charset="2"/>
              </a:rPr>
              <a:t>Was verbinden Sie mit dem Seminarthema und was erwarten Sie sich von Ihrer Teilnahme?</a:t>
            </a:r>
            <a:br>
              <a:rPr lang="de-DE" sz="4000" b="1" dirty="0">
                <a:sym typeface="Wingdings" panose="05000000000000000000" pitchFamily="2" charset="2"/>
              </a:rPr>
            </a:br>
            <a:r>
              <a:rPr lang="de-DE" sz="4000" b="1" dirty="0">
                <a:sym typeface="Wingdings" panose="05000000000000000000" pitchFamily="2" charset="2"/>
              </a:rPr>
              <a:t> </a:t>
            </a:r>
            <a:endParaRPr lang="de-DE" b="1" dirty="0"/>
          </a:p>
        </p:txBody>
      </p:sp>
    </p:spTree>
    <p:extLst>
      <p:ext uri="{BB962C8B-B14F-4D97-AF65-F5344CB8AC3E}">
        <p14:creationId xmlns:p14="http://schemas.microsoft.com/office/powerpoint/2010/main" val="398885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3125321" y="681037"/>
            <a:ext cx="5651126" cy="1325563"/>
          </a:xfrm>
        </p:spPr>
        <p:txBody>
          <a:bodyPr/>
          <a:lstStyle/>
          <a:p>
            <a:pPr algn="ctr"/>
            <a:r>
              <a:rPr lang="de-DE" b="1" i="0" dirty="0">
                <a:effectLst/>
                <a:latin typeface="Arial" panose="020B0604020202020204" pitchFamily="34" charset="0"/>
              </a:rPr>
              <a:t>NON-NEGOTIABLES</a:t>
            </a:r>
            <a:endParaRPr lang="de-DE" b="1" dirty="0"/>
          </a:p>
        </p:txBody>
      </p:sp>
      <p:sp>
        <p:nvSpPr>
          <p:cNvPr id="3" name="Inhaltsplatzhalter 2">
            <a:extLst>
              <a:ext uri="{FF2B5EF4-FFF2-40B4-BE49-F238E27FC236}">
                <a16:creationId xmlns:a16="http://schemas.microsoft.com/office/drawing/2014/main" id="{030D45E3-F5DB-4836-BB12-72E3B4A2D9A7}"/>
              </a:ext>
            </a:extLst>
          </p:cNvPr>
          <p:cNvSpPr>
            <a:spLocks noGrp="1"/>
          </p:cNvSpPr>
          <p:nvPr>
            <p:ph idx="1"/>
          </p:nvPr>
        </p:nvSpPr>
        <p:spPr/>
        <p:txBody>
          <a:bodyPr>
            <a:normAutofit lnSpcReduction="10000"/>
          </a:bodyPr>
          <a:lstStyle/>
          <a:p>
            <a:pPr marL="0" indent="0" algn="ctr">
              <a:buNone/>
            </a:pPr>
            <a:r>
              <a:rPr lang="de-DE" dirty="0">
                <a:latin typeface="+mj-lt"/>
              </a:rPr>
              <a:t>Bitte nutzen Sie in diesem Kurs gendersensible Sprache, z.B. mit dem Gendersternchen „*“ oder dem Genderdoppelpunkt „:“. </a:t>
            </a:r>
            <a:br>
              <a:rPr lang="de-DE" dirty="0">
                <a:latin typeface="+mj-lt"/>
              </a:rPr>
            </a:br>
            <a:endParaRPr lang="de-DE" dirty="0">
              <a:latin typeface="+mj-lt"/>
            </a:endParaRPr>
          </a:p>
          <a:p>
            <a:pPr marL="0" indent="0" algn="ctr">
              <a:buNone/>
            </a:pPr>
            <a:r>
              <a:rPr lang="de-DE" dirty="0">
                <a:latin typeface="+mj-lt"/>
              </a:rPr>
              <a:t>Reproduzieren Sie keine </a:t>
            </a:r>
            <a:r>
              <a:rPr lang="de-DE" b="1" dirty="0">
                <a:latin typeface="+mj-lt"/>
              </a:rPr>
              <a:t>misogynen, rassistischen oder diskriminierenden Aussagen.</a:t>
            </a:r>
            <a:r>
              <a:rPr lang="de-DE" dirty="0">
                <a:latin typeface="+mj-lt"/>
              </a:rPr>
              <a:t> Geben Sie auch </a:t>
            </a:r>
            <a:r>
              <a:rPr lang="de-DE" b="1" dirty="0">
                <a:latin typeface="+mj-lt"/>
              </a:rPr>
              <a:t>Content Warnungen </a:t>
            </a:r>
            <a:r>
              <a:rPr lang="de-DE" dirty="0">
                <a:latin typeface="+mj-lt"/>
              </a:rPr>
              <a:t>bei Ihren Inhalten an. Wählen Sie Ihre Worte mit Bedacht und mit Rücksicht auf alle Teilnehmer*innen. </a:t>
            </a:r>
            <a:br>
              <a:rPr lang="de-DE" dirty="0">
                <a:latin typeface="+mj-lt"/>
              </a:rPr>
            </a:br>
            <a:endParaRPr lang="de-DE" dirty="0">
              <a:latin typeface="+mj-lt"/>
            </a:endParaRPr>
          </a:p>
          <a:p>
            <a:pPr marL="0" indent="0" algn="ctr">
              <a:buNone/>
            </a:pPr>
            <a:r>
              <a:rPr lang="de-DE" dirty="0">
                <a:latin typeface="+mj-lt"/>
              </a:rPr>
              <a:t>Positive Fehlerkultur – trauen Sie sich was. Ich wünsche mir, dass Sie diesen Kurs mit positiven Erfahrungen verlassen. Sprechen Sie mich an, wenn Sie sich unwohl fühlen und Hilfe brauchen.</a:t>
            </a:r>
          </a:p>
        </p:txBody>
      </p:sp>
    </p:spTree>
    <p:extLst>
      <p:ext uri="{BB962C8B-B14F-4D97-AF65-F5344CB8AC3E}">
        <p14:creationId xmlns:p14="http://schemas.microsoft.com/office/powerpoint/2010/main" val="271179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3600450" y="681037"/>
            <a:ext cx="10515600" cy="1325563"/>
          </a:xfrm>
        </p:spPr>
        <p:txBody>
          <a:bodyPr/>
          <a:lstStyle/>
          <a:p>
            <a:r>
              <a:rPr lang="de-DE" b="1" u="sng" dirty="0" err="1">
                <a:latin typeface="+mn-lt"/>
              </a:rPr>
              <a:t>Moodle</a:t>
            </a:r>
            <a:r>
              <a:rPr lang="de-DE" b="1" u="sng" dirty="0">
                <a:latin typeface="+mn-lt"/>
              </a:rPr>
              <a:t>-Kurs</a:t>
            </a:r>
            <a:br>
              <a:rPr lang="de-DE" b="1" dirty="0"/>
            </a:br>
            <a:endParaRPr lang="de-DE" b="1" dirty="0"/>
          </a:p>
        </p:txBody>
      </p:sp>
      <p:sp>
        <p:nvSpPr>
          <p:cNvPr id="3" name="Inhaltsplatzhalter 2">
            <a:extLst>
              <a:ext uri="{FF2B5EF4-FFF2-40B4-BE49-F238E27FC236}">
                <a16:creationId xmlns:a16="http://schemas.microsoft.com/office/drawing/2014/main" id="{030D45E3-F5DB-4836-BB12-72E3B4A2D9A7}"/>
              </a:ext>
            </a:extLst>
          </p:cNvPr>
          <p:cNvSpPr>
            <a:spLocks noGrp="1"/>
          </p:cNvSpPr>
          <p:nvPr>
            <p:ph idx="1"/>
          </p:nvPr>
        </p:nvSpPr>
        <p:spPr>
          <a:xfrm>
            <a:off x="1581149" y="1619249"/>
            <a:ext cx="8086725" cy="3376613"/>
          </a:xfrm>
        </p:spPr>
        <p:txBody>
          <a:bodyPr>
            <a:normAutofit fontScale="92500" lnSpcReduction="10000"/>
          </a:bodyPr>
          <a:lstStyle/>
          <a:p>
            <a:pPr marL="0" indent="0">
              <a:buNone/>
            </a:pPr>
            <a:r>
              <a:rPr lang="de-DE" b="1" i="0" u="sng" dirty="0"/>
              <a:t>Name: </a:t>
            </a:r>
            <a:br>
              <a:rPr lang="de-DE" b="1" i="0" u="sng" dirty="0"/>
            </a:br>
            <a:endParaRPr lang="de-DE" i="0" dirty="0">
              <a:solidFill>
                <a:srgbClr val="1D2125"/>
              </a:solidFill>
              <a:effectLst/>
              <a:latin typeface="+mj-lt"/>
            </a:endParaRPr>
          </a:p>
          <a:p>
            <a:pPr marL="0" indent="0">
              <a:buNone/>
            </a:pPr>
            <a:r>
              <a:rPr lang="de-DE" i="0" dirty="0">
                <a:solidFill>
                  <a:srgbClr val="1D2125"/>
                </a:solidFill>
                <a:effectLst/>
                <a:latin typeface="+mj-lt"/>
              </a:rPr>
              <a:t>Medien der Wut: Ästhetiken, Manifestationen und Politiken </a:t>
            </a:r>
            <a:br>
              <a:rPr lang="de-DE" i="0" dirty="0">
                <a:solidFill>
                  <a:srgbClr val="1D2125"/>
                </a:solidFill>
                <a:effectLst/>
                <a:latin typeface="+mj-lt"/>
              </a:rPr>
            </a:br>
            <a:r>
              <a:rPr lang="de-DE" i="0" dirty="0">
                <a:solidFill>
                  <a:srgbClr val="1D2125"/>
                </a:solidFill>
                <a:effectLst/>
                <a:latin typeface="+mj-lt"/>
              </a:rPr>
              <a:t>(051737-WS 26/27)</a:t>
            </a:r>
          </a:p>
          <a:p>
            <a:pPr marL="0" indent="0">
              <a:buNone/>
            </a:pPr>
            <a:endParaRPr lang="de-DE" dirty="0"/>
          </a:p>
          <a:p>
            <a:pPr marL="0" indent="0">
              <a:buNone/>
            </a:pPr>
            <a:r>
              <a:rPr lang="de-DE" b="1" u="sng" dirty="0"/>
              <a:t>Passwort</a:t>
            </a:r>
            <a:r>
              <a:rPr lang="de-DE" b="1" dirty="0"/>
              <a:t>: </a:t>
            </a:r>
          </a:p>
          <a:p>
            <a:pPr marL="0" indent="0">
              <a:buNone/>
            </a:pPr>
            <a:endParaRPr lang="de-DE" b="1" dirty="0"/>
          </a:p>
          <a:p>
            <a:pPr marL="0" indent="0">
              <a:buNone/>
            </a:pPr>
            <a:r>
              <a:rPr lang="de-DE" dirty="0"/>
              <a:t>RAGE2627</a:t>
            </a:r>
          </a:p>
        </p:txBody>
      </p:sp>
    </p:spTree>
    <p:extLst>
      <p:ext uri="{BB962C8B-B14F-4D97-AF65-F5344CB8AC3E}">
        <p14:creationId xmlns:p14="http://schemas.microsoft.com/office/powerpoint/2010/main" val="2112247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3600450" y="681037"/>
            <a:ext cx="10515600" cy="1325563"/>
          </a:xfrm>
        </p:spPr>
        <p:txBody>
          <a:bodyPr/>
          <a:lstStyle/>
          <a:p>
            <a:r>
              <a:rPr lang="de-DE" b="1" u="sng" dirty="0" err="1">
                <a:latin typeface="+mn-lt"/>
              </a:rPr>
              <a:t>Moodle</a:t>
            </a:r>
            <a:r>
              <a:rPr lang="de-DE" b="1" u="sng" dirty="0">
                <a:latin typeface="+mn-lt"/>
              </a:rPr>
              <a:t>-Kurs</a:t>
            </a:r>
            <a:br>
              <a:rPr lang="de-DE" b="1" dirty="0"/>
            </a:br>
            <a:endParaRPr lang="de-DE" b="1" dirty="0"/>
          </a:p>
        </p:txBody>
      </p:sp>
      <p:sp>
        <p:nvSpPr>
          <p:cNvPr id="3" name="Inhaltsplatzhalter 2">
            <a:extLst>
              <a:ext uri="{FF2B5EF4-FFF2-40B4-BE49-F238E27FC236}">
                <a16:creationId xmlns:a16="http://schemas.microsoft.com/office/drawing/2014/main" id="{030D45E3-F5DB-4836-BB12-72E3B4A2D9A7}"/>
              </a:ext>
            </a:extLst>
          </p:cNvPr>
          <p:cNvSpPr>
            <a:spLocks noGrp="1"/>
          </p:cNvSpPr>
          <p:nvPr>
            <p:ph idx="1"/>
          </p:nvPr>
        </p:nvSpPr>
        <p:spPr>
          <a:xfrm>
            <a:off x="1009650" y="2894012"/>
            <a:ext cx="10515600" cy="1069975"/>
          </a:xfrm>
        </p:spPr>
        <p:txBody>
          <a:bodyPr/>
          <a:lstStyle/>
          <a:p>
            <a:pPr marL="0" indent="0">
              <a:buNone/>
            </a:pPr>
            <a:r>
              <a:rPr lang="de-DE" dirty="0"/>
              <a:t>Bitte loggen Sie sich in den </a:t>
            </a:r>
            <a:r>
              <a:rPr lang="de-DE" dirty="0" err="1"/>
              <a:t>Moodle</a:t>
            </a:r>
            <a:r>
              <a:rPr lang="de-DE" dirty="0"/>
              <a:t>-Kurs ein und öffnen das </a:t>
            </a:r>
            <a:r>
              <a:rPr lang="de-DE" dirty="0" err="1"/>
              <a:t>ether</a:t>
            </a:r>
            <a:r>
              <a:rPr lang="de-DE" dirty="0"/>
              <a:t>-pad „Auftakt des Seminars“. Wir sammeln nun erstmal …</a:t>
            </a:r>
          </a:p>
        </p:txBody>
      </p:sp>
    </p:spTree>
    <p:extLst>
      <p:ext uri="{BB962C8B-B14F-4D97-AF65-F5344CB8AC3E}">
        <p14:creationId xmlns:p14="http://schemas.microsoft.com/office/powerpoint/2010/main" val="146267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3733800" y="2576512"/>
            <a:ext cx="10515600" cy="1325563"/>
          </a:xfrm>
        </p:spPr>
        <p:txBody>
          <a:bodyPr/>
          <a:lstStyle/>
          <a:p>
            <a:r>
              <a:rPr lang="de-DE" b="1" u="sng" dirty="0">
                <a:latin typeface="+mn-lt"/>
              </a:rPr>
              <a:t>SEMINARPLAN</a:t>
            </a:r>
            <a:br>
              <a:rPr lang="de-DE" b="1" dirty="0"/>
            </a:br>
            <a:endParaRPr lang="de-DE" b="1" dirty="0"/>
          </a:p>
        </p:txBody>
      </p:sp>
    </p:spTree>
    <p:extLst>
      <p:ext uri="{BB962C8B-B14F-4D97-AF65-F5344CB8AC3E}">
        <p14:creationId xmlns:p14="http://schemas.microsoft.com/office/powerpoint/2010/main" val="27978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30D45E3-F5DB-4836-BB12-72E3B4A2D9A7}"/>
              </a:ext>
            </a:extLst>
          </p:cNvPr>
          <p:cNvSpPr>
            <a:spLocks noGrp="1"/>
          </p:cNvSpPr>
          <p:nvPr>
            <p:ph idx="1"/>
          </p:nvPr>
        </p:nvSpPr>
        <p:spPr>
          <a:xfrm>
            <a:off x="838200" y="205298"/>
            <a:ext cx="10515600" cy="1069975"/>
          </a:xfrm>
        </p:spPr>
        <p:txBody>
          <a:bodyPr>
            <a:normAutofit fontScale="25000" lnSpcReduction="20000"/>
          </a:bodyPr>
          <a:lstStyle/>
          <a:p>
            <a:pPr marL="0" indent="0">
              <a:buNone/>
            </a:pPr>
            <a:r>
              <a:rPr lang="de-DE" sz="11000" b="1" u="sng" dirty="0">
                <a:latin typeface="+mj-lt"/>
              </a:rPr>
              <a:t>Sitzung 28.10.: </a:t>
            </a:r>
            <a:r>
              <a:rPr lang="de-DE" sz="11000" b="1" dirty="0">
                <a:latin typeface="+mj-lt"/>
              </a:rPr>
              <a:t>Relevanz &amp; Einführung des Themas </a:t>
            </a:r>
            <a:r>
              <a:rPr lang="de-DE" sz="11000" b="1" i="1" dirty="0">
                <a:latin typeface="+mj-lt"/>
              </a:rPr>
              <a:t>#femalerage </a:t>
            </a:r>
            <a:r>
              <a:rPr lang="de-DE" sz="11000" b="1" dirty="0">
                <a:latin typeface="+mj-lt"/>
              </a:rPr>
              <a:t>auf TikTok. Wir wollen Misogynie verstehen und den Unterschied zu Sexismus lernen. </a:t>
            </a:r>
            <a:r>
              <a:rPr lang="de-DE" sz="11000" b="1" u="sng" dirty="0">
                <a:latin typeface="+mj-lt"/>
              </a:rPr>
              <a:t>Bitte lesen: Textkapitel von Kate Mannes „Down Girl“ wird hochgeladen und Audre Lordes „</a:t>
            </a:r>
            <a:r>
              <a:rPr lang="de-DE" sz="11000" b="1" u="sng" dirty="0" err="1">
                <a:latin typeface="+mj-lt"/>
              </a:rPr>
              <a:t>Uses</a:t>
            </a:r>
            <a:r>
              <a:rPr lang="de-DE" sz="11000" b="1" u="sng" dirty="0">
                <a:latin typeface="+mj-lt"/>
              </a:rPr>
              <a:t> of Rage“ aus „Sister Outsider“.</a:t>
            </a:r>
          </a:p>
          <a:p>
            <a:pPr marL="0" indent="0">
              <a:buNone/>
            </a:pPr>
            <a:endParaRPr lang="de-DE" dirty="0"/>
          </a:p>
        </p:txBody>
      </p:sp>
      <p:pic>
        <p:nvPicPr>
          <p:cNvPr id="7" name="Grafik 6">
            <a:extLst>
              <a:ext uri="{FF2B5EF4-FFF2-40B4-BE49-F238E27FC236}">
                <a16:creationId xmlns:a16="http://schemas.microsoft.com/office/drawing/2014/main" id="{0E6DB1CE-7CCE-4FD3-B4C6-5084264678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8555" y="1650578"/>
            <a:ext cx="2879989" cy="4723180"/>
          </a:xfrm>
          <a:prstGeom prst="rect">
            <a:avLst/>
          </a:prstGeom>
        </p:spPr>
      </p:pic>
      <p:pic>
        <p:nvPicPr>
          <p:cNvPr id="8" name="Grafik 7">
            <a:extLst>
              <a:ext uri="{FF2B5EF4-FFF2-40B4-BE49-F238E27FC236}">
                <a16:creationId xmlns:a16="http://schemas.microsoft.com/office/drawing/2014/main" id="{DC61E506-C479-4A0D-8BBE-F0A88402F6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7213" y="1650578"/>
            <a:ext cx="3233018" cy="4648000"/>
          </a:xfrm>
          <a:prstGeom prst="rect">
            <a:avLst/>
          </a:prstGeom>
        </p:spPr>
      </p:pic>
    </p:spTree>
    <p:extLst>
      <p:ext uri="{BB962C8B-B14F-4D97-AF65-F5344CB8AC3E}">
        <p14:creationId xmlns:p14="http://schemas.microsoft.com/office/powerpoint/2010/main" val="2751009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3AE5283E-9234-4715-87AA-FC252AB95FDF}"/>
              </a:ext>
            </a:extLst>
          </p:cNvPr>
          <p:cNvSpPr>
            <a:spLocks noGrp="1"/>
          </p:cNvSpPr>
          <p:nvPr>
            <p:ph type="title"/>
          </p:nvPr>
        </p:nvSpPr>
        <p:spPr/>
        <p:txBody>
          <a:bodyPr>
            <a:noAutofit/>
          </a:bodyPr>
          <a:lstStyle/>
          <a:p>
            <a:r>
              <a:rPr lang="de-DE" sz="3600" b="1" u="sng" dirty="0"/>
              <a:t>Sitzung 04.11.: </a:t>
            </a:r>
            <a:r>
              <a:rPr lang="de-DE" sz="3600" b="1" u="sng" dirty="0" err="1"/>
              <a:t>Vergewaltigernetzwerke</a:t>
            </a:r>
            <a:r>
              <a:rPr lang="de-DE" sz="3600" b="1" u="sng" dirty="0"/>
              <a:t> und Betäubung &amp; die Fälle Pelicot, Frank S., #JaneDoe, </a:t>
            </a:r>
            <a:r>
              <a:rPr lang="de-DE" sz="3600" b="1" u="sng" dirty="0" err="1"/>
              <a:t>Zhiting</a:t>
            </a:r>
            <a:r>
              <a:rPr lang="de-DE" sz="3600" b="1" u="sng" dirty="0"/>
              <a:t> S. -&gt; wir lesen „Mit Männern leben“ von Manon Garcia</a:t>
            </a:r>
          </a:p>
        </p:txBody>
      </p:sp>
      <p:pic>
        <p:nvPicPr>
          <p:cNvPr id="6" name="Grafik 5">
            <a:extLst>
              <a:ext uri="{FF2B5EF4-FFF2-40B4-BE49-F238E27FC236}">
                <a16:creationId xmlns:a16="http://schemas.microsoft.com/office/drawing/2014/main" id="{910ADAA5-C812-4F92-95A8-D2326C2FE1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350" y="2037028"/>
            <a:ext cx="4342121" cy="2783944"/>
          </a:xfrm>
          <a:prstGeom prst="rect">
            <a:avLst/>
          </a:prstGeom>
        </p:spPr>
      </p:pic>
      <p:pic>
        <p:nvPicPr>
          <p:cNvPr id="10" name="Grafik 9">
            <a:extLst>
              <a:ext uri="{FF2B5EF4-FFF2-40B4-BE49-F238E27FC236}">
                <a16:creationId xmlns:a16="http://schemas.microsoft.com/office/drawing/2014/main" id="{8C36EF99-D760-4C3F-AA2D-02C767AF21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9875" y="4250264"/>
            <a:ext cx="9248775" cy="2483911"/>
          </a:xfrm>
          <a:prstGeom prst="rect">
            <a:avLst/>
          </a:prstGeom>
        </p:spPr>
      </p:pic>
      <p:pic>
        <p:nvPicPr>
          <p:cNvPr id="12" name="Grafik 11">
            <a:extLst>
              <a:ext uri="{FF2B5EF4-FFF2-40B4-BE49-F238E27FC236}">
                <a16:creationId xmlns:a16="http://schemas.microsoft.com/office/drawing/2014/main" id="{809906EC-9532-4770-BF50-9A73ACECB4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5471" y="2412053"/>
            <a:ext cx="7494155" cy="1699152"/>
          </a:xfrm>
          <a:prstGeom prst="rect">
            <a:avLst/>
          </a:prstGeom>
        </p:spPr>
      </p:pic>
    </p:spTree>
    <p:extLst>
      <p:ext uri="{BB962C8B-B14F-4D97-AF65-F5344CB8AC3E}">
        <p14:creationId xmlns:p14="http://schemas.microsoft.com/office/powerpoint/2010/main" val="3393166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333375" y="271462"/>
            <a:ext cx="10515600" cy="1325563"/>
          </a:xfrm>
        </p:spPr>
        <p:txBody>
          <a:bodyPr/>
          <a:lstStyle/>
          <a:p>
            <a:r>
              <a:rPr lang="de-DE" b="1" u="sng" dirty="0"/>
              <a:t>Sitzung 11.11. RAGE im Film: Promising Young Woman (2020)</a:t>
            </a:r>
            <a:endParaRPr lang="de-DE" b="1" dirty="0"/>
          </a:p>
        </p:txBody>
      </p:sp>
      <p:pic>
        <p:nvPicPr>
          <p:cNvPr id="4" name="Grafik 3">
            <a:extLst>
              <a:ext uri="{FF2B5EF4-FFF2-40B4-BE49-F238E27FC236}">
                <a16:creationId xmlns:a16="http://schemas.microsoft.com/office/drawing/2014/main" id="{273B872D-A623-450A-A2FF-0BDD15416F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423" y="1597025"/>
            <a:ext cx="3412152" cy="5056188"/>
          </a:xfrm>
          <a:prstGeom prst="rect">
            <a:avLst/>
          </a:prstGeom>
        </p:spPr>
      </p:pic>
      <p:sp>
        <p:nvSpPr>
          <p:cNvPr id="5" name="Textfeld 4">
            <a:extLst>
              <a:ext uri="{FF2B5EF4-FFF2-40B4-BE49-F238E27FC236}">
                <a16:creationId xmlns:a16="http://schemas.microsoft.com/office/drawing/2014/main" id="{8809D169-D461-44E0-8326-88F8450CA3CE}"/>
              </a:ext>
            </a:extLst>
          </p:cNvPr>
          <p:cNvSpPr txBox="1"/>
          <p:nvPr/>
        </p:nvSpPr>
        <p:spPr>
          <a:xfrm>
            <a:off x="7559034" y="1299794"/>
            <a:ext cx="2993127" cy="1477328"/>
          </a:xfrm>
          <a:prstGeom prst="rect">
            <a:avLst/>
          </a:prstGeom>
          <a:noFill/>
        </p:spPr>
        <p:txBody>
          <a:bodyPr wrap="none" rtlCol="0">
            <a:spAutoFit/>
          </a:bodyPr>
          <a:lstStyle/>
          <a:p>
            <a:r>
              <a:rPr lang="de-DE" u="sng" dirty="0"/>
              <a:t>TW:</a:t>
            </a:r>
          </a:p>
          <a:p>
            <a:r>
              <a:rPr lang="de-DE" i="1" dirty="0"/>
              <a:t>Rape &amp; Revenge</a:t>
            </a:r>
            <a:br>
              <a:rPr lang="de-DE" i="1" dirty="0"/>
            </a:br>
            <a:r>
              <a:rPr lang="de-DE" i="1" dirty="0"/>
              <a:t>Mord</a:t>
            </a:r>
            <a:br>
              <a:rPr lang="de-DE" i="1" dirty="0"/>
            </a:br>
            <a:r>
              <a:rPr lang="de-DE" i="1" dirty="0"/>
              <a:t>Vergewaltigung &amp; Drug </a:t>
            </a:r>
            <a:r>
              <a:rPr lang="de-DE" i="1" dirty="0" err="1"/>
              <a:t>abuse</a:t>
            </a:r>
            <a:endParaRPr lang="de-DE" i="1" dirty="0"/>
          </a:p>
          <a:p>
            <a:r>
              <a:rPr lang="de-DE" i="1" dirty="0"/>
              <a:t>Unschuldsvermutung</a:t>
            </a:r>
          </a:p>
        </p:txBody>
      </p:sp>
      <p:sp>
        <p:nvSpPr>
          <p:cNvPr id="6" name="Textfeld 5">
            <a:extLst>
              <a:ext uri="{FF2B5EF4-FFF2-40B4-BE49-F238E27FC236}">
                <a16:creationId xmlns:a16="http://schemas.microsoft.com/office/drawing/2014/main" id="{7A79EB3D-6472-415F-BAB1-22075AC71459}"/>
              </a:ext>
            </a:extLst>
          </p:cNvPr>
          <p:cNvSpPr txBox="1"/>
          <p:nvPr/>
        </p:nvSpPr>
        <p:spPr>
          <a:xfrm>
            <a:off x="7594428" y="3052075"/>
            <a:ext cx="2993127" cy="1477328"/>
          </a:xfrm>
          <a:prstGeom prst="rect">
            <a:avLst/>
          </a:prstGeom>
          <a:noFill/>
        </p:spPr>
        <p:txBody>
          <a:bodyPr wrap="square" rtlCol="0">
            <a:spAutoFit/>
          </a:bodyPr>
          <a:lstStyle/>
          <a:p>
            <a:r>
              <a:rPr lang="de-DE" dirty="0"/>
              <a:t>Wir lesen Kapitel von </a:t>
            </a:r>
            <a:br>
              <a:rPr lang="de-DE" dirty="0"/>
            </a:br>
            <a:r>
              <a:rPr lang="de-DE" dirty="0"/>
              <a:t>Kate Manne und von </a:t>
            </a:r>
            <a:r>
              <a:rPr lang="de-DE" dirty="0" err="1"/>
              <a:t>Mithu</a:t>
            </a:r>
            <a:r>
              <a:rPr lang="de-DE" dirty="0"/>
              <a:t> S. </a:t>
            </a:r>
            <a:r>
              <a:rPr lang="de-DE" dirty="0" err="1"/>
              <a:t>Sanyal</a:t>
            </a:r>
            <a:r>
              <a:rPr lang="de-DE" dirty="0"/>
              <a:t> zum Thema Misogynie, Unschuldsvermutung und Vergewaltigung.</a:t>
            </a:r>
          </a:p>
        </p:txBody>
      </p:sp>
    </p:spTree>
    <p:extLst>
      <p:ext uri="{BB962C8B-B14F-4D97-AF65-F5344CB8AC3E}">
        <p14:creationId xmlns:p14="http://schemas.microsoft.com/office/powerpoint/2010/main" val="1087778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333375" y="271462"/>
            <a:ext cx="10515600" cy="1325563"/>
          </a:xfrm>
        </p:spPr>
        <p:txBody>
          <a:bodyPr/>
          <a:lstStyle/>
          <a:p>
            <a:r>
              <a:rPr lang="de-DE" b="1" u="sng" dirty="0"/>
              <a:t>Sitzung 18.11. RAGE in der Serie: YOU – du wirst mich lieben</a:t>
            </a:r>
            <a:endParaRPr lang="de-DE" b="1" dirty="0"/>
          </a:p>
        </p:txBody>
      </p:sp>
      <p:pic>
        <p:nvPicPr>
          <p:cNvPr id="7" name="Grafik 6">
            <a:extLst>
              <a:ext uri="{FF2B5EF4-FFF2-40B4-BE49-F238E27FC236}">
                <a16:creationId xmlns:a16="http://schemas.microsoft.com/office/drawing/2014/main" id="{37F0570A-BFB6-4396-834D-4DEF7944AE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8124" y="1337050"/>
            <a:ext cx="4060114" cy="5077193"/>
          </a:xfrm>
          <a:prstGeom prst="rect">
            <a:avLst/>
          </a:prstGeom>
        </p:spPr>
      </p:pic>
      <p:sp>
        <p:nvSpPr>
          <p:cNvPr id="8" name="Textfeld 7">
            <a:extLst>
              <a:ext uri="{FF2B5EF4-FFF2-40B4-BE49-F238E27FC236}">
                <a16:creationId xmlns:a16="http://schemas.microsoft.com/office/drawing/2014/main" id="{952B3096-4609-4ACB-8E91-FFBA7B5146B3}"/>
              </a:ext>
            </a:extLst>
          </p:cNvPr>
          <p:cNvSpPr txBox="1"/>
          <p:nvPr/>
        </p:nvSpPr>
        <p:spPr>
          <a:xfrm flipH="1">
            <a:off x="888400" y="1891553"/>
            <a:ext cx="2294069" cy="2585323"/>
          </a:xfrm>
          <a:prstGeom prst="rect">
            <a:avLst/>
          </a:prstGeom>
          <a:noFill/>
        </p:spPr>
        <p:txBody>
          <a:bodyPr wrap="square" rtlCol="0">
            <a:spAutoFit/>
          </a:bodyPr>
          <a:lstStyle/>
          <a:p>
            <a:r>
              <a:rPr lang="de-DE" dirty="0"/>
              <a:t>TW: drastische körperliche und psychische Gewalt, Stalking, Manipulation, Gaslighting, Betäubung, Misogynie, Folter, Femizide, Blut</a:t>
            </a:r>
          </a:p>
        </p:txBody>
      </p:sp>
    </p:spTree>
    <p:extLst>
      <p:ext uri="{BB962C8B-B14F-4D97-AF65-F5344CB8AC3E}">
        <p14:creationId xmlns:p14="http://schemas.microsoft.com/office/powerpoint/2010/main" val="3006095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333375" y="271462"/>
            <a:ext cx="10515600" cy="1325563"/>
          </a:xfrm>
        </p:spPr>
        <p:txBody>
          <a:bodyPr>
            <a:normAutofit fontScale="90000"/>
          </a:bodyPr>
          <a:lstStyle/>
          <a:p>
            <a:r>
              <a:rPr lang="de-DE" b="1" u="sng" dirty="0"/>
              <a:t>Sitzung 25.11. RAGE gegen Digitale Gewalt: Ulmen/Fernandez (und ggf. der Film „</a:t>
            </a:r>
            <a:r>
              <a:rPr lang="de-DE" b="1" u="sng" dirty="0" err="1"/>
              <a:t>Assassination</a:t>
            </a:r>
            <a:r>
              <a:rPr lang="de-DE" b="1" u="sng" dirty="0"/>
              <a:t> Nation“ (2018)</a:t>
            </a:r>
            <a:endParaRPr lang="de-DE" b="1" dirty="0"/>
          </a:p>
        </p:txBody>
      </p:sp>
      <p:pic>
        <p:nvPicPr>
          <p:cNvPr id="13" name="Grafik 12">
            <a:extLst>
              <a:ext uri="{FF2B5EF4-FFF2-40B4-BE49-F238E27FC236}">
                <a16:creationId xmlns:a16="http://schemas.microsoft.com/office/drawing/2014/main" id="{41FE09FB-60A6-42C1-AFFB-8EFDE6ED76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8275" y="1379013"/>
            <a:ext cx="6762750" cy="5321823"/>
          </a:xfrm>
          <a:prstGeom prst="rect">
            <a:avLst/>
          </a:prstGeom>
        </p:spPr>
      </p:pic>
      <p:sp>
        <p:nvSpPr>
          <p:cNvPr id="14" name="Textfeld 13">
            <a:extLst>
              <a:ext uri="{FF2B5EF4-FFF2-40B4-BE49-F238E27FC236}">
                <a16:creationId xmlns:a16="http://schemas.microsoft.com/office/drawing/2014/main" id="{4CC90DDE-CDDC-4D98-9137-98F7F114CBF5}"/>
              </a:ext>
            </a:extLst>
          </p:cNvPr>
          <p:cNvSpPr txBox="1"/>
          <p:nvPr/>
        </p:nvSpPr>
        <p:spPr>
          <a:xfrm>
            <a:off x="527237" y="2274838"/>
            <a:ext cx="2889317" cy="2308324"/>
          </a:xfrm>
          <a:prstGeom prst="rect">
            <a:avLst/>
          </a:prstGeom>
          <a:noFill/>
        </p:spPr>
        <p:txBody>
          <a:bodyPr wrap="none" rtlCol="0">
            <a:spAutoFit/>
          </a:bodyPr>
          <a:lstStyle/>
          <a:p>
            <a:r>
              <a:rPr lang="de-DE" dirty="0"/>
              <a:t>TW:</a:t>
            </a:r>
          </a:p>
          <a:p>
            <a:r>
              <a:rPr lang="de-DE" i="1" dirty="0"/>
              <a:t>Hetero-Partnerschaftsgewalt</a:t>
            </a:r>
            <a:br>
              <a:rPr lang="de-DE" i="1" dirty="0"/>
            </a:br>
            <a:r>
              <a:rPr lang="de-DE" i="1" dirty="0"/>
              <a:t>Deepfakes mit KI</a:t>
            </a:r>
            <a:br>
              <a:rPr lang="de-DE" i="1" dirty="0"/>
            </a:br>
            <a:r>
              <a:rPr lang="de-DE" i="1" dirty="0"/>
              <a:t>Manipulation</a:t>
            </a:r>
            <a:br>
              <a:rPr lang="de-DE" i="1" dirty="0"/>
            </a:br>
            <a:r>
              <a:rPr lang="de-DE" i="1" dirty="0"/>
              <a:t>Gaslighting</a:t>
            </a:r>
            <a:br>
              <a:rPr lang="de-DE" i="1" dirty="0"/>
            </a:br>
            <a:r>
              <a:rPr lang="de-DE" i="1" dirty="0"/>
              <a:t>Trolling</a:t>
            </a:r>
            <a:br>
              <a:rPr lang="de-DE" i="1" dirty="0"/>
            </a:br>
            <a:r>
              <a:rPr lang="de-DE" i="1" dirty="0"/>
              <a:t>Doxxing</a:t>
            </a:r>
            <a:br>
              <a:rPr lang="de-DE" i="1" dirty="0"/>
            </a:br>
            <a:r>
              <a:rPr lang="de-DE" i="1" dirty="0"/>
              <a:t>Misogynie</a:t>
            </a:r>
          </a:p>
        </p:txBody>
      </p:sp>
    </p:spTree>
    <p:extLst>
      <p:ext uri="{BB962C8B-B14F-4D97-AF65-F5344CB8AC3E}">
        <p14:creationId xmlns:p14="http://schemas.microsoft.com/office/powerpoint/2010/main" val="3220552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333375" y="271462"/>
            <a:ext cx="10515600" cy="1325563"/>
          </a:xfrm>
        </p:spPr>
        <p:txBody>
          <a:bodyPr>
            <a:normAutofit fontScale="90000"/>
          </a:bodyPr>
          <a:lstStyle/>
          <a:p>
            <a:r>
              <a:rPr lang="de-DE" b="1" u="sng" dirty="0"/>
              <a:t>Sitzung 02.12. REPRODUCTIVE RAGE am Beispiel von THE HANDMAID‘S TALE (2017-2025), </a:t>
            </a:r>
            <a:r>
              <a:rPr lang="de-DE" b="1" u="sng" dirty="0" err="1"/>
              <a:t>mybodymychoice</a:t>
            </a:r>
            <a:r>
              <a:rPr lang="de-DE" b="1" u="sng" dirty="0"/>
              <a:t>-Movement</a:t>
            </a:r>
            <a:endParaRPr lang="de-DE" b="1" dirty="0"/>
          </a:p>
        </p:txBody>
      </p:sp>
      <p:pic>
        <p:nvPicPr>
          <p:cNvPr id="4" name="Grafik 3">
            <a:extLst>
              <a:ext uri="{FF2B5EF4-FFF2-40B4-BE49-F238E27FC236}">
                <a16:creationId xmlns:a16="http://schemas.microsoft.com/office/drawing/2014/main" id="{10DE52EB-45A3-45B2-BC19-C921A199CA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825" y="1810704"/>
            <a:ext cx="3411310" cy="4775834"/>
          </a:xfrm>
          <a:prstGeom prst="rect">
            <a:avLst/>
          </a:prstGeom>
        </p:spPr>
      </p:pic>
      <p:pic>
        <p:nvPicPr>
          <p:cNvPr id="10" name="Grafik 9">
            <a:extLst>
              <a:ext uri="{FF2B5EF4-FFF2-40B4-BE49-F238E27FC236}">
                <a16:creationId xmlns:a16="http://schemas.microsoft.com/office/drawing/2014/main" id="{ADA336F2-FEEE-4E85-9682-61F40DA939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5720" y="1810704"/>
            <a:ext cx="6560455" cy="2198687"/>
          </a:xfrm>
          <a:prstGeom prst="rect">
            <a:avLst/>
          </a:prstGeom>
        </p:spPr>
      </p:pic>
      <p:sp>
        <p:nvSpPr>
          <p:cNvPr id="11" name="Textfeld 10">
            <a:extLst>
              <a:ext uri="{FF2B5EF4-FFF2-40B4-BE49-F238E27FC236}">
                <a16:creationId xmlns:a16="http://schemas.microsoft.com/office/drawing/2014/main" id="{A838EC87-B54B-45B5-A733-1BF428D29500}"/>
              </a:ext>
            </a:extLst>
          </p:cNvPr>
          <p:cNvSpPr txBox="1"/>
          <p:nvPr/>
        </p:nvSpPr>
        <p:spPr>
          <a:xfrm>
            <a:off x="4912434" y="4621161"/>
            <a:ext cx="7188827" cy="923330"/>
          </a:xfrm>
          <a:prstGeom prst="rect">
            <a:avLst/>
          </a:prstGeom>
          <a:noFill/>
        </p:spPr>
        <p:txBody>
          <a:bodyPr wrap="none" rtlCol="0">
            <a:spAutoFit/>
          </a:bodyPr>
          <a:lstStyle/>
          <a:p>
            <a:r>
              <a:rPr lang="de-DE" dirty="0"/>
              <a:t>TW:</a:t>
            </a:r>
          </a:p>
          <a:p>
            <a:r>
              <a:rPr lang="de-DE" dirty="0"/>
              <a:t>Misogynie, Sexismus, Femizide, drastische Gewaltdarstellungen, Ableismus,</a:t>
            </a:r>
            <a:br>
              <a:rPr lang="de-DE" dirty="0"/>
            </a:br>
            <a:r>
              <a:rPr lang="de-DE" dirty="0"/>
              <a:t>psychische Gewalt in jeglichen Formen, Folter, Dystopische Verhältnisse.</a:t>
            </a:r>
          </a:p>
        </p:txBody>
      </p:sp>
    </p:spTree>
    <p:extLst>
      <p:ext uri="{BB962C8B-B14F-4D97-AF65-F5344CB8AC3E}">
        <p14:creationId xmlns:p14="http://schemas.microsoft.com/office/powerpoint/2010/main" val="2386775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333375" y="271462"/>
            <a:ext cx="10515600" cy="1325563"/>
          </a:xfrm>
        </p:spPr>
        <p:txBody>
          <a:bodyPr>
            <a:normAutofit/>
          </a:bodyPr>
          <a:lstStyle/>
          <a:p>
            <a:r>
              <a:rPr lang="de-DE" b="1" u="sng" dirty="0"/>
              <a:t>Sitzung 09.12. RAGE im Coming-of-Age-Film FOXFIRE (und/oder Carrie):</a:t>
            </a:r>
            <a:endParaRPr lang="de-DE" b="1" dirty="0"/>
          </a:p>
        </p:txBody>
      </p:sp>
      <p:pic>
        <p:nvPicPr>
          <p:cNvPr id="4" name="Grafik 3">
            <a:extLst>
              <a:ext uri="{FF2B5EF4-FFF2-40B4-BE49-F238E27FC236}">
                <a16:creationId xmlns:a16="http://schemas.microsoft.com/office/drawing/2014/main" id="{E06F87F4-1487-4378-9253-7FA7093FC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4357" y="1520825"/>
            <a:ext cx="3507317" cy="5260975"/>
          </a:xfrm>
          <a:prstGeom prst="rect">
            <a:avLst/>
          </a:prstGeom>
        </p:spPr>
      </p:pic>
      <p:pic>
        <p:nvPicPr>
          <p:cNvPr id="11" name="Grafik 10">
            <a:extLst>
              <a:ext uri="{FF2B5EF4-FFF2-40B4-BE49-F238E27FC236}">
                <a16:creationId xmlns:a16="http://schemas.microsoft.com/office/drawing/2014/main" id="{6DB97ED6-1E10-4D0E-8C1C-E57168779B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8257" y="1520825"/>
            <a:ext cx="3507318" cy="5260977"/>
          </a:xfrm>
          <a:prstGeom prst="rect">
            <a:avLst/>
          </a:prstGeom>
        </p:spPr>
      </p:pic>
      <p:sp>
        <p:nvSpPr>
          <p:cNvPr id="12" name="Textfeld 11">
            <a:extLst>
              <a:ext uri="{FF2B5EF4-FFF2-40B4-BE49-F238E27FC236}">
                <a16:creationId xmlns:a16="http://schemas.microsoft.com/office/drawing/2014/main" id="{6A3A28BC-6B77-46FD-9C81-C46E1791FA6A}"/>
              </a:ext>
            </a:extLst>
          </p:cNvPr>
          <p:cNvSpPr txBox="1"/>
          <p:nvPr/>
        </p:nvSpPr>
        <p:spPr>
          <a:xfrm>
            <a:off x="161924" y="1990725"/>
            <a:ext cx="1838325" cy="2308324"/>
          </a:xfrm>
          <a:prstGeom prst="rect">
            <a:avLst/>
          </a:prstGeom>
          <a:noFill/>
        </p:spPr>
        <p:txBody>
          <a:bodyPr wrap="square" rtlCol="0">
            <a:spAutoFit/>
          </a:bodyPr>
          <a:lstStyle/>
          <a:p>
            <a:r>
              <a:rPr lang="de-DE" dirty="0"/>
              <a:t>TW:</a:t>
            </a:r>
          </a:p>
          <a:p>
            <a:r>
              <a:rPr lang="de-DE" i="1" dirty="0"/>
              <a:t>Vergewaltigungsandrohungen, Misogynie, psychische Gewalt, Blut,</a:t>
            </a:r>
            <a:br>
              <a:rPr lang="de-DE" i="1" dirty="0"/>
            </a:br>
            <a:r>
              <a:rPr lang="de-DE" i="1" dirty="0"/>
              <a:t>körperliche Gewalt</a:t>
            </a:r>
          </a:p>
        </p:txBody>
      </p:sp>
    </p:spTree>
    <p:extLst>
      <p:ext uri="{BB962C8B-B14F-4D97-AF65-F5344CB8AC3E}">
        <p14:creationId xmlns:p14="http://schemas.microsoft.com/office/powerpoint/2010/main" val="3957271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333375" y="271462"/>
            <a:ext cx="10515600" cy="1325563"/>
          </a:xfrm>
        </p:spPr>
        <p:txBody>
          <a:bodyPr/>
          <a:lstStyle/>
          <a:p>
            <a:r>
              <a:rPr lang="de-DE" b="1" u="sng" dirty="0"/>
              <a:t>Sitzung 16.12. RAGE der </a:t>
            </a:r>
            <a:r>
              <a:rPr lang="de-DE" b="1" i="1" u="sng" dirty="0"/>
              <a:t>Femme </a:t>
            </a:r>
            <a:r>
              <a:rPr lang="de-DE" b="1" i="1" u="sng" dirty="0" err="1"/>
              <a:t>Castrice</a:t>
            </a:r>
            <a:r>
              <a:rPr lang="de-DE" b="1" i="1" u="sng" dirty="0"/>
              <a:t> </a:t>
            </a:r>
            <a:r>
              <a:rPr lang="de-DE" b="1" u="sng" dirty="0"/>
              <a:t>in </a:t>
            </a:r>
            <a:br>
              <a:rPr lang="de-DE" b="1" u="sng" dirty="0"/>
            </a:br>
            <a:r>
              <a:rPr lang="de-DE" b="1" u="sng" dirty="0"/>
              <a:t>I SPIT ON YOUR GRAVE</a:t>
            </a:r>
            <a:endParaRPr lang="de-DE" b="1" dirty="0"/>
          </a:p>
        </p:txBody>
      </p:sp>
      <p:pic>
        <p:nvPicPr>
          <p:cNvPr id="4" name="Grafik 3">
            <a:extLst>
              <a:ext uri="{FF2B5EF4-FFF2-40B4-BE49-F238E27FC236}">
                <a16:creationId xmlns:a16="http://schemas.microsoft.com/office/drawing/2014/main" id="{43500AF4-3DEA-4AC3-AA8B-9CDBEC76BC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2500" y="1200057"/>
            <a:ext cx="3603962" cy="5360894"/>
          </a:xfrm>
          <a:prstGeom prst="rect">
            <a:avLst/>
          </a:prstGeom>
        </p:spPr>
      </p:pic>
      <p:sp>
        <p:nvSpPr>
          <p:cNvPr id="6" name="Textfeld 5">
            <a:extLst>
              <a:ext uri="{FF2B5EF4-FFF2-40B4-BE49-F238E27FC236}">
                <a16:creationId xmlns:a16="http://schemas.microsoft.com/office/drawing/2014/main" id="{3817A638-9811-4079-B7A0-4659538EA0E6}"/>
              </a:ext>
            </a:extLst>
          </p:cNvPr>
          <p:cNvSpPr txBox="1"/>
          <p:nvPr/>
        </p:nvSpPr>
        <p:spPr>
          <a:xfrm>
            <a:off x="434819" y="2286250"/>
            <a:ext cx="3917163" cy="923330"/>
          </a:xfrm>
          <a:prstGeom prst="rect">
            <a:avLst/>
          </a:prstGeom>
          <a:noFill/>
        </p:spPr>
        <p:txBody>
          <a:bodyPr wrap="none" rtlCol="0">
            <a:spAutoFit/>
          </a:bodyPr>
          <a:lstStyle/>
          <a:p>
            <a:r>
              <a:rPr lang="de-DE" i="1" dirty="0"/>
              <a:t>TW:</a:t>
            </a:r>
          </a:p>
          <a:p>
            <a:r>
              <a:rPr lang="de-DE" i="1" dirty="0"/>
              <a:t>Brutale sexualisierte Gewalt,</a:t>
            </a:r>
            <a:br>
              <a:rPr lang="de-DE" i="1" dirty="0"/>
            </a:br>
            <a:r>
              <a:rPr lang="de-DE" i="1" dirty="0"/>
              <a:t>Misogynie, Folter, Hass, Blut, Ableismus.</a:t>
            </a:r>
          </a:p>
        </p:txBody>
      </p:sp>
      <p:sp>
        <p:nvSpPr>
          <p:cNvPr id="8" name="Textfeld 7">
            <a:extLst>
              <a:ext uri="{FF2B5EF4-FFF2-40B4-BE49-F238E27FC236}">
                <a16:creationId xmlns:a16="http://schemas.microsoft.com/office/drawing/2014/main" id="{1D4E3972-1062-4EDD-9E81-050768B018AE}"/>
              </a:ext>
            </a:extLst>
          </p:cNvPr>
          <p:cNvSpPr txBox="1"/>
          <p:nvPr/>
        </p:nvSpPr>
        <p:spPr>
          <a:xfrm>
            <a:off x="434819" y="3429000"/>
            <a:ext cx="5001626" cy="923330"/>
          </a:xfrm>
          <a:prstGeom prst="rect">
            <a:avLst/>
          </a:prstGeom>
          <a:noFill/>
        </p:spPr>
        <p:txBody>
          <a:bodyPr wrap="none" rtlCol="0">
            <a:spAutoFit/>
          </a:bodyPr>
          <a:lstStyle/>
          <a:p>
            <a:r>
              <a:rPr lang="de-DE" dirty="0"/>
              <a:t>Wir lesen uns hier z.B. in Feministische Filmtheorie </a:t>
            </a:r>
            <a:br>
              <a:rPr lang="de-DE" dirty="0"/>
            </a:br>
            <a:r>
              <a:rPr lang="de-DE" dirty="0"/>
              <a:t>zum Thema ein, z.B. von Carol J. Clover und </a:t>
            </a:r>
            <a:br>
              <a:rPr lang="de-DE" dirty="0"/>
            </a:br>
            <a:r>
              <a:rPr lang="de-DE" dirty="0"/>
              <a:t>Barbara Creed.</a:t>
            </a:r>
          </a:p>
        </p:txBody>
      </p:sp>
    </p:spTree>
    <p:extLst>
      <p:ext uri="{BB962C8B-B14F-4D97-AF65-F5344CB8AC3E}">
        <p14:creationId xmlns:p14="http://schemas.microsoft.com/office/powerpoint/2010/main" val="3613491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333375" y="271462"/>
            <a:ext cx="10515600" cy="1325563"/>
          </a:xfrm>
        </p:spPr>
        <p:txBody>
          <a:bodyPr/>
          <a:lstStyle/>
          <a:p>
            <a:r>
              <a:rPr lang="de-DE" b="1" u="sng" dirty="0"/>
              <a:t>Sitzung 13.01.2027: RAGE und Popfeminismus – Feministischer Rap gegen die Manosphere</a:t>
            </a:r>
            <a:endParaRPr lang="de-DE" b="1" dirty="0"/>
          </a:p>
        </p:txBody>
      </p:sp>
      <p:pic>
        <p:nvPicPr>
          <p:cNvPr id="4" name="Grafik 3">
            <a:extLst>
              <a:ext uri="{FF2B5EF4-FFF2-40B4-BE49-F238E27FC236}">
                <a16:creationId xmlns:a16="http://schemas.microsoft.com/office/drawing/2014/main" id="{90239B2B-057C-4023-BF0D-F76F2E384F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375" y="1624010"/>
            <a:ext cx="3971925" cy="3971925"/>
          </a:xfrm>
          <a:prstGeom prst="rect">
            <a:avLst/>
          </a:prstGeom>
        </p:spPr>
      </p:pic>
      <p:pic>
        <p:nvPicPr>
          <p:cNvPr id="6" name="Grafik 5">
            <a:extLst>
              <a:ext uri="{FF2B5EF4-FFF2-40B4-BE49-F238E27FC236}">
                <a16:creationId xmlns:a16="http://schemas.microsoft.com/office/drawing/2014/main" id="{DF96B4ED-2FC8-443F-9102-EFBD51C37D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0313" y="2478085"/>
            <a:ext cx="3073399" cy="3073399"/>
          </a:xfrm>
          <a:prstGeom prst="rect">
            <a:avLst/>
          </a:prstGeom>
        </p:spPr>
      </p:pic>
      <p:pic>
        <p:nvPicPr>
          <p:cNvPr id="8" name="Grafik 7">
            <a:extLst>
              <a:ext uri="{FF2B5EF4-FFF2-40B4-BE49-F238E27FC236}">
                <a16:creationId xmlns:a16="http://schemas.microsoft.com/office/drawing/2014/main" id="{32CEBD5C-FD2F-4575-B0AD-90E0DCA064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2093" y="2225673"/>
            <a:ext cx="3747344" cy="4152901"/>
          </a:xfrm>
          <a:prstGeom prst="rect">
            <a:avLst/>
          </a:prstGeom>
        </p:spPr>
      </p:pic>
    </p:spTree>
    <p:extLst>
      <p:ext uri="{BB962C8B-B14F-4D97-AF65-F5344CB8AC3E}">
        <p14:creationId xmlns:p14="http://schemas.microsoft.com/office/powerpoint/2010/main" val="1395547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333375" y="271462"/>
            <a:ext cx="10515600" cy="1325563"/>
          </a:xfrm>
        </p:spPr>
        <p:txBody>
          <a:bodyPr/>
          <a:lstStyle/>
          <a:p>
            <a:r>
              <a:rPr lang="de-DE" b="1" u="sng" dirty="0"/>
              <a:t>20.01.2027: RAGE und Female Body Horror in THE SUBSTANCE </a:t>
            </a:r>
            <a:endParaRPr lang="de-DE" b="1" dirty="0"/>
          </a:p>
        </p:txBody>
      </p:sp>
      <p:pic>
        <p:nvPicPr>
          <p:cNvPr id="4" name="Grafik 3">
            <a:extLst>
              <a:ext uri="{FF2B5EF4-FFF2-40B4-BE49-F238E27FC236}">
                <a16:creationId xmlns:a16="http://schemas.microsoft.com/office/drawing/2014/main" id="{0025723F-505C-4263-BBFF-C0C35DB276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9029" y="942974"/>
            <a:ext cx="4106213" cy="5800725"/>
          </a:xfrm>
          <a:prstGeom prst="rect">
            <a:avLst/>
          </a:prstGeom>
        </p:spPr>
      </p:pic>
      <p:sp>
        <p:nvSpPr>
          <p:cNvPr id="5" name="Textfeld 4">
            <a:extLst>
              <a:ext uri="{FF2B5EF4-FFF2-40B4-BE49-F238E27FC236}">
                <a16:creationId xmlns:a16="http://schemas.microsoft.com/office/drawing/2014/main" id="{11704057-66CF-4736-996B-3252E6BCEB83}"/>
              </a:ext>
            </a:extLst>
          </p:cNvPr>
          <p:cNvSpPr txBox="1"/>
          <p:nvPr/>
        </p:nvSpPr>
        <p:spPr>
          <a:xfrm>
            <a:off x="519821" y="2369868"/>
            <a:ext cx="3790950" cy="1477328"/>
          </a:xfrm>
          <a:prstGeom prst="rect">
            <a:avLst/>
          </a:prstGeom>
          <a:noFill/>
        </p:spPr>
        <p:txBody>
          <a:bodyPr wrap="square" rtlCol="0">
            <a:spAutoFit/>
          </a:bodyPr>
          <a:lstStyle/>
          <a:p>
            <a:r>
              <a:rPr lang="de-DE" i="1" dirty="0"/>
              <a:t>TW: Drastische Darstellungen von Körpergewalt unterschiedlicher Weise,</a:t>
            </a:r>
            <a:br>
              <a:rPr lang="de-DE" i="1" dirty="0"/>
            </a:br>
            <a:r>
              <a:rPr lang="de-DE" i="1" dirty="0"/>
              <a:t>Toxische Schönheitsideale, Misogynie,</a:t>
            </a:r>
            <a:br>
              <a:rPr lang="de-DE" i="1" dirty="0"/>
            </a:br>
            <a:r>
              <a:rPr lang="de-DE" i="1" dirty="0"/>
              <a:t>möglicher Ekel, Konsum von Frauenkörpern</a:t>
            </a:r>
          </a:p>
        </p:txBody>
      </p:sp>
    </p:spTree>
    <p:extLst>
      <p:ext uri="{BB962C8B-B14F-4D97-AF65-F5344CB8AC3E}">
        <p14:creationId xmlns:p14="http://schemas.microsoft.com/office/powerpoint/2010/main" val="1164711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333375" y="271462"/>
            <a:ext cx="10515600" cy="1325563"/>
          </a:xfrm>
        </p:spPr>
        <p:txBody>
          <a:bodyPr>
            <a:normAutofit fontScale="90000"/>
          </a:bodyPr>
          <a:lstStyle/>
          <a:p>
            <a:r>
              <a:rPr lang="de-DE" b="1" u="sng" dirty="0"/>
              <a:t>27.01.2027 RAGE des Monströsen –  A GIRL WALKS HOME ALONE AT NIGHT und ggf. Jennifer‘s Body</a:t>
            </a:r>
          </a:p>
        </p:txBody>
      </p:sp>
      <p:pic>
        <p:nvPicPr>
          <p:cNvPr id="4" name="Grafik 3">
            <a:extLst>
              <a:ext uri="{FF2B5EF4-FFF2-40B4-BE49-F238E27FC236}">
                <a16:creationId xmlns:a16="http://schemas.microsoft.com/office/drawing/2014/main" id="{3419F6F1-6AC9-4BF0-9898-3DA882BDE5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849" y="1533398"/>
            <a:ext cx="3914775" cy="5219700"/>
          </a:xfrm>
          <a:prstGeom prst="rect">
            <a:avLst/>
          </a:prstGeom>
        </p:spPr>
      </p:pic>
      <p:pic>
        <p:nvPicPr>
          <p:cNvPr id="6" name="Grafik 5">
            <a:extLst>
              <a:ext uri="{FF2B5EF4-FFF2-40B4-BE49-F238E27FC236}">
                <a16:creationId xmlns:a16="http://schemas.microsoft.com/office/drawing/2014/main" id="{CF7382CF-2C8A-420B-A683-AC0211761C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6821" y="1533398"/>
            <a:ext cx="3730053" cy="5286248"/>
          </a:xfrm>
          <a:prstGeom prst="rect">
            <a:avLst/>
          </a:prstGeom>
        </p:spPr>
      </p:pic>
      <p:sp>
        <p:nvSpPr>
          <p:cNvPr id="7" name="Textfeld 6">
            <a:extLst>
              <a:ext uri="{FF2B5EF4-FFF2-40B4-BE49-F238E27FC236}">
                <a16:creationId xmlns:a16="http://schemas.microsoft.com/office/drawing/2014/main" id="{6EB5F975-C35F-40A9-8AFC-46FAAC253857}"/>
              </a:ext>
            </a:extLst>
          </p:cNvPr>
          <p:cNvSpPr txBox="1"/>
          <p:nvPr/>
        </p:nvSpPr>
        <p:spPr>
          <a:xfrm>
            <a:off x="9715500" y="2019300"/>
            <a:ext cx="1726795" cy="2031325"/>
          </a:xfrm>
          <a:prstGeom prst="rect">
            <a:avLst/>
          </a:prstGeom>
          <a:noFill/>
        </p:spPr>
        <p:txBody>
          <a:bodyPr wrap="square" rtlCol="0">
            <a:spAutoFit/>
          </a:bodyPr>
          <a:lstStyle/>
          <a:p>
            <a:r>
              <a:rPr lang="de-DE" i="1" dirty="0"/>
              <a:t>TW:</a:t>
            </a:r>
            <a:br>
              <a:rPr lang="de-DE" i="1" dirty="0"/>
            </a:br>
            <a:r>
              <a:rPr lang="de-DE" i="1" dirty="0"/>
              <a:t>Femizid, </a:t>
            </a:r>
            <a:br>
              <a:rPr lang="de-DE" i="1" dirty="0"/>
            </a:br>
            <a:r>
              <a:rPr lang="de-DE" i="1" dirty="0"/>
              <a:t>sex. Gewalt,</a:t>
            </a:r>
            <a:br>
              <a:rPr lang="de-DE" i="1" dirty="0"/>
            </a:br>
            <a:r>
              <a:rPr lang="de-DE" i="1" dirty="0"/>
              <a:t>Drug </a:t>
            </a:r>
            <a:r>
              <a:rPr lang="de-DE" i="1" dirty="0" err="1"/>
              <a:t>abuse</a:t>
            </a:r>
            <a:r>
              <a:rPr lang="de-DE" i="1" dirty="0"/>
              <a:t>,</a:t>
            </a:r>
            <a:br>
              <a:rPr lang="de-DE" i="1" dirty="0"/>
            </a:br>
            <a:r>
              <a:rPr lang="de-DE" i="1" dirty="0"/>
              <a:t>Blut</a:t>
            </a:r>
            <a:br>
              <a:rPr lang="de-DE" i="1" dirty="0"/>
            </a:br>
            <a:r>
              <a:rPr lang="de-DE" i="1" dirty="0"/>
              <a:t>ggf. Ekel,</a:t>
            </a:r>
            <a:br>
              <a:rPr lang="de-DE" i="1" dirty="0"/>
            </a:br>
            <a:r>
              <a:rPr lang="de-DE" i="1" dirty="0"/>
              <a:t>Misogynie</a:t>
            </a:r>
          </a:p>
        </p:txBody>
      </p:sp>
    </p:spTree>
    <p:extLst>
      <p:ext uri="{BB962C8B-B14F-4D97-AF65-F5344CB8AC3E}">
        <p14:creationId xmlns:p14="http://schemas.microsoft.com/office/powerpoint/2010/main" val="2180238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333375" y="271462"/>
            <a:ext cx="10515600" cy="1325563"/>
          </a:xfrm>
        </p:spPr>
        <p:txBody>
          <a:bodyPr/>
          <a:lstStyle/>
          <a:p>
            <a:r>
              <a:rPr lang="de-DE" b="1" dirty="0"/>
              <a:t>Fragen? </a:t>
            </a:r>
            <a:br>
              <a:rPr lang="de-DE" b="1" dirty="0"/>
            </a:br>
            <a:r>
              <a:rPr lang="de-DE" b="1" dirty="0"/>
              <a:t>Abschlusssitzung ist am 03. Februar 2027.</a:t>
            </a:r>
          </a:p>
        </p:txBody>
      </p:sp>
    </p:spTree>
    <p:extLst>
      <p:ext uri="{BB962C8B-B14F-4D97-AF65-F5344CB8AC3E}">
        <p14:creationId xmlns:p14="http://schemas.microsoft.com/office/powerpoint/2010/main" val="3234532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584387" y="2103437"/>
            <a:ext cx="10515600" cy="1325563"/>
          </a:xfrm>
        </p:spPr>
        <p:txBody>
          <a:bodyPr>
            <a:normAutofit fontScale="90000"/>
          </a:bodyPr>
          <a:lstStyle/>
          <a:p>
            <a:r>
              <a:rPr lang="de-DE" b="1" u="sng" dirty="0"/>
              <a:t>Benotet:</a:t>
            </a:r>
            <a:br>
              <a:rPr lang="de-DE" b="1" dirty="0"/>
            </a:br>
            <a:r>
              <a:rPr lang="de-DE" b="1" dirty="0"/>
              <a:t>Hausarbeiten für BA  + MA möglich (siehe </a:t>
            </a:r>
            <a:r>
              <a:rPr lang="de-DE" b="1" dirty="0" err="1"/>
              <a:t>Moodle</a:t>
            </a:r>
            <a:r>
              <a:rPr lang="de-DE" b="1" dirty="0"/>
              <a:t>).</a:t>
            </a:r>
            <a:br>
              <a:rPr lang="de-DE" b="1" dirty="0"/>
            </a:br>
            <a:br>
              <a:rPr lang="de-DE" b="1" u="sng" dirty="0"/>
            </a:br>
            <a:r>
              <a:rPr lang="de-DE" b="1" u="sng" dirty="0"/>
              <a:t>Teilnahmenachweis:</a:t>
            </a:r>
            <a:br>
              <a:rPr lang="de-DE" b="1" dirty="0"/>
            </a:br>
            <a:br>
              <a:rPr lang="de-DE" b="1" dirty="0"/>
            </a:br>
            <a:r>
              <a:rPr lang="de-DE" b="1" dirty="0"/>
              <a:t>Referat + Wut-Tagebuch mit mindestens 3 Einträgen zu 3 versch. Seminargegenständen + Inhalten. Sie dürfen das Tagebuch so gestalten wie Sie möchten. Abgabe ist am 3. Februar 2027.</a:t>
            </a:r>
          </a:p>
        </p:txBody>
      </p:sp>
    </p:spTree>
    <p:extLst>
      <p:ext uri="{BB962C8B-B14F-4D97-AF65-F5344CB8AC3E}">
        <p14:creationId xmlns:p14="http://schemas.microsoft.com/office/powerpoint/2010/main" val="4228285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86779-52A1-460F-9F3C-B87581DB54C3}"/>
              </a:ext>
            </a:extLst>
          </p:cNvPr>
          <p:cNvSpPr>
            <a:spLocks noGrp="1"/>
          </p:cNvSpPr>
          <p:nvPr>
            <p:ph type="title"/>
          </p:nvPr>
        </p:nvSpPr>
        <p:spPr>
          <a:xfrm>
            <a:off x="1005728" y="2103437"/>
            <a:ext cx="10515600" cy="1325563"/>
          </a:xfrm>
        </p:spPr>
        <p:txBody>
          <a:bodyPr>
            <a:normAutofit fontScale="90000"/>
          </a:bodyPr>
          <a:lstStyle/>
          <a:p>
            <a:r>
              <a:rPr lang="de-DE" b="1" dirty="0"/>
              <a:t>Bitte für die nächste Sitzung Texte auf </a:t>
            </a:r>
            <a:r>
              <a:rPr lang="de-DE" b="1" dirty="0" err="1"/>
              <a:t>Moodle</a:t>
            </a:r>
            <a:r>
              <a:rPr lang="de-DE" b="1" dirty="0"/>
              <a:t> lesen, sie werden hochgeladen und der Rest des Seminarplans sichtbar gemacht. Machen Sie sich mit Kanne Manne und Audre Lorde vertraut. Verstehen Sie den Unterschied zwischen Sexismus und Misogynie? Wieso ist Wut insbesondere für BIPoC essenziell und gleichzeitig ambivalent? Wir werden genau drüber reden. </a:t>
            </a:r>
          </a:p>
        </p:txBody>
      </p:sp>
    </p:spTree>
    <p:extLst>
      <p:ext uri="{BB962C8B-B14F-4D97-AF65-F5344CB8AC3E}">
        <p14:creationId xmlns:p14="http://schemas.microsoft.com/office/powerpoint/2010/main" val="312796463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902</Words>
  <Application>Microsoft Office PowerPoint</Application>
  <PresentationFormat>Breitbild</PresentationFormat>
  <Paragraphs>58</Paragraphs>
  <Slides>25</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25</vt:i4>
      </vt:variant>
    </vt:vector>
  </HeadingPairs>
  <TitlesOfParts>
    <vt:vector size="29" baseType="lpstr">
      <vt:lpstr>Arial</vt:lpstr>
      <vt:lpstr>Calibri</vt:lpstr>
      <vt:lpstr>Calibri Light</vt:lpstr>
      <vt:lpstr>Office</vt:lpstr>
      <vt:lpstr>MEDIEN DER WUT</vt:lpstr>
      <vt:lpstr>CONTENT NOTE </vt:lpstr>
      <vt:lpstr>Ankündigungen   FLINTA*-Vollversammlung der dezentralen Gleichstellung am Dienstag, den 27.10. in Raum GB 4/33 um 12 Uhr c.t. Sie sind herzlich willkommen und es gibt Kuchen!</vt:lpstr>
      <vt:lpstr>Ankündigungen   Workshop mit STADT FÜR ALLE aus Bochum am 29.10. um 16 Uhr in Raum HBG 30. Organisiert von der dezentralen Gleichstellung Philologie. Sie sind herzlich willkommen!</vt:lpstr>
      <vt:lpstr>Sie suchen nach Rat oder brauchen Hilfe? Auf Moodle habe ich Ihnen die Anlaufstellen des Diversitätsteams und der dezentralen Gleichstellung der Philologie verlinkt, sowie die Antidiskriminierungstelle. </vt:lpstr>
      <vt:lpstr>Vorstellungsrunde   </vt:lpstr>
      <vt:lpstr>Vorstellungsrunde   Wer sind Sie? Was studieren Sie? Was verbinden Sie mit dem Seminarthema und was erwarten Sie sich von Ihrer Teilnahme?  </vt:lpstr>
      <vt:lpstr>NON-NEGOTIABLES</vt:lpstr>
      <vt:lpstr>Moodle-Kurs </vt:lpstr>
      <vt:lpstr>Moodle-Kurs </vt:lpstr>
      <vt:lpstr>SEMINARPLAN </vt:lpstr>
      <vt:lpstr>PowerPoint-Präsentation</vt:lpstr>
      <vt:lpstr>Sitzung 04.11.: Vergewaltigernetzwerke und Betäubung &amp; die Fälle Pelicot, Frank S., #JaneDoe, Zhiting S. -&gt; wir lesen „Mit Männern leben“ von Manon Garcia</vt:lpstr>
      <vt:lpstr>Sitzung 11.11. RAGE im Film: Promising Young Woman (2020)</vt:lpstr>
      <vt:lpstr>Sitzung 18.11. RAGE in der Serie: YOU – du wirst mich lieben</vt:lpstr>
      <vt:lpstr>Sitzung 25.11. RAGE gegen Digitale Gewalt: Ulmen/Fernandez (und ggf. der Film „Assassination Nation“ (2018)</vt:lpstr>
      <vt:lpstr>Sitzung 02.12. REPRODUCTIVE RAGE am Beispiel von THE HANDMAID‘S TALE (2017-2025), mybodymychoice-Movement</vt:lpstr>
      <vt:lpstr>Sitzung 09.12. RAGE im Coming-of-Age-Film FOXFIRE (und/oder Carrie):</vt:lpstr>
      <vt:lpstr>Sitzung 16.12. RAGE der Femme Castrice in  I SPIT ON YOUR GRAVE</vt:lpstr>
      <vt:lpstr>Sitzung 13.01.2027: RAGE und Popfeminismus – Feministischer Rap gegen die Manosphere</vt:lpstr>
      <vt:lpstr>20.01.2027: RAGE und Female Body Horror in THE SUBSTANCE </vt:lpstr>
      <vt:lpstr>27.01.2027 RAGE des Monströsen –  A GIRL WALKS HOME ALONE AT NIGHT und ggf. Jennifer‘s Body</vt:lpstr>
      <vt:lpstr>Fragen?  Abschlusssitzung ist am 03. Februar 2027.</vt:lpstr>
      <vt:lpstr>Benotet: Hausarbeiten für BA  + MA möglich (siehe Moodle).  Teilnahmenachweis:  Referat + Wut-Tagebuch mit mindestens 3 Einträgen zu 3 versch. Seminargegenständen + Inhalten. Sie dürfen das Tagebuch so gestalten wie Sie möchten. Abgabe ist am 3. Februar 2027.</vt:lpstr>
      <vt:lpstr>Bitte für die nächste Sitzung Texte auf Moodle lesen, sie werden hochgeladen und der Rest des Seminarplans sichtbar gemacht. Machen Sie sich mit Kanne Manne und Audre Lorde vertraut. Verstehen Sie den Unterschied zwischen Sexismus und Misogynie? Wieso ist Wut insbesondere für BIPoC essenziell und gleichzeitig ambivalent? Wir werden genau drüber reden.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MEDIEN DER WUT</dc:title>
  <dc:creator>x.waporidis@web.de</dc:creator>
  <cp:lastModifiedBy>x.waporidis@web.de</cp:lastModifiedBy>
  <cp:revision>17</cp:revision>
  <dcterms:created xsi:type="dcterms:W3CDTF">2026-10-20T18:36:08Z</dcterms:created>
  <dcterms:modified xsi:type="dcterms:W3CDTF">2026-10-21T10:43:35Z</dcterms:modified>
</cp:coreProperties>
</file>