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3" r:id="rId1"/>
  </p:sldMasterIdLst>
  <p:notesMasterIdLst>
    <p:notesMasterId r:id="rId44"/>
  </p:notesMasterIdLst>
  <p:sldIdLst>
    <p:sldId id="878" r:id="rId2"/>
    <p:sldId id="963" r:id="rId3"/>
    <p:sldId id="965" r:id="rId4"/>
    <p:sldId id="986" r:id="rId5"/>
    <p:sldId id="808" r:id="rId6"/>
    <p:sldId id="639" r:id="rId7"/>
    <p:sldId id="693" r:id="rId8"/>
    <p:sldId id="648" r:id="rId9"/>
    <p:sldId id="727" r:id="rId10"/>
    <p:sldId id="989" r:id="rId11"/>
    <p:sldId id="1016" r:id="rId12"/>
    <p:sldId id="903" r:id="rId13"/>
    <p:sldId id="905" r:id="rId14"/>
    <p:sldId id="906" r:id="rId15"/>
    <p:sldId id="907" r:id="rId16"/>
    <p:sldId id="908" r:id="rId17"/>
    <p:sldId id="909" r:id="rId18"/>
    <p:sldId id="762" r:id="rId19"/>
    <p:sldId id="778" r:id="rId20"/>
    <p:sldId id="779" r:id="rId21"/>
    <p:sldId id="783" r:id="rId22"/>
    <p:sldId id="789" r:id="rId23"/>
    <p:sldId id="784" r:id="rId24"/>
    <p:sldId id="786" r:id="rId25"/>
    <p:sldId id="864" r:id="rId26"/>
    <p:sldId id="916" r:id="rId27"/>
    <p:sldId id="843" r:id="rId28"/>
    <p:sldId id="1004" r:id="rId29"/>
    <p:sldId id="1000" r:id="rId30"/>
    <p:sldId id="895" r:id="rId31"/>
    <p:sldId id="932" r:id="rId32"/>
    <p:sldId id="896" r:id="rId33"/>
    <p:sldId id="912" r:id="rId34"/>
    <p:sldId id="945" r:id="rId35"/>
    <p:sldId id="954" r:id="rId36"/>
    <p:sldId id="930" r:id="rId37"/>
    <p:sldId id="1017" r:id="rId38"/>
    <p:sldId id="1021" r:id="rId39"/>
    <p:sldId id="1024" r:id="rId40"/>
    <p:sldId id="961" r:id="rId41"/>
    <p:sldId id="1022" r:id="rId42"/>
    <p:sldId id="1023" r:id="rId43"/>
  </p:sldIdLst>
  <p:sldSz cx="10080625" cy="7561263"/>
  <p:notesSz cx="6858000" cy="9144000"/>
  <p:defaultTextStyle>
    <a:defPPr>
      <a:defRPr lang="de-DE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92BE78C-930B-431E-8C2D-CA0151F0E088}">
          <p14:sldIdLst>
            <p14:sldId id="878"/>
            <p14:sldId id="963"/>
            <p14:sldId id="965"/>
            <p14:sldId id="986"/>
            <p14:sldId id="808"/>
            <p14:sldId id="639"/>
            <p14:sldId id="693"/>
            <p14:sldId id="648"/>
            <p14:sldId id="727"/>
            <p14:sldId id="989"/>
            <p14:sldId id="1016"/>
            <p14:sldId id="903"/>
            <p14:sldId id="905"/>
            <p14:sldId id="906"/>
            <p14:sldId id="907"/>
            <p14:sldId id="908"/>
            <p14:sldId id="909"/>
            <p14:sldId id="762"/>
            <p14:sldId id="778"/>
            <p14:sldId id="779"/>
            <p14:sldId id="783"/>
            <p14:sldId id="789"/>
            <p14:sldId id="784"/>
            <p14:sldId id="786"/>
            <p14:sldId id="864"/>
            <p14:sldId id="916"/>
            <p14:sldId id="843"/>
            <p14:sldId id="1004"/>
            <p14:sldId id="1000"/>
            <p14:sldId id="895"/>
            <p14:sldId id="932"/>
            <p14:sldId id="896"/>
            <p14:sldId id="912"/>
            <p14:sldId id="945"/>
            <p14:sldId id="954"/>
            <p14:sldId id="930"/>
            <p14:sldId id="1017"/>
            <p14:sldId id="1021"/>
            <p14:sldId id="1024"/>
            <p14:sldId id="961"/>
            <p14:sldId id="1022"/>
            <p14:sldId id="10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59">
          <p15:clr>
            <a:srgbClr val="A4A3A4"/>
          </p15:clr>
        </p15:guide>
        <p15:guide id="2" pos="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ph Schneider" initials="CS" lastIdx="1" clrIdx="0">
    <p:extLst>
      <p:ext uri="{19B8F6BF-5375-455C-9EA6-DF929625EA0E}">
        <p15:presenceInfo xmlns:p15="http://schemas.microsoft.com/office/powerpoint/2012/main" userId="S-1-5-21-3095126884-250235157-2073834601-1001" providerId="AD"/>
      </p:ext>
    </p:extLst>
  </p:cmAuthor>
  <p:cmAuthor id="2" name="Jasper Suttmeyer" initials="JS" lastIdx="3" clrIdx="1">
    <p:extLst>
      <p:ext uri="{19B8F6BF-5375-455C-9EA6-DF929625EA0E}">
        <p15:presenceInfo xmlns:p15="http://schemas.microsoft.com/office/powerpoint/2012/main" userId="46a5c9b74abea4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72B1"/>
    <a:srgbClr val="FF7902"/>
    <a:srgbClr val="E4373A"/>
    <a:srgbClr val="EA0000"/>
    <a:srgbClr val="E7E3DA"/>
    <a:srgbClr val="FFFFFF"/>
    <a:srgbClr val="94C11C"/>
    <a:srgbClr val="E7E7E7"/>
    <a:srgbClr val="003560"/>
    <a:srgbClr val="E6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2314" autoAdjust="0"/>
  </p:normalViewPr>
  <p:slideViewPr>
    <p:cSldViewPr snapToGrid="0" snapToObjects="1">
      <p:cViewPr varScale="1">
        <p:scale>
          <a:sx n="95" d="100"/>
          <a:sy n="95" d="100"/>
        </p:scale>
        <p:origin x="1536" y="176"/>
      </p:cViewPr>
      <p:guideLst>
        <p:guide orient="horz" pos="1859"/>
        <p:guide pos="3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040"/>
    </p:cViewPr>
  </p:sorterViewPr>
  <p:notesViewPr>
    <p:cSldViewPr snapToGrid="0" snapToObjects="1">
      <p:cViewPr varScale="1">
        <p:scale>
          <a:sx n="78" d="100"/>
          <a:sy n="78" d="100"/>
        </p:scale>
        <p:origin x="-2856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7T15:04:15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8A77F-3D00-445F-B220-9D8F98DF2D8C}" type="datetimeFigureOut">
              <a:rPr lang="de-DE" smtClean="0"/>
              <a:pPr/>
              <a:t>12.07.26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142B0-932D-45B5-941B-F78BA9A0660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88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bc.org/article/S0021-9258(18)35102-0/full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568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Overall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devices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pretty</a:t>
            </a:r>
            <a:r>
              <a:rPr lang="de-DE" dirty="0"/>
              <a:t> </a:t>
            </a:r>
            <a:r>
              <a:rPr lang="de-DE" dirty="0" err="1"/>
              <a:t>constant</a:t>
            </a:r>
            <a:r>
              <a:rPr lang="de-DE" dirty="0"/>
              <a:t> (e.g. </a:t>
            </a:r>
            <a:r>
              <a:rPr lang="de-DE" dirty="0" err="1"/>
              <a:t>Oxycon</a:t>
            </a:r>
            <a:r>
              <a:rPr lang="de-DE" dirty="0"/>
              <a:t> Pro B*B)</a:t>
            </a:r>
          </a:p>
          <a:p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deterioriating</a:t>
            </a:r>
            <a:r>
              <a:rPr lang="de-DE" dirty="0"/>
              <a:t> (V̇O2masterPro)</a:t>
            </a:r>
          </a:p>
          <a:p>
            <a:r>
              <a:rPr lang="de-DE" dirty="0"/>
              <a:t>Other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heterogenous</a:t>
            </a:r>
            <a:r>
              <a:rPr lang="de-DE" dirty="0"/>
              <a:t> (</a:t>
            </a:r>
            <a:r>
              <a:rPr lang="de-DE" dirty="0" err="1"/>
              <a:t>PowerCube</a:t>
            </a:r>
            <a:r>
              <a:rPr lang="de-DE" dirty="0"/>
              <a:t> Ergo)</a:t>
            </a:r>
          </a:p>
          <a:p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do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? </a:t>
            </a:r>
            <a:r>
              <a:rPr lang="de-DE" dirty="0" err="1"/>
              <a:t>Calculation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smallest</a:t>
            </a:r>
            <a:r>
              <a:rPr lang="de-DE" dirty="0"/>
              <a:t> </a:t>
            </a:r>
            <a:r>
              <a:rPr lang="de-DE" dirty="0" err="1"/>
              <a:t>worthwhile</a:t>
            </a:r>
            <a:r>
              <a:rPr lang="de-DE" dirty="0"/>
              <a:t> </a:t>
            </a:r>
            <a:r>
              <a:rPr lang="de-DE" dirty="0" err="1"/>
              <a:t>change</a:t>
            </a:r>
            <a:endParaRPr lang="de-DE" dirty="0"/>
          </a:p>
          <a:p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 </a:t>
            </a:r>
            <a:r>
              <a:rPr lang="de-DE" dirty="0" err="1"/>
              <a:t>fits</a:t>
            </a:r>
            <a:r>
              <a:rPr lang="de-DE" dirty="0"/>
              <a:t> all </a:t>
            </a:r>
            <a:r>
              <a:rPr lang="de-DE" dirty="0" err="1"/>
              <a:t>rule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applied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363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Problem: </a:t>
            </a:r>
            <a:r>
              <a:rPr lang="de-DE" dirty="0" err="1"/>
              <a:t>Often</a:t>
            </a:r>
            <a:r>
              <a:rPr lang="de-DE" dirty="0"/>
              <a:t> in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literature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reported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521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971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RQ </a:t>
            </a:r>
            <a:r>
              <a:rPr lang="de-DE" dirty="0" err="1"/>
              <a:t>measured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muscular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ATP Synthesis </a:t>
            </a:r>
            <a:r>
              <a:rPr lang="de-DE" dirty="0" err="1"/>
              <a:t>processes</a:t>
            </a:r>
            <a:endParaRPr lang="de-DE" dirty="0"/>
          </a:p>
          <a:p>
            <a:r>
              <a:rPr lang="de-DE" dirty="0"/>
              <a:t>RER </a:t>
            </a:r>
            <a:r>
              <a:rPr lang="de-DE" dirty="0" err="1"/>
              <a:t>involves</a:t>
            </a:r>
            <a:r>
              <a:rPr lang="de-DE" dirty="0"/>
              <a:t> all </a:t>
            </a:r>
            <a:r>
              <a:rPr lang="de-DE" dirty="0" err="1"/>
              <a:t>processes</a:t>
            </a:r>
            <a:r>
              <a:rPr lang="de-DE" dirty="0"/>
              <a:t>, </a:t>
            </a:r>
            <a:r>
              <a:rPr lang="de-DE" dirty="0" err="1"/>
              <a:t>measured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mouth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031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Focus on different </a:t>
            </a:r>
            <a:r>
              <a:rPr lang="de-DE" dirty="0" err="1"/>
              <a:t>equations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different </a:t>
            </a:r>
            <a:r>
              <a:rPr lang="de-DE" dirty="0" err="1"/>
              <a:t>intensities</a:t>
            </a:r>
            <a:r>
              <a:rPr lang="de-DE" dirty="0"/>
              <a:t> -&gt; Higher </a:t>
            </a:r>
            <a:r>
              <a:rPr lang="de-DE" dirty="0" err="1"/>
              <a:t>intensities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also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La </a:t>
            </a:r>
            <a:r>
              <a:rPr lang="de-DE" dirty="0" err="1"/>
              <a:t>Production</a:t>
            </a:r>
            <a:r>
              <a:rPr lang="de-DE" dirty="0"/>
              <a:t> and </a:t>
            </a:r>
            <a:r>
              <a:rPr lang="de-DE" dirty="0" err="1"/>
              <a:t>thus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buffering</a:t>
            </a:r>
            <a:r>
              <a:rPr lang="de-DE" dirty="0"/>
              <a:t> and </a:t>
            </a:r>
            <a:r>
              <a:rPr lang="de-DE" dirty="0" err="1"/>
              <a:t>more</a:t>
            </a:r>
            <a:r>
              <a:rPr lang="de-DE" dirty="0"/>
              <a:t> „non-</a:t>
            </a:r>
            <a:r>
              <a:rPr lang="de-DE" dirty="0" err="1"/>
              <a:t>metabolic</a:t>
            </a:r>
            <a:r>
              <a:rPr lang="de-DE" dirty="0"/>
              <a:t>“ CO2</a:t>
            </a:r>
          </a:p>
          <a:p>
            <a:r>
              <a:rPr lang="de-DE" dirty="0"/>
              <a:t>Also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equations</a:t>
            </a:r>
            <a:r>
              <a:rPr lang="de-DE" dirty="0"/>
              <a:t> </a:t>
            </a:r>
            <a:r>
              <a:rPr lang="de-DE" dirty="0" err="1"/>
              <a:t>directly</a:t>
            </a:r>
            <a:r>
              <a:rPr lang="de-DE" dirty="0"/>
              <a:t> </a:t>
            </a:r>
            <a:r>
              <a:rPr lang="de-DE" dirty="0" err="1"/>
              <a:t>calculate</a:t>
            </a:r>
            <a:r>
              <a:rPr lang="de-DE" dirty="0"/>
              <a:t> </a:t>
            </a:r>
            <a:r>
              <a:rPr lang="de-DE" dirty="0" err="1"/>
              <a:t>substrate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in </a:t>
            </a:r>
            <a:r>
              <a:rPr lang="de-DE" dirty="0" err="1"/>
              <a:t>g</a:t>
            </a:r>
            <a:r>
              <a:rPr lang="de-DE" dirty="0"/>
              <a:t>/min (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kinda</a:t>
            </a:r>
            <a:r>
              <a:rPr lang="de-DE" dirty="0"/>
              <a:t> nice).</a:t>
            </a:r>
          </a:p>
          <a:p>
            <a:r>
              <a:rPr lang="de-DE" dirty="0"/>
              <a:t>-&gt; As a Home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calculate</a:t>
            </a:r>
            <a:r>
              <a:rPr lang="de-DE" dirty="0"/>
              <a:t> Substrate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step</a:t>
            </a:r>
            <a:r>
              <a:rPr lang="de-DE" dirty="0"/>
              <a:t> </a:t>
            </a:r>
            <a:r>
              <a:rPr lang="de-DE" dirty="0" err="1"/>
              <a:t>test</a:t>
            </a:r>
            <a:r>
              <a:rPr lang="de-DE" dirty="0"/>
              <a:t> and also V̇O2max 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ramp</a:t>
            </a:r>
            <a:r>
              <a:rPr lang="de-DE" dirty="0"/>
              <a:t> </a:t>
            </a:r>
            <a:r>
              <a:rPr lang="de-DE" dirty="0" err="1"/>
              <a:t>test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308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 </a:t>
            </a:r>
            <a:r>
              <a:rPr lang="de-DE" dirty="0" err="1"/>
              <a:t>Activation</a:t>
            </a:r>
            <a:r>
              <a:rPr lang="de-DE" dirty="0"/>
              <a:t> </a:t>
            </a:r>
            <a:r>
              <a:rPr lang="de-DE" dirty="0" err="1"/>
              <a:t>gives</a:t>
            </a:r>
            <a:r>
              <a:rPr lang="de-DE" dirty="0"/>
              <a:t> positiv </a:t>
            </a:r>
            <a:r>
              <a:rPr lang="de-DE" dirty="0" err="1"/>
              <a:t>t_alax</a:t>
            </a:r>
            <a:endParaRPr lang="de-DE" dirty="0"/>
          </a:p>
          <a:p>
            <a:r>
              <a:rPr lang="de-DE" dirty="0" err="1"/>
              <a:t>Delayed</a:t>
            </a:r>
            <a:r>
              <a:rPr lang="de-DE" dirty="0"/>
              <a:t> </a:t>
            </a:r>
            <a:r>
              <a:rPr lang="de-DE" dirty="0" err="1"/>
              <a:t>deactivation</a:t>
            </a:r>
            <a:r>
              <a:rPr lang="de-DE" dirty="0"/>
              <a:t> </a:t>
            </a:r>
            <a:r>
              <a:rPr lang="de-DE" dirty="0" err="1"/>
              <a:t>gives</a:t>
            </a:r>
            <a:r>
              <a:rPr lang="de-DE" dirty="0"/>
              <a:t> negative </a:t>
            </a:r>
            <a:r>
              <a:rPr lang="de-DE" dirty="0" err="1"/>
              <a:t>t_alac</a:t>
            </a:r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Activation</a:t>
            </a:r>
            <a:r>
              <a:rPr lang="de-DE" dirty="0"/>
              <a:t> </a:t>
            </a:r>
            <a:r>
              <a:rPr lang="de-DE" dirty="0" err="1"/>
              <a:t>effect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higher</a:t>
            </a:r>
            <a:r>
              <a:rPr lang="de-DE" dirty="0"/>
              <a:t>, </a:t>
            </a:r>
            <a:r>
              <a:rPr lang="de-DE" dirty="0" err="1"/>
              <a:t>overall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 </a:t>
            </a:r>
            <a:r>
              <a:rPr lang="de-DE" dirty="0" err="1"/>
              <a:t>postive</a:t>
            </a:r>
            <a:r>
              <a:rPr lang="de-DE" dirty="0"/>
              <a:t> </a:t>
            </a:r>
            <a:r>
              <a:rPr lang="de-DE" dirty="0" err="1"/>
              <a:t>number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482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8 / 2 = 4</a:t>
            </a:r>
          </a:p>
          <a:p>
            <a:r>
              <a:rPr lang="de-DE" dirty="0"/>
              <a:t>1 / 0.25 = 4</a:t>
            </a:r>
          </a:p>
          <a:p>
            <a:r>
              <a:rPr lang="de-DE" dirty="0"/>
              <a:t>Concentration * absolute </a:t>
            </a:r>
            <a:r>
              <a:rPr lang="de-DE" dirty="0" err="1"/>
              <a:t>distribution</a:t>
            </a:r>
            <a:r>
              <a:rPr lang="de-DE" dirty="0"/>
              <a:t> </a:t>
            </a:r>
            <a:r>
              <a:rPr lang="de-DE" dirty="0" err="1"/>
              <a:t>space</a:t>
            </a:r>
            <a:r>
              <a:rPr lang="de-DE" dirty="0"/>
              <a:t> = absolute </a:t>
            </a:r>
            <a:r>
              <a:rPr lang="de-DE" dirty="0" err="1"/>
              <a:t>quantity</a:t>
            </a:r>
            <a:endParaRPr lang="de-DE" dirty="0"/>
          </a:p>
          <a:p>
            <a:endParaRPr lang="de-DE" dirty="0"/>
          </a:p>
          <a:p>
            <a:r>
              <a:rPr lang="de-DE" dirty="0"/>
              <a:t>ATP </a:t>
            </a:r>
            <a:r>
              <a:rPr lang="de-DE" dirty="0" err="1"/>
              <a:t>yield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different, </a:t>
            </a:r>
            <a:r>
              <a:rPr lang="de-DE" dirty="0" err="1"/>
              <a:t>eventhough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same.</a:t>
            </a:r>
          </a:p>
          <a:p>
            <a:br>
              <a:rPr lang="de-DE" dirty="0"/>
            </a:br>
            <a:r>
              <a:rPr lang="de-DE" dirty="0" err="1"/>
              <a:t>Therefore</a:t>
            </a:r>
            <a:r>
              <a:rPr lang="de-DE" dirty="0"/>
              <a:t>: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measuring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also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overall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r>
              <a:rPr lang="de-DE" dirty="0"/>
              <a:t> </a:t>
            </a:r>
            <a:r>
              <a:rPr lang="de-DE" dirty="0" err="1"/>
              <a:t>volume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076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Layers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response</a:t>
            </a:r>
            <a:r>
              <a:rPr lang="de-DE" dirty="0"/>
              <a:t> </a:t>
            </a:r>
            <a:r>
              <a:rPr lang="de-DE" dirty="0" err="1"/>
              <a:t>matrix</a:t>
            </a:r>
            <a:r>
              <a:rPr lang="de-DE" dirty="0"/>
              <a:t>: </a:t>
            </a:r>
            <a:r>
              <a:rPr lang="de-DE" dirty="0" err="1"/>
              <a:t>muskuloskeletal</a:t>
            </a:r>
            <a:r>
              <a:rPr lang="de-DE" dirty="0"/>
              <a:t> </a:t>
            </a:r>
            <a:r>
              <a:rPr lang="de-DE" dirty="0" err="1"/>
              <a:t>adaptations</a:t>
            </a:r>
            <a:r>
              <a:rPr lang="de-DE" dirty="0"/>
              <a:t>, </a:t>
            </a:r>
            <a:r>
              <a:rPr lang="de-DE" dirty="0" err="1"/>
              <a:t>proteins</a:t>
            </a:r>
            <a:r>
              <a:rPr lang="de-DE" dirty="0"/>
              <a:t> (</a:t>
            </a:r>
            <a:r>
              <a:rPr lang="de-DE" dirty="0" err="1"/>
              <a:t>enzymes</a:t>
            </a:r>
            <a:r>
              <a:rPr lang="de-DE" dirty="0"/>
              <a:t>, </a:t>
            </a:r>
            <a:r>
              <a:rPr lang="de-DE" dirty="0" err="1"/>
              <a:t>structural</a:t>
            </a:r>
            <a:r>
              <a:rPr lang="de-DE" dirty="0"/>
              <a:t> </a:t>
            </a:r>
            <a:r>
              <a:rPr lang="de-DE" dirty="0" err="1"/>
              <a:t>proteins</a:t>
            </a:r>
            <a:r>
              <a:rPr lang="de-DE" dirty="0"/>
              <a:t>),</a:t>
            </a:r>
          </a:p>
          <a:p>
            <a:r>
              <a:rPr lang="de-DE" dirty="0" err="1"/>
              <a:t>Principles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adaptation</a:t>
            </a:r>
            <a:r>
              <a:rPr lang="de-DE" dirty="0"/>
              <a:t> </a:t>
            </a:r>
            <a:r>
              <a:rPr lang="de-DE" dirty="0" err="1"/>
              <a:t>induced</a:t>
            </a:r>
            <a:r>
              <a:rPr lang="de-DE" dirty="0"/>
              <a:t> </a:t>
            </a:r>
            <a:r>
              <a:rPr lang="de-DE" dirty="0" err="1"/>
              <a:t>stimuli</a:t>
            </a:r>
            <a:endParaRPr lang="de-DE" dirty="0"/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288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577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Idea</a:t>
            </a:r>
            <a:r>
              <a:rPr lang="de-DE" dirty="0"/>
              <a:t>: %</a:t>
            </a:r>
            <a:r>
              <a:rPr lang="de-DE" dirty="0" err="1"/>
              <a:t>vlamax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possible, %VO2max </a:t>
            </a:r>
            <a:r>
              <a:rPr lang="de-DE" dirty="0" err="1"/>
              <a:t>as</a:t>
            </a:r>
            <a:r>
              <a:rPr lang="de-DE" dirty="0"/>
              <a:t> high </a:t>
            </a:r>
            <a:r>
              <a:rPr lang="de-DE" dirty="0" err="1"/>
              <a:t>as</a:t>
            </a:r>
            <a:r>
              <a:rPr lang="de-DE" dirty="0"/>
              <a:t> possible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638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,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different </a:t>
            </a:r>
            <a:r>
              <a:rPr lang="de-DE" dirty="0" err="1"/>
              <a:t>scenario</a:t>
            </a:r>
            <a:endParaRPr lang="de-DE" dirty="0"/>
          </a:p>
          <a:p>
            <a:r>
              <a:rPr lang="de-DE" dirty="0"/>
              <a:t>Power-time</a:t>
            </a:r>
          </a:p>
          <a:p>
            <a:r>
              <a:rPr lang="de-DE" dirty="0" err="1"/>
              <a:t>PCr</a:t>
            </a:r>
            <a:r>
              <a:rPr lang="de-DE" dirty="0"/>
              <a:t>-Time</a:t>
            </a:r>
          </a:p>
          <a:p>
            <a:r>
              <a:rPr lang="de-DE" dirty="0"/>
              <a:t>V̇O2-time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vLa</a:t>
            </a:r>
            <a:r>
              <a:rPr lang="de-DE" dirty="0"/>
              <a:t>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cLa</a:t>
            </a:r>
            <a:r>
              <a:rPr lang="de-DE" dirty="0"/>
              <a:t>-time</a:t>
            </a:r>
          </a:p>
          <a:p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interests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last </a:t>
            </a:r>
            <a:r>
              <a:rPr lang="de-DE" dirty="0" err="1"/>
              <a:t>session</a:t>
            </a:r>
            <a:r>
              <a:rPr lang="de-DE" dirty="0"/>
              <a:t>?;</a:t>
            </a:r>
          </a:p>
          <a:p>
            <a:r>
              <a:rPr lang="de-DE" dirty="0"/>
              <a:t>Open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result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back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315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Time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lactate</a:t>
            </a:r>
            <a:r>
              <a:rPr lang="de-DE" dirty="0"/>
              <a:t> </a:t>
            </a:r>
            <a:r>
              <a:rPr lang="de-DE" dirty="0" err="1"/>
              <a:t>removal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different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different VO2max.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2532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Reverse </a:t>
            </a:r>
            <a:r>
              <a:rPr lang="de-DE" dirty="0" err="1"/>
              <a:t>periodization</a:t>
            </a:r>
            <a:r>
              <a:rPr lang="de-DE" dirty="0"/>
              <a:t>, linear </a:t>
            </a:r>
            <a:r>
              <a:rPr lang="de-DE" dirty="0" err="1"/>
              <a:t>periodization</a:t>
            </a:r>
            <a:r>
              <a:rPr lang="de-DE" dirty="0"/>
              <a:t> and so on…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79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Power and </a:t>
            </a:r>
            <a:r>
              <a:rPr lang="de-DE" dirty="0" err="1"/>
              <a:t>Capacity</a:t>
            </a:r>
            <a:r>
              <a:rPr lang="de-DE" dirty="0"/>
              <a:t>, Transition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different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systems</a:t>
            </a:r>
            <a:endParaRPr lang="de-DE" dirty="0"/>
          </a:p>
          <a:p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Afterwards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rough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systems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28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Reduced</a:t>
            </a:r>
            <a:r>
              <a:rPr lang="de-DE" dirty="0"/>
              <a:t> </a:t>
            </a:r>
            <a:r>
              <a:rPr lang="de-DE" dirty="0" err="1"/>
              <a:t>Complexity</a:t>
            </a:r>
            <a:r>
              <a:rPr lang="de-DE" dirty="0"/>
              <a:t>,</a:t>
            </a:r>
          </a:p>
          <a:p>
            <a:r>
              <a:rPr lang="de-DE" dirty="0"/>
              <a:t>Both </a:t>
            </a:r>
            <a:r>
              <a:rPr lang="de-DE" dirty="0" err="1"/>
              <a:t>Pathways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interconnected</a:t>
            </a:r>
            <a:r>
              <a:rPr lang="de-DE" dirty="0"/>
              <a:t>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406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7E47D66-CAE5-16AB-2F58-8A9528435403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1708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Dependence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specific</a:t>
            </a:r>
            <a:r>
              <a:rPr lang="de-DE" b="1" dirty="0"/>
              <a:t> </a:t>
            </a:r>
            <a:r>
              <a:rPr lang="de-DE" b="1" dirty="0" err="1"/>
              <a:t>velocity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MOP (</a:t>
            </a:r>
            <a:r>
              <a:rPr lang="de-DE" b="1" i="1" dirty="0"/>
              <a:t>v</a:t>
            </a:r>
            <a:r>
              <a:rPr lang="de-DE" b="1" dirty="0"/>
              <a:t>/</a:t>
            </a:r>
            <a:r>
              <a:rPr lang="de-DE" b="1" i="1" dirty="0" err="1"/>
              <a:t>V</a:t>
            </a:r>
            <a:r>
              <a:rPr lang="de-DE" b="1" baseline="-25000" dirty="0" err="1"/>
              <a:t>max</a:t>
            </a:r>
            <a:r>
              <a:rPr lang="de-DE" b="1" dirty="0"/>
              <a:t>) on </a:t>
            </a:r>
            <a:r>
              <a:rPr lang="de-DE" b="1" dirty="0" err="1"/>
              <a:t>specific</a:t>
            </a:r>
            <a:r>
              <a:rPr lang="de-DE" b="1" dirty="0"/>
              <a:t> ADP </a:t>
            </a:r>
            <a:r>
              <a:rPr lang="de-DE" b="1" dirty="0" err="1"/>
              <a:t>concentration</a:t>
            </a:r>
            <a:r>
              <a:rPr lang="de-DE" b="1" dirty="0"/>
              <a:t> ([ADP]/[ADP]</a:t>
            </a:r>
            <a:r>
              <a:rPr lang="de-DE" b="1" baseline="-25000" dirty="0"/>
              <a:t>0.5</a:t>
            </a:r>
            <a:r>
              <a:rPr lang="de-DE" b="1" dirty="0"/>
              <a:t>) in different </a:t>
            </a:r>
            <a:r>
              <a:rPr lang="de-DE" b="1" dirty="0" err="1"/>
              <a:t>mammalian</a:t>
            </a:r>
            <a:r>
              <a:rPr lang="de-DE" b="1" dirty="0"/>
              <a:t> </a:t>
            </a:r>
            <a:r>
              <a:rPr lang="de-DE" b="1" dirty="0" err="1"/>
              <a:t>cell</a:t>
            </a:r>
            <a:r>
              <a:rPr lang="de-DE" b="1" dirty="0"/>
              <a:t> </a:t>
            </a:r>
            <a:r>
              <a:rPr lang="de-DE" b="1" dirty="0" err="1"/>
              <a:t>types</a:t>
            </a:r>
            <a:r>
              <a:rPr lang="de-DE" b="1" dirty="0"/>
              <a:t> (□, </a:t>
            </a:r>
            <a:r>
              <a:rPr lang="de-DE" b="1" i="1" dirty="0"/>
              <a:t>in vivo</a:t>
            </a:r>
            <a:r>
              <a:rPr lang="de-DE" b="1" dirty="0"/>
              <a:t> human </a:t>
            </a:r>
            <a:r>
              <a:rPr lang="de-DE" b="1" dirty="0" err="1"/>
              <a:t>skeletal</a:t>
            </a:r>
            <a:r>
              <a:rPr lang="de-DE" b="1" dirty="0"/>
              <a:t> </a:t>
            </a:r>
            <a:r>
              <a:rPr lang="de-DE" b="1" dirty="0" err="1"/>
              <a:t>muscle</a:t>
            </a:r>
            <a:r>
              <a:rPr lang="de-DE" b="1" dirty="0"/>
              <a:t> (</a:t>
            </a:r>
            <a:r>
              <a:rPr lang="de-DE" b="1" dirty="0" err="1"/>
              <a:t>present</a:t>
            </a:r>
            <a:r>
              <a:rPr lang="de-DE" b="1" dirty="0"/>
              <a:t> </a:t>
            </a:r>
            <a:r>
              <a:rPr lang="de-DE" b="1" dirty="0" err="1"/>
              <a:t>study</a:t>
            </a:r>
            <a:r>
              <a:rPr lang="de-DE" b="1" dirty="0"/>
              <a:t>); ∘, </a:t>
            </a:r>
            <a:r>
              <a:rPr lang="de-DE" b="1" i="1" dirty="0"/>
              <a:t>in vivo</a:t>
            </a:r>
            <a:r>
              <a:rPr lang="de-DE" b="1" dirty="0"/>
              <a:t> </a:t>
            </a:r>
            <a:r>
              <a:rPr lang="de-DE" b="1" dirty="0" err="1"/>
              <a:t>canine</a:t>
            </a:r>
            <a:r>
              <a:rPr lang="de-DE" b="1" dirty="0"/>
              <a:t> </a:t>
            </a:r>
            <a:r>
              <a:rPr lang="de-DE" b="1" dirty="0" err="1"/>
              <a:t>heart</a:t>
            </a:r>
            <a:r>
              <a:rPr lang="de-DE" b="1" dirty="0"/>
              <a:t> </a:t>
            </a:r>
            <a:r>
              <a:rPr lang="de-DE" b="1" dirty="0" err="1"/>
              <a:t>muscle</a:t>
            </a:r>
            <a:r>
              <a:rPr lang="de-DE" dirty="0"/>
              <a:t>(</a:t>
            </a:r>
            <a:r>
              <a:rPr lang="de-DE" b="1" dirty="0">
                <a:hlinkClick r:id="rId3"/>
              </a:rPr>
              <a:t>14</a:t>
            </a:r>
            <a:r>
              <a:rPr lang="de-DE" dirty="0"/>
              <a:t>)</a:t>
            </a:r>
            <a:r>
              <a:rPr lang="de-DE" b="1" dirty="0"/>
              <a:t>; ▵, </a:t>
            </a:r>
            <a:r>
              <a:rPr lang="de-DE" b="1" i="1" dirty="0"/>
              <a:t>ex situ</a:t>
            </a:r>
            <a:r>
              <a:rPr lang="de-DE" b="1" dirty="0"/>
              <a:t> </a:t>
            </a:r>
            <a:r>
              <a:rPr lang="de-DE" b="1" dirty="0" err="1"/>
              <a:t>perfused</a:t>
            </a:r>
            <a:r>
              <a:rPr lang="de-DE" b="1" dirty="0"/>
              <a:t> </a:t>
            </a:r>
            <a:r>
              <a:rPr lang="de-DE" b="1" dirty="0" err="1"/>
              <a:t>transgenic</a:t>
            </a:r>
            <a:r>
              <a:rPr lang="de-DE" b="1" dirty="0"/>
              <a:t> </a:t>
            </a:r>
            <a:r>
              <a:rPr lang="de-DE" b="1" dirty="0" err="1"/>
              <a:t>mouse</a:t>
            </a:r>
            <a:r>
              <a:rPr lang="de-DE" b="1" dirty="0"/>
              <a:t> </a:t>
            </a:r>
            <a:r>
              <a:rPr lang="de-DE" b="1" dirty="0" err="1"/>
              <a:t>liver</a:t>
            </a:r>
            <a:r>
              <a:rPr lang="de-DE" dirty="0"/>
              <a:t>(</a:t>
            </a:r>
            <a:r>
              <a:rPr lang="de-DE" dirty="0">
                <a:hlinkClick r:id="rId3"/>
              </a:rPr>
              <a:t>15</a:t>
            </a:r>
            <a:r>
              <a:rPr lang="de-DE" dirty="0"/>
              <a:t>)).</a:t>
            </a:r>
          </a:p>
          <a:p>
            <a:endParaRPr lang="de-DE" dirty="0"/>
          </a:p>
          <a:p>
            <a:r>
              <a:rPr lang="de-DE" dirty="0"/>
              <a:t>https://</a:t>
            </a:r>
            <a:r>
              <a:rPr lang="de-DE" dirty="0" err="1"/>
              <a:t>www.jbc.org</a:t>
            </a:r>
            <a:r>
              <a:rPr lang="de-DE" dirty="0"/>
              <a:t>/</a:t>
            </a:r>
            <a:r>
              <a:rPr lang="de-DE" dirty="0" err="1"/>
              <a:t>article</a:t>
            </a:r>
            <a:r>
              <a:rPr lang="de-DE" dirty="0"/>
              <a:t>/S0021-9258(18)35102-0/fulltext#fig1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558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386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Dot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 V, </a:t>
            </a:r>
            <a:r>
              <a:rPr lang="de-DE" dirty="0" err="1"/>
              <a:t>first</a:t>
            </a:r>
            <a:r>
              <a:rPr lang="de-DE" dirty="0"/>
              <a:t> derivative: rate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stock,</a:t>
            </a:r>
          </a:p>
          <a:p>
            <a:r>
              <a:rPr lang="de-DE" dirty="0" err="1"/>
              <a:t>Peripheral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</a:t>
            </a:r>
            <a:r>
              <a:rPr lang="de-DE" dirty="0" err="1"/>
              <a:t>central</a:t>
            </a:r>
            <a:r>
              <a:rPr lang="de-DE" dirty="0"/>
              <a:t> </a:t>
            </a:r>
            <a:r>
              <a:rPr lang="de-DE" dirty="0" err="1"/>
              <a:t>limitations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VO2max, </a:t>
            </a:r>
          </a:p>
          <a:p>
            <a:r>
              <a:rPr lang="de-DE" dirty="0"/>
              <a:t>So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focused</a:t>
            </a:r>
            <a:r>
              <a:rPr lang="de-DE" dirty="0"/>
              <a:t> on </a:t>
            </a:r>
            <a:r>
              <a:rPr lang="de-DE" dirty="0" err="1"/>
              <a:t>peripheral</a:t>
            </a:r>
            <a:r>
              <a:rPr lang="de-DE" dirty="0"/>
              <a:t> </a:t>
            </a:r>
            <a:r>
              <a:rPr lang="de-DE" dirty="0" err="1"/>
              <a:t>limitations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612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Green 3% (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agreement</a:t>
            </a:r>
            <a:r>
              <a:rPr lang="de-DE" dirty="0"/>
              <a:t>)</a:t>
            </a:r>
          </a:p>
          <a:p>
            <a:r>
              <a:rPr lang="de-DE" dirty="0"/>
              <a:t>Yellow 5% (</a:t>
            </a:r>
            <a:r>
              <a:rPr lang="de-DE" dirty="0" err="1"/>
              <a:t>acceptable</a:t>
            </a:r>
            <a:r>
              <a:rPr lang="de-DE" dirty="0"/>
              <a:t> </a:t>
            </a:r>
            <a:r>
              <a:rPr lang="de-DE" dirty="0" err="1"/>
              <a:t>agreement</a:t>
            </a:r>
            <a:r>
              <a:rPr lang="de-DE" dirty="0"/>
              <a:t>)</a:t>
            </a:r>
          </a:p>
          <a:p>
            <a:r>
              <a:rPr lang="de-DE" dirty="0"/>
              <a:t>Outside &gt;5%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agreement</a:t>
            </a:r>
            <a:endParaRPr lang="de-DE" dirty="0"/>
          </a:p>
          <a:p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Remember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average</a:t>
            </a:r>
            <a:r>
              <a:rPr lang="de-DE" dirty="0"/>
              <a:t> -&gt; </a:t>
            </a:r>
            <a:r>
              <a:rPr lang="de-DE" dirty="0" err="1"/>
              <a:t>Lets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behaves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stages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64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80E2CA-5B2A-BC2D-BDF8-39C60F141ED5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E0C2BB-3B58-B3ED-ECA2-9CC0210EFC73}"/>
              </a:ext>
            </a:extLst>
          </p:cNvPr>
          <p:cNvSpPr txBox="1"/>
          <p:nvPr userDrawn="1"/>
        </p:nvSpPr>
        <p:spPr>
          <a:xfrm>
            <a:off x="439199" y="7156800"/>
            <a:ext cx="5347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Science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Business &amp; Summary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3560"/>
              </a:solidFill>
            </a:endParaRPr>
          </a:p>
          <a:p>
            <a:endParaRPr lang="de-DE" sz="1200" dirty="0">
              <a:solidFill>
                <a:srgbClr val="00356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671D9D7-B623-F317-5C7E-BF6E9F74F980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4C44767-5817-D23A-3F49-8DA20F9FF593}"/>
              </a:ext>
            </a:extLst>
          </p:cNvPr>
          <p:cNvSpPr txBox="1"/>
          <p:nvPr userDrawn="1"/>
        </p:nvSpPr>
        <p:spPr>
          <a:xfrm>
            <a:off x="439199" y="7156800"/>
            <a:ext cx="5347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Science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Business &amp; Summary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3560"/>
              </a:solidFill>
            </a:endParaRPr>
          </a:p>
          <a:p>
            <a:endParaRPr lang="de-DE" sz="1200" dirty="0">
              <a:solidFill>
                <a:srgbClr val="0035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7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-3"/>
            <a:ext cx="9122400" cy="7066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Inhaltsplatzhalter 5" descr="Label_RUB_WEISS-BLAU_s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7600" y="0"/>
            <a:ext cx="1440000" cy="1440000"/>
          </a:xfrm>
          <a:prstGeom prst="rect">
            <a:avLst/>
          </a:prstGeom>
        </p:spPr>
      </p:pic>
      <p:pic>
        <p:nvPicPr>
          <p:cNvPr id="4" name="Grafik 3" descr="Wortmarke_BLAU_s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0" y="468000"/>
            <a:ext cx="2376000" cy="155307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>
            <a:off x="9194740" y="7138217"/>
            <a:ext cx="3667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9CF035EB-F284-40BB-A304-AA520D83863F}" type="slidenum">
              <a:rPr lang="de-DE" sz="1000" baseline="0" smtClean="0">
                <a:latin typeface="Arial" pitchFamily="34" charset="0"/>
                <a:cs typeface="Arial" pitchFamily="34" charset="0"/>
              </a:rPr>
              <a:pPr algn="r"/>
              <a:t>‹Nr.›</a:t>
            </a:fld>
            <a:endParaRPr lang="de-DE" sz="1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468280" y="7142594"/>
            <a:ext cx="842968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Monitoring, Training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Prescription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&amp; Recovery Science - WS 2019/20 | Schneider, Prof Ferrauti,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Hanakam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52016F8-ECD5-FA91-584F-2E5DED25A776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086032-894B-63D8-AD30-FF379074EDA4}"/>
              </a:ext>
            </a:extLst>
          </p:cNvPr>
          <p:cNvSpPr txBox="1"/>
          <p:nvPr userDrawn="1"/>
        </p:nvSpPr>
        <p:spPr>
          <a:xfrm>
            <a:off x="439199" y="7156800"/>
            <a:ext cx="5347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Science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Business &amp; Summary</a:t>
            </a:r>
          </a:p>
          <a:p>
            <a:endParaRPr lang="de-DE" sz="1200" dirty="0">
              <a:solidFill>
                <a:srgbClr val="00356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2" r:id="rId2"/>
  </p:sldLayoutIdLst>
  <p:txStyles>
    <p:titleStyle>
      <a:lvl1pPr algn="ctr" defTabSz="100803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013" indent="-378013" algn="l" defTabSz="100803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9028" indent="-315011" algn="l" defTabSz="100803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468EB56-9C91-4AEE-8C3B-B04432CC4CD6}"/>
              </a:ext>
            </a:extLst>
          </p:cNvPr>
          <p:cNvSpPr txBox="1"/>
          <p:nvPr/>
        </p:nvSpPr>
        <p:spPr>
          <a:xfrm>
            <a:off x="439200" y="5301574"/>
            <a:ext cx="85294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3560"/>
                </a:solidFill>
              </a:rPr>
              <a:t>Applied </a:t>
            </a:r>
            <a:r>
              <a:rPr lang="de-DE" b="1" dirty="0" err="1">
                <a:solidFill>
                  <a:srgbClr val="003560"/>
                </a:solidFill>
              </a:rPr>
              <a:t>Exercise</a:t>
            </a:r>
            <a:r>
              <a:rPr lang="de-DE" b="1" dirty="0">
                <a:solidFill>
                  <a:srgbClr val="003560"/>
                </a:solidFill>
              </a:rPr>
              <a:t> </a:t>
            </a:r>
            <a:r>
              <a:rPr lang="de-DE" b="1" dirty="0" err="1">
                <a:solidFill>
                  <a:srgbClr val="003560"/>
                </a:solidFill>
              </a:rPr>
              <a:t>Physiology</a:t>
            </a:r>
            <a:r>
              <a:rPr lang="de-DE" b="1" dirty="0">
                <a:solidFill>
                  <a:srgbClr val="003560"/>
                </a:solidFill>
              </a:rPr>
              <a:t> &amp; Sports Nutrition </a:t>
            </a:r>
            <a:r>
              <a:rPr lang="de-DE" b="1" dirty="0" err="1">
                <a:solidFill>
                  <a:srgbClr val="003560"/>
                </a:solidFill>
              </a:rPr>
              <a:t>for</a:t>
            </a:r>
            <a:r>
              <a:rPr lang="de-DE" b="1" dirty="0">
                <a:solidFill>
                  <a:srgbClr val="003560"/>
                </a:solidFill>
              </a:rPr>
              <a:t> Health &amp; Performance</a:t>
            </a:r>
          </a:p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Session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Summary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b="1" dirty="0">
                <a:solidFill>
                  <a:srgbClr val="003560"/>
                </a:solidFill>
              </a:rPr>
              <a:t>Jasper Suttmeyer</a:t>
            </a:r>
          </a:p>
          <a:p>
            <a:endParaRPr lang="de-DE" sz="2400" b="1" dirty="0">
              <a:solidFill>
                <a:srgbClr val="003560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4DE982E-1ECD-4F2D-90A4-7008D1FF1354}"/>
              </a:ext>
            </a:extLst>
          </p:cNvPr>
          <p:cNvSpPr/>
          <p:nvPr/>
        </p:nvSpPr>
        <p:spPr>
          <a:xfrm>
            <a:off x="1394847" y="4060556"/>
            <a:ext cx="3645465" cy="743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6" name="Picture 4" descr="Overview of the main pathways of energy metabolism with indication of... |  Download Scientific Diagram">
            <a:extLst>
              <a:ext uri="{FF2B5EF4-FFF2-40B4-BE49-F238E27FC236}">
                <a16:creationId xmlns:a16="http://schemas.microsoft.com/office/drawing/2014/main" id="{05A69D4E-E99E-127F-A3F9-371ED53E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0" y="1320800"/>
            <a:ext cx="4475005" cy="336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iud Kipchoge's sub-2 hour marathon may herald even faster times | New  Scientist">
            <a:extLst>
              <a:ext uri="{FF2B5EF4-FFF2-40B4-BE49-F238E27FC236}">
                <a16:creationId xmlns:a16="http://schemas.microsoft.com/office/drawing/2014/main" id="{520DBCDA-3461-7003-9E7B-D6E61EA3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421" y="2259688"/>
            <a:ext cx="3645465" cy="243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91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18">
            <a:extLst>
              <a:ext uri="{FF2B5EF4-FFF2-40B4-BE49-F238E27FC236}">
                <a16:creationId xmlns:a16="http://schemas.microsoft.com/office/drawing/2014/main" id="{00ED21E1-95E5-655B-2BC3-F98B00BB8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Regulating effect of pH on Glycolysis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pic>
        <p:nvPicPr>
          <p:cNvPr id="10242" name="Picture 2" descr="Clipart zu Tauziehen - iStock ...">
            <a:extLst>
              <a:ext uri="{FF2B5EF4-FFF2-40B4-BE49-F238E27FC236}">
                <a16:creationId xmlns:a16="http://schemas.microsoft.com/office/drawing/2014/main" id="{BBCE988D-94BA-2B38-8511-BFFFCA1EB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417" y="1642930"/>
            <a:ext cx="3243037" cy="181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8F16723-DE2F-2933-628C-738D810DB330}"/>
              </a:ext>
            </a:extLst>
          </p:cNvPr>
          <p:cNvSpPr txBox="1"/>
          <p:nvPr/>
        </p:nvSpPr>
        <p:spPr>
          <a:xfrm>
            <a:off x="1409070" y="1718908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3560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ADP &amp; AMP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4AB4E0F-71A6-39B1-34C8-6802564C2431}"/>
              </a:ext>
            </a:extLst>
          </p:cNvPr>
          <p:cNvSpPr txBox="1"/>
          <p:nvPr/>
        </p:nvSpPr>
        <p:spPr>
          <a:xfrm>
            <a:off x="4304039" y="1695254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3560"/>
                </a:solidFill>
                <a:highlight>
                  <a:srgbClr val="EA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3200" baseline="30000" dirty="0">
                <a:solidFill>
                  <a:srgbClr val="003560"/>
                </a:solidFill>
                <a:highlight>
                  <a:srgbClr val="EA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C01C68AA-5E6E-7383-C319-77F38344D548}"/>
              </a:ext>
            </a:extLst>
          </p:cNvPr>
          <p:cNvCxnSpPr/>
          <p:nvPr/>
        </p:nvCxnSpPr>
        <p:spPr>
          <a:xfrm flipV="1">
            <a:off x="952500" y="1803400"/>
            <a:ext cx="0" cy="18161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274B21D3-570D-D77E-4E16-B6AF1C4A4A08}"/>
              </a:ext>
            </a:extLst>
          </p:cNvPr>
          <p:cNvSpPr txBox="1"/>
          <p:nvPr/>
        </p:nvSpPr>
        <p:spPr>
          <a:xfrm rot="16200000">
            <a:off x="-661660" y="1688310"/>
            <a:ext cx="2951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endParaRPr lang="de-DE" sz="1200" dirty="0">
              <a:solidFill>
                <a:srgbClr val="003560"/>
              </a:solidFill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E865B603-76C4-1707-37C3-29C4FDA8CAFA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55678" y="1695254"/>
            <a:ext cx="0" cy="18161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183C5E82-B328-EF6D-1AD0-22661B1295C2}"/>
              </a:ext>
            </a:extLst>
          </p:cNvPr>
          <p:cNvSpPr txBox="1"/>
          <p:nvPr/>
        </p:nvSpPr>
        <p:spPr>
          <a:xfrm rot="5400000">
            <a:off x="4331276" y="3440589"/>
            <a:ext cx="2951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highlight>
                  <a:srgbClr val="EA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Inhibition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6E0BA31A-00A8-FFEC-551F-3C2D3751C675}"/>
              </a:ext>
            </a:extLst>
          </p:cNvPr>
          <p:cNvGrpSpPr/>
          <p:nvPr/>
        </p:nvGrpSpPr>
        <p:grpSpPr>
          <a:xfrm>
            <a:off x="6092686" y="1987641"/>
            <a:ext cx="3909945" cy="4519137"/>
            <a:chOff x="4708558" y="4745831"/>
            <a:chExt cx="3909945" cy="4519137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4B2A51E8-FA2F-3BD8-0FCD-E7325FAB4AA7}"/>
                </a:ext>
              </a:extLst>
            </p:cNvPr>
            <p:cNvGrpSpPr/>
            <p:nvPr/>
          </p:nvGrpSpPr>
          <p:grpSpPr>
            <a:xfrm>
              <a:off x="4715177" y="4745831"/>
              <a:ext cx="3903326" cy="4519137"/>
              <a:chOff x="5946772" y="1602695"/>
              <a:chExt cx="3903326" cy="4519137"/>
            </a:xfrm>
          </p:grpSpPr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43F70618-15F1-F472-A02C-8845AA1F5B63}"/>
                  </a:ext>
                </a:extLst>
              </p:cNvPr>
              <p:cNvGrpSpPr/>
              <p:nvPr/>
            </p:nvGrpSpPr>
            <p:grpSpPr>
              <a:xfrm>
                <a:off x="5946772" y="1602695"/>
                <a:ext cx="3903326" cy="4519137"/>
                <a:chOff x="5272157" y="1642327"/>
                <a:chExt cx="3903326" cy="4519137"/>
              </a:xfrm>
            </p:grpSpPr>
            <p:sp>
              <p:nvSpPr>
                <p:cNvPr id="22" name="Nach oben gekrümmter Pfeil 21">
                  <a:extLst>
                    <a:ext uri="{FF2B5EF4-FFF2-40B4-BE49-F238E27FC236}">
                      <a16:creationId xmlns:a16="http://schemas.microsoft.com/office/drawing/2014/main" id="{BAF22ED4-3666-8B7B-5896-059CED18CE95}"/>
                    </a:ext>
                  </a:extLst>
                </p:cNvPr>
                <p:cNvSpPr/>
                <p:nvPr/>
              </p:nvSpPr>
              <p:spPr bwMode="auto">
                <a:xfrm rot="5399978">
                  <a:off x="6522049" y="3124064"/>
                  <a:ext cx="507999" cy="182562"/>
                </a:xfrm>
                <a:prstGeom prst="curvedUpArrow">
                  <a:avLst>
                    <a:gd name="adj1" fmla="val 25000"/>
                    <a:gd name="adj2" fmla="val 50000"/>
                    <a:gd name="adj3" fmla="val 25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858E8BBD-9AAE-1E1B-96D4-68FFEF3319E4}"/>
                    </a:ext>
                  </a:extLst>
                </p:cNvPr>
                <p:cNvSpPr txBox="1"/>
                <p:nvPr/>
              </p:nvSpPr>
              <p:spPr bwMode="auto">
                <a:xfrm>
                  <a:off x="7006026" y="3003807"/>
                  <a:ext cx="2169457" cy="366119"/>
                </a:xfrm>
                <a:prstGeom prst="rect">
                  <a:avLst/>
                </a:prstGeom>
                <a:noFill/>
              </p:spPr>
              <p:txBody>
                <a:bodyPr vertOverflow="overflow" horzOverflow="overflow" vert="horz" wrap="square" lIns="91440" tIns="45720" rIns="91440" bIns="45720" numCol="1" spcCol="0" rtlCol="0" fromWordArt="0" anchor="t" anchorCtr="0" forceAA="0" compatLnSpc="0">
                  <a:spAutoFit/>
                </a:bodyPr>
                <a:lstStyle/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Key Enzyme:</a:t>
                  </a:r>
                  <a:endParaRPr lang="de-DE" sz="900" b="0" i="0" u="none" strike="noStrike" cap="none" spc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Phosphofruktokinase (PFK)</a:t>
                  </a:r>
                  <a:endParaRPr lang="de-DE" sz="1600" b="0" i="0" u="none" strike="noStrike" cap="none" spc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4" name="Textfeld 4">
                  <a:extLst>
                    <a:ext uri="{FF2B5EF4-FFF2-40B4-BE49-F238E27FC236}">
                      <a16:creationId xmlns:a16="http://schemas.microsoft.com/office/drawing/2014/main" id="{29345D55-8DAB-3712-F552-438033D85B64}"/>
                    </a:ext>
                  </a:extLst>
                </p:cNvPr>
                <p:cNvSpPr txBox="1"/>
                <p:nvPr/>
              </p:nvSpPr>
              <p:spPr bwMode="auto">
                <a:xfrm>
                  <a:off x="6155674" y="1889003"/>
                  <a:ext cx="1259459" cy="335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1600" b="0" i="0" u="none" strike="noStrike" cap="none" spc="0" dirty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1 Glucose</a:t>
                  </a:r>
                  <a:endParaRPr lang="de-DE" sz="1600" b="0" i="0" u="none" strike="noStrike" cap="none" spc="0" dirty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F63235D7-66D9-B27B-AC7F-BBEF525CBFE1}"/>
                    </a:ext>
                  </a:extLst>
                </p:cNvPr>
                <p:cNvSpPr txBox="1"/>
                <p:nvPr/>
              </p:nvSpPr>
              <p:spPr bwMode="auto">
                <a:xfrm>
                  <a:off x="5907968" y="2281909"/>
                  <a:ext cx="2173416" cy="228960"/>
                </a:xfrm>
                <a:prstGeom prst="rect">
                  <a:avLst/>
                </a:prstGeom>
                <a:noFill/>
              </p:spPr>
              <p:txBody>
                <a:bodyPr vertOverflow="overflow" horzOverflow="overflow" vert="horz" wrap="square" lIns="91440" tIns="45720" rIns="91440" bIns="45720" numCol="1" spcCol="0" rtlCol="0" fromWordArt="0" anchor="t" anchorCtr="0" forceAA="0" compatLnSpc="0">
                  <a:spAutoFit/>
                </a:bodyPr>
                <a:lstStyle/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 dirty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-1 ATP</a:t>
                  </a:r>
                  <a:endParaRPr lang="de-DE" sz="1600" b="0" i="0" u="none" strike="noStrike" cap="none" spc="0" dirty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2B85BB7C-1B43-8FF6-7B9A-310E10E068BC}"/>
                    </a:ext>
                  </a:extLst>
                </p:cNvPr>
                <p:cNvSpPr txBox="1"/>
                <p:nvPr/>
              </p:nvSpPr>
              <p:spPr bwMode="auto">
                <a:xfrm>
                  <a:off x="5895268" y="3100265"/>
                  <a:ext cx="2173775" cy="228960"/>
                </a:xfrm>
                <a:prstGeom prst="rect">
                  <a:avLst/>
                </a:prstGeom>
                <a:noFill/>
              </p:spPr>
              <p:txBody>
                <a:bodyPr vertOverflow="overflow" horzOverflow="overflow" vert="horz" wrap="square" lIns="91440" tIns="45720" rIns="91440" bIns="45720" numCol="1" spcCol="0" rtlCol="0" fromWordArt="0" anchor="t" anchorCtr="0" forceAA="0" compatLnSpc="0">
                  <a:spAutoFit/>
                </a:bodyPr>
                <a:lstStyle/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 dirty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-1 ATP</a:t>
                  </a:r>
                  <a:endParaRPr lang="de-DE" sz="1600" b="0" i="0" u="none" strike="noStrike" cap="none" spc="0" dirty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90DFAF1A-917E-B276-87A4-C6A4ECF2527A}"/>
                    </a:ext>
                  </a:extLst>
                </p:cNvPr>
                <p:cNvSpPr txBox="1"/>
                <p:nvPr/>
              </p:nvSpPr>
              <p:spPr bwMode="auto">
                <a:xfrm>
                  <a:off x="5907222" y="3987797"/>
                  <a:ext cx="2176295" cy="228960"/>
                </a:xfrm>
                <a:prstGeom prst="rect">
                  <a:avLst/>
                </a:prstGeom>
                <a:noFill/>
              </p:spPr>
              <p:txBody>
                <a:bodyPr vertOverflow="overflow" horzOverflow="overflow" vert="horz" wrap="square" lIns="91440" tIns="45720" rIns="91440" bIns="45720" numCol="1" spcCol="0" rtlCol="0" fromWordArt="0" anchor="t" anchorCtr="0" forceAA="0" compatLnSpc="0">
                  <a:spAutoFit/>
                </a:bodyPr>
                <a:lstStyle/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+2 ATP</a:t>
                  </a:r>
                  <a:endParaRPr lang="de-DE" sz="1600" b="0" i="0" u="none" strike="noStrike" cap="none" spc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8" name="Textfeld 27">
                  <a:extLst>
                    <a:ext uri="{FF2B5EF4-FFF2-40B4-BE49-F238E27FC236}">
                      <a16:creationId xmlns:a16="http://schemas.microsoft.com/office/drawing/2014/main" id="{5506563F-B8BD-CD10-D32A-9907B198300C}"/>
                    </a:ext>
                  </a:extLst>
                </p:cNvPr>
                <p:cNvSpPr txBox="1"/>
                <p:nvPr/>
              </p:nvSpPr>
              <p:spPr bwMode="auto">
                <a:xfrm>
                  <a:off x="5907222" y="5017687"/>
                  <a:ext cx="2176654" cy="228960"/>
                </a:xfrm>
                <a:prstGeom prst="rect">
                  <a:avLst/>
                </a:prstGeom>
                <a:noFill/>
              </p:spPr>
              <p:txBody>
                <a:bodyPr vertOverflow="overflow" horzOverflow="overflow" vert="horz" wrap="square" lIns="91440" tIns="45720" rIns="91440" bIns="45720" numCol="1" spcCol="0" rtlCol="0" fromWordArt="0" anchor="t" anchorCtr="0" forceAA="0" compatLnSpc="0">
                  <a:spAutoFit/>
                </a:bodyPr>
                <a:lstStyle/>
                <a:p>
                  <a:pPr marL="0" marR="0" indent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de-DE" sz="900" b="0" i="0" u="none" strike="noStrike" cap="none" spc="0" dirty="0">
                      <a:solidFill>
                        <a:srgbClr val="003560"/>
                      </a:solidFill>
                      <a:latin typeface="Arial"/>
                      <a:ea typeface="Arial"/>
                      <a:cs typeface="Arial"/>
                    </a:rPr>
                    <a:t>+2 ATP</a:t>
                  </a:r>
                  <a:endParaRPr lang="de-DE" sz="1600" b="0" i="0" u="none" strike="noStrike" cap="none" spc="0" dirty="0">
                    <a:solidFill>
                      <a:srgbClr val="003560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29" name="Rechteck 28">
                  <a:extLst>
                    <a:ext uri="{FF2B5EF4-FFF2-40B4-BE49-F238E27FC236}">
                      <a16:creationId xmlns:a16="http://schemas.microsoft.com/office/drawing/2014/main" id="{E2174D87-96E1-A1AC-9FCA-D08B530EACBA}"/>
                    </a:ext>
                  </a:extLst>
                </p:cNvPr>
                <p:cNvSpPr/>
                <p:nvPr/>
              </p:nvSpPr>
              <p:spPr bwMode="auto">
                <a:xfrm>
                  <a:off x="5272157" y="1642327"/>
                  <a:ext cx="2811360" cy="2032000"/>
                </a:xfrm>
                <a:prstGeom prst="rect">
                  <a:avLst/>
                </a:prstGeom>
                <a:noFill/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569B4835-DC53-AB54-5053-25B0C8E5E894}"/>
                    </a:ext>
                  </a:extLst>
                </p:cNvPr>
                <p:cNvSpPr/>
                <p:nvPr/>
              </p:nvSpPr>
              <p:spPr bwMode="auto">
                <a:xfrm>
                  <a:off x="5272157" y="3674146"/>
                  <a:ext cx="2811360" cy="2487318"/>
                </a:xfrm>
                <a:prstGeom prst="rect">
                  <a:avLst/>
                </a:prstGeom>
                <a:noFill/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1" name="Gerade Verbindung 30">
                  <a:extLst>
                    <a:ext uri="{FF2B5EF4-FFF2-40B4-BE49-F238E27FC236}">
                      <a16:creationId xmlns:a16="http://schemas.microsoft.com/office/drawing/2014/main" id="{6627224E-8863-587B-E1F8-A27B3FC3F933}"/>
                    </a:ext>
                  </a:extLst>
                </p:cNvPr>
                <p:cNvCxnSpPr>
                  <a:endCxn id="30" idx="0"/>
                </p:cNvCxnSpPr>
                <p:nvPr/>
              </p:nvCxnSpPr>
              <p:spPr bwMode="auto">
                <a:xfrm>
                  <a:off x="6677837" y="2281909"/>
                  <a:ext cx="0" cy="139223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 Verbindung mit Pfeil 31">
                  <a:extLst>
                    <a:ext uri="{FF2B5EF4-FFF2-40B4-BE49-F238E27FC236}">
                      <a16:creationId xmlns:a16="http://schemas.microsoft.com/office/drawing/2014/main" id="{829099AD-D5B0-6002-00F2-613F23DE103E}"/>
                    </a:ext>
                  </a:extLst>
                </p:cNvPr>
                <p:cNvCxnSpPr/>
                <p:nvPr/>
              </p:nvCxnSpPr>
              <p:spPr bwMode="auto">
                <a:xfrm>
                  <a:off x="6631057" y="3674146"/>
                  <a:ext cx="0" cy="193058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0CE6B618-196B-D3E9-A407-DFC592600D24}"/>
                    </a:ext>
                  </a:extLst>
                </p:cNvPr>
                <p:cNvCxnSpPr/>
                <p:nvPr/>
              </p:nvCxnSpPr>
              <p:spPr bwMode="auto">
                <a:xfrm>
                  <a:off x="6734602" y="3674146"/>
                  <a:ext cx="0" cy="193058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Textfeld 8">
                <a:extLst>
                  <a:ext uri="{FF2B5EF4-FFF2-40B4-BE49-F238E27FC236}">
                    <a16:creationId xmlns:a16="http://schemas.microsoft.com/office/drawing/2014/main" id="{ACDC2435-C948-AF40-2B39-7FAADB683ABF}"/>
                  </a:ext>
                </a:extLst>
              </p:cNvPr>
              <p:cNvSpPr txBox="1"/>
              <p:nvPr/>
            </p:nvSpPr>
            <p:spPr bwMode="auto">
              <a:xfrm>
                <a:off x="6521405" y="5600618"/>
                <a:ext cx="17756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1600" b="0" i="0" u="none" strike="noStrike" cap="none" spc="0" dirty="0">
                    <a:solidFill>
                      <a:srgbClr val="003560"/>
                    </a:solidFill>
                    <a:latin typeface="Arial"/>
                    <a:ea typeface="Arial"/>
                    <a:cs typeface="Arial"/>
                  </a:rPr>
                  <a:t>2 </a:t>
                </a:r>
                <a:r>
                  <a:rPr lang="de-DE" sz="1600" dirty="0">
                    <a:solidFill>
                      <a:srgbClr val="003560"/>
                    </a:solidFill>
                    <a:latin typeface="Arial"/>
                    <a:ea typeface="Arial"/>
                    <a:cs typeface="Arial"/>
                  </a:rPr>
                  <a:t>Lactate + 2 H</a:t>
                </a:r>
                <a:r>
                  <a:rPr lang="de-DE" sz="1600" baseline="30000" dirty="0">
                    <a:solidFill>
                      <a:srgbClr val="003560"/>
                    </a:solidFill>
                    <a:latin typeface="Arial"/>
                    <a:ea typeface="Arial"/>
                    <a:cs typeface="Arial"/>
                  </a:rPr>
                  <a:t>+</a:t>
                </a:r>
                <a:endParaRPr baseline="30000" dirty="0"/>
              </a:p>
            </p:txBody>
          </p:sp>
        </p:grpSp>
        <p:sp>
          <p:nvSpPr>
            <p:cNvPr id="34" name="Textfeld 4">
              <a:extLst>
                <a:ext uri="{FF2B5EF4-FFF2-40B4-BE49-F238E27FC236}">
                  <a16:creationId xmlns:a16="http://schemas.microsoft.com/office/drawing/2014/main" id="{D5D416BD-17EA-A6C6-E64A-5E60941E60BC}"/>
                </a:ext>
              </a:extLst>
            </p:cNvPr>
            <p:cNvSpPr txBox="1"/>
            <p:nvPr/>
          </p:nvSpPr>
          <p:spPr bwMode="auto">
            <a:xfrm>
              <a:off x="4708558" y="5514705"/>
              <a:ext cx="1259459" cy="335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600" b="0" i="0" u="none" strike="noStrike" cap="none" spc="0" dirty="0">
                  <a:solidFill>
                    <a:srgbClr val="003560"/>
                  </a:solidFill>
                  <a:latin typeface="Arial"/>
                  <a:ea typeface="Arial"/>
                  <a:cs typeface="Arial"/>
                </a:rPr>
                <a:t>1 </a:t>
              </a:r>
              <a:r>
                <a:rPr lang="de-DE" sz="1600" b="0" i="0" u="none" strike="noStrike" cap="none" spc="0" dirty="0" err="1">
                  <a:solidFill>
                    <a:srgbClr val="003560"/>
                  </a:solidFill>
                  <a:latin typeface="Arial"/>
                  <a:ea typeface="Arial"/>
                  <a:cs typeface="Arial"/>
                </a:rPr>
                <a:t>Glycogen</a:t>
              </a:r>
              <a:endParaRPr lang="de-DE" sz="1600" b="0" i="0" u="none" strike="noStrike" cap="none" spc="0" dirty="0">
                <a:solidFill>
                  <a:srgbClr val="003560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6B347C4F-A3E7-9AAF-9935-F31A4C658088}"/>
              </a:ext>
            </a:extLst>
          </p:cNvPr>
          <p:cNvCxnSpPr/>
          <p:nvPr/>
        </p:nvCxnSpPr>
        <p:spPr>
          <a:xfrm flipV="1">
            <a:off x="8089900" y="3715240"/>
            <a:ext cx="0" cy="22348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Textfeld 40">
            <a:extLst>
              <a:ext uri="{FF2B5EF4-FFF2-40B4-BE49-F238E27FC236}">
                <a16:creationId xmlns:a16="http://schemas.microsoft.com/office/drawing/2014/main" id="{32731860-F38C-476F-798A-115141CA76A9}"/>
              </a:ext>
            </a:extLst>
          </p:cNvPr>
          <p:cNvSpPr txBox="1"/>
          <p:nvPr/>
        </p:nvSpPr>
        <p:spPr>
          <a:xfrm rot="16200000">
            <a:off x="7569715" y="4600815"/>
            <a:ext cx="14211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Inhibition!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B0D4F73-B893-0C3F-6A40-6882AD60E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01" y="3521323"/>
            <a:ext cx="4058343" cy="32206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7B7BCD4-75E7-8A05-4223-37586927C91C}"/>
              </a:ext>
            </a:extLst>
          </p:cNvPr>
          <p:cNvSpPr txBox="1"/>
          <p:nvPr/>
        </p:nvSpPr>
        <p:spPr>
          <a:xfrm>
            <a:off x="1073426" y="6804226"/>
            <a:ext cx="35393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Danforth</a:t>
            </a:r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1965</a:t>
            </a:r>
          </a:p>
        </p:txBody>
      </p:sp>
    </p:spTree>
    <p:extLst>
      <p:ext uri="{BB962C8B-B14F-4D97-AF65-F5344CB8AC3E}">
        <p14:creationId xmlns:p14="http://schemas.microsoft.com/office/powerpoint/2010/main" val="3122018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46BD870-0FDD-7BB0-9A0F-C831F677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7" y="2598059"/>
            <a:ext cx="5131792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8">
            <a:extLst>
              <a:ext uri="{FF2B5EF4-FFF2-40B4-BE49-F238E27FC236}">
                <a16:creationId xmlns:a16="http://schemas.microsoft.com/office/drawing/2014/main" id="{B6BCD80B-EADC-ED69-A6B9-23B45804F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746125"/>
            <a:ext cx="7880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V̇O2-[ADP]</a:t>
            </a:r>
            <a:endParaRPr kumimoji="0" lang="en-CA" altLang="de-DE" sz="3000" b="1" i="0" u="none" strike="noStrike" kern="1200" cap="none" spc="0" normalizeH="0" baseline="0" dirty="0">
              <a:ln>
                <a:noFill/>
              </a:ln>
              <a:solidFill>
                <a:srgbClr val="0035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0A1E331-15CB-F9C6-ECDF-4BEBB4159F57}"/>
              </a:ext>
            </a:extLst>
          </p:cNvPr>
          <p:cNvSpPr txBox="1"/>
          <p:nvPr/>
        </p:nvSpPr>
        <p:spPr>
          <a:xfrm>
            <a:off x="5863771" y="2598059"/>
            <a:ext cx="2365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N</a:t>
            </a:r>
            <a:r>
              <a:rPr lang="de-DE" sz="1600" baseline="-25000" dirty="0">
                <a:solidFill>
                  <a:srgbClr val="003560"/>
                </a:solidFill>
                <a:latin typeface="Arial" panose="020B0604020202020204" pitchFamily="34" charset="0"/>
              </a:rPr>
              <a:t>ox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= 2</a:t>
            </a:r>
          </a:p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Ks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= 0.035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C2F48B0-1CBB-B66C-9A63-B32C468EE86D}"/>
              </a:ext>
            </a:extLst>
          </p:cNvPr>
          <p:cNvSpPr txBox="1"/>
          <p:nvPr/>
        </p:nvSpPr>
        <p:spPr>
          <a:xfrm>
            <a:off x="7800482" y="6798365"/>
            <a:ext cx="18200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Jeneson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al.,1996</a:t>
            </a:r>
          </a:p>
        </p:txBody>
      </p:sp>
    </p:spTree>
    <p:extLst>
      <p:ext uri="{BB962C8B-B14F-4D97-AF65-F5344CB8AC3E}">
        <p14:creationId xmlns:p14="http://schemas.microsoft.com/office/powerpoint/2010/main" val="3985211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EEC8F213-029B-DC93-1B25-E855C2AFA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Summary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6FEE796-B0BD-EB07-6E45-B238DA7AEAF4}"/>
              </a:ext>
            </a:extLst>
          </p:cNvPr>
          <p:cNvGrpSpPr/>
          <p:nvPr/>
        </p:nvGrpSpPr>
        <p:grpSpPr>
          <a:xfrm>
            <a:off x="257144" y="1379746"/>
            <a:ext cx="3686235" cy="5608004"/>
            <a:chOff x="2565370" y="1605512"/>
            <a:chExt cx="3686235" cy="5608004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8EC5C60B-1B03-145F-A0E4-F905CB9EA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5370" y="1605512"/>
              <a:ext cx="3686235" cy="5561975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C31956D2-8B62-0BC7-9DB2-2942B036A555}"/>
                </a:ext>
              </a:extLst>
            </p:cNvPr>
            <p:cNvSpPr txBox="1"/>
            <p:nvPr/>
          </p:nvSpPr>
          <p:spPr>
            <a:xfrm>
              <a:off x="3633390" y="1854422"/>
              <a:ext cx="102751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Aerobic ATP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F970214D-D783-817F-CE3C-325ED1DDBF45}"/>
                </a:ext>
              </a:extLst>
            </p:cNvPr>
            <p:cNvSpPr txBox="1"/>
            <p:nvPr/>
          </p:nvSpPr>
          <p:spPr>
            <a:xfrm>
              <a:off x="3557190" y="2471384"/>
              <a:ext cx="117991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sz="1200" dirty="0" err="1"/>
                <a:t>Glykolytic</a:t>
              </a:r>
              <a:r>
                <a:rPr lang="de-DE" sz="1200" dirty="0"/>
                <a:t> ATP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4B9905BF-F92C-DAC1-88FC-E0A5BA6472A9}"/>
                </a:ext>
              </a:extLst>
            </p:cNvPr>
            <p:cNvSpPr txBox="1"/>
            <p:nvPr/>
          </p:nvSpPr>
          <p:spPr>
            <a:xfrm>
              <a:off x="3289300" y="3973662"/>
              <a:ext cx="584200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pH Muscle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D203012-2C5D-9423-F308-495E6863BE46}"/>
                </a:ext>
              </a:extLst>
            </p:cNvPr>
            <p:cNvSpPr txBox="1"/>
            <p:nvPr/>
          </p:nvSpPr>
          <p:spPr>
            <a:xfrm>
              <a:off x="4597430" y="3925475"/>
              <a:ext cx="584200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Lactate </a:t>
              </a:r>
              <a:r>
                <a:rPr lang="de-DE" sz="1050" dirty="0" err="1"/>
                <a:t>active</a:t>
              </a:r>
              <a:endParaRPr lang="de-DE" sz="1050" dirty="0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AEEEA44D-8606-747D-48DA-492713E2AB53}"/>
                </a:ext>
              </a:extLst>
            </p:cNvPr>
            <p:cNvSpPr txBox="1"/>
            <p:nvPr/>
          </p:nvSpPr>
          <p:spPr>
            <a:xfrm>
              <a:off x="4587491" y="4557898"/>
              <a:ext cx="584200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Lactate passive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6FF802A-498E-3600-D5A4-C342B3D855E0}"/>
                </a:ext>
              </a:extLst>
            </p:cNvPr>
            <p:cNvSpPr txBox="1"/>
            <p:nvPr/>
          </p:nvSpPr>
          <p:spPr>
            <a:xfrm>
              <a:off x="4889529" y="6636435"/>
              <a:ext cx="1362075" cy="57708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Energy </a:t>
              </a:r>
              <a:r>
                <a:rPr lang="de-DE" sz="1050" dirty="0" err="1"/>
                <a:t>utilisation</a:t>
              </a:r>
              <a:r>
                <a:rPr lang="de-DE" sz="1050" dirty="0"/>
                <a:t> </a:t>
              </a:r>
              <a:r>
                <a:rPr lang="de-DE" sz="1050" dirty="0" err="1"/>
                <a:t>through</a:t>
              </a:r>
              <a:r>
                <a:rPr lang="de-DE" sz="1050" dirty="0"/>
                <a:t> </a:t>
              </a:r>
              <a:r>
                <a:rPr lang="de-DE" sz="1050" dirty="0" err="1"/>
                <a:t>muscle</a:t>
              </a:r>
              <a:r>
                <a:rPr lang="de-DE" sz="1050" dirty="0"/>
                <a:t> </a:t>
              </a:r>
              <a:r>
                <a:rPr lang="de-DE" sz="1050" dirty="0" err="1"/>
                <a:t>contraction</a:t>
              </a:r>
              <a:endParaRPr lang="de-DE" sz="1050" dirty="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8663AC79-9017-E425-C9F6-62A12FE18E5B}"/>
              </a:ext>
            </a:extLst>
          </p:cNvPr>
          <p:cNvSpPr txBox="1"/>
          <p:nvPr/>
        </p:nvSpPr>
        <p:spPr>
          <a:xfrm>
            <a:off x="4133299" y="6793508"/>
            <a:ext cx="276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Mod. </a:t>
            </a:r>
            <a:r>
              <a:rPr lang="de-DE" sz="10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Heck, 1990 &amp; Heck et al., 2022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7184E41-A245-4368-3F9E-5A4F1C399E88}"/>
              </a:ext>
            </a:extLst>
          </p:cNvPr>
          <p:cNvSpPr txBox="1"/>
          <p:nvPr/>
        </p:nvSpPr>
        <p:spPr>
          <a:xfrm>
            <a:off x="4012010" y="1767155"/>
            <a:ext cx="49605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Kausal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inhibtion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ATP breakdown</a:t>
            </a:r>
          </a:p>
          <a:p>
            <a:pPr marL="342900" indent="-342900">
              <a:buFont typeface="Wingdings" pitchFamily="2" charset="2"/>
              <a:buChar char="Ø"/>
            </a:pPr>
            <a:endParaRPr lang="de-DE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de-DE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influenced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e.g. high/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max?</a:t>
            </a:r>
          </a:p>
        </p:txBody>
      </p:sp>
    </p:spTree>
    <p:extLst>
      <p:ext uri="{BB962C8B-B14F-4D97-AF65-F5344CB8AC3E}">
        <p14:creationId xmlns:p14="http://schemas.microsoft.com/office/powerpoint/2010/main" val="3440907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DE9A437-0FF9-D7DD-A03E-6774B50F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Outline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are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needed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build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model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40BC90-AFF0-79A6-D648-503F1FCAA0E1}"/>
              </a:ext>
            </a:extLst>
          </p:cNvPr>
          <p:cNvSpPr txBox="1"/>
          <p:nvPr/>
        </p:nvSpPr>
        <p:spPr>
          <a:xfrm>
            <a:off x="469288" y="1621471"/>
            <a:ext cx="8854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qualitatively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(2-Steps)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A724C-B538-58DC-D6B2-2A1A29CDF422}"/>
              </a:ext>
            </a:extLst>
          </p:cNvPr>
          <p:cNvSpPr/>
          <p:nvPr/>
        </p:nvSpPr>
        <p:spPr>
          <a:xfrm>
            <a:off x="5020697" y="4006511"/>
            <a:ext cx="295896" cy="281158"/>
          </a:xfrm>
          <a:prstGeom prst="rect">
            <a:avLst/>
          </a:prstGeom>
          <a:solidFill>
            <a:srgbClr val="FF0000"/>
          </a:solidFill>
          <a:ln>
            <a:solidFill>
              <a:srgbClr val="EA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</a:rPr>
              <a:t>H</a:t>
            </a:r>
            <a:r>
              <a:rPr lang="de-DE" sz="800" baseline="300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365A834-DD44-D7C2-04A4-2893BCF9D10D}"/>
              </a:ext>
            </a:extLst>
          </p:cNvPr>
          <p:cNvSpPr/>
          <p:nvPr/>
        </p:nvSpPr>
        <p:spPr>
          <a:xfrm>
            <a:off x="4312683" y="6189571"/>
            <a:ext cx="4699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dk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B9779A0-661A-0EFA-D4DB-5C0C88F8113C}"/>
              </a:ext>
            </a:extLst>
          </p:cNvPr>
          <p:cNvSpPr/>
          <p:nvPr/>
        </p:nvSpPr>
        <p:spPr>
          <a:xfrm>
            <a:off x="3251541" y="5416213"/>
            <a:ext cx="2667000" cy="131048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66ED108-72E5-2546-AB40-75D891EE1794}"/>
              </a:ext>
            </a:extLst>
          </p:cNvPr>
          <p:cNvSpPr/>
          <p:nvPr/>
        </p:nvSpPr>
        <p:spPr>
          <a:xfrm>
            <a:off x="3244439" y="6105076"/>
            <a:ext cx="2667000" cy="629417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8D583D-3A5B-DB2E-89A5-1F6AB4E2C6DF}"/>
              </a:ext>
            </a:extLst>
          </p:cNvPr>
          <p:cNvSpPr/>
          <p:nvPr/>
        </p:nvSpPr>
        <p:spPr>
          <a:xfrm>
            <a:off x="3245435" y="6460332"/>
            <a:ext cx="2667000" cy="26636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A6441A-9513-BDEC-FD04-5D3D4B0F67F4}"/>
              </a:ext>
            </a:extLst>
          </p:cNvPr>
          <p:cNvSpPr/>
          <p:nvPr/>
        </p:nvSpPr>
        <p:spPr>
          <a:xfrm>
            <a:off x="5071497" y="4426556"/>
            <a:ext cx="186662" cy="350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EA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4E6B01-50B2-6E3A-DAC9-1ECA7D8D66C9}"/>
              </a:ext>
            </a:extLst>
          </p:cNvPr>
          <p:cNvSpPr/>
          <p:nvPr/>
        </p:nvSpPr>
        <p:spPr>
          <a:xfrm>
            <a:off x="4018341" y="4128913"/>
            <a:ext cx="278346" cy="3899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073DC6-E43E-DA8C-2E5C-656061A16896}"/>
              </a:ext>
            </a:extLst>
          </p:cNvPr>
          <p:cNvSpPr/>
          <p:nvPr/>
        </p:nvSpPr>
        <p:spPr>
          <a:xfrm>
            <a:off x="3239533" y="6514238"/>
            <a:ext cx="2667000" cy="230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A8C9557-216E-4B72-6F93-C155AE602A97}"/>
              </a:ext>
            </a:extLst>
          </p:cNvPr>
          <p:cNvGrpSpPr/>
          <p:nvPr/>
        </p:nvGrpSpPr>
        <p:grpSpPr>
          <a:xfrm>
            <a:off x="3074433" y="3864431"/>
            <a:ext cx="3124200" cy="2872581"/>
            <a:chOff x="2755900" y="2273300"/>
            <a:chExt cx="3124200" cy="2872581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A479CFC-A834-01DA-3630-E9405EFA93AB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7B38CF0-7FCD-8BFC-52B9-8CAEF44AD203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Geschweifte Klammer links 15">
            <a:extLst>
              <a:ext uri="{FF2B5EF4-FFF2-40B4-BE49-F238E27FC236}">
                <a16:creationId xmlns:a16="http://schemas.microsoft.com/office/drawing/2014/main" id="{45510804-E44F-26E1-0D58-68BD8462E86E}"/>
              </a:ext>
            </a:extLst>
          </p:cNvPr>
          <p:cNvSpPr/>
          <p:nvPr/>
        </p:nvSpPr>
        <p:spPr>
          <a:xfrm flipH="1">
            <a:off x="5906533" y="6568661"/>
            <a:ext cx="292100" cy="176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chweifte Klammer links 16">
            <a:extLst>
              <a:ext uri="{FF2B5EF4-FFF2-40B4-BE49-F238E27FC236}">
                <a16:creationId xmlns:a16="http://schemas.microsoft.com/office/drawing/2014/main" id="{5B215254-3B5B-AD7D-C846-C7CD558CC3AE}"/>
              </a:ext>
            </a:extLst>
          </p:cNvPr>
          <p:cNvSpPr/>
          <p:nvPr/>
        </p:nvSpPr>
        <p:spPr>
          <a:xfrm flipH="1">
            <a:off x="5930549" y="5419119"/>
            <a:ext cx="268084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C6013D-559E-93C9-68E2-9E791451DE4E}"/>
              </a:ext>
            </a:extLst>
          </p:cNvPr>
          <p:cNvSpPr txBox="1"/>
          <p:nvPr/>
        </p:nvSpPr>
        <p:spPr>
          <a:xfrm>
            <a:off x="6174821" y="5775402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C21EBE4-BD72-27AE-7492-FFCFDB51CEB8}"/>
              </a:ext>
            </a:extLst>
          </p:cNvPr>
          <p:cNvSpPr txBox="1"/>
          <p:nvPr/>
        </p:nvSpPr>
        <p:spPr>
          <a:xfrm>
            <a:off x="6210641" y="6487544"/>
            <a:ext cx="62419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</a:t>
            </a:r>
          </a:p>
        </p:txBody>
      </p:sp>
      <p:sp>
        <p:nvSpPr>
          <p:cNvPr id="20" name="Pfeil nach rechts 19">
            <a:extLst>
              <a:ext uri="{FF2B5EF4-FFF2-40B4-BE49-F238E27FC236}">
                <a16:creationId xmlns:a16="http://schemas.microsoft.com/office/drawing/2014/main" id="{002F06A5-4162-81A4-7E01-A163F55EB65E}"/>
              </a:ext>
            </a:extLst>
          </p:cNvPr>
          <p:cNvSpPr/>
          <p:nvPr/>
        </p:nvSpPr>
        <p:spPr>
          <a:xfrm rot="5400000">
            <a:off x="4509587" y="4232224"/>
            <a:ext cx="1310482" cy="405129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37BBAB-A0D0-7F93-CB2A-3A5139F69430}"/>
              </a:ext>
            </a:extLst>
          </p:cNvPr>
          <p:cNvSpPr txBox="1"/>
          <p:nvPr/>
        </p:nvSpPr>
        <p:spPr>
          <a:xfrm>
            <a:off x="3085239" y="3987646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3D8A4AB2-9076-9B3A-F6B9-7B0C77C8BD60}"/>
              </a:ext>
            </a:extLst>
          </p:cNvPr>
          <p:cNvCxnSpPr>
            <a:cxnSpLocks/>
          </p:cNvCxnSpPr>
          <p:nvPr/>
        </p:nvCxnSpPr>
        <p:spPr>
          <a:xfrm>
            <a:off x="8631651" y="5989010"/>
            <a:ext cx="8726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4254B27-71AA-250F-3AFA-D569DEFD27FE}"/>
              </a:ext>
            </a:extLst>
          </p:cNvPr>
          <p:cNvCxnSpPr>
            <a:cxnSpLocks/>
          </p:cNvCxnSpPr>
          <p:nvPr/>
        </p:nvCxnSpPr>
        <p:spPr>
          <a:xfrm flipV="1">
            <a:off x="9504300" y="4434104"/>
            <a:ext cx="0" cy="155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B699736-55F1-0158-C298-AD05953C467A}"/>
              </a:ext>
            </a:extLst>
          </p:cNvPr>
          <p:cNvCxnSpPr>
            <a:cxnSpLocks/>
          </p:cNvCxnSpPr>
          <p:nvPr/>
        </p:nvCxnSpPr>
        <p:spPr>
          <a:xfrm flipH="1" flipV="1">
            <a:off x="5367393" y="4417402"/>
            <a:ext cx="4136907" cy="16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C66748-9D9C-43D1-C0CC-D5B80E898CA0}"/>
              </a:ext>
            </a:extLst>
          </p:cNvPr>
          <p:cNvSpPr txBox="1"/>
          <p:nvPr/>
        </p:nvSpPr>
        <p:spPr>
          <a:xfrm rot="16200000">
            <a:off x="8317014" y="4527862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E6B4CA-FB6D-3BA5-D155-A3D55B5023B5}"/>
              </a:ext>
            </a:extLst>
          </p:cNvPr>
          <p:cNvSpPr txBox="1"/>
          <p:nvPr/>
        </p:nvSpPr>
        <p:spPr>
          <a:xfrm>
            <a:off x="6972781" y="5852255"/>
            <a:ext cx="193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&amp; [AMP]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DE22DF-59C6-F836-3444-CCE1DC6DAD46}"/>
              </a:ext>
            </a:extLst>
          </p:cNvPr>
          <p:cNvCxnSpPr>
            <a:endCxn id="26" idx="1"/>
          </p:cNvCxnSpPr>
          <p:nvPr/>
        </p:nvCxnSpPr>
        <p:spPr>
          <a:xfrm>
            <a:off x="6699246" y="5979213"/>
            <a:ext cx="2735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ylinder 27">
            <a:extLst>
              <a:ext uri="{FF2B5EF4-FFF2-40B4-BE49-F238E27FC236}">
                <a16:creationId xmlns:a16="http://schemas.microsoft.com/office/drawing/2014/main" id="{C6C6B2A2-9DD0-9430-CB0A-FD5DC92A8C33}"/>
              </a:ext>
            </a:extLst>
          </p:cNvPr>
          <p:cNvSpPr/>
          <p:nvPr/>
        </p:nvSpPr>
        <p:spPr>
          <a:xfrm>
            <a:off x="5071497" y="3288755"/>
            <a:ext cx="186661" cy="246876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A7BD62C-F0C8-A14A-F2B2-903E44158A59}"/>
              </a:ext>
            </a:extLst>
          </p:cNvPr>
          <p:cNvSpPr txBox="1"/>
          <p:nvPr/>
        </p:nvSpPr>
        <p:spPr>
          <a:xfrm>
            <a:off x="2971245" y="3288329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lang="de-DE" sz="105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3B52401-B7B6-6858-EB3D-A47D29358F8C}"/>
              </a:ext>
            </a:extLst>
          </p:cNvPr>
          <p:cNvSpPr txBox="1"/>
          <p:nvPr/>
        </p:nvSpPr>
        <p:spPr>
          <a:xfrm>
            <a:off x="4690304" y="248482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Glycolysis</a:t>
            </a:r>
            <a:endParaRPr lang="de-DE" dirty="0"/>
          </a:p>
        </p:txBody>
      </p:sp>
      <p:sp>
        <p:nvSpPr>
          <p:cNvPr id="31" name="Zylinder 30">
            <a:extLst>
              <a:ext uri="{FF2B5EF4-FFF2-40B4-BE49-F238E27FC236}">
                <a16:creationId xmlns:a16="http://schemas.microsoft.com/office/drawing/2014/main" id="{B758A9A7-995C-6D75-462F-D593F77A3D3D}"/>
              </a:ext>
            </a:extLst>
          </p:cNvPr>
          <p:cNvSpPr/>
          <p:nvPr/>
        </p:nvSpPr>
        <p:spPr>
          <a:xfrm>
            <a:off x="7678507" y="6368344"/>
            <a:ext cx="9956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32" name="Zylinder 31">
            <a:extLst>
              <a:ext uri="{FF2B5EF4-FFF2-40B4-BE49-F238E27FC236}">
                <a16:creationId xmlns:a16="http://schemas.microsoft.com/office/drawing/2014/main" id="{487C1075-15D5-A2DF-9470-84B6F0224A02}"/>
              </a:ext>
            </a:extLst>
          </p:cNvPr>
          <p:cNvSpPr/>
          <p:nvPr/>
        </p:nvSpPr>
        <p:spPr>
          <a:xfrm>
            <a:off x="7573859" y="3619376"/>
            <a:ext cx="104648" cy="115861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5C273E1-7072-DE58-79AA-36364844F0A9}"/>
              </a:ext>
            </a:extLst>
          </p:cNvPr>
          <p:cNvCxnSpPr>
            <a:cxnSpLocks/>
          </p:cNvCxnSpPr>
          <p:nvPr/>
        </p:nvCxnSpPr>
        <p:spPr>
          <a:xfrm>
            <a:off x="7626183" y="3782986"/>
            <a:ext cx="0" cy="55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feil nach rechts 33">
            <a:extLst>
              <a:ext uri="{FF2B5EF4-FFF2-40B4-BE49-F238E27FC236}">
                <a16:creationId xmlns:a16="http://schemas.microsoft.com/office/drawing/2014/main" id="{88350BB4-E994-7B22-EE26-A62B25AA6FB6}"/>
              </a:ext>
            </a:extLst>
          </p:cNvPr>
          <p:cNvSpPr/>
          <p:nvPr/>
        </p:nvSpPr>
        <p:spPr>
          <a:xfrm rot="5400000">
            <a:off x="3506584" y="4320245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Zylinder 34">
            <a:extLst>
              <a:ext uri="{FF2B5EF4-FFF2-40B4-BE49-F238E27FC236}">
                <a16:creationId xmlns:a16="http://schemas.microsoft.com/office/drawing/2014/main" id="{00601A5E-25ED-7EC8-F4A3-0967515730B2}"/>
              </a:ext>
            </a:extLst>
          </p:cNvPr>
          <p:cNvSpPr/>
          <p:nvPr/>
        </p:nvSpPr>
        <p:spPr>
          <a:xfrm>
            <a:off x="3977213" y="2979552"/>
            <a:ext cx="369224" cy="571951"/>
          </a:xfrm>
          <a:prstGeom prst="can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E3BF238-8869-CB65-1BBE-0F3E8AD2BE5B}"/>
              </a:ext>
            </a:extLst>
          </p:cNvPr>
          <p:cNvSpPr txBox="1"/>
          <p:nvPr/>
        </p:nvSpPr>
        <p:spPr>
          <a:xfrm>
            <a:off x="3854343" y="2490582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Aerobic</a:t>
            </a:r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4DB660D5-6132-4671-5368-47EE7ED8A7CE}"/>
              </a:ext>
            </a:extLst>
          </p:cNvPr>
          <p:cNvSpPr/>
          <p:nvPr/>
        </p:nvSpPr>
        <p:spPr>
          <a:xfrm>
            <a:off x="2835310" y="5428878"/>
            <a:ext cx="303992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F9BF35A-3E74-54AB-1EEE-B2A386CE95EE}"/>
              </a:ext>
            </a:extLst>
          </p:cNvPr>
          <p:cNvSpPr txBox="1"/>
          <p:nvPr/>
        </p:nvSpPr>
        <p:spPr>
          <a:xfrm>
            <a:off x="2274939" y="5809936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D9C8492C-A193-6FC6-75B5-0FDC12338AFE}"/>
              </a:ext>
            </a:extLst>
          </p:cNvPr>
          <p:cNvCxnSpPr>
            <a:cxnSpLocks/>
          </p:cNvCxnSpPr>
          <p:nvPr/>
        </p:nvCxnSpPr>
        <p:spPr>
          <a:xfrm flipH="1" flipV="1">
            <a:off x="1929067" y="5999107"/>
            <a:ext cx="345872" cy="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09C12492-FAC4-0D32-6909-9A4A648F57A5}"/>
              </a:ext>
            </a:extLst>
          </p:cNvPr>
          <p:cNvSpPr txBox="1"/>
          <p:nvPr/>
        </p:nvSpPr>
        <p:spPr>
          <a:xfrm>
            <a:off x="795065" y="5881907"/>
            <a:ext cx="11363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</a:t>
            </a:r>
          </a:p>
        </p:txBody>
      </p:sp>
      <p:sp>
        <p:nvSpPr>
          <p:cNvPr id="41" name="Zylinder 40">
            <a:extLst>
              <a:ext uri="{FF2B5EF4-FFF2-40B4-BE49-F238E27FC236}">
                <a16:creationId xmlns:a16="http://schemas.microsoft.com/office/drawing/2014/main" id="{77432CEE-3642-9249-14D5-EBD194F245B4}"/>
              </a:ext>
            </a:extLst>
          </p:cNvPr>
          <p:cNvSpPr/>
          <p:nvPr/>
        </p:nvSpPr>
        <p:spPr>
          <a:xfrm rot="10800000" flipH="1" flipV="1">
            <a:off x="1440525" y="6322625"/>
            <a:ext cx="7935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08FE426-C1CD-C281-01AF-E031E21D7CEC}"/>
              </a:ext>
            </a:extLst>
          </p:cNvPr>
          <p:cNvCxnSpPr>
            <a:cxnSpLocks/>
          </p:cNvCxnSpPr>
          <p:nvPr/>
        </p:nvCxnSpPr>
        <p:spPr>
          <a:xfrm flipV="1">
            <a:off x="270788" y="4426556"/>
            <a:ext cx="0" cy="1581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E29F3E89-9DA4-741C-ACFB-25CD055236E5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258780" y="5999107"/>
            <a:ext cx="536285" cy="97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ABEA399-6E0E-B582-2547-6430FBB5377A}"/>
              </a:ext>
            </a:extLst>
          </p:cNvPr>
          <p:cNvCxnSpPr>
            <a:cxnSpLocks/>
          </p:cNvCxnSpPr>
          <p:nvPr/>
        </p:nvCxnSpPr>
        <p:spPr>
          <a:xfrm>
            <a:off x="267081" y="4430237"/>
            <a:ext cx="36702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82DAF611-39EE-A341-3B66-6DE97695F86E}"/>
              </a:ext>
            </a:extLst>
          </p:cNvPr>
          <p:cNvSpPr txBox="1"/>
          <p:nvPr/>
        </p:nvSpPr>
        <p:spPr>
          <a:xfrm rot="16200000">
            <a:off x="-599743" y="4437951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50F8370-B7B3-BF1B-C04E-DDA9DDF87983}"/>
              </a:ext>
            </a:extLst>
          </p:cNvPr>
          <p:cNvSpPr txBox="1"/>
          <p:nvPr/>
        </p:nvSpPr>
        <p:spPr>
          <a:xfrm rot="16200000">
            <a:off x="6751422" y="3243617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Inhibition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6B29C1E-28C0-71F7-7CF6-D4E8C8499B20}"/>
              </a:ext>
            </a:extLst>
          </p:cNvPr>
          <p:cNvSpPr txBox="1"/>
          <p:nvPr/>
        </p:nvSpPr>
        <p:spPr>
          <a:xfrm>
            <a:off x="480843" y="5808186"/>
            <a:ext cx="122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7FDF1D6-08F2-1B8B-F9FC-7DD47C882662}"/>
              </a:ext>
            </a:extLst>
          </p:cNvPr>
          <p:cNvCxnSpPr>
            <a:cxnSpLocks/>
          </p:cNvCxnSpPr>
          <p:nvPr/>
        </p:nvCxnSpPr>
        <p:spPr>
          <a:xfrm flipH="1" flipV="1">
            <a:off x="8229601" y="5175203"/>
            <a:ext cx="442912" cy="52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56896079-403C-14C0-ABA9-0FAF710965DA}"/>
              </a:ext>
            </a:extLst>
          </p:cNvPr>
          <p:cNvSpPr/>
          <p:nvPr/>
        </p:nvSpPr>
        <p:spPr>
          <a:xfrm>
            <a:off x="8186082" y="4942453"/>
            <a:ext cx="614362" cy="570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44949EBD-3A8A-92C1-88DB-A598BA7C3174}"/>
              </a:ext>
            </a:extLst>
          </p:cNvPr>
          <p:cNvSpPr/>
          <p:nvPr/>
        </p:nvSpPr>
        <p:spPr>
          <a:xfrm>
            <a:off x="8012579" y="5259595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1DD7047F-70E1-A599-DE34-2A59F8156021}"/>
              </a:ext>
            </a:extLst>
          </p:cNvPr>
          <p:cNvCxnSpPr>
            <a:cxnSpLocks/>
          </p:cNvCxnSpPr>
          <p:nvPr/>
        </p:nvCxnSpPr>
        <p:spPr>
          <a:xfrm flipH="1" flipV="1">
            <a:off x="1082390" y="5099617"/>
            <a:ext cx="442912" cy="52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hteck 51">
            <a:extLst>
              <a:ext uri="{FF2B5EF4-FFF2-40B4-BE49-F238E27FC236}">
                <a16:creationId xmlns:a16="http://schemas.microsoft.com/office/drawing/2014/main" id="{02B1D545-A8A0-22BF-E1AE-6459C7240887}"/>
              </a:ext>
            </a:extLst>
          </p:cNvPr>
          <p:cNvSpPr/>
          <p:nvPr/>
        </p:nvSpPr>
        <p:spPr>
          <a:xfrm>
            <a:off x="1017768" y="53364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787AA52-4AA5-4F24-B2CC-4CE975BC461E}"/>
              </a:ext>
            </a:extLst>
          </p:cNvPr>
          <p:cNvSpPr/>
          <p:nvPr/>
        </p:nvSpPr>
        <p:spPr>
          <a:xfrm>
            <a:off x="1038871" y="4866867"/>
            <a:ext cx="614362" cy="570501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8DF0FDF8-CA4E-D973-0747-3B6CD97F3C4D}"/>
              </a:ext>
            </a:extLst>
          </p:cNvPr>
          <p:cNvSpPr/>
          <p:nvPr/>
        </p:nvSpPr>
        <p:spPr>
          <a:xfrm>
            <a:off x="865368" y="51840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C13C524-F3AF-11F1-70FB-AE91D5457B38}"/>
              </a:ext>
            </a:extLst>
          </p:cNvPr>
          <p:cNvSpPr txBox="1"/>
          <p:nvPr/>
        </p:nvSpPr>
        <p:spPr>
          <a:xfrm>
            <a:off x="917233" y="5196160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V̇O</a:t>
            </a:r>
            <a:r>
              <a:rPr lang="de-DE" sz="12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1C2B09B5-1A63-2D9D-60A2-85E5885F32C6}"/>
              </a:ext>
            </a:extLst>
          </p:cNvPr>
          <p:cNvSpPr txBox="1"/>
          <p:nvPr/>
        </p:nvSpPr>
        <p:spPr>
          <a:xfrm>
            <a:off x="7998073" y="5243501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29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DE9A437-0FF9-D7DD-A03E-6774B50F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Outline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are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needed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build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model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40BC90-AFF0-79A6-D648-503F1FCAA0E1}"/>
              </a:ext>
            </a:extLst>
          </p:cNvPr>
          <p:cNvSpPr txBox="1"/>
          <p:nvPr/>
        </p:nvSpPr>
        <p:spPr>
          <a:xfrm>
            <a:off x="469288" y="1621471"/>
            <a:ext cx="8854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qualitatively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(2-Steps)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arenR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A724C-B538-58DC-D6B2-2A1A29CDF422}"/>
              </a:ext>
            </a:extLst>
          </p:cNvPr>
          <p:cNvSpPr/>
          <p:nvPr/>
        </p:nvSpPr>
        <p:spPr>
          <a:xfrm>
            <a:off x="5020697" y="4006511"/>
            <a:ext cx="295896" cy="281158"/>
          </a:xfrm>
          <a:prstGeom prst="rect">
            <a:avLst/>
          </a:prstGeom>
          <a:solidFill>
            <a:srgbClr val="FF0000"/>
          </a:solidFill>
          <a:ln>
            <a:solidFill>
              <a:srgbClr val="EA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</a:rPr>
              <a:t>H</a:t>
            </a:r>
            <a:r>
              <a:rPr lang="de-DE" sz="800" baseline="300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365A834-DD44-D7C2-04A4-2893BCF9D10D}"/>
              </a:ext>
            </a:extLst>
          </p:cNvPr>
          <p:cNvSpPr/>
          <p:nvPr/>
        </p:nvSpPr>
        <p:spPr>
          <a:xfrm>
            <a:off x="4312683" y="6189571"/>
            <a:ext cx="4699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dk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B9779A0-661A-0EFA-D4DB-5C0C88F8113C}"/>
              </a:ext>
            </a:extLst>
          </p:cNvPr>
          <p:cNvSpPr/>
          <p:nvPr/>
        </p:nvSpPr>
        <p:spPr>
          <a:xfrm>
            <a:off x="3251541" y="5686060"/>
            <a:ext cx="2667000" cy="1040634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66ED108-72E5-2546-AB40-75D891EE1794}"/>
              </a:ext>
            </a:extLst>
          </p:cNvPr>
          <p:cNvSpPr/>
          <p:nvPr/>
        </p:nvSpPr>
        <p:spPr>
          <a:xfrm>
            <a:off x="3244439" y="6105076"/>
            <a:ext cx="2667000" cy="629417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8D583D-3A5B-DB2E-89A5-1F6AB4E2C6DF}"/>
              </a:ext>
            </a:extLst>
          </p:cNvPr>
          <p:cNvSpPr/>
          <p:nvPr/>
        </p:nvSpPr>
        <p:spPr>
          <a:xfrm>
            <a:off x="3245435" y="6460332"/>
            <a:ext cx="2667000" cy="26636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A6441A-9513-BDEC-FD04-5D3D4B0F67F4}"/>
              </a:ext>
            </a:extLst>
          </p:cNvPr>
          <p:cNvSpPr/>
          <p:nvPr/>
        </p:nvSpPr>
        <p:spPr>
          <a:xfrm>
            <a:off x="5071497" y="4426556"/>
            <a:ext cx="186662" cy="350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EA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4E6B01-50B2-6E3A-DAC9-1ECA7D8D66C9}"/>
              </a:ext>
            </a:extLst>
          </p:cNvPr>
          <p:cNvSpPr/>
          <p:nvPr/>
        </p:nvSpPr>
        <p:spPr>
          <a:xfrm>
            <a:off x="4018341" y="4128913"/>
            <a:ext cx="278346" cy="3899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073DC6-E43E-DA8C-2E5C-656061A16896}"/>
              </a:ext>
            </a:extLst>
          </p:cNvPr>
          <p:cNvSpPr/>
          <p:nvPr/>
        </p:nvSpPr>
        <p:spPr>
          <a:xfrm>
            <a:off x="3239533" y="6514238"/>
            <a:ext cx="2667000" cy="230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A8C9557-216E-4B72-6F93-C155AE602A97}"/>
              </a:ext>
            </a:extLst>
          </p:cNvPr>
          <p:cNvGrpSpPr/>
          <p:nvPr/>
        </p:nvGrpSpPr>
        <p:grpSpPr>
          <a:xfrm>
            <a:off x="3074433" y="3864431"/>
            <a:ext cx="3124200" cy="2872581"/>
            <a:chOff x="2755900" y="2273300"/>
            <a:chExt cx="3124200" cy="2872581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A479CFC-A834-01DA-3630-E9405EFA93AB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7B38CF0-7FCD-8BFC-52B9-8CAEF44AD203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Geschweifte Klammer links 15">
            <a:extLst>
              <a:ext uri="{FF2B5EF4-FFF2-40B4-BE49-F238E27FC236}">
                <a16:creationId xmlns:a16="http://schemas.microsoft.com/office/drawing/2014/main" id="{45510804-E44F-26E1-0D58-68BD8462E86E}"/>
              </a:ext>
            </a:extLst>
          </p:cNvPr>
          <p:cNvSpPr/>
          <p:nvPr/>
        </p:nvSpPr>
        <p:spPr>
          <a:xfrm flipH="1">
            <a:off x="5906533" y="6568661"/>
            <a:ext cx="292100" cy="176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chweifte Klammer links 16">
            <a:extLst>
              <a:ext uri="{FF2B5EF4-FFF2-40B4-BE49-F238E27FC236}">
                <a16:creationId xmlns:a16="http://schemas.microsoft.com/office/drawing/2014/main" id="{5B215254-3B5B-AD7D-C846-C7CD558CC3AE}"/>
              </a:ext>
            </a:extLst>
          </p:cNvPr>
          <p:cNvSpPr/>
          <p:nvPr/>
        </p:nvSpPr>
        <p:spPr>
          <a:xfrm flipH="1">
            <a:off x="5930549" y="5419119"/>
            <a:ext cx="268084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C6013D-559E-93C9-68E2-9E791451DE4E}"/>
              </a:ext>
            </a:extLst>
          </p:cNvPr>
          <p:cNvSpPr txBox="1"/>
          <p:nvPr/>
        </p:nvSpPr>
        <p:spPr>
          <a:xfrm>
            <a:off x="6174821" y="5775402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C21EBE4-BD72-27AE-7492-FFCFDB51CEB8}"/>
              </a:ext>
            </a:extLst>
          </p:cNvPr>
          <p:cNvSpPr txBox="1"/>
          <p:nvPr/>
        </p:nvSpPr>
        <p:spPr>
          <a:xfrm>
            <a:off x="6210641" y="6487544"/>
            <a:ext cx="62419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</a:t>
            </a:r>
          </a:p>
        </p:txBody>
      </p:sp>
      <p:sp>
        <p:nvSpPr>
          <p:cNvPr id="20" name="Pfeil nach rechts 19">
            <a:extLst>
              <a:ext uri="{FF2B5EF4-FFF2-40B4-BE49-F238E27FC236}">
                <a16:creationId xmlns:a16="http://schemas.microsoft.com/office/drawing/2014/main" id="{002F06A5-4162-81A4-7E01-A163F55EB65E}"/>
              </a:ext>
            </a:extLst>
          </p:cNvPr>
          <p:cNvSpPr/>
          <p:nvPr/>
        </p:nvSpPr>
        <p:spPr>
          <a:xfrm rot="5400000">
            <a:off x="4509587" y="4232224"/>
            <a:ext cx="1310482" cy="405129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37BBAB-A0D0-7F93-CB2A-3A5139F69430}"/>
              </a:ext>
            </a:extLst>
          </p:cNvPr>
          <p:cNvSpPr txBox="1"/>
          <p:nvPr/>
        </p:nvSpPr>
        <p:spPr>
          <a:xfrm>
            <a:off x="3085239" y="3987646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3D8A4AB2-9076-9B3A-F6B9-7B0C77C8BD60}"/>
              </a:ext>
            </a:extLst>
          </p:cNvPr>
          <p:cNvCxnSpPr>
            <a:cxnSpLocks/>
          </p:cNvCxnSpPr>
          <p:nvPr/>
        </p:nvCxnSpPr>
        <p:spPr>
          <a:xfrm>
            <a:off x="8631651" y="5989010"/>
            <a:ext cx="8726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4254B27-71AA-250F-3AFA-D569DEFD27FE}"/>
              </a:ext>
            </a:extLst>
          </p:cNvPr>
          <p:cNvCxnSpPr>
            <a:cxnSpLocks/>
          </p:cNvCxnSpPr>
          <p:nvPr/>
        </p:nvCxnSpPr>
        <p:spPr>
          <a:xfrm flipV="1">
            <a:off x="9504300" y="4434104"/>
            <a:ext cx="0" cy="155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B699736-55F1-0158-C298-AD05953C467A}"/>
              </a:ext>
            </a:extLst>
          </p:cNvPr>
          <p:cNvCxnSpPr>
            <a:cxnSpLocks/>
          </p:cNvCxnSpPr>
          <p:nvPr/>
        </p:nvCxnSpPr>
        <p:spPr>
          <a:xfrm flipH="1" flipV="1">
            <a:off x="5367393" y="4417402"/>
            <a:ext cx="4136907" cy="16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C66748-9D9C-43D1-C0CC-D5B80E898CA0}"/>
              </a:ext>
            </a:extLst>
          </p:cNvPr>
          <p:cNvSpPr txBox="1"/>
          <p:nvPr/>
        </p:nvSpPr>
        <p:spPr>
          <a:xfrm rot="16200000">
            <a:off x="8317014" y="4527862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E6B4CA-FB6D-3BA5-D155-A3D55B5023B5}"/>
              </a:ext>
            </a:extLst>
          </p:cNvPr>
          <p:cNvSpPr txBox="1"/>
          <p:nvPr/>
        </p:nvSpPr>
        <p:spPr>
          <a:xfrm>
            <a:off x="6972781" y="5852255"/>
            <a:ext cx="193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&amp; [AMP]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DE22DF-59C6-F836-3444-CCE1DC6DAD46}"/>
              </a:ext>
            </a:extLst>
          </p:cNvPr>
          <p:cNvCxnSpPr>
            <a:endCxn id="26" idx="1"/>
          </p:cNvCxnSpPr>
          <p:nvPr/>
        </p:nvCxnSpPr>
        <p:spPr>
          <a:xfrm>
            <a:off x="6699246" y="5979213"/>
            <a:ext cx="2735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ylinder 27">
            <a:extLst>
              <a:ext uri="{FF2B5EF4-FFF2-40B4-BE49-F238E27FC236}">
                <a16:creationId xmlns:a16="http://schemas.microsoft.com/office/drawing/2014/main" id="{C6C6B2A2-9DD0-9430-CB0A-FD5DC92A8C33}"/>
              </a:ext>
            </a:extLst>
          </p:cNvPr>
          <p:cNvSpPr/>
          <p:nvPr/>
        </p:nvSpPr>
        <p:spPr>
          <a:xfrm>
            <a:off x="5071497" y="3288755"/>
            <a:ext cx="186661" cy="246876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A7BD62C-F0C8-A14A-F2B2-903E44158A59}"/>
              </a:ext>
            </a:extLst>
          </p:cNvPr>
          <p:cNvSpPr txBox="1"/>
          <p:nvPr/>
        </p:nvSpPr>
        <p:spPr>
          <a:xfrm>
            <a:off x="2971245" y="3288329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lang="de-DE" sz="105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3B52401-B7B6-6858-EB3D-A47D29358F8C}"/>
              </a:ext>
            </a:extLst>
          </p:cNvPr>
          <p:cNvSpPr txBox="1"/>
          <p:nvPr/>
        </p:nvSpPr>
        <p:spPr>
          <a:xfrm>
            <a:off x="4690304" y="248482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Glycolysis</a:t>
            </a:r>
            <a:endParaRPr lang="de-DE" dirty="0"/>
          </a:p>
        </p:txBody>
      </p:sp>
      <p:sp>
        <p:nvSpPr>
          <p:cNvPr id="31" name="Zylinder 30">
            <a:extLst>
              <a:ext uri="{FF2B5EF4-FFF2-40B4-BE49-F238E27FC236}">
                <a16:creationId xmlns:a16="http://schemas.microsoft.com/office/drawing/2014/main" id="{B758A9A7-995C-6D75-462F-D593F77A3D3D}"/>
              </a:ext>
            </a:extLst>
          </p:cNvPr>
          <p:cNvSpPr/>
          <p:nvPr/>
        </p:nvSpPr>
        <p:spPr>
          <a:xfrm>
            <a:off x="7678507" y="6368344"/>
            <a:ext cx="9956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32" name="Zylinder 31">
            <a:extLst>
              <a:ext uri="{FF2B5EF4-FFF2-40B4-BE49-F238E27FC236}">
                <a16:creationId xmlns:a16="http://schemas.microsoft.com/office/drawing/2014/main" id="{487C1075-15D5-A2DF-9470-84B6F0224A02}"/>
              </a:ext>
            </a:extLst>
          </p:cNvPr>
          <p:cNvSpPr/>
          <p:nvPr/>
        </p:nvSpPr>
        <p:spPr>
          <a:xfrm>
            <a:off x="7573859" y="3619376"/>
            <a:ext cx="104648" cy="115861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5C273E1-7072-DE58-79AA-36364844F0A9}"/>
              </a:ext>
            </a:extLst>
          </p:cNvPr>
          <p:cNvCxnSpPr>
            <a:cxnSpLocks/>
          </p:cNvCxnSpPr>
          <p:nvPr/>
        </p:nvCxnSpPr>
        <p:spPr>
          <a:xfrm>
            <a:off x="7626183" y="3782986"/>
            <a:ext cx="0" cy="55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feil nach rechts 33">
            <a:extLst>
              <a:ext uri="{FF2B5EF4-FFF2-40B4-BE49-F238E27FC236}">
                <a16:creationId xmlns:a16="http://schemas.microsoft.com/office/drawing/2014/main" id="{88350BB4-E994-7B22-EE26-A62B25AA6FB6}"/>
              </a:ext>
            </a:extLst>
          </p:cNvPr>
          <p:cNvSpPr/>
          <p:nvPr/>
        </p:nvSpPr>
        <p:spPr>
          <a:xfrm rot="5400000">
            <a:off x="3506584" y="4320245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Zylinder 34">
            <a:extLst>
              <a:ext uri="{FF2B5EF4-FFF2-40B4-BE49-F238E27FC236}">
                <a16:creationId xmlns:a16="http://schemas.microsoft.com/office/drawing/2014/main" id="{00601A5E-25ED-7EC8-F4A3-0967515730B2}"/>
              </a:ext>
            </a:extLst>
          </p:cNvPr>
          <p:cNvSpPr/>
          <p:nvPr/>
        </p:nvSpPr>
        <p:spPr>
          <a:xfrm>
            <a:off x="3977213" y="2979552"/>
            <a:ext cx="369224" cy="571951"/>
          </a:xfrm>
          <a:prstGeom prst="can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E3BF238-8869-CB65-1BBE-0F3E8AD2BE5B}"/>
              </a:ext>
            </a:extLst>
          </p:cNvPr>
          <p:cNvSpPr txBox="1"/>
          <p:nvPr/>
        </p:nvSpPr>
        <p:spPr>
          <a:xfrm>
            <a:off x="3854343" y="2490582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Aerobic</a:t>
            </a:r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4DB660D5-6132-4671-5368-47EE7ED8A7CE}"/>
              </a:ext>
            </a:extLst>
          </p:cNvPr>
          <p:cNvSpPr/>
          <p:nvPr/>
        </p:nvSpPr>
        <p:spPr>
          <a:xfrm>
            <a:off x="2835310" y="5428878"/>
            <a:ext cx="303992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F9BF35A-3E74-54AB-1EEE-B2A386CE95EE}"/>
              </a:ext>
            </a:extLst>
          </p:cNvPr>
          <p:cNvSpPr txBox="1"/>
          <p:nvPr/>
        </p:nvSpPr>
        <p:spPr>
          <a:xfrm>
            <a:off x="2274939" y="5809936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D9C8492C-A193-6FC6-75B5-0FDC12338AFE}"/>
              </a:ext>
            </a:extLst>
          </p:cNvPr>
          <p:cNvCxnSpPr>
            <a:cxnSpLocks/>
          </p:cNvCxnSpPr>
          <p:nvPr/>
        </p:nvCxnSpPr>
        <p:spPr>
          <a:xfrm flipH="1" flipV="1">
            <a:off x="1929067" y="5999107"/>
            <a:ext cx="345872" cy="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09C12492-FAC4-0D32-6909-9A4A648F57A5}"/>
              </a:ext>
            </a:extLst>
          </p:cNvPr>
          <p:cNvSpPr txBox="1"/>
          <p:nvPr/>
        </p:nvSpPr>
        <p:spPr>
          <a:xfrm>
            <a:off x="795065" y="5881907"/>
            <a:ext cx="11363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</a:t>
            </a:r>
          </a:p>
        </p:txBody>
      </p:sp>
      <p:sp>
        <p:nvSpPr>
          <p:cNvPr id="41" name="Zylinder 40">
            <a:extLst>
              <a:ext uri="{FF2B5EF4-FFF2-40B4-BE49-F238E27FC236}">
                <a16:creationId xmlns:a16="http://schemas.microsoft.com/office/drawing/2014/main" id="{77432CEE-3642-9249-14D5-EBD194F245B4}"/>
              </a:ext>
            </a:extLst>
          </p:cNvPr>
          <p:cNvSpPr/>
          <p:nvPr/>
        </p:nvSpPr>
        <p:spPr>
          <a:xfrm rot="10800000" flipH="1" flipV="1">
            <a:off x="1440525" y="6322625"/>
            <a:ext cx="7935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08FE426-C1CD-C281-01AF-E031E21D7CEC}"/>
              </a:ext>
            </a:extLst>
          </p:cNvPr>
          <p:cNvCxnSpPr>
            <a:cxnSpLocks/>
          </p:cNvCxnSpPr>
          <p:nvPr/>
        </p:nvCxnSpPr>
        <p:spPr>
          <a:xfrm flipV="1">
            <a:off x="270788" y="4426556"/>
            <a:ext cx="0" cy="1581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E29F3E89-9DA4-741C-ACFB-25CD055236E5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258780" y="5999107"/>
            <a:ext cx="536285" cy="97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ABEA399-6E0E-B582-2547-6430FBB5377A}"/>
              </a:ext>
            </a:extLst>
          </p:cNvPr>
          <p:cNvCxnSpPr>
            <a:cxnSpLocks/>
          </p:cNvCxnSpPr>
          <p:nvPr/>
        </p:nvCxnSpPr>
        <p:spPr>
          <a:xfrm>
            <a:off x="267081" y="4430237"/>
            <a:ext cx="36702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82DAF611-39EE-A341-3B66-6DE97695F86E}"/>
              </a:ext>
            </a:extLst>
          </p:cNvPr>
          <p:cNvSpPr txBox="1"/>
          <p:nvPr/>
        </p:nvSpPr>
        <p:spPr>
          <a:xfrm rot="16200000">
            <a:off x="-599743" y="4437951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50F8370-B7B3-BF1B-C04E-DDA9DDF87983}"/>
              </a:ext>
            </a:extLst>
          </p:cNvPr>
          <p:cNvSpPr txBox="1"/>
          <p:nvPr/>
        </p:nvSpPr>
        <p:spPr>
          <a:xfrm rot="16200000">
            <a:off x="6751422" y="3243617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Inhibition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6B29C1E-28C0-71F7-7CF6-D4E8C8499B20}"/>
              </a:ext>
            </a:extLst>
          </p:cNvPr>
          <p:cNvSpPr txBox="1"/>
          <p:nvPr/>
        </p:nvSpPr>
        <p:spPr>
          <a:xfrm>
            <a:off x="480843" y="5808186"/>
            <a:ext cx="122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7FDF1D6-08F2-1B8B-F9FC-7DD47C882662}"/>
              </a:ext>
            </a:extLst>
          </p:cNvPr>
          <p:cNvCxnSpPr>
            <a:cxnSpLocks/>
            <a:stCxn id="50" idx="0"/>
          </p:cNvCxnSpPr>
          <p:nvPr/>
        </p:nvCxnSpPr>
        <p:spPr>
          <a:xfrm flipH="1" flipV="1">
            <a:off x="8229601" y="5175203"/>
            <a:ext cx="247650" cy="84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56896079-403C-14C0-ABA9-0FAF710965DA}"/>
              </a:ext>
            </a:extLst>
          </p:cNvPr>
          <p:cNvSpPr/>
          <p:nvPr/>
        </p:nvSpPr>
        <p:spPr>
          <a:xfrm>
            <a:off x="8186082" y="4942453"/>
            <a:ext cx="614362" cy="570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44949EBD-3A8A-92C1-88DB-A598BA7C3174}"/>
              </a:ext>
            </a:extLst>
          </p:cNvPr>
          <p:cNvSpPr/>
          <p:nvPr/>
        </p:nvSpPr>
        <p:spPr>
          <a:xfrm>
            <a:off x="8012579" y="5259595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1DD7047F-70E1-A599-DE34-2A59F8156021}"/>
              </a:ext>
            </a:extLst>
          </p:cNvPr>
          <p:cNvCxnSpPr>
            <a:cxnSpLocks/>
            <a:stCxn id="54" idx="0"/>
            <a:endCxn id="53" idx="1"/>
          </p:cNvCxnSpPr>
          <p:nvPr/>
        </p:nvCxnSpPr>
        <p:spPr>
          <a:xfrm flipH="1" flipV="1">
            <a:off x="1128842" y="4950415"/>
            <a:ext cx="201198" cy="233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hteck 51">
            <a:extLst>
              <a:ext uri="{FF2B5EF4-FFF2-40B4-BE49-F238E27FC236}">
                <a16:creationId xmlns:a16="http://schemas.microsoft.com/office/drawing/2014/main" id="{02B1D545-A8A0-22BF-E1AE-6459C7240887}"/>
              </a:ext>
            </a:extLst>
          </p:cNvPr>
          <p:cNvSpPr/>
          <p:nvPr/>
        </p:nvSpPr>
        <p:spPr>
          <a:xfrm>
            <a:off x="1017768" y="53364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787AA52-4AA5-4F24-B2CC-4CE975BC461E}"/>
              </a:ext>
            </a:extLst>
          </p:cNvPr>
          <p:cNvSpPr/>
          <p:nvPr/>
        </p:nvSpPr>
        <p:spPr>
          <a:xfrm>
            <a:off x="1038871" y="4866867"/>
            <a:ext cx="614362" cy="570501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8DF0FDF8-CA4E-D973-0747-3B6CD97F3C4D}"/>
              </a:ext>
            </a:extLst>
          </p:cNvPr>
          <p:cNvSpPr/>
          <p:nvPr/>
        </p:nvSpPr>
        <p:spPr>
          <a:xfrm>
            <a:off x="865368" y="51840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4B0E2A4-53F7-1FAD-971B-B696A3252261}"/>
              </a:ext>
            </a:extLst>
          </p:cNvPr>
          <p:cNvSpPr txBox="1"/>
          <p:nvPr/>
        </p:nvSpPr>
        <p:spPr>
          <a:xfrm>
            <a:off x="917233" y="5196160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V̇O</a:t>
            </a:r>
            <a:r>
              <a:rPr lang="de-DE" sz="12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221F921-D89F-9B44-0799-61855D1734B8}"/>
              </a:ext>
            </a:extLst>
          </p:cNvPr>
          <p:cNvSpPr txBox="1"/>
          <p:nvPr/>
        </p:nvSpPr>
        <p:spPr>
          <a:xfrm>
            <a:off x="7998073" y="5243501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505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DE9A437-0FF9-D7DD-A03E-6774B50F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Outline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are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needed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build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model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40BC90-AFF0-79A6-D648-503F1FCAA0E1}"/>
              </a:ext>
            </a:extLst>
          </p:cNvPr>
          <p:cNvSpPr txBox="1"/>
          <p:nvPr/>
        </p:nvSpPr>
        <p:spPr>
          <a:xfrm>
            <a:off x="469288" y="1621471"/>
            <a:ext cx="8854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qualitatively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(2-Steps)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A724C-B538-58DC-D6B2-2A1A29CDF422}"/>
              </a:ext>
            </a:extLst>
          </p:cNvPr>
          <p:cNvSpPr/>
          <p:nvPr/>
        </p:nvSpPr>
        <p:spPr>
          <a:xfrm>
            <a:off x="5020697" y="4006511"/>
            <a:ext cx="295896" cy="281158"/>
          </a:xfrm>
          <a:prstGeom prst="rect">
            <a:avLst/>
          </a:prstGeom>
          <a:solidFill>
            <a:srgbClr val="FF0000"/>
          </a:solidFill>
          <a:ln>
            <a:solidFill>
              <a:srgbClr val="EA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</a:rPr>
              <a:t>H</a:t>
            </a:r>
            <a:r>
              <a:rPr lang="de-DE" sz="800" baseline="300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365A834-DD44-D7C2-04A4-2893BCF9D10D}"/>
              </a:ext>
            </a:extLst>
          </p:cNvPr>
          <p:cNvSpPr/>
          <p:nvPr/>
        </p:nvSpPr>
        <p:spPr>
          <a:xfrm>
            <a:off x="4312683" y="6189571"/>
            <a:ext cx="4699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dk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B9779A0-661A-0EFA-D4DB-5C0C88F8113C}"/>
              </a:ext>
            </a:extLst>
          </p:cNvPr>
          <p:cNvSpPr/>
          <p:nvPr/>
        </p:nvSpPr>
        <p:spPr>
          <a:xfrm>
            <a:off x="3251541" y="5968764"/>
            <a:ext cx="2667000" cy="757930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66ED108-72E5-2546-AB40-75D891EE1794}"/>
              </a:ext>
            </a:extLst>
          </p:cNvPr>
          <p:cNvSpPr/>
          <p:nvPr/>
        </p:nvSpPr>
        <p:spPr>
          <a:xfrm>
            <a:off x="3244439" y="6105076"/>
            <a:ext cx="2667000" cy="629417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8D583D-3A5B-DB2E-89A5-1F6AB4E2C6DF}"/>
              </a:ext>
            </a:extLst>
          </p:cNvPr>
          <p:cNvSpPr/>
          <p:nvPr/>
        </p:nvSpPr>
        <p:spPr>
          <a:xfrm>
            <a:off x="3245435" y="6460332"/>
            <a:ext cx="2667000" cy="26636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A6441A-9513-BDEC-FD04-5D3D4B0F67F4}"/>
              </a:ext>
            </a:extLst>
          </p:cNvPr>
          <p:cNvSpPr/>
          <p:nvPr/>
        </p:nvSpPr>
        <p:spPr>
          <a:xfrm>
            <a:off x="5071497" y="4426556"/>
            <a:ext cx="186662" cy="350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EA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4E6B01-50B2-6E3A-DAC9-1ECA7D8D66C9}"/>
              </a:ext>
            </a:extLst>
          </p:cNvPr>
          <p:cNvSpPr/>
          <p:nvPr/>
        </p:nvSpPr>
        <p:spPr>
          <a:xfrm>
            <a:off x="4018341" y="4128913"/>
            <a:ext cx="278346" cy="3899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073DC6-E43E-DA8C-2E5C-656061A16896}"/>
              </a:ext>
            </a:extLst>
          </p:cNvPr>
          <p:cNvSpPr/>
          <p:nvPr/>
        </p:nvSpPr>
        <p:spPr>
          <a:xfrm>
            <a:off x="3239533" y="6514238"/>
            <a:ext cx="2667000" cy="230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A8C9557-216E-4B72-6F93-C155AE602A97}"/>
              </a:ext>
            </a:extLst>
          </p:cNvPr>
          <p:cNvGrpSpPr/>
          <p:nvPr/>
        </p:nvGrpSpPr>
        <p:grpSpPr>
          <a:xfrm>
            <a:off x="3074433" y="3864431"/>
            <a:ext cx="3124200" cy="2872581"/>
            <a:chOff x="2755900" y="2273300"/>
            <a:chExt cx="3124200" cy="2872581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A479CFC-A834-01DA-3630-E9405EFA93AB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7B38CF0-7FCD-8BFC-52B9-8CAEF44AD203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Geschweifte Klammer links 15">
            <a:extLst>
              <a:ext uri="{FF2B5EF4-FFF2-40B4-BE49-F238E27FC236}">
                <a16:creationId xmlns:a16="http://schemas.microsoft.com/office/drawing/2014/main" id="{45510804-E44F-26E1-0D58-68BD8462E86E}"/>
              </a:ext>
            </a:extLst>
          </p:cNvPr>
          <p:cNvSpPr/>
          <p:nvPr/>
        </p:nvSpPr>
        <p:spPr>
          <a:xfrm flipH="1">
            <a:off x="5906533" y="6568661"/>
            <a:ext cx="292100" cy="176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chweifte Klammer links 16">
            <a:extLst>
              <a:ext uri="{FF2B5EF4-FFF2-40B4-BE49-F238E27FC236}">
                <a16:creationId xmlns:a16="http://schemas.microsoft.com/office/drawing/2014/main" id="{5B215254-3B5B-AD7D-C846-C7CD558CC3AE}"/>
              </a:ext>
            </a:extLst>
          </p:cNvPr>
          <p:cNvSpPr/>
          <p:nvPr/>
        </p:nvSpPr>
        <p:spPr>
          <a:xfrm flipH="1">
            <a:off x="5930549" y="5419119"/>
            <a:ext cx="268084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C6013D-559E-93C9-68E2-9E791451DE4E}"/>
              </a:ext>
            </a:extLst>
          </p:cNvPr>
          <p:cNvSpPr txBox="1"/>
          <p:nvPr/>
        </p:nvSpPr>
        <p:spPr>
          <a:xfrm>
            <a:off x="6174821" y="5775402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C21EBE4-BD72-27AE-7492-FFCFDB51CEB8}"/>
              </a:ext>
            </a:extLst>
          </p:cNvPr>
          <p:cNvSpPr txBox="1"/>
          <p:nvPr/>
        </p:nvSpPr>
        <p:spPr>
          <a:xfrm>
            <a:off x="6210641" y="6487544"/>
            <a:ext cx="62419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</a:t>
            </a:r>
          </a:p>
        </p:txBody>
      </p:sp>
      <p:sp>
        <p:nvSpPr>
          <p:cNvPr id="20" name="Pfeil nach rechts 19">
            <a:extLst>
              <a:ext uri="{FF2B5EF4-FFF2-40B4-BE49-F238E27FC236}">
                <a16:creationId xmlns:a16="http://schemas.microsoft.com/office/drawing/2014/main" id="{002F06A5-4162-81A4-7E01-A163F55EB65E}"/>
              </a:ext>
            </a:extLst>
          </p:cNvPr>
          <p:cNvSpPr/>
          <p:nvPr/>
        </p:nvSpPr>
        <p:spPr>
          <a:xfrm rot="5400000">
            <a:off x="4509587" y="4232224"/>
            <a:ext cx="1310482" cy="405129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37BBAB-A0D0-7F93-CB2A-3A5139F69430}"/>
              </a:ext>
            </a:extLst>
          </p:cNvPr>
          <p:cNvSpPr txBox="1"/>
          <p:nvPr/>
        </p:nvSpPr>
        <p:spPr>
          <a:xfrm>
            <a:off x="3085239" y="3987646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3D8A4AB2-9076-9B3A-F6B9-7B0C77C8BD60}"/>
              </a:ext>
            </a:extLst>
          </p:cNvPr>
          <p:cNvCxnSpPr>
            <a:cxnSpLocks/>
          </p:cNvCxnSpPr>
          <p:nvPr/>
        </p:nvCxnSpPr>
        <p:spPr>
          <a:xfrm>
            <a:off x="8631651" y="5989010"/>
            <a:ext cx="8726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4254B27-71AA-250F-3AFA-D569DEFD27FE}"/>
              </a:ext>
            </a:extLst>
          </p:cNvPr>
          <p:cNvCxnSpPr>
            <a:cxnSpLocks/>
          </p:cNvCxnSpPr>
          <p:nvPr/>
        </p:nvCxnSpPr>
        <p:spPr>
          <a:xfrm flipV="1">
            <a:off x="9504300" y="4434104"/>
            <a:ext cx="0" cy="155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B699736-55F1-0158-C298-AD05953C467A}"/>
              </a:ext>
            </a:extLst>
          </p:cNvPr>
          <p:cNvCxnSpPr>
            <a:cxnSpLocks/>
          </p:cNvCxnSpPr>
          <p:nvPr/>
        </p:nvCxnSpPr>
        <p:spPr>
          <a:xfrm flipH="1" flipV="1">
            <a:off x="5367393" y="4417402"/>
            <a:ext cx="4136907" cy="16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C66748-9D9C-43D1-C0CC-D5B80E898CA0}"/>
              </a:ext>
            </a:extLst>
          </p:cNvPr>
          <p:cNvSpPr txBox="1"/>
          <p:nvPr/>
        </p:nvSpPr>
        <p:spPr>
          <a:xfrm rot="16200000">
            <a:off x="8317014" y="4527862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E6B4CA-FB6D-3BA5-D155-A3D55B5023B5}"/>
              </a:ext>
            </a:extLst>
          </p:cNvPr>
          <p:cNvSpPr txBox="1"/>
          <p:nvPr/>
        </p:nvSpPr>
        <p:spPr>
          <a:xfrm>
            <a:off x="6972781" y="5852255"/>
            <a:ext cx="193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&amp; [AMP]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DE22DF-59C6-F836-3444-CCE1DC6DAD46}"/>
              </a:ext>
            </a:extLst>
          </p:cNvPr>
          <p:cNvCxnSpPr>
            <a:endCxn id="26" idx="1"/>
          </p:cNvCxnSpPr>
          <p:nvPr/>
        </p:nvCxnSpPr>
        <p:spPr>
          <a:xfrm>
            <a:off x="6699246" y="5979213"/>
            <a:ext cx="2735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ylinder 27">
            <a:extLst>
              <a:ext uri="{FF2B5EF4-FFF2-40B4-BE49-F238E27FC236}">
                <a16:creationId xmlns:a16="http://schemas.microsoft.com/office/drawing/2014/main" id="{C6C6B2A2-9DD0-9430-CB0A-FD5DC92A8C33}"/>
              </a:ext>
            </a:extLst>
          </p:cNvPr>
          <p:cNvSpPr/>
          <p:nvPr/>
        </p:nvSpPr>
        <p:spPr>
          <a:xfrm>
            <a:off x="5071497" y="3288755"/>
            <a:ext cx="186661" cy="246876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A7BD62C-F0C8-A14A-F2B2-903E44158A59}"/>
              </a:ext>
            </a:extLst>
          </p:cNvPr>
          <p:cNvSpPr txBox="1"/>
          <p:nvPr/>
        </p:nvSpPr>
        <p:spPr>
          <a:xfrm>
            <a:off x="2971245" y="3288329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lang="de-DE" sz="105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3B52401-B7B6-6858-EB3D-A47D29358F8C}"/>
              </a:ext>
            </a:extLst>
          </p:cNvPr>
          <p:cNvSpPr txBox="1"/>
          <p:nvPr/>
        </p:nvSpPr>
        <p:spPr>
          <a:xfrm>
            <a:off x="4690304" y="248482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Glycolysis</a:t>
            </a:r>
            <a:endParaRPr lang="de-DE" dirty="0"/>
          </a:p>
        </p:txBody>
      </p:sp>
      <p:sp>
        <p:nvSpPr>
          <p:cNvPr id="31" name="Zylinder 30">
            <a:extLst>
              <a:ext uri="{FF2B5EF4-FFF2-40B4-BE49-F238E27FC236}">
                <a16:creationId xmlns:a16="http://schemas.microsoft.com/office/drawing/2014/main" id="{B758A9A7-995C-6D75-462F-D593F77A3D3D}"/>
              </a:ext>
            </a:extLst>
          </p:cNvPr>
          <p:cNvSpPr/>
          <p:nvPr/>
        </p:nvSpPr>
        <p:spPr>
          <a:xfrm>
            <a:off x="7678507" y="6368344"/>
            <a:ext cx="9956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32" name="Zylinder 31">
            <a:extLst>
              <a:ext uri="{FF2B5EF4-FFF2-40B4-BE49-F238E27FC236}">
                <a16:creationId xmlns:a16="http://schemas.microsoft.com/office/drawing/2014/main" id="{487C1075-15D5-A2DF-9470-84B6F0224A02}"/>
              </a:ext>
            </a:extLst>
          </p:cNvPr>
          <p:cNvSpPr/>
          <p:nvPr/>
        </p:nvSpPr>
        <p:spPr>
          <a:xfrm>
            <a:off x="7573859" y="3619376"/>
            <a:ext cx="104648" cy="115861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5C273E1-7072-DE58-79AA-36364844F0A9}"/>
              </a:ext>
            </a:extLst>
          </p:cNvPr>
          <p:cNvCxnSpPr>
            <a:cxnSpLocks/>
          </p:cNvCxnSpPr>
          <p:nvPr/>
        </p:nvCxnSpPr>
        <p:spPr>
          <a:xfrm>
            <a:off x="7626183" y="3782986"/>
            <a:ext cx="0" cy="55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feil nach rechts 33">
            <a:extLst>
              <a:ext uri="{FF2B5EF4-FFF2-40B4-BE49-F238E27FC236}">
                <a16:creationId xmlns:a16="http://schemas.microsoft.com/office/drawing/2014/main" id="{88350BB4-E994-7B22-EE26-A62B25AA6FB6}"/>
              </a:ext>
            </a:extLst>
          </p:cNvPr>
          <p:cNvSpPr/>
          <p:nvPr/>
        </p:nvSpPr>
        <p:spPr>
          <a:xfrm rot="5400000">
            <a:off x="3506584" y="4320245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Zylinder 34">
            <a:extLst>
              <a:ext uri="{FF2B5EF4-FFF2-40B4-BE49-F238E27FC236}">
                <a16:creationId xmlns:a16="http://schemas.microsoft.com/office/drawing/2014/main" id="{00601A5E-25ED-7EC8-F4A3-0967515730B2}"/>
              </a:ext>
            </a:extLst>
          </p:cNvPr>
          <p:cNvSpPr/>
          <p:nvPr/>
        </p:nvSpPr>
        <p:spPr>
          <a:xfrm>
            <a:off x="3977213" y="2979552"/>
            <a:ext cx="369224" cy="571951"/>
          </a:xfrm>
          <a:prstGeom prst="can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E3BF238-8869-CB65-1BBE-0F3E8AD2BE5B}"/>
              </a:ext>
            </a:extLst>
          </p:cNvPr>
          <p:cNvSpPr txBox="1"/>
          <p:nvPr/>
        </p:nvSpPr>
        <p:spPr>
          <a:xfrm>
            <a:off x="3854343" y="2490582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Aerobic</a:t>
            </a:r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4DB660D5-6132-4671-5368-47EE7ED8A7CE}"/>
              </a:ext>
            </a:extLst>
          </p:cNvPr>
          <p:cNvSpPr/>
          <p:nvPr/>
        </p:nvSpPr>
        <p:spPr>
          <a:xfrm>
            <a:off x="2835310" y="5428878"/>
            <a:ext cx="303992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F9BF35A-3E74-54AB-1EEE-B2A386CE95EE}"/>
              </a:ext>
            </a:extLst>
          </p:cNvPr>
          <p:cNvSpPr txBox="1"/>
          <p:nvPr/>
        </p:nvSpPr>
        <p:spPr>
          <a:xfrm>
            <a:off x="2274939" y="5809936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D9C8492C-A193-6FC6-75B5-0FDC12338AFE}"/>
              </a:ext>
            </a:extLst>
          </p:cNvPr>
          <p:cNvCxnSpPr>
            <a:cxnSpLocks/>
          </p:cNvCxnSpPr>
          <p:nvPr/>
        </p:nvCxnSpPr>
        <p:spPr>
          <a:xfrm flipH="1" flipV="1">
            <a:off x="1929067" y="5999107"/>
            <a:ext cx="345872" cy="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09C12492-FAC4-0D32-6909-9A4A648F57A5}"/>
              </a:ext>
            </a:extLst>
          </p:cNvPr>
          <p:cNvSpPr txBox="1"/>
          <p:nvPr/>
        </p:nvSpPr>
        <p:spPr>
          <a:xfrm>
            <a:off x="795065" y="5881907"/>
            <a:ext cx="11363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</a:t>
            </a:r>
          </a:p>
        </p:txBody>
      </p:sp>
      <p:sp>
        <p:nvSpPr>
          <p:cNvPr id="41" name="Zylinder 40">
            <a:extLst>
              <a:ext uri="{FF2B5EF4-FFF2-40B4-BE49-F238E27FC236}">
                <a16:creationId xmlns:a16="http://schemas.microsoft.com/office/drawing/2014/main" id="{77432CEE-3642-9249-14D5-EBD194F245B4}"/>
              </a:ext>
            </a:extLst>
          </p:cNvPr>
          <p:cNvSpPr/>
          <p:nvPr/>
        </p:nvSpPr>
        <p:spPr>
          <a:xfrm rot="10800000" flipH="1" flipV="1">
            <a:off x="1440525" y="6322625"/>
            <a:ext cx="7935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08FE426-C1CD-C281-01AF-E031E21D7CEC}"/>
              </a:ext>
            </a:extLst>
          </p:cNvPr>
          <p:cNvCxnSpPr>
            <a:cxnSpLocks/>
          </p:cNvCxnSpPr>
          <p:nvPr/>
        </p:nvCxnSpPr>
        <p:spPr>
          <a:xfrm flipV="1">
            <a:off x="270788" y="4426556"/>
            <a:ext cx="0" cy="1581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E29F3E89-9DA4-741C-ACFB-25CD055236E5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258780" y="5999107"/>
            <a:ext cx="536285" cy="97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ABEA399-6E0E-B582-2547-6430FBB5377A}"/>
              </a:ext>
            </a:extLst>
          </p:cNvPr>
          <p:cNvCxnSpPr>
            <a:cxnSpLocks/>
          </p:cNvCxnSpPr>
          <p:nvPr/>
        </p:nvCxnSpPr>
        <p:spPr>
          <a:xfrm>
            <a:off x="267081" y="4430237"/>
            <a:ext cx="36702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82DAF611-39EE-A341-3B66-6DE97695F86E}"/>
              </a:ext>
            </a:extLst>
          </p:cNvPr>
          <p:cNvSpPr txBox="1"/>
          <p:nvPr/>
        </p:nvSpPr>
        <p:spPr>
          <a:xfrm rot="16200000">
            <a:off x="-599743" y="4437951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50F8370-B7B3-BF1B-C04E-DDA9DDF87983}"/>
              </a:ext>
            </a:extLst>
          </p:cNvPr>
          <p:cNvSpPr txBox="1"/>
          <p:nvPr/>
        </p:nvSpPr>
        <p:spPr>
          <a:xfrm rot="16200000">
            <a:off x="6751422" y="3243617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Inhibition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6B29C1E-28C0-71F7-7CF6-D4E8C8499B20}"/>
              </a:ext>
            </a:extLst>
          </p:cNvPr>
          <p:cNvSpPr txBox="1"/>
          <p:nvPr/>
        </p:nvSpPr>
        <p:spPr>
          <a:xfrm>
            <a:off x="480843" y="5808186"/>
            <a:ext cx="122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7FDF1D6-08F2-1B8B-F9FC-7DD47C882662}"/>
              </a:ext>
            </a:extLst>
          </p:cNvPr>
          <p:cNvCxnSpPr>
            <a:cxnSpLocks/>
            <a:stCxn id="50" idx="0"/>
          </p:cNvCxnSpPr>
          <p:nvPr/>
        </p:nvCxnSpPr>
        <p:spPr>
          <a:xfrm flipH="1" flipV="1">
            <a:off x="8186082" y="5090030"/>
            <a:ext cx="291169" cy="169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56896079-403C-14C0-ABA9-0FAF710965DA}"/>
              </a:ext>
            </a:extLst>
          </p:cNvPr>
          <p:cNvSpPr/>
          <p:nvPr/>
        </p:nvSpPr>
        <p:spPr>
          <a:xfrm>
            <a:off x="8186082" y="4942453"/>
            <a:ext cx="614362" cy="570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44949EBD-3A8A-92C1-88DB-A598BA7C3174}"/>
              </a:ext>
            </a:extLst>
          </p:cNvPr>
          <p:cNvSpPr/>
          <p:nvPr/>
        </p:nvSpPr>
        <p:spPr>
          <a:xfrm>
            <a:off x="8012579" y="5259595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1DD7047F-70E1-A599-DE34-2A59F8156021}"/>
              </a:ext>
            </a:extLst>
          </p:cNvPr>
          <p:cNvCxnSpPr>
            <a:cxnSpLocks/>
            <a:stCxn id="54" idx="0"/>
            <a:endCxn id="53" idx="7"/>
          </p:cNvCxnSpPr>
          <p:nvPr/>
        </p:nvCxnSpPr>
        <p:spPr>
          <a:xfrm flipV="1">
            <a:off x="1330040" y="4950415"/>
            <a:ext cx="233222" cy="233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hteck 51">
            <a:extLst>
              <a:ext uri="{FF2B5EF4-FFF2-40B4-BE49-F238E27FC236}">
                <a16:creationId xmlns:a16="http://schemas.microsoft.com/office/drawing/2014/main" id="{02B1D545-A8A0-22BF-E1AE-6459C7240887}"/>
              </a:ext>
            </a:extLst>
          </p:cNvPr>
          <p:cNvSpPr/>
          <p:nvPr/>
        </p:nvSpPr>
        <p:spPr>
          <a:xfrm>
            <a:off x="1017768" y="53364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787AA52-4AA5-4F24-B2CC-4CE975BC461E}"/>
              </a:ext>
            </a:extLst>
          </p:cNvPr>
          <p:cNvSpPr/>
          <p:nvPr/>
        </p:nvSpPr>
        <p:spPr>
          <a:xfrm>
            <a:off x="1038871" y="4866867"/>
            <a:ext cx="614362" cy="570501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8DF0FDF8-CA4E-D973-0747-3B6CD97F3C4D}"/>
              </a:ext>
            </a:extLst>
          </p:cNvPr>
          <p:cNvSpPr/>
          <p:nvPr/>
        </p:nvSpPr>
        <p:spPr>
          <a:xfrm>
            <a:off x="865368" y="51840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B6EC071-15ED-4A51-BE2B-77BD5D721855}"/>
              </a:ext>
            </a:extLst>
          </p:cNvPr>
          <p:cNvSpPr txBox="1"/>
          <p:nvPr/>
        </p:nvSpPr>
        <p:spPr>
          <a:xfrm>
            <a:off x="917233" y="5196160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V̇O</a:t>
            </a:r>
            <a:r>
              <a:rPr lang="de-DE" sz="12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C098B423-382E-24AD-16F3-54DD95D9CFCF}"/>
              </a:ext>
            </a:extLst>
          </p:cNvPr>
          <p:cNvSpPr txBox="1"/>
          <p:nvPr/>
        </p:nvSpPr>
        <p:spPr>
          <a:xfrm>
            <a:off x="7998073" y="5243501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83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DE9A437-0FF9-D7DD-A03E-6774B50F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Outline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are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needed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build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model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40BC90-AFF0-79A6-D648-503F1FCAA0E1}"/>
              </a:ext>
            </a:extLst>
          </p:cNvPr>
          <p:cNvSpPr txBox="1"/>
          <p:nvPr/>
        </p:nvSpPr>
        <p:spPr>
          <a:xfrm>
            <a:off x="469288" y="1621471"/>
            <a:ext cx="8854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qualitatively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(2-Steps)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A724C-B538-58DC-D6B2-2A1A29CDF422}"/>
              </a:ext>
            </a:extLst>
          </p:cNvPr>
          <p:cNvSpPr/>
          <p:nvPr/>
        </p:nvSpPr>
        <p:spPr>
          <a:xfrm>
            <a:off x="5020697" y="4006511"/>
            <a:ext cx="295896" cy="281158"/>
          </a:xfrm>
          <a:prstGeom prst="rect">
            <a:avLst/>
          </a:prstGeom>
          <a:solidFill>
            <a:srgbClr val="FF0000"/>
          </a:solidFill>
          <a:ln>
            <a:solidFill>
              <a:srgbClr val="EA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</a:rPr>
              <a:t>H</a:t>
            </a:r>
            <a:r>
              <a:rPr lang="de-DE" sz="800" baseline="300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B9779A0-661A-0EFA-D4DB-5C0C88F8113C}"/>
              </a:ext>
            </a:extLst>
          </p:cNvPr>
          <p:cNvSpPr/>
          <p:nvPr/>
        </p:nvSpPr>
        <p:spPr>
          <a:xfrm>
            <a:off x="3251541" y="6222974"/>
            <a:ext cx="2667000" cy="503720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66ED108-72E5-2546-AB40-75D891EE1794}"/>
              </a:ext>
            </a:extLst>
          </p:cNvPr>
          <p:cNvSpPr/>
          <p:nvPr/>
        </p:nvSpPr>
        <p:spPr>
          <a:xfrm>
            <a:off x="3244439" y="6243477"/>
            <a:ext cx="2667000" cy="491016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8D583D-3A5B-DB2E-89A5-1F6AB4E2C6DF}"/>
              </a:ext>
            </a:extLst>
          </p:cNvPr>
          <p:cNvSpPr/>
          <p:nvPr/>
        </p:nvSpPr>
        <p:spPr>
          <a:xfrm>
            <a:off x="3245435" y="6460332"/>
            <a:ext cx="2667000" cy="26636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A6441A-9513-BDEC-FD04-5D3D4B0F67F4}"/>
              </a:ext>
            </a:extLst>
          </p:cNvPr>
          <p:cNvSpPr/>
          <p:nvPr/>
        </p:nvSpPr>
        <p:spPr>
          <a:xfrm>
            <a:off x="5071497" y="4426556"/>
            <a:ext cx="186662" cy="350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EA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4E6B01-50B2-6E3A-DAC9-1ECA7D8D66C9}"/>
              </a:ext>
            </a:extLst>
          </p:cNvPr>
          <p:cNvSpPr/>
          <p:nvPr/>
        </p:nvSpPr>
        <p:spPr>
          <a:xfrm>
            <a:off x="4018341" y="4128913"/>
            <a:ext cx="278346" cy="3899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073DC6-E43E-DA8C-2E5C-656061A16896}"/>
              </a:ext>
            </a:extLst>
          </p:cNvPr>
          <p:cNvSpPr/>
          <p:nvPr/>
        </p:nvSpPr>
        <p:spPr>
          <a:xfrm>
            <a:off x="3239533" y="6514238"/>
            <a:ext cx="2667000" cy="230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A8C9557-216E-4B72-6F93-C155AE602A97}"/>
              </a:ext>
            </a:extLst>
          </p:cNvPr>
          <p:cNvGrpSpPr/>
          <p:nvPr/>
        </p:nvGrpSpPr>
        <p:grpSpPr>
          <a:xfrm>
            <a:off x="3074433" y="3864431"/>
            <a:ext cx="3124200" cy="2872581"/>
            <a:chOff x="2755900" y="2273300"/>
            <a:chExt cx="3124200" cy="2872581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A479CFC-A834-01DA-3630-E9405EFA93AB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7B38CF0-7FCD-8BFC-52B9-8CAEF44AD203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Geschweifte Klammer links 15">
            <a:extLst>
              <a:ext uri="{FF2B5EF4-FFF2-40B4-BE49-F238E27FC236}">
                <a16:creationId xmlns:a16="http://schemas.microsoft.com/office/drawing/2014/main" id="{45510804-E44F-26E1-0D58-68BD8462E86E}"/>
              </a:ext>
            </a:extLst>
          </p:cNvPr>
          <p:cNvSpPr/>
          <p:nvPr/>
        </p:nvSpPr>
        <p:spPr>
          <a:xfrm flipH="1">
            <a:off x="5906533" y="6568661"/>
            <a:ext cx="292100" cy="176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chweifte Klammer links 16">
            <a:extLst>
              <a:ext uri="{FF2B5EF4-FFF2-40B4-BE49-F238E27FC236}">
                <a16:creationId xmlns:a16="http://schemas.microsoft.com/office/drawing/2014/main" id="{5B215254-3B5B-AD7D-C846-C7CD558CC3AE}"/>
              </a:ext>
            </a:extLst>
          </p:cNvPr>
          <p:cNvSpPr/>
          <p:nvPr/>
        </p:nvSpPr>
        <p:spPr>
          <a:xfrm flipH="1">
            <a:off x="5930549" y="5419119"/>
            <a:ext cx="268084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C6013D-559E-93C9-68E2-9E791451DE4E}"/>
              </a:ext>
            </a:extLst>
          </p:cNvPr>
          <p:cNvSpPr txBox="1"/>
          <p:nvPr/>
        </p:nvSpPr>
        <p:spPr>
          <a:xfrm>
            <a:off x="6174821" y="5775402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C21EBE4-BD72-27AE-7492-FFCFDB51CEB8}"/>
              </a:ext>
            </a:extLst>
          </p:cNvPr>
          <p:cNvSpPr txBox="1"/>
          <p:nvPr/>
        </p:nvSpPr>
        <p:spPr>
          <a:xfrm>
            <a:off x="6210641" y="6487544"/>
            <a:ext cx="62419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</a:t>
            </a:r>
          </a:p>
        </p:txBody>
      </p:sp>
      <p:sp>
        <p:nvSpPr>
          <p:cNvPr id="20" name="Pfeil nach rechts 19">
            <a:extLst>
              <a:ext uri="{FF2B5EF4-FFF2-40B4-BE49-F238E27FC236}">
                <a16:creationId xmlns:a16="http://schemas.microsoft.com/office/drawing/2014/main" id="{002F06A5-4162-81A4-7E01-A163F55EB65E}"/>
              </a:ext>
            </a:extLst>
          </p:cNvPr>
          <p:cNvSpPr/>
          <p:nvPr/>
        </p:nvSpPr>
        <p:spPr>
          <a:xfrm rot="5400000">
            <a:off x="4509587" y="4232224"/>
            <a:ext cx="1310482" cy="405129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37BBAB-A0D0-7F93-CB2A-3A5139F69430}"/>
              </a:ext>
            </a:extLst>
          </p:cNvPr>
          <p:cNvSpPr txBox="1"/>
          <p:nvPr/>
        </p:nvSpPr>
        <p:spPr>
          <a:xfrm>
            <a:off x="3085239" y="3987646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3D8A4AB2-9076-9B3A-F6B9-7B0C77C8BD60}"/>
              </a:ext>
            </a:extLst>
          </p:cNvPr>
          <p:cNvCxnSpPr>
            <a:cxnSpLocks/>
          </p:cNvCxnSpPr>
          <p:nvPr/>
        </p:nvCxnSpPr>
        <p:spPr>
          <a:xfrm>
            <a:off x="8631651" y="5989010"/>
            <a:ext cx="8726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4254B27-71AA-250F-3AFA-D569DEFD27FE}"/>
              </a:ext>
            </a:extLst>
          </p:cNvPr>
          <p:cNvCxnSpPr>
            <a:cxnSpLocks/>
          </p:cNvCxnSpPr>
          <p:nvPr/>
        </p:nvCxnSpPr>
        <p:spPr>
          <a:xfrm flipV="1">
            <a:off x="9504300" y="4434104"/>
            <a:ext cx="0" cy="155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B699736-55F1-0158-C298-AD05953C467A}"/>
              </a:ext>
            </a:extLst>
          </p:cNvPr>
          <p:cNvCxnSpPr>
            <a:cxnSpLocks/>
          </p:cNvCxnSpPr>
          <p:nvPr/>
        </p:nvCxnSpPr>
        <p:spPr>
          <a:xfrm flipH="1" flipV="1">
            <a:off x="5367393" y="4417402"/>
            <a:ext cx="4136907" cy="16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C66748-9D9C-43D1-C0CC-D5B80E898CA0}"/>
              </a:ext>
            </a:extLst>
          </p:cNvPr>
          <p:cNvSpPr txBox="1"/>
          <p:nvPr/>
        </p:nvSpPr>
        <p:spPr>
          <a:xfrm rot="16200000">
            <a:off x="8317014" y="4527862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E6B4CA-FB6D-3BA5-D155-A3D55B5023B5}"/>
              </a:ext>
            </a:extLst>
          </p:cNvPr>
          <p:cNvSpPr txBox="1"/>
          <p:nvPr/>
        </p:nvSpPr>
        <p:spPr>
          <a:xfrm>
            <a:off x="6972781" y="5852255"/>
            <a:ext cx="193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&amp; [AMP]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DE22DF-59C6-F836-3444-CCE1DC6DAD46}"/>
              </a:ext>
            </a:extLst>
          </p:cNvPr>
          <p:cNvCxnSpPr>
            <a:endCxn id="26" idx="1"/>
          </p:cNvCxnSpPr>
          <p:nvPr/>
        </p:nvCxnSpPr>
        <p:spPr>
          <a:xfrm>
            <a:off x="6699246" y="5979213"/>
            <a:ext cx="2735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ylinder 27">
            <a:extLst>
              <a:ext uri="{FF2B5EF4-FFF2-40B4-BE49-F238E27FC236}">
                <a16:creationId xmlns:a16="http://schemas.microsoft.com/office/drawing/2014/main" id="{C6C6B2A2-9DD0-9430-CB0A-FD5DC92A8C33}"/>
              </a:ext>
            </a:extLst>
          </p:cNvPr>
          <p:cNvSpPr/>
          <p:nvPr/>
        </p:nvSpPr>
        <p:spPr>
          <a:xfrm>
            <a:off x="5071497" y="3288755"/>
            <a:ext cx="186661" cy="246876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A7BD62C-F0C8-A14A-F2B2-903E44158A59}"/>
              </a:ext>
            </a:extLst>
          </p:cNvPr>
          <p:cNvSpPr txBox="1"/>
          <p:nvPr/>
        </p:nvSpPr>
        <p:spPr>
          <a:xfrm>
            <a:off x="2971245" y="3288329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lang="de-DE" sz="105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3B52401-B7B6-6858-EB3D-A47D29358F8C}"/>
              </a:ext>
            </a:extLst>
          </p:cNvPr>
          <p:cNvSpPr txBox="1"/>
          <p:nvPr/>
        </p:nvSpPr>
        <p:spPr>
          <a:xfrm>
            <a:off x="4690304" y="248482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Glycolysis</a:t>
            </a:r>
            <a:endParaRPr lang="de-DE" dirty="0"/>
          </a:p>
        </p:txBody>
      </p:sp>
      <p:sp>
        <p:nvSpPr>
          <p:cNvPr id="31" name="Zylinder 30">
            <a:extLst>
              <a:ext uri="{FF2B5EF4-FFF2-40B4-BE49-F238E27FC236}">
                <a16:creationId xmlns:a16="http://schemas.microsoft.com/office/drawing/2014/main" id="{B758A9A7-995C-6D75-462F-D593F77A3D3D}"/>
              </a:ext>
            </a:extLst>
          </p:cNvPr>
          <p:cNvSpPr/>
          <p:nvPr/>
        </p:nvSpPr>
        <p:spPr>
          <a:xfrm>
            <a:off x="7678507" y="6368344"/>
            <a:ext cx="9956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32" name="Zylinder 31">
            <a:extLst>
              <a:ext uri="{FF2B5EF4-FFF2-40B4-BE49-F238E27FC236}">
                <a16:creationId xmlns:a16="http://schemas.microsoft.com/office/drawing/2014/main" id="{487C1075-15D5-A2DF-9470-84B6F0224A02}"/>
              </a:ext>
            </a:extLst>
          </p:cNvPr>
          <p:cNvSpPr/>
          <p:nvPr/>
        </p:nvSpPr>
        <p:spPr>
          <a:xfrm>
            <a:off x="7573859" y="3619376"/>
            <a:ext cx="104648" cy="115861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5C273E1-7072-DE58-79AA-36364844F0A9}"/>
              </a:ext>
            </a:extLst>
          </p:cNvPr>
          <p:cNvCxnSpPr>
            <a:cxnSpLocks/>
          </p:cNvCxnSpPr>
          <p:nvPr/>
        </p:nvCxnSpPr>
        <p:spPr>
          <a:xfrm>
            <a:off x="7626183" y="3782986"/>
            <a:ext cx="0" cy="55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feil nach rechts 33">
            <a:extLst>
              <a:ext uri="{FF2B5EF4-FFF2-40B4-BE49-F238E27FC236}">
                <a16:creationId xmlns:a16="http://schemas.microsoft.com/office/drawing/2014/main" id="{88350BB4-E994-7B22-EE26-A62B25AA6FB6}"/>
              </a:ext>
            </a:extLst>
          </p:cNvPr>
          <p:cNvSpPr/>
          <p:nvPr/>
        </p:nvSpPr>
        <p:spPr>
          <a:xfrm rot="5400000">
            <a:off x="3506584" y="4320245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Zylinder 34">
            <a:extLst>
              <a:ext uri="{FF2B5EF4-FFF2-40B4-BE49-F238E27FC236}">
                <a16:creationId xmlns:a16="http://schemas.microsoft.com/office/drawing/2014/main" id="{00601A5E-25ED-7EC8-F4A3-0967515730B2}"/>
              </a:ext>
            </a:extLst>
          </p:cNvPr>
          <p:cNvSpPr/>
          <p:nvPr/>
        </p:nvSpPr>
        <p:spPr>
          <a:xfrm>
            <a:off x="3977213" y="2979552"/>
            <a:ext cx="369224" cy="571951"/>
          </a:xfrm>
          <a:prstGeom prst="can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E3BF238-8869-CB65-1BBE-0F3E8AD2BE5B}"/>
              </a:ext>
            </a:extLst>
          </p:cNvPr>
          <p:cNvSpPr txBox="1"/>
          <p:nvPr/>
        </p:nvSpPr>
        <p:spPr>
          <a:xfrm>
            <a:off x="3854343" y="2490582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Aerobic</a:t>
            </a:r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4DB660D5-6132-4671-5368-47EE7ED8A7CE}"/>
              </a:ext>
            </a:extLst>
          </p:cNvPr>
          <p:cNvSpPr/>
          <p:nvPr/>
        </p:nvSpPr>
        <p:spPr>
          <a:xfrm>
            <a:off x="2835310" y="5428878"/>
            <a:ext cx="303992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F9BF35A-3E74-54AB-1EEE-B2A386CE95EE}"/>
              </a:ext>
            </a:extLst>
          </p:cNvPr>
          <p:cNvSpPr txBox="1"/>
          <p:nvPr/>
        </p:nvSpPr>
        <p:spPr>
          <a:xfrm>
            <a:off x="2274939" y="5809936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D9C8492C-A193-6FC6-75B5-0FDC12338AFE}"/>
              </a:ext>
            </a:extLst>
          </p:cNvPr>
          <p:cNvCxnSpPr>
            <a:cxnSpLocks/>
          </p:cNvCxnSpPr>
          <p:nvPr/>
        </p:nvCxnSpPr>
        <p:spPr>
          <a:xfrm flipH="1" flipV="1">
            <a:off x="1929067" y="5999107"/>
            <a:ext cx="345872" cy="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09C12492-FAC4-0D32-6909-9A4A648F57A5}"/>
              </a:ext>
            </a:extLst>
          </p:cNvPr>
          <p:cNvSpPr txBox="1"/>
          <p:nvPr/>
        </p:nvSpPr>
        <p:spPr>
          <a:xfrm>
            <a:off x="795065" y="5881907"/>
            <a:ext cx="11363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</a:t>
            </a:r>
          </a:p>
        </p:txBody>
      </p:sp>
      <p:sp>
        <p:nvSpPr>
          <p:cNvPr id="41" name="Zylinder 40">
            <a:extLst>
              <a:ext uri="{FF2B5EF4-FFF2-40B4-BE49-F238E27FC236}">
                <a16:creationId xmlns:a16="http://schemas.microsoft.com/office/drawing/2014/main" id="{77432CEE-3642-9249-14D5-EBD194F245B4}"/>
              </a:ext>
            </a:extLst>
          </p:cNvPr>
          <p:cNvSpPr/>
          <p:nvPr/>
        </p:nvSpPr>
        <p:spPr>
          <a:xfrm rot="10800000" flipH="1" flipV="1">
            <a:off x="1440525" y="6322625"/>
            <a:ext cx="7935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08FE426-C1CD-C281-01AF-E031E21D7CEC}"/>
              </a:ext>
            </a:extLst>
          </p:cNvPr>
          <p:cNvCxnSpPr>
            <a:cxnSpLocks/>
          </p:cNvCxnSpPr>
          <p:nvPr/>
        </p:nvCxnSpPr>
        <p:spPr>
          <a:xfrm flipV="1">
            <a:off x="270788" y="4426556"/>
            <a:ext cx="0" cy="1581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E29F3E89-9DA4-741C-ACFB-25CD055236E5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258780" y="5999107"/>
            <a:ext cx="536285" cy="97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ABEA399-6E0E-B582-2547-6430FBB5377A}"/>
              </a:ext>
            </a:extLst>
          </p:cNvPr>
          <p:cNvCxnSpPr>
            <a:cxnSpLocks/>
          </p:cNvCxnSpPr>
          <p:nvPr/>
        </p:nvCxnSpPr>
        <p:spPr>
          <a:xfrm>
            <a:off x="267081" y="4430237"/>
            <a:ext cx="36702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82DAF611-39EE-A341-3B66-6DE97695F86E}"/>
              </a:ext>
            </a:extLst>
          </p:cNvPr>
          <p:cNvSpPr txBox="1"/>
          <p:nvPr/>
        </p:nvSpPr>
        <p:spPr>
          <a:xfrm rot="16200000">
            <a:off x="-599743" y="4437951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50F8370-B7B3-BF1B-C04E-DDA9DDF87983}"/>
              </a:ext>
            </a:extLst>
          </p:cNvPr>
          <p:cNvSpPr txBox="1"/>
          <p:nvPr/>
        </p:nvSpPr>
        <p:spPr>
          <a:xfrm rot="16200000">
            <a:off x="6751422" y="3243617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Inhibition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6B29C1E-28C0-71F7-7CF6-D4E8C8499B20}"/>
              </a:ext>
            </a:extLst>
          </p:cNvPr>
          <p:cNvSpPr txBox="1"/>
          <p:nvPr/>
        </p:nvSpPr>
        <p:spPr>
          <a:xfrm>
            <a:off x="480843" y="5808186"/>
            <a:ext cx="122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7FDF1D6-08F2-1B8B-F9FC-7DD47C882662}"/>
              </a:ext>
            </a:extLst>
          </p:cNvPr>
          <p:cNvCxnSpPr>
            <a:cxnSpLocks/>
            <a:stCxn id="50" idx="0"/>
            <a:endCxn id="49" idx="1"/>
          </p:cNvCxnSpPr>
          <p:nvPr/>
        </p:nvCxnSpPr>
        <p:spPr>
          <a:xfrm flipH="1" flipV="1">
            <a:off x="8276053" y="5026001"/>
            <a:ext cx="201198" cy="233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56896079-403C-14C0-ABA9-0FAF710965DA}"/>
              </a:ext>
            </a:extLst>
          </p:cNvPr>
          <p:cNvSpPr/>
          <p:nvPr/>
        </p:nvSpPr>
        <p:spPr>
          <a:xfrm>
            <a:off x="8186082" y="4942453"/>
            <a:ext cx="614362" cy="570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44949EBD-3A8A-92C1-88DB-A598BA7C3174}"/>
              </a:ext>
            </a:extLst>
          </p:cNvPr>
          <p:cNvSpPr/>
          <p:nvPr/>
        </p:nvSpPr>
        <p:spPr>
          <a:xfrm>
            <a:off x="8012579" y="5259595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1DD7047F-70E1-A599-DE34-2A59F8156021}"/>
              </a:ext>
            </a:extLst>
          </p:cNvPr>
          <p:cNvCxnSpPr>
            <a:cxnSpLocks/>
            <a:stCxn id="54" idx="0"/>
            <a:endCxn id="53" idx="6"/>
          </p:cNvCxnSpPr>
          <p:nvPr/>
        </p:nvCxnSpPr>
        <p:spPr>
          <a:xfrm flipV="1">
            <a:off x="1330040" y="5152118"/>
            <a:ext cx="323193" cy="31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hteck 51">
            <a:extLst>
              <a:ext uri="{FF2B5EF4-FFF2-40B4-BE49-F238E27FC236}">
                <a16:creationId xmlns:a16="http://schemas.microsoft.com/office/drawing/2014/main" id="{02B1D545-A8A0-22BF-E1AE-6459C7240887}"/>
              </a:ext>
            </a:extLst>
          </p:cNvPr>
          <p:cNvSpPr/>
          <p:nvPr/>
        </p:nvSpPr>
        <p:spPr>
          <a:xfrm>
            <a:off x="1017768" y="53364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787AA52-4AA5-4F24-B2CC-4CE975BC461E}"/>
              </a:ext>
            </a:extLst>
          </p:cNvPr>
          <p:cNvSpPr/>
          <p:nvPr/>
        </p:nvSpPr>
        <p:spPr>
          <a:xfrm>
            <a:off x="1038871" y="4866867"/>
            <a:ext cx="614362" cy="570501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8DF0FDF8-CA4E-D973-0747-3B6CD97F3C4D}"/>
              </a:ext>
            </a:extLst>
          </p:cNvPr>
          <p:cNvSpPr/>
          <p:nvPr/>
        </p:nvSpPr>
        <p:spPr>
          <a:xfrm>
            <a:off x="865368" y="51840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3E2A26-BC7B-566C-A8FA-F902AD6421AA}"/>
              </a:ext>
            </a:extLst>
          </p:cNvPr>
          <p:cNvSpPr txBox="1"/>
          <p:nvPr/>
        </p:nvSpPr>
        <p:spPr>
          <a:xfrm>
            <a:off x="917233" y="5196160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V̇O</a:t>
            </a:r>
            <a:r>
              <a:rPr lang="de-DE" sz="12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ED57B44-5345-EB91-E62A-037D4E8BF6AC}"/>
              </a:ext>
            </a:extLst>
          </p:cNvPr>
          <p:cNvSpPr txBox="1"/>
          <p:nvPr/>
        </p:nvSpPr>
        <p:spPr>
          <a:xfrm>
            <a:off x="7998073" y="5243501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31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DE9A437-0FF9-D7DD-A03E-6774B50F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Outline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are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needed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build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600" dirty="0" err="1">
                <a:solidFill>
                  <a:srgbClr val="003560"/>
                </a:solidFill>
                <a:latin typeface="Arial" panose="020B0604020202020204" pitchFamily="34" charset="0"/>
              </a:rPr>
              <a:t>model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540BC90-AFF0-79A6-D648-503F1FCAA0E1}"/>
              </a:ext>
            </a:extLst>
          </p:cNvPr>
          <p:cNvSpPr txBox="1"/>
          <p:nvPr/>
        </p:nvSpPr>
        <p:spPr>
          <a:xfrm>
            <a:off x="469288" y="1621471"/>
            <a:ext cx="8854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qualitatively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(2-Steps)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DA724C-B538-58DC-D6B2-2A1A29CDF422}"/>
              </a:ext>
            </a:extLst>
          </p:cNvPr>
          <p:cNvSpPr/>
          <p:nvPr/>
        </p:nvSpPr>
        <p:spPr>
          <a:xfrm>
            <a:off x="5020697" y="4006511"/>
            <a:ext cx="295896" cy="281158"/>
          </a:xfrm>
          <a:prstGeom prst="rect">
            <a:avLst/>
          </a:prstGeom>
          <a:solidFill>
            <a:srgbClr val="FF0000"/>
          </a:solidFill>
          <a:ln>
            <a:solidFill>
              <a:srgbClr val="EA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</a:rPr>
              <a:t>H</a:t>
            </a:r>
            <a:r>
              <a:rPr lang="de-DE" sz="800" baseline="300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B9779A0-661A-0EFA-D4DB-5C0C88F8113C}"/>
              </a:ext>
            </a:extLst>
          </p:cNvPr>
          <p:cNvSpPr/>
          <p:nvPr/>
        </p:nvSpPr>
        <p:spPr>
          <a:xfrm>
            <a:off x="3251541" y="6375138"/>
            <a:ext cx="2667000" cy="351556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66ED108-72E5-2546-AB40-75D891EE1794}"/>
              </a:ext>
            </a:extLst>
          </p:cNvPr>
          <p:cNvSpPr/>
          <p:nvPr/>
        </p:nvSpPr>
        <p:spPr>
          <a:xfrm>
            <a:off x="3244439" y="6419449"/>
            <a:ext cx="2667000" cy="315044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58D583D-3A5B-DB2E-89A5-1F6AB4E2C6DF}"/>
              </a:ext>
            </a:extLst>
          </p:cNvPr>
          <p:cNvSpPr/>
          <p:nvPr/>
        </p:nvSpPr>
        <p:spPr>
          <a:xfrm>
            <a:off x="3245435" y="6460332"/>
            <a:ext cx="2667000" cy="266361"/>
          </a:xfrm>
          <a:prstGeom prst="rect">
            <a:avLst/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A6441A-9513-BDEC-FD04-5D3D4B0F67F4}"/>
              </a:ext>
            </a:extLst>
          </p:cNvPr>
          <p:cNvSpPr/>
          <p:nvPr/>
        </p:nvSpPr>
        <p:spPr>
          <a:xfrm>
            <a:off x="5071497" y="4426556"/>
            <a:ext cx="186662" cy="350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EA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4E6B01-50B2-6E3A-DAC9-1ECA7D8D66C9}"/>
              </a:ext>
            </a:extLst>
          </p:cNvPr>
          <p:cNvSpPr/>
          <p:nvPr/>
        </p:nvSpPr>
        <p:spPr>
          <a:xfrm>
            <a:off x="4018341" y="4128913"/>
            <a:ext cx="278346" cy="3899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D073DC6-E43E-DA8C-2E5C-656061A16896}"/>
              </a:ext>
            </a:extLst>
          </p:cNvPr>
          <p:cNvSpPr/>
          <p:nvPr/>
        </p:nvSpPr>
        <p:spPr>
          <a:xfrm>
            <a:off x="3239533" y="6514238"/>
            <a:ext cx="2667000" cy="230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A8C9557-216E-4B72-6F93-C155AE602A97}"/>
              </a:ext>
            </a:extLst>
          </p:cNvPr>
          <p:cNvGrpSpPr/>
          <p:nvPr/>
        </p:nvGrpSpPr>
        <p:grpSpPr>
          <a:xfrm>
            <a:off x="3074433" y="3864431"/>
            <a:ext cx="3124200" cy="2872581"/>
            <a:chOff x="2755900" y="2273300"/>
            <a:chExt cx="3124200" cy="2872581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A479CFC-A834-01DA-3630-E9405EFA93AB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7B38CF0-7FCD-8BFC-52B9-8CAEF44AD203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Geschweifte Klammer links 15">
            <a:extLst>
              <a:ext uri="{FF2B5EF4-FFF2-40B4-BE49-F238E27FC236}">
                <a16:creationId xmlns:a16="http://schemas.microsoft.com/office/drawing/2014/main" id="{45510804-E44F-26E1-0D58-68BD8462E86E}"/>
              </a:ext>
            </a:extLst>
          </p:cNvPr>
          <p:cNvSpPr/>
          <p:nvPr/>
        </p:nvSpPr>
        <p:spPr>
          <a:xfrm flipH="1">
            <a:off x="5906533" y="6568661"/>
            <a:ext cx="292100" cy="176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chweifte Klammer links 16">
            <a:extLst>
              <a:ext uri="{FF2B5EF4-FFF2-40B4-BE49-F238E27FC236}">
                <a16:creationId xmlns:a16="http://schemas.microsoft.com/office/drawing/2014/main" id="{5B215254-3B5B-AD7D-C846-C7CD558CC3AE}"/>
              </a:ext>
            </a:extLst>
          </p:cNvPr>
          <p:cNvSpPr/>
          <p:nvPr/>
        </p:nvSpPr>
        <p:spPr>
          <a:xfrm flipH="1">
            <a:off x="5930549" y="5419119"/>
            <a:ext cx="268084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FC6013D-559E-93C9-68E2-9E791451DE4E}"/>
              </a:ext>
            </a:extLst>
          </p:cNvPr>
          <p:cNvSpPr txBox="1"/>
          <p:nvPr/>
        </p:nvSpPr>
        <p:spPr>
          <a:xfrm>
            <a:off x="6174821" y="5775402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C21EBE4-BD72-27AE-7492-FFCFDB51CEB8}"/>
              </a:ext>
            </a:extLst>
          </p:cNvPr>
          <p:cNvSpPr txBox="1"/>
          <p:nvPr/>
        </p:nvSpPr>
        <p:spPr>
          <a:xfrm>
            <a:off x="6210641" y="6487544"/>
            <a:ext cx="62419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</a:t>
            </a:r>
          </a:p>
        </p:txBody>
      </p:sp>
      <p:sp>
        <p:nvSpPr>
          <p:cNvPr id="20" name="Pfeil nach rechts 19">
            <a:extLst>
              <a:ext uri="{FF2B5EF4-FFF2-40B4-BE49-F238E27FC236}">
                <a16:creationId xmlns:a16="http://schemas.microsoft.com/office/drawing/2014/main" id="{002F06A5-4162-81A4-7E01-A163F55EB65E}"/>
              </a:ext>
            </a:extLst>
          </p:cNvPr>
          <p:cNvSpPr/>
          <p:nvPr/>
        </p:nvSpPr>
        <p:spPr>
          <a:xfrm rot="5400000">
            <a:off x="4509587" y="4232224"/>
            <a:ext cx="1310482" cy="405129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037BBAB-A0D0-7F93-CB2A-3A5139F69430}"/>
              </a:ext>
            </a:extLst>
          </p:cNvPr>
          <p:cNvSpPr txBox="1"/>
          <p:nvPr/>
        </p:nvSpPr>
        <p:spPr>
          <a:xfrm>
            <a:off x="3085239" y="3987646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3D8A4AB2-9076-9B3A-F6B9-7B0C77C8BD60}"/>
              </a:ext>
            </a:extLst>
          </p:cNvPr>
          <p:cNvCxnSpPr>
            <a:cxnSpLocks/>
          </p:cNvCxnSpPr>
          <p:nvPr/>
        </p:nvCxnSpPr>
        <p:spPr>
          <a:xfrm>
            <a:off x="8631651" y="5989010"/>
            <a:ext cx="8726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4254B27-71AA-250F-3AFA-D569DEFD27FE}"/>
              </a:ext>
            </a:extLst>
          </p:cNvPr>
          <p:cNvCxnSpPr>
            <a:cxnSpLocks/>
          </p:cNvCxnSpPr>
          <p:nvPr/>
        </p:nvCxnSpPr>
        <p:spPr>
          <a:xfrm flipV="1">
            <a:off x="9504300" y="4434104"/>
            <a:ext cx="0" cy="15514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B699736-55F1-0158-C298-AD05953C467A}"/>
              </a:ext>
            </a:extLst>
          </p:cNvPr>
          <p:cNvCxnSpPr>
            <a:cxnSpLocks/>
          </p:cNvCxnSpPr>
          <p:nvPr/>
        </p:nvCxnSpPr>
        <p:spPr>
          <a:xfrm flipH="1" flipV="1">
            <a:off x="5367393" y="4417402"/>
            <a:ext cx="4136907" cy="167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C66748-9D9C-43D1-C0CC-D5B80E898CA0}"/>
              </a:ext>
            </a:extLst>
          </p:cNvPr>
          <p:cNvSpPr txBox="1"/>
          <p:nvPr/>
        </p:nvSpPr>
        <p:spPr>
          <a:xfrm rot="16200000">
            <a:off x="8317014" y="4527862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E6B4CA-FB6D-3BA5-D155-A3D55B5023B5}"/>
              </a:ext>
            </a:extLst>
          </p:cNvPr>
          <p:cNvSpPr txBox="1"/>
          <p:nvPr/>
        </p:nvSpPr>
        <p:spPr>
          <a:xfrm>
            <a:off x="6972781" y="5852255"/>
            <a:ext cx="193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&amp; [AMP]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EADE22DF-59C6-F836-3444-CCE1DC6DAD46}"/>
              </a:ext>
            </a:extLst>
          </p:cNvPr>
          <p:cNvCxnSpPr>
            <a:endCxn id="26" idx="1"/>
          </p:cNvCxnSpPr>
          <p:nvPr/>
        </p:nvCxnSpPr>
        <p:spPr>
          <a:xfrm>
            <a:off x="6699246" y="5979213"/>
            <a:ext cx="2735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ylinder 27">
            <a:extLst>
              <a:ext uri="{FF2B5EF4-FFF2-40B4-BE49-F238E27FC236}">
                <a16:creationId xmlns:a16="http://schemas.microsoft.com/office/drawing/2014/main" id="{C6C6B2A2-9DD0-9430-CB0A-FD5DC92A8C33}"/>
              </a:ext>
            </a:extLst>
          </p:cNvPr>
          <p:cNvSpPr/>
          <p:nvPr/>
        </p:nvSpPr>
        <p:spPr>
          <a:xfrm>
            <a:off x="5071497" y="3288755"/>
            <a:ext cx="186661" cy="246876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A7BD62C-F0C8-A14A-F2B2-903E44158A59}"/>
              </a:ext>
            </a:extLst>
          </p:cNvPr>
          <p:cNvSpPr txBox="1"/>
          <p:nvPr/>
        </p:nvSpPr>
        <p:spPr>
          <a:xfrm>
            <a:off x="2971245" y="3288329"/>
            <a:ext cx="11963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lang="de-DE" sz="105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3B52401-B7B6-6858-EB3D-A47D29358F8C}"/>
              </a:ext>
            </a:extLst>
          </p:cNvPr>
          <p:cNvSpPr txBox="1"/>
          <p:nvPr/>
        </p:nvSpPr>
        <p:spPr>
          <a:xfrm>
            <a:off x="4690304" y="248482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Glycolysis</a:t>
            </a:r>
            <a:endParaRPr lang="de-DE" dirty="0"/>
          </a:p>
        </p:txBody>
      </p:sp>
      <p:sp>
        <p:nvSpPr>
          <p:cNvPr id="31" name="Zylinder 30">
            <a:extLst>
              <a:ext uri="{FF2B5EF4-FFF2-40B4-BE49-F238E27FC236}">
                <a16:creationId xmlns:a16="http://schemas.microsoft.com/office/drawing/2014/main" id="{B758A9A7-995C-6D75-462F-D593F77A3D3D}"/>
              </a:ext>
            </a:extLst>
          </p:cNvPr>
          <p:cNvSpPr/>
          <p:nvPr/>
        </p:nvSpPr>
        <p:spPr>
          <a:xfrm>
            <a:off x="7678507" y="6368344"/>
            <a:ext cx="9956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sp>
        <p:nvSpPr>
          <p:cNvPr id="32" name="Zylinder 31">
            <a:extLst>
              <a:ext uri="{FF2B5EF4-FFF2-40B4-BE49-F238E27FC236}">
                <a16:creationId xmlns:a16="http://schemas.microsoft.com/office/drawing/2014/main" id="{487C1075-15D5-A2DF-9470-84B6F0224A02}"/>
              </a:ext>
            </a:extLst>
          </p:cNvPr>
          <p:cNvSpPr/>
          <p:nvPr/>
        </p:nvSpPr>
        <p:spPr>
          <a:xfrm>
            <a:off x="7573859" y="3619376"/>
            <a:ext cx="104648" cy="115861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5C273E1-7072-DE58-79AA-36364844F0A9}"/>
              </a:ext>
            </a:extLst>
          </p:cNvPr>
          <p:cNvCxnSpPr>
            <a:cxnSpLocks/>
          </p:cNvCxnSpPr>
          <p:nvPr/>
        </p:nvCxnSpPr>
        <p:spPr>
          <a:xfrm>
            <a:off x="7626183" y="3782986"/>
            <a:ext cx="0" cy="55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feil nach rechts 33">
            <a:extLst>
              <a:ext uri="{FF2B5EF4-FFF2-40B4-BE49-F238E27FC236}">
                <a16:creationId xmlns:a16="http://schemas.microsoft.com/office/drawing/2014/main" id="{88350BB4-E994-7B22-EE26-A62B25AA6FB6}"/>
              </a:ext>
            </a:extLst>
          </p:cNvPr>
          <p:cNvSpPr/>
          <p:nvPr/>
        </p:nvSpPr>
        <p:spPr>
          <a:xfrm rot="5400000">
            <a:off x="3506584" y="4320245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Zylinder 34">
            <a:extLst>
              <a:ext uri="{FF2B5EF4-FFF2-40B4-BE49-F238E27FC236}">
                <a16:creationId xmlns:a16="http://schemas.microsoft.com/office/drawing/2014/main" id="{00601A5E-25ED-7EC8-F4A3-0967515730B2}"/>
              </a:ext>
            </a:extLst>
          </p:cNvPr>
          <p:cNvSpPr/>
          <p:nvPr/>
        </p:nvSpPr>
        <p:spPr>
          <a:xfrm>
            <a:off x="3977213" y="2979552"/>
            <a:ext cx="369224" cy="571951"/>
          </a:xfrm>
          <a:prstGeom prst="can">
            <a:avLst/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E3BF238-8869-CB65-1BBE-0F3E8AD2BE5B}"/>
              </a:ext>
            </a:extLst>
          </p:cNvPr>
          <p:cNvSpPr txBox="1"/>
          <p:nvPr/>
        </p:nvSpPr>
        <p:spPr>
          <a:xfrm>
            <a:off x="3854343" y="2490582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050" b="1" u="sng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Aerobic</a:t>
            </a:r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4DB660D5-6132-4671-5368-47EE7ED8A7CE}"/>
              </a:ext>
            </a:extLst>
          </p:cNvPr>
          <p:cNvSpPr/>
          <p:nvPr/>
        </p:nvSpPr>
        <p:spPr>
          <a:xfrm>
            <a:off x="2835310" y="5428878"/>
            <a:ext cx="303992" cy="11397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F9BF35A-3E74-54AB-1EEE-B2A386CE95EE}"/>
              </a:ext>
            </a:extLst>
          </p:cNvPr>
          <p:cNvSpPr txBox="1"/>
          <p:nvPr/>
        </p:nvSpPr>
        <p:spPr>
          <a:xfrm>
            <a:off x="2274939" y="5809936"/>
            <a:ext cx="66001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D9C8492C-A193-6FC6-75B5-0FDC12338AFE}"/>
              </a:ext>
            </a:extLst>
          </p:cNvPr>
          <p:cNvCxnSpPr>
            <a:cxnSpLocks/>
          </p:cNvCxnSpPr>
          <p:nvPr/>
        </p:nvCxnSpPr>
        <p:spPr>
          <a:xfrm flipH="1" flipV="1">
            <a:off x="1929067" y="5999107"/>
            <a:ext cx="345872" cy="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09C12492-FAC4-0D32-6909-9A4A648F57A5}"/>
              </a:ext>
            </a:extLst>
          </p:cNvPr>
          <p:cNvSpPr txBox="1"/>
          <p:nvPr/>
        </p:nvSpPr>
        <p:spPr>
          <a:xfrm>
            <a:off x="795065" y="5881907"/>
            <a:ext cx="11363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5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5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[ADP] </a:t>
            </a:r>
          </a:p>
        </p:txBody>
      </p:sp>
      <p:sp>
        <p:nvSpPr>
          <p:cNvPr id="41" name="Zylinder 40">
            <a:extLst>
              <a:ext uri="{FF2B5EF4-FFF2-40B4-BE49-F238E27FC236}">
                <a16:creationId xmlns:a16="http://schemas.microsoft.com/office/drawing/2014/main" id="{77432CEE-3642-9249-14D5-EBD194F245B4}"/>
              </a:ext>
            </a:extLst>
          </p:cNvPr>
          <p:cNvSpPr/>
          <p:nvPr/>
        </p:nvSpPr>
        <p:spPr>
          <a:xfrm rot="10800000" flipH="1" flipV="1">
            <a:off x="1440525" y="6322625"/>
            <a:ext cx="79358" cy="45719"/>
          </a:xfrm>
          <a:prstGeom prst="ca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lt1"/>
              </a:solidFill>
            </a:endParaRP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08FE426-C1CD-C281-01AF-E031E21D7CEC}"/>
              </a:ext>
            </a:extLst>
          </p:cNvPr>
          <p:cNvCxnSpPr>
            <a:cxnSpLocks/>
          </p:cNvCxnSpPr>
          <p:nvPr/>
        </p:nvCxnSpPr>
        <p:spPr>
          <a:xfrm flipV="1">
            <a:off x="270788" y="4426556"/>
            <a:ext cx="0" cy="1581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E29F3E89-9DA4-741C-ACFB-25CD055236E5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258780" y="5999107"/>
            <a:ext cx="536285" cy="97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ABEA399-6E0E-B582-2547-6430FBB5377A}"/>
              </a:ext>
            </a:extLst>
          </p:cNvPr>
          <p:cNvCxnSpPr>
            <a:cxnSpLocks/>
          </p:cNvCxnSpPr>
          <p:nvPr/>
        </p:nvCxnSpPr>
        <p:spPr>
          <a:xfrm>
            <a:off x="267081" y="4430237"/>
            <a:ext cx="36702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82DAF611-39EE-A341-3B66-6DE97695F86E}"/>
              </a:ext>
            </a:extLst>
          </p:cNvPr>
          <p:cNvSpPr txBox="1"/>
          <p:nvPr/>
        </p:nvSpPr>
        <p:spPr>
          <a:xfrm rot="16200000">
            <a:off x="-599743" y="4437951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Activation</a:t>
            </a:r>
            <a:endParaRPr lang="de-DE" sz="10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350F8370-B7B3-BF1B-C04E-DDA9DDF87983}"/>
              </a:ext>
            </a:extLst>
          </p:cNvPr>
          <p:cNvSpPr txBox="1"/>
          <p:nvPr/>
        </p:nvSpPr>
        <p:spPr>
          <a:xfrm rot="16200000">
            <a:off x="6751422" y="3243617"/>
            <a:ext cx="201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Inhibition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6B29C1E-28C0-71F7-7CF6-D4E8C8499B20}"/>
              </a:ext>
            </a:extLst>
          </p:cNvPr>
          <p:cNvSpPr txBox="1"/>
          <p:nvPr/>
        </p:nvSpPr>
        <p:spPr>
          <a:xfrm>
            <a:off x="480843" y="5808186"/>
            <a:ext cx="122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7FDF1D6-08F2-1B8B-F9FC-7DD47C882662}"/>
              </a:ext>
            </a:extLst>
          </p:cNvPr>
          <p:cNvCxnSpPr>
            <a:cxnSpLocks/>
            <a:stCxn id="50" idx="0"/>
            <a:endCxn id="49" idx="6"/>
          </p:cNvCxnSpPr>
          <p:nvPr/>
        </p:nvCxnSpPr>
        <p:spPr>
          <a:xfrm flipV="1">
            <a:off x="8477251" y="5227704"/>
            <a:ext cx="323193" cy="31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56896079-403C-14C0-ABA9-0FAF710965DA}"/>
              </a:ext>
            </a:extLst>
          </p:cNvPr>
          <p:cNvSpPr/>
          <p:nvPr/>
        </p:nvSpPr>
        <p:spPr>
          <a:xfrm>
            <a:off x="8186082" y="4942453"/>
            <a:ext cx="614362" cy="570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44949EBD-3A8A-92C1-88DB-A598BA7C3174}"/>
              </a:ext>
            </a:extLst>
          </p:cNvPr>
          <p:cNvSpPr/>
          <p:nvPr/>
        </p:nvSpPr>
        <p:spPr>
          <a:xfrm>
            <a:off x="8012579" y="5259595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1DD7047F-70E1-A599-DE34-2A59F8156021}"/>
              </a:ext>
            </a:extLst>
          </p:cNvPr>
          <p:cNvCxnSpPr>
            <a:cxnSpLocks/>
            <a:stCxn id="54" idx="0"/>
            <a:endCxn id="53" idx="6"/>
          </p:cNvCxnSpPr>
          <p:nvPr/>
        </p:nvCxnSpPr>
        <p:spPr>
          <a:xfrm flipV="1">
            <a:off x="1330040" y="5152118"/>
            <a:ext cx="323193" cy="31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hteck 51">
            <a:extLst>
              <a:ext uri="{FF2B5EF4-FFF2-40B4-BE49-F238E27FC236}">
                <a16:creationId xmlns:a16="http://schemas.microsoft.com/office/drawing/2014/main" id="{02B1D545-A8A0-22BF-E1AE-6459C7240887}"/>
              </a:ext>
            </a:extLst>
          </p:cNvPr>
          <p:cNvSpPr/>
          <p:nvPr/>
        </p:nvSpPr>
        <p:spPr>
          <a:xfrm>
            <a:off x="1017768" y="53364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787AA52-4AA5-4F24-B2CC-4CE975BC461E}"/>
              </a:ext>
            </a:extLst>
          </p:cNvPr>
          <p:cNvSpPr/>
          <p:nvPr/>
        </p:nvSpPr>
        <p:spPr>
          <a:xfrm>
            <a:off x="1038871" y="4866867"/>
            <a:ext cx="614362" cy="570501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dk1"/>
              </a:solidFill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8DF0FDF8-CA4E-D973-0747-3B6CD97F3C4D}"/>
              </a:ext>
            </a:extLst>
          </p:cNvPr>
          <p:cNvSpPr/>
          <p:nvPr/>
        </p:nvSpPr>
        <p:spPr>
          <a:xfrm>
            <a:off x="865368" y="5184009"/>
            <a:ext cx="929344" cy="395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BA816B7-26AC-B510-5DFF-19A8EF554315}"/>
              </a:ext>
            </a:extLst>
          </p:cNvPr>
          <p:cNvSpPr txBox="1"/>
          <p:nvPr/>
        </p:nvSpPr>
        <p:spPr>
          <a:xfrm>
            <a:off x="917233" y="5196160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V̇O</a:t>
            </a:r>
            <a:r>
              <a:rPr lang="de-DE" sz="12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12FAEF-4C6D-6C6A-75F8-424EA4B38FC4}"/>
              </a:ext>
            </a:extLst>
          </p:cNvPr>
          <p:cNvSpPr txBox="1"/>
          <p:nvPr/>
        </p:nvSpPr>
        <p:spPr>
          <a:xfrm>
            <a:off x="7998073" y="5243501"/>
            <a:ext cx="132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962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F8D856C8-41E7-E4C1-D8FD-F6161F99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V̇O</a:t>
            </a:r>
            <a:r>
              <a:rPr kumimoji="0" lang="de-DE" altLang="de-DE" sz="3000" b="1" i="0" u="none" strike="noStrike" kern="1200" cap="none" spc="0" normalizeH="0" baseline="-2500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BAD8F25E-1C42-5F4B-BC70-280307B0F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2552911"/>
            <a:ext cx="788035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V̇ 	</a:t>
            </a:r>
            <a:r>
              <a:rPr kumimoji="0" lang="de-DE" altLang="de-DE" sz="18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-&gt; Volume per </a:t>
            </a:r>
            <a:r>
              <a:rPr kumimoji="0" lang="de-DE" altLang="de-DE" sz="18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</a:t>
            </a:r>
            <a:r>
              <a:rPr kumimoji="0" lang="de-DE" altLang="de-DE" sz="18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18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lang="de-DE" altLang="de-DE" sz="18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time</a:t>
            </a:r>
            <a:endParaRPr lang="de-DE" altLang="de-DE" sz="18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de-DE" altLang="de-DE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	</a:t>
            </a:r>
            <a:r>
              <a:rPr lang="de-DE" altLang="de-DE" sz="1800" dirty="0">
                <a:solidFill>
                  <a:srgbClr val="003560"/>
                </a:solidFill>
                <a:latin typeface="Arial" panose="020B0604020202020204" pitchFamily="34" charset="0"/>
              </a:rPr>
              <a:t>-&gt; Oxygen</a:t>
            </a:r>
            <a:endParaRPr lang="de-DE" altLang="de-DE" sz="18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	</a:t>
            </a:r>
            <a:r>
              <a:rPr kumimoji="0" lang="de-DE" altLang="de-DE" sz="18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-&gt; Maximal</a:t>
            </a:r>
          </a:p>
        </p:txBody>
      </p:sp>
      <p:sp>
        <p:nvSpPr>
          <p:cNvPr id="5" name="Textfeld 18">
            <a:extLst>
              <a:ext uri="{FF2B5EF4-FFF2-40B4-BE49-F238E27FC236}">
                <a16:creationId xmlns:a16="http://schemas.microsoft.com/office/drawing/2014/main" id="{7C42CD4D-6359-072F-3034-BBCC0793A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1566226"/>
            <a:ext cx="78803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de-DE" altLang="de-DE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</a:t>
            </a:r>
            <a:r>
              <a:rPr kumimoji="0" lang="de-DE" altLang="de-DE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kumimoji="0" lang="de-DE" altLang="de-DE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V̇O</a:t>
            </a:r>
            <a:r>
              <a:rPr kumimoji="0" lang="de-DE" altLang="de-DE" i="0" u="none" strike="noStrike" kern="1200" cap="none" spc="0" normalizeH="0" baseline="-2500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de-DE" altLang="de-DE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2E9EAAD1-80A8-DFB3-4A9A-1EB617674101}"/>
                  </a:ext>
                </a:extLst>
              </p:cNvPr>
              <p:cNvSpPr txBox="1"/>
              <p:nvPr/>
            </p:nvSpPr>
            <p:spPr>
              <a:xfrm>
                <a:off x="2215240" y="5074173"/>
                <a:ext cx="438844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altLang="de-DE" b="1" dirty="0" smtClean="0">
                        <a:solidFill>
                          <a:srgbClr val="0035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V</m:t>
                    </m:r>
                    <m:r>
                      <m:rPr>
                        <m:nor/>
                      </m:rPr>
                      <a:rPr lang="de-DE" altLang="de-DE" b="1" dirty="0" smtClean="0">
                        <a:solidFill>
                          <a:srgbClr val="0035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̇</m:t>
                    </m:r>
                    <m:sSub>
                      <m:sSubPr>
                        <m:ctrlPr>
                          <a:rPr lang="de-DE" altLang="de-DE" b="1" i="1" dirty="0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altLang="de-DE" b="1" i="1" dirty="0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de-DE" altLang="de-DE" b="1" i="1" dirty="0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de-DE" altLang="de-DE" b="1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𝒎𝒂𝒙</m:t>
                    </m:r>
                    <m:r>
                      <a:rPr lang="de-DE" altLang="de-DE" b="1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de-DE" altLang="de-DE" b="0" i="0" dirty="0" smtClean="0">
                        <a:solidFill>
                          <a:srgbClr val="0035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de-DE" altLang="de-DE" b="0" i="0" dirty="0" smtClean="0">
                        <a:solidFill>
                          <a:srgbClr val="0035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Qmax</m:t>
                    </m:r>
                    <m:r>
                      <m:rPr>
                        <m:nor/>
                      </m:rPr>
                      <a:rPr lang="de-DE" altLang="de-DE" b="0" i="0" dirty="0" smtClean="0">
                        <a:solidFill>
                          <a:srgbClr val="0035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de-DE" altLang="de-DE" b="0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 (</m:t>
                    </m:r>
                    <m:r>
                      <a:rPr lang="de-DE" altLang="de-DE" b="0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𝐶𝑎𝑂</m:t>
                    </m:r>
                    <m:r>
                      <a:rPr lang="de-DE" altLang="de-DE" b="0" i="1" baseline="-25000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de-DE" altLang="de-DE" b="0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de-DE" altLang="de-DE" b="0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𝐶𝑣𝑂</m:t>
                    </m:r>
                    <m:r>
                      <a:rPr lang="de-DE" altLang="de-DE" b="0" i="1" baseline="-25000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de-DE" altLang="de-DE" b="0" i="1" dirty="0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de-DE" dirty="0"/>
                  <a:t>   </a:t>
                </a: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2E9EAAD1-80A8-DFB3-4A9A-1EB617674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240" y="5074173"/>
                <a:ext cx="4388445" cy="307777"/>
              </a:xfrm>
              <a:prstGeom prst="rect">
                <a:avLst/>
              </a:prstGeom>
              <a:blipFill>
                <a:blip r:embed="rId3"/>
                <a:stretch>
                  <a:fillRect l="-2312" t="-24000" r="-578" b="-48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05130027-C876-8653-0CF4-C863FD1E826F}"/>
              </a:ext>
            </a:extLst>
          </p:cNvPr>
          <p:cNvSpPr txBox="1"/>
          <p:nvPr/>
        </p:nvSpPr>
        <p:spPr>
          <a:xfrm>
            <a:off x="356553" y="3789804"/>
            <a:ext cx="2336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u="sng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Ficks </a:t>
            </a:r>
            <a:r>
              <a:rPr lang="de-DE" sz="1800" u="sng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endParaRPr lang="de-DE" sz="1800" u="sng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A3D32D5-737A-2A2B-8A3D-C318ADB1BDBE}"/>
              </a:ext>
            </a:extLst>
          </p:cNvPr>
          <p:cNvCxnSpPr/>
          <p:nvPr/>
        </p:nvCxnSpPr>
        <p:spPr>
          <a:xfrm flipV="1">
            <a:off x="3901674" y="5501279"/>
            <a:ext cx="0" cy="450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1EA3BA73-8F46-D607-7019-0077A9FC95ED}"/>
              </a:ext>
            </a:extLst>
          </p:cNvPr>
          <p:cNvSpPr txBox="1"/>
          <p:nvPr/>
        </p:nvSpPr>
        <p:spPr>
          <a:xfrm>
            <a:off x="3294645" y="5952216"/>
            <a:ext cx="2229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u="sng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</a:t>
            </a:r>
            <a:r>
              <a:rPr lang="de-DE" sz="1200" i="1" u="sng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u="sng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  <a:endParaRPr lang="de-DE" sz="1200" i="1" u="sng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i="1" u="sng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Stroke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Volume * Heart Rate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DAD2219-1390-326B-D3A4-36D9AE1852F4}"/>
              </a:ext>
            </a:extLst>
          </p:cNvPr>
          <p:cNvCxnSpPr>
            <a:cxnSpLocks/>
          </p:cNvCxnSpPr>
          <p:nvPr/>
        </p:nvCxnSpPr>
        <p:spPr>
          <a:xfrm>
            <a:off x="5499528" y="4559474"/>
            <a:ext cx="0" cy="388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A6CCFD3F-35C1-2E98-0F90-74B43AAB3CE0}"/>
              </a:ext>
            </a:extLst>
          </p:cNvPr>
          <p:cNvSpPr txBox="1"/>
          <p:nvPr/>
        </p:nvSpPr>
        <p:spPr>
          <a:xfrm>
            <a:off x="5040312" y="3477881"/>
            <a:ext cx="2437359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u="sng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Arteriovenous</a:t>
            </a:r>
            <a:r>
              <a:rPr lang="de-DE" sz="1200" i="1" u="sng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u="sng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de-DE" sz="1200" i="1" u="sng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O</a:t>
            </a:r>
            <a:r>
              <a:rPr lang="de-DE" sz="1200" i="1" u="sng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 O</a:t>
            </a:r>
            <a:r>
              <a:rPr lang="de-DE" sz="11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</a:p>
          <a:p>
            <a:endParaRPr lang="de-DE" sz="1100" baseline="-250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C: Concentration</a:t>
            </a:r>
          </a:p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v: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venous</a:t>
            </a: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i="1" u="sng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uscle Oxygenation Overview | Spare Cycles">
            <a:extLst>
              <a:ext uri="{FF2B5EF4-FFF2-40B4-BE49-F238E27FC236}">
                <a16:creationId xmlns:a16="http://schemas.microsoft.com/office/drawing/2014/main" id="{4D6FA073-20E5-6132-3715-90B2C164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645" y="153624"/>
            <a:ext cx="4578408" cy="20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1673076-6DB7-DD58-05CB-98CD02DFF707}"/>
              </a:ext>
            </a:extLst>
          </p:cNvPr>
          <p:cNvSpPr txBox="1"/>
          <p:nvPr/>
        </p:nvSpPr>
        <p:spPr>
          <a:xfrm rot="16200000">
            <a:off x="4321969" y="-661592"/>
            <a:ext cx="5900736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de-DE" sz="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sparecycles.blog</a:t>
            </a:r>
            <a:r>
              <a:rPr lang="de-DE" sz="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/2020/06/17/</a:t>
            </a:r>
            <a:r>
              <a:rPr lang="de-DE" sz="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muscle-oxygenation-overview</a:t>
            </a:r>
            <a:r>
              <a:rPr lang="de-DE" sz="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71939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CAA2ED7-7C4E-E611-938D-4186F481F5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t="5904" r="3740"/>
          <a:stretch/>
        </p:blipFill>
        <p:spPr>
          <a:xfrm>
            <a:off x="53974" y="1800221"/>
            <a:ext cx="9972675" cy="4850492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56DB5336-66F7-6B8E-695F-07ABBAADF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Spirometric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Devices 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Accuracy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Precision</a:t>
            </a:r>
          </a:p>
        </p:txBody>
      </p:sp>
    </p:spTree>
    <p:extLst>
      <p:ext uri="{BB962C8B-B14F-4D97-AF65-F5344CB8AC3E}">
        <p14:creationId xmlns:p14="http://schemas.microsoft.com/office/powerpoint/2010/main" val="145476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16CB5E64-89C2-9FDA-7309-B55CAA70B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Todays Topics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4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599B82-E456-D69A-8E74-69B4BE8C576C}"/>
              </a:ext>
            </a:extLst>
          </p:cNvPr>
          <p:cNvSpPr txBox="1"/>
          <p:nvPr/>
        </p:nvSpPr>
        <p:spPr>
          <a:xfrm>
            <a:off x="468313" y="1590261"/>
            <a:ext cx="845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Sessions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Seminar Content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70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8">
            <a:extLst>
              <a:ext uri="{FF2B5EF4-FFF2-40B4-BE49-F238E27FC236}">
                <a16:creationId xmlns:a16="http://schemas.microsoft.com/office/drawing/2014/main" id="{56DB5336-66F7-6B8E-695F-07ABBAADF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Spirometric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Devices 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Accuracy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Precision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146E31-5A72-8BB5-DE5D-55CDDC946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88" y="2324892"/>
            <a:ext cx="8584483" cy="419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82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DA6D199A-0BF6-9925-62C1-1BA6B3792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Spirometric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Devices 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Filtering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Data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9652662-5D7C-6924-45FB-866F35EA9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" y="2570419"/>
            <a:ext cx="7772400" cy="3053442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7C1E792-DF99-7746-D3A2-6ED3A475AAEF}"/>
              </a:ext>
            </a:extLst>
          </p:cNvPr>
          <p:cNvGrpSpPr/>
          <p:nvPr/>
        </p:nvGrpSpPr>
        <p:grpSpPr>
          <a:xfrm>
            <a:off x="4268786" y="3049111"/>
            <a:ext cx="897988" cy="1930852"/>
            <a:chOff x="4409463" y="2401997"/>
            <a:chExt cx="897988" cy="1930852"/>
          </a:xfrm>
        </p:grpSpPr>
        <p:cxnSp>
          <p:nvCxnSpPr>
            <p:cNvPr id="6" name="Gerade Verbindung mit Pfeil 5">
              <a:extLst>
                <a:ext uri="{FF2B5EF4-FFF2-40B4-BE49-F238E27FC236}">
                  <a16:creationId xmlns:a16="http://schemas.microsoft.com/office/drawing/2014/main" id="{9C6DF22B-03A9-5151-AE70-C553407735BB}"/>
                </a:ext>
              </a:extLst>
            </p:cNvPr>
            <p:cNvCxnSpPr/>
            <p:nvPr/>
          </p:nvCxnSpPr>
          <p:spPr>
            <a:xfrm>
              <a:off x="4409463" y="4135902"/>
              <a:ext cx="0" cy="196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9C22232C-8A56-70F0-77D1-7198554546E8}"/>
                </a:ext>
              </a:extLst>
            </p:cNvPr>
            <p:cNvCxnSpPr>
              <a:cxnSpLocks/>
            </p:cNvCxnSpPr>
            <p:nvPr/>
          </p:nvCxnSpPr>
          <p:spPr>
            <a:xfrm>
              <a:off x="5307451" y="2401997"/>
              <a:ext cx="0" cy="1930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F3BB32B0-9565-A039-E33F-1BC5159DB37F}"/>
              </a:ext>
            </a:extLst>
          </p:cNvPr>
          <p:cNvSpPr txBox="1"/>
          <p:nvPr/>
        </p:nvSpPr>
        <p:spPr>
          <a:xfrm>
            <a:off x="2306673" y="2005103"/>
            <a:ext cx="4741241" cy="4001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spirometric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pic>
        <p:nvPicPr>
          <p:cNvPr id="2050" name="Picture 2" descr="ORIGINAL Verkehrszeichen Nr. 101 Achtung Gefahrenstelle Symbol  Ausrufezeichen 630mm SL Verkehrsschild RAL Schild Verkehrsschilder Schilder  Warnschild Straßenschild Strassenschilder Hinweisschild StVO : Amazon.de:  Baumarkt">
            <a:extLst>
              <a:ext uri="{FF2B5EF4-FFF2-40B4-BE49-F238E27FC236}">
                <a16:creationId xmlns:a16="http://schemas.microsoft.com/office/drawing/2014/main" id="{A6D49F32-8557-0BA1-BB7E-90299F012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02" y="1579129"/>
            <a:ext cx="1143315" cy="114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AE07ECB-4F91-AC41-7AEF-085FC0E24D84}"/>
              </a:ext>
            </a:extLst>
          </p:cNvPr>
          <p:cNvSpPr txBox="1"/>
          <p:nvPr/>
        </p:nvSpPr>
        <p:spPr>
          <a:xfrm>
            <a:off x="8213994" y="6869023"/>
            <a:ext cx="44434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Nolte et al., 2023</a:t>
            </a:r>
          </a:p>
        </p:txBody>
      </p:sp>
    </p:spTree>
    <p:extLst>
      <p:ext uri="{BB962C8B-B14F-4D97-AF65-F5344CB8AC3E}">
        <p14:creationId xmlns:p14="http://schemas.microsoft.com/office/powerpoint/2010/main" val="35514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041DF173-A58B-C65E-79EC-DAF858C32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Truly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Assessing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V̇O</a:t>
            </a:r>
            <a:r>
              <a:rPr kumimoji="0" lang="de-DE" altLang="de-DE" sz="3000" b="1" i="0" u="none" strike="noStrike" kern="1200" cap="none" spc="0" normalizeH="0" baseline="-2500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400" dirty="0">
                <a:solidFill>
                  <a:srgbClr val="003560"/>
                </a:solidFill>
                <a:latin typeface="Arial" panose="020B0604020202020204" pitchFamily="34" charset="0"/>
              </a:rPr>
              <a:t>V̇O</a:t>
            </a:r>
            <a:r>
              <a:rPr lang="de-DE" altLang="de-DE" sz="1400" baseline="-25000" dirty="0">
                <a:solidFill>
                  <a:srgbClr val="003560"/>
                </a:solidFill>
                <a:latin typeface="Arial" panose="020B0604020202020204" pitchFamily="34" charset="0"/>
              </a:rPr>
              <a:t>2</a:t>
            </a:r>
            <a:r>
              <a:rPr lang="de-DE" altLang="de-DE" sz="14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dirty="0" err="1">
                <a:solidFill>
                  <a:srgbClr val="003560"/>
                </a:solidFill>
                <a:latin typeface="Arial" panose="020B0604020202020204" pitchFamily="34" charset="0"/>
              </a:rPr>
              <a:t>reaction</a:t>
            </a:r>
            <a:r>
              <a:rPr lang="de-DE" altLang="de-DE" sz="14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4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400" dirty="0" err="1">
                <a:solidFill>
                  <a:srgbClr val="003560"/>
                </a:solidFill>
                <a:latin typeface="Arial" panose="020B0604020202020204" pitchFamily="34" charset="0"/>
              </a:rPr>
              <a:t>exercise</a:t>
            </a:r>
            <a:endParaRPr kumimoji="0" lang="de-DE" altLang="de-DE" sz="900" i="0" u="none" strike="noStrike" kern="1200" cap="none" spc="0" normalizeH="0" baseline="0" noProof="0" dirty="0">
              <a:ln>
                <a:noFill/>
              </a:ln>
              <a:solidFill>
                <a:srgbClr val="0035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79CE114-39BA-7EF9-5F2D-8AD8F98AF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963" y="2243265"/>
            <a:ext cx="4953000" cy="2971800"/>
          </a:xfrm>
          <a:prstGeom prst="rect">
            <a:avLst/>
          </a:prstGeom>
        </p:spPr>
      </p:pic>
      <p:sp>
        <p:nvSpPr>
          <p:cNvPr id="5" name="Dreieck 4">
            <a:extLst>
              <a:ext uri="{FF2B5EF4-FFF2-40B4-BE49-F238E27FC236}">
                <a16:creationId xmlns:a16="http://schemas.microsoft.com/office/drawing/2014/main" id="{9AF716CD-FE4A-F3B4-048A-3B8BC14C5DC6}"/>
              </a:ext>
            </a:extLst>
          </p:cNvPr>
          <p:cNvSpPr/>
          <p:nvPr/>
        </p:nvSpPr>
        <p:spPr>
          <a:xfrm rot="20233472">
            <a:off x="2042721" y="2594656"/>
            <a:ext cx="4252238" cy="647114"/>
          </a:xfrm>
          <a:prstGeom prst="triangle">
            <a:avLst>
              <a:gd name="adj" fmla="val 79102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Dreieck 5">
            <a:extLst>
              <a:ext uri="{FF2B5EF4-FFF2-40B4-BE49-F238E27FC236}">
                <a16:creationId xmlns:a16="http://schemas.microsoft.com/office/drawing/2014/main" id="{E7CB9CB6-80F0-EDFA-7140-7B6A543709B8}"/>
              </a:ext>
            </a:extLst>
          </p:cNvPr>
          <p:cNvSpPr/>
          <p:nvPr/>
        </p:nvSpPr>
        <p:spPr>
          <a:xfrm rot="9456240">
            <a:off x="2283344" y="3289757"/>
            <a:ext cx="4252238" cy="647114"/>
          </a:xfrm>
          <a:prstGeom prst="triangle">
            <a:avLst>
              <a:gd name="adj" fmla="val 8486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826B340-C921-9411-DB73-F26BD95F7166}"/>
              </a:ext>
            </a:extLst>
          </p:cNvPr>
          <p:cNvSpPr txBox="1"/>
          <p:nvPr/>
        </p:nvSpPr>
        <p:spPr>
          <a:xfrm>
            <a:off x="6735686" y="2304043"/>
            <a:ext cx="59013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V̇</a:t>
            </a:r>
            <a:r>
              <a:rPr lang="de-DE" sz="2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0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?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9CEA931-BDE2-92B7-5E0B-EEA13DB57EF2}"/>
              </a:ext>
            </a:extLst>
          </p:cNvPr>
          <p:cNvSpPr txBox="1"/>
          <p:nvPr/>
        </p:nvSpPr>
        <p:spPr>
          <a:xfrm>
            <a:off x="6404717" y="2799267"/>
            <a:ext cx="59013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V̇</a:t>
            </a:r>
            <a:r>
              <a:rPr lang="de-DE" sz="2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0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!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AE9C75D-5DE1-5B1F-1232-B1E048213AEA}"/>
              </a:ext>
            </a:extLst>
          </p:cNvPr>
          <p:cNvSpPr txBox="1"/>
          <p:nvPr/>
        </p:nvSpPr>
        <p:spPr>
          <a:xfrm>
            <a:off x="182880" y="5792570"/>
            <a:ext cx="95800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Both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Work Rate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Both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5 – 10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beats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Blood Lactate &gt; 8 mmol/L, RER &gt; 1, 1.1, 1.15 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4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8C38FA26-0B29-3B37-099D-F03DA4D94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Spirometric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Devices 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Indirect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C</a:t>
            </a: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alorimetrie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Relationship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RQ and Substrate Use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E5A13CBD-0E1D-2DFE-A396-486A70EB3E47}"/>
              </a:ext>
            </a:extLst>
          </p:cNvPr>
          <p:cNvCxnSpPr>
            <a:cxnSpLocks/>
          </p:cNvCxnSpPr>
          <p:nvPr/>
        </p:nvCxnSpPr>
        <p:spPr>
          <a:xfrm flipV="1">
            <a:off x="1371599" y="1923393"/>
            <a:ext cx="0" cy="27747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78E731B-FFCE-BF00-5B6D-3F93BDA6659B}"/>
              </a:ext>
            </a:extLst>
          </p:cNvPr>
          <p:cNvCxnSpPr>
            <a:cxnSpLocks/>
          </p:cNvCxnSpPr>
          <p:nvPr/>
        </p:nvCxnSpPr>
        <p:spPr>
          <a:xfrm>
            <a:off x="1371599" y="4708634"/>
            <a:ext cx="32161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E1F60E7E-42D4-CE09-BDD6-16362748A0EE}"/>
              </a:ext>
            </a:extLst>
          </p:cNvPr>
          <p:cNvSpPr txBox="1"/>
          <p:nvPr/>
        </p:nvSpPr>
        <p:spPr>
          <a:xfrm>
            <a:off x="2790496" y="5108031"/>
            <a:ext cx="1671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RQ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517F067-FCE0-6996-8B88-C281AF956221}"/>
              </a:ext>
            </a:extLst>
          </p:cNvPr>
          <p:cNvSpPr txBox="1"/>
          <p:nvPr/>
        </p:nvSpPr>
        <p:spPr>
          <a:xfrm rot="16200000">
            <a:off x="-366287" y="2990908"/>
            <a:ext cx="1927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%</a:t>
            </a:r>
            <a:r>
              <a:rPr lang="de-DE" i="1" dirty="0" err="1"/>
              <a:t>Fat</a:t>
            </a:r>
            <a:r>
              <a:rPr lang="de-DE" i="1" dirty="0"/>
              <a:t> Oxidation</a:t>
            </a:r>
          </a:p>
        </p:txBody>
      </p: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256CEF00-4E59-73D9-DC85-FBD5EBCB6AC1}"/>
              </a:ext>
            </a:extLst>
          </p:cNvPr>
          <p:cNvCxnSpPr>
            <a:cxnSpLocks/>
          </p:cNvCxnSpPr>
          <p:nvPr/>
        </p:nvCxnSpPr>
        <p:spPr>
          <a:xfrm flipV="1">
            <a:off x="1860331" y="4556236"/>
            <a:ext cx="0" cy="346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69D3F088-3692-9F34-596C-142F30F4619F}"/>
              </a:ext>
            </a:extLst>
          </p:cNvPr>
          <p:cNvSpPr txBox="1"/>
          <p:nvPr/>
        </p:nvSpPr>
        <p:spPr>
          <a:xfrm>
            <a:off x="1623849" y="4840014"/>
            <a:ext cx="825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0.7</a:t>
            </a:r>
          </a:p>
        </p:txBody>
      </p: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F357C744-1BF6-92DD-C993-74041B91D726}"/>
              </a:ext>
            </a:extLst>
          </p:cNvPr>
          <p:cNvCxnSpPr>
            <a:cxnSpLocks/>
          </p:cNvCxnSpPr>
          <p:nvPr/>
        </p:nvCxnSpPr>
        <p:spPr>
          <a:xfrm flipV="1">
            <a:off x="4419973" y="4556236"/>
            <a:ext cx="0" cy="346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6EEE8884-513B-30A1-C7E4-6FEE36ACFAAD}"/>
              </a:ext>
            </a:extLst>
          </p:cNvPr>
          <p:cNvSpPr txBox="1"/>
          <p:nvPr/>
        </p:nvSpPr>
        <p:spPr>
          <a:xfrm>
            <a:off x="4288220" y="4866287"/>
            <a:ext cx="1671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</a:p>
        </p:txBody>
      </p: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9FAC8A07-1AE0-D62E-B87A-38994263869F}"/>
              </a:ext>
            </a:extLst>
          </p:cNvPr>
          <p:cNvCxnSpPr>
            <a:cxnSpLocks/>
          </p:cNvCxnSpPr>
          <p:nvPr/>
        </p:nvCxnSpPr>
        <p:spPr>
          <a:xfrm>
            <a:off x="1152769" y="4154501"/>
            <a:ext cx="437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>
            <a:extLst>
              <a:ext uri="{FF2B5EF4-FFF2-40B4-BE49-F238E27FC236}">
                <a16:creationId xmlns:a16="http://schemas.microsoft.com/office/drawing/2014/main" id="{6231FA89-3535-2C6C-81A8-215F04A99466}"/>
              </a:ext>
            </a:extLst>
          </p:cNvPr>
          <p:cNvCxnSpPr>
            <a:cxnSpLocks/>
          </p:cNvCxnSpPr>
          <p:nvPr/>
        </p:nvCxnSpPr>
        <p:spPr>
          <a:xfrm>
            <a:off x="1121237" y="2099729"/>
            <a:ext cx="437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48FEA2BE-F6E0-13F5-A254-ABC95165152D}"/>
              </a:ext>
            </a:extLst>
          </p:cNvPr>
          <p:cNvSpPr txBox="1"/>
          <p:nvPr/>
        </p:nvSpPr>
        <p:spPr>
          <a:xfrm>
            <a:off x="798413" y="3970927"/>
            <a:ext cx="825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B43C8D6-FF14-4402-A569-397E94759268}"/>
              </a:ext>
            </a:extLst>
          </p:cNvPr>
          <p:cNvSpPr txBox="1"/>
          <p:nvPr/>
        </p:nvSpPr>
        <p:spPr>
          <a:xfrm>
            <a:off x="534184" y="1895993"/>
            <a:ext cx="825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100</a:t>
            </a:r>
          </a:p>
        </p:txBody>
      </p:sp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246392D4-037A-F296-FF8A-83DD2930CFCD}"/>
              </a:ext>
            </a:extLst>
          </p:cNvPr>
          <p:cNvCxnSpPr>
            <a:cxnSpLocks/>
          </p:cNvCxnSpPr>
          <p:nvPr/>
        </p:nvCxnSpPr>
        <p:spPr>
          <a:xfrm flipV="1">
            <a:off x="1860331" y="2096048"/>
            <a:ext cx="2601310" cy="207493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Geschweifte Klammer rechts 39">
            <a:extLst>
              <a:ext uri="{FF2B5EF4-FFF2-40B4-BE49-F238E27FC236}">
                <a16:creationId xmlns:a16="http://schemas.microsoft.com/office/drawing/2014/main" id="{0E7596BB-5963-6829-E76E-7F8998D3AEFB}"/>
              </a:ext>
            </a:extLst>
          </p:cNvPr>
          <p:cNvSpPr/>
          <p:nvPr/>
        </p:nvSpPr>
        <p:spPr>
          <a:xfrm>
            <a:off x="5046857" y="1895994"/>
            <a:ext cx="565670" cy="28126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1E8A681-6E13-F6AE-924B-83DA894423D7}"/>
              </a:ext>
            </a:extLst>
          </p:cNvPr>
          <p:cNvSpPr txBox="1"/>
          <p:nvPr/>
        </p:nvSpPr>
        <p:spPr>
          <a:xfrm>
            <a:off x="5959365" y="3106473"/>
            <a:ext cx="5331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Theorethical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 ≠ RER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E3CE2C2C-FCC8-235F-90EF-DB4A6EF591EC}"/>
              </a:ext>
            </a:extLst>
          </p:cNvPr>
          <p:cNvSpPr txBox="1"/>
          <p:nvPr/>
        </p:nvSpPr>
        <p:spPr>
          <a:xfrm>
            <a:off x="281089" y="5563801"/>
            <a:ext cx="8068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Calorimetrie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b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1.) RQ = RER</a:t>
            </a:r>
          </a:p>
          <a:p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.) Gas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exhange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at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mouth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accurately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reflects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tissue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level</a:t>
            </a:r>
            <a:endParaRPr lang="de-DE" sz="1800" b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509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CDC23CD-A8FB-BAEB-A2E7-C071CA8FC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5" y="1590272"/>
            <a:ext cx="4823290" cy="4813028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2514E6FA-33C0-6452-B9A4-63D1F310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Spirometric</a:t>
            </a: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Devices 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Indirect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altLang="de-DE" sz="1600" dirty="0">
                <a:solidFill>
                  <a:srgbClr val="003560"/>
                </a:solidFill>
                <a:latin typeface="Arial" panose="020B0604020202020204" pitchFamily="34" charset="0"/>
              </a:rPr>
              <a:t>C</a:t>
            </a: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alorimetrie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de-DE" altLang="de-DE" sz="1600" i="0" u="none" strike="noStrike" kern="1200" cap="none" spc="0" normalizeH="0" baseline="0" noProof="0" dirty="0" err="1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Relationship</a:t>
            </a:r>
            <a:r>
              <a:rPr kumimoji="0" lang="de-DE" altLang="de-DE" sz="1600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RQ and Substrate Use</a:t>
            </a:r>
          </a:p>
        </p:txBody>
      </p:sp>
    </p:spTree>
    <p:extLst>
      <p:ext uri="{BB962C8B-B14F-4D97-AF65-F5344CB8AC3E}">
        <p14:creationId xmlns:p14="http://schemas.microsoft.com/office/powerpoint/2010/main" val="4105570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6F635183-B3A5-53EA-15B7-3D381EFFA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870816"/>
            <a:ext cx="7892948" cy="73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/>
                <a:cs typeface="Arial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/>
                <a:cs typeface="Arial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5pPr>
            <a:lvl6pPr marL="2514599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6pPr>
            <a:lvl7pPr marL="29718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7pPr>
            <a:lvl8pPr marL="34290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8pPr>
            <a:lvl9pPr marL="38862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9pPr>
          </a:lstStyle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2400" b="1" dirty="0" err="1">
                <a:solidFill>
                  <a:srgbClr val="003560"/>
                </a:solidFill>
                <a:latin typeface="Arial"/>
              </a:rPr>
              <a:t>Measuring</a:t>
            </a:r>
            <a:r>
              <a:rPr lang="de-DE" sz="2400" b="1" dirty="0">
                <a:solidFill>
                  <a:srgbClr val="003560"/>
                </a:solidFill>
                <a:latin typeface="Arial"/>
              </a:rPr>
              <a:t> </a:t>
            </a:r>
            <a:r>
              <a:rPr lang="de-DE" sz="2400" b="1" dirty="0" err="1">
                <a:solidFill>
                  <a:srgbClr val="003560"/>
                </a:solidFill>
                <a:latin typeface="Arial"/>
              </a:rPr>
              <a:t>vLa</a:t>
            </a:r>
            <a:r>
              <a:rPr lang="de-DE" sz="2400" b="1" baseline="-25000" dirty="0" err="1">
                <a:solidFill>
                  <a:srgbClr val="003560"/>
                </a:solidFill>
                <a:latin typeface="Arial"/>
              </a:rPr>
              <a:t>max</a:t>
            </a:r>
            <a:endParaRPr lang="de-DE" sz="2400" b="1" baseline="-25000" dirty="0">
              <a:solidFill>
                <a:srgbClr val="003560"/>
              </a:solidFill>
              <a:latin typeface="Arial"/>
            </a:endParaRPr>
          </a:p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sz="2400" b="1" dirty="0">
              <a:solidFill>
                <a:srgbClr val="003560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3B656462-1BA0-656E-FE1B-2B3B08546EBD}"/>
                  </a:ext>
                </a:extLst>
              </p:cNvPr>
              <p:cNvSpPr txBox="1"/>
              <p:nvPr/>
            </p:nvSpPr>
            <p:spPr>
              <a:xfrm>
                <a:off x="600076" y="1240148"/>
                <a:ext cx="4440236" cy="5259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</a:endParaRPr>
              </a:p>
              <a:p>
                <a:r>
                  <a:rPr lang="de-DE" sz="1600" b="1" u="sng" dirty="0">
                    <a:solidFill>
                      <a:srgbClr val="003560"/>
                    </a:solidFill>
                    <a:latin typeface="Arial"/>
                    <a:cs typeface="Arial"/>
                  </a:rPr>
                  <a:t>Test </a:t>
                </a:r>
                <a:r>
                  <a:rPr lang="de-DE" sz="1600" b="1" u="sng" dirty="0" err="1">
                    <a:solidFill>
                      <a:srgbClr val="003560"/>
                    </a:solidFill>
                    <a:latin typeface="Arial"/>
                    <a:cs typeface="Arial"/>
                  </a:rPr>
                  <a:t>Specifications</a:t>
                </a:r>
                <a:r>
                  <a:rPr lang="de-DE" sz="1600" b="1" u="sng" dirty="0">
                    <a:solidFill>
                      <a:srgbClr val="003560"/>
                    </a:solidFill>
                    <a:latin typeface="Arial"/>
                    <a:cs typeface="Arial"/>
                  </a:rPr>
                  <a:t> </a:t>
                </a:r>
                <a:r>
                  <a:rPr lang="de-DE" sz="1600" b="1" u="sng" dirty="0" err="1">
                    <a:solidFill>
                      <a:srgbClr val="003560"/>
                    </a:solidFill>
                    <a:latin typeface="Arial"/>
                    <a:cs typeface="Arial"/>
                  </a:rPr>
                  <a:t>for</a:t>
                </a:r>
                <a:r>
                  <a:rPr lang="de-DE" sz="1600" b="1" u="sng" dirty="0">
                    <a:solidFill>
                      <a:srgbClr val="003560"/>
                    </a:solidFill>
                    <a:latin typeface="Arial"/>
                    <a:cs typeface="Arial"/>
                  </a:rPr>
                  <a:t> </a:t>
                </a:r>
                <a:r>
                  <a:rPr lang="de-DE" sz="1600" b="1" u="sng" dirty="0" err="1">
                    <a:solidFill>
                      <a:srgbClr val="003560"/>
                    </a:solidFill>
                    <a:latin typeface="Arial"/>
                    <a:cs typeface="Arial"/>
                  </a:rPr>
                  <a:t>vLa.max</a:t>
                </a:r>
                <a:r>
                  <a:rPr lang="de-DE" sz="1600" b="1" u="sng" dirty="0">
                    <a:solidFill>
                      <a:srgbClr val="003560"/>
                    </a:solidFill>
                    <a:latin typeface="Arial"/>
                    <a:cs typeface="Arial"/>
                  </a:rPr>
                  <a:t>?</a:t>
                </a: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</a:endParaRPr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de-DE" sz="1600" dirty="0" err="1">
                    <a:solidFill>
                      <a:srgbClr val="003560"/>
                    </a:solidFill>
                    <a:latin typeface="Arial"/>
                    <a:cs typeface="Arial"/>
                  </a:rPr>
                  <a:t>Idea</a:t>
                </a:r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</a:rPr>
                  <a:t> 15s maximal Sprint on </a:t>
                </a:r>
                <a:r>
                  <a:rPr lang="de-DE" sz="1600" dirty="0" err="1">
                    <a:solidFill>
                      <a:srgbClr val="003560"/>
                    </a:solidFill>
                    <a:latin typeface="Arial"/>
                    <a:cs typeface="Arial"/>
                  </a:rPr>
                  <a:t>the</a:t>
                </a:r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</a:rPr>
                  <a:t> bike: </a:t>
                </a: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	3.) </a:t>
                </a:r>
                <a:r>
                  <a:rPr lang="de-DE" sz="1600" dirty="0" err="1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Calculate</a:t>
                </a:r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 </a:t>
                </a:r>
                <a:r>
                  <a:rPr lang="de-DE" sz="1600" dirty="0" err="1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accumulation</a:t>
                </a:r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 rate</a:t>
                </a: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de-DE" sz="1600" b="0" i="1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/>
                        <a:sym typeface="Wingdings" pitchFamily="2" charset="2"/>
                      </a:rPr>
                      <m:t>𝑣𝐿𝑎</m:t>
                    </m:r>
                    <m:r>
                      <a:rPr lang="de-DE" sz="1600" b="0" i="1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/>
                        <a:sym typeface="Wingdings" pitchFamily="2" charset="2"/>
                      </a:rPr>
                      <m:t>.</m:t>
                    </m:r>
                    <m:func>
                      <m:funcPr>
                        <m:ctrlP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1600" b="0" i="0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max</m:t>
                        </m:r>
                      </m:fName>
                      <m:e>
                        <m: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=  </m:t>
                        </m:r>
                        <m:f>
                          <m:fPr>
                            <m:ctrlPr>
                              <a:rPr lang="de-DE" sz="1600" b="0" i="1" smtClean="0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de-DE" sz="1600" i="1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  <m:t>11.2 −1.2</m:t>
                            </m:r>
                          </m:num>
                          <m:den>
                            <m:r>
                              <a:rPr lang="de-DE" sz="1600" b="0" i="1" smtClean="0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  <m:t>15</m:t>
                            </m:r>
                          </m:den>
                        </m:f>
                      </m:e>
                    </m:func>
                    <m:r>
                      <a:rPr lang="de-DE" sz="1600" b="0" i="1" smtClean="0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/>
                        <a:sym typeface="Wingdings" pitchFamily="2" charset="2"/>
                      </a:rPr>
                      <m:t>=0.66</m:t>
                    </m:r>
                    <m:f>
                      <m:fPr>
                        <m:ctrlP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𝑚𝑚𝑜𝑙</m:t>
                        </m:r>
                      </m:num>
                      <m:den>
                        <m: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𝐿</m:t>
                        </m:r>
                        <m: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×</m:t>
                        </m:r>
                        <m:r>
                          <a:rPr lang="de-DE" sz="1600" b="0" i="1" smtClean="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𝑠</m:t>
                        </m:r>
                      </m:den>
                    </m:f>
                  </m:oMath>
                </a14:m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	4.) </a:t>
                </a:r>
                <a:r>
                  <a:rPr lang="de-DE" sz="1600" dirty="0" err="1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Correction</a:t>
                </a:r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r>
                  <a:rPr lang="de-DE" sz="1600" dirty="0">
                    <a:solidFill>
                      <a:srgbClr val="003560"/>
                    </a:solidFill>
                    <a:latin typeface="Arial"/>
                    <a:cs typeface="Arial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de-DE" sz="1600" i="1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/>
                        <a:sym typeface="Wingdings" pitchFamily="2" charset="2"/>
                      </a:rPr>
                      <m:t>𝑣𝐿𝑎</m:t>
                    </m:r>
                    <m:r>
                      <a:rPr lang="de-DE" sz="1600" i="1">
                        <a:solidFill>
                          <a:srgbClr val="003560"/>
                        </a:solidFill>
                        <a:latin typeface="Cambria Math" panose="02040503050406030204" pitchFamily="18" charset="0"/>
                        <a:cs typeface="Arial"/>
                        <a:sym typeface="Wingdings" pitchFamily="2" charset="2"/>
                      </a:rPr>
                      <m:t>.</m:t>
                    </m:r>
                    <m:func>
                      <m:funcPr>
                        <m:ctrlPr>
                          <a:rPr lang="de-DE" sz="1600" i="1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1600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max</m:t>
                        </m:r>
                      </m:fName>
                      <m:e>
                        <m:r>
                          <a:rPr lang="de-DE" sz="1600" i="1">
                            <a:solidFill>
                              <a:srgbClr val="003560"/>
                            </a:solidFill>
                            <a:latin typeface="Cambria Math" panose="02040503050406030204" pitchFamily="18" charset="0"/>
                            <a:cs typeface="Arial"/>
                            <a:sym typeface="Wingdings" pitchFamily="2" charset="2"/>
                          </a:rPr>
                          <m:t>=  </m:t>
                        </m:r>
                        <m:f>
                          <m:fPr>
                            <m:ctrlPr>
                              <a:rPr lang="de-DE" sz="1600" i="1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de-DE" sz="1600" i="1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  <m:t>11.2 −1.2</m:t>
                            </m:r>
                          </m:num>
                          <m:den>
                            <m:r>
                              <a:rPr lang="de-DE" sz="1600" i="1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  <m:t>15</m:t>
                            </m:r>
                            <m:r>
                              <a:rPr lang="de-DE" sz="1600" b="0" i="1" smtClean="0">
                                <a:solidFill>
                                  <a:srgbClr val="003560"/>
                                </a:solidFill>
                                <a:latin typeface="Cambria Math" panose="02040503050406030204" pitchFamily="18" charset="0"/>
                                <a:cs typeface="Arial"/>
                                <a:sym typeface="Wingdings" pitchFamily="2" charset="2"/>
                              </a:rPr>
                              <m:t> −</m:t>
                            </m:r>
                            <m:sSub>
                              <m:sSubPr>
                                <m:ctrlPr>
                                  <a:rPr lang="de-DE" sz="1600" b="0" i="1" smtClean="0">
                                    <a:solidFill>
                                      <a:srgbClr val="00356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de-DE" sz="1600" b="0" i="1" smtClean="0">
                                    <a:solidFill>
                                      <a:srgbClr val="00356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  <a:sym typeface="Wingdings" pitchFamily="2" charset="2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sz="1600" b="0" i="1" smtClean="0">
                                    <a:solidFill>
                                      <a:srgbClr val="003560"/>
                                    </a:solidFill>
                                    <a:latin typeface="Cambria Math" panose="02040503050406030204" pitchFamily="18" charset="0"/>
                                    <a:cs typeface="Arial"/>
                                    <a:sym typeface="Wingdings" pitchFamily="2" charset="2"/>
                                  </a:rPr>
                                  <m:t>𝑎𝑙𝑎𝑐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  <a:p>
                <a:endParaRPr lang="de-DE" sz="1600" dirty="0">
                  <a:solidFill>
                    <a:srgbClr val="003560"/>
                  </a:solidFill>
                  <a:latin typeface="Arial"/>
                  <a:cs typeface="Arial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3B656462-1BA0-656E-FE1B-2B3B08546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6" y="1240148"/>
                <a:ext cx="4440236" cy="5259838"/>
              </a:xfrm>
              <a:prstGeom prst="rect">
                <a:avLst/>
              </a:prstGeom>
              <a:blipFill>
                <a:blip r:embed="rId3"/>
                <a:stretch>
                  <a:fillRect l="-8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ORIGINAL Verkehrszeichen Nr. 101 Achtung Gefahrenstelle Symbol  Ausrufezeichen 630mm SL Verkehrsschild RAL Schild Verkehrsschilder Schilder  Warnschild Straßenschild Strassenschilder Hinweisschild StVO : Amazon.de:  Baumarkt">
            <a:extLst>
              <a:ext uri="{FF2B5EF4-FFF2-40B4-BE49-F238E27FC236}">
                <a16:creationId xmlns:a16="http://schemas.microsoft.com/office/drawing/2014/main" id="{AF1F35C5-1390-CA22-1BDC-2248B10E4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8" y="2362501"/>
            <a:ext cx="1143315" cy="114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7631F844-06D7-B146-ACA1-A18BBEE19DC9}"/>
              </a:ext>
            </a:extLst>
          </p:cNvPr>
          <p:cNvSpPr txBox="1"/>
          <p:nvPr/>
        </p:nvSpPr>
        <p:spPr>
          <a:xfrm>
            <a:off x="1431099" y="2395063"/>
            <a:ext cx="3210305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Correction</a:t>
            </a:r>
            <a:r>
              <a:rPr lang="de-DE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for</a:t>
            </a:r>
            <a:endParaRPr lang="de-DE" b="1" dirty="0">
              <a:solidFill>
                <a:srgbClr val="003560"/>
              </a:solidFill>
              <a:latin typeface="Arial"/>
              <a:cs typeface="Arial"/>
            </a:endParaRPr>
          </a:p>
          <a:p>
            <a:pPr marL="457200" indent="-457200">
              <a:buAutoNum type="alphaUcParenR"/>
            </a:pPr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Delayed</a:t>
            </a:r>
            <a:r>
              <a:rPr lang="de-DE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activation</a:t>
            </a:r>
            <a:endParaRPr lang="de-DE" b="1" dirty="0">
              <a:solidFill>
                <a:srgbClr val="003560"/>
              </a:solidFill>
              <a:latin typeface="Arial"/>
              <a:cs typeface="Arial"/>
            </a:endParaRPr>
          </a:p>
          <a:p>
            <a:pPr marL="457200" indent="-457200">
              <a:buAutoNum type="alphaUcParenR"/>
            </a:pPr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Delayed</a:t>
            </a:r>
            <a:r>
              <a:rPr lang="de-DE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b="1" dirty="0" err="1">
                <a:solidFill>
                  <a:srgbClr val="003560"/>
                </a:solidFill>
                <a:latin typeface="Arial"/>
                <a:cs typeface="Arial"/>
              </a:rPr>
              <a:t>deactivation</a:t>
            </a:r>
            <a:endParaRPr lang="de-DE" b="1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25AF173-F3A0-0223-1575-65211815018C}"/>
              </a:ext>
            </a:extLst>
          </p:cNvPr>
          <p:cNvSpPr/>
          <p:nvPr/>
        </p:nvSpPr>
        <p:spPr>
          <a:xfrm>
            <a:off x="3114675" y="5272087"/>
            <a:ext cx="428625" cy="214313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1240FAF0-D432-4C05-7C6E-5DB1F35CA884}"/>
              </a:ext>
            </a:extLst>
          </p:cNvPr>
          <p:cNvCxnSpPr>
            <a:cxnSpLocks/>
          </p:cNvCxnSpPr>
          <p:nvPr/>
        </p:nvCxnSpPr>
        <p:spPr>
          <a:xfrm flipH="1">
            <a:off x="3655565" y="5357813"/>
            <a:ext cx="12307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3d männchen frage Stockfotos, lizenzfreie 3d männchen frage Bilder |  Depositphotos">
            <a:extLst>
              <a:ext uri="{FF2B5EF4-FFF2-40B4-BE49-F238E27FC236}">
                <a16:creationId xmlns:a16="http://schemas.microsoft.com/office/drawing/2014/main" id="{CB02A960-3834-AD8D-A029-588A182F1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590" y="4729165"/>
            <a:ext cx="1320400" cy="132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524DEA87-9B0D-E453-E87C-C5429BEBCC9B}"/>
              </a:ext>
            </a:extLst>
          </p:cNvPr>
          <p:cNvGrpSpPr/>
          <p:nvPr/>
        </p:nvGrpSpPr>
        <p:grpSpPr>
          <a:xfrm>
            <a:off x="4809972" y="635677"/>
            <a:ext cx="5211762" cy="3908822"/>
            <a:chOff x="4859814" y="1381343"/>
            <a:chExt cx="5211762" cy="3908822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E339FB15-18FE-DFE9-E7C1-5C17C1507FD9}"/>
                </a:ext>
              </a:extLst>
            </p:cNvPr>
            <p:cNvSpPr/>
            <p:nvPr/>
          </p:nvSpPr>
          <p:spPr>
            <a:xfrm>
              <a:off x="4886325" y="3729040"/>
              <a:ext cx="296862" cy="1000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B33B496-27E9-F9BE-A92C-22B11E2A1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59814" y="1381343"/>
              <a:ext cx="5211762" cy="39088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11F81B95-EA71-698F-D566-DD0E96DCB4E8}"/>
                </a:ext>
              </a:extLst>
            </p:cNvPr>
            <p:cNvSpPr/>
            <p:nvPr/>
          </p:nvSpPr>
          <p:spPr>
            <a:xfrm>
              <a:off x="5002816" y="3280567"/>
              <a:ext cx="296862" cy="1000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76A4139B-81CE-6D3D-1234-38BE3D7EE815}"/>
                </a:ext>
              </a:extLst>
            </p:cNvPr>
            <p:cNvSpPr txBox="1"/>
            <p:nvPr/>
          </p:nvSpPr>
          <p:spPr>
            <a:xfrm rot="16200000" flipH="1">
              <a:off x="3662505" y="2835013"/>
              <a:ext cx="290068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/>
                <a:t>Lactate </a:t>
              </a:r>
              <a:r>
                <a:rPr lang="de-DE" sz="1050" dirty="0" err="1"/>
                <a:t>production</a:t>
              </a:r>
              <a:endParaRPr lang="de-DE" sz="1050" dirty="0"/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F57F1AC1-542B-75EE-9BE4-88CE3633A5B2}"/>
              </a:ext>
            </a:extLst>
          </p:cNvPr>
          <p:cNvSpPr txBox="1"/>
          <p:nvPr/>
        </p:nvSpPr>
        <p:spPr>
          <a:xfrm>
            <a:off x="5658790" y="1881598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t</a:t>
            </a:r>
            <a:r>
              <a:rPr lang="de-DE" sz="1600" baseline="-25000" dirty="0" err="1">
                <a:solidFill>
                  <a:srgbClr val="003560"/>
                </a:solidFill>
                <a:latin typeface="Arial"/>
                <a:cs typeface="Arial"/>
              </a:rPr>
              <a:t>alac</a:t>
            </a:r>
            <a:endParaRPr lang="de-DE" sz="1600" baseline="-250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9A7ABBE-521E-DD18-D9F5-C3B228A53074}"/>
              </a:ext>
            </a:extLst>
          </p:cNvPr>
          <p:cNvCxnSpPr/>
          <p:nvPr/>
        </p:nvCxnSpPr>
        <p:spPr>
          <a:xfrm flipV="1">
            <a:off x="6161824" y="1773850"/>
            <a:ext cx="0" cy="5457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DF6E65F9-DC88-F614-A240-7C649F6F6DB7}"/>
              </a:ext>
            </a:extLst>
          </p:cNvPr>
          <p:cNvSpPr txBox="1"/>
          <p:nvPr/>
        </p:nvSpPr>
        <p:spPr>
          <a:xfrm>
            <a:off x="7634579" y="1877467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t</a:t>
            </a:r>
            <a:r>
              <a:rPr lang="de-DE" sz="1600" baseline="-25000" dirty="0" err="1">
                <a:solidFill>
                  <a:srgbClr val="003560"/>
                </a:solidFill>
                <a:latin typeface="Arial"/>
                <a:cs typeface="Arial"/>
              </a:rPr>
              <a:t>alac</a:t>
            </a:r>
            <a:endParaRPr lang="de-DE" sz="1600" baseline="-250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B397FF35-8B1F-5668-0A2F-BE3A3A90E61A}"/>
              </a:ext>
            </a:extLst>
          </p:cNvPr>
          <p:cNvCxnSpPr>
            <a:cxnSpLocks/>
          </p:cNvCxnSpPr>
          <p:nvPr/>
        </p:nvCxnSpPr>
        <p:spPr>
          <a:xfrm>
            <a:off x="8148931" y="1759562"/>
            <a:ext cx="0" cy="5600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3469FC67-93D2-0F23-5DD7-5B9528F22C89}"/>
              </a:ext>
            </a:extLst>
          </p:cNvPr>
          <p:cNvSpPr txBox="1"/>
          <p:nvPr/>
        </p:nvSpPr>
        <p:spPr>
          <a:xfrm>
            <a:off x="6573190" y="5272087"/>
            <a:ext cx="1975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003560"/>
                </a:solidFill>
                <a:latin typeface="Arial"/>
                <a:cs typeface="Arial"/>
              </a:rPr>
              <a:t>t</a:t>
            </a:r>
            <a:r>
              <a:rPr lang="de-DE" sz="1600" b="1" baseline="-25000" dirty="0" err="1">
                <a:solidFill>
                  <a:srgbClr val="003560"/>
                </a:solidFill>
                <a:latin typeface="Arial"/>
                <a:cs typeface="Arial"/>
              </a:rPr>
              <a:t>alac</a:t>
            </a:r>
            <a:r>
              <a:rPr lang="de-DE" sz="1600" b="1" dirty="0">
                <a:solidFill>
                  <a:srgbClr val="003560"/>
                </a:solidFill>
                <a:latin typeface="Arial"/>
                <a:cs typeface="Arial"/>
              </a:rPr>
              <a:t> ~ 3.4s</a:t>
            </a: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(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for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15s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sprint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693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24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6A251BE-444D-DC20-0D50-28706549D5F8}"/>
              </a:ext>
            </a:extLst>
          </p:cNvPr>
          <p:cNvSpPr txBox="1"/>
          <p:nvPr/>
        </p:nvSpPr>
        <p:spPr>
          <a:xfrm>
            <a:off x="3524864" y="3331850"/>
            <a:ext cx="272845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003560"/>
                </a:solidFill>
                <a:latin typeface="Arial"/>
                <a:cs typeface="Arial"/>
              </a:rPr>
              <a:t>Problems </a:t>
            </a:r>
            <a:r>
              <a:rPr lang="de-DE" sz="1600" b="1" dirty="0" err="1">
                <a:solidFill>
                  <a:srgbClr val="003560"/>
                </a:solidFill>
                <a:latin typeface="Arial"/>
                <a:cs typeface="Arial"/>
              </a:rPr>
              <a:t>associated</a:t>
            </a:r>
            <a:r>
              <a:rPr lang="de-DE" sz="1600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</a:p>
          <a:p>
            <a:r>
              <a:rPr lang="de-DE" sz="1600" b="1" dirty="0" err="1">
                <a:solidFill>
                  <a:srgbClr val="003560"/>
                </a:solidFill>
                <a:latin typeface="Arial"/>
                <a:cs typeface="Arial"/>
              </a:rPr>
              <a:t>with</a:t>
            </a:r>
            <a:r>
              <a:rPr lang="de-DE" sz="1600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latin typeface="Arial"/>
                <a:cs typeface="Arial"/>
              </a:rPr>
              <a:t>vLamax</a:t>
            </a:r>
            <a:r>
              <a:rPr lang="de-DE" sz="1600" b="1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latin typeface="Arial"/>
                <a:cs typeface="Arial"/>
              </a:rPr>
              <a:t>testing</a:t>
            </a:r>
            <a:endParaRPr lang="de-DE" sz="1600" b="1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D47481-7113-45D3-27E1-CF480B147148}"/>
              </a:ext>
            </a:extLst>
          </p:cNvPr>
          <p:cNvSpPr txBox="1"/>
          <p:nvPr/>
        </p:nvSpPr>
        <p:spPr>
          <a:xfrm>
            <a:off x="0" y="1872093"/>
            <a:ext cx="50439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Insufficient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ADP/AMP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activation</a:t>
            </a:r>
            <a:endParaRPr lang="de-DE" sz="1600" b="1" dirty="0">
              <a:solidFill>
                <a:srgbClr val="003560"/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C47B452-8127-8B9D-5C08-14306A49D787}"/>
              </a:ext>
            </a:extLst>
          </p:cNvPr>
          <p:cNvSpPr txBox="1"/>
          <p:nvPr/>
        </p:nvSpPr>
        <p:spPr>
          <a:xfrm>
            <a:off x="4889090" y="1969125"/>
            <a:ext cx="50808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Acidosis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inhibits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glycolysis</a:t>
            </a:r>
            <a:endParaRPr lang="de-DE" sz="1600" b="1" dirty="0">
              <a:solidFill>
                <a:srgbClr val="003560"/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EDA1436-41A7-99B3-24EA-F5688FDF5796}"/>
              </a:ext>
            </a:extLst>
          </p:cNvPr>
          <p:cNvSpPr txBox="1"/>
          <p:nvPr/>
        </p:nvSpPr>
        <p:spPr>
          <a:xfrm>
            <a:off x="6352868" y="2919371"/>
            <a:ext cx="50808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Peak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lactate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flux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short</a:t>
            </a:r>
            <a:endParaRPr lang="de-DE" sz="1600" b="1" dirty="0">
              <a:solidFill>
                <a:srgbClr val="003560"/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708225D-7FBE-85FB-A06E-141A59CA9C07}"/>
              </a:ext>
            </a:extLst>
          </p:cNvPr>
          <p:cNvSpPr txBox="1"/>
          <p:nvPr/>
        </p:nvSpPr>
        <p:spPr>
          <a:xfrm>
            <a:off x="5674441" y="4785998"/>
            <a:ext cx="558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No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vLamax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verification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criterion</a:t>
            </a:r>
            <a:endParaRPr lang="de-DE" sz="1600" b="1" dirty="0">
              <a:solidFill>
                <a:srgbClr val="003560"/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C72CAD-5CE5-20EE-34C4-7685EF841120}"/>
              </a:ext>
            </a:extLst>
          </p:cNvPr>
          <p:cNvSpPr txBox="1"/>
          <p:nvPr/>
        </p:nvSpPr>
        <p:spPr>
          <a:xfrm>
            <a:off x="0" y="3454961"/>
            <a:ext cx="3447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talac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correction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highly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variable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B6CCC80-1B14-8020-8129-CBB11EDCC88D}"/>
              </a:ext>
            </a:extLst>
          </p:cNvPr>
          <p:cNvSpPr txBox="1"/>
          <p:nvPr/>
        </p:nvSpPr>
        <p:spPr>
          <a:xfrm>
            <a:off x="656303" y="4592844"/>
            <a:ext cx="558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Lactate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clearance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unaccounted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for</a:t>
            </a:r>
            <a:endParaRPr lang="de-DE" sz="1600" b="1" dirty="0">
              <a:solidFill>
                <a:srgbClr val="003560"/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7E3AC48-DA31-7875-D060-824280C6602B}"/>
              </a:ext>
            </a:extLst>
          </p:cNvPr>
          <p:cNvSpPr txBox="1"/>
          <p:nvPr/>
        </p:nvSpPr>
        <p:spPr>
          <a:xfrm>
            <a:off x="92177" y="6652625"/>
            <a:ext cx="558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*(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Glycolytic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ATP after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exercise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lang="de-DE" sz="1600" b="1" dirty="0" err="1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cessation</a:t>
            </a:r>
            <a:r>
              <a:rPr lang="de-DE" sz="1600" b="1" dirty="0">
                <a:solidFill>
                  <a:srgbClr val="003560"/>
                </a:solidFill>
                <a:highlight>
                  <a:srgbClr val="FFFF00"/>
                </a:highlight>
                <a:latin typeface="Arial"/>
                <a:cs typeface="Arial"/>
              </a:rPr>
              <a:t>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5B11C7-2D83-8BD1-8CD9-6CB0D7D20B3B}"/>
              </a:ext>
            </a:extLst>
          </p:cNvPr>
          <p:cNvSpPr txBox="1"/>
          <p:nvPr/>
        </p:nvSpPr>
        <p:spPr>
          <a:xfrm>
            <a:off x="7172836" y="6804898"/>
            <a:ext cx="5029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Wackerhage et al., 2025</a:t>
            </a:r>
          </a:p>
        </p:txBody>
      </p:sp>
    </p:spTree>
    <p:extLst>
      <p:ext uri="{BB962C8B-B14F-4D97-AF65-F5344CB8AC3E}">
        <p14:creationId xmlns:p14="http://schemas.microsoft.com/office/powerpoint/2010/main" val="1935549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8">
            <a:extLst>
              <a:ext uri="{FF2B5EF4-FFF2-40B4-BE49-F238E27FC236}">
                <a16:creationId xmlns:a16="http://schemas.microsoft.com/office/drawing/2014/main" id="{E9209347-9017-C1FB-A617-BAFC06B83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870816"/>
            <a:ext cx="7892948" cy="7318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/>
                <a:cs typeface="Arial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/>
                <a:cs typeface="Arial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5pPr>
            <a:lvl6pPr marL="2514599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6pPr>
            <a:lvl7pPr marL="29718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7pPr>
            <a:lvl8pPr marL="34290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8pPr>
            <a:lvl9pPr marL="38862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9pPr>
          </a:lstStyle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2400" b="1" dirty="0" err="1">
                <a:solidFill>
                  <a:srgbClr val="003560"/>
                </a:solidFill>
                <a:latin typeface="Arial"/>
              </a:rPr>
              <a:t>Measuring</a:t>
            </a:r>
            <a:r>
              <a:rPr lang="de-DE" sz="2400" b="1" dirty="0">
                <a:solidFill>
                  <a:srgbClr val="003560"/>
                </a:solidFill>
                <a:latin typeface="Arial"/>
              </a:rPr>
              <a:t> [La</a:t>
            </a:r>
            <a:r>
              <a:rPr lang="de-DE" sz="2400" b="1" baseline="30000" dirty="0">
                <a:solidFill>
                  <a:srgbClr val="003560"/>
                </a:solidFill>
                <a:latin typeface="Arial"/>
              </a:rPr>
              <a:t>-</a:t>
            </a:r>
            <a:r>
              <a:rPr lang="de-DE" sz="2400" b="1" dirty="0">
                <a:solidFill>
                  <a:srgbClr val="003560"/>
                </a:solidFill>
                <a:latin typeface="Arial"/>
              </a:rPr>
              <a:t>]</a:t>
            </a:r>
            <a:endParaRPr dirty="0"/>
          </a:p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sz="2400" b="1" dirty="0">
              <a:solidFill>
                <a:srgbClr val="003560"/>
              </a:solidFill>
              <a:latin typeface="Arial"/>
            </a:endParaRP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53A2EABE-9E76-E12E-0DC7-CFBC105171AF}"/>
              </a:ext>
            </a:extLst>
          </p:cNvPr>
          <p:cNvSpPr/>
          <p:nvPr/>
        </p:nvSpPr>
        <p:spPr>
          <a:xfrm>
            <a:off x="1153888" y="1307282"/>
            <a:ext cx="2361062" cy="2784582"/>
          </a:xfrm>
          <a:prstGeom prst="roundRect">
            <a:avLst/>
          </a:prstGeom>
          <a:solidFill>
            <a:schemeClr val="accent5">
              <a:lumMod val="60000"/>
              <a:lumOff val="40000"/>
              <a:alpha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4A16E8A-BFC3-84B1-82DA-2CB00181EF60}"/>
              </a:ext>
            </a:extLst>
          </p:cNvPr>
          <p:cNvSpPr/>
          <p:nvPr/>
        </p:nvSpPr>
        <p:spPr>
          <a:xfrm>
            <a:off x="785813" y="1225446"/>
            <a:ext cx="3443287" cy="413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D89E992A-5426-5C26-5775-8AB552FAC9AC}"/>
              </a:ext>
            </a:extLst>
          </p:cNvPr>
          <p:cNvCxnSpPr>
            <a:cxnSpLocks/>
          </p:cNvCxnSpPr>
          <p:nvPr/>
        </p:nvCxnSpPr>
        <p:spPr>
          <a:xfrm flipV="1">
            <a:off x="1153888" y="1457308"/>
            <a:ext cx="0" cy="185151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A241A65F-133A-3035-288B-451B6759443B}"/>
              </a:ext>
            </a:extLst>
          </p:cNvPr>
          <p:cNvCxnSpPr>
            <a:cxnSpLocks/>
          </p:cNvCxnSpPr>
          <p:nvPr/>
        </p:nvCxnSpPr>
        <p:spPr>
          <a:xfrm flipV="1">
            <a:off x="3514950" y="1457308"/>
            <a:ext cx="0" cy="185151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Geschweifte Klammer rechts 13">
            <a:extLst>
              <a:ext uri="{FF2B5EF4-FFF2-40B4-BE49-F238E27FC236}">
                <a16:creationId xmlns:a16="http://schemas.microsoft.com/office/drawing/2014/main" id="{A4F25789-DB51-0BB4-F128-566DD34B7E31}"/>
              </a:ext>
            </a:extLst>
          </p:cNvPr>
          <p:cNvSpPr/>
          <p:nvPr/>
        </p:nvSpPr>
        <p:spPr>
          <a:xfrm>
            <a:off x="3657600" y="1702709"/>
            <a:ext cx="571500" cy="2344621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8C70459-A2C8-896E-CD16-0CEF30B7C5C3}"/>
              </a:ext>
            </a:extLst>
          </p:cNvPr>
          <p:cNvSpPr txBox="1"/>
          <p:nvPr/>
        </p:nvSpPr>
        <p:spPr>
          <a:xfrm>
            <a:off x="4282971" y="2728009"/>
            <a:ext cx="742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2 L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183CC5-C969-7824-7BA6-137367DE6872}"/>
              </a:ext>
            </a:extLst>
          </p:cNvPr>
          <p:cNvSpPr/>
          <p:nvPr/>
        </p:nvSpPr>
        <p:spPr>
          <a:xfrm>
            <a:off x="1354356" y="3496240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CBA6741-CCEA-C94F-6F09-69A90BC5A00A}"/>
              </a:ext>
            </a:extLst>
          </p:cNvPr>
          <p:cNvSpPr/>
          <p:nvPr/>
        </p:nvSpPr>
        <p:spPr>
          <a:xfrm>
            <a:off x="6144418" y="659107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0" name="Textfeld 4">
            <a:extLst>
              <a:ext uri="{FF2B5EF4-FFF2-40B4-BE49-F238E27FC236}">
                <a16:creationId xmlns:a16="http://schemas.microsoft.com/office/drawing/2014/main" id="{5E4E2D7F-1C2B-84E2-F966-9F458D903713}"/>
              </a:ext>
            </a:extLst>
          </p:cNvPr>
          <p:cNvSpPr txBox="1"/>
          <p:nvPr/>
        </p:nvSpPr>
        <p:spPr bwMode="auto">
          <a:xfrm>
            <a:off x="7128015" y="719742"/>
            <a:ext cx="3760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= 1 mmol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21" name="Textfeld 4">
            <a:extLst>
              <a:ext uri="{FF2B5EF4-FFF2-40B4-BE49-F238E27FC236}">
                <a16:creationId xmlns:a16="http://schemas.microsoft.com/office/drawing/2014/main" id="{FCE932A2-E220-1AAB-11B1-CB6B27F4DFD9}"/>
              </a:ext>
            </a:extLst>
          </p:cNvPr>
          <p:cNvSpPr txBox="1"/>
          <p:nvPr/>
        </p:nvSpPr>
        <p:spPr bwMode="auto">
          <a:xfrm>
            <a:off x="468311" y="4191878"/>
            <a:ext cx="6659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8 mmol /  2 L -&gt; 4 mmol / L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Remember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: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For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1 mmol La</a:t>
            </a:r>
            <a:r>
              <a:rPr lang="de-DE" sz="1600" baseline="30000" dirty="0">
                <a:solidFill>
                  <a:srgbClr val="003560"/>
                </a:solidFill>
                <a:latin typeface="Arial"/>
                <a:cs typeface="Arial"/>
              </a:rPr>
              <a:t>- 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1.4 mmol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is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resynthesized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endParaRPr lang="de-DE" sz="1600" baseline="300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Absolute ATP : 8 * 1.4 = 11.2 mmol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60B7F2C-1115-432C-1B22-56E4FBE143C7}"/>
              </a:ext>
            </a:extLst>
          </p:cNvPr>
          <p:cNvSpPr/>
          <p:nvPr/>
        </p:nvSpPr>
        <p:spPr>
          <a:xfrm>
            <a:off x="2507456" y="3481951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83A92BFC-329B-7E1D-E198-22B82E72A640}"/>
              </a:ext>
            </a:extLst>
          </p:cNvPr>
          <p:cNvSpPr/>
          <p:nvPr/>
        </p:nvSpPr>
        <p:spPr>
          <a:xfrm>
            <a:off x="5286048" y="3308827"/>
            <a:ext cx="2361062" cy="797325"/>
          </a:xfrm>
          <a:prstGeom prst="roundRect">
            <a:avLst/>
          </a:prstGeom>
          <a:solidFill>
            <a:schemeClr val="accent5">
              <a:lumMod val="60000"/>
              <a:lumOff val="40000"/>
              <a:alpha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C7DFC11-B68B-0764-CB80-E60745FC75B4}"/>
              </a:ext>
            </a:extLst>
          </p:cNvPr>
          <p:cNvSpPr/>
          <p:nvPr/>
        </p:nvSpPr>
        <p:spPr>
          <a:xfrm>
            <a:off x="4917973" y="1457309"/>
            <a:ext cx="3443287" cy="2062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EBD8D09-F5D2-4A5C-2FB2-F42C9E7945B9}"/>
              </a:ext>
            </a:extLst>
          </p:cNvPr>
          <p:cNvCxnSpPr>
            <a:cxnSpLocks/>
            <a:stCxn id="7" idx="1"/>
          </p:cNvCxnSpPr>
          <p:nvPr/>
        </p:nvCxnSpPr>
        <p:spPr>
          <a:xfrm flipV="1">
            <a:off x="5286048" y="1471596"/>
            <a:ext cx="0" cy="22358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9E2786A8-27F7-F939-1710-8C2A1509D34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7647110" y="1471596"/>
            <a:ext cx="0" cy="22358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Geschweifte Klammer rechts 18">
            <a:extLst>
              <a:ext uri="{FF2B5EF4-FFF2-40B4-BE49-F238E27FC236}">
                <a16:creationId xmlns:a16="http://schemas.microsoft.com/office/drawing/2014/main" id="{A4BB275D-4E0D-8BE1-570A-5E1E30EE4197}"/>
              </a:ext>
            </a:extLst>
          </p:cNvPr>
          <p:cNvSpPr/>
          <p:nvPr/>
        </p:nvSpPr>
        <p:spPr>
          <a:xfrm>
            <a:off x="7690523" y="3707491"/>
            <a:ext cx="670737" cy="3541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4FA0CB0-A192-4DDF-929B-3BBC91502711}"/>
              </a:ext>
            </a:extLst>
          </p:cNvPr>
          <p:cNvSpPr txBox="1"/>
          <p:nvPr/>
        </p:nvSpPr>
        <p:spPr>
          <a:xfrm>
            <a:off x="8415566" y="3715278"/>
            <a:ext cx="911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0.25 L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9631BFA-C0C2-3A0F-C808-E2A4018BA6CE}"/>
              </a:ext>
            </a:extLst>
          </p:cNvPr>
          <p:cNvSpPr/>
          <p:nvPr/>
        </p:nvSpPr>
        <p:spPr>
          <a:xfrm>
            <a:off x="6081092" y="3495279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5" name="Textfeld 4">
            <a:extLst>
              <a:ext uri="{FF2B5EF4-FFF2-40B4-BE49-F238E27FC236}">
                <a16:creationId xmlns:a16="http://schemas.microsoft.com/office/drawing/2014/main" id="{D3447EBB-BCDD-CE16-E162-FED44ED11D6D}"/>
              </a:ext>
            </a:extLst>
          </p:cNvPr>
          <p:cNvSpPr txBox="1"/>
          <p:nvPr/>
        </p:nvSpPr>
        <p:spPr bwMode="auto">
          <a:xfrm>
            <a:off x="5025920" y="4155368"/>
            <a:ext cx="43009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1 mmol / 0.25 L -&gt; 4 mmol/L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Absolute ATP = 1 * 1.4 = 1.4 mmol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2BE5A5-EC6E-1CCD-D0C7-44D05DC0D069}"/>
              </a:ext>
            </a:extLst>
          </p:cNvPr>
          <p:cNvSpPr/>
          <p:nvPr/>
        </p:nvSpPr>
        <p:spPr>
          <a:xfrm>
            <a:off x="1365687" y="2876406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AF65EB6-5C6E-5A3F-B5F6-7427E66B1226}"/>
              </a:ext>
            </a:extLst>
          </p:cNvPr>
          <p:cNvSpPr/>
          <p:nvPr/>
        </p:nvSpPr>
        <p:spPr>
          <a:xfrm>
            <a:off x="2504500" y="2876403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CF7C1E-D818-49CE-4122-B160B2814C02}"/>
              </a:ext>
            </a:extLst>
          </p:cNvPr>
          <p:cNvSpPr/>
          <p:nvPr/>
        </p:nvSpPr>
        <p:spPr>
          <a:xfrm>
            <a:off x="1365687" y="2284268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AD6C5E0-630B-D9B2-2D50-9EF804264DB5}"/>
              </a:ext>
            </a:extLst>
          </p:cNvPr>
          <p:cNvSpPr/>
          <p:nvPr/>
        </p:nvSpPr>
        <p:spPr>
          <a:xfrm>
            <a:off x="2516525" y="2292700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7F04E91-C7FD-013A-2DA4-89AAF2B3658F}"/>
              </a:ext>
            </a:extLst>
          </p:cNvPr>
          <p:cNvSpPr/>
          <p:nvPr/>
        </p:nvSpPr>
        <p:spPr>
          <a:xfrm>
            <a:off x="1408440" y="1667922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37A285D-95C4-AEEE-E33E-F4811390BD08}"/>
              </a:ext>
            </a:extLst>
          </p:cNvPr>
          <p:cNvSpPr/>
          <p:nvPr/>
        </p:nvSpPr>
        <p:spPr>
          <a:xfrm>
            <a:off x="2517643" y="1676354"/>
            <a:ext cx="814388" cy="56633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La</a:t>
            </a:r>
            <a:r>
              <a:rPr lang="de-DE" baseline="30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18948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5D6FA00-A39C-97B4-87C3-2EC39CFB5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50" y="2870469"/>
            <a:ext cx="2844800" cy="37973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3B4A6F6-6457-DA2A-6BEA-05FD98814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2" y="730664"/>
            <a:ext cx="7772400" cy="18250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2613096C-A299-DEB7-47A7-D688E8140353}"/>
                  </a:ext>
                </a:extLst>
              </p:cNvPr>
              <p:cNvSpPr txBox="1"/>
              <p:nvPr/>
            </p:nvSpPr>
            <p:spPr>
              <a:xfrm>
                <a:off x="4307567" y="2870469"/>
                <a:ext cx="3805785" cy="4630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>
                          <a:solidFill>
                            <a:srgbClr val="0035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𝑆𝐷𝐶</m:t>
                      </m:r>
                      <m:r>
                        <a:rPr lang="de-DE" sz="2800">
                          <a:solidFill>
                            <a:srgbClr val="0035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=1.96 ∗ </m:t>
                      </m:r>
                      <m:r>
                        <a:rPr lang="de-DE" sz="2800">
                          <a:solidFill>
                            <a:srgbClr val="0035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𝑉𝐾</m:t>
                      </m:r>
                      <m:r>
                        <a:rPr lang="de-DE" sz="2800">
                          <a:solidFill>
                            <a:srgbClr val="0035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∗ √2</m:t>
                      </m:r>
                    </m:oMath>
                  </m:oMathPara>
                </a14:m>
                <a:endParaRPr lang="de-DE" sz="1800" dirty="0">
                  <a:solidFill>
                    <a:srgbClr val="0035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2613096C-A299-DEB7-47A7-D688E8140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567" y="2870469"/>
                <a:ext cx="3805785" cy="463012"/>
              </a:xfrm>
              <a:prstGeom prst="rect">
                <a:avLst/>
              </a:prstGeom>
              <a:blipFill>
                <a:blip r:embed="rId4"/>
                <a:stretch>
                  <a:fillRect l="-1667" t="-8108" r="-1667" b="-378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hteck 10">
            <a:extLst>
              <a:ext uri="{FF2B5EF4-FFF2-40B4-BE49-F238E27FC236}">
                <a16:creationId xmlns:a16="http://schemas.microsoft.com/office/drawing/2014/main" id="{CE515783-696B-D519-38B8-5A8EA6A8AF05}"/>
              </a:ext>
            </a:extLst>
          </p:cNvPr>
          <p:cNvSpPr/>
          <p:nvPr/>
        </p:nvSpPr>
        <p:spPr>
          <a:xfrm>
            <a:off x="2668249" y="5966085"/>
            <a:ext cx="269823" cy="16489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B40E6B-F80B-216F-26BB-53B9F4D7B573}"/>
              </a:ext>
            </a:extLst>
          </p:cNvPr>
          <p:cNvSpPr txBox="1"/>
          <p:nvPr/>
        </p:nvSpPr>
        <p:spPr>
          <a:xfrm>
            <a:off x="4307567" y="3333481"/>
            <a:ext cx="44025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Week Training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-Test: 		200W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Post-Test: 	220W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SDC = 1.96 * 0.038 * 200 * 1.41 = 21 W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Use 1 VK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SDC = 1 * 0.038 * 200 * 1.41 = 11 W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ONLY APPLICABLE TO MAXLASS TESTING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ORIGINAL Verkehrszeichen Nr. 101 Achtung Gefahrenstelle Symbol  Ausrufezeichen 630mm SL Verkehrsschild RAL Schild Verkehrsschilder Schilder  Warnschild Straßenschild Strassenschilder Hinweisschild StVO : Amazon.de:  Baumarkt">
            <a:extLst>
              <a:ext uri="{FF2B5EF4-FFF2-40B4-BE49-F238E27FC236}">
                <a16:creationId xmlns:a16="http://schemas.microsoft.com/office/drawing/2014/main" id="{09D9E4AF-2A78-CEC1-D200-0E3622ABB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46" y="6320213"/>
            <a:ext cx="659824" cy="69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28BA2BD2-7342-84EB-168C-3A260E2F7475}"/>
              </a:ext>
            </a:extLst>
          </p:cNvPr>
          <p:cNvSpPr/>
          <p:nvPr/>
        </p:nvSpPr>
        <p:spPr>
          <a:xfrm>
            <a:off x="3426986" y="6320213"/>
            <a:ext cx="4686366" cy="69511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77A80D8-8BC2-8046-ADC3-2F0A5A324DD1}"/>
              </a:ext>
            </a:extLst>
          </p:cNvPr>
          <p:cNvSpPr txBox="1"/>
          <p:nvPr/>
        </p:nvSpPr>
        <p:spPr>
          <a:xfrm>
            <a:off x="132414" y="6843839"/>
            <a:ext cx="32403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Hauser et al., 2011</a:t>
            </a:r>
          </a:p>
        </p:txBody>
      </p:sp>
    </p:spTree>
    <p:extLst>
      <p:ext uri="{BB962C8B-B14F-4D97-AF65-F5344CB8AC3E}">
        <p14:creationId xmlns:p14="http://schemas.microsoft.com/office/powerpoint/2010/main" val="2420864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C9FD9E5-053C-B8E6-2136-6D32DCD4B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9" y="960503"/>
            <a:ext cx="5334000" cy="58801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2E249AE-A982-E1C8-1AEF-D6FACD36A53A}"/>
              </a:ext>
            </a:extLst>
          </p:cNvPr>
          <p:cNvSpPr txBox="1"/>
          <p:nvPr/>
        </p:nvSpPr>
        <p:spPr>
          <a:xfrm>
            <a:off x="132414" y="6843839"/>
            <a:ext cx="32403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Heck et al., 2022, Chapter 13</a:t>
            </a:r>
          </a:p>
        </p:txBody>
      </p:sp>
    </p:spTree>
    <p:extLst>
      <p:ext uri="{BB962C8B-B14F-4D97-AF65-F5344CB8AC3E}">
        <p14:creationId xmlns:p14="http://schemas.microsoft.com/office/powerpoint/2010/main" val="3350935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6450F1E-858B-CE76-AA52-2A499B72E52E}"/>
              </a:ext>
            </a:extLst>
          </p:cNvPr>
          <p:cNvSpPr txBox="1"/>
          <p:nvPr/>
        </p:nvSpPr>
        <p:spPr>
          <a:xfrm>
            <a:off x="468313" y="1455592"/>
            <a:ext cx="826487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Sprint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4.)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Decrease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vLamax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5.)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anaerobic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threshold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Explain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overall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structure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underlying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physiology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!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E2DFCFE5-3AF6-39A8-CE6A-A1C10703B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Group Tasks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4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52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C88D64F0-30F9-A9C5-8396-824B8F767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FE8DB980-11B4-282C-4B50-57A3F2BD9D18}"/>
              </a:ext>
            </a:extLst>
          </p:cNvPr>
          <p:cNvGrpSpPr/>
          <p:nvPr/>
        </p:nvGrpSpPr>
        <p:grpSpPr>
          <a:xfrm>
            <a:off x="312737" y="2040140"/>
            <a:ext cx="11269824" cy="3566442"/>
            <a:chOff x="312737" y="2040140"/>
            <a:chExt cx="11269824" cy="3566442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0645BD3-CBC5-EDFD-8452-7E5B6DFDFD2C}"/>
                </a:ext>
              </a:extLst>
            </p:cNvPr>
            <p:cNvSpPr/>
            <p:nvPr/>
          </p:nvSpPr>
          <p:spPr>
            <a:xfrm>
              <a:off x="2844464" y="2949679"/>
              <a:ext cx="294968" cy="5014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" name="Gerade Verbindung mit Pfeil 5">
              <a:extLst>
                <a:ext uri="{FF2B5EF4-FFF2-40B4-BE49-F238E27FC236}">
                  <a16:creationId xmlns:a16="http://schemas.microsoft.com/office/drawing/2014/main" id="{D5319E10-3353-B788-D609-EFB694EB9868}"/>
                </a:ext>
              </a:extLst>
            </p:cNvPr>
            <p:cNvCxnSpPr>
              <a:cxnSpLocks/>
            </p:cNvCxnSpPr>
            <p:nvPr/>
          </p:nvCxnSpPr>
          <p:spPr>
            <a:xfrm>
              <a:off x="442452" y="3451124"/>
              <a:ext cx="1268361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CF05F80-A36E-8238-EAD2-C64B2EBA7336}"/>
                </a:ext>
              </a:extLst>
            </p:cNvPr>
            <p:cNvSpPr/>
            <p:nvPr/>
          </p:nvSpPr>
          <p:spPr>
            <a:xfrm rot="3883096">
              <a:off x="2097132" y="2821405"/>
              <a:ext cx="1093819" cy="1200447"/>
            </a:xfrm>
            <a:prstGeom prst="rect">
              <a:avLst/>
            </a:prstGeom>
            <a:solidFill>
              <a:schemeClr val="tx2">
                <a:alpha val="68000"/>
              </a:schemeClr>
            </a:solidFill>
            <a:ln>
              <a:solidFill>
                <a:schemeClr val="accent2">
                  <a:alpha val="28736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30413890-C016-06E8-CDD8-AF3302765AF6}"/>
                </a:ext>
              </a:extLst>
            </p:cNvPr>
            <p:cNvSpPr/>
            <p:nvPr/>
          </p:nvSpPr>
          <p:spPr>
            <a:xfrm rot="3883096">
              <a:off x="2297555" y="2821406"/>
              <a:ext cx="1093819" cy="1200447"/>
            </a:xfrm>
            <a:prstGeom prst="rect">
              <a:avLst/>
            </a:prstGeom>
            <a:solidFill>
              <a:schemeClr val="accent6">
                <a:alpha val="68000"/>
              </a:schemeClr>
            </a:solidFill>
            <a:ln>
              <a:solidFill>
                <a:schemeClr val="accent2">
                  <a:alpha val="28736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C8AF53F3-E0FC-E0F5-40FE-72608A470018}"/>
                </a:ext>
              </a:extLst>
            </p:cNvPr>
            <p:cNvSpPr/>
            <p:nvPr/>
          </p:nvSpPr>
          <p:spPr>
            <a:xfrm rot="3883096">
              <a:off x="2497977" y="2850900"/>
              <a:ext cx="1093819" cy="1200447"/>
            </a:xfrm>
            <a:prstGeom prst="rect">
              <a:avLst/>
            </a:prstGeom>
            <a:solidFill>
              <a:srgbClr val="92D050">
                <a:alpha val="68000"/>
              </a:srgbClr>
            </a:solidFill>
            <a:ln>
              <a:solidFill>
                <a:srgbClr val="92D050">
                  <a:alpha val="29000"/>
                </a:srgb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AA0A1F96-19B0-45A7-4717-295C50D1C870}"/>
                </a:ext>
              </a:extLst>
            </p:cNvPr>
            <p:cNvCxnSpPr>
              <a:cxnSpLocks/>
            </p:cNvCxnSpPr>
            <p:nvPr/>
          </p:nvCxnSpPr>
          <p:spPr>
            <a:xfrm>
              <a:off x="4057758" y="3451124"/>
              <a:ext cx="203332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D5BA5C3-39F9-89EA-6119-9486438291FA}"/>
                </a:ext>
              </a:extLst>
            </p:cNvPr>
            <p:cNvGrpSpPr/>
            <p:nvPr/>
          </p:nvGrpSpPr>
          <p:grpSpPr>
            <a:xfrm>
              <a:off x="6327653" y="2949679"/>
              <a:ext cx="3331283" cy="1015200"/>
              <a:chOff x="6280054" y="3476294"/>
              <a:chExt cx="3331283" cy="1015200"/>
            </a:xfrm>
          </p:grpSpPr>
          <p:pic>
            <p:nvPicPr>
              <p:cNvPr id="1030" name="Picture 6" descr="Detection Icon Vector Art, Icons, and Graphics for Free Download">
                <a:extLst>
                  <a:ext uri="{FF2B5EF4-FFF2-40B4-BE49-F238E27FC236}">
                    <a16:creationId xmlns:a16="http://schemas.microsoft.com/office/drawing/2014/main" id="{389206C7-D272-DA3A-7459-F686223E62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054" y="3476294"/>
                <a:ext cx="1011540" cy="10115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Processing Icon - Free PNG &amp; SVG 2965944 - Noun Project">
                <a:extLst>
                  <a:ext uri="{FF2B5EF4-FFF2-40B4-BE49-F238E27FC236}">
                    <a16:creationId xmlns:a16="http://schemas.microsoft.com/office/drawing/2014/main" id="{6950425D-4285-058E-C887-D517F58ABC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6822" y="3476294"/>
                <a:ext cx="1015200" cy="1015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Construction, renovation icon - Download on Iconfinder">
                <a:extLst>
                  <a:ext uri="{FF2B5EF4-FFF2-40B4-BE49-F238E27FC236}">
                    <a16:creationId xmlns:a16="http://schemas.microsoft.com/office/drawing/2014/main" id="{95BC72EA-F9E5-A769-F1EB-FC8223A478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7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96137" y="3476294"/>
                <a:ext cx="1015200" cy="1015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40E48552-B73E-899A-8570-E43CCAF874A4}"/>
                </a:ext>
              </a:extLst>
            </p:cNvPr>
            <p:cNvSpPr txBox="1"/>
            <p:nvPr/>
          </p:nvSpPr>
          <p:spPr>
            <a:xfrm>
              <a:off x="6651493" y="2069637"/>
              <a:ext cx="3772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/>
                <a:t>Signal </a:t>
              </a:r>
              <a:r>
                <a:rPr lang="de-DE" sz="2800" b="1" dirty="0" err="1"/>
                <a:t>Transduction</a:t>
              </a:r>
              <a:endParaRPr lang="de-DE" sz="2800" b="1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220BB71-AE01-30A4-FA2B-EEDA7037EA24}"/>
                </a:ext>
              </a:extLst>
            </p:cNvPr>
            <p:cNvSpPr txBox="1"/>
            <p:nvPr/>
          </p:nvSpPr>
          <p:spPr>
            <a:xfrm>
              <a:off x="6371897" y="3961219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/>
                <a:t>Detecting</a:t>
              </a:r>
              <a:endParaRPr lang="de-DE" sz="1200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838F8727-2059-ED61-5340-78DA634B3BC8}"/>
                </a:ext>
              </a:extLst>
            </p:cNvPr>
            <p:cNvSpPr txBox="1"/>
            <p:nvPr/>
          </p:nvSpPr>
          <p:spPr>
            <a:xfrm>
              <a:off x="7489382" y="3961218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Processing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A1A1D89-B6E1-2AB6-7BED-3997D315A779}"/>
                </a:ext>
              </a:extLst>
            </p:cNvPr>
            <p:cNvSpPr txBox="1"/>
            <p:nvPr/>
          </p:nvSpPr>
          <p:spPr>
            <a:xfrm>
              <a:off x="8647632" y="3961217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/>
                <a:t>Adapting</a:t>
              </a:r>
              <a:endParaRPr lang="de-DE" sz="1200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DFAE9A68-9F92-77AB-5A18-F1BE8E2F5640}"/>
                </a:ext>
              </a:extLst>
            </p:cNvPr>
            <p:cNvSpPr txBox="1"/>
            <p:nvPr/>
          </p:nvSpPr>
          <p:spPr>
            <a:xfrm>
              <a:off x="1710813" y="2040140"/>
              <a:ext cx="3772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/>
                <a:t>Response Matrix</a:t>
              </a:r>
            </a:p>
          </p:txBody>
        </p:sp>
        <p:cxnSp>
          <p:nvCxnSpPr>
            <p:cNvPr id="24" name="Gewinkelte Verbindung 23">
              <a:extLst>
                <a:ext uri="{FF2B5EF4-FFF2-40B4-BE49-F238E27FC236}">
                  <a16:creationId xmlns:a16="http://schemas.microsoft.com/office/drawing/2014/main" id="{60881C12-757D-80A7-632E-217D728DB24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844464" y="4462665"/>
              <a:ext cx="6112384" cy="1143917"/>
            </a:xfrm>
            <a:prstGeom prst="bentConnector3">
              <a:avLst>
                <a:gd name="adj1" fmla="val 99946"/>
              </a:avLst>
            </a:prstGeom>
            <a:ln w="28575"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Gerade Verbindung 35">
              <a:extLst>
                <a:ext uri="{FF2B5EF4-FFF2-40B4-BE49-F238E27FC236}">
                  <a16:creationId xmlns:a16="http://schemas.microsoft.com/office/drawing/2014/main" id="{94C65304-852F-504A-01ED-A496FB69ED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70091" y="4409767"/>
              <a:ext cx="0" cy="1196814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61029CB-6218-4F48-934C-A7E0707D7A6A}"/>
                </a:ext>
              </a:extLst>
            </p:cNvPr>
            <p:cNvSpPr txBox="1"/>
            <p:nvPr/>
          </p:nvSpPr>
          <p:spPr>
            <a:xfrm>
              <a:off x="4718639" y="5268025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dirty="0" err="1"/>
                <a:t>Adaptational</a:t>
              </a:r>
              <a:r>
                <a:rPr lang="de-DE" sz="1600" i="1" dirty="0"/>
                <a:t> </a:t>
              </a:r>
              <a:r>
                <a:rPr lang="de-DE" sz="1600" i="1" dirty="0" err="1"/>
                <a:t>Effect</a:t>
              </a:r>
              <a:endParaRPr lang="de-DE" sz="1600" i="1" dirty="0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39684C20-4DBC-81EE-F2AE-336D8442C8F5}"/>
                </a:ext>
              </a:extLst>
            </p:cNvPr>
            <p:cNvSpPr txBox="1"/>
            <p:nvPr/>
          </p:nvSpPr>
          <p:spPr>
            <a:xfrm>
              <a:off x="312737" y="3075779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u="sng" dirty="0"/>
                <a:t>External Stimulus</a:t>
              </a:r>
            </a:p>
          </p:txBody>
        </p:sp>
        <p:pic>
          <p:nvPicPr>
            <p:cNvPr id="1036" name="Picture 12" descr="Laufen - Kostenlose sport-Icons">
              <a:extLst>
                <a:ext uri="{FF2B5EF4-FFF2-40B4-BE49-F238E27FC236}">
                  <a16:creationId xmlns:a16="http://schemas.microsoft.com/office/drawing/2014/main" id="{731BB062-B100-DE69-40BE-BE0B852019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61" y="3605152"/>
              <a:ext cx="712130" cy="712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Weight-Training Icons - Free SVG &amp; PNG Weight-Training Images - Noun Project">
              <a:extLst>
                <a:ext uri="{FF2B5EF4-FFF2-40B4-BE49-F238E27FC236}">
                  <a16:creationId xmlns:a16="http://schemas.microsoft.com/office/drawing/2014/main" id="{1D9BCFFC-21FC-2FB6-D29F-0EDB76D48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976" y="3555102"/>
              <a:ext cx="712800" cy="71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BCD01FED-B7E5-F1A3-4D59-143FEA622656}"/>
                </a:ext>
              </a:extLst>
            </p:cNvPr>
            <p:cNvSpPr txBox="1"/>
            <p:nvPr/>
          </p:nvSpPr>
          <p:spPr>
            <a:xfrm>
              <a:off x="4241257" y="3096222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u="sng" dirty="0"/>
                <a:t>Internal Stimulus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0DCE2A9F-6942-3F9B-2D48-E59EFBE201A1}"/>
                </a:ext>
              </a:extLst>
            </p:cNvPr>
            <p:cNvSpPr txBox="1"/>
            <p:nvPr/>
          </p:nvSpPr>
          <p:spPr>
            <a:xfrm>
              <a:off x="4121368" y="3513683"/>
              <a:ext cx="27707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dirty="0" err="1"/>
                <a:t>metabolic</a:t>
              </a:r>
              <a:r>
                <a:rPr lang="de-DE" sz="1600" i="1" dirty="0"/>
                <a:t> hormonal </a:t>
              </a:r>
            </a:p>
            <a:p>
              <a:r>
                <a:rPr lang="de-DE" sz="1600" i="1" dirty="0"/>
                <a:t>neuronal </a:t>
              </a:r>
              <a:r>
                <a:rPr lang="de-DE" sz="1600" i="1" dirty="0" err="1"/>
                <a:t>mechanical</a:t>
              </a:r>
              <a:endParaRPr lang="de-DE" sz="1600" i="1" dirty="0"/>
            </a:p>
          </p:txBody>
        </p:sp>
      </p:grpSp>
      <p:sp>
        <p:nvSpPr>
          <p:cNvPr id="48" name="Textfeld 47">
            <a:extLst>
              <a:ext uri="{FF2B5EF4-FFF2-40B4-BE49-F238E27FC236}">
                <a16:creationId xmlns:a16="http://schemas.microsoft.com/office/drawing/2014/main" id="{B4F94CDF-FF25-9CFF-CC40-B97DD2A7BDA7}"/>
              </a:ext>
            </a:extLst>
          </p:cNvPr>
          <p:cNvSpPr txBox="1"/>
          <p:nvPr/>
        </p:nvSpPr>
        <p:spPr>
          <a:xfrm>
            <a:off x="7383751" y="6806304"/>
            <a:ext cx="4690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Toigu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Boutellier, 2006</a:t>
            </a:r>
          </a:p>
        </p:txBody>
      </p:sp>
    </p:spTree>
    <p:extLst>
      <p:ext uri="{BB962C8B-B14F-4D97-AF65-F5344CB8AC3E}">
        <p14:creationId xmlns:p14="http://schemas.microsoft.com/office/powerpoint/2010/main" val="742755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46534F7-D255-58CE-D289-9A1626CC9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2" y="1780854"/>
            <a:ext cx="5549900" cy="4927600"/>
          </a:xfrm>
          <a:prstGeom prst="rect">
            <a:avLst/>
          </a:prstGeom>
        </p:spPr>
      </p:pic>
      <p:sp>
        <p:nvSpPr>
          <p:cNvPr id="3" name="Textfeld 18">
            <a:extLst>
              <a:ext uri="{FF2B5EF4-FFF2-40B4-BE49-F238E27FC236}">
                <a16:creationId xmlns:a16="http://schemas.microsoft.com/office/drawing/2014/main" id="{54A4C5CA-C7E3-C601-C469-A6E613F59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B9254C4-2DA8-2EBA-155C-8C1013CE1135}"/>
              </a:ext>
            </a:extLst>
          </p:cNvPr>
          <p:cNvSpPr txBox="1"/>
          <p:nvPr/>
        </p:nvSpPr>
        <p:spPr>
          <a:xfrm>
            <a:off x="401048" y="6633971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Zierath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24512818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5B20CC4-CF4E-45B6-D625-19172D045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8" y="1653790"/>
            <a:ext cx="7772400" cy="4780642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B440D805-7BD5-397B-4235-458121893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Metabolic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Pathways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for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external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stimuli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889E50-B04C-CD93-2AEF-62CEE42EAB94}"/>
              </a:ext>
            </a:extLst>
          </p:cNvPr>
          <p:cNvSpPr txBox="1"/>
          <p:nvPr/>
        </p:nvSpPr>
        <p:spPr>
          <a:xfrm>
            <a:off x="7899945" y="6824778"/>
            <a:ext cx="4690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Zwaart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2188809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653B1753-77FD-A551-21A0-967B0C93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Analysis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previous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records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385BC95-A79C-850B-EC4E-C67FC4E784C5}"/>
              </a:ext>
            </a:extLst>
          </p:cNvPr>
          <p:cNvSpPr txBox="1"/>
          <p:nvPr/>
        </p:nvSpPr>
        <p:spPr>
          <a:xfrm>
            <a:off x="469288" y="1561441"/>
            <a:ext cx="80783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endurance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Diary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(GPS, Heart Rate)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Anamnesis 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</a:t>
            </a:r>
          </a:p>
          <a:p>
            <a:pPr lvl="1"/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ierarchie Ausdauertraining | TRI2GETHER Coaching">
            <a:extLst>
              <a:ext uri="{FF2B5EF4-FFF2-40B4-BE49-F238E27FC236}">
                <a16:creationId xmlns:a16="http://schemas.microsoft.com/office/drawing/2014/main" id="{38AC775C-781D-A8BA-CEBD-122EBD339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452" y="2206487"/>
            <a:ext cx="5913980" cy="442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25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D39450-07D3-2FBF-6FAB-AE92C829A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42" y="2030264"/>
            <a:ext cx="4667645" cy="35007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A3960F-7FB9-BECD-6FAA-95DAA8C74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2030264"/>
            <a:ext cx="4670400" cy="3502800"/>
          </a:xfrm>
          <a:prstGeom prst="rect">
            <a:avLst/>
          </a:prstGeom>
        </p:spPr>
      </p:pic>
      <p:sp>
        <p:nvSpPr>
          <p:cNvPr id="8" name="Textfeld 18">
            <a:extLst>
              <a:ext uri="{FF2B5EF4-FFF2-40B4-BE49-F238E27FC236}">
                <a16:creationId xmlns:a16="http://schemas.microsoft.com/office/drawing/2014/main" id="{09D94D53-36D9-68A6-7D51-0A1F0C0B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Interval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as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%AT/%FTP</a:t>
            </a:r>
          </a:p>
        </p:txBody>
      </p:sp>
      <p:pic>
        <p:nvPicPr>
          <p:cNvPr id="9" name="Picture 2" descr="838,700+ Caution Symbol Vector Stock Illustrations, Royalty-Free Vector  Graphics &amp; Clip Art - iStock">
            <a:extLst>
              <a:ext uri="{FF2B5EF4-FFF2-40B4-BE49-F238E27FC236}">
                <a16:creationId xmlns:a16="http://schemas.microsoft.com/office/drawing/2014/main" id="{D8689706-6F9B-848D-60E4-E0A24A5AD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" y="5530998"/>
            <a:ext cx="1168290" cy="116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61B02CC3-8F9D-57EE-12AD-43F40298ACD1}"/>
              </a:ext>
            </a:extLst>
          </p:cNvPr>
          <p:cNvSpPr txBox="1"/>
          <p:nvPr/>
        </p:nvSpPr>
        <p:spPr>
          <a:xfrm>
            <a:off x="1225113" y="5629566"/>
            <a:ext cx="721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="1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intervals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%AT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likely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yields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interindividually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different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6806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428432DD-413D-9F15-8330-096641402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Fitness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level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considerations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8061D0-D557-B1BA-2880-F54C8F8D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88" y="1589881"/>
            <a:ext cx="5842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924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F195C94-CEF3-9F33-CE89-D588E862B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1" y="2015310"/>
            <a:ext cx="7772400" cy="427957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A2DA64A-D460-CF96-20ED-57BDD33F5B3E}"/>
              </a:ext>
            </a:extLst>
          </p:cNvPr>
          <p:cNvSpPr txBox="1"/>
          <p:nvPr/>
        </p:nvSpPr>
        <p:spPr>
          <a:xfrm>
            <a:off x="8079475" y="6823880"/>
            <a:ext cx="2347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8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Kataoka</a:t>
            </a:r>
            <a:r>
              <a:rPr lang="de-DE" dirty="0"/>
              <a:t> et al., 2021</a:t>
            </a:r>
          </a:p>
        </p:txBody>
      </p:sp>
      <p:pic>
        <p:nvPicPr>
          <p:cNvPr id="2" name="Picture 2" descr="Hierarchie Ausdauertraining | TRI2GETHER Coaching">
            <a:extLst>
              <a:ext uri="{FF2B5EF4-FFF2-40B4-BE49-F238E27FC236}">
                <a16:creationId xmlns:a16="http://schemas.microsoft.com/office/drawing/2014/main" id="{99021143-145E-1CAE-675B-226D423CC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564" y="350392"/>
            <a:ext cx="5913980" cy="442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144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EE01840A-EEF5-7D6F-DB32-750A5E98CC24}"/>
                  </a:ext>
                </a:extLst>
              </p14:cNvPr>
              <p14:cNvContentPartPr/>
              <p14:nvPr/>
            </p14:nvContentPartPr>
            <p14:xfrm>
              <a:off x="5445391" y="838283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EE01840A-EEF5-7D6F-DB32-750A5E98CC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36391" y="829643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Grafik 8">
            <a:extLst>
              <a:ext uri="{FF2B5EF4-FFF2-40B4-BE49-F238E27FC236}">
                <a16:creationId xmlns:a16="http://schemas.microsoft.com/office/drawing/2014/main" id="{7D9C080A-29E0-8527-6AB0-12894FFFB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595"/>
            <a:ext cx="8857538" cy="4082072"/>
          </a:xfrm>
          <a:prstGeom prst="rect">
            <a:avLst/>
          </a:prstGeom>
        </p:spPr>
      </p:pic>
      <p:sp>
        <p:nvSpPr>
          <p:cNvPr id="10" name="Textfeld 18">
            <a:extLst>
              <a:ext uri="{FF2B5EF4-FFF2-40B4-BE49-F238E27FC236}">
                <a16:creationId xmlns:a16="http://schemas.microsoft.com/office/drawing/2014/main" id="{ACF347D3-EBD6-FD5A-CF44-24F772C73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Analysis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previous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records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800" dirty="0">
                <a:solidFill>
                  <a:srgbClr val="003560"/>
                </a:solidFill>
                <a:latin typeface="Arial" panose="020B0604020202020204" pitchFamily="34" charset="0"/>
              </a:rPr>
              <a:t>Training </a:t>
            </a:r>
            <a:r>
              <a:rPr lang="de-DE" altLang="de-DE" sz="1800" dirty="0" err="1">
                <a:solidFill>
                  <a:srgbClr val="003560"/>
                </a:solidFill>
                <a:latin typeface="Arial" panose="020B0604020202020204" pitchFamily="34" charset="0"/>
              </a:rPr>
              <a:t>intensity</a:t>
            </a:r>
            <a:r>
              <a:rPr lang="de-DE" altLang="de-DE" sz="18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3560"/>
                </a:solidFill>
                <a:latin typeface="Arial" panose="020B0604020202020204" pitchFamily="34" charset="0"/>
              </a:rPr>
              <a:t>distribution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89F7B43-A4E1-091B-356A-873869FBF00C}"/>
              </a:ext>
            </a:extLst>
          </p:cNvPr>
          <p:cNvSpPr txBox="1"/>
          <p:nvPr/>
        </p:nvSpPr>
        <p:spPr>
          <a:xfrm>
            <a:off x="207865" y="5821667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Stöggl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37540201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3FC32-F9BC-C66B-CAC6-87389D47B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5" y="1087397"/>
            <a:ext cx="7555043" cy="56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29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91EFD8BC-4579-CB7B-BB69-9FC742B7C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735" y="857362"/>
            <a:ext cx="78803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Exam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Structure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A80EAE9-8F68-92D8-FEF0-667668FB3946}"/>
              </a:ext>
            </a:extLst>
          </p:cNvPr>
          <p:cNvSpPr txBox="1"/>
          <p:nvPr/>
        </p:nvSpPr>
        <p:spPr>
          <a:xfrm>
            <a:off x="482735" y="1973416"/>
            <a:ext cx="692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MC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(15 per Seminar)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81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CA21724F-6FDF-4DCB-BDD5-EECDD14AC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800" y="3595965"/>
            <a:ext cx="7178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Summary </a:t>
            </a:r>
            <a:r>
              <a:rPr lang="de-DE" sz="2400" b="1" dirty="0" err="1">
                <a:solidFill>
                  <a:srgbClr val="003560"/>
                </a:solidFill>
                <a:latin typeface="Arial" panose="020B0604020202020204" pitchFamily="34" charset="0"/>
              </a:rPr>
              <a:t>Exam</a:t>
            </a:r>
            <a:endParaRPr 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1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3627DE3-788E-6F10-AD1C-BBB2E9381F41}"/>
              </a:ext>
            </a:extLst>
          </p:cNvPr>
          <p:cNvSpPr txBox="1"/>
          <p:nvPr/>
        </p:nvSpPr>
        <p:spPr>
          <a:xfrm>
            <a:off x="318053" y="988768"/>
            <a:ext cx="8716617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eriod" startAt="16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statements about energy metabolism are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correct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caloric equivalent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is the amount of energy in joule released during the reaction of the substrate with 1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litre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oxygen.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caloric equivalent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glucose, fat and protein is 19.6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21.1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18.8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respectively.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respiratory quotient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0.7 corresponds to a caloric equivalent of 21.1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basal metabolic rate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a person is approximately between 3 - 5 ml/min/kg V̇O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energy value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carbohydrates, fats,</a:t>
            </a:r>
            <a:r>
              <a:rPr lang="en-US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proteins are 4.1 kcal/g, 9.3 kcal/g </a:t>
            </a:r>
            <a:r>
              <a:rPr lang="en-US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4.1 kcal/g,  respectively.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indent="-179705"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Only 1</a:t>
            </a:r>
            <a:r>
              <a:rPr lang="de-DE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4 and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All statements 1-5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Only 1, 3, 4, and 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Only 2 and 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Only 1 and 4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7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6BD1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3627DE3-788E-6F10-AD1C-BBB2E9381F41}"/>
              </a:ext>
            </a:extLst>
          </p:cNvPr>
          <p:cNvSpPr txBox="1"/>
          <p:nvPr/>
        </p:nvSpPr>
        <p:spPr>
          <a:xfrm>
            <a:off x="318053" y="988768"/>
            <a:ext cx="8716617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eriod" startAt="16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statements about energy metabolism are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correct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caloric equivalent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is the amount of energy in joule released during the reaction of the substrate with 1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litre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oxygen.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caloric equivalent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glucose, fat and protein is 19.6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21.1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18.8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respectively.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respiratory quotient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0.7 corresponds to a caloric equivalent of 21.1 kJ/l 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basal metabolic rate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a person is approximately between 3 - 5 ml/min/kg V̇O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energy value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carbohydrates, fats,</a:t>
            </a:r>
            <a:r>
              <a:rPr lang="en-US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proteins are 4.1 kcal/g, 9.3 kcal/g </a:t>
            </a:r>
            <a:r>
              <a:rPr lang="en-US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4.1 kcal/g,  respectively.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indent="-179705"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600" dirty="0">
              <a:effectLst/>
              <a:highlight>
                <a:srgbClr val="00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Only 1</a:t>
            </a:r>
            <a:r>
              <a:rPr lang="de-DE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, 4 and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 5 are correct.</a:t>
            </a:r>
            <a:endParaRPr lang="de-DE" sz="1600" dirty="0">
              <a:effectLst/>
              <a:highlight>
                <a:srgbClr val="00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All statements 1-5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Only 1, 3, 4, and 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Only 2 and 5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lphaLcPeriod"/>
              <a:tabLst>
                <a:tab pos="100838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Only 1 and 4 are correct.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6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6BD1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91EFD8BC-4579-CB7B-BB69-9FC742B7C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71" y="2175174"/>
            <a:ext cx="788035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Feel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free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reach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out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for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any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topic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you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want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discuss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…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90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8">
            <a:extLst>
              <a:ext uri="{FF2B5EF4-FFF2-40B4-BE49-F238E27FC236}">
                <a16:creationId xmlns:a16="http://schemas.microsoft.com/office/drawing/2014/main" id="{98EEAEDE-814A-CEE4-A3AD-5BEDD8AF2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Object of the seminar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C09829F-F462-160D-5114-42413B069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17" y="1615503"/>
            <a:ext cx="3977658" cy="507494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24189C3-D200-BA04-487B-CDCC993FBD85}"/>
              </a:ext>
            </a:extLst>
          </p:cNvPr>
          <p:cNvSpPr txBox="1"/>
          <p:nvPr/>
        </p:nvSpPr>
        <p:spPr>
          <a:xfrm>
            <a:off x="4256542" y="1615503"/>
            <a:ext cx="48501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1.)</a:t>
            </a:r>
          </a:p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Basics 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de-DE" sz="24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2.)</a:t>
            </a:r>
          </a:p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Performance </a:t>
            </a:r>
            <a:r>
              <a:rPr lang="de-DE" sz="24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endParaRPr lang="de-DE" sz="24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3.)</a:t>
            </a:r>
          </a:p>
          <a:p>
            <a:r>
              <a:rPr lang="de-DE" sz="24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Adaptation and 	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979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6EF1C9FC-DD3B-6964-D324-0F8D05FE9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Marathon Performance </a:t>
            </a:r>
            <a:r>
              <a:rPr lang="en-GB" altLang="de-DE" sz="2400" b="1" dirty="0" err="1">
                <a:solidFill>
                  <a:srgbClr val="003560"/>
                </a:solidFill>
                <a:latin typeface="Arial" panose="020B0604020202020204" pitchFamily="34" charset="0"/>
              </a:rPr>
              <a:t>Amanal</a:t>
            </a: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 Petros (2024)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0105B6A-32D2-0EF3-1A7E-A11836FEE35C}"/>
              </a:ext>
            </a:extLst>
          </p:cNvPr>
          <p:cNvSpPr txBox="1"/>
          <p:nvPr/>
        </p:nvSpPr>
        <p:spPr>
          <a:xfrm>
            <a:off x="-70597" y="2167165"/>
            <a:ext cx="8854209" cy="5011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 </a:t>
            </a:r>
            <a:r>
              <a:rPr lang="de-DE" sz="105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 Performance </a:t>
            </a:r>
            <a:r>
              <a:rPr lang="de-DE" sz="105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endParaRPr lang="de-DE" sz="105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05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70 – 84 ml/min/kg	               75 – 85 %	                 11 – 13.5 ml/min/kg/m/s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baseline="-250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Marathon Performance =  V̇O</a:t>
            </a:r>
            <a:r>
              <a:rPr lang="de-DE" sz="16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* % V̇O</a:t>
            </a:r>
            <a:r>
              <a:rPr lang="de-DE" sz="16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at LT / Running Economy</a:t>
            </a:r>
          </a:p>
          <a:p>
            <a:pPr algn="ctr"/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Marathon Performance = 80 * 0.8 / 11.46 = 5.58 m/s</a:t>
            </a:r>
          </a:p>
          <a:p>
            <a:pPr algn="ctr"/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BA6ADDF-FF04-BA64-742F-97733BE4DF6F}"/>
              </a:ext>
            </a:extLst>
          </p:cNvPr>
          <p:cNvSpPr/>
          <p:nvPr/>
        </p:nvSpPr>
        <p:spPr>
          <a:xfrm>
            <a:off x="822736" y="1763032"/>
            <a:ext cx="1734637" cy="7620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V̇O</a:t>
            </a:r>
            <a:r>
              <a:rPr lang="de-DE" sz="11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endParaRPr lang="de-DE" sz="11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C3C340-4996-B427-7746-7D7DD50E1338}"/>
              </a:ext>
            </a:extLst>
          </p:cNvPr>
          <p:cNvSpPr/>
          <p:nvPr/>
        </p:nvSpPr>
        <p:spPr>
          <a:xfrm>
            <a:off x="3450706" y="1763032"/>
            <a:ext cx="1734637" cy="7620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%V̇O</a:t>
            </a:r>
            <a:r>
              <a:rPr lang="de-DE" sz="11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endParaRPr lang="de-DE" sz="1100" dirty="0"/>
          </a:p>
          <a:p>
            <a:pPr algn="ctr"/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LT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1FBE68-112D-2225-A8A6-514DAE65E5DE}"/>
              </a:ext>
            </a:extLst>
          </p:cNvPr>
          <p:cNvSpPr/>
          <p:nvPr/>
        </p:nvSpPr>
        <p:spPr>
          <a:xfrm>
            <a:off x="6078676" y="1771917"/>
            <a:ext cx="1919286" cy="7620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Running Economy</a:t>
            </a:r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F7061505-0AEB-FCA0-52D7-CD8950C5F811}"/>
              </a:ext>
            </a:extLst>
          </p:cNvPr>
          <p:cNvSpPr/>
          <p:nvPr/>
        </p:nvSpPr>
        <p:spPr>
          <a:xfrm rot="5400000">
            <a:off x="3906767" y="-359746"/>
            <a:ext cx="899485" cy="7984307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303016-B59B-6371-1A54-31D2F465C218}"/>
              </a:ext>
            </a:extLst>
          </p:cNvPr>
          <p:cNvSpPr/>
          <p:nvPr/>
        </p:nvSpPr>
        <p:spPr>
          <a:xfrm>
            <a:off x="3489190" y="4673379"/>
            <a:ext cx="1734637" cy="76200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Marathon Performance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E3D087-19EE-C0F0-E713-00EA1F32C658}"/>
              </a:ext>
            </a:extLst>
          </p:cNvPr>
          <p:cNvSpPr txBox="1"/>
          <p:nvPr/>
        </p:nvSpPr>
        <p:spPr>
          <a:xfrm>
            <a:off x="8400641" y="6880905"/>
            <a:ext cx="19083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Joyner (1991)</a:t>
            </a:r>
          </a:p>
        </p:txBody>
      </p:sp>
    </p:spTree>
    <p:extLst>
      <p:ext uri="{BB962C8B-B14F-4D97-AF65-F5344CB8AC3E}">
        <p14:creationId xmlns:p14="http://schemas.microsoft.com/office/powerpoint/2010/main" val="2135972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7F9E159C-F2EC-DB0A-C871-04628DC6A16B}"/>
              </a:ext>
            </a:extLst>
          </p:cNvPr>
          <p:cNvSpPr/>
          <p:nvPr/>
        </p:nvSpPr>
        <p:spPr>
          <a:xfrm>
            <a:off x="5640388" y="4528740"/>
            <a:ext cx="2667000" cy="13104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18">
            <a:extLst>
              <a:ext uri="{FF2B5EF4-FFF2-40B4-BE49-F238E27FC236}">
                <a16:creationId xmlns:a16="http://schemas.microsoft.com/office/drawing/2014/main" id="{48A6ED43-B594-0A1B-D4B8-14CDE8423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ATP Pool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A6A5781-C8C6-6EC1-A71D-5020F2B4DA7E}"/>
              </a:ext>
            </a:extLst>
          </p:cNvPr>
          <p:cNvGrpSpPr/>
          <p:nvPr/>
        </p:nvGrpSpPr>
        <p:grpSpPr>
          <a:xfrm>
            <a:off x="5475288" y="2966640"/>
            <a:ext cx="3124200" cy="2872581"/>
            <a:chOff x="2755900" y="2273300"/>
            <a:chExt cx="3124200" cy="2872581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DE0D9E83-CFE8-1C29-D1BA-97DCA2FA96F1}"/>
                </a:ext>
              </a:extLst>
            </p:cNvPr>
            <p:cNvSpPr/>
            <p:nvPr/>
          </p:nvSpPr>
          <p:spPr>
            <a:xfrm>
              <a:off x="2921000" y="2415381"/>
              <a:ext cx="2667000" cy="273050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5EF2A66-AD57-7BCC-516C-1C8E2FB6380A}"/>
                </a:ext>
              </a:extLst>
            </p:cNvPr>
            <p:cNvSpPr/>
            <p:nvPr/>
          </p:nvSpPr>
          <p:spPr>
            <a:xfrm>
              <a:off x="2755900" y="2273300"/>
              <a:ext cx="31242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376802C0-C4A7-9070-E8D6-B8D31D620B6A}"/>
              </a:ext>
            </a:extLst>
          </p:cNvPr>
          <p:cNvSpPr/>
          <p:nvPr/>
        </p:nvSpPr>
        <p:spPr>
          <a:xfrm>
            <a:off x="6680202" y="5217268"/>
            <a:ext cx="4699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dk1"/>
              </a:solidFill>
            </a:endParaRP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C195F9C7-8247-E08A-6B9A-CAD4487C757A}"/>
              </a:ext>
            </a:extLst>
          </p:cNvPr>
          <p:cNvSpPr/>
          <p:nvPr/>
        </p:nvSpPr>
        <p:spPr>
          <a:xfrm rot="5400000">
            <a:off x="5399356" y="3390347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rechts 9">
            <a:extLst>
              <a:ext uri="{FF2B5EF4-FFF2-40B4-BE49-F238E27FC236}">
                <a16:creationId xmlns:a16="http://schemas.microsoft.com/office/drawing/2014/main" id="{0B1ADDC2-7524-918D-AFA1-7CBD465F1DC3}"/>
              </a:ext>
            </a:extLst>
          </p:cNvPr>
          <p:cNvSpPr/>
          <p:nvPr/>
        </p:nvSpPr>
        <p:spPr>
          <a:xfrm rot="5400000">
            <a:off x="6334140" y="3398919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chemeClr val="accent3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BD88C2CB-4BE3-C93D-985C-A73F273961FC}"/>
              </a:ext>
            </a:extLst>
          </p:cNvPr>
          <p:cNvSpPr/>
          <p:nvPr/>
        </p:nvSpPr>
        <p:spPr>
          <a:xfrm rot="5400000">
            <a:off x="7186216" y="3398919"/>
            <a:ext cx="1310482" cy="140466"/>
          </a:xfrm>
          <a:prstGeom prst="rightArrow">
            <a:avLst>
              <a:gd name="adj1" fmla="val 50000"/>
              <a:gd name="adj2" fmla="val 47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C4B4553-A842-15C0-CDDB-3A98940CBC29}"/>
              </a:ext>
            </a:extLst>
          </p:cNvPr>
          <p:cNvSpPr txBox="1"/>
          <p:nvPr/>
        </p:nvSpPr>
        <p:spPr>
          <a:xfrm>
            <a:off x="2045084" y="1529310"/>
            <a:ext cx="599045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resynthesis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ATP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ATP breakdown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de-DE" sz="16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18" name="Picture 2" descr="Rotes Ausrufezeichen.Warnung Gefährliche Aufmerksamkeit I Icon.vector  Illustration Eps Lizenzfrei nutzbare SVG, Vektorgrafiken, Clip Arts,  Illustrationen. Image 150858721.">
            <a:extLst>
              <a:ext uri="{FF2B5EF4-FFF2-40B4-BE49-F238E27FC236}">
                <a16:creationId xmlns:a16="http://schemas.microsoft.com/office/drawing/2014/main" id="{3C832D74-E786-D8C7-3104-17EC5C1F9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80" y="1245021"/>
            <a:ext cx="912004" cy="9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C038357-D3A9-1B84-C0E8-7C4B01006034}"/>
              </a:ext>
            </a:extLst>
          </p:cNvPr>
          <p:cNvSpPr txBox="1"/>
          <p:nvPr/>
        </p:nvSpPr>
        <p:spPr>
          <a:xfrm>
            <a:off x="6323462" y="2528740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Alactic-Anaerobic</a:t>
            </a:r>
            <a:endParaRPr lang="de-DE" sz="105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91E9757-7747-4F22-0DA4-6008F57D31CB}"/>
              </a:ext>
            </a:extLst>
          </p:cNvPr>
          <p:cNvSpPr txBox="1"/>
          <p:nvPr/>
        </p:nvSpPr>
        <p:spPr>
          <a:xfrm>
            <a:off x="5778948" y="2207954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3CA901E-57D1-D981-7C7E-3474196DE04B}"/>
              </a:ext>
            </a:extLst>
          </p:cNvPr>
          <p:cNvSpPr txBox="1"/>
          <p:nvPr/>
        </p:nvSpPr>
        <p:spPr>
          <a:xfrm>
            <a:off x="7251702" y="2230163"/>
            <a:ext cx="1856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Lactic-Anaerobic</a:t>
            </a:r>
            <a:endParaRPr lang="de-DE" sz="105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62EF41D-65B2-920C-2E05-9F7E8E6F3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5565" y="2820201"/>
            <a:ext cx="4992537" cy="2363779"/>
          </a:xfrm>
          <a:prstGeom prst="rect">
            <a:avLst/>
          </a:prstGeom>
        </p:spPr>
      </p:pic>
      <p:sp>
        <p:nvSpPr>
          <p:cNvPr id="19" name="Textfeld 11">
            <a:extLst>
              <a:ext uri="{FF2B5EF4-FFF2-40B4-BE49-F238E27FC236}">
                <a16:creationId xmlns:a16="http://schemas.microsoft.com/office/drawing/2014/main" id="{8E11B78E-00C9-CD7D-337F-DD2C6E16D11A}"/>
              </a:ext>
            </a:extLst>
          </p:cNvPr>
          <p:cNvSpPr txBox="1"/>
          <p:nvPr/>
        </p:nvSpPr>
        <p:spPr bwMode="auto">
          <a:xfrm>
            <a:off x="48379" y="5183980"/>
            <a:ext cx="4852331" cy="213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 dirty="0">
                <a:solidFill>
                  <a:srgbClr val="003560"/>
                </a:solidFill>
                <a:latin typeface="Arial"/>
                <a:cs typeface="Arial"/>
              </a:rPr>
              <a:t>Heck et al., 2003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5986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3" grpId="0"/>
      <p:bldP spid="13" grpId="0"/>
      <p:bldP spid="14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299765F0-57DF-A1E2-9AB1-ACD267E29957}"/>
              </a:ext>
            </a:extLst>
          </p:cNvPr>
          <p:cNvCxnSpPr>
            <a:cxnSpLocks/>
          </p:cNvCxnSpPr>
          <p:nvPr/>
        </p:nvCxnSpPr>
        <p:spPr>
          <a:xfrm>
            <a:off x="2527300" y="2040731"/>
            <a:ext cx="0" cy="3394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1724619D-7C16-B870-95B6-D0DAA4B48843}"/>
              </a:ext>
            </a:extLst>
          </p:cNvPr>
          <p:cNvSpPr txBox="1"/>
          <p:nvPr/>
        </p:nvSpPr>
        <p:spPr>
          <a:xfrm>
            <a:off x="1896661" y="1622648"/>
            <a:ext cx="1257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9EF894A-CACD-6A2D-A52A-3CE223C5C85E}"/>
              </a:ext>
            </a:extLst>
          </p:cNvPr>
          <p:cNvSpPr txBox="1"/>
          <p:nvPr/>
        </p:nvSpPr>
        <p:spPr>
          <a:xfrm>
            <a:off x="828676" y="2295198"/>
            <a:ext cx="1257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endParaRPr lang="de-DE" sz="1600" b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FD2B31D-BE47-714E-3656-C4B3EBADB76B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085976" y="2464475"/>
            <a:ext cx="441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FC35EF3B-A58B-939E-6D7A-066EA97F50B3}"/>
              </a:ext>
            </a:extLst>
          </p:cNvPr>
          <p:cNvSpPr txBox="1"/>
          <p:nvPr/>
        </p:nvSpPr>
        <p:spPr>
          <a:xfrm>
            <a:off x="1837074" y="5431800"/>
            <a:ext cx="1257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Lactate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E7269509-C724-8842-00B5-5D9F3249A25F}"/>
              </a:ext>
            </a:extLst>
          </p:cNvPr>
          <p:cNvCxnSpPr>
            <a:cxnSpLocks/>
          </p:cNvCxnSpPr>
          <p:nvPr/>
        </p:nvCxnSpPr>
        <p:spPr>
          <a:xfrm>
            <a:off x="2911475" y="5635655"/>
            <a:ext cx="695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E1012346-5B8B-C8E7-9DF1-00835E690D72}"/>
              </a:ext>
            </a:extLst>
          </p:cNvPr>
          <p:cNvCxnSpPr>
            <a:cxnSpLocks/>
          </p:cNvCxnSpPr>
          <p:nvPr/>
        </p:nvCxnSpPr>
        <p:spPr>
          <a:xfrm flipV="1">
            <a:off x="3606800" y="3009900"/>
            <a:ext cx="0" cy="2625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303E7708-7B84-E947-2F8B-E359B72D314C}"/>
              </a:ext>
            </a:extLst>
          </p:cNvPr>
          <p:cNvCxnSpPr/>
          <p:nvPr/>
        </p:nvCxnSpPr>
        <p:spPr>
          <a:xfrm>
            <a:off x="3606800" y="3009900"/>
            <a:ext cx="3009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DF808696-D62C-C3ED-30FF-8813619EB247}"/>
              </a:ext>
            </a:extLst>
          </p:cNvPr>
          <p:cNvCxnSpPr/>
          <p:nvPr/>
        </p:nvCxnSpPr>
        <p:spPr>
          <a:xfrm>
            <a:off x="6616700" y="3009900"/>
            <a:ext cx="0" cy="41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4F78009D-6E70-094A-E5EC-70B0A09114DA}"/>
              </a:ext>
            </a:extLst>
          </p:cNvPr>
          <p:cNvSpPr/>
          <p:nvPr/>
        </p:nvSpPr>
        <p:spPr>
          <a:xfrm>
            <a:off x="5016519" y="3630815"/>
            <a:ext cx="3200382" cy="2222096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94AE0DB-A6BE-B6B7-532A-E68EAB04AC03}"/>
              </a:ext>
            </a:extLst>
          </p:cNvPr>
          <p:cNvSpPr txBox="1"/>
          <p:nvPr/>
        </p:nvSpPr>
        <p:spPr>
          <a:xfrm>
            <a:off x="5768975" y="1646838"/>
            <a:ext cx="1695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ß</a:t>
            </a:r>
            <a:r>
              <a:rPr lang="de-DE" sz="16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-Oxidation</a:t>
            </a:r>
          </a:p>
        </p:txBody>
      </p:sp>
      <p:cxnSp>
        <p:nvCxnSpPr>
          <p:cNvPr id="25" name="Gerade Verbindung 24">
            <a:extLst>
              <a:ext uri="{FF2B5EF4-FFF2-40B4-BE49-F238E27FC236}">
                <a16:creationId xmlns:a16="http://schemas.microsoft.com/office/drawing/2014/main" id="{70586CAB-AF03-EB26-3C68-4C2E5372C42C}"/>
              </a:ext>
            </a:extLst>
          </p:cNvPr>
          <p:cNvCxnSpPr/>
          <p:nvPr/>
        </p:nvCxnSpPr>
        <p:spPr>
          <a:xfrm flipV="1">
            <a:off x="6616700" y="2040731"/>
            <a:ext cx="0" cy="969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BB0D3859-4EAA-D23C-5CA0-545A1A79F556}"/>
              </a:ext>
            </a:extLst>
          </p:cNvPr>
          <p:cNvSpPr txBox="1"/>
          <p:nvPr/>
        </p:nvSpPr>
        <p:spPr>
          <a:xfrm>
            <a:off x="5638006" y="4541808"/>
            <a:ext cx="19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Citric</a:t>
            </a:r>
            <a:r>
              <a:rPr lang="de-DE" sz="16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Acid Cycle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CD758660-78DA-C748-6DB6-5B38CC7CA44B}"/>
              </a:ext>
            </a:extLst>
          </p:cNvPr>
          <p:cNvCxnSpPr>
            <a:cxnSpLocks/>
          </p:cNvCxnSpPr>
          <p:nvPr/>
        </p:nvCxnSpPr>
        <p:spPr>
          <a:xfrm flipH="1">
            <a:off x="6616700" y="6009063"/>
            <a:ext cx="10" cy="598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0F54DF22-5E1C-4020-32D5-96CD4B45E14D}"/>
              </a:ext>
            </a:extLst>
          </p:cNvPr>
          <p:cNvSpPr/>
          <p:nvPr/>
        </p:nvSpPr>
        <p:spPr>
          <a:xfrm>
            <a:off x="5172085" y="6607752"/>
            <a:ext cx="2889230" cy="3937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de-DE" sz="16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Chain</a:t>
            </a:r>
          </a:p>
        </p:txBody>
      </p:sp>
      <p:sp>
        <p:nvSpPr>
          <p:cNvPr id="30" name="Textfeld 18">
            <a:extLst>
              <a:ext uri="{FF2B5EF4-FFF2-40B4-BE49-F238E27FC236}">
                <a16:creationId xmlns:a16="http://schemas.microsoft.com/office/drawing/2014/main" id="{52432552-7CB1-8D7D-A130-9C05E496D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Processes of ATP-Synthesis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A412F106-0EEF-46A3-3EF1-B134B9F8C719}"/>
              </a:ext>
            </a:extLst>
          </p:cNvPr>
          <p:cNvCxnSpPr/>
          <p:nvPr/>
        </p:nvCxnSpPr>
        <p:spPr>
          <a:xfrm>
            <a:off x="4165600" y="1447800"/>
            <a:ext cx="0" cy="555365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64895944-9086-92BC-2C86-83BA4CD99664}"/>
              </a:ext>
            </a:extLst>
          </p:cNvPr>
          <p:cNvSpPr txBox="1"/>
          <p:nvPr/>
        </p:nvSpPr>
        <p:spPr>
          <a:xfrm>
            <a:off x="443277" y="1372319"/>
            <a:ext cx="254244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Anaerobic</a:t>
            </a:r>
            <a:endParaRPr lang="de-DE" sz="14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81A6187-A9CE-808D-08FA-2B46860D49DD}"/>
              </a:ext>
            </a:extLst>
          </p:cNvPr>
          <p:cNvSpPr txBox="1"/>
          <p:nvPr/>
        </p:nvSpPr>
        <p:spPr>
          <a:xfrm>
            <a:off x="4366782" y="1283110"/>
            <a:ext cx="254244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1AD2872-B6B0-710B-5E14-DA11EC8A099A}"/>
              </a:ext>
            </a:extLst>
          </p:cNvPr>
          <p:cNvSpPr txBox="1"/>
          <p:nvPr/>
        </p:nvSpPr>
        <p:spPr>
          <a:xfrm rot="16200000">
            <a:off x="1942875" y="4634351"/>
            <a:ext cx="930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⚡</a:t>
            </a:r>
            <a:r>
              <a:rPr lang="de-DE" sz="14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 </a:t>
            </a:r>
            <a:r>
              <a:rPr lang="de-DE" sz="1200" dirty="0"/>
              <a:t>⚡</a:t>
            </a:r>
            <a:endParaRPr lang="de-DE" sz="14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5AEA3B0-9B36-3AA1-8BB7-CB195D1F2603}"/>
              </a:ext>
            </a:extLst>
          </p:cNvPr>
          <p:cNvSpPr txBox="1"/>
          <p:nvPr/>
        </p:nvSpPr>
        <p:spPr>
          <a:xfrm>
            <a:off x="5959225" y="4804550"/>
            <a:ext cx="1314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⚡</a:t>
            </a:r>
            <a:r>
              <a:rPr lang="de-DE" sz="14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ATP/GTP </a:t>
            </a:r>
            <a:r>
              <a:rPr lang="de-DE" sz="1200" dirty="0"/>
              <a:t>⚡</a:t>
            </a:r>
            <a:endParaRPr lang="de-DE" sz="14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404629D-FAA0-65B3-9FF7-73DBA09BF24E}"/>
              </a:ext>
            </a:extLst>
          </p:cNvPr>
          <p:cNvSpPr txBox="1"/>
          <p:nvPr/>
        </p:nvSpPr>
        <p:spPr>
          <a:xfrm>
            <a:off x="7116823" y="6319936"/>
            <a:ext cx="1314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⚡</a:t>
            </a:r>
            <a:r>
              <a:rPr lang="de-DE" sz="14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 </a:t>
            </a:r>
            <a:r>
              <a:rPr lang="de-DE" sz="1200" dirty="0"/>
              <a:t>⚡</a:t>
            </a:r>
            <a:endParaRPr lang="de-DE" sz="14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0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674082" name="Textfeld 18"/>
          <p:cNvSpPr txBox="1">
            <a:spLocks noChangeArrowheads="1"/>
          </p:cNvSpPr>
          <p:nvPr/>
        </p:nvSpPr>
        <p:spPr bwMode="auto">
          <a:xfrm>
            <a:off x="468313" y="870816"/>
            <a:ext cx="3659188" cy="73187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/>
                <a:cs typeface="Arial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/>
                <a:cs typeface="Arial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/>
                <a:cs typeface="Arial"/>
              </a:defRPr>
            </a:lvl5pPr>
            <a:lvl6pPr marL="2514599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6pPr>
            <a:lvl7pPr marL="29718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7pPr>
            <a:lvl8pPr marL="34290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8pPr>
            <a:lvl9pPr marL="3886200" indent="-228600" defTabSz="1006473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/>
                </a:solidFill>
                <a:latin typeface="Calibri"/>
                <a:cs typeface="Arial"/>
              </a:defRPr>
            </a:lvl9pPr>
          </a:lstStyle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2400" b="1" dirty="0">
                <a:solidFill>
                  <a:srgbClr val="003560"/>
                </a:solidFill>
                <a:latin typeface="Arial"/>
              </a:rPr>
              <a:t>Glucose and </a:t>
            </a:r>
            <a:r>
              <a:rPr lang="de-DE" sz="2400" b="1" dirty="0" err="1">
                <a:solidFill>
                  <a:srgbClr val="003560"/>
                </a:solidFill>
                <a:latin typeface="Arial"/>
              </a:rPr>
              <a:t>Glycolysis</a:t>
            </a:r>
            <a:endParaRPr dirty="0"/>
          </a:p>
          <a:p>
            <a:pPr marL="0" marR="0" lvl="0" indent="0" algn="l" defTabSz="10064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sz="2400" b="1" dirty="0">
              <a:solidFill>
                <a:srgbClr val="003560"/>
              </a:solidFill>
              <a:latin typeface="Arial"/>
            </a:endParaRP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44F6D3A1-66A9-F91F-3A3F-97827BD7E06F}"/>
              </a:ext>
            </a:extLst>
          </p:cNvPr>
          <p:cNvCxnSpPr>
            <a:cxnSpLocks/>
          </p:cNvCxnSpPr>
          <p:nvPr/>
        </p:nvCxnSpPr>
        <p:spPr>
          <a:xfrm>
            <a:off x="1256506" y="3882955"/>
            <a:ext cx="431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ihandform 9">
            <a:extLst>
              <a:ext uri="{FF2B5EF4-FFF2-40B4-BE49-F238E27FC236}">
                <a16:creationId xmlns:a16="http://schemas.microsoft.com/office/drawing/2014/main" id="{F1DDFF27-36B9-BD09-48EB-DDB29AECF913}"/>
              </a:ext>
            </a:extLst>
          </p:cNvPr>
          <p:cNvSpPr/>
          <p:nvPr/>
        </p:nvSpPr>
        <p:spPr>
          <a:xfrm>
            <a:off x="1662907" y="2160141"/>
            <a:ext cx="1270000" cy="3910364"/>
          </a:xfrm>
          <a:custGeom>
            <a:avLst/>
            <a:gdLst>
              <a:gd name="connsiteX0" fmla="*/ 0 w 1270000"/>
              <a:gd name="connsiteY0" fmla="*/ 1738664 h 3910364"/>
              <a:gd name="connsiteX1" fmla="*/ 368300 w 1270000"/>
              <a:gd name="connsiteY1" fmla="*/ 74964 h 3910364"/>
              <a:gd name="connsiteX2" fmla="*/ 1270000 w 1270000"/>
              <a:gd name="connsiteY2" fmla="*/ 3910364 h 391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3910364">
                <a:moveTo>
                  <a:pt x="0" y="1738664"/>
                </a:moveTo>
                <a:cubicBezTo>
                  <a:pt x="78316" y="725839"/>
                  <a:pt x="156633" y="-286986"/>
                  <a:pt x="368300" y="74964"/>
                </a:cubicBezTo>
                <a:cubicBezTo>
                  <a:pt x="579967" y="436914"/>
                  <a:pt x="1115483" y="3290181"/>
                  <a:pt x="1270000" y="3910364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4E7FF9D4-0C5E-5459-FE1E-14A007C7E8DF}"/>
              </a:ext>
            </a:extLst>
          </p:cNvPr>
          <p:cNvCxnSpPr>
            <a:cxnSpLocks/>
          </p:cNvCxnSpPr>
          <p:nvPr/>
        </p:nvCxnSpPr>
        <p:spPr>
          <a:xfrm flipV="1">
            <a:off x="1073911" y="2006600"/>
            <a:ext cx="0" cy="3898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3BB1C2D-553C-1159-5584-2A04D90BCC29}"/>
              </a:ext>
            </a:extLst>
          </p:cNvPr>
          <p:cNvCxnSpPr/>
          <p:nvPr/>
        </p:nvCxnSpPr>
        <p:spPr>
          <a:xfrm>
            <a:off x="896111" y="3870255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89D9527-B84D-C64C-8B56-4503F50A9EB0}"/>
              </a:ext>
            </a:extLst>
          </p:cNvPr>
          <p:cNvCxnSpPr/>
          <p:nvPr/>
        </p:nvCxnSpPr>
        <p:spPr bwMode="auto">
          <a:xfrm>
            <a:off x="935003" y="2967831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F27BD754-5ED2-AF19-F1F7-9E34A7442282}"/>
              </a:ext>
            </a:extLst>
          </p:cNvPr>
          <p:cNvCxnSpPr/>
          <p:nvPr/>
        </p:nvCxnSpPr>
        <p:spPr bwMode="auto">
          <a:xfrm>
            <a:off x="935003" y="2168872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74B62C25-634F-D001-440D-9F4A3D6A89C8}"/>
              </a:ext>
            </a:extLst>
          </p:cNvPr>
          <p:cNvCxnSpPr/>
          <p:nvPr/>
        </p:nvCxnSpPr>
        <p:spPr bwMode="auto">
          <a:xfrm>
            <a:off x="921511" y="4759672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4E741C4F-6110-CB81-17FF-BB6B7DFF8306}"/>
              </a:ext>
            </a:extLst>
          </p:cNvPr>
          <p:cNvCxnSpPr/>
          <p:nvPr/>
        </p:nvCxnSpPr>
        <p:spPr bwMode="auto">
          <a:xfrm>
            <a:off x="935003" y="5725374"/>
            <a:ext cx="292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>
            <a:extLst>
              <a:ext uri="{FF2B5EF4-FFF2-40B4-BE49-F238E27FC236}">
                <a16:creationId xmlns:a16="http://schemas.microsoft.com/office/drawing/2014/main" id="{E28A2907-EADB-5516-3883-9E90FA171E28}"/>
              </a:ext>
            </a:extLst>
          </p:cNvPr>
          <p:cNvSpPr/>
          <p:nvPr/>
        </p:nvSpPr>
        <p:spPr>
          <a:xfrm>
            <a:off x="2116898" y="5725374"/>
            <a:ext cx="1209190" cy="383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9F9D1F4-8CE4-B764-3CA1-AD4D369DE2C8}"/>
              </a:ext>
            </a:extLst>
          </p:cNvPr>
          <p:cNvSpPr/>
          <p:nvPr/>
        </p:nvSpPr>
        <p:spPr>
          <a:xfrm>
            <a:off x="1340613" y="2593706"/>
            <a:ext cx="279400" cy="27940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6FD4861-41F3-11A6-5FAA-8699891A6212}"/>
              </a:ext>
            </a:extLst>
          </p:cNvPr>
          <p:cNvSpPr/>
          <p:nvPr/>
        </p:nvSpPr>
        <p:spPr bwMode="auto">
          <a:xfrm>
            <a:off x="1320007" y="3511634"/>
            <a:ext cx="279400" cy="279400"/>
          </a:xfrm>
          <a:prstGeom prst="ellipse">
            <a:avLst/>
          </a:prstGeom>
          <a:solidFill>
            <a:schemeClr val="accent5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30D39F97-0CB2-D090-CF30-F6B2A77733DF}"/>
              </a:ext>
            </a:extLst>
          </p:cNvPr>
          <p:cNvCxnSpPr>
            <a:cxnSpLocks/>
          </p:cNvCxnSpPr>
          <p:nvPr/>
        </p:nvCxnSpPr>
        <p:spPr bwMode="auto">
          <a:xfrm>
            <a:off x="1256506" y="2967831"/>
            <a:ext cx="43180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4">
            <a:extLst>
              <a:ext uri="{FF2B5EF4-FFF2-40B4-BE49-F238E27FC236}">
                <a16:creationId xmlns:a16="http://schemas.microsoft.com/office/drawing/2014/main" id="{4E885A63-0F56-E452-6E62-2D27B008B3F5}"/>
              </a:ext>
            </a:extLst>
          </p:cNvPr>
          <p:cNvSpPr txBox="1"/>
          <p:nvPr/>
        </p:nvSpPr>
        <p:spPr bwMode="auto">
          <a:xfrm>
            <a:off x="4895126" y="1627406"/>
            <a:ext cx="2039903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u="sng" dirty="0">
                <a:solidFill>
                  <a:srgbClr val="003560"/>
                </a:solidFill>
                <a:latin typeface="Arial"/>
                <a:cs typeface="Arial"/>
              </a:rPr>
              <a:t>Glucose</a:t>
            </a:r>
          </a:p>
          <a:p>
            <a:pPr marL="261849" indent="-261849">
              <a:buFont typeface="Arial"/>
              <a:buChar char="–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2 ATP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+  4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___________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+ 2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Net ATP-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Gain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: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2 ATP per Glucose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1 ATP per Pyruvate/Lactate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0E6EA135-D64C-E30B-BD9D-18C49552F1D2}"/>
              </a:ext>
            </a:extLst>
          </p:cNvPr>
          <p:cNvSpPr txBox="1"/>
          <p:nvPr/>
        </p:nvSpPr>
        <p:spPr bwMode="auto">
          <a:xfrm>
            <a:off x="7070035" y="1626717"/>
            <a:ext cx="2039903" cy="353943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u="sng" dirty="0" err="1">
                <a:solidFill>
                  <a:srgbClr val="003560"/>
                </a:solidFill>
                <a:latin typeface="Arial"/>
                <a:cs typeface="Arial"/>
              </a:rPr>
              <a:t>Glycogen</a:t>
            </a:r>
            <a:endParaRPr lang="de-DE" sz="1600" u="sng" dirty="0">
              <a:solidFill>
                <a:srgbClr val="003560"/>
              </a:solidFill>
              <a:latin typeface="Arial"/>
              <a:cs typeface="Arial"/>
            </a:endParaRPr>
          </a:p>
          <a:p>
            <a:pPr marL="261849" indent="-261849">
              <a:buFont typeface="Arial"/>
              <a:buChar char="–"/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1 ATP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+  4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___________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+ 3 ATP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Net ATP-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Gain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: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3 ATP per Glucose</a:t>
            </a:r>
          </a:p>
          <a:p>
            <a:pPr>
              <a:defRPr/>
            </a:pP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1.5 ATP per Pyruvate/Lactate</a:t>
            </a:r>
          </a:p>
          <a:p>
            <a:pPr>
              <a:defRPr/>
            </a:pPr>
            <a:endParaRPr lang="de-DE" sz="1600" dirty="0">
              <a:solidFill>
                <a:srgbClr val="003560"/>
              </a:solidFill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227A116-5CBA-2DB9-5346-1D9496B7D430}"/>
              </a:ext>
            </a:extLst>
          </p:cNvPr>
          <p:cNvSpPr txBox="1"/>
          <p:nvPr/>
        </p:nvSpPr>
        <p:spPr>
          <a:xfrm>
            <a:off x="5112717" y="5747760"/>
            <a:ext cx="3914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What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used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ratio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of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the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 </a:t>
            </a:r>
            <a:r>
              <a:rPr lang="de-DE" sz="1600" dirty="0" err="1">
                <a:solidFill>
                  <a:srgbClr val="003560"/>
                </a:solidFill>
                <a:latin typeface="Arial"/>
                <a:cs typeface="Arial"/>
              </a:rPr>
              <a:t>substrates</a:t>
            </a:r>
            <a:r>
              <a:rPr lang="de-DE" sz="1600" dirty="0">
                <a:solidFill>
                  <a:srgbClr val="003560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E55494-37A0-7FB4-4723-22D8A200CF4A}"/>
              </a:ext>
            </a:extLst>
          </p:cNvPr>
          <p:cNvSpPr/>
          <p:nvPr/>
        </p:nvSpPr>
        <p:spPr bwMode="auto">
          <a:xfrm>
            <a:off x="5915077" y="1674015"/>
            <a:ext cx="279400" cy="279400"/>
          </a:xfrm>
          <a:prstGeom prst="ellipse">
            <a:avLst/>
          </a:prstGeom>
          <a:solidFill>
            <a:schemeClr val="accent5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F953EF-3060-A619-66C2-4A9751359151}"/>
              </a:ext>
            </a:extLst>
          </p:cNvPr>
          <p:cNvSpPr/>
          <p:nvPr/>
        </p:nvSpPr>
        <p:spPr bwMode="auto">
          <a:xfrm>
            <a:off x="8114845" y="1650644"/>
            <a:ext cx="279400" cy="27940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3051425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 mit Tex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01_PPT Arial</Template>
  <TotalTime>0</TotalTime>
  <Words>2214</Words>
  <Application>Microsoft Macintosh PowerPoint</Application>
  <PresentationFormat>Benutzerdefiniert</PresentationFormat>
  <Paragraphs>519</Paragraphs>
  <Slides>42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8" baseType="lpstr">
      <vt:lpstr>Arial</vt:lpstr>
      <vt:lpstr>Calibri</vt:lpstr>
      <vt:lpstr>Cambria Math</vt:lpstr>
      <vt:lpstr>Times New Roman</vt:lpstr>
      <vt:lpstr>Wingdings</vt:lpstr>
      <vt:lpstr>Titelfolie mit Text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Beate Schiller</dc:creator>
  <cp:lastModifiedBy>Jasper Suttmeyer</cp:lastModifiedBy>
  <cp:revision>301</cp:revision>
  <dcterms:created xsi:type="dcterms:W3CDTF">2009-11-16T10:30:05Z</dcterms:created>
  <dcterms:modified xsi:type="dcterms:W3CDTF">2026-07-12T19:52:23Z</dcterms:modified>
</cp:coreProperties>
</file>