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3" r:id="rId1"/>
  </p:sldMasterIdLst>
  <p:notesMasterIdLst>
    <p:notesMasterId r:id="rId25"/>
  </p:notesMasterIdLst>
  <p:sldIdLst>
    <p:sldId id="813" r:id="rId2"/>
    <p:sldId id="1020" r:id="rId3"/>
    <p:sldId id="1021" r:id="rId4"/>
    <p:sldId id="1022" r:id="rId5"/>
    <p:sldId id="912" r:id="rId6"/>
    <p:sldId id="930" r:id="rId7"/>
    <p:sldId id="1008" r:id="rId8"/>
    <p:sldId id="1009" r:id="rId9"/>
    <p:sldId id="1010" r:id="rId10"/>
    <p:sldId id="1011" r:id="rId11"/>
    <p:sldId id="919" r:id="rId12"/>
    <p:sldId id="1012" r:id="rId13"/>
    <p:sldId id="1013" r:id="rId14"/>
    <p:sldId id="1014" r:id="rId15"/>
    <p:sldId id="1019" r:id="rId16"/>
    <p:sldId id="1018" r:id="rId17"/>
    <p:sldId id="945" r:id="rId18"/>
    <p:sldId id="996" r:id="rId19"/>
    <p:sldId id="954" r:id="rId20"/>
    <p:sldId id="965" r:id="rId21"/>
    <p:sldId id="1023" r:id="rId22"/>
    <p:sldId id="1024" r:id="rId23"/>
    <p:sldId id="987" r:id="rId24"/>
  </p:sldIdLst>
  <p:sldSz cx="10080625" cy="7561263"/>
  <p:notesSz cx="6858000" cy="9144000"/>
  <p:defaultTextStyle>
    <a:defPPr>
      <a:defRPr lang="de-DE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92BE78C-930B-431E-8C2D-CA0151F0E088}">
          <p14:sldIdLst>
            <p14:sldId id="813"/>
            <p14:sldId id="1020"/>
            <p14:sldId id="1021"/>
            <p14:sldId id="1022"/>
            <p14:sldId id="912"/>
            <p14:sldId id="930"/>
            <p14:sldId id="1008"/>
            <p14:sldId id="1009"/>
            <p14:sldId id="1010"/>
            <p14:sldId id="1011"/>
            <p14:sldId id="919"/>
            <p14:sldId id="1012"/>
            <p14:sldId id="1013"/>
            <p14:sldId id="1014"/>
            <p14:sldId id="1019"/>
            <p14:sldId id="1018"/>
            <p14:sldId id="945"/>
            <p14:sldId id="996"/>
            <p14:sldId id="954"/>
            <p14:sldId id="965"/>
            <p14:sldId id="1023"/>
            <p14:sldId id="1024"/>
            <p14:sldId id="9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59">
          <p15:clr>
            <a:srgbClr val="A4A3A4"/>
          </p15:clr>
        </p15:guide>
        <p15:guide id="2" pos="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ph Schneider" initials="CS" lastIdx="1" clrIdx="0">
    <p:extLst>
      <p:ext uri="{19B8F6BF-5375-455C-9EA6-DF929625EA0E}">
        <p15:presenceInfo xmlns:p15="http://schemas.microsoft.com/office/powerpoint/2012/main" userId="S-1-5-21-3095126884-250235157-2073834601-1001" providerId="AD"/>
      </p:ext>
    </p:extLst>
  </p:cmAuthor>
  <p:cmAuthor id="2" name="Jasper Suttmeyer" initials="JS" lastIdx="3" clrIdx="1">
    <p:extLst>
      <p:ext uri="{19B8F6BF-5375-455C-9EA6-DF929625EA0E}">
        <p15:presenceInfo xmlns:p15="http://schemas.microsoft.com/office/powerpoint/2012/main" userId="46a5c9b74abea4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E4373A"/>
    <a:srgbClr val="E7E3DA"/>
    <a:srgbClr val="FFFFFF"/>
    <a:srgbClr val="94C11C"/>
    <a:srgbClr val="E7E7E7"/>
    <a:srgbClr val="003560"/>
    <a:srgbClr val="E6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2" autoAdjust="0"/>
    <p:restoredTop sz="81507" autoAdjust="0"/>
  </p:normalViewPr>
  <p:slideViewPr>
    <p:cSldViewPr snapToGrid="0" snapToObjects="1">
      <p:cViewPr varScale="1">
        <p:scale>
          <a:sx n="83" d="100"/>
          <a:sy n="83" d="100"/>
        </p:scale>
        <p:origin x="880" y="184"/>
      </p:cViewPr>
      <p:guideLst>
        <p:guide orient="horz" pos="1859"/>
        <p:guide pos="3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040"/>
    </p:cViewPr>
  </p:sorterViewPr>
  <p:notesViewPr>
    <p:cSldViewPr snapToGrid="0" snapToObjects="1">
      <p:cViewPr varScale="1">
        <p:scale>
          <a:sx n="78" d="100"/>
          <a:sy n="78" d="100"/>
        </p:scale>
        <p:origin x="-2856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7-07T11:05:36.727" idx="3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8A77F-3D00-445F-B220-9D8F98DF2D8C}" type="datetimeFigureOut">
              <a:rPr lang="de-DE" smtClean="0"/>
              <a:pPr/>
              <a:t>07.07.26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142B0-932D-45B5-941B-F78BA9A0660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88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269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train</a:t>
            </a:r>
            <a:r>
              <a:rPr lang="de-DE" dirty="0"/>
              <a:t> at a </a:t>
            </a:r>
            <a:r>
              <a:rPr lang="de-DE" dirty="0" err="1"/>
              <a:t>higher</a:t>
            </a:r>
            <a:r>
              <a:rPr lang="de-DE" dirty="0"/>
              <a:t> % </a:t>
            </a:r>
            <a:r>
              <a:rPr lang="de-DE" dirty="0" err="1"/>
              <a:t>of</a:t>
            </a:r>
            <a:r>
              <a:rPr lang="de-DE" dirty="0"/>
              <a:t> AT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likely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volume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week</a:t>
            </a:r>
            <a:r>
              <a:rPr lang="de-DE" dirty="0"/>
              <a:t> and </a:t>
            </a:r>
            <a:r>
              <a:rPr lang="de-DE" dirty="0" err="1"/>
              <a:t>overall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carbohydrate</a:t>
            </a:r>
            <a:r>
              <a:rPr lang="de-DE" dirty="0"/>
              <a:t> </a:t>
            </a:r>
            <a:r>
              <a:rPr lang="de-DE" dirty="0" err="1"/>
              <a:t>utilisation</a:t>
            </a:r>
            <a:r>
              <a:rPr lang="de-DE" dirty="0"/>
              <a:t> in </a:t>
            </a:r>
            <a:r>
              <a:rPr lang="de-DE" dirty="0" err="1"/>
              <a:t>relation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stores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2612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Idea</a:t>
            </a:r>
            <a:r>
              <a:rPr lang="de-DE" dirty="0"/>
              <a:t>: %</a:t>
            </a:r>
            <a:r>
              <a:rPr lang="de-DE" dirty="0" err="1"/>
              <a:t>vlamax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possible, %VO2max </a:t>
            </a:r>
            <a:r>
              <a:rPr lang="de-DE" dirty="0" err="1"/>
              <a:t>as</a:t>
            </a:r>
            <a:r>
              <a:rPr lang="de-DE" dirty="0"/>
              <a:t> high </a:t>
            </a:r>
            <a:r>
              <a:rPr lang="de-DE" dirty="0" err="1"/>
              <a:t>as</a:t>
            </a:r>
            <a:r>
              <a:rPr lang="de-DE" dirty="0"/>
              <a:t> possible</a:t>
            </a:r>
            <a:br>
              <a:rPr lang="de-DE" dirty="0"/>
            </a:br>
            <a:r>
              <a:rPr lang="de-DE" dirty="0"/>
              <a:t>orange high </a:t>
            </a:r>
            <a:r>
              <a:rPr lang="de-DE" dirty="0" err="1"/>
              <a:t>vlamax</a:t>
            </a:r>
            <a:r>
              <a:rPr lang="de-DE" dirty="0"/>
              <a:t>/high vo2max,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vlamax</a:t>
            </a:r>
            <a:r>
              <a:rPr lang="de-DE" dirty="0"/>
              <a:t>/</a:t>
            </a:r>
            <a:r>
              <a:rPr lang="de-DE" dirty="0" err="1"/>
              <a:t>low</a:t>
            </a:r>
            <a:r>
              <a:rPr lang="de-DE" dirty="0"/>
              <a:t> vo2max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638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Just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remind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graphs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75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Time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lactate</a:t>
            </a:r>
            <a:r>
              <a:rPr lang="de-DE" dirty="0"/>
              <a:t> </a:t>
            </a:r>
            <a:r>
              <a:rPr lang="de-DE" dirty="0" err="1"/>
              <a:t>removal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different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different VO2max.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2532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,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different </a:t>
            </a:r>
            <a:r>
              <a:rPr lang="de-DE" dirty="0" err="1"/>
              <a:t>scenario</a:t>
            </a:r>
            <a:endParaRPr lang="de-DE" dirty="0"/>
          </a:p>
          <a:p>
            <a:r>
              <a:rPr lang="de-DE" dirty="0"/>
              <a:t>Power-time</a:t>
            </a:r>
          </a:p>
          <a:p>
            <a:r>
              <a:rPr lang="de-DE" dirty="0" err="1"/>
              <a:t>PCr</a:t>
            </a:r>
            <a:r>
              <a:rPr lang="de-DE" dirty="0"/>
              <a:t>-Time</a:t>
            </a:r>
          </a:p>
          <a:p>
            <a:r>
              <a:rPr lang="de-DE" dirty="0"/>
              <a:t>V̇O2-time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vLa</a:t>
            </a:r>
            <a:r>
              <a:rPr lang="de-DE" dirty="0"/>
              <a:t>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cLa</a:t>
            </a:r>
            <a:r>
              <a:rPr lang="de-DE" dirty="0"/>
              <a:t>-time</a:t>
            </a:r>
          </a:p>
          <a:p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interests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last </a:t>
            </a:r>
            <a:r>
              <a:rPr lang="de-DE" dirty="0" err="1"/>
              <a:t>session</a:t>
            </a:r>
            <a:r>
              <a:rPr lang="de-DE" dirty="0"/>
              <a:t>?;</a:t>
            </a:r>
          </a:p>
          <a:p>
            <a:r>
              <a:rPr lang="de-DE" dirty="0"/>
              <a:t>Open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result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back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315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,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different </a:t>
            </a:r>
            <a:r>
              <a:rPr lang="de-DE" dirty="0" err="1"/>
              <a:t>scenario</a:t>
            </a:r>
            <a:endParaRPr lang="de-DE" dirty="0"/>
          </a:p>
          <a:p>
            <a:r>
              <a:rPr lang="de-DE" dirty="0"/>
              <a:t>Power-time</a:t>
            </a:r>
          </a:p>
          <a:p>
            <a:r>
              <a:rPr lang="de-DE" dirty="0" err="1"/>
              <a:t>PCr</a:t>
            </a:r>
            <a:r>
              <a:rPr lang="de-DE" dirty="0"/>
              <a:t>-Time</a:t>
            </a:r>
          </a:p>
          <a:p>
            <a:r>
              <a:rPr lang="de-DE" dirty="0"/>
              <a:t>V̇O2-time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vLa</a:t>
            </a:r>
            <a:r>
              <a:rPr lang="de-DE" dirty="0"/>
              <a:t>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cLa</a:t>
            </a:r>
            <a:r>
              <a:rPr lang="de-DE" dirty="0"/>
              <a:t>-time</a:t>
            </a:r>
          </a:p>
          <a:p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interests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last </a:t>
            </a:r>
            <a:r>
              <a:rPr lang="de-DE" dirty="0" err="1"/>
              <a:t>session</a:t>
            </a:r>
            <a:r>
              <a:rPr lang="de-DE" dirty="0"/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852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,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different </a:t>
            </a:r>
            <a:r>
              <a:rPr lang="de-DE" dirty="0" err="1"/>
              <a:t>scenario</a:t>
            </a:r>
            <a:endParaRPr lang="de-DE" dirty="0"/>
          </a:p>
          <a:p>
            <a:r>
              <a:rPr lang="de-DE" dirty="0"/>
              <a:t>Power-time</a:t>
            </a:r>
          </a:p>
          <a:p>
            <a:r>
              <a:rPr lang="de-DE" dirty="0" err="1"/>
              <a:t>PCr</a:t>
            </a:r>
            <a:r>
              <a:rPr lang="de-DE" dirty="0"/>
              <a:t>-Time</a:t>
            </a:r>
          </a:p>
          <a:p>
            <a:r>
              <a:rPr lang="de-DE" dirty="0"/>
              <a:t>V̇O2-time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vLa</a:t>
            </a:r>
            <a:r>
              <a:rPr lang="de-DE" dirty="0"/>
              <a:t>-time (% </a:t>
            </a:r>
            <a:r>
              <a:rPr lang="de-DE" dirty="0" err="1"/>
              <a:t>max</a:t>
            </a:r>
            <a:r>
              <a:rPr lang="de-DE" dirty="0"/>
              <a:t>)</a:t>
            </a:r>
          </a:p>
          <a:p>
            <a:r>
              <a:rPr lang="de-DE" dirty="0" err="1"/>
              <a:t>cLa</a:t>
            </a:r>
            <a:r>
              <a:rPr lang="de-DE" dirty="0"/>
              <a:t>-time</a:t>
            </a:r>
          </a:p>
          <a:p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interests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last </a:t>
            </a:r>
            <a:r>
              <a:rPr lang="de-DE" dirty="0" err="1"/>
              <a:t>session</a:t>
            </a:r>
            <a:r>
              <a:rPr lang="de-DE" dirty="0"/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553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27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Calculated</a:t>
            </a:r>
            <a:r>
              <a:rPr lang="de-DE" dirty="0"/>
              <a:t> in Hedges </a:t>
            </a:r>
            <a:r>
              <a:rPr lang="de-DE" dirty="0" err="1"/>
              <a:t>g</a:t>
            </a:r>
            <a:r>
              <a:rPr lang="de-DE" dirty="0"/>
              <a:t>‘,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simply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difference</a:t>
            </a:r>
            <a:r>
              <a:rPr lang="de-DE" dirty="0"/>
              <a:t> in </a:t>
            </a:r>
            <a:r>
              <a:rPr lang="de-DE" dirty="0" err="1"/>
              <a:t>means</a:t>
            </a:r>
            <a:r>
              <a:rPr lang="de-DE" dirty="0"/>
              <a:t> (</a:t>
            </a:r>
            <a:r>
              <a:rPr lang="de-DE" dirty="0" err="1"/>
              <a:t>pre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post</a:t>
            </a:r>
            <a:r>
              <a:rPr lang="de-DE" dirty="0"/>
              <a:t>) </a:t>
            </a:r>
            <a:r>
              <a:rPr lang="de-DE" dirty="0" err="1"/>
              <a:t>divided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pooled</a:t>
            </a:r>
            <a:r>
              <a:rPr lang="de-DE" dirty="0"/>
              <a:t> </a:t>
            </a:r>
            <a:r>
              <a:rPr lang="de-DE" dirty="0" err="1"/>
              <a:t>standard</a:t>
            </a:r>
            <a:r>
              <a:rPr lang="de-DE" dirty="0"/>
              <a:t> </a:t>
            </a:r>
            <a:r>
              <a:rPr lang="de-DE" dirty="0" err="1"/>
              <a:t>deviation</a:t>
            </a:r>
            <a:r>
              <a:rPr lang="de-DE" dirty="0"/>
              <a:t> (</a:t>
            </a:r>
            <a:r>
              <a:rPr lang="de-DE" dirty="0" err="1"/>
              <a:t>pre</a:t>
            </a:r>
            <a:r>
              <a:rPr lang="de-DE" dirty="0"/>
              <a:t> and </a:t>
            </a:r>
            <a:r>
              <a:rPr lang="de-DE" dirty="0" err="1"/>
              <a:t>post</a:t>
            </a:r>
            <a:r>
              <a:rPr lang="de-DE" dirty="0"/>
              <a:t>).</a:t>
            </a:r>
          </a:p>
          <a:p>
            <a:endParaRPr lang="de-DE" dirty="0"/>
          </a:p>
          <a:p>
            <a:r>
              <a:rPr lang="de-DE" dirty="0"/>
              <a:t>T </a:t>
            </a:r>
            <a:r>
              <a:rPr lang="de-DE" dirty="0" err="1"/>
              <a:t>test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statistically</a:t>
            </a:r>
            <a:r>
              <a:rPr lang="de-DE" dirty="0"/>
              <a:t> </a:t>
            </a:r>
            <a:r>
              <a:rPr lang="de-DE" dirty="0" err="1"/>
              <a:t>significant</a:t>
            </a:r>
            <a:r>
              <a:rPr lang="de-DE" dirty="0"/>
              <a:t> (not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chance</a:t>
            </a:r>
            <a:r>
              <a:rPr lang="de-DE" dirty="0"/>
              <a:t>)</a:t>
            </a:r>
          </a:p>
          <a:p>
            <a:r>
              <a:rPr lang="de-DE" dirty="0" err="1"/>
              <a:t>Effect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: </a:t>
            </a:r>
            <a:r>
              <a:rPr lang="de-DE" dirty="0" err="1"/>
              <a:t>how</a:t>
            </a:r>
            <a:r>
              <a:rPr lang="de-DE" dirty="0"/>
              <a:t> large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change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Normally</a:t>
            </a:r>
            <a:r>
              <a:rPr lang="de-DE" dirty="0"/>
              <a:t> </a:t>
            </a:r>
            <a:r>
              <a:rPr lang="de-DE" dirty="0" err="1"/>
              <a:t>cohens</a:t>
            </a:r>
            <a:r>
              <a:rPr lang="de-DE" dirty="0"/>
              <a:t> d‘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calculated</a:t>
            </a:r>
            <a:r>
              <a:rPr lang="de-DE" dirty="0"/>
              <a:t>, but </a:t>
            </a:r>
            <a:r>
              <a:rPr lang="de-DE" dirty="0" err="1"/>
              <a:t>hedges</a:t>
            </a:r>
            <a:r>
              <a:rPr lang="de-DE" dirty="0"/>
              <a:t> </a:t>
            </a:r>
            <a:r>
              <a:rPr lang="de-DE" dirty="0" err="1"/>
              <a:t>g</a:t>
            </a:r>
            <a:r>
              <a:rPr lang="de-DE" dirty="0"/>
              <a:t>‘ </a:t>
            </a:r>
            <a:r>
              <a:rPr lang="de-DE" dirty="0" err="1"/>
              <a:t>corrects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smaller</a:t>
            </a:r>
            <a:r>
              <a:rPr lang="de-DE" dirty="0"/>
              <a:t> sample </a:t>
            </a:r>
            <a:r>
              <a:rPr lang="de-DE" dirty="0" err="1"/>
              <a:t>sizes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305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1371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Reverse </a:t>
            </a:r>
            <a:r>
              <a:rPr lang="de-DE" dirty="0" err="1"/>
              <a:t>periodization</a:t>
            </a:r>
            <a:r>
              <a:rPr lang="de-DE" dirty="0"/>
              <a:t>, linear </a:t>
            </a:r>
            <a:r>
              <a:rPr lang="de-DE" dirty="0" err="1"/>
              <a:t>periodization</a:t>
            </a:r>
            <a:r>
              <a:rPr lang="de-DE" dirty="0"/>
              <a:t> and so on…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79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28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Acute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</a:t>
            </a:r>
            <a:r>
              <a:rPr lang="de-DE" dirty="0" err="1"/>
              <a:t>chronic</a:t>
            </a:r>
            <a:r>
              <a:rPr lang="de-DE" dirty="0"/>
              <a:t> </a:t>
            </a:r>
            <a:r>
              <a:rPr lang="de-DE" dirty="0" err="1"/>
              <a:t>effects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72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Also </a:t>
            </a:r>
            <a:r>
              <a:rPr lang="de-DE" dirty="0" err="1"/>
              <a:t>explain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happens</a:t>
            </a:r>
            <a:r>
              <a:rPr lang="de-DE" dirty="0"/>
              <a:t>,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glycogen</a:t>
            </a:r>
            <a:r>
              <a:rPr lang="de-DE" dirty="0"/>
              <a:t> </a:t>
            </a:r>
            <a:r>
              <a:rPr lang="de-DE" dirty="0" err="1"/>
              <a:t>levels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low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3380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VO2max 59, 0.26 </a:t>
            </a:r>
            <a:r>
              <a:rPr lang="de-DE" dirty="0" err="1"/>
              <a:t>active</a:t>
            </a:r>
            <a:r>
              <a:rPr lang="de-DE" dirty="0"/>
              <a:t> </a:t>
            </a:r>
            <a:r>
              <a:rPr lang="de-DE" dirty="0" err="1"/>
              <a:t>muscle</a:t>
            </a:r>
            <a:r>
              <a:rPr lang="de-DE" dirty="0"/>
              <a:t> = 72 * 0.26 * 20 = 374</a:t>
            </a:r>
          </a:p>
          <a:p>
            <a:endParaRPr lang="de-DE" dirty="0"/>
          </a:p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calculations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-&gt;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will </a:t>
            </a:r>
            <a:r>
              <a:rPr lang="de-DE" dirty="0" err="1"/>
              <a:t>carbohydrate</a:t>
            </a:r>
            <a:r>
              <a:rPr lang="de-DE" dirty="0"/>
              <a:t> </a:t>
            </a:r>
            <a:r>
              <a:rPr lang="de-DE" dirty="0" err="1"/>
              <a:t>stores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?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oxygen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5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80E2CA-5B2A-BC2D-BDF8-39C60F141ED5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DB36C32-C342-B48F-6364-A0658E82353C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671D9D7-B623-F317-5C7E-BF6E9F74F980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22AAF0F-72E1-7223-F4AD-CC9BA88CE748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  <p:extLst>
      <p:ext uri="{BB962C8B-B14F-4D97-AF65-F5344CB8AC3E}">
        <p14:creationId xmlns:p14="http://schemas.microsoft.com/office/powerpoint/2010/main" val="182887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-3"/>
            <a:ext cx="9122400" cy="7066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Inhaltsplatzhalter 5" descr="Label_RUB_WEISS-BLAU_s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7600" y="0"/>
            <a:ext cx="1440000" cy="1440000"/>
          </a:xfrm>
          <a:prstGeom prst="rect">
            <a:avLst/>
          </a:prstGeom>
        </p:spPr>
      </p:pic>
      <p:pic>
        <p:nvPicPr>
          <p:cNvPr id="4" name="Grafik 3" descr="Wortmarke_BLAU_s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0" y="468000"/>
            <a:ext cx="2376000" cy="155307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>
            <a:off x="9194740" y="7138217"/>
            <a:ext cx="3667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9CF035EB-F284-40BB-A304-AA520D83863F}" type="slidenum">
              <a:rPr lang="de-DE" sz="1000" baseline="0" smtClean="0">
                <a:latin typeface="Arial" pitchFamily="34" charset="0"/>
                <a:cs typeface="Arial" pitchFamily="34" charset="0"/>
              </a:rPr>
              <a:pPr algn="r"/>
              <a:t>‹Nr.›</a:t>
            </a:fld>
            <a:endParaRPr lang="de-DE" sz="1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468280" y="7142594"/>
            <a:ext cx="842968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Monitoring, Training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Prescription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&amp; Recovery Science - WS 2019/20 | Schneider, Prof Ferrauti,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Hanakam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52016F8-ECD5-FA91-584F-2E5DED25A776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581518-FDD9-BB08-C070-E57A573E2F8B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2" r:id="rId2"/>
  </p:sldLayoutIdLst>
  <p:txStyles>
    <p:titleStyle>
      <a:lvl1pPr algn="ctr" defTabSz="100803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013" indent="-378013" algn="l" defTabSz="100803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9028" indent="-315011" algn="l" defTabSz="100803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468EB56-9C91-4AEE-8C3B-B04432CC4CD6}"/>
              </a:ext>
            </a:extLst>
          </p:cNvPr>
          <p:cNvSpPr txBox="1"/>
          <p:nvPr/>
        </p:nvSpPr>
        <p:spPr>
          <a:xfrm>
            <a:off x="439200" y="5301574"/>
            <a:ext cx="85294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3560"/>
                </a:solidFill>
              </a:rPr>
              <a:t>Applied </a:t>
            </a:r>
            <a:r>
              <a:rPr lang="de-DE" b="1" dirty="0" err="1">
                <a:solidFill>
                  <a:srgbClr val="003560"/>
                </a:solidFill>
              </a:rPr>
              <a:t>Exercise</a:t>
            </a:r>
            <a:r>
              <a:rPr lang="de-DE" b="1" dirty="0">
                <a:solidFill>
                  <a:srgbClr val="003560"/>
                </a:solidFill>
              </a:rPr>
              <a:t> </a:t>
            </a:r>
            <a:r>
              <a:rPr lang="de-DE" b="1" dirty="0" err="1">
                <a:solidFill>
                  <a:srgbClr val="003560"/>
                </a:solidFill>
              </a:rPr>
              <a:t>Physiology</a:t>
            </a:r>
            <a:r>
              <a:rPr lang="de-DE" b="1" dirty="0">
                <a:solidFill>
                  <a:srgbClr val="003560"/>
                </a:solidFill>
              </a:rPr>
              <a:t> &amp; Sports Nutrition </a:t>
            </a:r>
            <a:r>
              <a:rPr lang="de-DE" b="1" dirty="0" err="1">
                <a:solidFill>
                  <a:srgbClr val="003560"/>
                </a:solidFill>
              </a:rPr>
              <a:t>for</a:t>
            </a:r>
            <a:r>
              <a:rPr lang="de-DE" b="1" dirty="0">
                <a:solidFill>
                  <a:srgbClr val="003560"/>
                </a:solidFill>
              </a:rPr>
              <a:t> Health &amp; Performance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b="1" dirty="0">
                <a:solidFill>
                  <a:srgbClr val="003560"/>
                </a:solidFill>
              </a:rPr>
              <a:t>Jasper Suttmeyer</a:t>
            </a:r>
          </a:p>
          <a:p>
            <a:endParaRPr lang="de-DE" sz="2400" b="1" dirty="0">
              <a:solidFill>
                <a:srgbClr val="003560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AA7C574-A93B-4912-ADB7-BC5AD10A0945}"/>
              </a:ext>
            </a:extLst>
          </p:cNvPr>
          <p:cNvSpPr/>
          <p:nvPr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4DE982E-1ECD-4F2D-90A4-7008D1FF1354}"/>
              </a:ext>
            </a:extLst>
          </p:cNvPr>
          <p:cNvSpPr/>
          <p:nvPr/>
        </p:nvSpPr>
        <p:spPr>
          <a:xfrm>
            <a:off x="1394847" y="4060556"/>
            <a:ext cx="3645465" cy="743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6" name="Picture 4" descr="Overview of the main pathways of energy metabolism with indication of... |  Download Scientific Diagram">
            <a:extLst>
              <a:ext uri="{FF2B5EF4-FFF2-40B4-BE49-F238E27FC236}">
                <a16:creationId xmlns:a16="http://schemas.microsoft.com/office/drawing/2014/main" id="{05A69D4E-E99E-127F-A3F9-371ED53E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0" y="1320800"/>
            <a:ext cx="4475005" cy="336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iud Kipchoge's sub-2 hour marathon may herald even faster times | New  Scientist">
            <a:extLst>
              <a:ext uri="{FF2B5EF4-FFF2-40B4-BE49-F238E27FC236}">
                <a16:creationId xmlns:a16="http://schemas.microsoft.com/office/drawing/2014/main" id="{520DBCDA-3461-7003-9E7B-D6E61EA3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421" y="2259688"/>
            <a:ext cx="3645465" cy="243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90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74E33BC8-22B2-366C-83E5-41FE61511FD5}"/>
              </a:ext>
            </a:extLst>
          </p:cNvPr>
          <p:cNvSpPr txBox="1"/>
          <p:nvPr/>
        </p:nvSpPr>
        <p:spPr>
          <a:xfrm>
            <a:off x="258580" y="2026305"/>
            <a:ext cx="84806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normally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~5%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Low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~10%.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depletion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BCAA (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leucine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This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breakdown.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Overall,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4E7F95DD-B807-1916-D82D-6ADE392904D5}"/>
              </a:ext>
            </a:extLst>
          </p:cNvPr>
          <p:cNvCxnSpPr>
            <a:cxnSpLocks/>
          </p:cNvCxnSpPr>
          <p:nvPr/>
        </p:nvCxnSpPr>
        <p:spPr>
          <a:xfrm>
            <a:off x="119921" y="5036695"/>
            <a:ext cx="9893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30B0DEAF-C79C-671F-B238-A5C06000A173}"/>
              </a:ext>
            </a:extLst>
          </p:cNvPr>
          <p:cNvSpPr txBox="1"/>
          <p:nvPr/>
        </p:nvSpPr>
        <p:spPr>
          <a:xfrm>
            <a:off x="1259174" y="4852029"/>
            <a:ext cx="673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chronically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2007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64AA2A-6395-EF96-D210-8297EFC02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33" y="1731592"/>
            <a:ext cx="7772400" cy="5067360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BFA1A94A-B98B-E810-16EB-F69B693E9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confines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overall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possible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volume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DE7B1C-EC52-A76E-5FB6-F913DE08BBB1}"/>
              </a:ext>
            </a:extLst>
          </p:cNvPr>
          <p:cNvSpPr txBox="1"/>
          <p:nvPr/>
        </p:nvSpPr>
        <p:spPr>
          <a:xfrm>
            <a:off x="469288" y="6758203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Murray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Rosenbloom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1052522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B001046-1B48-2C6F-1837-013A2BD9A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28" y="2651475"/>
            <a:ext cx="5283200" cy="31877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28821B8-CD78-462E-5C2F-89BDEBCDD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28" y="1004871"/>
            <a:ext cx="7772400" cy="136779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347BCD0-6929-4497-5ADE-435AC0B82A47}"/>
              </a:ext>
            </a:extLst>
          </p:cNvPr>
          <p:cNvSpPr txBox="1"/>
          <p:nvPr/>
        </p:nvSpPr>
        <p:spPr>
          <a:xfrm>
            <a:off x="469288" y="6758203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Areta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Hopkins, 2018</a:t>
            </a:r>
          </a:p>
        </p:txBody>
      </p:sp>
    </p:spTree>
    <p:extLst>
      <p:ext uri="{BB962C8B-B14F-4D97-AF65-F5344CB8AC3E}">
        <p14:creationId xmlns:p14="http://schemas.microsoft.com/office/powerpoint/2010/main" val="2455649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28821B8-CD78-462E-5C2F-89BDEBCDD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28" y="1004871"/>
            <a:ext cx="7772400" cy="136779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5CDDBA9-82AD-88D2-D413-C58000711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8" y="2372665"/>
            <a:ext cx="5695769" cy="427993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5FB368D-03FE-E14A-23B1-670828889A55}"/>
              </a:ext>
            </a:extLst>
          </p:cNvPr>
          <p:cNvSpPr txBox="1"/>
          <p:nvPr/>
        </p:nvSpPr>
        <p:spPr>
          <a:xfrm>
            <a:off x="6580681" y="3013023"/>
            <a:ext cx="323787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72</a:t>
            </a:r>
          </a:p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Muscle = 26%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= 59 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* 0.26 * 20 = ~374g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DC3C3E3-CA8F-D6F4-10C1-1B37323F85CF}"/>
              </a:ext>
            </a:extLst>
          </p:cNvPr>
          <p:cNvSpPr/>
          <p:nvPr/>
        </p:nvSpPr>
        <p:spPr>
          <a:xfrm>
            <a:off x="3797300" y="3429000"/>
            <a:ext cx="139700" cy="2387599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112DEF-F5C5-098B-D122-C0E9A57B1875}"/>
              </a:ext>
            </a:extLst>
          </p:cNvPr>
          <p:cNvSpPr txBox="1"/>
          <p:nvPr/>
        </p:nvSpPr>
        <p:spPr>
          <a:xfrm>
            <a:off x="469288" y="6758203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date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Areta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Hopkins, 2018</a:t>
            </a:r>
          </a:p>
        </p:txBody>
      </p:sp>
    </p:spTree>
    <p:extLst>
      <p:ext uri="{BB962C8B-B14F-4D97-AF65-F5344CB8AC3E}">
        <p14:creationId xmlns:p14="http://schemas.microsoft.com/office/powerpoint/2010/main" val="1104671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11787F9-DB14-1B13-77C3-087C5937C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9" y="1159109"/>
            <a:ext cx="5009695" cy="509682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016E4F1-E92E-1BD0-450E-084CDBD3A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91" y="1223171"/>
            <a:ext cx="5122812" cy="5178983"/>
          </a:xfrm>
          <a:prstGeom prst="rect">
            <a:avLst/>
          </a:prstGeom>
        </p:spPr>
      </p:pic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11F97E67-78E2-AF60-1EDE-B6536BFAB755}"/>
              </a:ext>
            </a:extLst>
          </p:cNvPr>
          <p:cNvCxnSpPr/>
          <p:nvPr/>
        </p:nvCxnSpPr>
        <p:spPr>
          <a:xfrm flipV="1">
            <a:off x="3352800" y="3378200"/>
            <a:ext cx="0" cy="2603500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0794FEBD-17BE-FF6B-A52C-1CE41B9FC488}"/>
              </a:ext>
            </a:extLst>
          </p:cNvPr>
          <p:cNvCxnSpPr>
            <a:cxnSpLocks/>
          </p:cNvCxnSpPr>
          <p:nvPr/>
        </p:nvCxnSpPr>
        <p:spPr>
          <a:xfrm>
            <a:off x="3352800" y="3378200"/>
            <a:ext cx="1206500" cy="0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B7BDF3D0-E0FB-AC8A-33E2-69071C86693B}"/>
              </a:ext>
            </a:extLst>
          </p:cNvPr>
          <p:cNvCxnSpPr>
            <a:cxnSpLocks/>
          </p:cNvCxnSpPr>
          <p:nvPr/>
        </p:nvCxnSpPr>
        <p:spPr>
          <a:xfrm flipV="1">
            <a:off x="2743200" y="5067300"/>
            <a:ext cx="0" cy="923131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2A22ABF7-265D-2A68-9615-06594BB103BC}"/>
              </a:ext>
            </a:extLst>
          </p:cNvPr>
          <p:cNvCxnSpPr>
            <a:cxnSpLocks/>
          </p:cNvCxnSpPr>
          <p:nvPr/>
        </p:nvCxnSpPr>
        <p:spPr>
          <a:xfrm>
            <a:off x="2749550" y="5067300"/>
            <a:ext cx="1809750" cy="0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F70F8EE1-DAAD-4389-7DCB-A638122F335D}"/>
              </a:ext>
            </a:extLst>
          </p:cNvPr>
          <p:cNvCxnSpPr>
            <a:cxnSpLocks/>
          </p:cNvCxnSpPr>
          <p:nvPr/>
        </p:nvCxnSpPr>
        <p:spPr>
          <a:xfrm flipV="1">
            <a:off x="7594600" y="3780631"/>
            <a:ext cx="0" cy="2082800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4428D277-F3A0-E975-CEE3-3BD6A59C51BC}"/>
              </a:ext>
            </a:extLst>
          </p:cNvPr>
          <p:cNvCxnSpPr>
            <a:cxnSpLocks/>
          </p:cNvCxnSpPr>
          <p:nvPr/>
        </p:nvCxnSpPr>
        <p:spPr>
          <a:xfrm flipH="1">
            <a:off x="5549900" y="3818731"/>
            <a:ext cx="2044700" cy="0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960E9208-AE7F-DD11-A4F5-CDFE9AFAD1D1}"/>
              </a:ext>
            </a:extLst>
          </p:cNvPr>
          <p:cNvCxnSpPr/>
          <p:nvPr/>
        </p:nvCxnSpPr>
        <p:spPr>
          <a:xfrm flipV="1">
            <a:off x="8267700" y="3259931"/>
            <a:ext cx="0" cy="2603500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6896B578-DE30-5E9E-5257-30580DAEE014}"/>
              </a:ext>
            </a:extLst>
          </p:cNvPr>
          <p:cNvCxnSpPr>
            <a:cxnSpLocks/>
          </p:cNvCxnSpPr>
          <p:nvPr/>
        </p:nvCxnSpPr>
        <p:spPr>
          <a:xfrm>
            <a:off x="5549900" y="3259931"/>
            <a:ext cx="2717800" cy="0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9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3987754-7090-954F-B9BA-4A2A28034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85" y="1776707"/>
            <a:ext cx="4980543" cy="5050038"/>
          </a:xfrm>
          <a:prstGeom prst="rect">
            <a:avLst/>
          </a:prstGeom>
        </p:spPr>
      </p:pic>
      <p:sp>
        <p:nvSpPr>
          <p:cNvPr id="3" name="Textfeld 18">
            <a:extLst>
              <a:ext uri="{FF2B5EF4-FFF2-40B4-BE49-F238E27FC236}">
                <a16:creationId xmlns:a16="http://schemas.microsoft.com/office/drawing/2014/main" id="{05852F2B-F838-80F4-C48A-D6412070F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Example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a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less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fit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athlete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…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A2DE0493-0F39-1E6D-4DF5-36190B42A0BC}"/>
              </a:ext>
            </a:extLst>
          </p:cNvPr>
          <p:cNvCxnSpPr>
            <a:cxnSpLocks/>
          </p:cNvCxnSpPr>
          <p:nvPr/>
        </p:nvCxnSpPr>
        <p:spPr>
          <a:xfrm flipV="1">
            <a:off x="3882453" y="3780631"/>
            <a:ext cx="0" cy="2620169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C6A4A2FC-32E6-7E4F-9486-03C895D8264A}"/>
              </a:ext>
            </a:extLst>
          </p:cNvPr>
          <p:cNvCxnSpPr>
            <a:cxnSpLocks/>
          </p:cNvCxnSpPr>
          <p:nvPr/>
        </p:nvCxnSpPr>
        <p:spPr>
          <a:xfrm>
            <a:off x="3882453" y="3780631"/>
            <a:ext cx="764498" cy="0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30CB5F0D-85E2-AACB-6E11-202FEEE074E5}"/>
              </a:ext>
            </a:extLst>
          </p:cNvPr>
          <p:cNvCxnSpPr>
            <a:cxnSpLocks/>
          </p:cNvCxnSpPr>
          <p:nvPr/>
        </p:nvCxnSpPr>
        <p:spPr>
          <a:xfrm flipV="1">
            <a:off x="3207895" y="5561351"/>
            <a:ext cx="0" cy="839449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0AC987B2-D305-CE42-47BF-49BB7A045230}"/>
              </a:ext>
            </a:extLst>
          </p:cNvPr>
          <p:cNvCxnSpPr>
            <a:cxnSpLocks/>
          </p:cNvCxnSpPr>
          <p:nvPr/>
        </p:nvCxnSpPr>
        <p:spPr>
          <a:xfrm>
            <a:off x="3230562" y="5561351"/>
            <a:ext cx="1416389" cy="0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CA163756-AE42-5375-68B9-667482DAC50B}"/>
              </a:ext>
            </a:extLst>
          </p:cNvPr>
          <p:cNvSpPr txBox="1"/>
          <p:nvPr/>
        </p:nvSpPr>
        <p:spPr>
          <a:xfrm>
            <a:off x="5834984" y="2180193"/>
            <a:ext cx="32378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= 35 ml/min/kg 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862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05F0906C-C69C-15A2-FF4B-552D6ED44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Summary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7D4C54-1F39-C0B9-6799-C615DD483CDA}"/>
              </a:ext>
            </a:extLst>
          </p:cNvPr>
          <p:cNvSpPr txBox="1"/>
          <p:nvPr/>
        </p:nvSpPr>
        <p:spPr>
          <a:xfrm>
            <a:off x="469288" y="1409075"/>
            <a:ext cx="81950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Training?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stores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Both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(5min)</a:t>
            </a:r>
          </a:p>
          <a:p>
            <a:pPr marL="342900" indent="-342900">
              <a:buAutoNum type="arabicParenBoth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(Haugen et al.: Highlight on Table 2, 3 and 5)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Molmen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Ronnestadt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Highlight Figure 2)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84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D39450-07D3-2FBF-6FAB-AE92C829A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42" y="2030264"/>
            <a:ext cx="4667645" cy="35007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A3960F-7FB9-BECD-6FAA-95DAA8C74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2030264"/>
            <a:ext cx="4670400" cy="3502800"/>
          </a:xfrm>
          <a:prstGeom prst="rect">
            <a:avLst/>
          </a:prstGeom>
        </p:spPr>
      </p:pic>
      <p:sp>
        <p:nvSpPr>
          <p:cNvPr id="8" name="Textfeld 18">
            <a:extLst>
              <a:ext uri="{FF2B5EF4-FFF2-40B4-BE49-F238E27FC236}">
                <a16:creationId xmlns:a16="http://schemas.microsoft.com/office/drawing/2014/main" id="{09D94D53-36D9-68A6-7D51-0A1F0C0B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Interval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as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%AT/%FTP</a:t>
            </a:r>
          </a:p>
        </p:txBody>
      </p:sp>
      <p:pic>
        <p:nvPicPr>
          <p:cNvPr id="9" name="Picture 2" descr="838,700+ Caution Symbol Vector Stock Illustrations, Royalty-Free Vector  Graphics &amp; Clip Art - iStock">
            <a:extLst>
              <a:ext uri="{FF2B5EF4-FFF2-40B4-BE49-F238E27FC236}">
                <a16:creationId xmlns:a16="http://schemas.microsoft.com/office/drawing/2014/main" id="{D8689706-6F9B-848D-60E4-E0A24A5AD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" y="5530998"/>
            <a:ext cx="1168290" cy="116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61B02CC3-8F9D-57EE-12AD-43F40298ACD1}"/>
              </a:ext>
            </a:extLst>
          </p:cNvPr>
          <p:cNvSpPr txBox="1"/>
          <p:nvPr/>
        </p:nvSpPr>
        <p:spPr>
          <a:xfrm>
            <a:off x="1225113" y="5629566"/>
            <a:ext cx="721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="1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intervals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%AT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likely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yields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interindividually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different </a:t>
            </a:r>
            <a:r>
              <a:rPr lang="de-DE" sz="1800" b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adaptations</a:t>
            </a:r>
            <a:r>
              <a:rPr lang="de-DE" sz="18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6806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3CD099D-0F01-7858-E99C-1F891614D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1257"/>
            <a:ext cx="7464000" cy="5598000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8F11520F-9EBE-7270-C86E-1DF7D1D58D74}"/>
              </a:ext>
            </a:extLst>
          </p:cNvPr>
          <p:cNvCxnSpPr/>
          <p:nvPr/>
        </p:nvCxnSpPr>
        <p:spPr>
          <a:xfrm>
            <a:off x="5841402" y="3560781"/>
            <a:ext cx="0" cy="1602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F476B5B9-F42B-7AD5-D646-6646309C7EB4}"/>
              </a:ext>
            </a:extLst>
          </p:cNvPr>
          <p:cNvSpPr txBox="1"/>
          <p:nvPr/>
        </p:nvSpPr>
        <p:spPr>
          <a:xfrm>
            <a:off x="6712772" y="3854394"/>
            <a:ext cx="2753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400W Lactate </a:t>
            </a:r>
            <a:r>
              <a:rPr lang="de-DE" sz="120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accumulation</a:t>
            </a:r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roughly</a:t>
            </a:r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mmol/L/min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1636C46E-B6AF-4A71-248A-DD343F3E78D9}"/>
              </a:ext>
            </a:extLst>
          </p:cNvPr>
          <p:cNvCxnSpPr>
            <a:cxnSpLocks/>
          </p:cNvCxnSpPr>
          <p:nvPr/>
        </p:nvCxnSpPr>
        <p:spPr>
          <a:xfrm>
            <a:off x="3496236" y="5464884"/>
            <a:ext cx="0" cy="3119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9ADC5FC9-3934-5CFB-5673-D817C626D978}"/>
              </a:ext>
            </a:extLst>
          </p:cNvPr>
          <p:cNvSpPr txBox="1"/>
          <p:nvPr/>
        </p:nvSpPr>
        <p:spPr>
          <a:xfrm>
            <a:off x="1273882" y="4813619"/>
            <a:ext cx="3457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200W: Lactate </a:t>
            </a:r>
            <a:r>
              <a:rPr lang="de-DE" sz="120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deficit</a:t>
            </a:r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i="1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roughly</a:t>
            </a:r>
            <a:r>
              <a:rPr lang="de-DE" sz="1200" i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0.5 mmol/L/min</a:t>
            </a:r>
          </a:p>
        </p:txBody>
      </p:sp>
    </p:spTree>
    <p:extLst>
      <p:ext uri="{BB962C8B-B14F-4D97-AF65-F5344CB8AC3E}">
        <p14:creationId xmlns:p14="http://schemas.microsoft.com/office/powerpoint/2010/main" val="3674740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428432DD-413D-9F15-8330-096641402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Fitness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level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considerations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8061D0-D557-B1BA-2880-F54C8F8D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88" y="1589881"/>
            <a:ext cx="5842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9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BA6A58E1-0D12-40CD-A237-9449FC696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Todays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Agenda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A13459D-15DE-8054-BF52-3DEDE435914D}"/>
              </a:ext>
            </a:extLst>
          </p:cNvPr>
          <p:cNvSpPr txBox="1"/>
          <p:nvPr/>
        </p:nvSpPr>
        <p:spPr>
          <a:xfrm>
            <a:off x="469288" y="1783830"/>
            <a:ext cx="78803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Recap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Rothschild Paper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Bottlenecks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Single Training Sessions &amp;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Microcycles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5654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6450F1E-858B-CE76-AA52-2A499B72E52E}"/>
              </a:ext>
            </a:extLst>
          </p:cNvPr>
          <p:cNvSpPr txBox="1"/>
          <p:nvPr/>
        </p:nvSpPr>
        <p:spPr>
          <a:xfrm>
            <a:off x="468313" y="1455592"/>
            <a:ext cx="826487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Sprint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4.)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Decrease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vLamax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5.)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anaerobic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threshold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Explain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overall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structure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underlying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physiology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!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E2DFCFE5-3AF6-39A8-CE6A-A1C10703B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Group Tasks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4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52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6450F1E-858B-CE76-AA52-2A499B72E52E}"/>
              </a:ext>
            </a:extLst>
          </p:cNvPr>
          <p:cNvSpPr txBox="1"/>
          <p:nvPr/>
        </p:nvSpPr>
        <p:spPr>
          <a:xfrm>
            <a:off x="468313" y="1455592"/>
            <a:ext cx="826487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Same, but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Sprint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4.)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Decrease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vLamax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5.)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Increase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power @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anaerobic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threshold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Explain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overall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structure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underlying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physiology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!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E2DFCFE5-3AF6-39A8-CE6A-A1C10703B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Group Tasks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4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61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6450F1E-858B-CE76-AA52-2A499B72E52E}"/>
              </a:ext>
            </a:extLst>
          </p:cNvPr>
          <p:cNvSpPr txBox="1"/>
          <p:nvPr/>
        </p:nvSpPr>
        <p:spPr>
          <a:xfrm>
            <a:off x="468313" y="1455592"/>
            <a:ext cx="82648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Both"/>
            </a:pP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Science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endParaRPr lang="de-DE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Both"/>
            </a:pPr>
            <a:endParaRPr lang="de-DE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Both"/>
            </a:pPr>
            <a:r>
              <a:rPr lang="de-DE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+ Examen + Feedback</a:t>
            </a:r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E2DFCFE5-3AF6-39A8-CE6A-A1C10703B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Next week</a:t>
            </a: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4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50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E18C13C7-2044-056D-88D7-D52D7BB17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Literature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C802915-738D-5C0B-6EF2-AC87130E2A83}"/>
              </a:ext>
            </a:extLst>
          </p:cNvPr>
          <p:cNvSpPr txBox="1"/>
          <p:nvPr/>
        </p:nvSpPr>
        <p:spPr>
          <a:xfrm>
            <a:off x="340952" y="1311672"/>
            <a:ext cx="8514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8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3901C7-A2E1-0301-04FA-D9150ACE84C6}"/>
              </a:ext>
            </a:extLst>
          </p:cNvPr>
          <p:cNvSpPr txBox="1"/>
          <p:nvPr/>
        </p:nvSpPr>
        <p:spPr>
          <a:xfrm>
            <a:off x="439308" y="1623354"/>
            <a:ext cx="8764653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Areta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JL, Hopkins WG.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Muscle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Content at Rest and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Endurance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Meta-Analysis. Sports Med. 2018 Sep;48(9):2091-2102.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10.1007/s40279-018-0941-1. PMID: 29923148.</a:t>
            </a:r>
          </a:p>
          <a:p>
            <a:pPr>
              <a:defRPr/>
            </a:pP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Egan B,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Zierath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JR.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2013 Feb 5;17(2):162-84.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10.1016/j.cmet.2012.12.012. PMID: 23395166.</a:t>
            </a:r>
          </a:p>
          <a:p>
            <a:pPr>
              <a:defRPr/>
            </a:pP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Gillen JB, West DWD, Williamson EP, Fung HJW, Moore DR. Low-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Endurance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Sports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2019 Nov;51(11):2294-2301.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10.1249/MSS.0000000000002036. PMID: 31083047.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Kataoka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R,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Vasenina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Loenneke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J, Buckner SL.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Periodization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Variation in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Definition and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Discrepancies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Study Design. Sports Med. 2021 Apr;51(4):625-651.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10.1007/s40279-020-01414-5.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Jan 6. PMID: 33405190.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Murray B,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Rosenbloom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coaches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Rev. 2018 Apr 1;76(4):243-259.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10.1093/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/nuy001. PMID: 29444266; PMCID: PMC6019055.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Seiler (2016),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Seiler's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Endurance Training Needs.. 10.13140/RG.2.2.16667.05924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4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08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383120D-3B2C-78EA-6C9C-FC11D7A2C6E7}"/>
              </a:ext>
            </a:extLst>
          </p:cNvPr>
          <p:cNvSpPr txBox="1"/>
          <p:nvPr/>
        </p:nvSpPr>
        <p:spPr>
          <a:xfrm>
            <a:off x="469288" y="1783830"/>
            <a:ext cx="7880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AMPK Markers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not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interchangeable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minimal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Disrupting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cellular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feld 18">
            <a:extLst>
              <a:ext uri="{FF2B5EF4-FFF2-40B4-BE49-F238E27FC236}">
                <a16:creationId xmlns:a16="http://schemas.microsoft.com/office/drawing/2014/main" id="{2C9B0F68-7B9F-4A34-E030-E7BCEFBEE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Todays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Agenda</a:t>
            </a:r>
          </a:p>
        </p:txBody>
      </p:sp>
    </p:spTree>
    <p:extLst>
      <p:ext uri="{BB962C8B-B14F-4D97-AF65-F5344CB8AC3E}">
        <p14:creationId xmlns:p14="http://schemas.microsoft.com/office/powerpoint/2010/main" val="335174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37ED9E10-BB5E-3E12-1A47-9F7D48545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Steps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in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planning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58F3708-7BE6-CD83-60BC-B715D7475863}"/>
              </a:ext>
            </a:extLst>
          </p:cNvPr>
          <p:cNvSpPr txBox="1"/>
          <p:nvPr/>
        </p:nvSpPr>
        <p:spPr>
          <a:xfrm>
            <a:off x="469288" y="1783830"/>
            <a:ext cx="7880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 Analysis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Training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bottlenecks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B14808FA-271E-6996-F1DE-27E6B28A15A4}"/>
              </a:ext>
            </a:extLst>
          </p:cNvPr>
          <p:cNvCxnSpPr/>
          <p:nvPr/>
        </p:nvCxnSpPr>
        <p:spPr>
          <a:xfrm>
            <a:off x="3611880" y="4175760"/>
            <a:ext cx="3444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D9236466-6A04-97DF-9747-DAC185CF832A}"/>
              </a:ext>
            </a:extLst>
          </p:cNvPr>
          <p:cNvCxnSpPr>
            <a:cxnSpLocks/>
          </p:cNvCxnSpPr>
          <p:nvPr/>
        </p:nvCxnSpPr>
        <p:spPr>
          <a:xfrm flipV="1">
            <a:off x="7056120" y="2545080"/>
            <a:ext cx="0" cy="163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F5AE4703-5B1E-249B-244C-D6276FE64F75}"/>
              </a:ext>
            </a:extLst>
          </p:cNvPr>
          <p:cNvCxnSpPr/>
          <p:nvPr/>
        </p:nvCxnSpPr>
        <p:spPr>
          <a:xfrm flipH="1">
            <a:off x="3779520" y="2545080"/>
            <a:ext cx="3276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6C6C86A0-7994-24E7-F455-3F35633F90D3}"/>
              </a:ext>
            </a:extLst>
          </p:cNvPr>
          <p:cNvSpPr txBox="1"/>
          <p:nvPr/>
        </p:nvSpPr>
        <p:spPr>
          <a:xfrm>
            <a:off x="7056120" y="3222511"/>
            <a:ext cx="944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</a:p>
        </p:txBody>
      </p:sp>
    </p:spTree>
    <p:extLst>
      <p:ext uri="{BB962C8B-B14F-4D97-AF65-F5344CB8AC3E}">
        <p14:creationId xmlns:p14="http://schemas.microsoft.com/office/powerpoint/2010/main" val="54754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653B1753-77FD-A551-21A0-967B0C93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Analysis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previous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records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385BC95-A79C-850B-EC4E-C67FC4E784C5}"/>
              </a:ext>
            </a:extLst>
          </p:cNvPr>
          <p:cNvSpPr txBox="1"/>
          <p:nvPr/>
        </p:nvSpPr>
        <p:spPr>
          <a:xfrm>
            <a:off x="469288" y="1561441"/>
            <a:ext cx="80783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Diary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(GPS, Heart Rate)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Anamnesis 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67" lvl="1" indent="-285750">
              <a:buFont typeface="Wingdings" pitchFamily="2" charset="2"/>
              <a:buChar char="§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</a:t>
            </a:r>
          </a:p>
          <a:p>
            <a:pPr lvl="1"/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ierarchie Ausdauertraining | TRI2GETHER Coaching">
            <a:extLst>
              <a:ext uri="{FF2B5EF4-FFF2-40B4-BE49-F238E27FC236}">
                <a16:creationId xmlns:a16="http://schemas.microsoft.com/office/drawing/2014/main" id="{38AC775C-781D-A8BA-CEBD-122EBD339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452" y="2206487"/>
            <a:ext cx="5913980" cy="442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903E658-F0E3-2810-74B9-1507E203B063}"/>
              </a:ext>
            </a:extLst>
          </p:cNvPr>
          <p:cNvSpPr txBox="1"/>
          <p:nvPr/>
        </p:nvSpPr>
        <p:spPr>
          <a:xfrm>
            <a:off x="8173089" y="6801695"/>
            <a:ext cx="1778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Seiler, 2016</a:t>
            </a:r>
          </a:p>
        </p:txBody>
      </p:sp>
    </p:spTree>
    <p:extLst>
      <p:ext uri="{BB962C8B-B14F-4D97-AF65-F5344CB8AC3E}">
        <p14:creationId xmlns:p14="http://schemas.microsoft.com/office/powerpoint/2010/main" val="5372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F195C94-CEF3-9F33-CE89-D588E862B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5" y="1385723"/>
            <a:ext cx="7772400" cy="427957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A2DA64A-D460-CF96-20ED-57BDD33F5B3E}"/>
              </a:ext>
            </a:extLst>
          </p:cNvPr>
          <p:cNvSpPr txBox="1"/>
          <p:nvPr/>
        </p:nvSpPr>
        <p:spPr>
          <a:xfrm>
            <a:off x="0" y="5665298"/>
            <a:ext cx="2347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8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Kataoka</a:t>
            </a:r>
            <a:r>
              <a:rPr lang="de-DE" dirty="0"/>
              <a:t> et al., 2021</a:t>
            </a: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B09749C7-DC20-3DE2-1FE5-2F78F431D1E3}"/>
              </a:ext>
            </a:extLst>
          </p:cNvPr>
          <p:cNvSpPr/>
          <p:nvPr/>
        </p:nvSpPr>
        <p:spPr>
          <a:xfrm>
            <a:off x="307075" y="6265889"/>
            <a:ext cx="937110" cy="419724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CFDF025-6C54-19D0-1473-D42D2505F860}"/>
              </a:ext>
            </a:extLst>
          </p:cNvPr>
          <p:cNvSpPr txBox="1"/>
          <p:nvPr/>
        </p:nvSpPr>
        <p:spPr>
          <a:xfrm>
            <a:off x="1244185" y="6306474"/>
            <a:ext cx="7075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Focus on </a:t>
            </a:r>
            <a:r>
              <a:rPr lang="de-DE" sz="1600" i="1" dirty="0" err="1"/>
              <a:t>training</a:t>
            </a:r>
            <a:r>
              <a:rPr lang="de-DE" sz="1600" i="1" dirty="0"/>
              <a:t> </a:t>
            </a:r>
            <a:r>
              <a:rPr lang="de-DE" sz="1600" i="1" dirty="0" err="1"/>
              <a:t>principles</a:t>
            </a:r>
            <a:r>
              <a:rPr lang="de-DE" sz="1600" i="1" dirty="0"/>
              <a:t> </a:t>
            </a:r>
            <a:r>
              <a:rPr lang="de-DE" sz="1600" i="1" dirty="0" err="1"/>
              <a:t>instead</a:t>
            </a:r>
            <a:r>
              <a:rPr lang="de-DE" sz="1600" i="1" dirty="0"/>
              <a:t> </a:t>
            </a:r>
            <a:r>
              <a:rPr lang="de-DE" sz="1600" i="1" dirty="0" err="1"/>
              <a:t>of</a:t>
            </a:r>
            <a:r>
              <a:rPr lang="de-DE" sz="1600" i="1" dirty="0"/>
              <a:t> </a:t>
            </a:r>
            <a:r>
              <a:rPr lang="de-DE" sz="1600" i="1" dirty="0" err="1"/>
              <a:t>chasing</a:t>
            </a:r>
            <a:r>
              <a:rPr lang="de-DE" sz="1600" i="1" dirty="0"/>
              <a:t> </a:t>
            </a:r>
            <a:r>
              <a:rPr lang="de-DE" sz="1600" i="1" dirty="0" err="1"/>
              <a:t>numbers</a:t>
            </a:r>
            <a:r>
              <a:rPr lang="de-DE" sz="1600" i="1" dirty="0"/>
              <a:t>, </a:t>
            </a:r>
            <a:r>
              <a:rPr lang="de-DE" sz="1600" i="1" dirty="0" err="1"/>
              <a:t>distributions</a:t>
            </a:r>
            <a:r>
              <a:rPr lang="de-DE" sz="1600" i="1" dirty="0"/>
              <a:t> etc. </a:t>
            </a:r>
          </a:p>
        </p:txBody>
      </p:sp>
    </p:spTree>
    <p:extLst>
      <p:ext uri="{BB962C8B-B14F-4D97-AF65-F5344CB8AC3E}">
        <p14:creationId xmlns:p14="http://schemas.microsoft.com/office/powerpoint/2010/main" val="1950144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8">
            <a:extLst>
              <a:ext uri="{FF2B5EF4-FFF2-40B4-BE49-F238E27FC236}">
                <a16:creationId xmlns:a16="http://schemas.microsoft.com/office/drawing/2014/main" id="{1B279CEF-6E21-1E14-98EC-1E88C1939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How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much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volume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can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we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5DCBB53-2350-8A03-5676-9D2D09B18BFF}"/>
              </a:ext>
            </a:extLst>
          </p:cNvPr>
          <p:cNvSpPr txBox="1"/>
          <p:nvPr/>
        </p:nvSpPr>
        <p:spPr>
          <a:xfrm>
            <a:off x="469288" y="1783830"/>
            <a:ext cx="7880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Bottlenecks: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-&gt;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Stress?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-&gt; Substrate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Task: 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Read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7752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46534F7-D255-58CE-D289-9A1626CC9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2" y="1780854"/>
            <a:ext cx="5549900" cy="4927600"/>
          </a:xfrm>
          <a:prstGeom prst="rect">
            <a:avLst/>
          </a:prstGeom>
        </p:spPr>
      </p:pic>
      <p:sp>
        <p:nvSpPr>
          <p:cNvPr id="3" name="Textfeld 18">
            <a:extLst>
              <a:ext uri="{FF2B5EF4-FFF2-40B4-BE49-F238E27FC236}">
                <a16:creationId xmlns:a16="http://schemas.microsoft.com/office/drawing/2014/main" id="{54A4C5CA-C7E3-C601-C469-A6E613F59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B9254C4-2DA8-2EBA-155C-8C1013CE1135}"/>
              </a:ext>
            </a:extLst>
          </p:cNvPr>
          <p:cNvSpPr txBox="1"/>
          <p:nvPr/>
        </p:nvSpPr>
        <p:spPr>
          <a:xfrm>
            <a:off x="401048" y="6633971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Zierath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1593176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17C6F7A-F08F-CF5B-023D-3D454C46E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611"/>
            <a:ext cx="9009087" cy="238845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2B8A634-18A6-2CC0-DC5E-7E2694469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1" y="3280968"/>
            <a:ext cx="5613400" cy="38227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F337F74-C9E9-CBB9-021F-3CC1B872B7E6}"/>
              </a:ext>
            </a:extLst>
          </p:cNvPr>
          <p:cNvSpPr txBox="1"/>
          <p:nvPr/>
        </p:nvSpPr>
        <p:spPr>
          <a:xfrm>
            <a:off x="5610386" y="6888224"/>
            <a:ext cx="14878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Gillen et al., 2016</a:t>
            </a:r>
          </a:p>
        </p:txBody>
      </p:sp>
    </p:spTree>
    <p:extLst>
      <p:ext uri="{BB962C8B-B14F-4D97-AF65-F5344CB8AC3E}">
        <p14:creationId xmlns:p14="http://schemas.microsoft.com/office/powerpoint/2010/main" val="228535677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 mit Tex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01_PPT Arial</Template>
  <TotalTime>0</TotalTime>
  <Words>1153</Words>
  <Application>Microsoft Macintosh PowerPoint</Application>
  <PresentationFormat>Benutzerdefiniert</PresentationFormat>
  <Paragraphs>221</Paragraphs>
  <Slides>23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Titelfolie mit Text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Beate Schiller</dc:creator>
  <cp:lastModifiedBy>Jasper Suttmeyer</cp:lastModifiedBy>
  <cp:revision>269</cp:revision>
  <dcterms:created xsi:type="dcterms:W3CDTF">2009-11-16T10:30:05Z</dcterms:created>
  <dcterms:modified xsi:type="dcterms:W3CDTF">2026-07-07T09:10:15Z</dcterms:modified>
</cp:coreProperties>
</file>