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3" r:id="rId1"/>
  </p:sldMasterIdLst>
  <p:notesMasterIdLst>
    <p:notesMasterId r:id="rId23"/>
  </p:notesMasterIdLst>
  <p:sldIdLst>
    <p:sldId id="813" r:id="rId2"/>
    <p:sldId id="1016" r:id="rId3"/>
    <p:sldId id="1007" r:id="rId4"/>
    <p:sldId id="895" r:id="rId5"/>
    <p:sldId id="896" r:id="rId6"/>
    <p:sldId id="932" r:id="rId7"/>
    <p:sldId id="906" r:id="rId8"/>
    <p:sldId id="1021" r:id="rId9"/>
    <p:sldId id="1022" r:id="rId10"/>
    <p:sldId id="1023" r:id="rId11"/>
    <p:sldId id="1024" r:id="rId12"/>
    <p:sldId id="1025" r:id="rId13"/>
    <p:sldId id="1020" r:id="rId14"/>
    <p:sldId id="1026" r:id="rId15"/>
    <p:sldId id="1027" r:id="rId16"/>
    <p:sldId id="1031" r:id="rId17"/>
    <p:sldId id="1028" r:id="rId18"/>
    <p:sldId id="1029" r:id="rId19"/>
    <p:sldId id="1030" r:id="rId20"/>
    <p:sldId id="992" r:id="rId21"/>
    <p:sldId id="987" r:id="rId22"/>
  </p:sldIdLst>
  <p:sldSz cx="10080625" cy="7561263"/>
  <p:notesSz cx="6858000" cy="9144000"/>
  <p:defaultTextStyle>
    <a:defPPr>
      <a:defRPr lang="de-DE"/>
    </a:defPPr>
    <a:lvl1pPr marL="0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92BE78C-930B-431E-8C2D-CA0151F0E088}">
          <p14:sldIdLst>
            <p14:sldId id="813"/>
            <p14:sldId id="1016"/>
            <p14:sldId id="1007"/>
            <p14:sldId id="895"/>
            <p14:sldId id="896"/>
            <p14:sldId id="932"/>
            <p14:sldId id="906"/>
            <p14:sldId id="1021"/>
            <p14:sldId id="1022"/>
            <p14:sldId id="1023"/>
            <p14:sldId id="1024"/>
            <p14:sldId id="1025"/>
            <p14:sldId id="1020"/>
            <p14:sldId id="1026"/>
            <p14:sldId id="1027"/>
            <p14:sldId id="1031"/>
            <p14:sldId id="1028"/>
            <p14:sldId id="1029"/>
            <p14:sldId id="1030"/>
            <p14:sldId id="992"/>
            <p14:sldId id="9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59">
          <p15:clr>
            <a:srgbClr val="A4A3A4"/>
          </p15:clr>
        </p15:guide>
        <p15:guide id="2" pos="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ph Schneider" initials="CS" lastIdx="1" clrIdx="0">
    <p:extLst>
      <p:ext uri="{19B8F6BF-5375-455C-9EA6-DF929625EA0E}">
        <p15:presenceInfo xmlns:p15="http://schemas.microsoft.com/office/powerpoint/2012/main" userId="S-1-5-21-3095126884-250235157-2073834601-1001" providerId="AD"/>
      </p:ext>
    </p:extLst>
  </p:cmAuthor>
  <p:cmAuthor id="2" name="Jasper Suttmeyer" initials="JS" lastIdx="2" clrIdx="1">
    <p:extLst>
      <p:ext uri="{19B8F6BF-5375-455C-9EA6-DF929625EA0E}">
        <p15:presenceInfo xmlns:p15="http://schemas.microsoft.com/office/powerpoint/2012/main" userId="46a5c9b74abea4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000"/>
    <a:srgbClr val="E4373A"/>
    <a:srgbClr val="E7E3DA"/>
    <a:srgbClr val="FFFFFF"/>
    <a:srgbClr val="94C11C"/>
    <a:srgbClr val="E7E7E7"/>
    <a:srgbClr val="003560"/>
    <a:srgbClr val="E6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40" autoAdjust="0"/>
    <p:restoredTop sz="95890" autoAdjust="0"/>
  </p:normalViewPr>
  <p:slideViewPr>
    <p:cSldViewPr snapToGrid="0" snapToObjects="1">
      <p:cViewPr varScale="1">
        <p:scale>
          <a:sx n="99" d="100"/>
          <a:sy n="99" d="100"/>
        </p:scale>
        <p:origin x="352" y="176"/>
      </p:cViewPr>
      <p:guideLst>
        <p:guide orient="horz" pos="1859"/>
        <p:guide pos="30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040"/>
    </p:cViewPr>
  </p:sorterViewPr>
  <p:notesViewPr>
    <p:cSldViewPr snapToGrid="0" snapToObjects="1">
      <p:cViewPr varScale="1">
        <p:scale>
          <a:sx n="78" d="100"/>
          <a:sy n="78" d="100"/>
        </p:scale>
        <p:origin x="-2856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07T15:04:15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8A77F-3D00-445F-B220-9D8F98DF2D8C}" type="datetimeFigureOut">
              <a:rPr lang="de-DE" smtClean="0"/>
              <a:pPr/>
              <a:t>07.07.26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142B0-932D-45B5-941B-F78BA9A0660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887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4017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08035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12052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16069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20086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24104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28121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32138" algn="l" defTabSz="100803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269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Ideas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interval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also </a:t>
            </a:r>
            <a:r>
              <a:rPr lang="de-DE" dirty="0" err="1"/>
              <a:t>race</a:t>
            </a:r>
            <a:r>
              <a:rPr lang="de-DE" dirty="0"/>
              <a:t> </a:t>
            </a:r>
            <a:r>
              <a:rPr lang="de-DE" dirty="0" err="1"/>
              <a:t>planning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75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Talk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different </a:t>
            </a:r>
            <a:r>
              <a:rPr lang="de-DE" dirty="0" err="1"/>
              <a:t>usages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substrates</a:t>
            </a:r>
            <a:r>
              <a:rPr lang="de-DE" dirty="0"/>
              <a:t> on a global </a:t>
            </a:r>
            <a:r>
              <a:rPr lang="de-DE" dirty="0" err="1"/>
              <a:t>scale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882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Layers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response</a:t>
            </a:r>
            <a:r>
              <a:rPr lang="de-DE" dirty="0"/>
              <a:t> </a:t>
            </a:r>
            <a:r>
              <a:rPr lang="de-DE" dirty="0" err="1"/>
              <a:t>matrix</a:t>
            </a:r>
            <a:r>
              <a:rPr lang="de-DE" dirty="0"/>
              <a:t>: </a:t>
            </a:r>
            <a:r>
              <a:rPr lang="de-DE" dirty="0" err="1"/>
              <a:t>muskuloskeletal</a:t>
            </a:r>
            <a:r>
              <a:rPr lang="de-DE" dirty="0"/>
              <a:t> </a:t>
            </a:r>
            <a:r>
              <a:rPr lang="de-DE" dirty="0" err="1"/>
              <a:t>adaptations</a:t>
            </a:r>
            <a:r>
              <a:rPr lang="de-DE" dirty="0"/>
              <a:t>, </a:t>
            </a:r>
            <a:r>
              <a:rPr lang="de-DE" dirty="0" err="1"/>
              <a:t>proteins</a:t>
            </a:r>
            <a:r>
              <a:rPr lang="de-DE" dirty="0"/>
              <a:t> (</a:t>
            </a:r>
            <a:r>
              <a:rPr lang="de-DE" dirty="0" err="1"/>
              <a:t>enzymes</a:t>
            </a:r>
            <a:r>
              <a:rPr lang="de-DE" dirty="0"/>
              <a:t>, </a:t>
            </a:r>
            <a:r>
              <a:rPr lang="de-DE" dirty="0" err="1"/>
              <a:t>structural</a:t>
            </a:r>
            <a:r>
              <a:rPr lang="de-DE" dirty="0"/>
              <a:t> </a:t>
            </a:r>
            <a:r>
              <a:rPr lang="de-DE" dirty="0" err="1"/>
              <a:t>proteins</a:t>
            </a:r>
            <a:r>
              <a:rPr lang="de-DE" dirty="0"/>
              <a:t>),</a:t>
            </a:r>
          </a:p>
          <a:p>
            <a:r>
              <a:rPr lang="de-DE" dirty="0" err="1"/>
              <a:t>Principles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adaptation</a:t>
            </a:r>
            <a:r>
              <a:rPr lang="de-DE" dirty="0"/>
              <a:t> </a:t>
            </a:r>
            <a:r>
              <a:rPr lang="de-DE" dirty="0" err="1"/>
              <a:t>induced</a:t>
            </a:r>
            <a:r>
              <a:rPr lang="de-DE" dirty="0"/>
              <a:t> </a:t>
            </a:r>
            <a:r>
              <a:rPr lang="de-DE" dirty="0" err="1"/>
              <a:t>stimuli</a:t>
            </a:r>
            <a:br>
              <a:rPr lang="de-DE" dirty="0"/>
            </a:br>
            <a:br>
              <a:rPr lang="de-DE" dirty="0"/>
            </a:br>
            <a:r>
              <a:rPr lang="de-DE" dirty="0"/>
              <a:t>Can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define</a:t>
            </a:r>
            <a:r>
              <a:rPr lang="de-DE" dirty="0"/>
              <a:t> </a:t>
            </a:r>
            <a:r>
              <a:rPr lang="de-DE" dirty="0" err="1"/>
              <a:t>training</a:t>
            </a:r>
            <a:r>
              <a:rPr lang="de-DE" dirty="0"/>
              <a:t>?</a:t>
            </a:r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288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577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9574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987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45116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747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0827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42B0-932D-45B5-941B-F78BA9A0660B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4916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880E2CA-5B2A-BC2D-BDF8-39C60F141ED5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DB36C32-C342-B48F-6364-A0658E82353C}"/>
              </a:ext>
            </a:extLst>
          </p:cNvPr>
          <p:cNvSpPr txBox="1"/>
          <p:nvPr userDrawn="1"/>
        </p:nvSpPr>
        <p:spPr>
          <a:xfrm>
            <a:off x="439199" y="7156800"/>
            <a:ext cx="5347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</a:rPr>
              <a:t>vLamax</a:t>
            </a:r>
            <a:r>
              <a:rPr lang="de-DE" sz="1200" dirty="0">
                <a:solidFill>
                  <a:srgbClr val="003560"/>
                </a:solidFill>
              </a:rPr>
              <a:t>, Live </a:t>
            </a:r>
            <a:r>
              <a:rPr lang="de-DE" sz="1200" dirty="0" err="1">
                <a:solidFill>
                  <a:srgbClr val="003560"/>
                </a:solidFill>
              </a:rPr>
              <a:t>Testing</a:t>
            </a:r>
            <a:r>
              <a:rPr lang="de-DE" sz="1200" dirty="0">
                <a:solidFill>
                  <a:srgbClr val="003560"/>
                </a:solidFill>
              </a:rPr>
              <a:t> &amp; </a:t>
            </a:r>
            <a:r>
              <a:rPr lang="de-DE" sz="1200" dirty="0" err="1">
                <a:solidFill>
                  <a:srgbClr val="003560"/>
                </a:solidFill>
              </a:rPr>
              <a:t>Smallest</a:t>
            </a:r>
            <a:r>
              <a:rPr lang="de-DE" sz="1200" dirty="0">
                <a:solidFill>
                  <a:srgbClr val="003560"/>
                </a:solidFill>
              </a:rPr>
              <a:t> </a:t>
            </a:r>
            <a:r>
              <a:rPr lang="de-DE" sz="1200" dirty="0" err="1">
                <a:solidFill>
                  <a:srgbClr val="003560"/>
                </a:solidFill>
              </a:rPr>
              <a:t>Detectable</a:t>
            </a:r>
            <a:r>
              <a:rPr lang="de-DE" sz="1200" dirty="0">
                <a:solidFill>
                  <a:srgbClr val="003560"/>
                </a:solidFill>
              </a:rPr>
              <a:t> Change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671D9D7-B623-F317-5C7E-BF6E9F74F980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22AAF0F-72E1-7223-F4AD-CC9BA88CE748}"/>
              </a:ext>
            </a:extLst>
          </p:cNvPr>
          <p:cNvSpPr txBox="1"/>
          <p:nvPr userDrawn="1"/>
        </p:nvSpPr>
        <p:spPr>
          <a:xfrm>
            <a:off x="439199" y="7156800"/>
            <a:ext cx="5347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</a:rPr>
              <a:t>vLamax</a:t>
            </a:r>
            <a:r>
              <a:rPr lang="de-DE" sz="1200" dirty="0">
                <a:solidFill>
                  <a:srgbClr val="003560"/>
                </a:solidFill>
              </a:rPr>
              <a:t>, Live </a:t>
            </a:r>
            <a:r>
              <a:rPr lang="de-DE" sz="1200" dirty="0" err="1">
                <a:solidFill>
                  <a:srgbClr val="003560"/>
                </a:solidFill>
              </a:rPr>
              <a:t>Testing</a:t>
            </a:r>
            <a:r>
              <a:rPr lang="de-DE" sz="1200" dirty="0">
                <a:solidFill>
                  <a:srgbClr val="003560"/>
                </a:solidFill>
              </a:rPr>
              <a:t> &amp; </a:t>
            </a:r>
            <a:r>
              <a:rPr lang="de-DE" sz="1200" dirty="0" err="1">
                <a:solidFill>
                  <a:srgbClr val="003560"/>
                </a:solidFill>
              </a:rPr>
              <a:t>Smallest</a:t>
            </a:r>
            <a:r>
              <a:rPr lang="de-DE" sz="1200" dirty="0">
                <a:solidFill>
                  <a:srgbClr val="003560"/>
                </a:solidFill>
              </a:rPr>
              <a:t> </a:t>
            </a:r>
            <a:r>
              <a:rPr lang="de-DE" sz="1200" dirty="0" err="1">
                <a:solidFill>
                  <a:srgbClr val="003560"/>
                </a:solidFill>
              </a:rPr>
              <a:t>Detectable</a:t>
            </a:r>
            <a:r>
              <a:rPr lang="de-DE" sz="1200" dirty="0">
                <a:solidFill>
                  <a:srgbClr val="003560"/>
                </a:solidFill>
              </a:rPr>
              <a:t> Change</a:t>
            </a:r>
          </a:p>
        </p:txBody>
      </p:sp>
    </p:spTree>
    <p:extLst>
      <p:ext uri="{BB962C8B-B14F-4D97-AF65-F5344CB8AC3E}">
        <p14:creationId xmlns:p14="http://schemas.microsoft.com/office/powerpoint/2010/main" val="182887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7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-3"/>
            <a:ext cx="9122400" cy="7066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Inhaltsplatzhalter 5" descr="Label_RUB_WEISS-BLAU_srg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7600" y="0"/>
            <a:ext cx="1440000" cy="1440000"/>
          </a:xfrm>
          <a:prstGeom prst="rect">
            <a:avLst/>
          </a:prstGeom>
        </p:spPr>
      </p:pic>
      <p:pic>
        <p:nvPicPr>
          <p:cNvPr id="4" name="Grafik 3" descr="Wortmarke_BLAU_srg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0" y="468000"/>
            <a:ext cx="2376000" cy="155307"/>
          </a:xfrm>
          <a:prstGeom prst="rect">
            <a:avLst/>
          </a:prstGeom>
        </p:spPr>
      </p:pic>
      <p:sp>
        <p:nvSpPr>
          <p:cNvPr id="5" name="Textfeld 4"/>
          <p:cNvSpPr txBox="1"/>
          <p:nvPr userDrawn="1"/>
        </p:nvSpPr>
        <p:spPr>
          <a:xfrm>
            <a:off x="9194740" y="7138217"/>
            <a:ext cx="36671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9CF035EB-F284-40BB-A304-AA520D83863F}" type="slidenum">
              <a:rPr lang="de-DE" sz="1000" baseline="0" smtClean="0">
                <a:latin typeface="Arial" pitchFamily="34" charset="0"/>
                <a:cs typeface="Arial" pitchFamily="34" charset="0"/>
              </a:rPr>
              <a:pPr algn="r"/>
              <a:t>‹Nr.›</a:t>
            </a:fld>
            <a:endParaRPr lang="de-DE" sz="10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feld 5"/>
          <p:cNvSpPr txBox="1"/>
          <p:nvPr userDrawn="1"/>
        </p:nvSpPr>
        <p:spPr>
          <a:xfrm>
            <a:off x="468280" y="7142594"/>
            <a:ext cx="842968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Monitoring, Training </a:t>
            </a:r>
            <a:r>
              <a:rPr lang="de-DE" sz="1200" b="1" baseline="0" dirty="0" err="1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Prescription</a:t>
            </a:r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 &amp; Recovery Science - WS 2019/20 | Schneider, Prof Ferrauti, </a:t>
            </a:r>
            <a:r>
              <a:rPr lang="de-DE" sz="1200" b="1" baseline="0" dirty="0" err="1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Dr</a:t>
            </a:r>
            <a:r>
              <a:rPr lang="de-DE" sz="1200" b="1" baseline="0" dirty="0">
                <a:solidFill>
                  <a:srgbClr val="003560"/>
                </a:solidFill>
                <a:latin typeface="Arial" pitchFamily="34" charset="0"/>
                <a:cs typeface="Arial" pitchFamily="34" charset="0"/>
              </a:rPr>
              <a:t> Hanakam 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52016F8-ECD5-FA91-584F-2E5DED25A776}"/>
              </a:ext>
            </a:extLst>
          </p:cNvPr>
          <p:cNvSpPr/>
          <p:nvPr userDrawn="1"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7581518-FDD9-BB08-C070-E57A573E2F8B}"/>
              </a:ext>
            </a:extLst>
          </p:cNvPr>
          <p:cNvSpPr txBox="1"/>
          <p:nvPr userDrawn="1"/>
        </p:nvSpPr>
        <p:spPr>
          <a:xfrm>
            <a:off x="439199" y="7156800"/>
            <a:ext cx="5347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rgbClr val="003560"/>
                </a:solidFill>
              </a:rPr>
              <a:t>vLamax</a:t>
            </a:r>
            <a:r>
              <a:rPr lang="de-DE" sz="1200" dirty="0">
                <a:solidFill>
                  <a:srgbClr val="003560"/>
                </a:solidFill>
              </a:rPr>
              <a:t>, Live </a:t>
            </a:r>
            <a:r>
              <a:rPr lang="de-DE" sz="1200" dirty="0" err="1">
                <a:solidFill>
                  <a:srgbClr val="003560"/>
                </a:solidFill>
              </a:rPr>
              <a:t>Testing</a:t>
            </a:r>
            <a:r>
              <a:rPr lang="de-DE" sz="1200" dirty="0">
                <a:solidFill>
                  <a:srgbClr val="003560"/>
                </a:solidFill>
              </a:rPr>
              <a:t> &amp; </a:t>
            </a:r>
            <a:r>
              <a:rPr lang="de-DE" sz="1200" dirty="0" err="1">
                <a:solidFill>
                  <a:srgbClr val="003560"/>
                </a:solidFill>
              </a:rPr>
              <a:t>Smallest</a:t>
            </a:r>
            <a:r>
              <a:rPr lang="de-DE" sz="1200" dirty="0">
                <a:solidFill>
                  <a:srgbClr val="003560"/>
                </a:solidFill>
              </a:rPr>
              <a:t> </a:t>
            </a:r>
            <a:r>
              <a:rPr lang="de-DE" sz="1200" dirty="0" err="1">
                <a:solidFill>
                  <a:srgbClr val="003560"/>
                </a:solidFill>
              </a:rPr>
              <a:t>Detectable</a:t>
            </a:r>
            <a:r>
              <a:rPr lang="de-DE" sz="1200" dirty="0">
                <a:solidFill>
                  <a:srgbClr val="003560"/>
                </a:solidFill>
              </a:rPr>
              <a:t> Change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2" r:id="rId2"/>
  </p:sldLayoutIdLst>
  <p:txStyles>
    <p:titleStyle>
      <a:lvl1pPr algn="ctr" defTabSz="1008035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8013" indent="-378013" algn="l" defTabSz="100803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9028" indent="-315011" algn="l" defTabSz="1008035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468EB56-9C91-4AEE-8C3B-B04432CC4CD6}"/>
              </a:ext>
            </a:extLst>
          </p:cNvPr>
          <p:cNvSpPr txBox="1"/>
          <p:nvPr/>
        </p:nvSpPr>
        <p:spPr>
          <a:xfrm>
            <a:off x="439200" y="5301574"/>
            <a:ext cx="852947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3560"/>
                </a:solidFill>
              </a:rPr>
              <a:t>Applied </a:t>
            </a:r>
            <a:r>
              <a:rPr lang="de-DE" b="1" dirty="0" err="1">
                <a:solidFill>
                  <a:srgbClr val="003560"/>
                </a:solidFill>
              </a:rPr>
              <a:t>Exercise</a:t>
            </a:r>
            <a:r>
              <a:rPr lang="de-DE" b="1" dirty="0">
                <a:solidFill>
                  <a:srgbClr val="003560"/>
                </a:solidFill>
              </a:rPr>
              <a:t> </a:t>
            </a:r>
            <a:r>
              <a:rPr lang="de-DE" b="1" dirty="0" err="1">
                <a:solidFill>
                  <a:srgbClr val="003560"/>
                </a:solidFill>
              </a:rPr>
              <a:t>Physiology</a:t>
            </a:r>
            <a:r>
              <a:rPr lang="de-DE" b="1" dirty="0">
                <a:solidFill>
                  <a:srgbClr val="003560"/>
                </a:solidFill>
              </a:rPr>
              <a:t> &amp; Sports Nutrition </a:t>
            </a:r>
            <a:r>
              <a:rPr lang="de-DE" b="1" dirty="0" err="1">
                <a:solidFill>
                  <a:srgbClr val="003560"/>
                </a:solidFill>
              </a:rPr>
              <a:t>for</a:t>
            </a:r>
            <a:r>
              <a:rPr lang="de-DE" b="1" dirty="0">
                <a:solidFill>
                  <a:srgbClr val="003560"/>
                </a:solidFill>
              </a:rPr>
              <a:t> Health &amp; Performance</a:t>
            </a: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6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600" b="1" dirty="0">
                <a:solidFill>
                  <a:srgbClr val="003560"/>
                </a:solidFill>
              </a:rPr>
              <a:t>Jasper Suttmeyer</a:t>
            </a:r>
          </a:p>
          <a:p>
            <a:endParaRPr lang="de-DE" sz="2400" b="1" dirty="0">
              <a:solidFill>
                <a:srgbClr val="003560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AA7C574-A93B-4912-ADB7-BC5AD10A0945}"/>
              </a:ext>
            </a:extLst>
          </p:cNvPr>
          <p:cNvSpPr/>
          <p:nvPr/>
        </p:nvSpPr>
        <p:spPr>
          <a:xfrm>
            <a:off x="439200" y="7156800"/>
            <a:ext cx="7862400" cy="252000"/>
          </a:xfrm>
          <a:prstGeom prst="rect">
            <a:avLst/>
          </a:prstGeom>
          <a:solidFill>
            <a:srgbClr val="E7E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4DE982E-1ECD-4F2D-90A4-7008D1FF1354}"/>
              </a:ext>
            </a:extLst>
          </p:cNvPr>
          <p:cNvSpPr/>
          <p:nvPr/>
        </p:nvSpPr>
        <p:spPr>
          <a:xfrm>
            <a:off x="1394847" y="4060556"/>
            <a:ext cx="3645465" cy="743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6" name="Picture 4" descr="Overview of the main pathways of energy metabolism with indication of... |  Download Scientific Diagram">
            <a:extLst>
              <a:ext uri="{FF2B5EF4-FFF2-40B4-BE49-F238E27FC236}">
                <a16:creationId xmlns:a16="http://schemas.microsoft.com/office/drawing/2014/main" id="{05A69D4E-E99E-127F-A3F9-371ED53E1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00" y="1320800"/>
            <a:ext cx="4475005" cy="336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liud Kipchoge's sub-2 hour marathon may herald even faster times | New  Scientist">
            <a:extLst>
              <a:ext uri="{FF2B5EF4-FFF2-40B4-BE49-F238E27FC236}">
                <a16:creationId xmlns:a16="http://schemas.microsoft.com/office/drawing/2014/main" id="{520DBCDA-3461-7003-9E7B-D6E61EA32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421" y="2259688"/>
            <a:ext cx="3645465" cy="243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390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C3FC32-F9BC-C66B-CAC6-87389D47B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5" y="1087397"/>
            <a:ext cx="7555043" cy="5666283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76E47AC2-48FD-AC23-3EAF-87971281BB6B}"/>
              </a:ext>
            </a:extLst>
          </p:cNvPr>
          <p:cNvSpPr/>
          <p:nvPr/>
        </p:nvSpPr>
        <p:spPr>
          <a:xfrm>
            <a:off x="4686104" y="2013676"/>
            <a:ext cx="708416" cy="4177261"/>
          </a:xfrm>
          <a:prstGeom prst="rect">
            <a:avLst/>
          </a:prstGeom>
          <a:noFill/>
          <a:ln w="38100"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096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C3FC32-F9BC-C66B-CAC6-87389D47B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5" y="1087397"/>
            <a:ext cx="7555043" cy="5666283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5ED05FC-E805-0635-4F54-99285AFA587C}"/>
              </a:ext>
            </a:extLst>
          </p:cNvPr>
          <p:cNvSpPr/>
          <p:nvPr/>
        </p:nvSpPr>
        <p:spPr>
          <a:xfrm>
            <a:off x="6195674" y="5156616"/>
            <a:ext cx="708416" cy="1034320"/>
          </a:xfrm>
          <a:prstGeom prst="rect">
            <a:avLst/>
          </a:prstGeom>
          <a:noFill/>
          <a:ln w="38100"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109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99EE6DE-D7B6-BC54-0B70-AE33A81B0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12" y="1828897"/>
            <a:ext cx="8050139" cy="18087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7519B53-AE2D-75DD-3A2B-BB146A5F52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12" y="4096343"/>
            <a:ext cx="8228446" cy="192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3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2194A16-46A8-8957-908E-078FD734E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6" y="1868439"/>
            <a:ext cx="9306695" cy="3877788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D23D67BC-9997-163C-8CD5-FBFBACAB40C0}"/>
              </a:ext>
            </a:extLst>
          </p:cNvPr>
          <p:cNvSpPr/>
          <p:nvPr/>
        </p:nvSpPr>
        <p:spPr>
          <a:xfrm>
            <a:off x="7824865" y="4871803"/>
            <a:ext cx="614597" cy="43471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03AFDF7-E207-E5A6-5CB5-522F620D932E}"/>
              </a:ext>
            </a:extLst>
          </p:cNvPr>
          <p:cNvSpPr txBox="1"/>
          <p:nvPr/>
        </p:nvSpPr>
        <p:spPr>
          <a:xfrm>
            <a:off x="7824865" y="5625935"/>
            <a:ext cx="1229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Injury</a:t>
            </a:r>
            <a:r>
              <a:rPr lang="de-DE" dirty="0"/>
              <a:t>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809E891-F871-56CE-D121-227E39B12A73}"/>
              </a:ext>
            </a:extLst>
          </p:cNvPr>
          <p:cNvSpPr txBox="1"/>
          <p:nvPr/>
        </p:nvSpPr>
        <p:spPr>
          <a:xfrm>
            <a:off x="2001185" y="5586148"/>
            <a:ext cx="1364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Christmas?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37C5F74-3B31-7DE2-1722-9BB9E2572C1A}"/>
              </a:ext>
            </a:extLst>
          </p:cNvPr>
          <p:cNvSpPr/>
          <p:nvPr/>
        </p:nvSpPr>
        <p:spPr>
          <a:xfrm>
            <a:off x="2375940" y="4871802"/>
            <a:ext cx="614597" cy="43471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A2A7D55-64D0-719F-CC14-045C82478B7C}"/>
              </a:ext>
            </a:extLst>
          </p:cNvPr>
          <p:cNvSpPr/>
          <p:nvPr/>
        </p:nvSpPr>
        <p:spPr>
          <a:xfrm>
            <a:off x="4867926" y="2106114"/>
            <a:ext cx="678435" cy="687051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F664A470-7AD0-34EE-49BB-3832D18D78B5}"/>
              </a:ext>
            </a:extLst>
          </p:cNvPr>
          <p:cNvSpPr/>
          <p:nvPr/>
        </p:nvSpPr>
        <p:spPr>
          <a:xfrm>
            <a:off x="6381252" y="2793165"/>
            <a:ext cx="1308702" cy="834455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A15018D-8ADB-FB36-2668-BC24582960AC}"/>
              </a:ext>
            </a:extLst>
          </p:cNvPr>
          <p:cNvSpPr txBox="1"/>
          <p:nvPr/>
        </p:nvSpPr>
        <p:spPr>
          <a:xfrm>
            <a:off x="5901126" y="2153024"/>
            <a:ext cx="17888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Training Camp?</a:t>
            </a:r>
          </a:p>
        </p:txBody>
      </p:sp>
    </p:spTree>
    <p:extLst>
      <p:ext uri="{BB962C8B-B14F-4D97-AF65-F5344CB8AC3E}">
        <p14:creationId xmlns:p14="http://schemas.microsoft.com/office/powerpoint/2010/main" val="3148404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8711E859-AAB2-5B31-5D1E-67920F395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Needs Analysis 70.3 Triathlon Racing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9CF7E88-0258-9EA3-9C0C-9CA3A6CCB26F}"/>
              </a:ext>
            </a:extLst>
          </p:cNvPr>
          <p:cNvSpPr txBox="1"/>
          <p:nvPr/>
        </p:nvSpPr>
        <p:spPr>
          <a:xfrm>
            <a:off x="469288" y="1783830"/>
            <a:ext cx="7880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1.9km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90km Bike   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21.1km Run 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6501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. 5">
            <a:extLst>
              <a:ext uri="{FF2B5EF4-FFF2-40B4-BE49-F238E27FC236}">
                <a16:creationId xmlns:a16="http://schemas.microsoft.com/office/drawing/2014/main" id="{29A97E84-4114-CC43-F822-341BC5CAF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88" y="711472"/>
            <a:ext cx="5131191" cy="637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CC9CA3FB-5E65-F02D-B1E3-044F51570374}"/>
              </a:ext>
            </a:extLst>
          </p:cNvPr>
          <p:cNvSpPr txBox="1"/>
          <p:nvPr/>
        </p:nvSpPr>
        <p:spPr>
          <a:xfrm>
            <a:off x="7059426" y="6874187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Knechtle et al, 2025</a:t>
            </a:r>
          </a:p>
        </p:txBody>
      </p:sp>
    </p:spTree>
    <p:extLst>
      <p:ext uri="{BB962C8B-B14F-4D97-AF65-F5344CB8AC3E}">
        <p14:creationId xmlns:p14="http://schemas.microsoft.com/office/powerpoint/2010/main" val="2795643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8296F63-31F1-224C-377E-C5EFBD4CE1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3" y="1155790"/>
            <a:ext cx="7772400" cy="4949879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3DEFA7C-E41C-16CE-EE55-F97417196786}"/>
              </a:ext>
            </a:extLst>
          </p:cNvPr>
          <p:cNvSpPr/>
          <p:nvPr/>
        </p:nvSpPr>
        <p:spPr>
          <a:xfrm>
            <a:off x="4032355" y="1155790"/>
            <a:ext cx="2083633" cy="253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66835FB-E243-CF17-55D2-1643B8177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5630"/>
            <a:ext cx="7772400" cy="2499843"/>
          </a:xfrm>
          <a:prstGeom prst="rect">
            <a:avLst/>
          </a:prstGeom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12DB33C4-B7BD-6E49-BA24-8FB2DAF70CBE}"/>
              </a:ext>
            </a:extLst>
          </p:cNvPr>
          <p:cNvCxnSpPr>
            <a:cxnSpLocks/>
          </p:cNvCxnSpPr>
          <p:nvPr/>
        </p:nvCxnSpPr>
        <p:spPr>
          <a:xfrm flipH="1">
            <a:off x="656705" y="2992581"/>
            <a:ext cx="152954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44A4A2E-9516-7FA9-F1BB-B5F1EB6AB349}"/>
              </a:ext>
            </a:extLst>
          </p:cNvPr>
          <p:cNvCxnSpPr>
            <a:cxnSpLocks/>
          </p:cNvCxnSpPr>
          <p:nvPr/>
        </p:nvCxnSpPr>
        <p:spPr>
          <a:xfrm flipH="1">
            <a:off x="656705" y="3194858"/>
            <a:ext cx="152954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eschweifte Klammer links 11">
            <a:extLst>
              <a:ext uri="{FF2B5EF4-FFF2-40B4-BE49-F238E27FC236}">
                <a16:creationId xmlns:a16="http://schemas.microsoft.com/office/drawing/2014/main" id="{09EC0C91-9B2A-F2EB-365C-D301650B734B}"/>
              </a:ext>
            </a:extLst>
          </p:cNvPr>
          <p:cNvSpPr/>
          <p:nvPr/>
        </p:nvSpPr>
        <p:spPr>
          <a:xfrm flipH="1">
            <a:off x="2256839" y="3003664"/>
            <a:ext cx="139271" cy="19950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9B26F84-E0FC-E16E-520F-7B89D8D4C8D3}"/>
              </a:ext>
            </a:extLst>
          </p:cNvPr>
          <p:cNvSpPr txBox="1"/>
          <p:nvPr/>
        </p:nvSpPr>
        <p:spPr>
          <a:xfrm>
            <a:off x="2362858" y="2992581"/>
            <a:ext cx="22049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err="1"/>
              <a:t>Wetsuit</a:t>
            </a:r>
            <a:r>
              <a:rPr lang="de-DE" sz="700" dirty="0"/>
              <a:t> </a:t>
            </a:r>
            <a:r>
              <a:rPr lang="de-DE" sz="700" dirty="0" err="1"/>
              <a:t>effect</a:t>
            </a:r>
            <a:endParaRPr lang="de-DE" sz="700" dirty="0"/>
          </a:p>
        </p:txBody>
      </p:sp>
    </p:spTree>
    <p:extLst>
      <p:ext uri="{BB962C8B-B14F-4D97-AF65-F5344CB8AC3E}">
        <p14:creationId xmlns:p14="http://schemas.microsoft.com/office/powerpoint/2010/main" val="11239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8711E859-AAB2-5B31-5D1E-67920F395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Needs Analysis 70.3 Triathlon Racing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9CF7E88-0258-9EA3-9C0C-9CA3A6CCB26F}"/>
              </a:ext>
            </a:extLst>
          </p:cNvPr>
          <p:cNvSpPr txBox="1"/>
          <p:nvPr/>
        </p:nvSpPr>
        <p:spPr>
          <a:xfrm>
            <a:off x="184474" y="4070178"/>
            <a:ext cx="7880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Bike Performance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-&gt; 1 W = 12.5 ml/min -&gt; The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V̇O</a:t>
            </a:r>
            <a:r>
              <a:rPr lang="de-DE" sz="1800" baseline="-250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-&gt; Also: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Aerodynamics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Drive Train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Rolling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Resitance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Body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(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velocity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power?)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6D0975DF-C5A9-A51A-B26C-5FBDD6F60E32}"/>
              </a:ext>
            </a:extLst>
          </p:cNvPr>
          <p:cNvSpPr txBox="1"/>
          <p:nvPr/>
        </p:nvSpPr>
        <p:spPr>
          <a:xfrm>
            <a:off x="469288" y="1648918"/>
            <a:ext cx="78803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1.9km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 – 45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90km Bike    (2:00 – 3:00h)</a:t>
            </a: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21.1km Run (1:05 – 2:30h)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DEF38BB4-FDC3-C840-3ACE-50B658C2CF5A}"/>
              </a:ext>
            </a:extLst>
          </p:cNvPr>
          <p:cNvCxnSpPr>
            <a:cxnSpLocks/>
          </p:cNvCxnSpPr>
          <p:nvPr/>
        </p:nvCxnSpPr>
        <p:spPr>
          <a:xfrm>
            <a:off x="184474" y="3282846"/>
            <a:ext cx="12695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B223A10D-DAA9-3A1B-462F-961776CBA109}"/>
              </a:ext>
            </a:extLst>
          </p:cNvPr>
          <p:cNvSpPr txBox="1"/>
          <p:nvPr/>
        </p:nvSpPr>
        <p:spPr>
          <a:xfrm>
            <a:off x="1588956" y="3082791"/>
            <a:ext cx="5051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Carbohydrate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availability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943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E9C9071-9989-2BF5-0FD8-7AE1C29E3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77" y="517193"/>
            <a:ext cx="7772400" cy="369797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D61D000-1D6E-B2A6-16B8-4FA4B3A50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25" y="5145790"/>
            <a:ext cx="3213100" cy="711200"/>
          </a:xfrm>
          <a:prstGeom prst="rect">
            <a:avLst/>
          </a:prstGeom>
        </p:spPr>
      </p:pic>
      <p:pic>
        <p:nvPicPr>
          <p:cNvPr id="5" name="Picture 2" descr="Fig. 5">
            <a:extLst>
              <a:ext uri="{FF2B5EF4-FFF2-40B4-BE49-F238E27FC236}">
                <a16:creationId xmlns:a16="http://schemas.microsoft.com/office/drawing/2014/main" id="{B4B43A62-5B8F-8818-D3CF-78872AC44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0182"/>
            <a:ext cx="5608116" cy="254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53CD2DEF-3BA4-199F-AB2E-A3D5F33F97F7}"/>
              </a:ext>
            </a:extLst>
          </p:cNvPr>
          <p:cNvCxnSpPr/>
          <p:nvPr/>
        </p:nvCxnSpPr>
        <p:spPr>
          <a:xfrm>
            <a:off x="5501390" y="5501390"/>
            <a:ext cx="914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169BA3AE-6864-5320-E68A-C7071F9DE7D2}"/>
              </a:ext>
            </a:extLst>
          </p:cNvPr>
          <p:cNvSpPr/>
          <p:nvPr/>
        </p:nvSpPr>
        <p:spPr>
          <a:xfrm>
            <a:off x="9608696" y="5336498"/>
            <a:ext cx="134911" cy="179882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2DA656E-DD3F-E942-2F60-36E3536C866D}"/>
              </a:ext>
            </a:extLst>
          </p:cNvPr>
          <p:cNvSpPr txBox="1"/>
          <p:nvPr/>
        </p:nvSpPr>
        <p:spPr>
          <a:xfrm>
            <a:off x="3762435" y="6828626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Blocken &amp;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Malizia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2020</a:t>
            </a:r>
          </a:p>
        </p:txBody>
      </p:sp>
    </p:spTree>
    <p:extLst>
      <p:ext uri="{BB962C8B-B14F-4D97-AF65-F5344CB8AC3E}">
        <p14:creationId xmlns:p14="http://schemas.microsoft.com/office/powerpoint/2010/main" val="2910205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3CD099D-0F01-7858-E99C-1F891614D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1257"/>
            <a:ext cx="7464000" cy="5598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58D8EB8-BAFA-E487-21F3-161372147C04}"/>
              </a:ext>
            </a:extLst>
          </p:cNvPr>
          <p:cNvSpPr txBox="1"/>
          <p:nvPr/>
        </p:nvSpPr>
        <p:spPr>
          <a:xfrm>
            <a:off x="1502633" y="2957687"/>
            <a:ext cx="353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V̇O</a:t>
            </a:r>
            <a:r>
              <a:rPr lang="de-DE" baseline="-25000" dirty="0"/>
              <a:t>2</a:t>
            </a:r>
            <a:r>
              <a:rPr lang="de-DE" dirty="0"/>
              <a:t>max and </a:t>
            </a:r>
            <a:r>
              <a:rPr lang="de-DE" dirty="0" err="1"/>
              <a:t>vLamax</a:t>
            </a:r>
            <a:endParaRPr lang="de-DE" dirty="0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FA489823-7F61-7D71-8D18-CC5AA844A0B0}"/>
              </a:ext>
            </a:extLst>
          </p:cNvPr>
          <p:cNvCxnSpPr/>
          <p:nvPr/>
        </p:nvCxnSpPr>
        <p:spPr>
          <a:xfrm>
            <a:off x="3147934" y="3357797"/>
            <a:ext cx="0" cy="2068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A6161D7-C14B-2CBE-84F7-FC62FE1A660E}"/>
              </a:ext>
            </a:extLst>
          </p:cNvPr>
          <p:cNvCxnSpPr>
            <a:cxnSpLocks/>
          </p:cNvCxnSpPr>
          <p:nvPr/>
        </p:nvCxnSpPr>
        <p:spPr>
          <a:xfrm>
            <a:off x="4919271" y="3163095"/>
            <a:ext cx="10318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36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AFDAF434-A2A3-A8E5-56B9-AF4950E29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706037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000" b="1" i="0" u="none" strike="noStrike" kern="1200" cap="none" spc="0" normalizeH="0" baseline="0" noProof="0" dirty="0">
                <a:ln>
                  <a:noFill/>
                </a:ln>
                <a:solidFill>
                  <a:srgbClr val="0035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Agenda Today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37D0E7E-21B6-443B-7915-FD47149F8B6F}"/>
              </a:ext>
            </a:extLst>
          </p:cNvPr>
          <p:cNvSpPr txBox="1"/>
          <p:nvPr/>
        </p:nvSpPr>
        <p:spPr>
          <a:xfrm>
            <a:off x="341986" y="1324960"/>
            <a:ext cx="54026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Wrap Up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vLamax-Testing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</a:t>
            </a: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Session</a:t>
            </a: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550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C1EB603-7113-AC29-0C2F-82E9C1638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68" y="1055483"/>
            <a:ext cx="7464000" cy="5598000"/>
          </a:xfrm>
          <a:prstGeom prst="rect">
            <a:avLst/>
          </a:prstGeom>
        </p:spPr>
      </p:pic>
      <p:sp>
        <p:nvSpPr>
          <p:cNvPr id="4" name="Textfeld 18">
            <a:extLst>
              <a:ext uri="{FF2B5EF4-FFF2-40B4-BE49-F238E27FC236}">
                <a16:creationId xmlns:a16="http://schemas.microsoft.com/office/drawing/2014/main" id="{F3670B03-AB47-16EF-7431-D3437B64F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870817"/>
            <a:ext cx="78803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de-DE" sz="2400" b="1" dirty="0">
                <a:solidFill>
                  <a:srgbClr val="003560"/>
                </a:solidFill>
                <a:latin typeface="Arial" panose="020B0604020202020204" pitchFamily="34" charset="0"/>
              </a:rPr>
              <a:t>Macronutrient utilisation</a:t>
            </a:r>
            <a:endParaRPr lang="de-DE" altLang="de-DE" sz="24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2" name="Bogen 1">
            <a:extLst>
              <a:ext uri="{FF2B5EF4-FFF2-40B4-BE49-F238E27FC236}">
                <a16:creationId xmlns:a16="http://schemas.microsoft.com/office/drawing/2014/main" id="{56622E10-32D3-F87E-1893-7973232E47FB}"/>
              </a:ext>
            </a:extLst>
          </p:cNvPr>
          <p:cNvSpPr/>
          <p:nvPr/>
        </p:nvSpPr>
        <p:spPr>
          <a:xfrm rot="5400000">
            <a:off x="-1762776" y="-2362334"/>
            <a:ext cx="6418649" cy="10058405"/>
          </a:xfrm>
          <a:prstGeom prst="arc">
            <a:avLst>
              <a:gd name="adj1" fmla="val 16107319"/>
              <a:gd name="adj2" fmla="val 0"/>
            </a:avLst>
          </a:prstGeom>
          <a:noFill/>
          <a:ln w="28575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A3C10A6-8C81-5242-2B5F-2D127C6723C1}"/>
              </a:ext>
            </a:extLst>
          </p:cNvPr>
          <p:cNvSpPr txBox="1"/>
          <p:nvPr/>
        </p:nvSpPr>
        <p:spPr>
          <a:xfrm rot="19429440">
            <a:off x="3591737" y="4408110"/>
            <a:ext cx="4374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Increased</a:t>
            </a:r>
            <a:r>
              <a:rPr lang="de-DE" dirty="0"/>
              <a:t> V̇O</a:t>
            </a:r>
            <a:r>
              <a:rPr lang="de-DE" baseline="-25000" dirty="0"/>
              <a:t>2</a:t>
            </a:r>
            <a:r>
              <a:rPr lang="de-DE" dirty="0"/>
              <a:t>max and </a:t>
            </a:r>
            <a:r>
              <a:rPr lang="de-DE" dirty="0" err="1"/>
              <a:t>reduced</a:t>
            </a:r>
            <a:r>
              <a:rPr lang="de-DE" dirty="0"/>
              <a:t> </a:t>
            </a:r>
            <a:r>
              <a:rPr lang="de-DE" dirty="0" err="1"/>
              <a:t>vLamax</a:t>
            </a:r>
            <a:endParaRPr lang="de-DE" dirty="0"/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141A9E17-F113-BEF4-AD74-7C70A6F7F82D}"/>
              </a:ext>
            </a:extLst>
          </p:cNvPr>
          <p:cNvCxnSpPr>
            <a:cxnSpLocks/>
          </p:cNvCxnSpPr>
          <p:nvPr/>
        </p:nvCxnSpPr>
        <p:spPr>
          <a:xfrm>
            <a:off x="1446548" y="3642610"/>
            <a:ext cx="478936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AC6C11CC-E89F-559C-383E-95647B6E13DD}"/>
              </a:ext>
            </a:extLst>
          </p:cNvPr>
          <p:cNvCxnSpPr>
            <a:cxnSpLocks/>
          </p:cNvCxnSpPr>
          <p:nvPr/>
        </p:nvCxnSpPr>
        <p:spPr>
          <a:xfrm>
            <a:off x="5151617" y="3645109"/>
            <a:ext cx="0" cy="241575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CFEA72D6-144A-F7BA-6C2A-784A2C169724}"/>
              </a:ext>
            </a:extLst>
          </p:cNvPr>
          <p:cNvCxnSpPr>
            <a:cxnSpLocks/>
          </p:cNvCxnSpPr>
          <p:nvPr/>
        </p:nvCxnSpPr>
        <p:spPr>
          <a:xfrm>
            <a:off x="6248397" y="3645109"/>
            <a:ext cx="0" cy="241575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443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E18C13C7-2044-056D-88D7-D52D7BB17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Literature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C802915-738D-5C0B-6EF2-AC87130E2A83}"/>
              </a:ext>
            </a:extLst>
          </p:cNvPr>
          <p:cNvSpPr txBox="1"/>
          <p:nvPr/>
        </p:nvSpPr>
        <p:spPr>
          <a:xfrm>
            <a:off x="340952" y="1311672"/>
            <a:ext cx="8514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800" i="1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A3901C7-A2E1-0301-04FA-D9150ACE84C6}"/>
              </a:ext>
            </a:extLst>
          </p:cNvPr>
          <p:cNvSpPr txBox="1"/>
          <p:nvPr/>
        </p:nvSpPr>
        <p:spPr>
          <a:xfrm>
            <a:off x="439308" y="1623354"/>
            <a:ext cx="87646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Blocken, B. &amp;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Malizia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F. (2020). Bicycle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aerodynamics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Journal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Wind Engineering and Industrial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Aerodynamics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Egan B,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Zierath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JR.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2013 Feb 5;17(2):162-84.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10.1016/j.cmet.2012.12.012. PMID: 23395166.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Knechtle B, Valero D, Villiger E,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Thuany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Cuk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I, Forte P, Andrade MS, Nikolaidis PT, Rosemann T,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Weiss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K. Cycling and Running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More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Predictive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Finish Time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Swimming in IRONMAN® Age Group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Triathletes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Sports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Open. 2025 Mar 28;11(1):30.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10.1186/s40798-025-00835-8. PMID: 40153133; PMCID: PMC11953511.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Leonhard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Stöggl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(2018)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Best Way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Become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Star Endurance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?. Front. Young Minds. 6:17.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10.3389/frym.2018.00017 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Toigo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Boutellier U. New fundamental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resistance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determinants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cellular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adaptations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Physiol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2006 Aug;97(6):643-63.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10.1007/s00421-006-0238-1. PMID: 16845551.</a:t>
            </a: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Zwaart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matter: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Optimizing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sprint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endurance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(2018)</a:t>
            </a:r>
          </a:p>
        </p:txBody>
      </p:sp>
    </p:spTree>
    <p:extLst>
      <p:ext uri="{BB962C8B-B14F-4D97-AF65-F5344CB8AC3E}">
        <p14:creationId xmlns:p14="http://schemas.microsoft.com/office/powerpoint/2010/main" val="2982608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F3D78CA-01E3-56FC-E594-0B0B427AA01A}"/>
              </a:ext>
            </a:extLst>
          </p:cNvPr>
          <p:cNvSpPr txBox="1"/>
          <p:nvPr/>
        </p:nvSpPr>
        <p:spPr>
          <a:xfrm>
            <a:off x="469288" y="1603111"/>
            <a:ext cx="788035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lactate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preferred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endurance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reliability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Also: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Stages -&gt; Higher Lactate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external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workload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reliability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marL="285750" indent="-285750">
              <a:buFont typeface="Wingdings" pitchFamily="2" charset="2"/>
              <a:buChar char="è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-&gt;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detectable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potential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noise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buFont typeface="Wingdings" pitchFamily="2" charset="2"/>
              <a:buChar char="è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è"/>
            </a:pPr>
            <a:endParaRPr lang="de-DE" sz="1800" dirty="0">
              <a:solidFill>
                <a:srgbClr val="0035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Pitfall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1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de-DE" sz="1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Economy?!</a:t>
            </a:r>
          </a:p>
        </p:txBody>
      </p:sp>
      <p:sp>
        <p:nvSpPr>
          <p:cNvPr id="4" name="Textfeld 18">
            <a:extLst>
              <a:ext uri="{FF2B5EF4-FFF2-40B4-BE49-F238E27FC236}">
                <a16:creationId xmlns:a16="http://schemas.microsoft.com/office/drawing/2014/main" id="{E14110C8-51D5-9EC4-94CF-79017541B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Summary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reliability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3AD2166-6AE1-7AA2-9C57-D7444EE75B7E}"/>
              </a:ext>
            </a:extLst>
          </p:cNvPr>
          <p:cNvSpPr txBox="1"/>
          <p:nvPr/>
        </p:nvSpPr>
        <p:spPr>
          <a:xfrm>
            <a:off x="-1" y="6547779"/>
            <a:ext cx="42871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</a:t>
            </a:r>
            <a:r>
              <a:rPr lang="de-DE" sz="12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de-DE" sz="12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Heck 2022, Laktat, Chapter 13.5</a:t>
            </a:r>
          </a:p>
          <a:p>
            <a:endParaRPr lang="de-DE" dirty="0">
              <a:solidFill>
                <a:srgbClr val="21201F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67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8">
            <a:extLst>
              <a:ext uri="{FF2B5EF4-FFF2-40B4-BE49-F238E27FC236}">
                <a16:creationId xmlns:a16="http://schemas.microsoft.com/office/drawing/2014/main" id="{C88D64F0-30F9-A9C5-8396-824B8F767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Training?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FE8DB980-11B4-282C-4B50-57A3F2BD9D18}"/>
              </a:ext>
            </a:extLst>
          </p:cNvPr>
          <p:cNvGrpSpPr/>
          <p:nvPr/>
        </p:nvGrpSpPr>
        <p:grpSpPr>
          <a:xfrm>
            <a:off x="312737" y="1997410"/>
            <a:ext cx="11269824" cy="3566442"/>
            <a:chOff x="312737" y="2040140"/>
            <a:chExt cx="11269824" cy="3566442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0645BD3-CBC5-EDFD-8452-7E5B6DFDFD2C}"/>
                </a:ext>
              </a:extLst>
            </p:cNvPr>
            <p:cNvSpPr/>
            <p:nvPr/>
          </p:nvSpPr>
          <p:spPr>
            <a:xfrm>
              <a:off x="2844464" y="2949679"/>
              <a:ext cx="294968" cy="5014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6" name="Gerade Verbindung mit Pfeil 5">
              <a:extLst>
                <a:ext uri="{FF2B5EF4-FFF2-40B4-BE49-F238E27FC236}">
                  <a16:creationId xmlns:a16="http://schemas.microsoft.com/office/drawing/2014/main" id="{D5319E10-3353-B788-D609-EFB694EB9868}"/>
                </a:ext>
              </a:extLst>
            </p:cNvPr>
            <p:cNvCxnSpPr>
              <a:cxnSpLocks/>
            </p:cNvCxnSpPr>
            <p:nvPr/>
          </p:nvCxnSpPr>
          <p:spPr>
            <a:xfrm>
              <a:off x="442452" y="3451124"/>
              <a:ext cx="1268361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ECF05F80-A36E-8238-EAD2-C64B2EBA7336}"/>
                </a:ext>
              </a:extLst>
            </p:cNvPr>
            <p:cNvSpPr/>
            <p:nvPr/>
          </p:nvSpPr>
          <p:spPr>
            <a:xfrm rot="3883096">
              <a:off x="2097132" y="2821405"/>
              <a:ext cx="1093819" cy="1200447"/>
            </a:xfrm>
            <a:prstGeom prst="rect">
              <a:avLst/>
            </a:prstGeom>
            <a:solidFill>
              <a:schemeClr val="tx2">
                <a:alpha val="68000"/>
              </a:schemeClr>
            </a:solidFill>
            <a:ln>
              <a:solidFill>
                <a:schemeClr val="accent2">
                  <a:alpha val="28736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30413890-C016-06E8-CDD8-AF3302765AF6}"/>
                </a:ext>
              </a:extLst>
            </p:cNvPr>
            <p:cNvSpPr/>
            <p:nvPr/>
          </p:nvSpPr>
          <p:spPr>
            <a:xfrm rot="3883096">
              <a:off x="2297555" y="2821406"/>
              <a:ext cx="1093819" cy="1200447"/>
            </a:xfrm>
            <a:prstGeom prst="rect">
              <a:avLst/>
            </a:prstGeom>
            <a:solidFill>
              <a:schemeClr val="accent6">
                <a:alpha val="68000"/>
              </a:schemeClr>
            </a:solidFill>
            <a:ln>
              <a:solidFill>
                <a:schemeClr val="accent2">
                  <a:alpha val="28736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C8AF53F3-E0FC-E0F5-40FE-72608A470018}"/>
                </a:ext>
              </a:extLst>
            </p:cNvPr>
            <p:cNvSpPr/>
            <p:nvPr/>
          </p:nvSpPr>
          <p:spPr>
            <a:xfrm rot="3883096">
              <a:off x="2497977" y="2850900"/>
              <a:ext cx="1093819" cy="1200447"/>
            </a:xfrm>
            <a:prstGeom prst="rect">
              <a:avLst/>
            </a:prstGeom>
            <a:solidFill>
              <a:srgbClr val="92D050">
                <a:alpha val="68000"/>
              </a:srgbClr>
            </a:solidFill>
            <a:ln>
              <a:solidFill>
                <a:srgbClr val="92D050">
                  <a:alpha val="29000"/>
                </a:srgb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AA0A1F96-19B0-45A7-4717-295C50D1C870}"/>
                </a:ext>
              </a:extLst>
            </p:cNvPr>
            <p:cNvCxnSpPr>
              <a:cxnSpLocks/>
            </p:cNvCxnSpPr>
            <p:nvPr/>
          </p:nvCxnSpPr>
          <p:spPr>
            <a:xfrm>
              <a:off x="4057758" y="3451124"/>
              <a:ext cx="2033326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D5BA5C3-39F9-89EA-6119-9486438291FA}"/>
                </a:ext>
              </a:extLst>
            </p:cNvPr>
            <p:cNvGrpSpPr/>
            <p:nvPr/>
          </p:nvGrpSpPr>
          <p:grpSpPr>
            <a:xfrm>
              <a:off x="6327653" y="2949679"/>
              <a:ext cx="3331283" cy="1015200"/>
              <a:chOff x="6280054" y="3476294"/>
              <a:chExt cx="3331283" cy="1015200"/>
            </a:xfrm>
          </p:grpSpPr>
          <p:pic>
            <p:nvPicPr>
              <p:cNvPr id="1030" name="Picture 6" descr="Detection Icon Vector Art, Icons, and Graphics for Free Download">
                <a:extLst>
                  <a:ext uri="{FF2B5EF4-FFF2-40B4-BE49-F238E27FC236}">
                    <a16:creationId xmlns:a16="http://schemas.microsoft.com/office/drawing/2014/main" id="{389206C7-D272-DA3A-7459-F686223E62D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0054" y="3476294"/>
                <a:ext cx="1011540" cy="10115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2" name="Picture 8" descr="Processing Icon - Free PNG &amp; SVG 2965944 - Noun Project">
                <a:extLst>
                  <a:ext uri="{FF2B5EF4-FFF2-40B4-BE49-F238E27FC236}">
                    <a16:creationId xmlns:a16="http://schemas.microsoft.com/office/drawing/2014/main" id="{6950425D-4285-058E-C887-D517F58ABC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06822" y="3476294"/>
                <a:ext cx="1015200" cy="1015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34" name="Picture 10" descr="Construction, renovation icon - Download on Iconfinder">
                <a:extLst>
                  <a:ext uri="{FF2B5EF4-FFF2-40B4-BE49-F238E27FC236}">
                    <a16:creationId xmlns:a16="http://schemas.microsoft.com/office/drawing/2014/main" id="{95BC72EA-F9E5-A769-F1EB-FC8223A478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7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96137" y="3476294"/>
                <a:ext cx="1015200" cy="1015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40E48552-B73E-899A-8570-E43CCAF874A4}"/>
                </a:ext>
              </a:extLst>
            </p:cNvPr>
            <p:cNvSpPr txBox="1"/>
            <p:nvPr/>
          </p:nvSpPr>
          <p:spPr>
            <a:xfrm>
              <a:off x="6651493" y="2069637"/>
              <a:ext cx="3772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/>
                <a:t>Signal </a:t>
              </a:r>
              <a:r>
                <a:rPr lang="de-DE" sz="2800" b="1" dirty="0" err="1"/>
                <a:t>Transduction</a:t>
              </a:r>
              <a:endParaRPr lang="de-DE" sz="2800" b="1" dirty="0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220BB71-AE01-30A4-FA2B-EEDA7037EA24}"/>
                </a:ext>
              </a:extLst>
            </p:cNvPr>
            <p:cNvSpPr txBox="1"/>
            <p:nvPr/>
          </p:nvSpPr>
          <p:spPr>
            <a:xfrm>
              <a:off x="6371897" y="3961219"/>
              <a:ext cx="2934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/>
                <a:t>Detecting</a:t>
              </a:r>
              <a:endParaRPr lang="de-DE" sz="1200" dirty="0"/>
            </a:p>
          </p:txBody>
        </p:sp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838F8727-2059-ED61-5340-78DA634B3BC8}"/>
                </a:ext>
              </a:extLst>
            </p:cNvPr>
            <p:cNvSpPr txBox="1"/>
            <p:nvPr/>
          </p:nvSpPr>
          <p:spPr>
            <a:xfrm>
              <a:off x="7489382" y="3961218"/>
              <a:ext cx="2934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/>
                <a:t>Processing</a:t>
              </a:r>
            </a:p>
          </p:txBody>
        </p:sp>
        <p:sp>
          <p:nvSpPr>
            <p:cNvPr id="21" name="Textfeld 20">
              <a:extLst>
                <a:ext uri="{FF2B5EF4-FFF2-40B4-BE49-F238E27FC236}">
                  <a16:creationId xmlns:a16="http://schemas.microsoft.com/office/drawing/2014/main" id="{7A1A1D89-B6E1-2AB6-7BED-3997D315A779}"/>
                </a:ext>
              </a:extLst>
            </p:cNvPr>
            <p:cNvSpPr txBox="1"/>
            <p:nvPr/>
          </p:nvSpPr>
          <p:spPr>
            <a:xfrm>
              <a:off x="8647632" y="3961217"/>
              <a:ext cx="2934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/>
                <a:t>Adapting</a:t>
              </a:r>
              <a:endParaRPr lang="de-DE" sz="1200" dirty="0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DFAE9A68-9F92-77AB-5A18-F1BE8E2F5640}"/>
                </a:ext>
              </a:extLst>
            </p:cNvPr>
            <p:cNvSpPr txBox="1"/>
            <p:nvPr/>
          </p:nvSpPr>
          <p:spPr>
            <a:xfrm>
              <a:off x="1710813" y="2040140"/>
              <a:ext cx="3772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2800" b="1" dirty="0"/>
                <a:t>Response Matrix</a:t>
              </a:r>
            </a:p>
          </p:txBody>
        </p:sp>
        <p:cxnSp>
          <p:nvCxnSpPr>
            <p:cNvPr id="24" name="Gewinkelte Verbindung 23">
              <a:extLst>
                <a:ext uri="{FF2B5EF4-FFF2-40B4-BE49-F238E27FC236}">
                  <a16:creationId xmlns:a16="http://schemas.microsoft.com/office/drawing/2014/main" id="{60881C12-757D-80A7-632E-217D728DB24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844464" y="4462665"/>
              <a:ext cx="6112384" cy="1143917"/>
            </a:xfrm>
            <a:prstGeom prst="bentConnector3">
              <a:avLst>
                <a:gd name="adj1" fmla="val 99946"/>
              </a:avLst>
            </a:prstGeom>
            <a:ln w="28575">
              <a:prstDash val="sysDash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Gerade Verbindung 35">
              <a:extLst>
                <a:ext uri="{FF2B5EF4-FFF2-40B4-BE49-F238E27FC236}">
                  <a16:creationId xmlns:a16="http://schemas.microsoft.com/office/drawing/2014/main" id="{94C65304-852F-504A-01ED-A496FB69ED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70091" y="4409767"/>
              <a:ext cx="0" cy="1196814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661029CB-6218-4F48-934C-A7E0707D7A6A}"/>
                </a:ext>
              </a:extLst>
            </p:cNvPr>
            <p:cNvSpPr txBox="1"/>
            <p:nvPr/>
          </p:nvSpPr>
          <p:spPr>
            <a:xfrm>
              <a:off x="4718639" y="5268025"/>
              <a:ext cx="2770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dirty="0" err="1"/>
                <a:t>Adaptational</a:t>
              </a:r>
              <a:r>
                <a:rPr lang="de-DE" sz="1600" i="1" dirty="0"/>
                <a:t> </a:t>
              </a:r>
              <a:r>
                <a:rPr lang="de-DE" sz="1600" i="1" dirty="0" err="1"/>
                <a:t>Effect</a:t>
              </a:r>
              <a:endParaRPr lang="de-DE" sz="1600" i="1" dirty="0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39684C20-4DBC-81EE-F2AE-336D8442C8F5}"/>
                </a:ext>
              </a:extLst>
            </p:cNvPr>
            <p:cNvSpPr txBox="1"/>
            <p:nvPr/>
          </p:nvSpPr>
          <p:spPr>
            <a:xfrm>
              <a:off x="312737" y="3075779"/>
              <a:ext cx="2770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u="sng" dirty="0"/>
                <a:t>External Stimulus</a:t>
              </a:r>
            </a:p>
          </p:txBody>
        </p:sp>
        <p:pic>
          <p:nvPicPr>
            <p:cNvPr id="1036" name="Picture 12" descr="Laufen - Kostenlose sport-Icons">
              <a:extLst>
                <a:ext uri="{FF2B5EF4-FFF2-40B4-BE49-F238E27FC236}">
                  <a16:creationId xmlns:a16="http://schemas.microsoft.com/office/drawing/2014/main" id="{731BB062-B100-DE69-40BE-BE0B852019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61" y="3605152"/>
              <a:ext cx="712130" cy="7121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Weight-Training Icons - Free SVG &amp; PNG Weight-Training Images - Noun Project">
              <a:extLst>
                <a:ext uri="{FF2B5EF4-FFF2-40B4-BE49-F238E27FC236}">
                  <a16:creationId xmlns:a16="http://schemas.microsoft.com/office/drawing/2014/main" id="{1D9BCFFC-21FC-2FB6-D29F-0EDB76D48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4976" y="3555102"/>
              <a:ext cx="712800" cy="712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BCD01FED-B7E5-F1A3-4D59-143FEA622656}"/>
                </a:ext>
              </a:extLst>
            </p:cNvPr>
            <p:cNvSpPr txBox="1"/>
            <p:nvPr/>
          </p:nvSpPr>
          <p:spPr>
            <a:xfrm>
              <a:off x="4241257" y="3096222"/>
              <a:ext cx="277074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u="sng" dirty="0"/>
                <a:t>Internal Stimulus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0DCE2A9F-6942-3F9B-2D48-E59EFBE201A1}"/>
                </a:ext>
              </a:extLst>
            </p:cNvPr>
            <p:cNvSpPr txBox="1"/>
            <p:nvPr/>
          </p:nvSpPr>
          <p:spPr>
            <a:xfrm>
              <a:off x="4121368" y="3513683"/>
              <a:ext cx="27707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i="1" dirty="0" err="1"/>
                <a:t>metabolic</a:t>
              </a:r>
              <a:r>
                <a:rPr lang="de-DE" sz="1600" i="1" dirty="0"/>
                <a:t> hormonal </a:t>
              </a:r>
            </a:p>
            <a:p>
              <a:r>
                <a:rPr lang="de-DE" sz="1600" i="1" dirty="0"/>
                <a:t>neuronal </a:t>
              </a:r>
              <a:r>
                <a:rPr lang="de-DE" sz="1600" i="1" dirty="0" err="1"/>
                <a:t>mechanical</a:t>
              </a:r>
              <a:endParaRPr lang="de-DE" sz="1600" i="1" dirty="0"/>
            </a:p>
          </p:txBody>
        </p:sp>
      </p:grpSp>
      <p:sp>
        <p:nvSpPr>
          <p:cNvPr id="48" name="Textfeld 47">
            <a:extLst>
              <a:ext uri="{FF2B5EF4-FFF2-40B4-BE49-F238E27FC236}">
                <a16:creationId xmlns:a16="http://schemas.microsoft.com/office/drawing/2014/main" id="{B4F94CDF-FF25-9CFF-CC40-B97DD2A7BDA7}"/>
              </a:ext>
            </a:extLst>
          </p:cNvPr>
          <p:cNvSpPr txBox="1"/>
          <p:nvPr/>
        </p:nvSpPr>
        <p:spPr>
          <a:xfrm>
            <a:off x="7383751" y="6806304"/>
            <a:ext cx="4690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mod.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Toigu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Boutellier, 2006</a:t>
            </a:r>
          </a:p>
        </p:txBody>
      </p:sp>
    </p:spTree>
    <p:extLst>
      <p:ext uri="{BB962C8B-B14F-4D97-AF65-F5344CB8AC3E}">
        <p14:creationId xmlns:p14="http://schemas.microsoft.com/office/powerpoint/2010/main" val="7427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5B20CC4-CF4E-45B6-D625-19172D045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8" y="1653790"/>
            <a:ext cx="7772400" cy="4780642"/>
          </a:xfrm>
          <a:prstGeom prst="rect">
            <a:avLst/>
          </a:prstGeom>
        </p:spPr>
      </p:pic>
      <p:sp>
        <p:nvSpPr>
          <p:cNvPr id="4" name="Textfeld 18">
            <a:extLst>
              <a:ext uri="{FF2B5EF4-FFF2-40B4-BE49-F238E27FC236}">
                <a16:creationId xmlns:a16="http://schemas.microsoft.com/office/drawing/2014/main" id="{B440D805-7BD5-397B-4235-458121893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Metabolic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Pathways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for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external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stimuli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9889E50-B04C-CD93-2AEF-62CEE42EAB94}"/>
              </a:ext>
            </a:extLst>
          </p:cNvPr>
          <p:cNvSpPr txBox="1"/>
          <p:nvPr/>
        </p:nvSpPr>
        <p:spPr>
          <a:xfrm>
            <a:off x="7899945" y="6824778"/>
            <a:ext cx="4690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 der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Zwaart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2188809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46534F7-D255-58CE-D289-9A1626CC9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2" y="1780854"/>
            <a:ext cx="5549900" cy="4927600"/>
          </a:xfrm>
          <a:prstGeom prst="rect">
            <a:avLst/>
          </a:prstGeom>
        </p:spPr>
      </p:pic>
      <p:sp>
        <p:nvSpPr>
          <p:cNvPr id="3" name="Textfeld 18">
            <a:extLst>
              <a:ext uri="{FF2B5EF4-FFF2-40B4-BE49-F238E27FC236}">
                <a16:creationId xmlns:a16="http://schemas.microsoft.com/office/drawing/2014/main" id="{54A4C5CA-C7E3-C601-C469-A6E613F59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What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is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Training?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B9254C4-2DA8-2EBA-155C-8C1013CE1135}"/>
              </a:ext>
            </a:extLst>
          </p:cNvPr>
          <p:cNvSpPr txBox="1"/>
          <p:nvPr/>
        </p:nvSpPr>
        <p:spPr>
          <a:xfrm>
            <a:off x="401048" y="6633971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Engan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Zierath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2013</a:t>
            </a:r>
          </a:p>
        </p:txBody>
      </p:sp>
    </p:spTree>
    <p:extLst>
      <p:ext uri="{BB962C8B-B14F-4D97-AF65-F5344CB8AC3E}">
        <p14:creationId xmlns:p14="http://schemas.microsoft.com/office/powerpoint/2010/main" val="2451281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id="{EE01840A-EEF5-7D6F-DB32-750A5E98CC24}"/>
                  </a:ext>
                </a:extLst>
              </p14:cNvPr>
              <p14:cNvContentPartPr/>
              <p14:nvPr/>
            </p14:nvContentPartPr>
            <p14:xfrm>
              <a:off x="5445391" y="838283"/>
              <a:ext cx="360" cy="3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EE01840A-EEF5-7D6F-DB32-750A5E98CC2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36391" y="829643"/>
                <a:ext cx="1800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Grafik 8">
            <a:extLst>
              <a:ext uri="{FF2B5EF4-FFF2-40B4-BE49-F238E27FC236}">
                <a16:creationId xmlns:a16="http://schemas.microsoft.com/office/drawing/2014/main" id="{7D9C080A-29E0-8527-6AB0-12894FFFB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9595"/>
            <a:ext cx="8857538" cy="4082072"/>
          </a:xfrm>
          <a:prstGeom prst="rect">
            <a:avLst/>
          </a:prstGeom>
        </p:spPr>
      </p:pic>
      <p:sp>
        <p:nvSpPr>
          <p:cNvPr id="10" name="Textfeld 18">
            <a:extLst>
              <a:ext uri="{FF2B5EF4-FFF2-40B4-BE49-F238E27FC236}">
                <a16:creationId xmlns:a16="http://schemas.microsoft.com/office/drawing/2014/main" id="{ACF347D3-EBD6-FD5A-CF44-24F772C73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288" y="628763"/>
            <a:ext cx="788035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100647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Analysis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of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previous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training</a:t>
            </a:r>
            <a:r>
              <a:rPr lang="de-DE" altLang="de-DE" sz="3000" b="1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3000" b="1" dirty="0" err="1">
                <a:solidFill>
                  <a:srgbClr val="003560"/>
                </a:solidFill>
                <a:latin typeface="Arial" panose="020B0604020202020204" pitchFamily="34" charset="0"/>
              </a:rPr>
              <a:t>records</a:t>
            </a:r>
            <a:endParaRPr lang="de-DE" altLang="de-DE" sz="3000" b="1" dirty="0">
              <a:solidFill>
                <a:srgbClr val="003560"/>
              </a:solidFill>
              <a:latin typeface="Arial" panose="020B0604020202020204" pitchFamily="34" charset="0"/>
            </a:endParaRPr>
          </a:p>
          <a:p>
            <a:pPr marL="0" marR="0" lvl="0" indent="0" algn="l" defTabSz="10064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800" dirty="0">
                <a:solidFill>
                  <a:srgbClr val="003560"/>
                </a:solidFill>
                <a:latin typeface="Arial" panose="020B0604020202020204" pitchFamily="34" charset="0"/>
              </a:rPr>
              <a:t>Training </a:t>
            </a:r>
            <a:r>
              <a:rPr lang="de-DE" altLang="de-DE" sz="1800" dirty="0" err="1">
                <a:solidFill>
                  <a:srgbClr val="003560"/>
                </a:solidFill>
                <a:latin typeface="Arial" panose="020B0604020202020204" pitchFamily="34" charset="0"/>
              </a:rPr>
              <a:t>intensity</a:t>
            </a:r>
            <a:r>
              <a:rPr lang="de-DE" altLang="de-DE" sz="1800" dirty="0">
                <a:solidFill>
                  <a:srgbClr val="003560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rgbClr val="003560"/>
                </a:solidFill>
                <a:latin typeface="Arial" panose="020B0604020202020204" pitchFamily="34" charset="0"/>
              </a:rPr>
              <a:t>distribution</a:t>
            </a:r>
            <a:endParaRPr lang="de-DE" altLang="de-DE" sz="1800" dirty="0">
              <a:solidFill>
                <a:srgbClr val="00356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89F7B43-A4E1-091B-356A-873869FBF00C}"/>
              </a:ext>
            </a:extLst>
          </p:cNvPr>
          <p:cNvSpPr txBox="1"/>
          <p:nvPr/>
        </p:nvSpPr>
        <p:spPr>
          <a:xfrm>
            <a:off x="207865" y="5821667"/>
            <a:ext cx="27704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Stöggl</a:t>
            </a:r>
            <a:r>
              <a:rPr lang="de-DE" sz="800" dirty="0">
                <a:solidFill>
                  <a:srgbClr val="0035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3754020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C3FC32-F9BC-C66B-CAC6-87389D47B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5" y="1087397"/>
            <a:ext cx="7555043" cy="5666283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0D98E602-2223-9FA6-1E31-3E9E8A1D699D}"/>
              </a:ext>
            </a:extLst>
          </p:cNvPr>
          <p:cNvSpPr/>
          <p:nvPr/>
        </p:nvSpPr>
        <p:spPr>
          <a:xfrm>
            <a:off x="1469036" y="5801193"/>
            <a:ext cx="584616" cy="539646"/>
          </a:xfrm>
          <a:prstGeom prst="rect">
            <a:avLst/>
          </a:prstGeom>
          <a:noFill/>
          <a:ln w="38100"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72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4C3FC32-F9BC-C66B-CAC6-87389D47B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5" y="1087397"/>
            <a:ext cx="7555043" cy="5666283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800686EF-52BC-C3F7-452C-EE2C7891B53B}"/>
              </a:ext>
            </a:extLst>
          </p:cNvPr>
          <p:cNvSpPr/>
          <p:nvPr/>
        </p:nvSpPr>
        <p:spPr>
          <a:xfrm>
            <a:off x="3300334" y="4649448"/>
            <a:ext cx="584616" cy="1541490"/>
          </a:xfrm>
          <a:prstGeom prst="rect">
            <a:avLst/>
          </a:prstGeom>
          <a:noFill/>
          <a:ln w="38100">
            <a:solidFill>
              <a:srgbClr val="E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0691353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 mit Tex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01_PPT Arial</Template>
  <TotalTime>0</TotalTime>
  <Words>595</Words>
  <Application>Microsoft Macintosh PowerPoint</Application>
  <PresentationFormat>Benutzerdefiniert</PresentationFormat>
  <Paragraphs>114</Paragraphs>
  <Slides>21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Helvetica</vt:lpstr>
      <vt:lpstr>Wingdings</vt:lpstr>
      <vt:lpstr>Titelfolie mit Text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Beate Schiller</dc:creator>
  <cp:lastModifiedBy>Jasper Suttmeyer</cp:lastModifiedBy>
  <cp:revision>266</cp:revision>
  <dcterms:created xsi:type="dcterms:W3CDTF">2009-11-16T10:30:05Z</dcterms:created>
  <dcterms:modified xsi:type="dcterms:W3CDTF">2026-07-07T08:54:11Z</dcterms:modified>
</cp:coreProperties>
</file>