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30"/>
  </p:notesMasterIdLst>
  <p:sldIdLst>
    <p:sldId id="813" r:id="rId2"/>
    <p:sldId id="1016" r:id="rId3"/>
    <p:sldId id="1017" r:id="rId4"/>
    <p:sldId id="916" r:id="rId5"/>
    <p:sldId id="869" r:id="rId6"/>
    <p:sldId id="918" r:id="rId7"/>
    <p:sldId id="920" r:id="rId8"/>
    <p:sldId id="996" r:id="rId9"/>
    <p:sldId id="917" r:id="rId10"/>
    <p:sldId id="980" r:id="rId11"/>
    <p:sldId id="981" r:id="rId12"/>
    <p:sldId id="646" r:id="rId13"/>
    <p:sldId id="622" r:id="rId14"/>
    <p:sldId id="985" r:id="rId15"/>
    <p:sldId id="983" r:id="rId16"/>
    <p:sldId id="998" r:id="rId17"/>
    <p:sldId id="997" r:id="rId18"/>
    <p:sldId id="999" r:id="rId19"/>
    <p:sldId id="1001" r:id="rId20"/>
    <p:sldId id="1002" r:id="rId21"/>
    <p:sldId id="1003" r:id="rId22"/>
    <p:sldId id="1004" r:id="rId23"/>
    <p:sldId id="1015" r:id="rId24"/>
    <p:sldId id="1000" r:id="rId25"/>
    <p:sldId id="1005" r:id="rId26"/>
    <p:sldId id="1006" r:id="rId27"/>
    <p:sldId id="1007" r:id="rId28"/>
    <p:sldId id="987" r:id="rId29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813"/>
            <p14:sldId id="1016"/>
            <p14:sldId id="1017"/>
            <p14:sldId id="916"/>
            <p14:sldId id="869"/>
            <p14:sldId id="918"/>
            <p14:sldId id="920"/>
            <p14:sldId id="996"/>
            <p14:sldId id="917"/>
            <p14:sldId id="980"/>
            <p14:sldId id="981"/>
            <p14:sldId id="646"/>
            <p14:sldId id="622"/>
            <p14:sldId id="985"/>
            <p14:sldId id="983"/>
            <p14:sldId id="998"/>
            <p14:sldId id="997"/>
            <p14:sldId id="999"/>
            <p14:sldId id="1001"/>
            <p14:sldId id="1002"/>
            <p14:sldId id="1003"/>
            <p14:sldId id="1004"/>
            <p14:sldId id="1015"/>
            <p14:sldId id="1000"/>
            <p14:sldId id="1005"/>
            <p14:sldId id="1006"/>
            <p14:sldId id="1007"/>
            <p14:sldId id="9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  <p:cmAuthor id="2" name="Jasper Suttmeyer" initials="JS" lastIdx="2" clrIdx="1">
    <p:extLst>
      <p:ext uri="{19B8F6BF-5375-455C-9EA6-DF929625EA0E}">
        <p15:presenceInfo xmlns:p15="http://schemas.microsoft.com/office/powerpoint/2012/main" userId="46a5c9b74abea4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73A"/>
    <a:srgbClr val="EA0000"/>
    <a:srgbClr val="E7E3DA"/>
    <a:srgbClr val="FFFFFF"/>
    <a:srgbClr val="94C11C"/>
    <a:srgbClr val="E7E7E7"/>
    <a:srgbClr val="003560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 autoAdjust="0"/>
    <p:restoredTop sz="83886" autoAdjust="0"/>
  </p:normalViewPr>
  <p:slideViewPr>
    <p:cSldViewPr snapToGrid="0" snapToObjects="1">
      <p:cViewPr varScale="1">
        <p:scale>
          <a:sx n="86" d="100"/>
          <a:sy n="86" d="100"/>
        </p:scale>
        <p:origin x="768" y="208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24.06.26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26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89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Threshold Power in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Cyclists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76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muscle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 err="1"/>
              <a:t>PCr</a:t>
            </a:r>
            <a:br>
              <a:rPr lang="de-DE" dirty="0"/>
            </a:br>
            <a:r>
              <a:rPr lang="de-DE" dirty="0"/>
              <a:t>V̇O2 (%)</a:t>
            </a:r>
            <a:br>
              <a:rPr lang="de-DE" dirty="0"/>
            </a:br>
            <a:r>
              <a:rPr lang="de-DE" dirty="0" err="1"/>
              <a:t>vLa</a:t>
            </a:r>
            <a:r>
              <a:rPr lang="de-DE" dirty="0"/>
              <a:t> (%)</a:t>
            </a:r>
          </a:p>
          <a:p>
            <a:r>
              <a:rPr lang="de-DE" dirty="0"/>
              <a:t>pH</a:t>
            </a:r>
          </a:p>
          <a:p>
            <a:r>
              <a:rPr lang="de-DE" dirty="0"/>
              <a:t>La (Muscle + Blood)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00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97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Influences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vo2max and </a:t>
            </a:r>
            <a:r>
              <a:rPr lang="de-DE" dirty="0" err="1"/>
              <a:t>vlamax</a:t>
            </a:r>
            <a:r>
              <a:rPr lang="de-DE" dirty="0"/>
              <a:t> on </a:t>
            </a:r>
            <a:r>
              <a:rPr lang="de-DE" dirty="0" err="1"/>
              <a:t>profile</a:t>
            </a:r>
            <a:r>
              <a:rPr lang="de-DE" dirty="0"/>
              <a:t>:</a:t>
            </a:r>
          </a:p>
          <a:p>
            <a:r>
              <a:rPr lang="de-DE" dirty="0"/>
              <a:t>Lactate </a:t>
            </a:r>
            <a:r>
              <a:rPr lang="de-DE" dirty="0" err="1"/>
              <a:t>oxidation</a:t>
            </a:r>
            <a:r>
              <a:rPr lang="de-DE" dirty="0"/>
              <a:t>? Lactate </a:t>
            </a:r>
            <a:r>
              <a:rPr lang="de-DE" dirty="0" err="1"/>
              <a:t>accumulation</a:t>
            </a:r>
            <a:r>
              <a:rPr lang="de-DE" dirty="0"/>
              <a:t>? </a:t>
            </a:r>
            <a:br>
              <a:rPr lang="de-DE" dirty="0"/>
            </a:br>
            <a:r>
              <a:rPr lang="de-DE" dirty="0" err="1"/>
              <a:t>Carbohydrates</a:t>
            </a:r>
            <a:r>
              <a:rPr lang="de-DE" dirty="0"/>
              <a:t>? </a:t>
            </a:r>
            <a:r>
              <a:rPr lang="de-DE" dirty="0" err="1"/>
              <a:t>Fats</a:t>
            </a:r>
            <a:r>
              <a:rPr lang="de-DE" dirty="0"/>
              <a:t>?</a:t>
            </a:r>
          </a:p>
          <a:p>
            <a:r>
              <a:rPr lang="de-DE" dirty="0"/>
              <a:t>Economy?</a:t>
            </a:r>
          </a:p>
          <a:p>
            <a:r>
              <a:rPr lang="de-DE" dirty="0"/>
              <a:t>AT?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34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also </a:t>
            </a:r>
            <a:r>
              <a:rPr lang="de-DE" dirty="0" err="1"/>
              <a:t>race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Hauser: Problem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!</a:t>
            </a:r>
          </a:p>
          <a:p>
            <a:r>
              <a:rPr lang="de-DE" dirty="0" err="1"/>
              <a:t>Poffé</a:t>
            </a:r>
            <a:r>
              <a:rPr lang="de-DE" dirty="0"/>
              <a:t>: Not </a:t>
            </a:r>
            <a:r>
              <a:rPr lang="de-DE" dirty="0" err="1"/>
              <a:t>transparently</a:t>
            </a:r>
            <a:r>
              <a:rPr lang="de-DE" dirty="0"/>
              <a:t> </a:t>
            </a:r>
            <a:r>
              <a:rPr lang="de-DE" dirty="0" err="1"/>
              <a:t>described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Likely</a:t>
            </a:r>
            <a:r>
              <a:rPr lang="de-DE" dirty="0"/>
              <a:t> different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33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Box 50%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Whiskers: 1.5x Box +- box </a:t>
            </a:r>
            <a:r>
              <a:rPr lang="de-DE" dirty="0" err="1"/>
              <a:t>edges</a:t>
            </a:r>
            <a:endParaRPr lang="de-DE" dirty="0"/>
          </a:p>
          <a:p>
            <a:r>
              <a:rPr lang="de-DE" dirty="0" err="1"/>
              <a:t>Outliers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and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5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06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30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B36C32-C342-B48F-6364-A0658E82353C}"/>
              </a:ext>
            </a:extLst>
          </p:cNvPr>
          <p:cNvSpPr txBox="1"/>
          <p:nvPr userDrawn="1"/>
        </p:nvSpPr>
        <p:spPr>
          <a:xfrm>
            <a:off x="439199" y="7156800"/>
            <a:ext cx="534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3560"/>
                </a:solidFill>
              </a:rPr>
              <a:t>vLamax</a:t>
            </a:r>
            <a:r>
              <a:rPr lang="de-DE" sz="1200" dirty="0">
                <a:solidFill>
                  <a:srgbClr val="003560"/>
                </a:solidFill>
              </a:rPr>
              <a:t>, Live </a:t>
            </a:r>
            <a:r>
              <a:rPr lang="de-DE" sz="1200" dirty="0" err="1">
                <a:solidFill>
                  <a:srgbClr val="003560"/>
                </a:solidFill>
              </a:rPr>
              <a:t>Testing</a:t>
            </a:r>
            <a:r>
              <a:rPr lang="de-DE" sz="1200" dirty="0">
                <a:solidFill>
                  <a:srgbClr val="003560"/>
                </a:solidFill>
              </a:rPr>
              <a:t> &amp; </a:t>
            </a:r>
            <a:r>
              <a:rPr lang="de-DE" sz="1200" dirty="0" err="1">
                <a:solidFill>
                  <a:srgbClr val="003560"/>
                </a:solidFill>
              </a:rPr>
              <a:t>Smallest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Detectable</a:t>
            </a:r>
            <a:r>
              <a:rPr lang="de-DE" sz="1200" dirty="0">
                <a:solidFill>
                  <a:srgbClr val="003560"/>
                </a:solidFill>
              </a:rPr>
              <a:t> Change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2AAF0F-72E1-7223-F4AD-CC9BA88CE748}"/>
              </a:ext>
            </a:extLst>
          </p:cNvPr>
          <p:cNvSpPr txBox="1"/>
          <p:nvPr userDrawn="1"/>
        </p:nvSpPr>
        <p:spPr>
          <a:xfrm>
            <a:off x="439199" y="7156800"/>
            <a:ext cx="534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3560"/>
                </a:solidFill>
              </a:rPr>
              <a:t>vLamax</a:t>
            </a:r>
            <a:r>
              <a:rPr lang="de-DE" sz="1200" dirty="0">
                <a:solidFill>
                  <a:srgbClr val="003560"/>
                </a:solidFill>
              </a:rPr>
              <a:t>, Live </a:t>
            </a:r>
            <a:r>
              <a:rPr lang="de-DE" sz="1200" dirty="0" err="1">
                <a:solidFill>
                  <a:srgbClr val="003560"/>
                </a:solidFill>
              </a:rPr>
              <a:t>Testing</a:t>
            </a:r>
            <a:r>
              <a:rPr lang="de-DE" sz="1200" dirty="0">
                <a:solidFill>
                  <a:srgbClr val="003560"/>
                </a:solidFill>
              </a:rPr>
              <a:t> &amp; </a:t>
            </a:r>
            <a:r>
              <a:rPr lang="de-DE" sz="1200" dirty="0" err="1">
                <a:solidFill>
                  <a:srgbClr val="003560"/>
                </a:solidFill>
              </a:rPr>
              <a:t>Smallest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Detectable</a:t>
            </a:r>
            <a:r>
              <a:rPr lang="de-DE" sz="1200" dirty="0">
                <a:solidFill>
                  <a:srgbClr val="003560"/>
                </a:solidFill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581518-FDD9-BB08-C070-E57A573E2F8B}"/>
              </a:ext>
            </a:extLst>
          </p:cNvPr>
          <p:cNvSpPr txBox="1"/>
          <p:nvPr userDrawn="1"/>
        </p:nvSpPr>
        <p:spPr>
          <a:xfrm>
            <a:off x="439199" y="7156800"/>
            <a:ext cx="534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3560"/>
                </a:solidFill>
              </a:rPr>
              <a:t>vLamax</a:t>
            </a:r>
            <a:r>
              <a:rPr lang="de-DE" sz="1200" dirty="0">
                <a:solidFill>
                  <a:srgbClr val="003560"/>
                </a:solidFill>
              </a:rPr>
              <a:t>, Live </a:t>
            </a:r>
            <a:r>
              <a:rPr lang="de-DE" sz="1200" dirty="0" err="1">
                <a:solidFill>
                  <a:srgbClr val="003560"/>
                </a:solidFill>
              </a:rPr>
              <a:t>Testing</a:t>
            </a:r>
            <a:r>
              <a:rPr lang="de-DE" sz="1200" dirty="0">
                <a:solidFill>
                  <a:srgbClr val="003560"/>
                </a:solidFill>
              </a:rPr>
              <a:t> &amp; </a:t>
            </a:r>
            <a:r>
              <a:rPr lang="de-DE" sz="1200" dirty="0" err="1">
                <a:solidFill>
                  <a:srgbClr val="003560"/>
                </a:solidFill>
              </a:rPr>
              <a:t>Smallest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Detectable</a:t>
            </a:r>
            <a:r>
              <a:rPr lang="de-DE" sz="1200" dirty="0">
                <a:solidFill>
                  <a:srgbClr val="003560"/>
                </a:solidFill>
              </a:rPr>
              <a:t> Change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3-662-59835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7C574-A93B-4912-ADB7-BC5AD10A0945}"/>
              </a:ext>
            </a:extLst>
          </p:cNvPr>
          <p:cNvSpPr/>
          <p:nvPr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9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137717-AEFF-AF48-3DE4-D0A0CE52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209"/>
            <a:ext cx="4770783" cy="44461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502802-5868-4EFC-3D4B-8C25E1DEE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79" y="2305878"/>
            <a:ext cx="4818554" cy="32992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F71FB2C-8A52-E6E3-1E89-86C4B726FBA2}"/>
              </a:ext>
            </a:extLst>
          </p:cNvPr>
          <p:cNvSpPr txBox="1"/>
          <p:nvPr/>
        </p:nvSpPr>
        <p:spPr>
          <a:xfrm>
            <a:off x="6979616" y="5605170"/>
            <a:ext cx="3101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Poffé</a:t>
            </a:r>
            <a:r>
              <a:rPr lang="de-DE" dirty="0"/>
              <a:t> et al.,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6F9555-2253-8A86-D27B-BD4C2E717034}"/>
              </a:ext>
            </a:extLst>
          </p:cNvPr>
          <p:cNvSpPr txBox="1"/>
          <p:nvPr/>
        </p:nvSpPr>
        <p:spPr>
          <a:xfrm>
            <a:off x="125241" y="6434601"/>
            <a:ext cx="3267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2014</a:t>
            </a:r>
          </a:p>
        </p:txBody>
      </p:sp>
    </p:spTree>
    <p:extLst>
      <p:ext uri="{BB962C8B-B14F-4D97-AF65-F5344CB8AC3E}">
        <p14:creationId xmlns:p14="http://schemas.microsoft.com/office/powerpoint/2010/main" val="107570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9EE3B2C-7DD4-F86A-103E-7E2D12BD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587"/>
            <a:ext cx="4580135" cy="34351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330EC0-15AA-DE5A-04D8-6CADD708B45A}"/>
              </a:ext>
            </a:extLst>
          </p:cNvPr>
          <p:cNvSpPr txBox="1"/>
          <p:nvPr/>
        </p:nvSpPr>
        <p:spPr>
          <a:xfrm>
            <a:off x="423033" y="1452244"/>
            <a:ext cx="424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0.1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max, 0.01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55DC7C-6A9C-A643-32F1-98011F708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20" y="2028288"/>
            <a:ext cx="4579200" cy="343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CD181DF-F1DF-418B-C1CE-F91CF77E016A}"/>
              </a:ext>
            </a:extLst>
          </p:cNvPr>
          <p:cNvSpPr txBox="1"/>
          <p:nvPr/>
        </p:nvSpPr>
        <p:spPr>
          <a:xfrm>
            <a:off x="5040312" y="1452244"/>
            <a:ext cx="424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2.5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max, 0.08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9C409D-0DE6-44BD-A3F6-DE049282931B}"/>
              </a:ext>
            </a:extLst>
          </p:cNvPr>
          <p:cNvSpPr txBox="1"/>
          <p:nvPr/>
        </p:nvSpPr>
        <p:spPr>
          <a:xfrm>
            <a:off x="330785" y="5909396"/>
            <a:ext cx="866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 (in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AT) will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511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1C25032B-EE3A-6ABB-91F3-25AF68706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581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Vorstellung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des </a:t>
            </a: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Studienprotokolls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F3D9EC-A29A-AEFA-C2E7-9B22081DFBAB}"/>
              </a:ext>
            </a:extLst>
          </p:cNvPr>
          <p:cNvSpPr txBox="1"/>
          <p:nvPr/>
        </p:nvSpPr>
        <p:spPr>
          <a:xfrm>
            <a:off x="426246" y="3104893"/>
            <a:ext cx="4113455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2K-Model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A99707-9C4C-5D0B-4161-156DA6E641E1}"/>
              </a:ext>
            </a:extLst>
          </p:cNvPr>
          <p:cNvSpPr txBox="1"/>
          <p:nvPr/>
        </p:nvSpPr>
        <p:spPr>
          <a:xfrm>
            <a:off x="3070788" y="3657492"/>
            <a:ext cx="106423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3D6EBE8-7C59-8320-99A1-F0193747E5CB}"/>
              </a:ext>
            </a:extLst>
          </p:cNvPr>
          <p:cNvCxnSpPr>
            <a:cxnSpLocks/>
          </p:cNvCxnSpPr>
          <p:nvPr/>
        </p:nvCxnSpPr>
        <p:spPr>
          <a:xfrm>
            <a:off x="592824" y="3895540"/>
            <a:ext cx="1343381" cy="120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88329B1-55C5-702D-86E1-58B5FB2F332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936205" y="3996046"/>
            <a:ext cx="1666701" cy="109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17DB79E-A0D1-C4DE-C5F5-DCECB5A2FDD0}"/>
              </a:ext>
            </a:extLst>
          </p:cNvPr>
          <p:cNvCxnSpPr/>
          <p:nvPr/>
        </p:nvCxnSpPr>
        <p:spPr>
          <a:xfrm>
            <a:off x="1933767" y="5090253"/>
            <a:ext cx="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BB9B45E-6459-3BF6-591B-549EDD372643}"/>
              </a:ext>
            </a:extLst>
          </p:cNvPr>
          <p:cNvSpPr txBox="1"/>
          <p:nvPr/>
        </p:nvSpPr>
        <p:spPr>
          <a:xfrm>
            <a:off x="1440574" y="5839553"/>
            <a:ext cx="93222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MLSS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13CB3C20-261E-9AC3-920D-9DCCE465B623}"/>
              </a:ext>
            </a:extLst>
          </p:cNvPr>
          <p:cNvCxnSpPr>
            <a:cxnSpLocks/>
          </p:cNvCxnSpPr>
          <p:nvPr/>
        </p:nvCxnSpPr>
        <p:spPr>
          <a:xfrm>
            <a:off x="447149" y="3005267"/>
            <a:ext cx="8277750" cy="597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EF76357-0D35-583E-76C7-C5B03E2C06CB}"/>
              </a:ext>
            </a:extLst>
          </p:cNvPr>
          <p:cNvSpPr txBox="1"/>
          <p:nvPr/>
        </p:nvSpPr>
        <p:spPr>
          <a:xfrm>
            <a:off x="145123" y="3588337"/>
            <a:ext cx="106423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2446BFB-9F3C-DD06-4779-D53959FAA78E}"/>
              </a:ext>
            </a:extLst>
          </p:cNvPr>
          <p:cNvSpPr txBox="1"/>
          <p:nvPr/>
        </p:nvSpPr>
        <p:spPr>
          <a:xfrm>
            <a:off x="508234" y="2729800"/>
            <a:ext cx="2402318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D56423B-5E7A-6FB6-9221-F9D7317D81C5}"/>
              </a:ext>
            </a:extLst>
          </p:cNvPr>
          <p:cNvSpPr txBox="1"/>
          <p:nvPr/>
        </p:nvSpPr>
        <p:spPr>
          <a:xfrm>
            <a:off x="12700" y="3359480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B7268B-083A-8D14-1E11-48A7585520DA}"/>
              </a:ext>
            </a:extLst>
          </p:cNvPr>
          <p:cNvSpPr txBox="1"/>
          <p:nvPr/>
        </p:nvSpPr>
        <p:spPr>
          <a:xfrm>
            <a:off x="774404" y="1514333"/>
            <a:ext cx="23695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Lactate-Power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Lactate-Time-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2C61E87-F9F1-4F50-FA71-AF5F00AAEAF6}"/>
              </a:ext>
            </a:extLst>
          </p:cNvPr>
          <p:cNvCxnSpPr>
            <a:stCxn id="11" idx="2"/>
          </p:cNvCxnSpPr>
          <p:nvPr/>
        </p:nvCxnSpPr>
        <p:spPr>
          <a:xfrm flipH="1">
            <a:off x="1959167" y="2099108"/>
            <a:ext cx="1" cy="9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BB77AC0-C0D3-6F0C-8C5E-4A19C6393804}"/>
              </a:ext>
            </a:extLst>
          </p:cNvPr>
          <p:cNvCxnSpPr>
            <a:cxnSpLocks/>
          </p:cNvCxnSpPr>
          <p:nvPr/>
        </p:nvCxnSpPr>
        <p:spPr>
          <a:xfrm flipH="1" flipV="1">
            <a:off x="294351" y="3082674"/>
            <a:ext cx="3447538" cy="1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614AE5B-E75E-1A3E-7BA7-930145F8747A}"/>
              </a:ext>
            </a:extLst>
          </p:cNvPr>
          <p:cNvCxnSpPr/>
          <p:nvPr/>
        </p:nvCxnSpPr>
        <p:spPr>
          <a:xfrm flipH="1">
            <a:off x="294351" y="3063906"/>
            <a:ext cx="7378" cy="33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50D9AFB-F350-C12C-8258-A082895F27F3}"/>
              </a:ext>
            </a:extLst>
          </p:cNvPr>
          <p:cNvCxnSpPr/>
          <p:nvPr/>
        </p:nvCxnSpPr>
        <p:spPr>
          <a:xfrm flipH="1">
            <a:off x="3726919" y="3088901"/>
            <a:ext cx="7378" cy="33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D66E1C30-CC77-C645-3865-E6A34BF916F7}"/>
              </a:ext>
            </a:extLst>
          </p:cNvPr>
          <p:cNvSpPr txBox="1"/>
          <p:nvPr/>
        </p:nvSpPr>
        <p:spPr>
          <a:xfrm>
            <a:off x="6924884" y="1834973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E2260E91-19AD-4DCF-2615-4F1408ADF905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949383" y="2164985"/>
            <a:ext cx="692457" cy="1423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1FCADABE-FDD9-210E-7171-5AEE4C369905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641840" y="2173527"/>
            <a:ext cx="798188" cy="1414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8EDEF2DA-7105-6DE6-D8CA-B744D729E2FE}"/>
              </a:ext>
            </a:extLst>
          </p:cNvPr>
          <p:cNvCxnSpPr/>
          <p:nvPr/>
        </p:nvCxnSpPr>
        <p:spPr>
          <a:xfrm>
            <a:off x="6641840" y="3588337"/>
            <a:ext cx="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790D2999-F210-33B3-0535-6E09CC272CC9}"/>
              </a:ext>
            </a:extLst>
          </p:cNvPr>
          <p:cNvSpPr txBox="1"/>
          <p:nvPr/>
        </p:nvSpPr>
        <p:spPr>
          <a:xfrm>
            <a:off x="5342148" y="4365138"/>
            <a:ext cx="250507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Metabolisches Profil / CP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3941204-9AD6-0CDD-D14C-F570687C5BA3}"/>
              </a:ext>
            </a:extLst>
          </p:cNvPr>
          <p:cNvSpPr txBox="1"/>
          <p:nvPr/>
        </p:nvSpPr>
        <p:spPr>
          <a:xfrm>
            <a:off x="5434239" y="1826431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6D71766-E144-0409-CAA3-B6CD29BD87EA}"/>
              </a:ext>
            </a:extLst>
          </p:cNvPr>
          <p:cNvSpPr txBox="1"/>
          <p:nvPr/>
        </p:nvSpPr>
        <p:spPr>
          <a:xfrm>
            <a:off x="5560446" y="1585131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Rampentest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6273551-7B93-07E7-48D0-C2690B955637}"/>
              </a:ext>
            </a:extLst>
          </p:cNvPr>
          <p:cNvSpPr txBox="1"/>
          <p:nvPr/>
        </p:nvSpPr>
        <p:spPr>
          <a:xfrm>
            <a:off x="7083633" y="1610987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Sprinttest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40A6EC7-4E23-BD26-B287-30A7CDCEB8A3}"/>
              </a:ext>
            </a:extLst>
          </p:cNvPr>
          <p:cNvSpPr txBox="1"/>
          <p:nvPr/>
        </p:nvSpPr>
        <p:spPr>
          <a:xfrm>
            <a:off x="5560446" y="1597831"/>
            <a:ext cx="763588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Ramptest</a:t>
            </a:r>
            <a:endParaRPr lang="de-DE" sz="7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CF71D7-9BE7-76C0-441E-FC22F536B75C}"/>
              </a:ext>
            </a:extLst>
          </p:cNvPr>
          <p:cNvSpPr txBox="1"/>
          <p:nvPr/>
        </p:nvSpPr>
        <p:spPr>
          <a:xfrm>
            <a:off x="3011584" y="3420444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7921B2-23EA-7500-ACE7-41D02E89519C}"/>
              </a:ext>
            </a:extLst>
          </p:cNvPr>
          <p:cNvSpPr txBox="1"/>
          <p:nvPr/>
        </p:nvSpPr>
        <p:spPr>
          <a:xfrm>
            <a:off x="1410594" y="6227971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EA389D-6817-402B-F7A3-E31331383E57}"/>
              </a:ext>
            </a:extLst>
          </p:cNvPr>
          <p:cNvSpPr txBox="1"/>
          <p:nvPr/>
        </p:nvSpPr>
        <p:spPr>
          <a:xfrm>
            <a:off x="5942240" y="4756206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DB420C2-A5D1-401D-3536-CF7C1766A28F}"/>
              </a:ext>
            </a:extLst>
          </p:cNvPr>
          <p:cNvSpPr txBox="1"/>
          <p:nvPr/>
        </p:nvSpPr>
        <p:spPr>
          <a:xfrm>
            <a:off x="7958587" y="2746878"/>
            <a:ext cx="898339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4EE9367-A946-4630-5158-B27A1AB6B914}"/>
              </a:ext>
            </a:extLst>
          </p:cNvPr>
          <p:cNvSpPr txBox="1"/>
          <p:nvPr/>
        </p:nvSpPr>
        <p:spPr>
          <a:xfrm>
            <a:off x="7934911" y="3058256"/>
            <a:ext cx="1193992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1K Model</a:t>
            </a:r>
          </a:p>
        </p:txBody>
      </p:sp>
    </p:spTree>
    <p:extLst>
      <p:ext uri="{BB962C8B-B14F-4D97-AF65-F5344CB8AC3E}">
        <p14:creationId xmlns:p14="http://schemas.microsoft.com/office/powerpoint/2010/main" val="93646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7A27563F-1916-948A-B647-061D10CD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178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Simulation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based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approaches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performance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testing</a:t>
            </a:r>
            <a:endParaRPr 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950735-9F02-B7D2-2CE8-9F67B6335311}"/>
              </a:ext>
            </a:extLst>
          </p:cNvPr>
          <p:cNvSpPr txBox="1"/>
          <p:nvPr/>
        </p:nvSpPr>
        <p:spPr>
          <a:xfrm>
            <a:off x="282720" y="1886906"/>
            <a:ext cx="979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&amp;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4DC51098-BBD1-97D9-CE8A-216A8C1E0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870641"/>
            <a:ext cx="2942960" cy="2207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Grafik 11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F5601D79-F240-1DD0-D939-E5D5BB939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78" y="2841439"/>
            <a:ext cx="2942400" cy="2206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EDADB8F-CBC3-2BBA-D85B-834900B775C6}"/>
              </a:ext>
            </a:extLst>
          </p:cNvPr>
          <p:cNvCxnSpPr/>
          <p:nvPr/>
        </p:nvCxnSpPr>
        <p:spPr>
          <a:xfrm>
            <a:off x="3652630" y="4218930"/>
            <a:ext cx="1953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3B599082-133F-C382-CEAC-CE2B697C6B72}"/>
              </a:ext>
            </a:extLst>
          </p:cNvPr>
          <p:cNvSpPr txBox="1"/>
          <p:nvPr/>
        </p:nvSpPr>
        <p:spPr>
          <a:xfrm>
            <a:off x="3534352" y="3843446"/>
            <a:ext cx="6546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Levenberg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-Marquart-Algorithmus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0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52E05D-E66C-7A3E-01CD-62CF3E82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3" y="2144814"/>
            <a:ext cx="6328516" cy="1450285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2203F7F0-C491-C30F-9188-C2EBCC3C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178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MC-Sim alternative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option</a:t>
            </a:r>
            <a:endParaRPr 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037603F-FF03-8CD5-4D43-70320E543213}"/>
              </a:ext>
            </a:extLst>
          </p:cNvPr>
          <p:cNvCxnSpPr>
            <a:cxnSpLocks/>
          </p:cNvCxnSpPr>
          <p:nvPr/>
        </p:nvCxnSpPr>
        <p:spPr>
          <a:xfrm>
            <a:off x="1404730" y="1720744"/>
            <a:ext cx="0" cy="42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AC692B7-1D65-018F-0C3A-3F591CC9B43A}"/>
              </a:ext>
            </a:extLst>
          </p:cNvPr>
          <p:cNvSpPr txBox="1"/>
          <p:nvPr/>
        </p:nvSpPr>
        <p:spPr>
          <a:xfrm>
            <a:off x="689111" y="1332614"/>
            <a:ext cx="206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Std Error [La</a:t>
            </a:r>
            <a:r>
              <a:rPr lang="de-DE" baseline="30000" dirty="0"/>
              <a:t>-</a:t>
            </a:r>
            <a:r>
              <a:rPr lang="de-DE" dirty="0"/>
              <a:t>]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20701E-4CFC-33B2-4267-A52C33B75061}"/>
              </a:ext>
            </a:extLst>
          </p:cNvPr>
          <p:cNvSpPr/>
          <p:nvPr/>
        </p:nvSpPr>
        <p:spPr>
          <a:xfrm>
            <a:off x="5976730" y="2332382"/>
            <a:ext cx="700829" cy="84813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A0A688-E360-940C-8ACF-F100491CCC0D}"/>
              </a:ext>
            </a:extLst>
          </p:cNvPr>
          <p:cNvSpPr txBox="1"/>
          <p:nvPr/>
        </p:nvSpPr>
        <p:spPr>
          <a:xfrm>
            <a:off x="106017" y="4982818"/>
            <a:ext cx="5976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MC-Analysis -&gt; This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not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88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F22D3F1-0CD7-0021-474C-EE888A9F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20" y="1797447"/>
            <a:ext cx="4742400" cy="3556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850B39-F57C-9E9D-34D5-4014A3DB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797447"/>
            <a:ext cx="4744508" cy="35583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943550-8A81-1DA8-F2C0-E1A92E7B9610}"/>
              </a:ext>
            </a:extLst>
          </p:cNvPr>
          <p:cNvSpPr txBox="1"/>
          <p:nvPr/>
        </p:nvSpPr>
        <p:spPr>
          <a:xfrm>
            <a:off x="596899" y="5727700"/>
            <a:ext cx="7751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Steptest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80W + 40W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75kg, 45%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vol.rel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High: 57 ml/min/kg &amp; 0.60 mmol/L/s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Low: 50 ml/min/kg &amp; 0.30 mmol/L/s</a:t>
            </a:r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02547AB3-7638-3821-1AF9-DDAE734A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178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Simulation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based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approaches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performance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testing</a:t>
            </a:r>
            <a:endParaRPr 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189DE1-C322-4390-6064-9396C8A5F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0" y="2442959"/>
            <a:ext cx="346430" cy="1679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ED4C40-E2D6-9C5B-28E1-91BA19587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" y="2305832"/>
            <a:ext cx="262446" cy="1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52F2F0-3441-4900-71FC-729B0CB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7" y="1664920"/>
            <a:ext cx="8242673" cy="49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8AF81ADA-58AC-3E9C-90DA-F1CA1125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Summary (iii)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86114A-6FCA-5A9E-2879-FED292B32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" y="1746580"/>
            <a:ext cx="8484417" cy="44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1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D9B94D-C7C2-7AD9-76EE-A30A5B4D6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6" y="1268067"/>
            <a:ext cx="5160136" cy="5418143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287C49F-1EC1-1F16-73F3-E03E71B30EE0}"/>
              </a:ext>
            </a:extLst>
          </p:cNvPr>
          <p:cNvCxnSpPr/>
          <p:nvPr/>
        </p:nvCxnSpPr>
        <p:spPr>
          <a:xfrm flipH="1">
            <a:off x="1334125" y="4077325"/>
            <a:ext cx="2038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C34353B-2BB4-1CB0-B510-C1141C003180}"/>
              </a:ext>
            </a:extLst>
          </p:cNvPr>
          <p:cNvCxnSpPr/>
          <p:nvPr/>
        </p:nvCxnSpPr>
        <p:spPr>
          <a:xfrm flipH="1">
            <a:off x="1334125" y="4664439"/>
            <a:ext cx="2038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93557A8-0E55-1A1E-3277-78F091F54B9E}"/>
              </a:ext>
            </a:extLst>
          </p:cNvPr>
          <p:cNvCxnSpPr>
            <a:cxnSpLocks/>
          </p:cNvCxnSpPr>
          <p:nvPr/>
        </p:nvCxnSpPr>
        <p:spPr>
          <a:xfrm flipH="1">
            <a:off x="1334125" y="3405266"/>
            <a:ext cx="305799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43C197E5-FCFA-0FBD-5BB0-820CE8D44D4F}"/>
              </a:ext>
            </a:extLst>
          </p:cNvPr>
          <p:cNvCxnSpPr>
            <a:cxnSpLocks/>
          </p:cNvCxnSpPr>
          <p:nvPr/>
        </p:nvCxnSpPr>
        <p:spPr>
          <a:xfrm flipH="1">
            <a:off x="1366603" y="3982135"/>
            <a:ext cx="305799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25AD7E5-82EF-9B82-F6FB-05A8A219DEAC}"/>
              </a:ext>
            </a:extLst>
          </p:cNvPr>
          <p:cNvCxnSpPr>
            <a:cxnSpLocks/>
          </p:cNvCxnSpPr>
          <p:nvPr/>
        </p:nvCxnSpPr>
        <p:spPr>
          <a:xfrm flipH="1">
            <a:off x="1366603" y="2968052"/>
            <a:ext cx="38649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BACECEE-5B3D-D6A9-95F8-E62F52A07736}"/>
              </a:ext>
            </a:extLst>
          </p:cNvPr>
          <p:cNvCxnSpPr>
            <a:cxnSpLocks/>
          </p:cNvCxnSpPr>
          <p:nvPr/>
        </p:nvCxnSpPr>
        <p:spPr>
          <a:xfrm>
            <a:off x="4646950" y="2979042"/>
            <a:ext cx="0" cy="2372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8382CF3-CCE1-5D52-49DD-C0C285D099EF}"/>
              </a:ext>
            </a:extLst>
          </p:cNvPr>
          <p:cNvCxnSpPr>
            <a:cxnSpLocks/>
          </p:cNvCxnSpPr>
          <p:nvPr/>
        </p:nvCxnSpPr>
        <p:spPr>
          <a:xfrm>
            <a:off x="5231567" y="2968052"/>
            <a:ext cx="0" cy="2372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EA079A5-340C-C4B1-E13C-982EA3239F21}"/>
              </a:ext>
            </a:extLst>
          </p:cNvPr>
          <p:cNvSpPr txBox="1"/>
          <p:nvPr/>
        </p:nvSpPr>
        <p:spPr>
          <a:xfrm>
            <a:off x="6099063" y="1873771"/>
            <a:ext cx="300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 not just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2" descr="3d männchen frage Stockfotos, lizenzfreie 3d männchen frage Bilder |  Depositphotos">
            <a:extLst>
              <a:ext uri="{FF2B5EF4-FFF2-40B4-BE49-F238E27FC236}">
                <a16:creationId xmlns:a16="http://schemas.microsoft.com/office/drawing/2014/main" id="{5976AFE8-AED8-97BE-2632-C3B2B5D5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45" y="2968052"/>
            <a:ext cx="3263502" cy="32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F476160-8D0F-D620-4F98-3F0FDEEE210E}"/>
              </a:ext>
            </a:extLst>
          </p:cNvPr>
          <p:cNvSpPr txBox="1"/>
          <p:nvPr/>
        </p:nvSpPr>
        <p:spPr>
          <a:xfrm>
            <a:off x="132414" y="6843839"/>
            <a:ext cx="324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et al., 2022, Chapter 13</a:t>
            </a:r>
          </a:p>
        </p:txBody>
      </p:sp>
    </p:spTree>
    <p:extLst>
      <p:ext uri="{BB962C8B-B14F-4D97-AF65-F5344CB8AC3E}">
        <p14:creationId xmlns:p14="http://schemas.microsoft.com/office/powerpoint/2010/main" val="110960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C34E902-7FA4-6762-9CFD-0CA4400E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Summary (ii)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5D2739-D3A6-6EF9-AC26-F2305E9578F7}"/>
              </a:ext>
            </a:extLst>
          </p:cNvPr>
          <p:cNvSpPr txBox="1"/>
          <p:nvPr/>
        </p:nvSpPr>
        <p:spPr>
          <a:xfrm>
            <a:off x="340952" y="1355916"/>
            <a:ext cx="8514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AutoNum type="arabicPeriod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Nutrition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Training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Time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Equipment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C4C580-80B2-121C-64C8-1E194448D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" y="4055220"/>
            <a:ext cx="7772400" cy="1825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E34505-7183-5AFD-CD82-A43A886A01FB}"/>
              </a:ext>
            </a:extLst>
          </p:cNvPr>
          <p:cNvSpPr txBox="1"/>
          <p:nvPr/>
        </p:nvSpPr>
        <p:spPr>
          <a:xfrm>
            <a:off x="132414" y="6843839"/>
            <a:ext cx="324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2011</a:t>
            </a:r>
          </a:p>
        </p:txBody>
      </p:sp>
    </p:spTree>
    <p:extLst>
      <p:ext uri="{BB962C8B-B14F-4D97-AF65-F5344CB8AC3E}">
        <p14:creationId xmlns:p14="http://schemas.microsoft.com/office/powerpoint/2010/main" val="308722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AFDAF434-A2A3-A8E5-56B9-AF4950E2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 Today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7D0E7E-21B6-443B-7915-FD47149F8B6F}"/>
              </a:ext>
            </a:extLst>
          </p:cNvPr>
          <p:cNvSpPr txBox="1"/>
          <p:nvPr/>
        </p:nvSpPr>
        <p:spPr>
          <a:xfrm>
            <a:off x="341986" y="1324960"/>
            <a:ext cx="5402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Up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vLamax-Testing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5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95D2739-D3A6-6EF9-AC26-F2305E9578F7}"/>
              </a:ext>
            </a:extLst>
          </p:cNvPr>
          <p:cNvSpPr txBox="1"/>
          <p:nvPr/>
        </p:nvSpPr>
        <p:spPr>
          <a:xfrm>
            <a:off x="340952" y="1355916"/>
            <a:ext cx="8514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C4C580-80B2-121C-64C8-1E194448D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" y="730664"/>
            <a:ext cx="7772400" cy="18250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D374CC-A27F-D27D-D2AD-099CF578A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23" y="2807329"/>
            <a:ext cx="4122369" cy="43965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E28194-853E-F99E-5028-CB0DB3AC15A5}"/>
              </a:ext>
            </a:extLst>
          </p:cNvPr>
          <p:cNvSpPr txBox="1"/>
          <p:nvPr/>
        </p:nvSpPr>
        <p:spPr>
          <a:xfrm>
            <a:off x="340952" y="3387241"/>
            <a:ext cx="3751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4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maxLass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 per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8F476C-A0DE-0B8D-7D37-8A6189F02183}"/>
              </a:ext>
            </a:extLst>
          </p:cNvPr>
          <p:cNvSpPr txBox="1"/>
          <p:nvPr/>
        </p:nvSpPr>
        <p:spPr>
          <a:xfrm>
            <a:off x="132414" y="6843839"/>
            <a:ext cx="324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2011</a:t>
            </a:r>
          </a:p>
        </p:txBody>
      </p:sp>
    </p:spTree>
    <p:extLst>
      <p:ext uri="{BB962C8B-B14F-4D97-AF65-F5344CB8AC3E}">
        <p14:creationId xmlns:p14="http://schemas.microsoft.com/office/powerpoint/2010/main" val="253767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D6FA00-A39C-97B4-87C3-2EC39CFB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0" y="2870469"/>
            <a:ext cx="2844800" cy="37973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B4A6F6-6457-DA2A-6BEA-05FD9881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" y="730664"/>
            <a:ext cx="7772400" cy="1825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4599F59-DD32-F7B7-356A-87B2A46F8A36}"/>
              </a:ext>
            </a:extLst>
          </p:cNvPr>
          <p:cNvSpPr txBox="1"/>
          <p:nvPr/>
        </p:nvSpPr>
        <p:spPr>
          <a:xfrm>
            <a:off x="4407107" y="2870469"/>
            <a:ext cx="392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 :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Detectable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613096C-A299-DEB7-47A7-D688E8140353}"/>
                  </a:ext>
                </a:extLst>
              </p:cNvPr>
              <p:cNvSpPr txBox="1"/>
              <p:nvPr/>
            </p:nvSpPr>
            <p:spPr>
              <a:xfrm>
                <a:off x="4407107" y="3554595"/>
                <a:ext cx="3805785" cy="463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𝑆𝐷𝐶</m:t>
                      </m:r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=1.96 ∗ </m:t>
                      </m:r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𝑉𝐾</m:t>
                      </m:r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∗ √2</m:t>
                      </m:r>
                    </m:oMath>
                  </m:oMathPara>
                </a14:m>
                <a:endParaRPr lang="de-DE" sz="1800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613096C-A299-DEB7-47A7-D688E814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07" y="3554595"/>
                <a:ext cx="3805785" cy="463012"/>
              </a:xfrm>
              <a:prstGeom prst="rect">
                <a:avLst/>
              </a:prstGeom>
              <a:blipFill>
                <a:blip r:embed="rId4"/>
                <a:stretch>
                  <a:fillRect l="-1667" t="-7895" r="-1333" b="-368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BEEC445-DF7A-1A70-A9FE-68282EE1004F}"/>
              </a:ext>
            </a:extLst>
          </p:cNvPr>
          <p:cNvCxnSpPr/>
          <p:nvPr/>
        </p:nvCxnSpPr>
        <p:spPr>
          <a:xfrm flipV="1">
            <a:off x="5891134" y="4137285"/>
            <a:ext cx="0" cy="7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44BC13B-9C0B-054B-A3B5-C1A04FA585C0}"/>
              </a:ext>
            </a:extLst>
          </p:cNvPr>
          <p:cNvSpPr txBox="1"/>
          <p:nvPr/>
        </p:nvSpPr>
        <p:spPr>
          <a:xfrm>
            <a:off x="5075585" y="4624465"/>
            <a:ext cx="167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95 % Confidence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6A3BED-37FD-5E51-83B9-DC1A1245A5C7}"/>
              </a:ext>
            </a:extLst>
          </p:cNvPr>
          <p:cNvSpPr txBox="1"/>
          <p:nvPr/>
        </p:nvSpPr>
        <p:spPr>
          <a:xfrm>
            <a:off x="7373446" y="4783453"/>
            <a:ext cx="167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C63F27C-DD30-6769-A479-44D559B468E7}"/>
              </a:ext>
            </a:extLst>
          </p:cNvPr>
          <p:cNvCxnSpPr/>
          <p:nvPr/>
        </p:nvCxnSpPr>
        <p:spPr>
          <a:xfrm flipV="1">
            <a:off x="8007246" y="4017607"/>
            <a:ext cx="0" cy="7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CE515783-696B-D519-38B8-5A8EA6A8AF05}"/>
              </a:ext>
            </a:extLst>
          </p:cNvPr>
          <p:cNvSpPr/>
          <p:nvPr/>
        </p:nvSpPr>
        <p:spPr>
          <a:xfrm>
            <a:off x="2668249" y="5966085"/>
            <a:ext cx="269823" cy="16489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C8AF11D-BAAC-8DCB-634C-135237A3EAF1}"/>
              </a:ext>
            </a:extLst>
          </p:cNvPr>
          <p:cNvCxnSpPr>
            <a:cxnSpLocks/>
          </p:cNvCxnSpPr>
          <p:nvPr/>
        </p:nvCxnSpPr>
        <p:spPr>
          <a:xfrm>
            <a:off x="2938072" y="6048531"/>
            <a:ext cx="4004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A290CA-8EC5-8CA2-DA91-56A89553E603}"/>
              </a:ext>
            </a:extLst>
          </p:cNvPr>
          <p:cNvCxnSpPr>
            <a:cxnSpLocks/>
          </p:cNvCxnSpPr>
          <p:nvPr/>
        </p:nvCxnSpPr>
        <p:spPr>
          <a:xfrm flipV="1">
            <a:off x="6942943" y="4017607"/>
            <a:ext cx="0" cy="203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97F32458-8744-EF7F-B5FA-72D2B807AA2E}"/>
              </a:ext>
            </a:extLst>
          </p:cNvPr>
          <p:cNvSpPr txBox="1"/>
          <p:nvPr/>
        </p:nvSpPr>
        <p:spPr>
          <a:xfrm>
            <a:off x="132414" y="6858829"/>
            <a:ext cx="324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2011</a:t>
            </a:r>
          </a:p>
        </p:txBody>
      </p:sp>
    </p:spTree>
    <p:extLst>
      <p:ext uri="{BB962C8B-B14F-4D97-AF65-F5344CB8AC3E}">
        <p14:creationId xmlns:p14="http://schemas.microsoft.com/office/powerpoint/2010/main" val="180309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D6FA00-A39C-97B4-87C3-2EC39CFB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0" y="2870469"/>
            <a:ext cx="2844800" cy="37973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B4A6F6-6457-DA2A-6BEA-05FD9881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" y="730664"/>
            <a:ext cx="7772400" cy="182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613096C-A299-DEB7-47A7-D688E8140353}"/>
                  </a:ext>
                </a:extLst>
              </p:cNvPr>
              <p:cNvSpPr txBox="1"/>
              <p:nvPr/>
            </p:nvSpPr>
            <p:spPr>
              <a:xfrm>
                <a:off x="4307567" y="2870469"/>
                <a:ext cx="3805785" cy="463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𝑆𝐷𝐶</m:t>
                      </m:r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=1.96 ∗ </m:t>
                      </m:r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𝑉𝐾</m:t>
                      </m:r>
                      <m:r>
                        <a:rPr lang="de-DE" sz="2800">
                          <a:solidFill>
                            <a:srgbClr val="0035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∗ √2</m:t>
                      </m:r>
                    </m:oMath>
                  </m:oMathPara>
                </a14:m>
                <a:endParaRPr lang="de-DE" sz="1800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613096C-A299-DEB7-47A7-D688E814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67" y="2870469"/>
                <a:ext cx="3805785" cy="463012"/>
              </a:xfrm>
              <a:prstGeom prst="rect">
                <a:avLst/>
              </a:prstGeom>
              <a:blipFill>
                <a:blip r:embed="rId4"/>
                <a:stretch>
                  <a:fillRect l="-1667" t="-8108" r="-1667" b="-378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CE515783-696B-D519-38B8-5A8EA6A8AF05}"/>
              </a:ext>
            </a:extLst>
          </p:cNvPr>
          <p:cNvSpPr/>
          <p:nvPr/>
        </p:nvSpPr>
        <p:spPr>
          <a:xfrm>
            <a:off x="2668249" y="5966085"/>
            <a:ext cx="269823" cy="16489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B40E6B-F80B-216F-26BB-53B9F4D7B573}"/>
              </a:ext>
            </a:extLst>
          </p:cNvPr>
          <p:cNvSpPr txBox="1"/>
          <p:nvPr/>
        </p:nvSpPr>
        <p:spPr>
          <a:xfrm>
            <a:off x="4307567" y="3333481"/>
            <a:ext cx="4402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Week Training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-Test: 		200W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Post-Test: 	220W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 = 1.96 * 0.038 * 200 * 1.41 = 21 W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 1 VK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 = 1 * 0.038 * 200 * 1.41 = 11 W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8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ONLY APPLICABLE TO MAXLASS TESTING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09D9E4AF-2A78-CEC1-D200-0E3622AB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6" y="6320213"/>
            <a:ext cx="659824" cy="6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8BA2BD2-7342-84EB-168C-3A260E2F7475}"/>
              </a:ext>
            </a:extLst>
          </p:cNvPr>
          <p:cNvSpPr/>
          <p:nvPr/>
        </p:nvSpPr>
        <p:spPr>
          <a:xfrm>
            <a:off x="3426986" y="6320213"/>
            <a:ext cx="4686366" cy="69511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7A80D8-8BC2-8046-ADC3-2F0A5A324DD1}"/>
              </a:ext>
            </a:extLst>
          </p:cNvPr>
          <p:cNvSpPr txBox="1"/>
          <p:nvPr/>
        </p:nvSpPr>
        <p:spPr>
          <a:xfrm>
            <a:off x="132414" y="6843839"/>
            <a:ext cx="324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2011</a:t>
            </a:r>
          </a:p>
        </p:txBody>
      </p:sp>
    </p:spTree>
    <p:extLst>
      <p:ext uri="{BB962C8B-B14F-4D97-AF65-F5344CB8AC3E}">
        <p14:creationId xmlns:p14="http://schemas.microsoft.com/office/powerpoint/2010/main" val="242086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5762963-23F9-75AA-D251-E08BC114180D}"/>
              </a:ext>
            </a:extLst>
          </p:cNvPr>
          <p:cNvSpPr txBox="1"/>
          <p:nvPr/>
        </p:nvSpPr>
        <p:spPr>
          <a:xfrm>
            <a:off x="637741" y="1549652"/>
            <a:ext cx="6557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(&lt; 1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(1-1.96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(&gt;1.96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MaxLass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(CV 3.8%)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W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FTP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Testing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(CV 2.9%)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250 W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max Test (CV 2%)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55.35 ml/min/kg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CA768B-0E0E-31E3-FFB5-9842ABAB6670}"/>
              </a:ext>
            </a:extLst>
          </p:cNvPr>
          <p:cNvSpPr txBox="1"/>
          <p:nvPr/>
        </p:nvSpPr>
        <p:spPr>
          <a:xfrm>
            <a:off x="0" y="4305287"/>
            <a:ext cx="2518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Klitzke et al., 2011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75F8DC-E085-9A2F-2E92-9FFC1C23E7DC}"/>
              </a:ext>
            </a:extLst>
          </p:cNvPr>
          <p:cNvSpPr txBox="1"/>
          <p:nvPr/>
        </p:nvSpPr>
        <p:spPr>
          <a:xfrm>
            <a:off x="0" y="5162225"/>
            <a:ext cx="2518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Kirkeberg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206781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9FD9E5-053C-B8E6-2136-6D32DCD4B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960503"/>
            <a:ext cx="5334000" cy="58801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2E249AE-A982-E1C8-1AEF-D6FACD36A53A}"/>
              </a:ext>
            </a:extLst>
          </p:cNvPr>
          <p:cNvSpPr txBox="1"/>
          <p:nvPr/>
        </p:nvSpPr>
        <p:spPr>
          <a:xfrm>
            <a:off x="132414" y="6843839"/>
            <a:ext cx="324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et al., 2022, Chapter 13</a:t>
            </a:r>
          </a:p>
        </p:txBody>
      </p:sp>
    </p:spTree>
    <p:extLst>
      <p:ext uri="{BB962C8B-B14F-4D97-AF65-F5344CB8AC3E}">
        <p14:creationId xmlns:p14="http://schemas.microsoft.com/office/powerpoint/2010/main" val="3350935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52F2F0-3441-4900-71FC-729B0CB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7" y="1664920"/>
            <a:ext cx="8242673" cy="4900773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0B630D86-8386-2F9E-D711-7092B172C1E0}"/>
              </a:ext>
            </a:extLst>
          </p:cNvPr>
          <p:cNvCxnSpPr>
            <a:cxnSpLocks/>
          </p:cNvCxnSpPr>
          <p:nvPr/>
        </p:nvCxnSpPr>
        <p:spPr>
          <a:xfrm>
            <a:off x="2578308" y="5036695"/>
            <a:ext cx="2517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F421550-D501-4B74-BA4B-CF46081C6B79}"/>
              </a:ext>
            </a:extLst>
          </p:cNvPr>
          <p:cNvCxnSpPr>
            <a:cxnSpLocks/>
          </p:cNvCxnSpPr>
          <p:nvPr/>
        </p:nvCxnSpPr>
        <p:spPr>
          <a:xfrm>
            <a:off x="4616971" y="5036695"/>
            <a:ext cx="0" cy="359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92F6BF9-F1FA-1F5D-D52E-931B23A304A5}"/>
                  </a:ext>
                </a:extLst>
              </p:cNvPr>
              <p:cNvSpPr txBox="1"/>
              <p:nvPr/>
            </p:nvSpPr>
            <p:spPr>
              <a:xfrm>
                <a:off x="200262" y="1201908"/>
                <a:ext cx="4895251" cy="463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rgbClr val="003560"/>
                    </a:solidFill>
                    <a:cs typeface="Arial" panose="020B0604020202020204" pitchFamily="34" charset="0"/>
                  </a:rPr>
                  <a:t>53 W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sz="280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=1.96 ∗</m:t>
                    </m:r>
                    <m:r>
                      <a:rPr lang="de-DE" sz="28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0.09 ∗215</m:t>
                    </m:r>
                    <m:r>
                      <a:rPr lang="de-DE" sz="280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∗ √2</m:t>
                    </m:r>
                  </m:oMath>
                </a14:m>
                <a:endParaRPr lang="de-DE" sz="1800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92F6BF9-F1FA-1F5D-D52E-931B23A30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" y="1201908"/>
                <a:ext cx="4895251" cy="463012"/>
              </a:xfrm>
              <a:prstGeom prst="rect">
                <a:avLst/>
              </a:prstGeom>
              <a:blipFill>
                <a:blip r:embed="rId3"/>
                <a:stretch>
                  <a:fillRect l="-4393" t="-15789" r="-1550" b="-42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E6DEBE2-1514-9E69-BB57-AA699149C875}"/>
              </a:ext>
            </a:extLst>
          </p:cNvPr>
          <p:cNvCxnSpPr/>
          <p:nvPr/>
        </p:nvCxnSpPr>
        <p:spPr>
          <a:xfrm>
            <a:off x="4152275" y="5036695"/>
            <a:ext cx="0" cy="35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70996A9-7F47-6F0C-C8E9-BFE8D99F0477}"/>
              </a:ext>
            </a:extLst>
          </p:cNvPr>
          <p:cNvCxnSpPr>
            <a:cxnSpLocks/>
          </p:cNvCxnSpPr>
          <p:nvPr/>
        </p:nvCxnSpPr>
        <p:spPr>
          <a:xfrm>
            <a:off x="5040312" y="5036695"/>
            <a:ext cx="0" cy="35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3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52F2F0-3441-4900-71FC-729B0CB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7" y="1664920"/>
            <a:ext cx="8242673" cy="4900773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0B630D86-8386-2F9E-D711-7092B172C1E0}"/>
              </a:ext>
            </a:extLst>
          </p:cNvPr>
          <p:cNvCxnSpPr>
            <a:cxnSpLocks/>
          </p:cNvCxnSpPr>
          <p:nvPr/>
        </p:nvCxnSpPr>
        <p:spPr>
          <a:xfrm>
            <a:off x="2578308" y="4260317"/>
            <a:ext cx="36426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F421550-D501-4B74-BA4B-CF46081C6B79}"/>
              </a:ext>
            </a:extLst>
          </p:cNvPr>
          <p:cNvCxnSpPr>
            <a:cxnSpLocks/>
          </p:cNvCxnSpPr>
          <p:nvPr/>
        </p:nvCxnSpPr>
        <p:spPr>
          <a:xfrm>
            <a:off x="5291529" y="4260317"/>
            <a:ext cx="0" cy="1136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92F6BF9-F1FA-1F5D-D52E-931B23A304A5}"/>
                  </a:ext>
                </a:extLst>
              </p:cNvPr>
              <p:cNvSpPr txBox="1"/>
              <p:nvPr/>
            </p:nvSpPr>
            <p:spPr>
              <a:xfrm>
                <a:off x="200262" y="1201908"/>
                <a:ext cx="4895251" cy="463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rgbClr val="003560"/>
                    </a:solidFill>
                    <a:cs typeface="Arial" panose="020B0604020202020204" pitchFamily="34" charset="0"/>
                  </a:rPr>
                  <a:t>23 W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sz="280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=1.96 ∗</m:t>
                    </m:r>
                    <m:r>
                      <a:rPr lang="de-DE" sz="28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0.03 ∗280</m:t>
                    </m:r>
                    <m:r>
                      <a:rPr lang="de-DE" sz="2800">
                        <a:solidFill>
                          <a:srgbClr val="0035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∗ √2</m:t>
                    </m:r>
                  </m:oMath>
                </a14:m>
                <a:endParaRPr lang="de-DE" sz="1800" dirty="0">
                  <a:solidFill>
                    <a:srgbClr val="0035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92F6BF9-F1FA-1F5D-D52E-931B23A30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" y="1201908"/>
                <a:ext cx="4895251" cy="463012"/>
              </a:xfrm>
              <a:prstGeom prst="rect">
                <a:avLst/>
              </a:prstGeom>
              <a:blipFill>
                <a:blip r:embed="rId3"/>
                <a:stretch>
                  <a:fillRect l="-4393" t="-15789" r="-1550" b="-42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70996A9-7F47-6F0C-C8E9-BFE8D99F0477}"/>
              </a:ext>
            </a:extLst>
          </p:cNvPr>
          <p:cNvCxnSpPr>
            <a:cxnSpLocks/>
          </p:cNvCxnSpPr>
          <p:nvPr/>
        </p:nvCxnSpPr>
        <p:spPr>
          <a:xfrm>
            <a:off x="5490018" y="4260317"/>
            <a:ext cx="0" cy="113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4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F3D78CA-01E3-56FC-E594-0B0B427AA01A}"/>
              </a:ext>
            </a:extLst>
          </p:cNvPr>
          <p:cNvSpPr txBox="1"/>
          <p:nvPr/>
        </p:nvSpPr>
        <p:spPr>
          <a:xfrm>
            <a:off x="469288" y="1603111"/>
            <a:ext cx="78803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Also: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Stages -&gt; Higher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workload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 typeface="Wingdings" pitchFamily="2" charset="2"/>
              <a:buChar char="è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è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detectable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è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è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Economy?!</a:t>
            </a:r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E14110C8-51D5-9EC4-94CF-79017541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Summary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reliability</a:t>
            </a:r>
            <a:endParaRPr lang="de-DE" altLang="de-DE" sz="30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AD2166-6AE1-7AA2-9C57-D7444EE75B7E}"/>
              </a:ext>
            </a:extLst>
          </p:cNvPr>
          <p:cNvSpPr txBox="1"/>
          <p:nvPr/>
        </p:nvSpPr>
        <p:spPr>
          <a:xfrm>
            <a:off x="-1" y="6547779"/>
            <a:ext cx="4287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Heck 2022, Laktat, Chapter 13.5</a:t>
            </a:r>
          </a:p>
          <a:p>
            <a:endParaRPr lang="de-DE" dirty="0">
              <a:solidFill>
                <a:srgbClr val="21201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2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18C13C7-2044-056D-88D7-D52D7BB1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Literature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C802915-738D-5C0B-6EF2-AC87130E2A83}"/>
              </a:ext>
            </a:extLst>
          </p:cNvPr>
          <p:cNvSpPr txBox="1"/>
          <p:nvPr/>
        </p:nvSpPr>
        <p:spPr>
          <a:xfrm>
            <a:off x="340952" y="1311672"/>
            <a:ext cx="851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3901C7-A2E1-0301-04FA-D9150ACE84C6}"/>
              </a:ext>
            </a:extLst>
          </p:cNvPr>
          <p:cNvSpPr txBox="1"/>
          <p:nvPr/>
        </p:nvSpPr>
        <p:spPr>
          <a:xfrm>
            <a:off x="439308" y="1623354"/>
            <a:ext cx="876465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T, Adam J, Schulz H.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experimental power in maximal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lactate-steady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Model. 2014 May 27;11:25.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10.1186/1742-4682-11-25. Erratum in: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Model. 2016 Sep 8;13(1):18.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10.1186/s12976-016-0044-3. PMID: 24886168; PMCID: PMC4052616.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Hauser, T., Bartsch, D. &amp; Schulz, H. (2011):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and Lactate-Concentration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Maximal Lactate Steady-State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Constant-Load Tests in Cycling. Konferenzbeitrag. Verfügbar über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Abgerufen am 24.06.2026.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&amp; Grabow, V. (2022). Laktat: Stoffwechselgrundlagen, Leistungsdiagnostik, Trainingssteuerung. Springer. 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https://doi.org/10.1007/978-3-662-59835-1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Kirkeberg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JM,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Dalleck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Kamphoff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Pettitt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RW.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VO2 max.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Sports Med. 2011 Apr;32(4):266-70.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10.1055/s-0030-1269914.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 Jan 26. PMID: 21271494.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Klitzke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Borszcz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Tramontin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AF, Costa VP.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Threshold Power in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Sports Med. 2020 Mar;41(3):175-181.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10.1055/a-1018-1965.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Jan 17. PMID: 31952081.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Poffé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Van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Van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Schuylenbergh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INSCYD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maximal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male and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Front Sports Act Living. 2024 May 7;6:1376876.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10.3389/fspor.2024.1376876. PMID: 38774278; PMCID: PMC11107085.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Wackerhage H,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Kabasakalis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Seiler S, Heck H.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V˙O2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Oxidative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Sports Med. 2025 Aug;55(8):1853-1866.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10.1007/s40279-025-02259-6. </a:t>
            </a:r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Jul 17. PMID: 40676393; PMCID: PMC12460440.</a:t>
            </a: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0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6B95E3C-549D-C360-74AA-6ACD550D39A5}"/>
              </a:ext>
            </a:extLst>
          </p:cNvPr>
          <p:cNvSpPr/>
          <p:nvPr/>
        </p:nvSpPr>
        <p:spPr>
          <a:xfrm>
            <a:off x="503582" y="4253948"/>
            <a:ext cx="927654" cy="13119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14C287E-F148-DE86-DEFD-4181E152FCE8}"/>
              </a:ext>
            </a:extLst>
          </p:cNvPr>
          <p:cNvSpPr/>
          <p:nvPr/>
        </p:nvSpPr>
        <p:spPr>
          <a:xfrm>
            <a:off x="1431236" y="3684107"/>
            <a:ext cx="927654" cy="18818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AE9B84-1146-2201-79A1-CCB3AA85E691}"/>
              </a:ext>
            </a:extLst>
          </p:cNvPr>
          <p:cNvSpPr/>
          <p:nvPr/>
        </p:nvSpPr>
        <p:spPr>
          <a:xfrm>
            <a:off x="2358890" y="3114263"/>
            <a:ext cx="927654" cy="24516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3733DD1-EB58-F165-312A-5C47C209CC3E}"/>
              </a:ext>
            </a:extLst>
          </p:cNvPr>
          <p:cNvSpPr/>
          <p:nvPr/>
        </p:nvSpPr>
        <p:spPr>
          <a:xfrm>
            <a:off x="3286538" y="2517913"/>
            <a:ext cx="927654" cy="30480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551817-FD72-D360-BFAF-37CAACBB380F}"/>
              </a:ext>
            </a:extLst>
          </p:cNvPr>
          <p:cNvSpPr txBox="1"/>
          <p:nvPr/>
        </p:nvSpPr>
        <p:spPr>
          <a:xfrm>
            <a:off x="583095" y="4253947"/>
            <a:ext cx="92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160W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E6A563-0686-C739-4497-E33135587273}"/>
              </a:ext>
            </a:extLst>
          </p:cNvPr>
          <p:cNvSpPr txBox="1"/>
          <p:nvPr/>
        </p:nvSpPr>
        <p:spPr>
          <a:xfrm>
            <a:off x="1537252" y="3670856"/>
            <a:ext cx="92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06364B-5A6C-1616-52D6-4F3C95B0D24E}"/>
              </a:ext>
            </a:extLst>
          </p:cNvPr>
          <p:cNvSpPr txBox="1"/>
          <p:nvPr/>
        </p:nvSpPr>
        <p:spPr>
          <a:xfrm>
            <a:off x="2451651" y="3118343"/>
            <a:ext cx="92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240W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0750BCB-B47E-6324-BF64-A399A277444D}"/>
              </a:ext>
            </a:extLst>
          </p:cNvPr>
          <p:cNvSpPr txBox="1"/>
          <p:nvPr/>
        </p:nvSpPr>
        <p:spPr>
          <a:xfrm>
            <a:off x="3392555" y="2504661"/>
            <a:ext cx="92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280W</a:t>
            </a:r>
          </a:p>
        </p:txBody>
      </p:sp>
      <p:sp>
        <p:nvSpPr>
          <p:cNvPr id="17" name="Stern mit 4 Zacken 16">
            <a:extLst>
              <a:ext uri="{FF2B5EF4-FFF2-40B4-BE49-F238E27FC236}">
                <a16:creationId xmlns:a16="http://schemas.microsoft.com/office/drawing/2014/main" id="{E19B7406-BAB6-CA67-E810-1ED71008A8BB}"/>
              </a:ext>
            </a:extLst>
          </p:cNvPr>
          <p:cNvSpPr/>
          <p:nvPr/>
        </p:nvSpPr>
        <p:spPr>
          <a:xfrm>
            <a:off x="238538" y="5624291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 mit 4 Zacken 17">
            <a:extLst>
              <a:ext uri="{FF2B5EF4-FFF2-40B4-BE49-F238E27FC236}">
                <a16:creationId xmlns:a16="http://schemas.microsoft.com/office/drawing/2014/main" id="{FE9558A6-FAD5-B97F-58D8-66548C9E5D55}"/>
              </a:ext>
            </a:extLst>
          </p:cNvPr>
          <p:cNvSpPr/>
          <p:nvPr/>
        </p:nvSpPr>
        <p:spPr>
          <a:xfrm>
            <a:off x="1139685" y="5650796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 mit 4 Zacken 19">
            <a:extLst>
              <a:ext uri="{FF2B5EF4-FFF2-40B4-BE49-F238E27FC236}">
                <a16:creationId xmlns:a16="http://schemas.microsoft.com/office/drawing/2014/main" id="{2C22AC5A-20A2-ACB1-6834-40FD7E4E0064}"/>
              </a:ext>
            </a:extLst>
          </p:cNvPr>
          <p:cNvSpPr/>
          <p:nvPr/>
        </p:nvSpPr>
        <p:spPr>
          <a:xfrm>
            <a:off x="2040832" y="5650796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 mit 4 Zacken 20">
            <a:extLst>
              <a:ext uri="{FF2B5EF4-FFF2-40B4-BE49-F238E27FC236}">
                <a16:creationId xmlns:a16="http://schemas.microsoft.com/office/drawing/2014/main" id="{C6CA5EAB-A9D7-3608-317C-12DCF17193F1}"/>
              </a:ext>
            </a:extLst>
          </p:cNvPr>
          <p:cNvSpPr/>
          <p:nvPr/>
        </p:nvSpPr>
        <p:spPr>
          <a:xfrm>
            <a:off x="2981737" y="5650796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4 Zacken 21">
            <a:extLst>
              <a:ext uri="{FF2B5EF4-FFF2-40B4-BE49-F238E27FC236}">
                <a16:creationId xmlns:a16="http://schemas.microsoft.com/office/drawing/2014/main" id="{A604EDF8-E6F0-31B6-0EC9-336E084C44E8}"/>
              </a:ext>
            </a:extLst>
          </p:cNvPr>
          <p:cNvSpPr/>
          <p:nvPr/>
        </p:nvSpPr>
        <p:spPr>
          <a:xfrm>
            <a:off x="3909389" y="5650795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D485498-60F1-5031-8EA1-E9C921B8E0E5}"/>
              </a:ext>
            </a:extLst>
          </p:cNvPr>
          <p:cNvSpPr txBox="1"/>
          <p:nvPr/>
        </p:nvSpPr>
        <p:spPr>
          <a:xfrm>
            <a:off x="3544954" y="5995338"/>
            <a:ext cx="1391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0‘, 1‘ &amp; 2‘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B0A106C-83F6-A4D7-3BE2-FA82F4546288}"/>
              </a:ext>
            </a:extLst>
          </p:cNvPr>
          <p:cNvSpPr txBox="1"/>
          <p:nvPr/>
        </p:nvSpPr>
        <p:spPr>
          <a:xfrm>
            <a:off x="536712" y="3664364"/>
            <a:ext cx="1391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5min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6F484B6-8273-EEC3-B21B-56897F5EDD0F}"/>
              </a:ext>
            </a:extLst>
          </p:cNvPr>
          <p:cNvSpPr/>
          <p:nvPr/>
        </p:nvSpPr>
        <p:spPr>
          <a:xfrm>
            <a:off x="5296590" y="1451113"/>
            <a:ext cx="1051199" cy="41214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E4354C3-1D34-1103-B372-47AFACD17C74}"/>
              </a:ext>
            </a:extLst>
          </p:cNvPr>
          <p:cNvSpPr txBox="1"/>
          <p:nvPr/>
        </p:nvSpPr>
        <p:spPr>
          <a:xfrm>
            <a:off x="5420138" y="1009640"/>
            <a:ext cx="1391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 min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D18768E-B7D0-C0D1-25FC-66F41F357128}"/>
              </a:ext>
            </a:extLst>
          </p:cNvPr>
          <p:cNvSpPr txBox="1"/>
          <p:nvPr/>
        </p:nvSpPr>
        <p:spPr>
          <a:xfrm>
            <a:off x="5420136" y="1451113"/>
            <a:ext cx="92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320W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50D7669-3AC6-1519-B7CF-E5B788CA5183}"/>
              </a:ext>
            </a:extLst>
          </p:cNvPr>
          <p:cNvSpPr/>
          <p:nvPr/>
        </p:nvSpPr>
        <p:spPr>
          <a:xfrm>
            <a:off x="7253632" y="781883"/>
            <a:ext cx="1051199" cy="47704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4496D19-D427-7488-8DCE-B9A8CAF928E3}"/>
              </a:ext>
            </a:extLst>
          </p:cNvPr>
          <p:cNvSpPr txBox="1"/>
          <p:nvPr/>
        </p:nvSpPr>
        <p:spPr>
          <a:xfrm>
            <a:off x="5910465" y="5970109"/>
            <a:ext cx="90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0‘, 1‘, 3‘ &amp; 5‘</a:t>
            </a:r>
          </a:p>
        </p:txBody>
      </p:sp>
      <p:sp>
        <p:nvSpPr>
          <p:cNvPr id="30" name="Stern mit 4 Zacken 29">
            <a:extLst>
              <a:ext uri="{FF2B5EF4-FFF2-40B4-BE49-F238E27FC236}">
                <a16:creationId xmlns:a16="http://schemas.microsoft.com/office/drawing/2014/main" id="{AD2A480C-FAD3-E553-076A-61066C3A35F0}"/>
              </a:ext>
            </a:extLst>
          </p:cNvPr>
          <p:cNvSpPr/>
          <p:nvPr/>
        </p:nvSpPr>
        <p:spPr>
          <a:xfrm>
            <a:off x="6129127" y="5648265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tern mit 4 Zacken 30">
            <a:extLst>
              <a:ext uri="{FF2B5EF4-FFF2-40B4-BE49-F238E27FC236}">
                <a16:creationId xmlns:a16="http://schemas.microsoft.com/office/drawing/2014/main" id="{6015BE43-F59B-D3E2-BE66-E05EA963341E}"/>
              </a:ext>
            </a:extLst>
          </p:cNvPr>
          <p:cNvSpPr/>
          <p:nvPr/>
        </p:nvSpPr>
        <p:spPr>
          <a:xfrm>
            <a:off x="7924795" y="5654893"/>
            <a:ext cx="424070" cy="371047"/>
          </a:xfrm>
          <a:prstGeom prst="star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C68B4D5-21E8-EA7C-74BE-E48FE140836A}"/>
              </a:ext>
            </a:extLst>
          </p:cNvPr>
          <p:cNvSpPr txBox="1"/>
          <p:nvPr/>
        </p:nvSpPr>
        <p:spPr>
          <a:xfrm>
            <a:off x="7898288" y="6101666"/>
            <a:ext cx="90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0‘, 1‘, 3‘, 5‘, 7‘ &amp; 9‘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25393F-C0B1-A422-4806-9DF55CDBC3B2}"/>
              </a:ext>
            </a:extLst>
          </p:cNvPr>
          <p:cNvSpPr txBox="1"/>
          <p:nvPr/>
        </p:nvSpPr>
        <p:spPr>
          <a:xfrm>
            <a:off x="7460968" y="859723"/>
            <a:ext cx="927653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???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40D838D-579F-9FA1-0083-10D1542E51B8}"/>
              </a:ext>
            </a:extLst>
          </p:cNvPr>
          <p:cNvSpPr txBox="1"/>
          <p:nvPr/>
        </p:nvSpPr>
        <p:spPr>
          <a:xfrm>
            <a:off x="7308981" y="373483"/>
            <a:ext cx="1391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~5 min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3DB70B6-A059-0EBB-A5EC-86AAB5700414}"/>
              </a:ext>
            </a:extLst>
          </p:cNvPr>
          <p:cNvCxnSpPr/>
          <p:nvPr/>
        </p:nvCxnSpPr>
        <p:spPr>
          <a:xfrm>
            <a:off x="4333459" y="4070966"/>
            <a:ext cx="8613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D1C33431-DA50-1CFF-0499-4F3402A61D27}"/>
              </a:ext>
            </a:extLst>
          </p:cNvPr>
          <p:cNvSpPr txBox="1"/>
          <p:nvPr/>
        </p:nvSpPr>
        <p:spPr>
          <a:xfrm>
            <a:off x="4338163" y="4077593"/>
            <a:ext cx="85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Active</a:t>
            </a:r>
            <a:r>
              <a:rPr lang="de-DE" sz="1400" dirty="0"/>
              <a:t> </a:t>
            </a:r>
            <a:r>
              <a:rPr lang="de-DE" sz="1400" dirty="0" err="1"/>
              <a:t>recovery</a:t>
            </a:r>
            <a:endParaRPr lang="de-DE" sz="14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A694BD4-0220-F8FA-18F7-4AA6A4EA7E01}"/>
              </a:ext>
            </a:extLst>
          </p:cNvPr>
          <p:cNvCxnSpPr/>
          <p:nvPr/>
        </p:nvCxnSpPr>
        <p:spPr>
          <a:xfrm>
            <a:off x="6347781" y="4093152"/>
            <a:ext cx="8613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F023AF89-B6A3-065B-EF21-64496CEE761B}"/>
              </a:ext>
            </a:extLst>
          </p:cNvPr>
          <p:cNvSpPr txBox="1"/>
          <p:nvPr/>
        </p:nvSpPr>
        <p:spPr>
          <a:xfrm>
            <a:off x="6347789" y="4121427"/>
            <a:ext cx="85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Active</a:t>
            </a:r>
            <a:r>
              <a:rPr lang="de-DE" sz="1400" dirty="0"/>
              <a:t> </a:t>
            </a:r>
            <a:r>
              <a:rPr lang="de-DE" sz="1400" dirty="0" err="1"/>
              <a:t>recovery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462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6A251BE-444D-DC20-0D50-28706549D5F8}"/>
              </a:ext>
            </a:extLst>
          </p:cNvPr>
          <p:cNvSpPr txBox="1"/>
          <p:nvPr/>
        </p:nvSpPr>
        <p:spPr>
          <a:xfrm>
            <a:off x="3524864" y="3331850"/>
            <a:ext cx="272845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Problems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associated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with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/>
                <a:cs typeface="Arial"/>
              </a:rPr>
              <a:t>testing</a:t>
            </a:r>
            <a:endParaRPr lang="de-DE" sz="1600" b="1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D47481-7113-45D3-27E1-CF480B147148}"/>
              </a:ext>
            </a:extLst>
          </p:cNvPr>
          <p:cNvSpPr txBox="1"/>
          <p:nvPr/>
        </p:nvSpPr>
        <p:spPr>
          <a:xfrm>
            <a:off x="0" y="1872093"/>
            <a:ext cx="5043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Insufficient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ADP/AMP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activation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47B452-8127-8B9D-5C08-14306A49D787}"/>
              </a:ext>
            </a:extLst>
          </p:cNvPr>
          <p:cNvSpPr txBox="1"/>
          <p:nvPr/>
        </p:nvSpPr>
        <p:spPr>
          <a:xfrm>
            <a:off x="4889090" y="1969125"/>
            <a:ext cx="508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Acidosis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inhibits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glycolysis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DA1436-41A7-99B3-24EA-F5688FDF5796}"/>
              </a:ext>
            </a:extLst>
          </p:cNvPr>
          <p:cNvSpPr txBox="1"/>
          <p:nvPr/>
        </p:nvSpPr>
        <p:spPr>
          <a:xfrm>
            <a:off x="6352868" y="2919371"/>
            <a:ext cx="508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Peak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lactate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flux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short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08225D-7FBE-85FB-A06E-141A59CA9C07}"/>
              </a:ext>
            </a:extLst>
          </p:cNvPr>
          <p:cNvSpPr txBox="1"/>
          <p:nvPr/>
        </p:nvSpPr>
        <p:spPr>
          <a:xfrm>
            <a:off x="5674441" y="4785998"/>
            <a:ext cx="55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No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vLamax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verification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criterion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C72CAD-5CE5-20EE-34C4-7685EF841120}"/>
              </a:ext>
            </a:extLst>
          </p:cNvPr>
          <p:cNvSpPr txBox="1"/>
          <p:nvPr/>
        </p:nvSpPr>
        <p:spPr>
          <a:xfrm>
            <a:off x="0" y="3454961"/>
            <a:ext cx="3447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t</a:t>
            </a:r>
            <a:r>
              <a:rPr lang="de-DE" sz="1600" b="1" baseline="-25000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alac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correction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highly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variable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B6CCC80-1B14-8020-8129-CBB11EDCC88D}"/>
              </a:ext>
            </a:extLst>
          </p:cNvPr>
          <p:cNvSpPr txBox="1"/>
          <p:nvPr/>
        </p:nvSpPr>
        <p:spPr>
          <a:xfrm>
            <a:off x="656303" y="4592844"/>
            <a:ext cx="55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Lactate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clearance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unaccounted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for</a:t>
            </a:r>
            <a:endParaRPr lang="de-DE" sz="1600" b="1" dirty="0">
              <a:solidFill>
                <a:srgbClr val="00356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E3AC48-DA31-7875-D060-824280C6602B}"/>
              </a:ext>
            </a:extLst>
          </p:cNvPr>
          <p:cNvSpPr txBox="1"/>
          <p:nvPr/>
        </p:nvSpPr>
        <p:spPr>
          <a:xfrm>
            <a:off x="92177" y="6652625"/>
            <a:ext cx="55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*(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Glycolytic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ATP after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exercise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cessation</a:t>
            </a:r>
            <a:r>
              <a:rPr lang="de-DE" sz="1600" b="1" dirty="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5B11C7-2D83-8BD1-8CD9-6CB0D7D20B3B}"/>
              </a:ext>
            </a:extLst>
          </p:cNvPr>
          <p:cNvSpPr txBox="1"/>
          <p:nvPr/>
        </p:nvSpPr>
        <p:spPr>
          <a:xfrm>
            <a:off x="7172836" y="6804898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Wackerhage et al., 2025</a:t>
            </a:r>
          </a:p>
        </p:txBody>
      </p:sp>
      <p:sp>
        <p:nvSpPr>
          <p:cNvPr id="7" name="Textfeld 18">
            <a:extLst>
              <a:ext uri="{FF2B5EF4-FFF2-40B4-BE49-F238E27FC236}">
                <a16:creationId xmlns:a16="http://schemas.microsoft.com/office/drawing/2014/main" id="{7C81D20C-281C-BB79-7922-58590F04B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vLa.max</a:t>
            </a: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  <a:endParaRPr kumimoji="0" lang="de-DE" altLang="de-DE" sz="30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4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3EF04993-92DA-1134-C4FC-14110551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Measuring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vLa</a:t>
            </a:r>
            <a:r>
              <a:rPr lang="de-DE" sz="2400" b="1" baseline="-25000" dirty="0" err="1">
                <a:solidFill>
                  <a:srgbClr val="003560"/>
                </a:solidFill>
                <a:latin typeface="Arial"/>
              </a:rPr>
              <a:t>max</a:t>
            </a:r>
            <a:endParaRPr lang="de-DE" sz="2400" b="1" baseline="-25000" dirty="0">
              <a:solidFill>
                <a:srgbClr val="003560"/>
              </a:solidFill>
              <a:latin typeface="Arial"/>
            </a:endParaRP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 err="1">
                <a:solidFill>
                  <a:srgbClr val="003560"/>
                </a:solidFill>
                <a:latin typeface="Arial"/>
              </a:rPr>
              <a:t>Validity</a:t>
            </a:r>
            <a:r>
              <a:rPr lang="de-DE" sz="1200" dirty="0">
                <a:solidFill>
                  <a:srgbClr val="003560"/>
                </a:solidFill>
                <a:latin typeface="Arial"/>
              </a:rPr>
              <a:t> &amp; </a:t>
            </a:r>
            <a:r>
              <a:rPr lang="de-DE" sz="1200" dirty="0" err="1">
                <a:solidFill>
                  <a:srgbClr val="003560"/>
                </a:solidFill>
                <a:latin typeface="Arial"/>
              </a:rPr>
              <a:t>Reliability</a:t>
            </a:r>
            <a:endParaRPr lang="de-DE" sz="1200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0451C9-F48A-3A90-F5C4-BEC36B463C21}"/>
              </a:ext>
            </a:extLst>
          </p:cNvPr>
          <p:cNvSpPr txBox="1"/>
          <p:nvPr/>
        </p:nvSpPr>
        <p:spPr>
          <a:xfrm>
            <a:off x="468312" y="1430609"/>
            <a:ext cx="4440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b="1" u="sng" dirty="0" err="1">
                <a:solidFill>
                  <a:srgbClr val="003560"/>
                </a:solidFill>
                <a:latin typeface="Arial"/>
                <a:cs typeface="Arial"/>
              </a:rPr>
              <a:t>Validity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  <a:sym typeface="Wingdings" pitchFamily="2" charset="2"/>
            </a:endParaRPr>
          </a:p>
        </p:txBody>
      </p:sp>
      <p:pic>
        <p:nvPicPr>
          <p:cNvPr id="4" name="Picture 2" descr="3d männchen frage Stockfotos, lizenzfreie 3d männchen frage Bilder |  Depositphotos">
            <a:extLst>
              <a:ext uri="{FF2B5EF4-FFF2-40B4-BE49-F238E27FC236}">
                <a16:creationId xmlns:a16="http://schemas.microsoft.com/office/drawing/2014/main" id="{E7DACB01-4DB2-A219-C8DB-8881BE85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36" y="2456077"/>
            <a:ext cx="3263502" cy="32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6E44AE-2F59-C081-135F-701F3877E1EF}"/>
              </a:ext>
            </a:extLst>
          </p:cNvPr>
          <p:cNvSpPr txBox="1"/>
          <p:nvPr/>
        </p:nvSpPr>
        <p:spPr>
          <a:xfrm>
            <a:off x="355239" y="1921308"/>
            <a:ext cx="5402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Ergometer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(e.g.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8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</a:t>
            </a:r>
            <a:endParaRPr lang="de-DE" sz="18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Biopsies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P-NMR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7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6F9621-2FF1-1E0E-E376-658D202F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706937"/>
            <a:ext cx="7772400" cy="12601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6B56B3-A36D-94A2-F7F8-CA591CD01DB0}"/>
              </a:ext>
            </a:extLst>
          </p:cNvPr>
          <p:cNvSpPr txBox="1"/>
          <p:nvPr/>
        </p:nvSpPr>
        <p:spPr>
          <a:xfrm>
            <a:off x="2890643" y="3103334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vLa.max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371E456-B3FD-88FD-99D9-4A6453E5FFA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915142" y="3433346"/>
            <a:ext cx="692457" cy="1423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EA892E23-E1A3-75A9-B686-4591913787F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607599" y="3441888"/>
            <a:ext cx="798188" cy="1414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8153ECF-13EE-D717-25C8-0903D6452052}"/>
              </a:ext>
            </a:extLst>
          </p:cNvPr>
          <p:cNvCxnSpPr/>
          <p:nvPr/>
        </p:nvCxnSpPr>
        <p:spPr>
          <a:xfrm>
            <a:off x="2607599" y="4856698"/>
            <a:ext cx="0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834AF0E1-057F-349A-9F83-396CABA75DB0}"/>
              </a:ext>
            </a:extLst>
          </p:cNvPr>
          <p:cNvSpPr txBox="1"/>
          <p:nvPr/>
        </p:nvSpPr>
        <p:spPr>
          <a:xfrm>
            <a:off x="1562738" y="5633499"/>
            <a:ext cx="209788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 / 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9CA348-5FF9-630F-DE3E-DA1BC4D48A44}"/>
              </a:ext>
            </a:extLst>
          </p:cNvPr>
          <p:cNvSpPr txBox="1"/>
          <p:nvPr/>
        </p:nvSpPr>
        <p:spPr>
          <a:xfrm>
            <a:off x="1399998" y="3094792"/>
            <a:ext cx="10302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6B2825-70DD-994D-2E81-986C4463DA0F}"/>
              </a:ext>
            </a:extLst>
          </p:cNvPr>
          <p:cNvSpPr txBox="1"/>
          <p:nvPr/>
        </p:nvSpPr>
        <p:spPr>
          <a:xfrm>
            <a:off x="1526205" y="2853492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Rampentest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D575E8-214B-12B5-49C3-560EB8B71584}"/>
              </a:ext>
            </a:extLst>
          </p:cNvPr>
          <p:cNvSpPr txBox="1"/>
          <p:nvPr/>
        </p:nvSpPr>
        <p:spPr>
          <a:xfrm>
            <a:off x="3049392" y="2879348"/>
            <a:ext cx="763588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Sprinttest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651CCD-0E94-D656-3352-0655C9C78675}"/>
              </a:ext>
            </a:extLst>
          </p:cNvPr>
          <p:cNvSpPr txBox="1"/>
          <p:nvPr/>
        </p:nvSpPr>
        <p:spPr>
          <a:xfrm>
            <a:off x="1526205" y="2866192"/>
            <a:ext cx="763588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Rampentest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8F9EB1-A69B-0284-03EC-3C07B3B96E50}"/>
              </a:ext>
            </a:extLst>
          </p:cNvPr>
          <p:cNvSpPr txBox="1"/>
          <p:nvPr/>
        </p:nvSpPr>
        <p:spPr>
          <a:xfrm>
            <a:off x="3713840" y="4034422"/>
            <a:ext cx="1433347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determmied</a:t>
            </a:r>
            <a:endParaRPr lang="de-DE" sz="7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435BD1-7F23-6B29-E496-C424CD5DF571}"/>
              </a:ext>
            </a:extLst>
          </p:cNvPr>
          <p:cNvSpPr txBox="1"/>
          <p:nvPr/>
        </p:nvSpPr>
        <p:spPr>
          <a:xfrm>
            <a:off x="3156175" y="4325316"/>
            <a:ext cx="1884137" cy="2000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Calculatoins</a:t>
            </a:r>
            <a:r>
              <a:rPr lang="de-DE" sz="7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1-Copmartment Modell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A2976D-F1CD-BA48-9231-B6D161928719}"/>
              </a:ext>
            </a:extLst>
          </p:cNvPr>
          <p:cNvSpPr txBox="1"/>
          <p:nvPr/>
        </p:nvSpPr>
        <p:spPr>
          <a:xfrm>
            <a:off x="1870854" y="6024567"/>
            <a:ext cx="179804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 der Simulation</a:t>
            </a:r>
            <a:endParaRPr lang="de-DE" sz="9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84D28B34-47C1-A267-5C4C-B64EB9B2559C}"/>
              </a:ext>
            </a:extLst>
          </p:cNvPr>
          <p:cNvCxnSpPr>
            <a:cxnSpLocks/>
          </p:cNvCxnSpPr>
          <p:nvPr/>
        </p:nvCxnSpPr>
        <p:spPr>
          <a:xfrm>
            <a:off x="343910" y="4270638"/>
            <a:ext cx="8277750" cy="597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1E18D58-FA85-5351-F06D-FEB76DEE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7" y="1967087"/>
            <a:ext cx="5488866" cy="51935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EB3081-F0B7-E778-4845-A72B44CD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706937"/>
            <a:ext cx="7772400" cy="126015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6E854ED-DA17-DBB2-DF46-C337BEC6835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687097" y="4100052"/>
            <a:ext cx="2875936" cy="35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B09188A-EFD1-BD21-B5F8-8E2BEE38CA6E}"/>
              </a:ext>
            </a:extLst>
          </p:cNvPr>
          <p:cNvCxnSpPr>
            <a:cxnSpLocks/>
          </p:cNvCxnSpPr>
          <p:nvPr/>
        </p:nvCxnSpPr>
        <p:spPr>
          <a:xfrm flipH="1">
            <a:off x="4385188" y="4563837"/>
            <a:ext cx="2177844" cy="194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557B4651-5832-987F-60D7-1FDAB394A942}"/>
              </a:ext>
            </a:extLst>
          </p:cNvPr>
          <p:cNvSpPr txBox="1"/>
          <p:nvPr/>
        </p:nvSpPr>
        <p:spPr>
          <a:xfrm>
            <a:off x="6563033" y="4041258"/>
            <a:ext cx="235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linear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x-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power</a:t>
            </a:r>
          </a:p>
        </p:txBody>
      </p:sp>
      <p:pic>
        <p:nvPicPr>
          <p:cNvPr id="13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B4B7B5A9-6BF2-F01B-AD54-7FFE791A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03" y="5414515"/>
            <a:ext cx="659824" cy="6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79B4B44-85FD-491E-8C85-A2A3F38C5755}"/>
              </a:ext>
            </a:extLst>
          </p:cNvPr>
          <p:cNvSpPr txBox="1"/>
          <p:nvPr/>
        </p:nvSpPr>
        <p:spPr>
          <a:xfrm>
            <a:off x="6631327" y="5445985"/>
            <a:ext cx="19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7" name="Picture 2" descr="ORIGINAL Verkehrszeichen Nr. 101 Achtung Gefahrenstelle Symbol  Ausrufezeichen 630mm SL Verkehrsschild RAL Schild Verkehrsschilder Schilder  Warnschild Straßenschild Strassenschilder Hinweisschild StVO : Amazon.de:  Baumarkt">
            <a:extLst>
              <a:ext uri="{FF2B5EF4-FFF2-40B4-BE49-F238E27FC236}">
                <a16:creationId xmlns:a16="http://schemas.microsoft.com/office/drawing/2014/main" id="{F2B54740-5F1B-F85C-8A82-BC53DC7E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9" y="5414515"/>
            <a:ext cx="659824" cy="6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4586DA-6177-CEA0-E358-536401472001}"/>
              </a:ext>
            </a:extLst>
          </p:cNvPr>
          <p:cNvSpPr txBox="1"/>
          <p:nvPr/>
        </p:nvSpPr>
        <p:spPr>
          <a:xfrm>
            <a:off x="7905136" y="6854326"/>
            <a:ext cx="3267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2014</a:t>
            </a:r>
          </a:p>
        </p:txBody>
      </p:sp>
    </p:spTree>
    <p:extLst>
      <p:ext uri="{BB962C8B-B14F-4D97-AF65-F5344CB8AC3E}">
        <p14:creationId xmlns:p14="http://schemas.microsoft.com/office/powerpoint/2010/main" val="41428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CD099D-0F01-7858-E99C-1F891614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257"/>
            <a:ext cx="7464000" cy="55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4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56E46B-D505-7A45-F7DC-56AB1C51B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9" y="787857"/>
            <a:ext cx="7772400" cy="634339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720C2CC-F4C1-DFB2-E94F-5E8FDC7F5464}"/>
              </a:ext>
            </a:extLst>
          </p:cNvPr>
          <p:cNvSpPr txBox="1"/>
          <p:nvPr/>
        </p:nvSpPr>
        <p:spPr>
          <a:xfrm>
            <a:off x="7905136" y="6854326"/>
            <a:ext cx="3267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 et al., 2014</a:t>
            </a:r>
          </a:p>
        </p:txBody>
      </p:sp>
    </p:spTree>
    <p:extLst>
      <p:ext uri="{BB962C8B-B14F-4D97-AF65-F5344CB8AC3E}">
        <p14:creationId xmlns:p14="http://schemas.microsoft.com/office/powerpoint/2010/main" val="428916903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1232</Words>
  <Application>Microsoft Macintosh PowerPoint</Application>
  <PresentationFormat>Benutzerdefiniert</PresentationFormat>
  <Paragraphs>243</Paragraphs>
  <Slides>28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Helvetica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263</cp:revision>
  <dcterms:created xsi:type="dcterms:W3CDTF">2009-11-16T10:30:05Z</dcterms:created>
  <dcterms:modified xsi:type="dcterms:W3CDTF">2026-06-24T10:31:23Z</dcterms:modified>
</cp:coreProperties>
</file>