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84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87561" y="2854989"/>
            <a:ext cx="8168878" cy="1554807"/>
          </a:xfrm>
          <a:prstGeom prst="roundRect">
            <a:avLst>
              <a:gd name="adj" fmla="val 141147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5872" y="-967680"/>
            <a:ext cx="8332256" cy="1314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350"/>
              </a:lnSpc>
              <a:buNone/>
            </a:pPr>
            <a:r>
              <a:rPr lang="en-US" sz="6900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⚡</a:t>
            </a:r>
            <a:endParaRPr lang="en-US" sz="6900" dirty="0"/>
          </a:p>
        </p:txBody>
      </p:sp>
      <p:sp>
        <p:nvSpPr>
          <p:cNvPr id="4" name="Text 2"/>
          <p:cNvSpPr/>
          <p:nvPr/>
        </p:nvSpPr>
        <p:spPr>
          <a:xfrm>
            <a:off x="487561" y="499170"/>
            <a:ext cx="8168878" cy="32914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640"/>
              </a:lnSpc>
              <a:buNone/>
            </a:pPr>
            <a:r>
              <a:rPr lang="en-US" sz="5760" b="1" dirty="0">
                <a:solidFill>
                  <a:srgbClr val="102A43"/>
                </a:solidFill>
                <a:latin typeface="Literata" pitchFamily="34" charset="0"/>
                <a:ea typeface="Literata" pitchFamily="34" charset="-122"/>
                <a:cs typeface="Literata" pitchFamily="34" charset="-120"/>
              </a:rPr>
              <a:t>Muscular Kinetics During a Maximal Sprint</a:t>
            </a:r>
            <a:endParaRPr lang="en-US" sz="5760" dirty="0"/>
          </a:p>
        </p:txBody>
      </p:sp>
      <p:sp>
        <p:nvSpPr>
          <p:cNvPr id="6" name="Text 4"/>
          <p:cNvSpPr/>
          <p:nvPr/>
        </p:nvSpPr>
        <p:spPr>
          <a:xfrm>
            <a:off x="763786" y="3131214"/>
            <a:ext cx="7616428" cy="10023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633"/>
              </a:lnSpc>
              <a:buNone/>
            </a:pPr>
            <a:r>
              <a:rPr lang="en-US" sz="1620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Goal: explain how </a:t>
            </a:r>
            <a:r>
              <a:rPr lang="en-US" sz="1620" b="1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PCr</a:t>
            </a:r>
            <a:r>
              <a:rPr lang="en-US" sz="1620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, </a:t>
            </a:r>
            <a:r>
              <a:rPr lang="en-US" sz="1620" b="1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glycolysis</a:t>
            </a:r>
            <a:r>
              <a:rPr lang="en-US" sz="1620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, </a:t>
            </a:r>
            <a:r>
              <a:rPr lang="en-US" sz="1620" b="1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pH</a:t>
            </a:r>
            <a:r>
              <a:rPr lang="en-US" sz="1620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, and </a:t>
            </a:r>
            <a:r>
              <a:rPr lang="en-US" sz="1620" b="1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blood lactate</a:t>
            </a:r>
            <a:r>
              <a:rPr lang="en-US" sz="1620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change over time, and why the useful test window is roughly between 5 and 20 seconds.</a:t>
            </a:r>
            <a:endParaRPr lang="en-US" sz="16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61" y="-222647"/>
            <a:ext cx="8168878" cy="4762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36007" y="2835771"/>
            <a:ext cx="3053953" cy="1961406"/>
          </a:xfrm>
          <a:prstGeom prst="roundRect">
            <a:avLst>
              <a:gd name="adj" fmla="val 111887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36032" y="3035796"/>
            <a:ext cx="656779" cy="354062"/>
          </a:xfrm>
          <a:prstGeom prst="roundRect">
            <a:avLst>
              <a:gd name="adj" fmla="val 25800159"/>
            </a:avLst>
          </a:prstGeom>
          <a:solidFill>
            <a:srgbClr val="FBE4E2"/>
          </a:solidFill>
          <a:ln/>
        </p:spPr>
        <p:txBody>
          <a:bodyPr wrap="square" lIns="129540" tIns="129540" rIns="129540" bIns="12954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F2D2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0-5 s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489985" y="2951559"/>
            <a:ext cx="3053953" cy="1961406"/>
          </a:xfrm>
          <a:prstGeom prst="roundRect">
            <a:avLst>
              <a:gd name="adj" fmla="val 111887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3690010" y="3151584"/>
            <a:ext cx="878681" cy="354062"/>
          </a:xfrm>
          <a:prstGeom prst="roundRect">
            <a:avLst>
              <a:gd name="adj" fmla="val 25800159"/>
            </a:avLst>
          </a:prstGeom>
          <a:solidFill>
            <a:srgbClr val="E0EBFF"/>
          </a:solidFill>
          <a:ln/>
        </p:spPr>
        <p:txBody>
          <a:bodyPr wrap="square" lIns="129540" tIns="129540" rIns="129540" bIns="12954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~6-15 s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854042" y="990153"/>
            <a:ext cx="3053953" cy="1961406"/>
          </a:xfrm>
          <a:prstGeom prst="roundRect">
            <a:avLst>
              <a:gd name="adj" fmla="val 111887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6054067" y="1190178"/>
            <a:ext cx="1226195" cy="354062"/>
          </a:xfrm>
          <a:prstGeom prst="roundRect">
            <a:avLst>
              <a:gd name="adj" fmla="val 25800159"/>
            </a:avLst>
          </a:prstGeom>
          <a:solidFill>
            <a:srgbClr val="DFF7F3"/>
          </a:solidFill>
          <a:ln/>
        </p:spPr>
        <p:txBody>
          <a:bodyPr wrap="square" lIns="129540" tIns="129540" rIns="129540" bIns="12954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F766E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Later phase</a:t>
            </a:r>
            <a:endParaRPr lang="en-US" sz="10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61" y="15478"/>
            <a:ext cx="4886325" cy="2745581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87561" y="-1060847"/>
            <a:ext cx="83322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b="1" dirty="0">
                <a:solidFill>
                  <a:srgbClr val="102A43"/>
                </a:solidFill>
                <a:latin typeface="Literata" pitchFamily="34" charset="0"/>
                <a:ea typeface="Literata" pitchFamily="34" charset="-122"/>
                <a:cs typeface="Literata" pitchFamily="34" charset="-120"/>
              </a:rPr>
              <a:t>Time course of the sprint</a:t>
            </a:r>
            <a:endParaRPr lang="en-US" sz="3600" dirty="0"/>
          </a:p>
        </p:txBody>
      </p:sp>
      <p:sp>
        <p:nvSpPr>
          <p:cNvPr id="11" name="Text 7"/>
          <p:cNvSpPr/>
          <p:nvPr/>
        </p:nvSpPr>
        <p:spPr>
          <a:xfrm>
            <a:off x="436032" y="3466058"/>
            <a:ext cx="2653903" cy="904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82"/>
              </a:lnSpc>
              <a:buNone/>
            </a:pPr>
            <a:r>
              <a:rPr lang="en-US" sz="1296" b="1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PCr dominates</a:t>
            </a:r>
            <a:r>
              <a:rPr lang="en-US" sz="1296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. The muscle needs ATP immediately, so phosphocreatine provides the fastest energy source.</a:t>
            </a:r>
            <a:endParaRPr lang="en-US" sz="1296" dirty="0"/>
          </a:p>
        </p:txBody>
      </p:sp>
      <p:sp>
        <p:nvSpPr>
          <p:cNvPr id="12" name="Text 8"/>
          <p:cNvSpPr/>
          <p:nvPr/>
        </p:nvSpPr>
        <p:spPr>
          <a:xfrm>
            <a:off x="3690010" y="3581846"/>
            <a:ext cx="2653903" cy="904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82"/>
              </a:lnSpc>
              <a:buNone/>
            </a:pPr>
            <a:r>
              <a:rPr lang="en-US" sz="1296" b="1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Glycolysis peaks</a:t>
            </a:r>
            <a:r>
              <a:rPr lang="en-US" sz="1296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. Lactate production rises and vLass is best represented in this middle phase.</a:t>
            </a:r>
            <a:endParaRPr lang="en-US" sz="1296" dirty="0"/>
          </a:p>
        </p:txBody>
      </p:sp>
      <p:sp>
        <p:nvSpPr>
          <p:cNvPr id="13" name="Text 9"/>
          <p:cNvSpPr/>
          <p:nvPr/>
        </p:nvSpPr>
        <p:spPr>
          <a:xfrm>
            <a:off x="6054067" y="1620440"/>
            <a:ext cx="2653903" cy="11310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82"/>
              </a:lnSpc>
              <a:buNone/>
            </a:pPr>
            <a:r>
              <a:rPr lang="en-US" sz="1296" b="1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pH falls</a:t>
            </a:r>
            <a:r>
              <a:rPr lang="en-US" sz="1296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. Acidity increases, fatigue appears, and performance becomes less specific to pure glycolytic power.</a:t>
            </a:r>
            <a:endParaRPr lang="en-US" sz="129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87561" y="810667"/>
            <a:ext cx="3970139" cy="2662684"/>
          </a:xfrm>
          <a:prstGeom prst="roundRect">
            <a:avLst>
              <a:gd name="adj" fmla="val 82419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686300" y="810667"/>
            <a:ext cx="3970139" cy="2662684"/>
          </a:xfrm>
          <a:prstGeom prst="roundRect">
            <a:avLst>
              <a:gd name="adj" fmla="val 82419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7561" y="3611463"/>
            <a:ext cx="8168878" cy="1554807"/>
          </a:xfrm>
          <a:prstGeom prst="roundRect">
            <a:avLst>
              <a:gd name="adj" fmla="val 141147"/>
            </a:avLst>
          </a:prstGeom>
          <a:solidFill>
            <a:srgbClr val="FFFFFF">
              <a:alpha val="84000"/>
            </a:srgbClr>
          </a:solidFill>
          <a:ln w="9525">
            <a:solidFill>
              <a:srgbClr val="102A43"/>
            </a:solidFill>
          </a:ln>
          <a:effectLst>
            <a:outerShdw blurRad="381000" dist="152400" dir="5400000" algn="bl" rotWithShape="0">
              <a:srgbClr val="102A43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87561" y="-13245"/>
            <a:ext cx="816887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2000" b="1" dirty="0">
                <a:solidFill>
                  <a:srgbClr val="102A43"/>
                </a:solidFill>
                <a:latin typeface="Literata" pitchFamily="34" charset="0"/>
                <a:ea typeface="Literata" pitchFamily="34" charset="-122"/>
                <a:cs typeface="Literata" pitchFamily="34" charset="-120"/>
              </a:rPr>
              <a:t>Why shorter than 5 s and longer than 20 s are not ideal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49511" y="1124992"/>
            <a:ext cx="335974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dirty="0">
                <a:solidFill>
                  <a:srgbClr val="9F2D20"/>
                </a:solidFill>
                <a:latin typeface="Literata" pitchFamily="34" charset="0"/>
                <a:ea typeface="Literata" pitchFamily="34" charset="-122"/>
                <a:cs typeface="Literata" pitchFamily="34" charset="-120"/>
              </a:rPr>
              <a:t>Too short: &lt; 5 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49511" y="1544092"/>
            <a:ext cx="3293864" cy="16149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84"/>
              </a:lnSpc>
              <a:buSzPct val="100000"/>
              <a:buChar char="•"/>
            </a:pPr>
            <a:r>
              <a:rPr lang="en-US" sz="1344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Mostly measures ATP-PCr power.</a:t>
            </a:r>
            <a:endParaRPr lang="en-US" sz="1344" dirty="0"/>
          </a:p>
          <a:p>
            <a:pPr marL="342900" indent="-342900">
              <a:lnSpc>
                <a:spcPts val="2184"/>
              </a:lnSpc>
              <a:buSzPct val="100000"/>
              <a:buChar char="•"/>
            </a:pPr>
            <a:r>
              <a:rPr lang="en-US" sz="1344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Glycolysis has not fully reached its maximal rate yet.</a:t>
            </a:r>
            <a:endParaRPr lang="en-US" sz="1344" dirty="0"/>
          </a:p>
          <a:p>
            <a:pPr marL="342900" indent="-342900">
              <a:lnSpc>
                <a:spcPts val="2184"/>
              </a:lnSpc>
              <a:buSzPct val="100000"/>
              <a:buChar char="•"/>
            </a:pPr>
            <a:r>
              <a:rPr lang="en-US" sz="1344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The test underestimates vLass and anaerobic glycolytic capacity.</a:t>
            </a:r>
            <a:endParaRPr lang="en-US" sz="1344" dirty="0"/>
          </a:p>
        </p:txBody>
      </p:sp>
      <p:sp>
        <p:nvSpPr>
          <p:cNvPr id="8" name="Text 6"/>
          <p:cNvSpPr/>
          <p:nvPr/>
        </p:nvSpPr>
        <p:spPr>
          <a:xfrm>
            <a:off x="5048250" y="1124992"/>
            <a:ext cx="335974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766E"/>
                </a:solidFill>
                <a:latin typeface="Literata" pitchFamily="34" charset="0"/>
                <a:ea typeface="Literata" pitchFamily="34" charset="-122"/>
                <a:cs typeface="Literata" pitchFamily="34" charset="-120"/>
              </a:rPr>
              <a:t>Too long: &gt; 20 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48250" y="1544092"/>
            <a:ext cx="3293864" cy="16149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84"/>
              </a:lnSpc>
              <a:buSzPct val="100000"/>
              <a:buChar char="•"/>
            </a:pPr>
            <a:r>
              <a:rPr lang="en-US" sz="1344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Aerobic contribution becomes larger.</a:t>
            </a:r>
            <a:endParaRPr lang="en-US" sz="1344" dirty="0"/>
          </a:p>
          <a:p>
            <a:pPr marL="342900" indent="-342900">
              <a:lnSpc>
                <a:spcPts val="2184"/>
              </a:lnSpc>
              <a:buSzPct val="100000"/>
              <a:buChar char="•"/>
            </a:pPr>
            <a:r>
              <a:rPr lang="en-US" sz="1344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pH keeps falling and acidosis limits enzyme activity.</a:t>
            </a:r>
            <a:endParaRPr lang="en-US" sz="1344" dirty="0"/>
          </a:p>
          <a:p>
            <a:pPr marL="342900" indent="-342900">
              <a:lnSpc>
                <a:spcPts val="2184"/>
              </a:lnSpc>
              <a:buSzPct val="100000"/>
              <a:buChar char="•"/>
            </a:pPr>
            <a:r>
              <a:rPr lang="en-US" sz="1344" dirty="0">
                <a:solidFill>
                  <a:srgbClr val="102A4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Fatigue masks true sprint-specific glycolytic performance.</a:t>
            </a:r>
            <a:endParaRPr lang="en-US" sz="1344" dirty="0"/>
          </a:p>
        </p:txBody>
      </p:sp>
      <p:sp>
        <p:nvSpPr>
          <p:cNvPr id="10" name="Text 8"/>
          <p:cNvSpPr/>
          <p:nvPr/>
        </p:nvSpPr>
        <p:spPr>
          <a:xfrm>
            <a:off x="763786" y="3887688"/>
            <a:ext cx="7616428" cy="10023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633"/>
              </a:lnSpc>
              <a:buNone/>
            </a:pPr>
            <a:r>
              <a:rPr lang="en-US" sz="1620" b="1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Key message:</a:t>
            </a:r>
            <a:r>
              <a:rPr lang="en-US" sz="1620" dirty="0">
                <a:solidFill>
                  <a:srgbClr val="243B5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the best sprint test duration is long enough for glycolysis to fully activate, but short enough to avoid major fatigue and aerobic interference.</a:t>
            </a:r>
            <a:endParaRPr lang="en-US" sz="16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Macintosh PowerPoint</Application>
  <PresentationFormat>Bildschirmpräsentation (16:9)</PresentationFormat>
  <Paragraphs>23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Literata</vt:lpstr>
      <vt:lpstr>ui-sans-serif</vt:lpstr>
      <vt:lpstr>Office Theme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Sean-William Burghoff</cp:lastModifiedBy>
  <cp:revision>2</cp:revision>
  <dcterms:created xsi:type="dcterms:W3CDTF">2026-06-15T12:06:39Z</dcterms:created>
  <dcterms:modified xsi:type="dcterms:W3CDTF">2026-06-21T20:08:32Z</dcterms:modified>
</cp:coreProperties>
</file>