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0077450" cy="7562850"/>
  <p:notesSz cx="7562850" cy="100774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17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vLamax</c:v>
                </c:pt>
              </c:strCache>
            </c:strRef>
          </c:tx>
          <c:spPr>
            <a:ln w="38100" cap="flat">
              <a:solidFill>
                <a:srgbClr val="00356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3560"/>
              </a:solidFill>
              <a:ln w="9525" cap="flat">
                <a:solidFill>
                  <a:srgbClr val="003560"/>
                </a:solidFill>
                <a:prstDash val="solid"/>
                <a:round/>
              </a:ln>
              <a:effectLst/>
            </c:spPr>
          </c:marker>
          <c:cat>
            <c:strRef>
              <c:f>Sheet1!$A$2:$A$10</c:f>
              <c:strCache>
                <c:ptCount val="9"/>
                <c:pt idx="0">
                  <c:v>1.0</c:v>
                </c:pt>
                <c:pt idx="1">
                  <c:v>1.5</c:v>
                </c:pt>
                <c:pt idx="2">
                  <c:v>2.0</c:v>
                </c:pt>
                <c:pt idx="3">
                  <c:v>2.5</c:v>
                </c:pt>
                <c:pt idx="4">
                  <c:v>3.0</c:v>
                </c:pt>
                <c:pt idx="5">
                  <c:v>3.5</c:v>
                </c:pt>
                <c:pt idx="6">
                  <c:v>4.0</c:v>
                </c:pt>
                <c:pt idx="7">
                  <c:v>4.5</c:v>
                </c:pt>
                <c:pt idx="8">
                  <c:v>5.0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0.44900000000000001</c:v>
                </c:pt>
                <c:pt idx="1">
                  <c:v>0.46500000000000002</c:v>
                </c:pt>
                <c:pt idx="2">
                  <c:v>0.48299999999999998</c:v>
                </c:pt>
                <c:pt idx="3">
                  <c:v>0.502</c:v>
                </c:pt>
                <c:pt idx="4">
                  <c:v>0.52300000000000002</c:v>
                </c:pt>
                <c:pt idx="5">
                  <c:v>0.54600000000000004</c:v>
                </c:pt>
                <c:pt idx="6">
                  <c:v>0.57099999999999995</c:v>
                </c:pt>
                <c:pt idx="7">
                  <c:v>0.59799999999999998</c:v>
                </c:pt>
                <c:pt idx="8">
                  <c:v>0.628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9C70-CA41-8173-52B4EB3CC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7A8893"/>
                    </a:solidFill>
                    <a:latin typeface="Arial"/>
                  </a:defRPr>
                </a:pPr>
                <a:r>
                  <a:rPr lang="de-DE" sz="1000" b="0" i="0" u="none" strike="noStrike">
                    <a:solidFill>
                      <a:srgbClr val="7A8893"/>
                    </a:solidFill>
                    <a:latin typeface="Arial"/>
                  </a:rPr>
                  <a:t>tPCr [s]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7A889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65"/>
          <c:min val="0.4"/>
        </c:scaling>
        <c:delete val="0"/>
        <c:axPos val="l"/>
        <c:majorGridlines>
          <c:spPr>
            <a:ln w="6350" cap="flat">
              <a:solidFill>
                <a:srgbClr val="E8EDEF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7A8893"/>
                    </a:solidFill>
                    <a:latin typeface="Arial"/>
                  </a:defRPr>
                </a:pPr>
                <a:r>
                  <a:rPr lang="de-DE" sz="1000" b="0" i="0" u="none" strike="noStrike">
                    <a:solidFill>
                      <a:srgbClr val="7A8893"/>
                    </a:solidFill>
                    <a:latin typeface="Arial"/>
                  </a:rPr>
                  <a:t>vLamax [mmol/l/s]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7A8893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9329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Breakout-Gruppe 'Reliability'. Aufgabe: Einfluss der einzelnen Eingangsgrößen der vLamax-Gleichung auf das Ergebnis untersuchen — Sensitivitätsanalyse auf Basis von Meixner et al. 2024.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Setup: ΔLa proportional und reliabel, ttest fix (Skala des Nenners), tPCr (in der Vorlesung 'talac') der kritische Hebel. Weil der Nenner nur ~11–13 s groß ist, wiegt tPCr (2–4 s) überproportional schwer.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Kernslide. Mit denselben Laktatwerten liefert die Gleichung 0,50–0,56 je nach Methode (~12 %). 1 s Änderung ≈ 9 % hier, bis 26 % bei kleinerem Nenner (Dunst). Verschärfend: die gemessenen tPCr-Varianten sind selbst nur schwach–moderat reliabel.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 Reliabilität des Inputs überträgt sich fast 1:1: ΔLa top → vLamax mit fixem tPCr exzellent (CoV 3,1 %); gemessene tPCr schlecht/moderat → CoV steigt auf 12–26 %. Zusätzlich verzerrt ein gemessenes tPCr Athletenvergleiche (2,1× → 1,8×).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Fazit: ΔLa unkritisch, ttest fix, tPCr ist der Hebel. Empfehlung der Studie: tPCr fix auf 3,5 s standardisieren (beste Reliabilität), Methoden nicht mischen, für reine Verlaufskontrolle absolutes ΔLa berichten.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vlamax/assets/rub_wordmark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384048"/>
            <a:ext cx="3200400" cy="207569"/>
          </a:xfrm>
          <a:prstGeom prst="rect">
            <a:avLst/>
          </a:prstGeom>
        </p:spPr>
      </p:pic>
      <p:pic>
        <p:nvPicPr>
          <p:cNvPr id="3" name="Image 1" descr="/home/claude/vlamax/assets/rub_logo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6840" y="384048"/>
            <a:ext cx="685800" cy="6858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411480" y="420624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00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EXERCISE PHYSIOLOGY &amp; SPORTS NUTRITION  ·  AEPSN</a:t>
            </a:r>
            <a:endParaRPr lang="en-US" sz="1150" dirty="0"/>
          </a:p>
        </p:txBody>
      </p:sp>
      <p:sp>
        <p:nvSpPr>
          <p:cNvPr id="5" name="Text 1"/>
          <p:cNvSpPr/>
          <p:nvPr/>
        </p:nvSpPr>
        <p:spPr>
          <a:xfrm>
            <a:off x="384048" y="4617720"/>
            <a:ext cx="9326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Effects of the inputs to the vLa</a:t>
            </a:r>
            <a:r>
              <a:rPr lang="en-US" sz="3200" b="1" baseline="-40000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</a:t>
            </a:r>
            <a:r>
              <a:rPr lang="en-US" sz="32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equation</a:t>
            </a:r>
            <a:endParaRPr lang="en-US" sz="3200" dirty="0"/>
          </a:p>
        </p:txBody>
      </p:sp>
      <p:sp>
        <p:nvSpPr>
          <p:cNvPr id="6" name="Text 2"/>
          <p:cNvSpPr/>
          <p:nvPr/>
        </p:nvSpPr>
        <p:spPr>
          <a:xfrm>
            <a:off x="411480" y="5468112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sensitivity analysis of the inputs and their effect on the result</a:t>
            </a:r>
            <a:endParaRPr lang="en-US" sz="1500" dirty="0"/>
          </a:p>
        </p:txBody>
      </p:sp>
      <p:sp>
        <p:nvSpPr>
          <p:cNvPr id="7" name="Shape 3"/>
          <p:cNvSpPr/>
          <p:nvPr/>
        </p:nvSpPr>
        <p:spPr>
          <a:xfrm>
            <a:off x="411480" y="5989320"/>
            <a:ext cx="3474720" cy="0"/>
          </a:xfrm>
          <a:prstGeom prst="line">
            <a:avLst/>
          </a:prstGeom>
          <a:noFill/>
          <a:ln w="12700">
            <a:solidFill>
              <a:srgbClr val="D4DB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4"/>
          <p:cNvSpPr/>
          <p:nvPr/>
        </p:nvSpPr>
        <p:spPr>
          <a:xfrm>
            <a:off x="411480" y="608076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Breakout: Group 1 ·  based on Meixner et al. (2024), Physiological Reports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411480" y="640080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Ruhr-Universität Bochum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vlamax/assets/rub_wordmark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274320"/>
            <a:ext cx="2697480" cy="174650"/>
          </a:xfrm>
          <a:prstGeom prst="rect">
            <a:avLst/>
          </a:prstGeom>
        </p:spPr>
      </p:pic>
      <p:pic>
        <p:nvPicPr>
          <p:cNvPr id="3" name="Image 1" descr="/home/claude/vlamax/assets/rub_logo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201168"/>
            <a:ext cx="566928" cy="56692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84048" y="727862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Anaerobic Power &amp; Capacity, Submaximal Endurance Parameters</a:t>
            </a:r>
            <a:endParaRPr lang="en-US" sz="800" dirty="0"/>
          </a:p>
        </p:txBody>
      </p:sp>
      <p:sp>
        <p:nvSpPr>
          <p:cNvPr id="5" name="Text 1"/>
          <p:cNvSpPr/>
          <p:nvPr/>
        </p:nvSpPr>
        <p:spPr>
          <a:xfrm>
            <a:off x="9372600" y="7278624"/>
            <a:ext cx="365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50" dirty="0"/>
          </a:p>
        </p:txBody>
      </p:sp>
      <p:sp>
        <p:nvSpPr>
          <p:cNvPr id="6" name="Text 2"/>
          <p:cNvSpPr/>
          <p:nvPr/>
        </p:nvSpPr>
        <p:spPr>
          <a:xfrm>
            <a:off x="384048" y="74980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vLa</a:t>
            </a:r>
            <a:r>
              <a:rPr lang="en-US" sz="2300" b="1" baseline="-40000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</a:t>
            </a:r>
            <a:r>
              <a:rPr lang="en-US" sz="23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equation</a:t>
            </a:r>
            <a:endParaRPr lang="en-US" sz="2300" dirty="0"/>
          </a:p>
        </p:txBody>
      </p:sp>
      <p:sp>
        <p:nvSpPr>
          <p:cNvPr id="7" name="Text 3"/>
          <p:cNvSpPr/>
          <p:nvPr/>
        </p:nvSpPr>
        <p:spPr>
          <a:xfrm>
            <a:off x="402336" y="1225296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46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inputs, three very different effects</a:t>
            </a:r>
            <a:endParaRPr lang="en-US" sz="1250" dirty="0"/>
          </a:p>
        </p:txBody>
      </p:sp>
      <p:sp>
        <p:nvSpPr>
          <p:cNvPr id="8" name="Shape 4"/>
          <p:cNvSpPr/>
          <p:nvPr/>
        </p:nvSpPr>
        <p:spPr>
          <a:xfrm>
            <a:off x="384048" y="1874520"/>
            <a:ext cx="4114800" cy="1325880"/>
          </a:xfrm>
          <a:prstGeom prst="roundRect">
            <a:avLst>
              <a:gd name="adj" fmla="val 5517"/>
            </a:avLst>
          </a:prstGeom>
          <a:solidFill>
            <a:srgbClr val="EEF2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9" name="Text 5"/>
          <p:cNvSpPr/>
          <p:nvPr/>
        </p:nvSpPr>
        <p:spPr>
          <a:xfrm>
            <a:off x="640080" y="1874520"/>
            <a:ext cx="15544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vLa</a:t>
            </a:r>
            <a:r>
              <a:rPr lang="en-US" sz="2100" b="1" baseline="-40000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</a:t>
            </a:r>
            <a:r>
              <a:rPr lang="en-US" sz="21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=</a:t>
            </a:r>
            <a:endParaRPr lang="en-US" sz="2100" dirty="0"/>
          </a:p>
        </p:txBody>
      </p:sp>
      <p:sp>
        <p:nvSpPr>
          <p:cNvPr id="10" name="Text 6"/>
          <p:cNvSpPr/>
          <p:nvPr/>
        </p:nvSpPr>
        <p:spPr>
          <a:xfrm>
            <a:off x="2240280" y="208483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ΔLa</a:t>
            </a:r>
            <a:endParaRPr lang="en-US" sz="1600" dirty="0"/>
          </a:p>
        </p:txBody>
      </p:sp>
      <p:sp>
        <p:nvSpPr>
          <p:cNvPr id="11" name="Shape 7"/>
          <p:cNvSpPr/>
          <p:nvPr/>
        </p:nvSpPr>
        <p:spPr>
          <a:xfrm>
            <a:off x="2286000" y="2542032"/>
            <a:ext cx="1920240" cy="0"/>
          </a:xfrm>
          <a:prstGeom prst="line">
            <a:avLst/>
          </a:prstGeom>
          <a:noFill/>
          <a:ln w="25400">
            <a:solidFill>
              <a:srgbClr val="C0504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8"/>
          <p:cNvSpPr/>
          <p:nvPr/>
        </p:nvSpPr>
        <p:spPr>
          <a:xfrm>
            <a:off x="2240280" y="2596896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</a:t>
            </a:r>
            <a:r>
              <a:rPr lang="en-US" sz="1500" b="1" baseline="-40000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</a:t>
            </a:r>
            <a:r>
              <a:rPr lang="en-US" sz="1500" b="1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− t</a:t>
            </a:r>
            <a:r>
              <a:rPr lang="en-US" sz="1500" b="1" baseline="-40000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PCr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4800600" y="1874520"/>
            <a:ext cx="4892040" cy="1325880"/>
          </a:xfrm>
          <a:prstGeom prst="roundRect">
            <a:avLst>
              <a:gd name="adj" fmla="val 5517"/>
            </a:avLst>
          </a:prstGeom>
          <a:solidFill>
            <a:srgbClr val="F7ECE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0"/>
          <p:cNvSpPr/>
          <p:nvPr/>
        </p:nvSpPr>
        <p:spPr>
          <a:xfrm>
            <a:off x="5029200" y="1993392"/>
            <a:ext cx="4480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b="1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the denominator matters:  </a:t>
            </a: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ttest fixed at 15 s, the denominator ttest − tPCr is only ~11–13 s. A tPCr of 2–4 s therefore carries outsized weight in the result.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384048" y="3794760"/>
            <a:ext cx="9326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ΔLa (numerator) — </a:t>
            </a: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lactate signal. Proportional and reliable (test–retest ICC 0.91): +10 % ΔLa → +10 % vLamax.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384048" y="4636008"/>
            <a:ext cx="9326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ttest = 15 s (fixed) — </a:t>
            </a: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measurement error; a protocol setting that fixes the scale of the denominator.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384048" y="5477256"/>
            <a:ext cx="9326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tPCr / talac (denominator) — </a:t>
            </a: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phosphagen / alactic time. High sensitivity and freely chosen → the critical input (next slide).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6766560" y="696772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Meixner et al., 2024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vlamax/assets/rub_wordmark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274320"/>
            <a:ext cx="2697480" cy="174650"/>
          </a:xfrm>
          <a:prstGeom prst="rect">
            <a:avLst/>
          </a:prstGeom>
        </p:spPr>
      </p:pic>
      <p:pic>
        <p:nvPicPr>
          <p:cNvPr id="3" name="Image 1" descr="/home/claude/vlamax/assets/rub_logo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201168"/>
            <a:ext cx="566928" cy="56692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84048" y="727862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Anaerobic Power &amp; Capacity, Submaximal Endurance Parameters</a:t>
            </a:r>
            <a:endParaRPr lang="en-US" sz="800" dirty="0"/>
          </a:p>
        </p:txBody>
      </p:sp>
      <p:sp>
        <p:nvSpPr>
          <p:cNvPr id="5" name="Text 1"/>
          <p:cNvSpPr/>
          <p:nvPr/>
        </p:nvSpPr>
        <p:spPr>
          <a:xfrm>
            <a:off x="9372600" y="7278624"/>
            <a:ext cx="365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50" dirty="0"/>
          </a:p>
        </p:txBody>
      </p:sp>
      <p:sp>
        <p:nvSpPr>
          <p:cNvPr id="6" name="Text 2"/>
          <p:cNvSpPr/>
          <p:nvPr/>
        </p:nvSpPr>
        <p:spPr>
          <a:xfrm>
            <a:off x="384048" y="74980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</a:t>
            </a:r>
            <a:r>
              <a:rPr lang="en-US" sz="2300" b="1" baseline="-40000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PCr</a:t>
            </a:r>
            <a:r>
              <a:rPr lang="en-US" sz="23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the decisive lever</a:t>
            </a:r>
            <a:endParaRPr lang="en-US" sz="2300" dirty="0"/>
          </a:p>
        </p:txBody>
      </p:sp>
      <p:sp>
        <p:nvSpPr>
          <p:cNvPr id="7" name="Text 3"/>
          <p:cNvSpPr/>
          <p:nvPr/>
        </p:nvSpPr>
        <p:spPr>
          <a:xfrm>
            <a:off x="402336" y="1225296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46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lactate data, different result</a:t>
            </a:r>
            <a:endParaRPr lang="en-US" sz="1250" dirty="0"/>
          </a:p>
        </p:txBody>
      </p:sp>
      <p:sp>
        <p:nvSpPr>
          <p:cNvPr id="8" name="Text 4"/>
          <p:cNvSpPr/>
          <p:nvPr/>
        </p:nvSpPr>
        <p:spPr>
          <a:xfrm>
            <a:off x="384048" y="1828800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vLamax vs. tPCr  (identical ΔLa = 6.28)</a:t>
            </a:r>
            <a:endParaRPr lang="en-US" sz="1200" dirty="0"/>
          </a:p>
        </p:txBody>
      </p:sp>
      <p:graphicFrame>
        <p:nvGraphicFramePr>
          <p:cNvPr id="9" name="Chart 0"/>
          <p:cNvGraphicFramePr/>
          <p:nvPr/>
        </p:nvGraphicFramePr>
        <p:xfrm>
          <a:off x="274320" y="2148840"/>
          <a:ext cx="5029200" cy="306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 5"/>
          <p:cNvSpPr/>
          <p:nvPr/>
        </p:nvSpPr>
        <p:spPr>
          <a:xfrm>
            <a:off x="5440680" y="1828800"/>
            <a:ext cx="4297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published tPCr methods → three results:</a:t>
            </a:r>
            <a:endParaRPr lang="en-US" sz="1200" dirty="0"/>
          </a:p>
        </p:txBody>
      </p:sp>
      <p:sp>
        <p:nvSpPr>
          <p:cNvPr id="11" name="Shape 6"/>
          <p:cNvSpPr/>
          <p:nvPr/>
        </p:nvSpPr>
        <p:spPr>
          <a:xfrm>
            <a:off x="5440680" y="2212848"/>
            <a:ext cx="425196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4DB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7"/>
          <p:cNvSpPr/>
          <p:nvPr/>
        </p:nvSpPr>
        <p:spPr>
          <a:xfrm>
            <a:off x="5632704" y="2450592"/>
            <a:ext cx="274320" cy="274320"/>
          </a:xfrm>
          <a:prstGeom prst="ellipse">
            <a:avLst/>
          </a:prstGeom>
          <a:solidFill>
            <a:srgbClr val="00356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" name="Text 8"/>
          <p:cNvSpPr/>
          <p:nvPr/>
        </p:nvSpPr>
        <p:spPr>
          <a:xfrm>
            <a:off x="6053328" y="230428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tPCr = 3.5 s (fixed)</a:t>
            </a:r>
            <a:endParaRPr lang="en-US" sz="1250" dirty="0"/>
          </a:p>
        </p:txBody>
      </p:sp>
      <p:sp>
        <p:nvSpPr>
          <p:cNvPr id="14" name="Text 9"/>
          <p:cNvSpPr/>
          <p:nvPr/>
        </p:nvSpPr>
        <p:spPr>
          <a:xfrm>
            <a:off x="6053328" y="26060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tPCr = 3.5 s</a:t>
            </a:r>
            <a:endParaRPr lang="en-US" sz="1000" dirty="0"/>
          </a:p>
        </p:txBody>
      </p:sp>
      <p:sp>
        <p:nvSpPr>
          <p:cNvPr id="15" name="Text 10"/>
          <p:cNvSpPr/>
          <p:nvPr/>
        </p:nvSpPr>
        <p:spPr>
          <a:xfrm>
            <a:off x="8503920" y="2267712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0.55</a:t>
            </a:r>
            <a:endParaRPr lang="en-US" sz="2400" dirty="0"/>
          </a:p>
        </p:txBody>
      </p:sp>
      <p:sp>
        <p:nvSpPr>
          <p:cNvPr id="16" name="Shape 11"/>
          <p:cNvSpPr/>
          <p:nvPr/>
        </p:nvSpPr>
        <p:spPr>
          <a:xfrm>
            <a:off x="5440680" y="3063240"/>
            <a:ext cx="425196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4DB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2"/>
          <p:cNvSpPr/>
          <p:nvPr/>
        </p:nvSpPr>
        <p:spPr>
          <a:xfrm>
            <a:off x="5632704" y="3300984"/>
            <a:ext cx="274320" cy="274320"/>
          </a:xfrm>
          <a:prstGeom prst="ellipse">
            <a:avLst/>
          </a:prstGeom>
          <a:solidFill>
            <a:srgbClr val="44606E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8" name="Text 13"/>
          <p:cNvSpPr/>
          <p:nvPr/>
        </p:nvSpPr>
        <p:spPr>
          <a:xfrm>
            <a:off x="6053328" y="3154680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tPCr = tPpeak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6053328" y="345643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tPCr = 2.45 s</a:t>
            </a:r>
            <a:endParaRPr lang="en-US" sz="1000" dirty="0"/>
          </a:p>
        </p:txBody>
      </p:sp>
      <p:sp>
        <p:nvSpPr>
          <p:cNvPr id="20" name="Text 15"/>
          <p:cNvSpPr/>
          <p:nvPr/>
        </p:nvSpPr>
        <p:spPr>
          <a:xfrm>
            <a:off x="8503920" y="3118104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446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0.50</a:t>
            </a:r>
            <a:endParaRPr lang="en-US" sz="2400" dirty="0"/>
          </a:p>
        </p:txBody>
      </p:sp>
      <p:sp>
        <p:nvSpPr>
          <p:cNvPr id="21" name="Shape 16"/>
          <p:cNvSpPr/>
          <p:nvPr/>
        </p:nvSpPr>
        <p:spPr>
          <a:xfrm>
            <a:off x="5440680" y="3913632"/>
            <a:ext cx="425196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4DB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Shape 17"/>
          <p:cNvSpPr/>
          <p:nvPr/>
        </p:nvSpPr>
        <p:spPr>
          <a:xfrm>
            <a:off x="5632704" y="4151376"/>
            <a:ext cx="274320" cy="274320"/>
          </a:xfrm>
          <a:prstGeom prst="ellipse">
            <a:avLst/>
          </a:prstGeom>
          <a:solidFill>
            <a:srgbClr val="C0504D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3" name="Text 18"/>
          <p:cNvSpPr/>
          <p:nvPr/>
        </p:nvSpPr>
        <p:spPr>
          <a:xfrm>
            <a:off x="6053328" y="4005072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tPCr = tPpeak−3.5%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6053328" y="430682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tPCr = 3.77 s</a:t>
            </a:r>
            <a:endParaRPr lang="en-US" sz="1000" dirty="0"/>
          </a:p>
        </p:txBody>
      </p:sp>
      <p:sp>
        <p:nvSpPr>
          <p:cNvPr id="25" name="Text 20"/>
          <p:cNvSpPr/>
          <p:nvPr/>
        </p:nvSpPr>
        <p:spPr>
          <a:xfrm>
            <a:off x="8503920" y="3968496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0.56</a:t>
            </a:r>
            <a:endParaRPr lang="en-US" sz="2400" dirty="0"/>
          </a:p>
        </p:txBody>
      </p:sp>
      <p:sp>
        <p:nvSpPr>
          <p:cNvPr id="26" name="Shape 21"/>
          <p:cNvSpPr/>
          <p:nvPr/>
        </p:nvSpPr>
        <p:spPr>
          <a:xfrm>
            <a:off x="384048" y="5440680"/>
            <a:ext cx="9308592" cy="1234440"/>
          </a:xfrm>
          <a:prstGeom prst="roundRect">
            <a:avLst>
              <a:gd name="adj" fmla="val 5926"/>
            </a:avLst>
          </a:prstGeom>
          <a:solidFill>
            <a:srgbClr val="F7ECE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7" name="Text 22"/>
          <p:cNvSpPr/>
          <p:nvPr/>
        </p:nvSpPr>
        <p:spPr>
          <a:xfrm>
            <a:off x="640080" y="5532120"/>
            <a:ext cx="87782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300" b="1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lever effect:  </a:t>
            </a: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identical lactate values, the choice of tPCr alone shifts vLamax by ~12 % between methods. A 1 s change in tPCr ≈ 9 % here (up to 26 % for a smaller denominator, Dunst 2023). On top of that, tPpeak and tPpeak−3.5% are themselves only poorly to moderately reliable (ICC 0.41 / 0.52).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6766560" y="696772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Meixner et al., 2024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vlamax/assets/rub_wordmark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274320"/>
            <a:ext cx="2697480" cy="174650"/>
          </a:xfrm>
          <a:prstGeom prst="rect">
            <a:avLst/>
          </a:prstGeom>
        </p:spPr>
      </p:pic>
      <p:pic>
        <p:nvPicPr>
          <p:cNvPr id="3" name="Image 1" descr="/home/claude/vlamax/assets/rub_logo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201168"/>
            <a:ext cx="566928" cy="56692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84048" y="727862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Anaerobic Power &amp; Capacity, Submaximal Endurance Parameters</a:t>
            </a:r>
            <a:endParaRPr lang="en-US" sz="800" dirty="0"/>
          </a:p>
        </p:txBody>
      </p:sp>
      <p:sp>
        <p:nvSpPr>
          <p:cNvPr id="5" name="Text 1"/>
          <p:cNvSpPr/>
          <p:nvPr/>
        </p:nvSpPr>
        <p:spPr>
          <a:xfrm>
            <a:off x="9372600" y="7278624"/>
            <a:ext cx="365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50" dirty="0"/>
          </a:p>
        </p:txBody>
      </p:sp>
      <p:sp>
        <p:nvSpPr>
          <p:cNvPr id="6" name="Text 2"/>
          <p:cNvSpPr/>
          <p:nvPr/>
        </p:nvSpPr>
        <p:spPr>
          <a:xfrm>
            <a:off x="384048" y="74980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Reliability carries straight into the result</a:t>
            </a:r>
            <a:endParaRPr lang="en-US" sz="2300" dirty="0"/>
          </a:p>
        </p:txBody>
      </p:sp>
      <p:sp>
        <p:nvSpPr>
          <p:cNvPr id="7" name="Text 3"/>
          <p:cNvSpPr/>
          <p:nvPr/>
        </p:nvSpPr>
        <p:spPr>
          <a:xfrm>
            <a:off x="402336" y="1225296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46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Test–retest (T2 vs T3), n = 50</a:t>
            </a:r>
            <a:endParaRPr lang="en-US" sz="1250" dirty="0"/>
          </a:p>
        </p:txBody>
      </p:sp>
      <p:sp>
        <p:nvSpPr>
          <p:cNvPr id="8" name="Text 4"/>
          <p:cNvSpPr/>
          <p:nvPr/>
        </p:nvSpPr>
        <p:spPr>
          <a:xfrm>
            <a:off x="384048" y="1828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Reliability of the inputs</a:t>
            </a:r>
            <a:endParaRPr lang="en-US" sz="1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84048" y="2148840"/>
          <a:ext cx="4526280" cy="1517904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Input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ICC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CoV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Rating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</a:rPr>
                        <a:t>ΔLa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0.91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3.6 %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3560"/>
                          </a:solidFill>
                        </a:rPr>
                        <a:t>good–excellent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</a:rPr>
                        <a:t>tPpeak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0.41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30.0 %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0504D"/>
                          </a:solidFill>
                        </a:rPr>
                        <a:t>poor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</a:rPr>
                        <a:t>tPpeak−3.5%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0.52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51.0 %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0504D"/>
                          </a:solidFill>
                        </a:rPr>
                        <a:t>moderate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 5"/>
          <p:cNvSpPr/>
          <p:nvPr/>
        </p:nvSpPr>
        <p:spPr>
          <a:xfrm>
            <a:off x="384048" y="4114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Resulting reliability of vLamax</a:t>
            </a:r>
            <a:endParaRPr lang="en-US" sz="1200" dirty="0"/>
          </a:p>
        </p:txBody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84048" y="4434840"/>
          <a:ext cx="4526280" cy="1517904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vLamax via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ICC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CoV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Rating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5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</a:rPr>
                        <a:t>tPCr = 3.5 s (fix)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0.91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3.1 %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3560"/>
                          </a:solidFill>
                        </a:rPr>
                        <a:t>excellent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</a:rPr>
                        <a:t>tPCr = tPpeak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0.87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12.1 %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3560"/>
                          </a:solidFill>
                        </a:rPr>
                        <a:t>good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</a:rPr>
                        <a:t>tPCr = tPpeak−3.5%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0.79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1A1A"/>
                          </a:solidFill>
                        </a:rPr>
                        <a:t>26.4 %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0504D"/>
                          </a:solidFill>
                        </a:rPr>
                        <a:t>good, noisy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Shape 6"/>
          <p:cNvSpPr/>
          <p:nvPr/>
        </p:nvSpPr>
        <p:spPr>
          <a:xfrm>
            <a:off x="5166360" y="1828800"/>
            <a:ext cx="4544568" cy="4572000"/>
          </a:xfrm>
          <a:prstGeom prst="roundRect">
            <a:avLst>
              <a:gd name="adj" fmla="val 1610"/>
            </a:avLst>
          </a:prstGeom>
          <a:solidFill>
            <a:srgbClr val="EEF2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" name="Text 7"/>
          <p:cNvSpPr/>
          <p:nvPr/>
        </p:nvSpPr>
        <p:spPr>
          <a:xfrm>
            <a:off x="5413248" y="2011680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inputs shape the result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5413248" y="2514600"/>
            <a:ext cx="4069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fixed tPCr carries no measurement error → vLamax inherits ΔLa's reliability (CoV 3 %).</a:t>
            </a:r>
            <a:endParaRPr lang="en-US" sz="1250" dirty="0"/>
          </a:p>
        </p:txBody>
      </p:sp>
      <p:sp>
        <p:nvSpPr>
          <p:cNvPr id="15" name="Text 9"/>
          <p:cNvSpPr/>
          <p:nvPr/>
        </p:nvSpPr>
        <p:spPr>
          <a:xfrm>
            <a:off x="5413248" y="3813048"/>
            <a:ext cx="4069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measured tPCr (talac) is itself only poor–moderate → it injects its own noise: CoV rises to 12–26 %.</a:t>
            </a:r>
            <a:endParaRPr lang="en-US" sz="1250" dirty="0"/>
          </a:p>
        </p:txBody>
      </p:sp>
      <p:sp>
        <p:nvSpPr>
          <p:cNvPr id="16" name="Text 10"/>
          <p:cNvSpPr/>
          <p:nvPr/>
        </p:nvSpPr>
        <p:spPr>
          <a:xfrm>
            <a:off x="5413248" y="5111496"/>
            <a:ext cx="4069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b="1" dirty="0">
                <a:solidFill>
                  <a:srgbClr val="C050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sprinters reach Ppeak earlier (smaller tPCr) → a measured tPCr compresses real between-athlete differences (2.1× → 1.8×), masking the glycolytic signal.</a:t>
            </a:r>
            <a:endParaRPr lang="en-US" sz="1250" dirty="0"/>
          </a:p>
        </p:txBody>
      </p:sp>
      <p:sp>
        <p:nvSpPr>
          <p:cNvPr id="17" name="Text 11"/>
          <p:cNvSpPr/>
          <p:nvPr/>
        </p:nvSpPr>
        <p:spPr>
          <a:xfrm>
            <a:off x="6766560" y="696772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Meixner et al., 2024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vlamax/assets/rub_wordmark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274320"/>
            <a:ext cx="2697480" cy="174650"/>
          </a:xfrm>
          <a:prstGeom prst="rect">
            <a:avLst/>
          </a:prstGeom>
        </p:spPr>
      </p:pic>
      <p:pic>
        <p:nvPicPr>
          <p:cNvPr id="3" name="Image 1" descr="/home/claude/vlamax/assets/rub_logo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201168"/>
            <a:ext cx="566928" cy="56692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84048" y="727862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Anaerobic Power &amp; Capacity, Submaximal Endurance Parameters</a:t>
            </a:r>
            <a:endParaRPr lang="en-US" sz="800" dirty="0"/>
          </a:p>
        </p:txBody>
      </p:sp>
      <p:sp>
        <p:nvSpPr>
          <p:cNvPr id="5" name="Text 1"/>
          <p:cNvSpPr/>
          <p:nvPr/>
        </p:nvSpPr>
        <p:spPr>
          <a:xfrm>
            <a:off x="9372600" y="7278624"/>
            <a:ext cx="365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50" dirty="0"/>
          </a:p>
        </p:txBody>
      </p:sp>
      <p:sp>
        <p:nvSpPr>
          <p:cNvPr id="6" name="Text 2"/>
          <p:cNvSpPr/>
          <p:nvPr/>
        </p:nvSpPr>
        <p:spPr>
          <a:xfrm>
            <a:off x="384048" y="74980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&amp; recommendation</a:t>
            </a:r>
            <a:endParaRPr lang="en-US" sz="2300" dirty="0"/>
          </a:p>
        </p:txBody>
      </p:sp>
      <p:sp>
        <p:nvSpPr>
          <p:cNvPr id="7" name="Text 3"/>
          <p:cNvSpPr/>
          <p:nvPr/>
        </p:nvSpPr>
        <p:spPr>
          <a:xfrm>
            <a:off x="402336" y="1225296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46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input drives the result — and what to do</a:t>
            </a:r>
            <a:endParaRPr lang="en-US" sz="1250" dirty="0"/>
          </a:p>
        </p:txBody>
      </p:sp>
      <p:sp>
        <p:nvSpPr>
          <p:cNvPr id="8" name="Shape 4"/>
          <p:cNvSpPr/>
          <p:nvPr/>
        </p:nvSpPr>
        <p:spPr>
          <a:xfrm>
            <a:off x="384048" y="1920240"/>
            <a:ext cx="5669280" cy="1005840"/>
          </a:xfrm>
          <a:prstGeom prst="roundRect">
            <a:avLst>
              <a:gd name="adj" fmla="val 6364"/>
            </a:avLst>
          </a:prstGeom>
          <a:solidFill>
            <a:srgbClr val="EEF2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9" name="Shape 5"/>
          <p:cNvSpPr/>
          <p:nvPr/>
        </p:nvSpPr>
        <p:spPr>
          <a:xfrm>
            <a:off x="603504" y="2249424"/>
            <a:ext cx="329184" cy="329184"/>
          </a:xfrm>
          <a:prstGeom prst="ellipse">
            <a:avLst/>
          </a:prstGeom>
          <a:solidFill>
            <a:srgbClr val="00356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6"/>
          <p:cNvSpPr/>
          <p:nvPr/>
        </p:nvSpPr>
        <p:spPr>
          <a:xfrm>
            <a:off x="1097280" y="2048256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ΔLa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1097280" y="2395728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Proportional, predictable, reliable (ICC 0.91) — the uncritical input.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384048" y="3063240"/>
            <a:ext cx="5669280" cy="1005840"/>
          </a:xfrm>
          <a:prstGeom prst="roundRect">
            <a:avLst>
              <a:gd name="adj" fmla="val 6364"/>
            </a:avLst>
          </a:prstGeom>
          <a:solidFill>
            <a:srgbClr val="EEF2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" name="Shape 9"/>
          <p:cNvSpPr/>
          <p:nvPr/>
        </p:nvSpPr>
        <p:spPr>
          <a:xfrm>
            <a:off x="603504" y="3392424"/>
            <a:ext cx="329184" cy="329184"/>
          </a:xfrm>
          <a:prstGeom prst="ellipse">
            <a:avLst/>
          </a:prstGeom>
          <a:solidFill>
            <a:srgbClr val="44606E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0"/>
          <p:cNvSpPr/>
          <p:nvPr/>
        </p:nvSpPr>
        <p:spPr>
          <a:xfrm>
            <a:off x="1097280" y="3191256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ttest (15 s)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1097280" y="3538728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 setting; defines the denominator scale (shorter test amplifies the tPCr lever).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384048" y="4206240"/>
            <a:ext cx="5669280" cy="1005840"/>
          </a:xfrm>
          <a:prstGeom prst="roundRect">
            <a:avLst>
              <a:gd name="adj" fmla="val 6364"/>
            </a:avLst>
          </a:prstGeom>
          <a:solidFill>
            <a:srgbClr val="EEF2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7" name="Shape 13"/>
          <p:cNvSpPr/>
          <p:nvPr/>
        </p:nvSpPr>
        <p:spPr>
          <a:xfrm>
            <a:off x="603504" y="4535424"/>
            <a:ext cx="329184" cy="329184"/>
          </a:xfrm>
          <a:prstGeom prst="ellipse">
            <a:avLst/>
          </a:prstGeom>
          <a:solidFill>
            <a:srgbClr val="C0504D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8" name="Text 14"/>
          <p:cNvSpPr/>
          <p:nvPr/>
        </p:nvSpPr>
        <p:spPr>
          <a:xfrm>
            <a:off x="1097280" y="4334256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tPCr / talac</a:t>
            </a:r>
            <a:endParaRPr lang="en-US" sz="1500" dirty="0"/>
          </a:p>
        </p:txBody>
      </p:sp>
      <p:sp>
        <p:nvSpPr>
          <p:cNvPr id="19" name="Text 15"/>
          <p:cNvSpPr/>
          <p:nvPr/>
        </p:nvSpPr>
        <p:spPr>
          <a:xfrm>
            <a:off x="1097280" y="4681728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decisive lever: high sensitivity, weak reliability when measured, and it biases athlete comparisons.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6355080" y="1920240"/>
            <a:ext cx="3355848" cy="3291840"/>
          </a:xfrm>
          <a:prstGeom prst="roundRect">
            <a:avLst>
              <a:gd name="adj" fmla="val 2222"/>
            </a:avLst>
          </a:prstGeom>
          <a:solidFill>
            <a:srgbClr val="00356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1" name="Text 17"/>
          <p:cNvSpPr/>
          <p:nvPr/>
        </p:nvSpPr>
        <p:spPr>
          <a:xfrm>
            <a:off x="6601968" y="212140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</a:t>
            </a:r>
            <a:endParaRPr lang="en-US" sz="1500" dirty="0"/>
          </a:p>
        </p:txBody>
      </p:sp>
      <p:sp>
        <p:nvSpPr>
          <p:cNvPr id="22" name="Text 18"/>
          <p:cNvSpPr/>
          <p:nvPr/>
        </p:nvSpPr>
        <p:spPr>
          <a:xfrm>
            <a:off x="6601968" y="2606040"/>
            <a:ext cx="2926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200" dirty="0">
                <a:solidFill>
                  <a:srgbClr val="DCE6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Standardize tPCr — fix at 3.5 s (highest reliability, ICC 0.91 / CoV 3.1 %).</a:t>
            </a:r>
            <a:endParaRPr lang="en-US" sz="1200" dirty="0"/>
          </a:p>
        </p:txBody>
      </p:sp>
      <p:sp>
        <p:nvSpPr>
          <p:cNvPr id="23" name="Text 19"/>
          <p:cNvSpPr/>
          <p:nvPr/>
        </p:nvSpPr>
        <p:spPr>
          <a:xfrm>
            <a:off x="6601968" y="3474720"/>
            <a:ext cx="2926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200" dirty="0">
                <a:solidFill>
                  <a:srgbClr val="DCE6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mix methods across studies — results become incomparable.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6601968" y="4343400"/>
            <a:ext cx="2926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  </a:t>
            </a:r>
            <a:r>
              <a:rPr lang="en-US" sz="1200" dirty="0">
                <a:solidFill>
                  <a:srgbClr val="DCE6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pure progress tracking, report absolute ΔLa.</a:t>
            </a:r>
            <a:endParaRPr lang="en-US" sz="1200" dirty="0"/>
          </a:p>
        </p:txBody>
      </p:sp>
      <p:sp>
        <p:nvSpPr>
          <p:cNvPr id="25" name="Text 21"/>
          <p:cNvSpPr/>
          <p:nvPr/>
        </p:nvSpPr>
        <p:spPr>
          <a:xfrm>
            <a:off x="6766560" y="696772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7A88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Meixner et al., 2024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849</Words>
  <Application>Microsoft Macintosh PowerPoint</Application>
  <PresentationFormat>Benutzerdefiniert</PresentationFormat>
  <Paragraphs>104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Effects of the inputs to the vLamax equation</dc:title>
  <dc:subject>PptxGenJS Presentation</dc:subject>
  <dc:creator>Jan</dc:creator>
  <cp:lastModifiedBy>jan salzmann</cp:lastModifiedBy>
  <cp:revision>2</cp:revision>
  <dcterms:created xsi:type="dcterms:W3CDTF">2026-06-21T13:48:38Z</dcterms:created>
  <dcterms:modified xsi:type="dcterms:W3CDTF">2026-06-21T14:12:28Z</dcterms:modified>
</cp:coreProperties>
</file>