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3" r:id="rId1"/>
  </p:sldMasterIdLst>
  <p:notesMasterIdLst>
    <p:notesMasterId r:id="rId67"/>
  </p:notesMasterIdLst>
  <p:sldIdLst>
    <p:sldId id="813" r:id="rId2"/>
    <p:sldId id="896" r:id="rId3"/>
    <p:sldId id="895" r:id="rId4"/>
    <p:sldId id="787" r:id="rId5"/>
    <p:sldId id="897" r:id="rId6"/>
    <p:sldId id="898" r:id="rId7"/>
    <p:sldId id="816" r:id="rId8"/>
    <p:sldId id="710" r:id="rId9"/>
    <p:sldId id="900" r:id="rId10"/>
    <p:sldId id="901" r:id="rId11"/>
    <p:sldId id="902" r:id="rId12"/>
    <p:sldId id="904" r:id="rId13"/>
    <p:sldId id="906" r:id="rId14"/>
    <p:sldId id="905" r:id="rId15"/>
    <p:sldId id="907" r:id="rId16"/>
    <p:sldId id="908" r:id="rId17"/>
    <p:sldId id="909" r:id="rId18"/>
    <p:sldId id="910" r:id="rId19"/>
    <p:sldId id="911" r:id="rId20"/>
    <p:sldId id="913" r:id="rId21"/>
    <p:sldId id="903" r:id="rId22"/>
    <p:sldId id="833" r:id="rId23"/>
    <p:sldId id="835" r:id="rId24"/>
    <p:sldId id="838" r:id="rId25"/>
    <p:sldId id="848" r:id="rId26"/>
    <p:sldId id="849" r:id="rId27"/>
    <p:sldId id="850" r:id="rId28"/>
    <p:sldId id="839" r:id="rId29"/>
    <p:sldId id="841" r:id="rId30"/>
    <p:sldId id="840" r:id="rId31"/>
    <p:sldId id="842" r:id="rId32"/>
    <p:sldId id="843" r:id="rId33"/>
    <p:sldId id="844" r:id="rId34"/>
    <p:sldId id="845" r:id="rId35"/>
    <p:sldId id="847" r:id="rId36"/>
    <p:sldId id="914" r:id="rId37"/>
    <p:sldId id="846" r:id="rId38"/>
    <p:sldId id="853" r:id="rId39"/>
    <p:sldId id="855" r:id="rId40"/>
    <p:sldId id="856" r:id="rId41"/>
    <p:sldId id="858" r:id="rId42"/>
    <p:sldId id="919" r:id="rId43"/>
    <p:sldId id="859" r:id="rId44"/>
    <p:sldId id="860" r:id="rId45"/>
    <p:sldId id="862" r:id="rId46"/>
    <p:sldId id="863" r:id="rId47"/>
    <p:sldId id="864" r:id="rId48"/>
    <p:sldId id="865" r:id="rId49"/>
    <p:sldId id="915" r:id="rId50"/>
    <p:sldId id="997" r:id="rId51"/>
    <p:sldId id="916" r:id="rId52"/>
    <p:sldId id="869" r:id="rId53"/>
    <p:sldId id="851" r:id="rId54"/>
    <p:sldId id="918" r:id="rId55"/>
    <p:sldId id="920" r:id="rId56"/>
    <p:sldId id="996" r:id="rId57"/>
    <p:sldId id="917" r:id="rId58"/>
    <p:sldId id="980" r:id="rId59"/>
    <p:sldId id="981" r:id="rId60"/>
    <p:sldId id="646" r:id="rId61"/>
    <p:sldId id="622" r:id="rId62"/>
    <p:sldId id="983" r:id="rId63"/>
    <p:sldId id="985" r:id="rId64"/>
    <p:sldId id="986" r:id="rId65"/>
    <p:sldId id="987" r:id="rId66"/>
  </p:sldIdLst>
  <p:sldSz cx="10080625" cy="7561263"/>
  <p:notesSz cx="6858000" cy="9144000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BE78C-930B-431E-8C2D-CA0151F0E088}">
          <p14:sldIdLst>
            <p14:sldId id="813"/>
            <p14:sldId id="896"/>
            <p14:sldId id="895"/>
            <p14:sldId id="787"/>
            <p14:sldId id="897"/>
            <p14:sldId id="898"/>
            <p14:sldId id="816"/>
            <p14:sldId id="710"/>
            <p14:sldId id="900"/>
            <p14:sldId id="901"/>
            <p14:sldId id="902"/>
            <p14:sldId id="904"/>
            <p14:sldId id="906"/>
            <p14:sldId id="905"/>
            <p14:sldId id="907"/>
            <p14:sldId id="908"/>
            <p14:sldId id="909"/>
            <p14:sldId id="910"/>
            <p14:sldId id="911"/>
            <p14:sldId id="913"/>
            <p14:sldId id="903"/>
            <p14:sldId id="833"/>
            <p14:sldId id="835"/>
            <p14:sldId id="838"/>
            <p14:sldId id="848"/>
            <p14:sldId id="849"/>
            <p14:sldId id="850"/>
            <p14:sldId id="839"/>
            <p14:sldId id="841"/>
            <p14:sldId id="840"/>
            <p14:sldId id="842"/>
            <p14:sldId id="843"/>
            <p14:sldId id="844"/>
            <p14:sldId id="845"/>
            <p14:sldId id="847"/>
            <p14:sldId id="914"/>
            <p14:sldId id="846"/>
            <p14:sldId id="853"/>
            <p14:sldId id="855"/>
            <p14:sldId id="856"/>
            <p14:sldId id="858"/>
            <p14:sldId id="919"/>
            <p14:sldId id="859"/>
            <p14:sldId id="860"/>
            <p14:sldId id="862"/>
            <p14:sldId id="863"/>
            <p14:sldId id="864"/>
            <p14:sldId id="865"/>
            <p14:sldId id="915"/>
            <p14:sldId id="997"/>
            <p14:sldId id="916"/>
            <p14:sldId id="869"/>
            <p14:sldId id="851"/>
            <p14:sldId id="918"/>
            <p14:sldId id="920"/>
            <p14:sldId id="996"/>
            <p14:sldId id="917"/>
            <p14:sldId id="980"/>
            <p14:sldId id="981"/>
            <p14:sldId id="646"/>
            <p14:sldId id="622"/>
            <p14:sldId id="983"/>
            <p14:sldId id="985"/>
            <p14:sldId id="986"/>
            <p14:sldId id="9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chneider" initials="CS" lastIdx="1" clrIdx="0">
    <p:extLst>
      <p:ext uri="{19B8F6BF-5375-455C-9EA6-DF929625EA0E}">
        <p15:presenceInfo xmlns:p15="http://schemas.microsoft.com/office/powerpoint/2012/main" userId="S-1-5-21-3095126884-250235157-2073834601-1001" providerId="AD"/>
      </p:ext>
    </p:extLst>
  </p:cmAuthor>
  <p:cmAuthor id="2" name="Jasper Suttmeyer" initials="JS" lastIdx="2" clrIdx="1">
    <p:extLst>
      <p:ext uri="{19B8F6BF-5375-455C-9EA6-DF929625EA0E}">
        <p15:presenceInfo xmlns:p15="http://schemas.microsoft.com/office/powerpoint/2012/main" userId="46a5c9b74abea4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73A"/>
    <a:srgbClr val="EA0000"/>
    <a:srgbClr val="E7E3DA"/>
    <a:srgbClr val="FFFFFF"/>
    <a:srgbClr val="94C11C"/>
    <a:srgbClr val="E7E7E7"/>
    <a:srgbClr val="003560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83810" autoAdjust="0"/>
  </p:normalViewPr>
  <p:slideViewPr>
    <p:cSldViewPr snapToGrid="0" snapToObjects="1">
      <p:cViewPr varScale="1">
        <p:scale>
          <a:sx n="86" d="100"/>
          <a:sy n="86" d="100"/>
        </p:scale>
        <p:origin x="768" y="208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0"/>
    </p:cViewPr>
  </p:sorterViewPr>
  <p:notesViewPr>
    <p:cSldViewPr snapToGrid="0" snapToObjects="1"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15.06.26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26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None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n</a:t>
            </a:r>
            <a:r>
              <a:rPr lang="de-DE" dirty="0"/>
              <a:t>= 8)</a:t>
            </a:r>
          </a:p>
          <a:p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Phosphorylase (PHOS)</a:t>
            </a:r>
            <a:r>
              <a:rPr lang="de-DE" dirty="0"/>
              <a:t> → Glykogenolyse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Spaltet Glykogen zu Glucose-1-phosphat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Wichtig für die Bereitstellung von Kohlenhydraten aus den Glykogenspeichern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Hexokinase (HK)</a:t>
            </a:r>
            <a:r>
              <a:rPr lang="de-DE" dirty="0"/>
              <a:t> → Beginn der Glykolyse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Phosphoryliert Glucose zu Glucose-6-phosphat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Erster Schritt der intrazellulären </a:t>
            </a:r>
            <a:r>
              <a:rPr lang="de-DE" dirty="0" err="1"/>
              <a:t>Glucoseverwertung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Phosphofructokinase</a:t>
            </a:r>
            <a:r>
              <a:rPr lang="de-DE" b="1" dirty="0"/>
              <a:t> (PFK)</a:t>
            </a:r>
            <a:r>
              <a:rPr lang="de-DE" dirty="0"/>
              <a:t> → Glykolyse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Schrittmacherenzym der Glykolyse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Regelt maßgeblich die Geschwindigkeit des </a:t>
            </a:r>
            <a:r>
              <a:rPr lang="de-DE" dirty="0" err="1"/>
              <a:t>Glucoseabbaus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Pyruvatkinase</a:t>
            </a:r>
            <a:r>
              <a:rPr lang="de-DE" b="1" dirty="0"/>
              <a:t> (PK)</a:t>
            </a:r>
            <a:r>
              <a:rPr lang="de-DE" dirty="0"/>
              <a:t> → Ende der Glykolyse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Bildet Pyruvat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Produziert ATP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α-</a:t>
            </a:r>
            <a:r>
              <a:rPr lang="de-DE" b="1" dirty="0" err="1"/>
              <a:t>Glycerophosphat</a:t>
            </a:r>
            <a:r>
              <a:rPr lang="de-DE" b="1" dirty="0"/>
              <a:t>-Dehydrogenase (</a:t>
            </a:r>
            <a:r>
              <a:rPr lang="el-GR" b="1" dirty="0"/>
              <a:t>α-</a:t>
            </a:r>
            <a:r>
              <a:rPr lang="de-DE" b="1" dirty="0"/>
              <a:t>GPDH)</a:t>
            </a:r>
            <a:r>
              <a:rPr lang="de-DE" dirty="0"/>
              <a:t> → Glykolyse / NADH-Shuttle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Beteiligt an der Übertragung von Reduktionsäquivalenten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Unterstützt die Energiegewinnung aus Glucose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Laktatdehydrogenase (LDH)</a:t>
            </a:r>
            <a:r>
              <a:rPr lang="de-DE" dirty="0"/>
              <a:t> → Anaerober Stoffwechsel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Wandelt Pyruvat in Laktat um (und umgekehrt)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Wichtig bei hoher Belastungsintensität und Sauerstofflimitierung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3-Hydroxyacyl-CoA-Dehydrogenase (HAD)</a:t>
            </a:r>
            <a:r>
              <a:rPr lang="de-DE" dirty="0"/>
              <a:t> → </a:t>
            </a:r>
            <a:r>
              <a:rPr lang="el-GR" dirty="0"/>
              <a:t>β-</a:t>
            </a:r>
            <a:r>
              <a:rPr lang="de-DE" dirty="0"/>
              <a:t>Oxidation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Schlüsselenzym des Fettsäureabbaus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Marker für die Fähigkeit zur Fettverbrennung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Citratsynthase</a:t>
            </a:r>
            <a:r>
              <a:rPr lang="de-DE" b="1" dirty="0"/>
              <a:t> (CS)</a:t>
            </a:r>
            <a:r>
              <a:rPr lang="de-DE" dirty="0"/>
              <a:t> → Citratzyklus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Erstes Enzym des Citratzyklus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Klassischer Marker für mitochondriale Dichte und aerobe Kapazität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Succinatdehydrogenase</a:t>
            </a:r>
            <a:r>
              <a:rPr lang="de-DE" b="1" dirty="0"/>
              <a:t> (SDH)</a:t>
            </a:r>
            <a:r>
              <a:rPr lang="de-DE" dirty="0"/>
              <a:t> → Citratzyklus und Atmungskette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Einziges Enzym, das sowohl im Citratzyklus als auch in der Atmungskette wirkt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Marker für die oxidative Kapazität der Muskulatur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Kreatinphosphokinase</a:t>
            </a:r>
            <a:r>
              <a:rPr lang="de-DE" b="1" dirty="0"/>
              <a:t> (CPK/CK)</a:t>
            </a:r>
            <a:r>
              <a:rPr lang="de-DE" dirty="0"/>
              <a:t> → ATP-</a:t>
            </a:r>
            <a:r>
              <a:rPr lang="de-DE" dirty="0" err="1"/>
              <a:t>PCr</a:t>
            </a:r>
            <a:r>
              <a:rPr lang="de-DE" dirty="0"/>
              <a:t>-System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Überträgt Phosphat zwischen Kreatinphosphat und ATP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Wichtig für die schnelle ATP-Bereitstellung bei Belastungsbeginn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86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AdvP49811"/>
              </a:rPr>
              <a:t>1H-MRS (Proton </a:t>
            </a:r>
            <a:r>
              <a:rPr lang="de-DE" sz="1800" dirty="0" err="1">
                <a:effectLst/>
                <a:latin typeface="AdvP49811"/>
              </a:rPr>
              <a:t>magnetic</a:t>
            </a:r>
            <a:r>
              <a:rPr lang="de-DE" sz="1800" dirty="0">
                <a:effectLst/>
                <a:latin typeface="AdvP49811"/>
              </a:rPr>
              <a:t> </a:t>
            </a:r>
            <a:r>
              <a:rPr lang="de-DE" sz="1800" dirty="0" err="1">
                <a:effectLst/>
                <a:latin typeface="AdvP49811"/>
              </a:rPr>
              <a:t>resonance</a:t>
            </a:r>
            <a:r>
              <a:rPr lang="de-DE" sz="1800" dirty="0">
                <a:effectLst/>
                <a:latin typeface="AdvP49811"/>
              </a:rPr>
              <a:t> </a:t>
            </a:r>
            <a:r>
              <a:rPr lang="de-DE" sz="1800" dirty="0" err="1">
                <a:effectLst/>
                <a:latin typeface="AdvP49811"/>
              </a:rPr>
              <a:t>spectroscopy</a:t>
            </a:r>
            <a:r>
              <a:rPr lang="de-DE" sz="1800" dirty="0">
                <a:effectLst/>
                <a:latin typeface="AdvP49811"/>
              </a:rPr>
              <a:t>)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AdvP49811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Baguet</a:t>
            </a:r>
            <a:r>
              <a:rPr lang="de-DE" dirty="0"/>
              <a:t> A, </a:t>
            </a:r>
            <a:r>
              <a:rPr lang="de-DE" dirty="0" err="1"/>
              <a:t>Everaert</a:t>
            </a:r>
            <a:r>
              <a:rPr lang="de-DE" dirty="0"/>
              <a:t> I, </a:t>
            </a:r>
            <a:r>
              <a:rPr lang="de-DE" dirty="0" err="1"/>
              <a:t>Hespel</a:t>
            </a:r>
            <a:r>
              <a:rPr lang="de-DE" dirty="0"/>
              <a:t> P, Petrovic M, Achten E, </a:t>
            </a:r>
            <a:r>
              <a:rPr lang="de-DE" dirty="0" err="1"/>
              <a:t>Derave</a:t>
            </a:r>
            <a:r>
              <a:rPr lang="de-DE" dirty="0"/>
              <a:t> W.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non-invasive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human 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fiber</a:t>
            </a:r>
            <a:r>
              <a:rPr lang="de-DE" dirty="0"/>
              <a:t> type </a:t>
            </a:r>
            <a:r>
              <a:rPr lang="de-DE" dirty="0" err="1"/>
              <a:t>composition</a:t>
            </a:r>
            <a:r>
              <a:rPr lang="de-DE" dirty="0"/>
              <a:t>. </a:t>
            </a:r>
            <a:r>
              <a:rPr lang="de-DE" dirty="0" err="1"/>
              <a:t>PLoS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. 2011;6(7):e21956. </a:t>
            </a:r>
            <a:r>
              <a:rPr lang="de-DE" dirty="0" err="1"/>
              <a:t>doi</a:t>
            </a:r>
            <a:r>
              <a:rPr lang="de-DE" dirty="0"/>
              <a:t>: 10.1371/journal.pone.0021956. </a:t>
            </a:r>
            <a:r>
              <a:rPr lang="de-DE" dirty="0" err="1"/>
              <a:t>Epub</a:t>
            </a:r>
            <a:r>
              <a:rPr lang="de-DE" dirty="0"/>
              <a:t> 2011 Jul 7. PMID: 21760934; PMCID: PMC3131401.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67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Ramp </a:t>
            </a:r>
            <a:r>
              <a:rPr lang="de-DE" dirty="0" err="1"/>
              <a:t>test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kJ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possible at 110%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Wmax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60s </a:t>
            </a:r>
            <a:r>
              <a:rPr lang="de-DE" dirty="0" err="1"/>
              <a:t>average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ramp</a:t>
            </a:r>
            <a:endParaRPr lang="de-DE" dirty="0"/>
          </a:p>
          <a:p>
            <a:endParaRPr lang="de-DE" dirty="0"/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Hill CA, Harris RC, Kim HJ, Harris BD, Sale C, </a:t>
            </a:r>
            <a:r>
              <a:rPr lang="de-DE" dirty="0" err="1"/>
              <a:t>Boobis</a:t>
            </a:r>
            <a:r>
              <a:rPr lang="de-DE" dirty="0"/>
              <a:t> LH, Kim CK, Wise JA.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beta-alanine </a:t>
            </a:r>
            <a:r>
              <a:rPr lang="de-DE" dirty="0" err="1"/>
              <a:t>supplementation</a:t>
            </a:r>
            <a:r>
              <a:rPr lang="de-DE" dirty="0"/>
              <a:t> on </a:t>
            </a:r>
            <a:r>
              <a:rPr lang="de-DE" dirty="0" err="1"/>
              <a:t>skeletal</a:t>
            </a:r>
            <a:r>
              <a:rPr lang="de-DE" dirty="0"/>
              <a:t> 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carnosine</a:t>
            </a:r>
            <a:r>
              <a:rPr lang="de-DE" dirty="0"/>
              <a:t> </a:t>
            </a:r>
            <a:r>
              <a:rPr lang="de-DE" dirty="0" err="1"/>
              <a:t>concentrations</a:t>
            </a:r>
            <a:r>
              <a:rPr lang="de-DE" dirty="0"/>
              <a:t> and high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cycling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. </a:t>
            </a:r>
            <a:r>
              <a:rPr lang="de-DE" dirty="0" err="1"/>
              <a:t>Amino</a:t>
            </a:r>
            <a:r>
              <a:rPr lang="de-DE" dirty="0"/>
              <a:t> </a:t>
            </a:r>
            <a:r>
              <a:rPr lang="de-DE" dirty="0" err="1"/>
              <a:t>Acids</a:t>
            </a:r>
            <a:r>
              <a:rPr lang="de-DE" dirty="0"/>
              <a:t>. 2007 Feb;32(2):225-33. </a:t>
            </a:r>
            <a:r>
              <a:rPr lang="de-DE" dirty="0" err="1"/>
              <a:t>doi</a:t>
            </a:r>
            <a:r>
              <a:rPr lang="de-DE" dirty="0"/>
              <a:t>: 10.1007/s00726-006-0364-4. </a:t>
            </a:r>
            <a:r>
              <a:rPr lang="de-DE" dirty="0" err="1"/>
              <a:t>Epub</a:t>
            </a:r>
            <a:r>
              <a:rPr lang="de-DE" dirty="0"/>
              <a:t> 2006 Jul 28. PMID: 16868650.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50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Concentration </a:t>
            </a:r>
            <a:r>
              <a:rPr lang="de-DE" dirty="0" err="1"/>
              <a:t>measured</a:t>
            </a:r>
            <a:r>
              <a:rPr lang="de-DE" dirty="0"/>
              <a:t> in gastrocnemius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75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Untrained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</a:t>
            </a:r>
            <a:r>
              <a:rPr lang="de-DE" dirty="0" err="1"/>
              <a:t>correlation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5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Van de </a:t>
            </a:r>
            <a:r>
              <a:rPr lang="de-DE" dirty="0" err="1"/>
              <a:t>Casteele</a:t>
            </a:r>
            <a:r>
              <a:rPr lang="de-DE" dirty="0"/>
              <a:t> F, </a:t>
            </a:r>
            <a:r>
              <a:rPr lang="de-DE" dirty="0" err="1"/>
              <a:t>Deprez</a:t>
            </a:r>
            <a:r>
              <a:rPr lang="de-DE" dirty="0"/>
              <a:t> D, Van Haaren J, </a:t>
            </a:r>
            <a:r>
              <a:rPr lang="de-DE" dirty="0" err="1"/>
              <a:t>Derave</a:t>
            </a:r>
            <a:r>
              <a:rPr lang="de-DE" dirty="0"/>
              <a:t> W, </a:t>
            </a:r>
            <a:r>
              <a:rPr lang="de-DE" dirty="0" err="1"/>
              <a:t>Lievens</a:t>
            </a:r>
            <a:r>
              <a:rPr lang="de-DE" dirty="0"/>
              <a:t> E. In professional </a:t>
            </a:r>
            <a:r>
              <a:rPr lang="de-DE" dirty="0" err="1"/>
              <a:t>football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decline</a:t>
            </a:r>
            <a:r>
              <a:rPr lang="de-DE" dirty="0"/>
              <a:t> in high-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half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pronounced</a:t>
            </a:r>
            <a:r>
              <a:rPr lang="de-DE" dirty="0"/>
              <a:t> in </a:t>
            </a:r>
            <a:r>
              <a:rPr lang="de-DE" dirty="0" err="1"/>
              <a:t>players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fast 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typology</a:t>
            </a:r>
            <a:r>
              <a:rPr lang="de-DE" dirty="0"/>
              <a:t>. </a:t>
            </a:r>
            <a:r>
              <a:rPr lang="de-DE" dirty="0" err="1"/>
              <a:t>Scand</a:t>
            </a:r>
            <a:r>
              <a:rPr lang="de-DE" dirty="0"/>
              <a:t> J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Sci</a:t>
            </a:r>
            <a:r>
              <a:rPr lang="de-DE" dirty="0"/>
              <a:t> Sports. 2024 Jan;34(1):e14508. </a:t>
            </a:r>
            <a:r>
              <a:rPr lang="de-DE" dirty="0" err="1"/>
              <a:t>doi</a:t>
            </a:r>
            <a:r>
              <a:rPr lang="de-DE" dirty="0"/>
              <a:t>: 10.1111/sms.14508. </a:t>
            </a:r>
            <a:r>
              <a:rPr lang="de-DE" dirty="0" err="1"/>
              <a:t>Epub</a:t>
            </a:r>
            <a:r>
              <a:rPr lang="de-DE" dirty="0"/>
              <a:t> 2023 </a:t>
            </a:r>
            <a:r>
              <a:rPr lang="de-DE" dirty="0" err="1"/>
              <a:t>Oct</a:t>
            </a:r>
            <a:r>
              <a:rPr lang="de-DE" dirty="0"/>
              <a:t> 4. PMID: 37792860.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2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6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concentrations</a:t>
            </a:r>
            <a:r>
              <a:rPr lang="de-DE" dirty="0"/>
              <a:t>;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-&gt;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muscle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88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Predefined</a:t>
            </a:r>
            <a:r>
              <a:rPr lang="de-DE" dirty="0"/>
              <a:t> </a:t>
            </a:r>
            <a:r>
              <a:rPr lang="de-DE" dirty="0" err="1"/>
              <a:t>mixture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heparinated</a:t>
            </a:r>
            <a:r>
              <a:rPr lang="de-DE" dirty="0"/>
              <a:t> </a:t>
            </a:r>
            <a:r>
              <a:rPr lang="de-DE" dirty="0" err="1"/>
              <a:t>sodium</a:t>
            </a:r>
            <a:r>
              <a:rPr lang="de-DE" dirty="0"/>
              <a:t> (</a:t>
            </a:r>
            <a:r>
              <a:rPr lang="de-DE" dirty="0" err="1"/>
              <a:t>preventing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clotting</a:t>
            </a:r>
            <a:r>
              <a:rPr lang="de-DE" dirty="0"/>
              <a:t> and also break open </a:t>
            </a:r>
            <a:r>
              <a:rPr lang="de-DE" dirty="0" err="1"/>
              <a:t>erythrocytes</a:t>
            </a:r>
            <a:r>
              <a:rPr lang="de-DE" dirty="0"/>
              <a:t>),</a:t>
            </a:r>
          </a:p>
          <a:p>
            <a:endParaRPr lang="de-DE" dirty="0"/>
          </a:p>
          <a:p>
            <a:pPr marL="285750" indent="-285750">
              <a:buFont typeface="Wingdings" pitchFamily="2" charset="2"/>
              <a:buChar char="è"/>
            </a:pPr>
            <a:r>
              <a:rPr lang="de-DE" dirty="0"/>
              <a:t>After </a:t>
            </a:r>
            <a:r>
              <a:rPr lang="de-DE" dirty="0" err="1"/>
              <a:t>that</a:t>
            </a:r>
            <a:r>
              <a:rPr lang="de-DE" dirty="0"/>
              <a:t>: Experimental Demonstration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samples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822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LOD -&gt; </a:t>
            </a:r>
            <a:r>
              <a:rPr lang="de-DE" dirty="0" err="1"/>
              <a:t>Lacate</a:t>
            </a:r>
            <a:r>
              <a:rPr lang="de-DE" dirty="0"/>
              <a:t> </a:t>
            </a:r>
            <a:r>
              <a:rPr lang="de-DE" dirty="0" err="1"/>
              <a:t>oxidase</a:t>
            </a:r>
            <a:r>
              <a:rPr lang="de-DE" dirty="0"/>
              <a:t> (</a:t>
            </a:r>
            <a:r>
              <a:rPr lang="de-DE" dirty="0" err="1"/>
              <a:t>enzyme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6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695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090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Plasma (55%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,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~90%)</a:t>
            </a:r>
          </a:p>
          <a:p>
            <a:r>
              <a:rPr lang="de-DE" dirty="0" err="1"/>
              <a:t>Erythrocytes</a:t>
            </a:r>
            <a:r>
              <a:rPr lang="de-DE" dirty="0"/>
              <a:t> 45 %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0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 0.2 – 0.4 mmol/L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49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Take </a:t>
            </a:r>
            <a:r>
              <a:rPr lang="de-DE" dirty="0" err="1"/>
              <a:t>away</a:t>
            </a:r>
            <a:r>
              <a:rPr lang="de-DE" dirty="0"/>
              <a:t>: Same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different absolute </a:t>
            </a:r>
            <a:r>
              <a:rPr lang="de-DE" dirty="0" err="1"/>
              <a:t>amounts</a:t>
            </a:r>
            <a:r>
              <a:rPr lang="de-DE" dirty="0"/>
              <a:t>! (VERY IMPORTANT </a:t>
            </a:r>
            <a:r>
              <a:rPr lang="de-DE" dirty="0" err="1"/>
              <a:t>eventhough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seems</a:t>
            </a:r>
            <a:r>
              <a:rPr lang="de-DE" dirty="0"/>
              <a:t> easy)</a:t>
            </a:r>
          </a:p>
          <a:p>
            <a:r>
              <a:rPr lang="de-DE" dirty="0"/>
              <a:t>-&gt; </a:t>
            </a:r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a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(on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465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8 / 2 = 4</a:t>
            </a:r>
          </a:p>
          <a:p>
            <a:r>
              <a:rPr lang="de-DE" dirty="0"/>
              <a:t>1 / 0.25 = 4</a:t>
            </a:r>
          </a:p>
          <a:p>
            <a:r>
              <a:rPr lang="de-DE" dirty="0"/>
              <a:t>Concentration * absolute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= absolute </a:t>
            </a:r>
            <a:r>
              <a:rPr lang="de-DE" dirty="0" err="1"/>
              <a:t>quantity</a:t>
            </a:r>
            <a:endParaRPr lang="de-DE" dirty="0"/>
          </a:p>
          <a:p>
            <a:endParaRPr lang="de-DE" dirty="0"/>
          </a:p>
          <a:p>
            <a:r>
              <a:rPr lang="de-DE" dirty="0"/>
              <a:t>ATP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different, </a:t>
            </a:r>
            <a:r>
              <a:rPr lang="de-DE" dirty="0" err="1"/>
              <a:t>eventhough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same.</a:t>
            </a:r>
          </a:p>
          <a:p>
            <a:br>
              <a:rPr lang="de-DE" dirty="0"/>
            </a:br>
            <a:r>
              <a:rPr lang="de-DE" dirty="0" err="1"/>
              <a:t>Therefore</a:t>
            </a:r>
            <a:r>
              <a:rPr lang="de-DE" dirty="0"/>
              <a:t>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volume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076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667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roughly</a:t>
            </a:r>
            <a:r>
              <a:rPr lang="de-DE" dirty="0"/>
              <a:t> 45%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body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r>
              <a:rPr lang="de-DE" dirty="0"/>
              <a:t>-&gt; Most </a:t>
            </a:r>
            <a:r>
              <a:rPr lang="de-DE" dirty="0" err="1"/>
              <a:t>important</a:t>
            </a:r>
            <a:r>
              <a:rPr lang="de-DE" dirty="0"/>
              <a:t> variable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89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66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MyriadPro"/>
              </a:rPr>
              <a:t>Maximal </a:t>
            </a:r>
            <a:r>
              <a:rPr lang="de-DE" sz="1800" b="1" dirty="0" err="1">
                <a:effectLst/>
                <a:latin typeface="MyriadPro"/>
              </a:rPr>
              <a:t>lactate</a:t>
            </a:r>
            <a:r>
              <a:rPr lang="de-DE" sz="1800" b="1" dirty="0">
                <a:effectLst/>
                <a:latin typeface="MyriadPro"/>
              </a:rPr>
              <a:t> </a:t>
            </a:r>
            <a:r>
              <a:rPr lang="de-DE" sz="1800" b="1" dirty="0" err="1">
                <a:effectLst/>
                <a:latin typeface="MyriadPro"/>
              </a:rPr>
              <a:t>accumulation</a:t>
            </a:r>
            <a:r>
              <a:rPr lang="de-DE" sz="1800" b="1" dirty="0">
                <a:effectLst/>
                <a:latin typeface="MyriadPro"/>
              </a:rPr>
              <a:t> rate (c</a:t>
            </a:r>
            <a:r>
              <a:rPr lang="de-DE" sz="1800" i="1" dirty="0">
                <a:effectLst/>
                <a:latin typeface="STIXMath"/>
              </a:rPr>
              <a:t>̇ </a:t>
            </a:r>
            <a:r>
              <a:rPr lang="de-DE" sz="1800" b="1" dirty="0" err="1">
                <a:effectLst/>
                <a:latin typeface="MyriadPro"/>
              </a:rPr>
              <a:t>Lamax</a:t>
            </a:r>
            <a:r>
              <a:rPr lang="de-DE" sz="1800" b="1" dirty="0">
                <a:effectLst/>
                <a:latin typeface="MyriadPro"/>
              </a:rPr>
              <a:t>): </a:t>
            </a:r>
            <a:r>
              <a:rPr lang="de-DE" sz="1800" b="1" dirty="0" err="1">
                <a:effectLst/>
                <a:latin typeface="MyriadPro"/>
              </a:rPr>
              <a:t>Current</a:t>
            </a:r>
            <a:r>
              <a:rPr lang="de-DE" sz="1800" b="1" dirty="0">
                <a:effectLst/>
                <a:latin typeface="MyriadPro"/>
              </a:rPr>
              <a:t> </a:t>
            </a:r>
            <a:r>
              <a:rPr lang="de-DE" sz="1800" b="1" dirty="0" err="1">
                <a:effectLst/>
                <a:latin typeface="MyriadPro"/>
              </a:rPr>
              <a:t>evidence</a:t>
            </a:r>
            <a:r>
              <a:rPr lang="de-DE" sz="1800" b="1" dirty="0">
                <a:effectLst/>
                <a:latin typeface="MyriadPro"/>
              </a:rPr>
              <a:t> and </a:t>
            </a:r>
            <a:r>
              <a:rPr lang="de-DE" sz="1800" b="1" dirty="0" err="1">
                <a:effectLst/>
                <a:latin typeface="MyriadPro"/>
              </a:rPr>
              <a:t>future</a:t>
            </a:r>
            <a:r>
              <a:rPr lang="de-DE" sz="1800" b="1" dirty="0">
                <a:effectLst/>
                <a:latin typeface="MyriadPro"/>
              </a:rPr>
              <a:t> </a:t>
            </a:r>
            <a:r>
              <a:rPr lang="de-DE" sz="1800" b="1" dirty="0" err="1">
                <a:effectLst/>
                <a:latin typeface="MyriadPro"/>
              </a:rPr>
              <a:t>directions</a:t>
            </a:r>
            <a:r>
              <a:rPr lang="de-DE" sz="1800" b="1" dirty="0">
                <a:effectLst/>
                <a:latin typeface="MyriadPro"/>
              </a:rPr>
              <a:t> </a:t>
            </a:r>
            <a:r>
              <a:rPr lang="de-DE" sz="1800" b="1" dirty="0" err="1">
                <a:effectLst/>
                <a:latin typeface="MyriadPro"/>
              </a:rPr>
              <a:t>for</a:t>
            </a:r>
            <a:r>
              <a:rPr lang="de-DE" sz="1800" b="1" dirty="0">
                <a:effectLst/>
                <a:latin typeface="MyriadPro"/>
              </a:rPr>
              <a:t> </a:t>
            </a:r>
            <a:r>
              <a:rPr lang="de-DE" sz="1800" b="1" dirty="0" err="1">
                <a:effectLst/>
                <a:latin typeface="MyriadPro"/>
              </a:rPr>
              <a:t>exercise</a:t>
            </a:r>
            <a:r>
              <a:rPr lang="de-DE" sz="1800" b="1" dirty="0">
                <a:effectLst/>
                <a:latin typeface="MyriadPro"/>
              </a:rPr>
              <a:t> </a:t>
            </a:r>
            <a:r>
              <a:rPr lang="de-DE" sz="1800" b="1" dirty="0" err="1">
                <a:effectLst/>
                <a:latin typeface="MyriadPro"/>
              </a:rPr>
              <a:t>testing</a:t>
            </a:r>
            <a:r>
              <a:rPr lang="de-DE" sz="1800" b="1" dirty="0">
                <a:effectLst/>
                <a:latin typeface="MyriadPro"/>
              </a:rPr>
              <a:t> and </a:t>
            </a:r>
            <a:r>
              <a:rPr lang="de-DE" sz="1800" b="1" dirty="0" err="1">
                <a:effectLst/>
                <a:latin typeface="MyriadPro"/>
              </a:rPr>
              <a:t>training</a:t>
            </a:r>
            <a:r>
              <a:rPr lang="de-DE" sz="1800" b="1" dirty="0">
                <a:effectLst/>
                <a:latin typeface="MyriadPro"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300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Brainstorm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in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V̇O2max </a:t>
            </a:r>
            <a:r>
              <a:rPr lang="de-DE" dirty="0" err="1"/>
              <a:t>test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power = time? -&gt; 50/1.5 = 33.3s; 50/3=16.6s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61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Green 3% (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)</a:t>
            </a:r>
          </a:p>
          <a:p>
            <a:r>
              <a:rPr lang="de-DE" dirty="0"/>
              <a:t>Yellow 5% (</a:t>
            </a:r>
            <a:r>
              <a:rPr lang="de-DE" dirty="0" err="1"/>
              <a:t>acceptable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)</a:t>
            </a:r>
          </a:p>
          <a:p>
            <a:r>
              <a:rPr lang="de-DE" dirty="0"/>
              <a:t>Outside &gt;5% </a:t>
            </a:r>
            <a:r>
              <a:rPr lang="de-DE" dirty="0" err="1"/>
              <a:t>poor</a:t>
            </a:r>
            <a:r>
              <a:rPr lang="de-DE" dirty="0"/>
              <a:t> </a:t>
            </a:r>
            <a:r>
              <a:rPr lang="de-DE" dirty="0" err="1"/>
              <a:t>agreement</a:t>
            </a:r>
            <a:endParaRPr lang="de-DE" dirty="0"/>
          </a:p>
          <a:p>
            <a:endParaRPr lang="de-DE" dirty="0"/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Hooren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Souren T, Bongers BC.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variables,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CPET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human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Sports. 2024 Jan;34(1):e14490.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10.1111/sms.14490.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Sep 11. Erratum in: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Sports. 2024 Mar;34(3):e14607.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10.1111/sms.14607. PMID: 37697640.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19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Method </a:t>
            </a:r>
            <a:r>
              <a:rPr lang="de-DE" dirty="0" err="1"/>
              <a:t>to</a:t>
            </a:r>
            <a:r>
              <a:rPr lang="de-DE" dirty="0"/>
              <a:t> Asses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biochemical</a:t>
            </a:r>
            <a:r>
              <a:rPr lang="de-DE" dirty="0"/>
              <a:t> </a:t>
            </a:r>
            <a:r>
              <a:rPr lang="de-DE" dirty="0" err="1"/>
              <a:t>composition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biological</a:t>
            </a:r>
            <a:r>
              <a:rPr lang="de-DE" dirty="0"/>
              <a:t> </a:t>
            </a:r>
            <a:r>
              <a:rPr lang="de-DE" dirty="0" err="1"/>
              <a:t>tissue</a:t>
            </a:r>
            <a:r>
              <a:rPr lang="de-DE" dirty="0"/>
              <a:t>:</a:t>
            </a:r>
          </a:p>
          <a:p>
            <a:r>
              <a:rPr lang="de-DE" dirty="0" err="1"/>
              <a:t>Briefly</a:t>
            </a:r>
            <a:r>
              <a:rPr lang="de-DE" dirty="0"/>
              <a:t>, </a:t>
            </a:r>
            <a:r>
              <a:rPr lang="de-DE" dirty="0" err="1"/>
              <a:t>biological</a:t>
            </a:r>
            <a:r>
              <a:rPr lang="de-DE" dirty="0"/>
              <a:t> </a:t>
            </a:r>
            <a:r>
              <a:rPr lang="de-DE" dirty="0" err="1"/>
              <a:t>tissue</a:t>
            </a:r>
            <a:r>
              <a:rPr lang="de-DE" dirty="0"/>
              <a:t> </a:t>
            </a:r>
            <a:r>
              <a:rPr lang="de-DE" dirty="0" err="1"/>
              <a:t>exposed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-&gt; Spin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nucleus</a:t>
            </a:r>
            <a:r>
              <a:rPr lang="de-DE" dirty="0"/>
              <a:t> </a:t>
            </a:r>
            <a:r>
              <a:rPr lang="de-DE" dirty="0" err="1"/>
              <a:t>inteferes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-&gt;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interpreted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relative </a:t>
            </a:r>
            <a:r>
              <a:rPr lang="de-DE" dirty="0" err="1"/>
              <a:t>changes</a:t>
            </a:r>
            <a:r>
              <a:rPr lang="de-DE" dirty="0"/>
              <a:t>;</a:t>
            </a:r>
          </a:p>
          <a:p>
            <a:endParaRPr lang="de-DE" dirty="0"/>
          </a:p>
          <a:p>
            <a:r>
              <a:rPr lang="de-DE" dirty="0"/>
              <a:t>MVC -&gt; Maximal </a:t>
            </a:r>
            <a:r>
              <a:rPr lang="de-DE" dirty="0" err="1"/>
              <a:t>Voluntary</a:t>
            </a:r>
            <a:r>
              <a:rPr lang="de-DE" dirty="0"/>
              <a:t> </a:t>
            </a:r>
            <a:r>
              <a:rPr lang="de-DE" dirty="0" err="1"/>
              <a:t>Contraction</a:t>
            </a:r>
            <a:endParaRPr lang="de-DE" dirty="0"/>
          </a:p>
          <a:p>
            <a:r>
              <a:rPr lang="de-DE" dirty="0"/>
              <a:t>ROM -&gt; Range </a:t>
            </a:r>
            <a:r>
              <a:rPr lang="de-DE" dirty="0" err="1"/>
              <a:t>of</a:t>
            </a:r>
            <a:r>
              <a:rPr lang="de-DE" dirty="0"/>
              <a:t> Motion</a:t>
            </a:r>
          </a:p>
          <a:p>
            <a:r>
              <a:rPr lang="de-DE" dirty="0"/>
              <a:t>High </a:t>
            </a:r>
            <a:r>
              <a:rPr lang="de-DE" dirty="0" err="1"/>
              <a:t>repetition</a:t>
            </a:r>
            <a:r>
              <a:rPr lang="de-DE" dirty="0"/>
              <a:t> rate (2-3Hz)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(</a:t>
            </a:r>
            <a:r>
              <a:rPr lang="de-DE" dirty="0" err="1"/>
              <a:t>near</a:t>
            </a:r>
            <a:r>
              <a:rPr lang="de-DE" dirty="0"/>
              <a:t>) maximal </a:t>
            </a:r>
            <a:r>
              <a:rPr lang="de-DE" dirty="0" err="1"/>
              <a:t>fibre</a:t>
            </a:r>
            <a:r>
              <a:rPr lang="de-DE" dirty="0"/>
              <a:t> </a:t>
            </a:r>
            <a:r>
              <a:rPr lang="de-DE" dirty="0" err="1"/>
              <a:t>recruitment</a:t>
            </a:r>
            <a:endParaRPr lang="de-DE" dirty="0"/>
          </a:p>
          <a:p>
            <a:endParaRPr lang="de-DE" dirty="0"/>
          </a:p>
          <a:p>
            <a:r>
              <a:rPr lang="de-DE" dirty="0"/>
              <a:t>Walter G, </a:t>
            </a:r>
            <a:r>
              <a:rPr lang="de-DE" dirty="0" err="1"/>
              <a:t>Vandenborne</a:t>
            </a:r>
            <a:r>
              <a:rPr lang="de-DE" dirty="0"/>
              <a:t> K, Elliott M, Leigh JS. In vivo ATP </a:t>
            </a:r>
            <a:r>
              <a:rPr lang="de-DE" dirty="0" err="1"/>
              <a:t>synthesis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in </a:t>
            </a:r>
            <a:r>
              <a:rPr lang="de-DE" dirty="0" err="1"/>
              <a:t>single</a:t>
            </a:r>
            <a:r>
              <a:rPr lang="de-DE" dirty="0"/>
              <a:t> human </a:t>
            </a:r>
            <a:r>
              <a:rPr lang="de-DE" dirty="0" err="1"/>
              <a:t>muscles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high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. J </a:t>
            </a:r>
            <a:r>
              <a:rPr lang="de-DE" dirty="0" err="1"/>
              <a:t>Physiol</a:t>
            </a:r>
            <a:r>
              <a:rPr lang="de-DE" dirty="0"/>
              <a:t>. 1999 Sep 15;519 Pt 3(Pt 3):901-10. </a:t>
            </a:r>
            <a:r>
              <a:rPr lang="de-DE" dirty="0" err="1"/>
              <a:t>doi</a:t>
            </a:r>
            <a:r>
              <a:rPr lang="de-DE" dirty="0"/>
              <a:t>: 10.1111/j.1469-7793.1999.0901n.x. PMID: 10457099; PMCID: PMC2269548.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115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Thinks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:</a:t>
            </a:r>
          </a:p>
          <a:p>
            <a:r>
              <a:rPr lang="de-DE" dirty="0" err="1"/>
              <a:t>PCr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 &amp; ATP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868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left</a:t>
            </a:r>
            <a:r>
              <a:rPr lang="de-DE" dirty="0"/>
              <a:t>)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timecourse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-&gt; Peak after 15s</a:t>
            </a:r>
          </a:p>
          <a:p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right</a:t>
            </a:r>
            <a:r>
              <a:rPr lang="de-DE" dirty="0"/>
              <a:t>)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overall</a:t>
            </a:r>
            <a:r>
              <a:rPr lang="de-DE" dirty="0"/>
              <a:t> ATP </a:t>
            </a:r>
            <a:r>
              <a:rPr lang="de-DE" dirty="0" err="1"/>
              <a:t>Flux</a:t>
            </a:r>
            <a:r>
              <a:rPr lang="de-DE" dirty="0"/>
              <a:t> -&gt; Peak after 15s, also </a:t>
            </a:r>
            <a:r>
              <a:rPr lang="de-DE" dirty="0" err="1"/>
              <a:t>iterate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systems</a:t>
            </a:r>
            <a:endParaRPr lang="de-DE" dirty="0"/>
          </a:p>
          <a:p>
            <a:endParaRPr lang="de-DE" dirty="0"/>
          </a:p>
          <a:p>
            <a:r>
              <a:rPr lang="de-DE" dirty="0"/>
              <a:t>Also </a:t>
            </a:r>
            <a:r>
              <a:rPr lang="de-DE" dirty="0" err="1"/>
              <a:t>ask</a:t>
            </a:r>
            <a:r>
              <a:rPr lang="de-DE" dirty="0"/>
              <a:t>: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ATP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downregulated</a:t>
            </a:r>
            <a:r>
              <a:rPr lang="de-DE" dirty="0"/>
              <a:t> after 15?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036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&amp; </a:t>
            </a:r>
            <a:r>
              <a:rPr lang="de-DE" dirty="0" err="1"/>
              <a:t>decreasing</a:t>
            </a:r>
            <a:r>
              <a:rPr lang="de-DE" dirty="0"/>
              <a:t> pH</a:t>
            </a:r>
          </a:p>
          <a:p>
            <a:r>
              <a:rPr lang="de-DE" dirty="0"/>
              <a:t>Link pH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(</a:t>
            </a:r>
            <a:r>
              <a:rPr lang="de-DE" dirty="0" err="1"/>
              <a:t>PCr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looses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pH </a:t>
            </a:r>
            <a:r>
              <a:rPr lang="de-DE" dirty="0" err="1"/>
              <a:t>inhibition</a:t>
            </a:r>
            <a:r>
              <a:rPr lang="de-DE" dirty="0"/>
              <a:t> after 10-15s). </a:t>
            </a:r>
          </a:p>
          <a:p>
            <a:endParaRPr lang="de-DE" dirty="0"/>
          </a:p>
          <a:p>
            <a:r>
              <a:rPr lang="de-DE" dirty="0"/>
              <a:t>Use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test</a:t>
            </a:r>
            <a:r>
              <a:rPr lang="de-DE" dirty="0"/>
              <a:t>!</a:t>
            </a:r>
          </a:p>
          <a:p>
            <a:r>
              <a:rPr lang="de-DE" dirty="0"/>
              <a:t>-&gt; High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maximal </a:t>
            </a:r>
            <a:r>
              <a:rPr lang="de-DE" dirty="0" err="1"/>
              <a:t>fibre</a:t>
            </a:r>
            <a:r>
              <a:rPr lang="de-DE" dirty="0"/>
              <a:t> </a:t>
            </a:r>
            <a:r>
              <a:rPr lang="de-DE" dirty="0" err="1"/>
              <a:t>recruitment</a:t>
            </a:r>
            <a:r>
              <a:rPr lang="de-DE" dirty="0"/>
              <a:t> in </a:t>
            </a:r>
            <a:r>
              <a:rPr lang="de-DE" dirty="0" err="1"/>
              <a:t>test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56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Wackerhage H, </a:t>
            </a:r>
            <a:r>
              <a:rPr lang="de-DE" dirty="0" err="1"/>
              <a:t>Kabasakalis</a:t>
            </a:r>
            <a:r>
              <a:rPr lang="de-DE" dirty="0"/>
              <a:t> A, Seiler S, Heck H.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vLamax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Glycolysis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V˙O2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Oxidative </a:t>
            </a:r>
            <a:r>
              <a:rPr lang="de-DE" dirty="0" err="1"/>
              <a:t>Phosphorylation</a:t>
            </a:r>
            <a:r>
              <a:rPr lang="de-DE" dirty="0"/>
              <a:t>? Sports Med. 2025 Aug;55(8):1853-1866. </a:t>
            </a:r>
            <a:r>
              <a:rPr lang="de-DE" dirty="0" err="1"/>
              <a:t>doi</a:t>
            </a:r>
            <a:r>
              <a:rPr lang="de-DE" dirty="0"/>
              <a:t>: 10.1007/s40279-025-02259-6. </a:t>
            </a:r>
            <a:r>
              <a:rPr lang="de-DE" dirty="0" err="1"/>
              <a:t>Epub</a:t>
            </a:r>
            <a:r>
              <a:rPr lang="de-DE" dirty="0"/>
              <a:t> 2025 Jul 17. PMID: 40676393; PMCID: PMC12460440.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08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Shortcomings</a:t>
            </a:r>
            <a:r>
              <a:rPr lang="de-DE" dirty="0"/>
              <a:t>: The Method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unfeasible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an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method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875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Problem: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max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703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Show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a </a:t>
            </a:r>
            <a:r>
              <a:rPr lang="de-DE" dirty="0" err="1"/>
              <a:t>couple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  <a:p>
            <a:r>
              <a:rPr lang="de-DE" dirty="0"/>
              <a:t>Formula </a:t>
            </a:r>
            <a:r>
              <a:rPr lang="de-DE" dirty="0" err="1"/>
              <a:t>calculates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max</a:t>
            </a:r>
            <a:r>
              <a:rPr lang="de-DE" dirty="0"/>
              <a:t>;</a:t>
            </a:r>
          </a:p>
          <a:p>
            <a:r>
              <a:rPr lang="de-DE" dirty="0"/>
              <a:t>NORMVALUES (0.2 – 1.1 mmol/L/s)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767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Direct</a:t>
            </a:r>
            <a:r>
              <a:rPr lang="de-DE" dirty="0">
                <a:sym typeface="Wingdings" pitchFamily="2" charset="2"/>
              </a:rPr>
              <a:t> maximal </a:t>
            </a:r>
            <a:r>
              <a:rPr lang="de-DE" dirty="0" err="1">
                <a:sym typeface="Wingdings" pitchFamily="2" charset="2"/>
              </a:rPr>
              <a:t>activiation</a:t>
            </a:r>
            <a:r>
              <a:rPr lang="de-DE" dirty="0">
                <a:sym typeface="Wingdings" pitchFamily="2" charset="2"/>
              </a:rPr>
              <a:t> and </a:t>
            </a:r>
            <a:r>
              <a:rPr lang="de-DE" dirty="0" err="1">
                <a:sym typeface="Wingdings" pitchFamily="2" charset="2"/>
              </a:rPr>
              <a:t>inhibtion</a:t>
            </a:r>
            <a:r>
              <a:rPr lang="de-DE" dirty="0">
                <a:sym typeface="Wingdings" pitchFamily="2" charset="2"/>
              </a:rPr>
              <a:t> at end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exercise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3540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positiv </a:t>
            </a:r>
            <a:r>
              <a:rPr lang="de-DE" dirty="0" err="1"/>
              <a:t>t_alax</a:t>
            </a:r>
            <a:endParaRPr lang="de-DE" dirty="0"/>
          </a:p>
          <a:p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deactivation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negative </a:t>
            </a:r>
            <a:r>
              <a:rPr lang="de-DE" dirty="0" err="1"/>
              <a:t>t_alac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,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postive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48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Nolte S, Rein R,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Quittmann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OJ. Data Processing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 Oxygen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and Experimental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Guidelines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Reporting. Sports Med. 2023 Dec;53(12):2463-2475.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10.1007/s40279-023-01903-3.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Aug 21. PMID: 37603201; PMCID: PMC10687136.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436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0987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effectLst/>
                <a:latin typeface="Times New Roman" panose="02020603050405020304" pitchFamily="18" charset="0"/>
              </a:rPr>
              <a:t>Reliability</a:t>
            </a:r>
            <a:r>
              <a:rPr lang="de-DE" dirty="0">
                <a:effectLst/>
                <a:latin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de-DE" dirty="0">
                <a:effectLst/>
                <a:latin typeface="Times New Roman" panose="02020603050405020304" pitchFamily="18" charset="0"/>
              </a:rPr>
              <a:t> power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output</a:t>
            </a:r>
            <a:r>
              <a:rPr lang="de-DE" dirty="0">
                <a:effectLst/>
                <a:latin typeface="Times New Roman" panose="02020603050405020304" pitchFamily="18" charset="0"/>
              </a:rPr>
              <a:t>, maximal rate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de-DE" dirty="0">
                <a:effectLst/>
                <a:latin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capillary</a:t>
            </a:r>
            <a:r>
              <a:rPr lang="de-DE" dirty="0">
                <a:effectLst/>
                <a:latin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blood</a:t>
            </a:r>
            <a:br>
              <a:rPr lang="de-DE" dirty="0"/>
            </a:br>
            <a:r>
              <a:rPr lang="de-DE" dirty="0" err="1">
                <a:effectLst/>
                <a:latin typeface="Times New Roman" panose="02020603050405020304" pitchFamily="18" charset="0"/>
              </a:rPr>
              <a:t>lactate</a:t>
            </a:r>
            <a:r>
              <a:rPr lang="de-DE" dirty="0">
                <a:effectLst/>
                <a:latin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accumulation</a:t>
            </a:r>
            <a:r>
              <a:rPr lang="de-DE" dirty="0">
                <a:effectLst/>
                <a:latin typeface="Times New Roman" panose="02020603050405020304" pitchFamily="18" charset="0"/>
              </a:rPr>
              <a:t>, and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phosphagen</a:t>
            </a:r>
            <a:r>
              <a:rPr lang="de-DE" dirty="0">
                <a:effectLst/>
                <a:latin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contribution</a:t>
            </a:r>
            <a:r>
              <a:rPr lang="de-DE" dirty="0">
                <a:effectLst/>
                <a:latin typeface="Times New Roman" panose="02020603050405020304" pitchFamily="18" charset="0"/>
              </a:rPr>
              <a:t> time</a:t>
            </a:r>
            <a:br>
              <a:rPr lang="de-DE" dirty="0"/>
            </a:br>
            <a:r>
              <a:rPr lang="de-DE" dirty="0" err="1">
                <a:effectLst/>
                <a:latin typeface="Times New Roman" panose="02020603050405020304" pitchFamily="18" charset="0"/>
              </a:rPr>
              <a:t>following</a:t>
            </a:r>
            <a:r>
              <a:rPr lang="de-DE" dirty="0">
                <a:effectLst/>
                <a:latin typeface="Times New Roman" panose="02020603050405020304" pitchFamily="18" charset="0"/>
              </a:rPr>
              <a:t> 15-s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sprint</a:t>
            </a:r>
            <a:r>
              <a:rPr lang="de-DE" dirty="0">
                <a:effectLst/>
                <a:latin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cycling</a:t>
            </a:r>
            <a:r>
              <a:rPr lang="de-DE" dirty="0">
                <a:effectLst/>
                <a:latin typeface="Times New Roman" panose="02020603050405020304" pitchFamily="18" charset="0"/>
              </a:rPr>
              <a:t> in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amateur</a:t>
            </a:r>
            <a:r>
              <a:rPr lang="de-DE" dirty="0">
                <a:effectLst/>
                <a:latin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Times New Roman" panose="02020603050405020304" pitchFamily="18" charset="0"/>
              </a:rPr>
              <a:t>cyclists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561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9713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7954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interval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also </a:t>
            </a:r>
            <a:r>
              <a:rPr lang="de-DE" dirty="0" err="1"/>
              <a:t>race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759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Hauser: Problem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!</a:t>
            </a:r>
          </a:p>
          <a:p>
            <a:r>
              <a:rPr lang="de-DE" dirty="0" err="1"/>
              <a:t>Poffé</a:t>
            </a:r>
            <a:r>
              <a:rPr lang="de-DE" dirty="0"/>
              <a:t>: Not </a:t>
            </a:r>
            <a:r>
              <a:rPr lang="de-DE" dirty="0" err="1"/>
              <a:t>transparently</a:t>
            </a:r>
            <a:r>
              <a:rPr lang="de-DE" dirty="0"/>
              <a:t> </a:t>
            </a:r>
            <a:r>
              <a:rPr lang="de-DE" dirty="0" err="1"/>
              <a:t>described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Likely</a:t>
            </a:r>
            <a:r>
              <a:rPr lang="de-DE" dirty="0"/>
              <a:t> different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331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Box 50%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Whiskers: 1.5x Box +- box </a:t>
            </a:r>
            <a:r>
              <a:rPr lang="de-DE" dirty="0" err="1"/>
              <a:t>edges</a:t>
            </a:r>
            <a:endParaRPr lang="de-DE" dirty="0"/>
          </a:p>
          <a:p>
            <a:r>
              <a:rPr lang="de-DE" dirty="0" err="1"/>
              <a:t>Outliers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and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592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06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 DC, Jones AM. Measurement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V̇o2max: V̇o2peak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(1985). 2017 Apr 1;122(4):997-1002.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10.1152/japplphysiol.01063.2016.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Feb 2. PMID: 28153947.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85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91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at </a:t>
            </a:r>
            <a:r>
              <a:rPr lang="de-DE" dirty="0" err="1"/>
              <a:t>capacity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81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concentrations</a:t>
            </a:r>
            <a:r>
              <a:rPr lang="de-DE" dirty="0"/>
              <a:t>;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-&gt;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muscle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59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Green HJ, Jones S, Ball-Burnett ME, Smith D, </a:t>
            </a:r>
            <a:r>
              <a:rPr lang="de-DE" dirty="0" err="1"/>
              <a:t>Livesey</a:t>
            </a:r>
            <a:r>
              <a:rPr lang="de-DE" dirty="0"/>
              <a:t> J, </a:t>
            </a:r>
            <a:r>
              <a:rPr lang="de-DE" dirty="0" err="1"/>
              <a:t>Farrance</a:t>
            </a:r>
            <a:r>
              <a:rPr lang="de-DE" dirty="0"/>
              <a:t> BW. Early </a:t>
            </a:r>
            <a:r>
              <a:rPr lang="de-DE" dirty="0" err="1"/>
              <a:t>muscular</a:t>
            </a:r>
            <a:r>
              <a:rPr lang="de-DE" dirty="0"/>
              <a:t> and </a:t>
            </a:r>
            <a:r>
              <a:rPr lang="de-DE" dirty="0" err="1"/>
              <a:t>metabolic</a:t>
            </a:r>
            <a:r>
              <a:rPr lang="de-DE" dirty="0"/>
              <a:t> </a:t>
            </a:r>
            <a:r>
              <a:rPr lang="de-DE" dirty="0" err="1"/>
              <a:t>adaptations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prolonged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in </a:t>
            </a:r>
            <a:r>
              <a:rPr lang="de-DE" dirty="0" err="1"/>
              <a:t>humans</a:t>
            </a:r>
            <a:r>
              <a:rPr lang="de-DE" dirty="0"/>
              <a:t>. J </a:t>
            </a:r>
            <a:r>
              <a:rPr lang="de-DE" dirty="0" err="1"/>
              <a:t>Appl</a:t>
            </a:r>
            <a:r>
              <a:rPr lang="de-DE" dirty="0"/>
              <a:t> </a:t>
            </a:r>
            <a:r>
              <a:rPr lang="de-DE" dirty="0" err="1"/>
              <a:t>Physiol</a:t>
            </a:r>
            <a:r>
              <a:rPr lang="de-DE" dirty="0"/>
              <a:t> (1985). 1991 May;70(5):2032-8. </a:t>
            </a:r>
            <a:r>
              <a:rPr lang="de-DE" dirty="0" err="1"/>
              <a:t>doi</a:t>
            </a:r>
            <a:r>
              <a:rPr lang="de-DE" dirty="0"/>
              <a:t>: 10.1152/jappl.1991.70.5.2032. PMID: 1864784.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2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80E2CA-5B2A-BC2D-BDF8-39C60F141ED5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C862F7-9E67-E32F-1BE8-8CB76E8F782D}"/>
              </a:ext>
            </a:extLst>
          </p:cNvPr>
          <p:cNvSpPr txBox="1"/>
          <p:nvPr userDrawn="1"/>
        </p:nvSpPr>
        <p:spPr>
          <a:xfrm>
            <a:off x="439199" y="7156800"/>
            <a:ext cx="534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rgbClr val="003560"/>
                </a:solidFill>
              </a:rPr>
              <a:t>Anaerobic</a:t>
            </a:r>
            <a:r>
              <a:rPr lang="de-DE" sz="1200" dirty="0">
                <a:solidFill>
                  <a:srgbClr val="003560"/>
                </a:solidFill>
              </a:rPr>
              <a:t> Power &amp; </a:t>
            </a:r>
            <a:r>
              <a:rPr lang="de-DE" sz="1200" dirty="0" err="1">
                <a:solidFill>
                  <a:srgbClr val="003560"/>
                </a:solidFill>
              </a:rPr>
              <a:t>Capacity</a:t>
            </a:r>
            <a:r>
              <a:rPr lang="de-DE" sz="1200" dirty="0">
                <a:solidFill>
                  <a:srgbClr val="003560"/>
                </a:solidFill>
              </a:rPr>
              <a:t>, Submaximal Endurance Parameters </a:t>
            </a:r>
          </a:p>
          <a:p>
            <a:endParaRPr lang="de-DE" sz="1200" dirty="0">
              <a:solidFill>
                <a:srgbClr val="0035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1D9D7-B623-F317-5C7E-BF6E9F74F980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C44767-5817-D23A-3F49-8DA20F9FF593}"/>
              </a:ext>
            </a:extLst>
          </p:cNvPr>
          <p:cNvSpPr txBox="1"/>
          <p:nvPr userDrawn="1"/>
        </p:nvSpPr>
        <p:spPr>
          <a:xfrm>
            <a:off x="439199" y="7156800"/>
            <a:ext cx="534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rgbClr val="003560"/>
                </a:solidFill>
              </a:rPr>
              <a:t>Anaerobic</a:t>
            </a:r>
            <a:r>
              <a:rPr lang="de-DE" sz="1200" dirty="0">
                <a:solidFill>
                  <a:srgbClr val="003560"/>
                </a:solidFill>
              </a:rPr>
              <a:t> Power &amp; </a:t>
            </a:r>
            <a:r>
              <a:rPr lang="de-DE" sz="1200" dirty="0" err="1">
                <a:solidFill>
                  <a:srgbClr val="003560"/>
                </a:solidFill>
              </a:rPr>
              <a:t>Capacity</a:t>
            </a:r>
            <a:r>
              <a:rPr lang="de-DE" sz="1200" dirty="0">
                <a:solidFill>
                  <a:srgbClr val="003560"/>
                </a:solidFill>
              </a:rPr>
              <a:t>, Submaximal Endurance Parameters </a:t>
            </a:r>
          </a:p>
          <a:p>
            <a:endParaRPr lang="de-DE" sz="1200" dirty="0">
              <a:solidFill>
                <a:srgbClr val="003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68280" y="7142594"/>
            <a:ext cx="8429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Monitoring, Training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&amp; Recovery Science - WS 2019/20 | Schneider, Prof Ferrauti,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Hanakam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016F8-ECD5-FA91-584F-2E5DED25A776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581518-FDD9-BB08-C070-E57A573E2F8B}"/>
              </a:ext>
            </a:extLst>
          </p:cNvPr>
          <p:cNvSpPr txBox="1"/>
          <p:nvPr userDrawn="1"/>
        </p:nvSpPr>
        <p:spPr>
          <a:xfrm>
            <a:off x="439199" y="7156800"/>
            <a:ext cx="534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3560"/>
                </a:solidFill>
              </a:rPr>
              <a:t>Anaerobic</a:t>
            </a:r>
            <a:r>
              <a:rPr lang="de-DE" sz="1200" dirty="0">
                <a:solidFill>
                  <a:srgbClr val="003560"/>
                </a:solidFill>
              </a:rPr>
              <a:t> Power &amp; </a:t>
            </a:r>
            <a:r>
              <a:rPr lang="de-DE" sz="1200" dirty="0" err="1">
                <a:solidFill>
                  <a:srgbClr val="003560"/>
                </a:solidFill>
              </a:rPr>
              <a:t>Capacity</a:t>
            </a:r>
            <a:r>
              <a:rPr lang="de-DE" sz="1200" dirty="0">
                <a:solidFill>
                  <a:srgbClr val="003560"/>
                </a:solidFill>
              </a:rPr>
              <a:t>, Submaximal Endurance Parameters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8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8EB56-9C91-4AEE-8C3B-B04432CC4CD6}"/>
              </a:ext>
            </a:extLst>
          </p:cNvPr>
          <p:cNvSpPr txBox="1"/>
          <p:nvPr/>
        </p:nvSpPr>
        <p:spPr>
          <a:xfrm>
            <a:off x="439200" y="5301574"/>
            <a:ext cx="8529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Applied </a:t>
            </a:r>
            <a:r>
              <a:rPr lang="de-DE" b="1" dirty="0" err="1">
                <a:solidFill>
                  <a:srgbClr val="003560"/>
                </a:solidFill>
              </a:rPr>
              <a:t>Exercise</a:t>
            </a:r>
            <a:r>
              <a:rPr lang="de-DE" b="1" dirty="0">
                <a:solidFill>
                  <a:srgbClr val="003560"/>
                </a:solidFill>
              </a:rPr>
              <a:t> </a:t>
            </a:r>
            <a:r>
              <a:rPr lang="de-DE" b="1" dirty="0" err="1">
                <a:solidFill>
                  <a:srgbClr val="003560"/>
                </a:solidFill>
              </a:rPr>
              <a:t>Physiology</a:t>
            </a:r>
            <a:r>
              <a:rPr lang="de-DE" b="1" dirty="0">
                <a:solidFill>
                  <a:srgbClr val="003560"/>
                </a:solidFill>
              </a:rPr>
              <a:t> &amp; Sports Nutrition </a:t>
            </a:r>
            <a:r>
              <a:rPr lang="de-DE" b="1" dirty="0" err="1">
                <a:solidFill>
                  <a:srgbClr val="003560"/>
                </a:solidFill>
              </a:rPr>
              <a:t>for</a:t>
            </a:r>
            <a:r>
              <a:rPr lang="de-DE" b="1" dirty="0">
                <a:solidFill>
                  <a:srgbClr val="003560"/>
                </a:solidFill>
              </a:rPr>
              <a:t> Health &amp; Performance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Aerobic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Anaerobic-Lactic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</a:rPr>
              <a:t>Jasper Suttmeyer</a:t>
            </a:r>
          </a:p>
          <a:p>
            <a:endParaRPr lang="de-DE" sz="2400" b="1" dirty="0">
              <a:solidFill>
                <a:srgbClr val="00356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A7C574-A93B-4912-ADB7-BC5AD10A0945}"/>
              </a:ext>
            </a:extLst>
          </p:cNvPr>
          <p:cNvSpPr/>
          <p:nvPr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C6D19E-E6E4-4CF1-B14C-3F2A461801AE}"/>
              </a:ext>
            </a:extLst>
          </p:cNvPr>
          <p:cNvSpPr txBox="1"/>
          <p:nvPr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2024 | Organisation &amp; Outline </a:t>
            </a:r>
            <a:r>
              <a:rPr lang="de-DE" sz="1200" dirty="0" err="1">
                <a:solidFill>
                  <a:srgbClr val="003560"/>
                </a:solidFill>
              </a:rPr>
              <a:t>of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the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course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E982E-1ECD-4F2D-90A4-7008D1FF1354}"/>
              </a:ext>
            </a:extLst>
          </p:cNvPr>
          <p:cNvSpPr/>
          <p:nvPr/>
        </p:nvSpPr>
        <p:spPr>
          <a:xfrm>
            <a:off x="1394847" y="4060556"/>
            <a:ext cx="3645465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6" name="Picture 4" descr="Overview of the main pathways of energy metabolism with indication of... |  Download Scientific Diagram">
            <a:extLst>
              <a:ext uri="{FF2B5EF4-FFF2-40B4-BE49-F238E27FC236}">
                <a16:creationId xmlns:a16="http://schemas.microsoft.com/office/drawing/2014/main" id="{05A69D4E-E99E-127F-A3F9-371ED53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" y="1320800"/>
            <a:ext cx="4475005" cy="33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iud Kipchoge's sub-2 hour marathon may herald even faster times | New  Scientist">
            <a:extLst>
              <a:ext uri="{FF2B5EF4-FFF2-40B4-BE49-F238E27FC236}">
                <a16:creationId xmlns:a16="http://schemas.microsoft.com/office/drawing/2014/main" id="{520DBCDA-3461-7003-9E7B-D6E61EA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1" y="2259688"/>
            <a:ext cx="3645465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9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10F86E-0115-41E0-45CD-57245880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4" y="1004210"/>
            <a:ext cx="4601750" cy="27764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6B56F1-FFC4-6720-77FE-FAA70579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8" y="4071794"/>
            <a:ext cx="4709816" cy="2775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2702F7-AA1F-6684-321D-411034C5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61" y="2683994"/>
            <a:ext cx="3656244" cy="2775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68198A0-14E5-EF7B-747B-B503157A616C}"/>
              </a:ext>
            </a:extLst>
          </p:cNvPr>
          <p:cNvSpPr txBox="1"/>
          <p:nvPr/>
        </p:nvSpPr>
        <p:spPr>
          <a:xfrm>
            <a:off x="7866010" y="679014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et al., 1991</a:t>
            </a:r>
          </a:p>
        </p:txBody>
      </p:sp>
    </p:spTree>
    <p:extLst>
      <p:ext uri="{BB962C8B-B14F-4D97-AF65-F5344CB8AC3E}">
        <p14:creationId xmlns:p14="http://schemas.microsoft.com/office/powerpoint/2010/main" val="8670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599E69-92FB-8B68-8521-C6A62780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6" y="1297781"/>
            <a:ext cx="6032500" cy="49657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F76A09D-7ED2-F299-6ABC-737E347D04F9}"/>
              </a:ext>
            </a:extLst>
          </p:cNvPr>
          <p:cNvSpPr/>
          <p:nvPr/>
        </p:nvSpPr>
        <p:spPr>
          <a:xfrm>
            <a:off x="1094282" y="2518348"/>
            <a:ext cx="4871803" cy="704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98C95F-0F36-2408-A88E-0009FFA92E3B}"/>
              </a:ext>
            </a:extLst>
          </p:cNvPr>
          <p:cNvSpPr/>
          <p:nvPr/>
        </p:nvSpPr>
        <p:spPr>
          <a:xfrm>
            <a:off x="1094281" y="3795621"/>
            <a:ext cx="4871803" cy="296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4A8185-53CF-DE5B-9564-43981BEBDA2E}"/>
              </a:ext>
            </a:extLst>
          </p:cNvPr>
          <p:cNvSpPr txBox="1"/>
          <p:nvPr/>
        </p:nvSpPr>
        <p:spPr>
          <a:xfrm>
            <a:off x="7866010" y="679014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et al., 1991</a:t>
            </a:r>
          </a:p>
        </p:txBody>
      </p:sp>
    </p:spTree>
    <p:extLst>
      <p:ext uri="{BB962C8B-B14F-4D97-AF65-F5344CB8AC3E}">
        <p14:creationId xmlns:p14="http://schemas.microsoft.com/office/powerpoint/2010/main" val="78554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219050-E105-04A8-920A-73E0368CA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845318"/>
            <a:ext cx="7570033" cy="10765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0075483-860D-1134-AD49-C9572F6DCC34}"/>
              </a:ext>
            </a:extLst>
          </p:cNvPr>
          <p:cNvSpPr txBox="1"/>
          <p:nvPr/>
        </p:nvSpPr>
        <p:spPr>
          <a:xfrm>
            <a:off x="329784" y="2210970"/>
            <a:ext cx="77499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Carnosine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 promising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marker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muscle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fiber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type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composition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stable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over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time and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largely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unaffected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short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-term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training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Major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influences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long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-term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vegetarianism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↓ and beta-alanine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supplementation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↑. 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Fast-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twitch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(FT)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fibers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contain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~2×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more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carnosine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than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slow-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twitch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(ST)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fibers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endParaRPr lang="de-DE" sz="1800" b="1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Study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aim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: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Develop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a non-invasive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method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estimate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muscle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fiber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composition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using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¹H-MRS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measurement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muscle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/>
                <a:cs typeface="Arial"/>
              </a:rPr>
              <a:t>carnosine</a:t>
            </a:r>
            <a:r>
              <a:rPr lang="de-DE" sz="1800" b="1" dirty="0">
                <a:solidFill>
                  <a:srgbClr val="0035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6A8879-1982-4DCE-C10F-82C58CAE8ED0}"/>
              </a:ext>
            </a:extLst>
          </p:cNvPr>
          <p:cNvSpPr txBox="1"/>
          <p:nvPr/>
        </p:nvSpPr>
        <p:spPr>
          <a:xfrm>
            <a:off x="7060367" y="6715945"/>
            <a:ext cx="2803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Baguet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</a:t>
            </a:r>
          </a:p>
        </p:txBody>
      </p:sp>
    </p:spTree>
    <p:extLst>
      <p:ext uri="{BB962C8B-B14F-4D97-AF65-F5344CB8AC3E}">
        <p14:creationId xmlns:p14="http://schemas.microsoft.com/office/powerpoint/2010/main" val="334620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739B5CDC-D427-9DBC-75F7-CA83D736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Side Note on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Carnosine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BA5DCD-365A-2797-2E72-DEA36878F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2006795"/>
            <a:ext cx="6718300" cy="60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57F1C6-2C05-F169-8880-55F7C41CE864}"/>
              </a:ext>
            </a:extLst>
          </p:cNvPr>
          <p:cNvSpPr txBox="1"/>
          <p:nvPr/>
        </p:nvSpPr>
        <p:spPr>
          <a:xfrm>
            <a:off x="179883" y="1694176"/>
            <a:ext cx="226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Metabolic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Origin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C15B17-4647-231D-2630-5C9849DE2BD8}"/>
              </a:ext>
            </a:extLst>
          </p:cNvPr>
          <p:cNvSpPr txBox="1"/>
          <p:nvPr/>
        </p:nvSpPr>
        <p:spPr>
          <a:xfrm>
            <a:off x="179883" y="2820440"/>
            <a:ext cx="1585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pKa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= 6.83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F45E5EB-3AFA-EC75-1B9A-74A3E087B661}"/>
              </a:ext>
            </a:extLst>
          </p:cNvPr>
          <p:cNvCxnSpPr/>
          <p:nvPr/>
        </p:nvCxnSpPr>
        <p:spPr>
          <a:xfrm flipH="1">
            <a:off x="1528996" y="3020495"/>
            <a:ext cx="1109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5F903E63-A47B-B45D-4CCE-A5856A2EE94A}"/>
              </a:ext>
            </a:extLst>
          </p:cNvPr>
          <p:cNvSpPr txBox="1"/>
          <p:nvPr/>
        </p:nvSpPr>
        <p:spPr>
          <a:xfrm>
            <a:off x="2754495" y="2820440"/>
            <a:ext cx="486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pKa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close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muscle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pH: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Efficient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buffer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C2D93C-286B-E54A-661C-5338820B5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2" y="3359049"/>
            <a:ext cx="2987102" cy="34798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82D9AA0-8D92-2186-BFA9-9216CC673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90" y="3316656"/>
            <a:ext cx="3470925" cy="420274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0825345-5594-B0F6-15C6-F8F295822E0C}"/>
              </a:ext>
            </a:extLst>
          </p:cNvPr>
          <p:cNvSpPr txBox="1"/>
          <p:nvPr/>
        </p:nvSpPr>
        <p:spPr>
          <a:xfrm>
            <a:off x="0" y="6838869"/>
            <a:ext cx="2987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 et al., 2007</a:t>
            </a:r>
          </a:p>
        </p:txBody>
      </p:sp>
    </p:spTree>
    <p:extLst>
      <p:ext uri="{BB962C8B-B14F-4D97-AF65-F5344CB8AC3E}">
        <p14:creationId xmlns:p14="http://schemas.microsoft.com/office/powerpoint/2010/main" val="273583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745D0D-1F4A-35F5-B498-1A139B35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1" y="1564057"/>
            <a:ext cx="7643590" cy="50915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E6E7F2-5F03-6F07-9630-AF875725E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845318"/>
            <a:ext cx="7570033" cy="10765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993FE97-9A0F-A0F0-E20A-4FC04DCFCAB6}"/>
              </a:ext>
            </a:extLst>
          </p:cNvPr>
          <p:cNvSpPr txBox="1"/>
          <p:nvPr/>
        </p:nvSpPr>
        <p:spPr>
          <a:xfrm>
            <a:off x="7060367" y="6715945"/>
            <a:ext cx="2803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Baguet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</a:t>
            </a:r>
          </a:p>
        </p:txBody>
      </p:sp>
    </p:spTree>
    <p:extLst>
      <p:ext uri="{BB962C8B-B14F-4D97-AF65-F5344CB8AC3E}">
        <p14:creationId xmlns:p14="http://schemas.microsoft.com/office/powerpoint/2010/main" val="404776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3BCEB9-AE2E-1FC1-E785-53E134F55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9" y="1691157"/>
            <a:ext cx="7913584" cy="417894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710AF18-ECF1-10FF-B504-CCF0086D7085}"/>
              </a:ext>
            </a:extLst>
          </p:cNvPr>
          <p:cNvSpPr txBox="1"/>
          <p:nvPr/>
        </p:nvSpPr>
        <p:spPr>
          <a:xfrm>
            <a:off x="7060367" y="6715945"/>
            <a:ext cx="2803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Baguet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</a:t>
            </a:r>
          </a:p>
        </p:txBody>
      </p:sp>
    </p:spTree>
    <p:extLst>
      <p:ext uri="{BB962C8B-B14F-4D97-AF65-F5344CB8AC3E}">
        <p14:creationId xmlns:p14="http://schemas.microsoft.com/office/powerpoint/2010/main" val="116285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77780C5-4A45-96EE-51ED-053AA8F6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0" y="1268459"/>
            <a:ext cx="7772400" cy="50243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3E409F1-4DCF-E6E4-E09C-112FF01E7C76}"/>
              </a:ext>
            </a:extLst>
          </p:cNvPr>
          <p:cNvSpPr txBox="1"/>
          <p:nvPr/>
        </p:nvSpPr>
        <p:spPr>
          <a:xfrm>
            <a:off x="7060367" y="6715945"/>
            <a:ext cx="2803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Baguet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</a:t>
            </a:r>
          </a:p>
        </p:txBody>
      </p:sp>
    </p:spTree>
    <p:extLst>
      <p:ext uri="{BB962C8B-B14F-4D97-AF65-F5344CB8AC3E}">
        <p14:creationId xmlns:p14="http://schemas.microsoft.com/office/powerpoint/2010/main" val="42298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4662AA7-5EBD-485C-3102-AD1A57979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7" y="749737"/>
            <a:ext cx="4615377" cy="63556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28CC3C9-5D39-92B9-1761-F24FE846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94" y="1531168"/>
            <a:ext cx="4824034" cy="30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C96443-B890-1A4F-62D3-8419D719D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1809119"/>
            <a:ext cx="8120983" cy="35873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A14A3B-28D6-6E65-50B2-CCEDD6545A31}"/>
              </a:ext>
            </a:extLst>
          </p:cNvPr>
          <p:cNvSpPr txBox="1"/>
          <p:nvPr/>
        </p:nvSpPr>
        <p:spPr>
          <a:xfrm>
            <a:off x="7172836" y="6804898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Casteele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94276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7A1615-CE67-8F32-24FC-270EE5142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22" y="856931"/>
            <a:ext cx="2490559" cy="5847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C0AB7B-845C-6916-92A4-F7C4CBE87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51" y="6810205"/>
            <a:ext cx="5600700" cy="2667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7118C9D-3313-43EB-BEEE-EE80D5BFF07F}"/>
              </a:ext>
            </a:extLst>
          </p:cNvPr>
          <p:cNvSpPr txBox="1"/>
          <p:nvPr/>
        </p:nvSpPr>
        <p:spPr>
          <a:xfrm>
            <a:off x="7172836" y="6804898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Casteele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332993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7A6DD4C-6691-10B1-A256-C9A83D9E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last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</a:t>
            </a:r>
            <a:endParaRPr kumimoji="0" lang="de-DE" altLang="de-DE" sz="3000" b="1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8A79FA-DA7A-1108-FD27-9EA5F145BA5A}"/>
              </a:ext>
            </a:extLst>
          </p:cNvPr>
          <p:cNvSpPr txBox="1"/>
          <p:nvPr/>
        </p:nvSpPr>
        <p:spPr>
          <a:xfrm>
            <a:off x="469288" y="1167702"/>
            <a:ext cx="60159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Errors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Spiroergometry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Spirometric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Calorimetrie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65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C34E902-7FA4-6762-9CFD-0CA4400E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Summary (i)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5D2739-D3A6-6EF9-AC26-F2305E9578F7}"/>
              </a:ext>
            </a:extLst>
          </p:cNvPr>
          <p:cNvSpPr txBox="1"/>
          <p:nvPr/>
        </p:nvSpPr>
        <p:spPr>
          <a:xfrm>
            <a:off x="340952" y="1355916"/>
            <a:ext cx="8514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glycolyitic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Carnosine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288FCB4E-2269-BC7D-E4AA-79B10903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Glycogenolysis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2DF02EB-A5BF-1401-D763-3598748B1460}"/>
              </a:ext>
            </a:extLst>
          </p:cNvPr>
          <p:cNvGrpSpPr/>
          <p:nvPr/>
        </p:nvGrpSpPr>
        <p:grpSpPr>
          <a:xfrm>
            <a:off x="5946772" y="1602695"/>
            <a:ext cx="3903326" cy="4519137"/>
            <a:chOff x="5946772" y="1602695"/>
            <a:chExt cx="3903326" cy="451913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DD599DAF-D143-191F-C7C7-9C96C5B4E188}"/>
                </a:ext>
              </a:extLst>
            </p:cNvPr>
            <p:cNvGrpSpPr/>
            <p:nvPr/>
          </p:nvGrpSpPr>
          <p:grpSpPr>
            <a:xfrm>
              <a:off x="5946772" y="1602695"/>
              <a:ext cx="3903326" cy="4519137"/>
              <a:chOff x="5272157" y="1642327"/>
              <a:chExt cx="3903326" cy="4519137"/>
            </a:xfrm>
          </p:grpSpPr>
          <p:sp>
            <p:nvSpPr>
              <p:cNvPr id="5" name="Nach oben gekrümmter Pfeil 4">
                <a:extLst>
                  <a:ext uri="{FF2B5EF4-FFF2-40B4-BE49-F238E27FC236}">
                    <a16:creationId xmlns:a16="http://schemas.microsoft.com/office/drawing/2014/main" id="{71F9CFC7-99AA-D39C-BE54-A3004C22BA29}"/>
                  </a:ext>
                </a:extLst>
              </p:cNvPr>
              <p:cNvSpPr/>
              <p:nvPr/>
            </p:nvSpPr>
            <p:spPr bwMode="auto">
              <a:xfrm rot="5399978">
                <a:off x="6522049" y="3124064"/>
                <a:ext cx="507999" cy="182562"/>
              </a:xfrm>
              <a:prstGeom prst="curvedUp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5DC14F8-A80E-D9E9-A3BE-A4FECB4B1D43}"/>
                  </a:ext>
                </a:extLst>
              </p:cNvPr>
              <p:cNvSpPr txBox="1"/>
              <p:nvPr/>
            </p:nvSpPr>
            <p:spPr bwMode="auto">
              <a:xfrm>
                <a:off x="7006026" y="3003807"/>
                <a:ext cx="2169457" cy="366119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Key Enzyme:</a:t>
                </a:r>
                <a:endParaRPr lang="de-DE" sz="900" b="0" i="0" u="none" strike="noStrike" cap="none" spc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Phosphofruktokinase (PFK)</a:t>
                </a:r>
                <a:endParaRPr lang="de-DE" sz="1600" b="0" i="0" u="none" strike="noStrike" cap="none" spc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" name="Textfeld 4">
                <a:extLst>
                  <a:ext uri="{FF2B5EF4-FFF2-40B4-BE49-F238E27FC236}">
                    <a16:creationId xmlns:a16="http://schemas.microsoft.com/office/drawing/2014/main" id="{B17574E7-376E-841F-D223-8E8D6BD021B9}"/>
                  </a:ext>
                </a:extLst>
              </p:cNvPr>
              <p:cNvSpPr txBox="1"/>
              <p:nvPr/>
            </p:nvSpPr>
            <p:spPr bwMode="auto">
              <a:xfrm>
                <a:off x="6155674" y="1889003"/>
                <a:ext cx="1259459" cy="33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1 Glucose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338E78F-0600-5761-F383-5C98B6E2E8EE}"/>
                  </a:ext>
                </a:extLst>
              </p:cNvPr>
              <p:cNvSpPr txBox="1"/>
              <p:nvPr/>
            </p:nvSpPr>
            <p:spPr bwMode="auto">
              <a:xfrm>
                <a:off x="5907968" y="2281909"/>
                <a:ext cx="2173416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-1 ATP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2FE1B40-EE10-4584-521C-1454419B520A}"/>
                  </a:ext>
                </a:extLst>
              </p:cNvPr>
              <p:cNvSpPr txBox="1"/>
              <p:nvPr/>
            </p:nvSpPr>
            <p:spPr bwMode="auto">
              <a:xfrm>
                <a:off x="5895268" y="3100265"/>
                <a:ext cx="2173775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-1 ATP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DA23547-CF7A-0288-66A7-325864F80DEC}"/>
                  </a:ext>
                </a:extLst>
              </p:cNvPr>
              <p:cNvSpPr txBox="1"/>
              <p:nvPr/>
            </p:nvSpPr>
            <p:spPr bwMode="auto">
              <a:xfrm>
                <a:off x="5907222" y="3987797"/>
                <a:ext cx="2176295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+2 ATP</a:t>
                </a:r>
                <a:endParaRPr lang="de-DE" sz="1600" b="0" i="0" u="none" strike="noStrike" cap="none" spc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CB95869-67FB-7A97-31E9-A54220811D83}"/>
                  </a:ext>
                </a:extLst>
              </p:cNvPr>
              <p:cNvSpPr txBox="1"/>
              <p:nvPr/>
            </p:nvSpPr>
            <p:spPr bwMode="auto">
              <a:xfrm>
                <a:off x="5907222" y="5017687"/>
                <a:ext cx="2176654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+2 ATP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3FAF4CDF-8E32-4259-F6B9-ECE55E3962B6}"/>
                  </a:ext>
                </a:extLst>
              </p:cNvPr>
              <p:cNvSpPr/>
              <p:nvPr/>
            </p:nvSpPr>
            <p:spPr bwMode="auto">
              <a:xfrm>
                <a:off x="5272157" y="1642327"/>
                <a:ext cx="2811360" cy="2032000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CB95229F-9265-A4B1-90EC-8C6EF7C4C80E}"/>
                  </a:ext>
                </a:extLst>
              </p:cNvPr>
              <p:cNvSpPr/>
              <p:nvPr/>
            </p:nvSpPr>
            <p:spPr bwMode="auto">
              <a:xfrm>
                <a:off x="5272157" y="3674146"/>
                <a:ext cx="2811360" cy="2487318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308AFDD6-CB24-EB69-6CAC-31D8F3BDB6B5}"/>
                  </a:ext>
                </a:extLst>
              </p:cNvPr>
              <p:cNvCxnSpPr>
                <a:endCxn id="14" idx="0"/>
              </p:cNvCxnSpPr>
              <p:nvPr/>
            </p:nvCxnSpPr>
            <p:spPr bwMode="auto">
              <a:xfrm>
                <a:off x="6677837" y="2281909"/>
                <a:ext cx="0" cy="1392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13937B14-110E-87CC-7E82-8066C2FBB73D}"/>
                  </a:ext>
                </a:extLst>
              </p:cNvPr>
              <p:cNvCxnSpPr/>
              <p:nvPr/>
            </p:nvCxnSpPr>
            <p:spPr bwMode="auto">
              <a:xfrm>
                <a:off x="6631057" y="3674146"/>
                <a:ext cx="0" cy="19305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AF9B4FEF-DB59-C0D2-598D-642002999D8A}"/>
                  </a:ext>
                </a:extLst>
              </p:cNvPr>
              <p:cNvCxnSpPr/>
              <p:nvPr/>
            </p:nvCxnSpPr>
            <p:spPr bwMode="auto">
              <a:xfrm>
                <a:off x="6734602" y="3674146"/>
                <a:ext cx="0" cy="19305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feld 8">
              <a:extLst>
                <a:ext uri="{FF2B5EF4-FFF2-40B4-BE49-F238E27FC236}">
                  <a16:creationId xmlns:a16="http://schemas.microsoft.com/office/drawing/2014/main" id="{C285BE4C-1585-5B1A-F1A9-F4B2ADDFF8C6}"/>
                </a:ext>
              </a:extLst>
            </p:cNvPr>
            <p:cNvSpPr txBox="1"/>
            <p:nvPr/>
          </p:nvSpPr>
          <p:spPr bwMode="auto">
            <a:xfrm>
              <a:off x="6521405" y="5600618"/>
              <a:ext cx="177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2 </a:t>
              </a:r>
              <a:r>
                <a:rPr lang="de-DE" sz="160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Lactate + 2 H</a:t>
              </a:r>
              <a:r>
                <a:rPr lang="de-DE" sz="1600" baseline="3000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+</a:t>
              </a:r>
              <a:endParaRPr baseline="30000" dirty="0"/>
            </a:p>
          </p:txBody>
        </p:sp>
      </p:grp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BD63FE4-4231-9849-FB27-987DB5013579}"/>
              </a:ext>
            </a:extLst>
          </p:cNvPr>
          <p:cNvCxnSpPr>
            <a:cxnSpLocks/>
          </p:cNvCxnSpPr>
          <p:nvPr/>
        </p:nvCxnSpPr>
        <p:spPr>
          <a:xfrm>
            <a:off x="6477000" y="2717800"/>
            <a:ext cx="87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4">
            <a:extLst>
              <a:ext uri="{FF2B5EF4-FFF2-40B4-BE49-F238E27FC236}">
                <a16:creationId xmlns:a16="http://schemas.microsoft.com/office/drawing/2014/main" id="{DE4F943E-C3EC-1192-14DB-81C538C869B7}"/>
              </a:ext>
            </a:extLst>
          </p:cNvPr>
          <p:cNvSpPr txBox="1"/>
          <p:nvPr/>
        </p:nvSpPr>
        <p:spPr bwMode="auto">
          <a:xfrm>
            <a:off x="5940153" y="2371569"/>
            <a:ext cx="1259459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1 </a:t>
            </a:r>
            <a:r>
              <a:rPr lang="de-DE" sz="1600" b="0" i="0" u="none" strike="noStrike" cap="none" spc="0" dirty="0" err="1">
                <a:solidFill>
                  <a:srgbClr val="003560"/>
                </a:solidFill>
                <a:latin typeface="Arial"/>
                <a:ea typeface="Arial"/>
                <a:cs typeface="Arial"/>
              </a:rPr>
              <a:t>Glycogen</a:t>
            </a:r>
            <a:endParaRPr lang="de-DE" sz="1600" b="0" i="0" u="none" strike="noStrike" cap="none" spc="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4" name="Textfeld 4">
            <a:extLst>
              <a:ext uri="{FF2B5EF4-FFF2-40B4-BE49-F238E27FC236}">
                <a16:creationId xmlns:a16="http://schemas.microsoft.com/office/drawing/2014/main" id="{57915590-A09E-7916-60A3-735DCCDD56EF}"/>
              </a:ext>
            </a:extLst>
          </p:cNvPr>
          <p:cNvSpPr txBox="1"/>
          <p:nvPr/>
        </p:nvSpPr>
        <p:spPr bwMode="auto">
          <a:xfrm>
            <a:off x="239713" y="1642327"/>
            <a:ext cx="3760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Possible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Quantities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measure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Glucose/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Glycogen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decline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PFK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concentrations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Lactate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concentrations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AA032A8A-288E-8B64-7F77-36303F6216CC}"/>
              </a:ext>
            </a:extLst>
          </p:cNvPr>
          <p:cNvSpPr/>
          <p:nvPr/>
        </p:nvSpPr>
        <p:spPr>
          <a:xfrm>
            <a:off x="3357349" y="2185010"/>
            <a:ext cx="232012" cy="10880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FE1343-DBB6-E788-F8C4-A4EF35ABC25C}"/>
              </a:ext>
            </a:extLst>
          </p:cNvPr>
          <p:cNvSpPr txBox="1"/>
          <p:nvPr/>
        </p:nvSpPr>
        <p:spPr>
          <a:xfrm>
            <a:off x="3742201" y="2537931"/>
            <a:ext cx="199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unfeasible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2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32A3E585-1C13-2E41-77FC-FD5CD11FEDDB}"/>
              </a:ext>
            </a:extLst>
          </p:cNvPr>
          <p:cNvSpPr/>
          <p:nvPr/>
        </p:nvSpPr>
        <p:spPr>
          <a:xfrm>
            <a:off x="468312" y="1845818"/>
            <a:ext cx="715917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8">
            <a:extLst>
              <a:ext uri="{FF2B5EF4-FFF2-40B4-BE49-F238E27FC236}">
                <a16:creationId xmlns:a16="http://schemas.microsoft.com/office/drawing/2014/main" id="{B5DDA5E9-7365-95AB-3F78-DDE02F1B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04D225E-0208-9669-C99C-4119CAD90FBB}"/>
              </a:ext>
            </a:extLst>
          </p:cNvPr>
          <p:cNvGrpSpPr/>
          <p:nvPr/>
        </p:nvGrpSpPr>
        <p:grpSpPr>
          <a:xfrm>
            <a:off x="579283" y="1961823"/>
            <a:ext cx="8117107" cy="4456482"/>
            <a:chOff x="824943" y="2098451"/>
            <a:chExt cx="8117107" cy="445648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CDC1B015-A6C2-44FE-36BB-4A553A86868B}"/>
                </a:ext>
              </a:extLst>
            </p:cNvPr>
            <p:cNvGrpSpPr/>
            <p:nvPr/>
          </p:nvGrpSpPr>
          <p:grpSpPr>
            <a:xfrm>
              <a:off x="824943" y="2098451"/>
              <a:ext cx="8117107" cy="4445664"/>
              <a:chOff x="1311969" y="2574895"/>
              <a:chExt cx="8117107" cy="4445664"/>
            </a:xfrm>
          </p:grpSpPr>
          <p:sp>
            <p:nvSpPr>
              <p:cNvPr id="7" name="Rechteck: abgerundete Ecken 3">
                <a:extLst>
                  <a:ext uri="{FF2B5EF4-FFF2-40B4-BE49-F238E27FC236}">
                    <a16:creationId xmlns:a16="http://schemas.microsoft.com/office/drawing/2014/main" id="{8C71364B-0276-CBFE-5730-FD340033CA3C}"/>
                  </a:ext>
                </a:extLst>
              </p:cNvPr>
              <p:cNvSpPr/>
              <p:nvPr/>
            </p:nvSpPr>
            <p:spPr>
              <a:xfrm>
                <a:off x="1311969" y="3220719"/>
                <a:ext cx="7092632" cy="37998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Gleich 7">
                <a:extLst>
                  <a:ext uri="{FF2B5EF4-FFF2-40B4-BE49-F238E27FC236}">
                    <a16:creationId xmlns:a16="http://schemas.microsoft.com/office/drawing/2014/main" id="{76FFD0E9-AE14-1337-F961-DA3E15869C34}"/>
                  </a:ext>
                </a:extLst>
              </p:cNvPr>
              <p:cNvSpPr/>
              <p:nvPr/>
            </p:nvSpPr>
            <p:spPr>
              <a:xfrm rot="16200000">
                <a:off x="2860040" y="2766060"/>
                <a:ext cx="868680" cy="909320"/>
              </a:xfrm>
              <a:prstGeom prst="mathEqual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Gleich 8">
                <a:extLst>
                  <a:ext uri="{FF2B5EF4-FFF2-40B4-BE49-F238E27FC236}">
                    <a16:creationId xmlns:a16="http://schemas.microsoft.com/office/drawing/2014/main" id="{B6B797E1-75C2-F280-2C15-CF5ECB97D930}"/>
                  </a:ext>
                </a:extLst>
              </p:cNvPr>
              <p:cNvSpPr/>
              <p:nvPr/>
            </p:nvSpPr>
            <p:spPr>
              <a:xfrm rot="16200000">
                <a:off x="3560128" y="2788918"/>
                <a:ext cx="868680" cy="909320"/>
              </a:xfrm>
              <a:prstGeom prst="mathEqual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9A31AD3-67D2-A1D8-BB8B-3FEE432B91DF}"/>
                  </a:ext>
                </a:extLst>
              </p:cNvPr>
              <p:cNvSpPr txBox="1"/>
              <p:nvPr/>
            </p:nvSpPr>
            <p:spPr>
              <a:xfrm>
                <a:off x="3294380" y="2574895"/>
                <a:ext cx="1421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MCT</a:t>
                </a:r>
              </a:p>
            </p:txBody>
          </p:sp>
          <p:cxnSp>
            <p:nvCxnSpPr>
              <p:cNvPr id="11" name="Gerade Verbindung mit Pfeil 10">
                <a:extLst>
                  <a:ext uri="{FF2B5EF4-FFF2-40B4-BE49-F238E27FC236}">
                    <a16:creationId xmlns:a16="http://schemas.microsoft.com/office/drawing/2014/main" id="{6E717703-DE50-B70C-6EBD-A8A412B691ED}"/>
                  </a:ext>
                </a:extLst>
              </p:cNvPr>
              <p:cNvCxnSpPr/>
              <p:nvPr/>
            </p:nvCxnSpPr>
            <p:spPr>
              <a:xfrm>
                <a:off x="3294380" y="2574895"/>
                <a:ext cx="0" cy="12057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>
                <a:extLst>
                  <a:ext uri="{FF2B5EF4-FFF2-40B4-BE49-F238E27FC236}">
                    <a16:creationId xmlns:a16="http://schemas.microsoft.com/office/drawing/2014/main" id="{93F66768-A3B5-D8BD-04E2-E5B676A647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4468" y="2599913"/>
                <a:ext cx="0" cy="1155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xplosion: 8 Zacken 13">
                <a:extLst>
                  <a:ext uri="{FF2B5EF4-FFF2-40B4-BE49-F238E27FC236}">
                    <a16:creationId xmlns:a16="http://schemas.microsoft.com/office/drawing/2014/main" id="{7FD0D33B-360B-D40B-287A-64C45E95129A}"/>
                  </a:ext>
                </a:extLst>
              </p:cNvPr>
              <p:cNvSpPr/>
              <p:nvPr/>
            </p:nvSpPr>
            <p:spPr>
              <a:xfrm>
                <a:off x="2630827" y="4656302"/>
                <a:ext cx="1562100" cy="1422400"/>
              </a:xfrm>
              <a:prstGeom prst="irregularSeal1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1F00E83-BC77-B245-6524-FF1C04C07FC5}"/>
                  </a:ext>
                </a:extLst>
              </p:cNvPr>
              <p:cNvSpPr txBox="1"/>
              <p:nvPr/>
            </p:nvSpPr>
            <p:spPr>
              <a:xfrm>
                <a:off x="3066394" y="5236697"/>
                <a:ext cx="24609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err="1"/>
                  <a:t>Glycolysis</a:t>
                </a:r>
                <a:endParaRPr lang="de-DE" sz="1100" dirty="0"/>
              </a:p>
            </p:txBody>
          </p:sp>
          <p:sp>
            <p:nvSpPr>
              <p:cNvPr id="15" name="Rechteck: abgerundete Ecken 21">
                <a:extLst>
                  <a:ext uri="{FF2B5EF4-FFF2-40B4-BE49-F238E27FC236}">
                    <a16:creationId xmlns:a16="http://schemas.microsoft.com/office/drawing/2014/main" id="{9C04227F-6A19-AEBC-9412-010D0A4DF751}"/>
                  </a:ext>
                </a:extLst>
              </p:cNvPr>
              <p:cNvSpPr/>
              <p:nvPr/>
            </p:nvSpPr>
            <p:spPr>
              <a:xfrm>
                <a:off x="6724270" y="4673600"/>
                <a:ext cx="1680331" cy="1108063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5F16201-9FBD-D1F5-8684-A417C379823A}"/>
                  </a:ext>
                </a:extLst>
              </p:cNvPr>
              <p:cNvSpPr txBox="1"/>
              <p:nvPr/>
            </p:nvSpPr>
            <p:spPr>
              <a:xfrm>
                <a:off x="6968132" y="5081898"/>
                <a:ext cx="24609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/>
                  <a:t>Mitochondrium</a:t>
                </a:r>
              </a:p>
            </p:txBody>
          </p:sp>
        </p:grpSp>
        <p:sp>
          <p:nvSpPr>
            <p:cNvPr id="6" name="Rechteck: abgerundete Ecken 27">
              <a:extLst>
                <a:ext uri="{FF2B5EF4-FFF2-40B4-BE49-F238E27FC236}">
                  <a16:creationId xmlns:a16="http://schemas.microsoft.com/office/drawing/2014/main" id="{F55511E2-42D3-E8A1-2A28-E80313BEE824}"/>
                </a:ext>
              </a:extLst>
            </p:cNvPr>
            <p:cNvSpPr/>
            <p:nvPr/>
          </p:nvSpPr>
          <p:spPr>
            <a:xfrm>
              <a:off x="1138574" y="2755093"/>
              <a:ext cx="7092632" cy="379984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B2C217EB-C81B-0C61-31F9-2047B190825A}"/>
              </a:ext>
            </a:extLst>
          </p:cNvPr>
          <p:cNvSpPr/>
          <p:nvPr/>
        </p:nvSpPr>
        <p:spPr>
          <a:xfrm>
            <a:off x="2583767" y="3795637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7A4A951-CA3A-8310-E5F3-0821536573CF}"/>
              </a:ext>
            </a:extLst>
          </p:cNvPr>
          <p:cNvSpPr txBox="1"/>
          <p:nvPr/>
        </p:nvSpPr>
        <p:spPr>
          <a:xfrm>
            <a:off x="468312" y="1592156"/>
            <a:ext cx="2460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Blood </a:t>
            </a:r>
          </a:p>
        </p:txBody>
      </p:sp>
    </p:spTree>
    <p:extLst>
      <p:ext uri="{BB962C8B-B14F-4D97-AF65-F5344CB8AC3E}">
        <p14:creationId xmlns:p14="http://schemas.microsoft.com/office/powerpoint/2010/main" val="39994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893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278BF3-CA57-D418-0B7D-3EA8597C2521}"/>
              </a:ext>
            </a:extLst>
          </p:cNvPr>
          <p:cNvSpPr/>
          <p:nvPr/>
        </p:nvSpPr>
        <p:spPr>
          <a:xfrm>
            <a:off x="702433" y="2380535"/>
            <a:ext cx="715917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18">
            <a:extLst>
              <a:ext uri="{FF2B5EF4-FFF2-40B4-BE49-F238E27FC236}">
                <a16:creationId xmlns:a16="http://schemas.microsoft.com/office/drawing/2014/main" id="{C769707A-BE69-E92D-C065-9AF348C6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CEFB6E-D57F-5FFC-7261-3CD5E579030B}"/>
              </a:ext>
            </a:extLst>
          </p:cNvPr>
          <p:cNvSpPr/>
          <p:nvPr/>
        </p:nvSpPr>
        <p:spPr>
          <a:xfrm>
            <a:off x="1372813" y="2512076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3ECA95-FDB0-6F10-5093-606B0EE0ACB0}"/>
              </a:ext>
            </a:extLst>
          </p:cNvPr>
          <p:cNvSpPr/>
          <p:nvPr/>
        </p:nvSpPr>
        <p:spPr>
          <a:xfrm>
            <a:off x="780420" y="2527285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9804D3A-58A3-D352-7D18-A04D5124833D}"/>
              </a:ext>
            </a:extLst>
          </p:cNvPr>
          <p:cNvSpPr/>
          <p:nvPr/>
        </p:nvSpPr>
        <p:spPr>
          <a:xfrm>
            <a:off x="1845627" y="2512076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1AE3381-5FC6-4302-8B18-BA4F42117D53}"/>
              </a:ext>
            </a:extLst>
          </p:cNvPr>
          <p:cNvSpPr/>
          <p:nvPr/>
        </p:nvSpPr>
        <p:spPr>
          <a:xfrm>
            <a:off x="2459880" y="2480388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4C0256-983F-6BA8-5A90-D31B150D3D17}"/>
              </a:ext>
            </a:extLst>
          </p:cNvPr>
          <p:cNvSpPr/>
          <p:nvPr/>
        </p:nvSpPr>
        <p:spPr>
          <a:xfrm>
            <a:off x="3163160" y="2550771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24C5667-0CD4-7ADE-BAE2-84F59345F74E}"/>
              </a:ext>
            </a:extLst>
          </p:cNvPr>
          <p:cNvSpPr/>
          <p:nvPr/>
        </p:nvSpPr>
        <p:spPr>
          <a:xfrm>
            <a:off x="3852219" y="2512076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6848833-13E4-8448-0BDD-E9917D5CC2E5}"/>
              </a:ext>
            </a:extLst>
          </p:cNvPr>
          <p:cNvSpPr/>
          <p:nvPr/>
        </p:nvSpPr>
        <p:spPr>
          <a:xfrm>
            <a:off x="4682373" y="2487183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88243E-DD93-CE5A-04CD-1E19F42716D0}"/>
              </a:ext>
            </a:extLst>
          </p:cNvPr>
          <p:cNvSpPr/>
          <p:nvPr/>
        </p:nvSpPr>
        <p:spPr>
          <a:xfrm>
            <a:off x="5449261" y="2512076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FF247F7-8FD5-AF26-F19F-0521224F2A46}"/>
              </a:ext>
            </a:extLst>
          </p:cNvPr>
          <p:cNvSpPr/>
          <p:nvPr/>
        </p:nvSpPr>
        <p:spPr>
          <a:xfrm>
            <a:off x="6327827" y="2512076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D2BE81C-CA66-BFE8-755D-0E36D84CFAD2}"/>
              </a:ext>
            </a:extLst>
          </p:cNvPr>
          <p:cNvSpPr/>
          <p:nvPr/>
        </p:nvSpPr>
        <p:spPr>
          <a:xfrm>
            <a:off x="6983038" y="2527285"/>
            <a:ext cx="446710" cy="13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La</a:t>
            </a:r>
            <a:r>
              <a:rPr lang="de-DE" sz="10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88A8C5-A6EB-22E1-C098-ECBF05D2A97B}"/>
              </a:ext>
            </a:extLst>
          </p:cNvPr>
          <p:cNvSpPr txBox="1"/>
          <p:nvPr/>
        </p:nvSpPr>
        <p:spPr>
          <a:xfrm>
            <a:off x="721818" y="2049356"/>
            <a:ext cx="2460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Blood </a:t>
            </a:r>
          </a:p>
        </p:txBody>
      </p:sp>
      <p:pic>
        <p:nvPicPr>
          <p:cNvPr id="17" name="Grafik 16" descr="Nadel">
            <a:extLst>
              <a:ext uri="{FF2B5EF4-FFF2-40B4-BE49-F238E27FC236}">
                <a16:creationId xmlns:a16="http://schemas.microsoft.com/office/drawing/2014/main" id="{1C3EB937-688E-95F6-0D0C-C5591DA12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46352">
            <a:off x="5683275" y="3170703"/>
            <a:ext cx="914400" cy="9144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DF6FCF6-982D-8432-77D4-90ACCDE62ADB}"/>
              </a:ext>
            </a:extLst>
          </p:cNvPr>
          <p:cNvSpPr/>
          <p:nvPr/>
        </p:nvSpPr>
        <p:spPr>
          <a:xfrm>
            <a:off x="6100763" y="3114676"/>
            <a:ext cx="114299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BD7E58D3-0C1C-280A-A649-4196B7F44DFF}"/>
              </a:ext>
            </a:extLst>
          </p:cNvPr>
          <p:cNvSpPr txBox="1"/>
          <p:nvPr/>
        </p:nvSpPr>
        <p:spPr bwMode="auto">
          <a:xfrm>
            <a:off x="635197" y="3250407"/>
            <a:ext cx="37607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Typical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sample 20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ul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capillary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blood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Sampling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site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Earlob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Blood Lactate Analysers - Reliability &amp; Accuracy | HaB Direct">
            <a:extLst>
              <a:ext uri="{FF2B5EF4-FFF2-40B4-BE49-F238E27FC236}">
                <a16:creationId xmlns:a16="http://schemas.microsoft.com/office/drawing/2014/main" id="{502D44C7-119D-1F3F-2B26-567574D5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7" y="4814887"/>
            <a:ext cx="2934057" cy="20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sen C-Line &amp; Biosen S-Line">
            <a:extLst>
              <a:ext uri="{FF2B5EF4-FFF2-40B4-BE49-F238E27FC236}">
                <a16:creationId xmlns:a16="http://schemas.microsoft.com/office/drawing/2014/main" id="{D5D04544-BEAB-B4FE-BA26-81649153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74" y="4271923"/>
            <a:ext cx="29845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0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2 0.00588 L 0.00174 -0.05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3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70B2212A-9510-4381-C131-25596DCD7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68BAF5-77DC-436B-19B7-A5F3E008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602695"/>
            <a:ext cx="4562475" cy="27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BF499D7-63E3-CC7A-23A3-50846C7CF0F5}"/>
              </a:ext>
            </a:extLst>
          </p:cNvPr>
          <p:cNvSpPr txBox="1"/>
          <p:nvPr/>
        </p:nvSpPr>
        <p:spPr>
          <a:xfrm>
            <a:off x="228600" y="2334574"/>
            <a:ext cx="5000625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1.) 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Lactate + O</a:t>
            </a:r>
            <a:r>
              <a:rPr lang="de-DE" sz="1600" baseline="-25000" dirty="0">
                <a:solidFill>
                  <a:srgbClr val="0035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&lt;- LOD -&gt; Pyruvate + H</a:t>
            </a:r>
            <a:r>
              <a:rPr lang="de-DE" sz="1600" baseline="-25000" dirty="0">
                <a:solidFill>
                  <a:srgbClr val="0035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O</a:t>
            </a:r>
            <a:r>
              <a:rPr lang="de-DE" sz="1600" baseline="-25000" dirty="0">
                <a:solidFill>
                  <a:srgbClr val="003560"/>
                </a:solidFill>
                <a:latin typeface="Arial"/>
                <a:cs typeface="Arial"/>
              </a:rPr>
              <a:t>2</a:t>
            </a:r>
          </a:p>
          <a:p>
            <a:endParaRPr lang="de-DE" sz="1600" baseline="-25000" dirty="0">
              <a:solidFill>
                <a:srgbClr val="003560"/>
              </a:solidFill>
              <a:latin typeface="Arial"/>
              <a:cs typeface="Arial"/>
            </a:endParaRPr>
          </a:p>
          <a:p>
            <a:endParaRPr lang="de-DE" sz="1600" baseline="-250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2.)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H</a:t>
            </a:r>
            <a:r>
              <a:rPr lang="de-DE" sz="1600" baseline="-25000" dirty="0">
                <a:solidFill>
                  <a:srgbClr val="0035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O</a:t>
            </a:r>
            <a:r>
              <a:rPr lang="de-DE" sz="1600" baseline="-25000" dirty="0">
                <a:solidFill>
                  <a:srgbClr val="003560"/>
                </a:solidFill>
                <a:latin typeface="Arial"/>
                <a:cs typeface="Arial"/>
              </a:rPr>
              <a:t>2 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 2H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+ 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+ O</a:t>
            </a:r>
            <a:r>
              <a:rPr lang="de-DE" sz="1600" baseline="-250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 + 2e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-</a:t>
            </a: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8F48B28-C26C-4A4C-7E37-68E61528CA54}"/>
              </a:ext>
            </a:extLst>
          </p:cNvPr>
          <p:cNvCxnSpPr/>
          <p:nvPr/>
        </p:nvCxnSpPr>
        <p:spPr>
          <a:xfrm flipV="1">
            <a:off x="2400302" y="4243486"/>
            <a:ext cx="0" cy="785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EE67BA9A-1C20-254D-AC29-18051D1C0E78}"/>
              </a:ext>
            </a:extLst>
          </p:cNvPr>
          <p:cNvSpPr txBox="1"/>
          <p:nvPr/>
        </p:nvSpPr>
        <p:spPr>
          <a:xfrm>
            <a:off x="485774" y="5125834"/>
            <a:ext cx="554672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Electrical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Current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proportional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lactate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concentration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4519BA1-A243-CD03-879E-2944FA9FFC20}"/>
              </a:ext>
            </a:extLst>
          </p:cNvPr>
          <p:cNvSpPr txBox="1"/>
          <p:nvPr/>
        </p:nvSpPr>
        <p:spPr>
          <a:xfrm>
            <a:off x="230184" y="1879174"/>
            <a:ext cx="4562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Enzymatic-Amperomatical</a:t>
            </a:r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9054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04559D69-8EB7-742F-5202-793C8723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lang="de-DE"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F63922-4FCE-25B7-A394-0CB8439EB4EB}"/>
              </a:ext>
            </a:extLst>
          </p:cNvPr>
          <p:cNvSpPr txBox="1"/>
          <p:nvPr/>
        </p:nvSpPr>
        <p:spPr>
          <a:xfrm>
            <a:off x="468311" y="1900238"/>
            <a:ext cx="27606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Blood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compartments</a:t>
            </a:r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Blood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components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Handheld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stationary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CCFDE-3BE6-C73C-F0F1-39EF882B5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1" y="1135071"/>
            <a:ext cx="4595812" cy="52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8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14FF767-739F-2ABC-30A2-860C09C51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2695"/>
            <a:ext cx="5789525" cy="4122035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04559D69-8EB7-742F-5202-793C8723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lang="de-DE"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F63922-4FCE-25B7-A394-0CB8439EB4EB}"/>
              </a:ext>
            </a:extLst>
          </p:cNvPr>
          <p:cNvSpPr txBox="1"/>
          <p:nvPr/>
        </p:nvSpPr>
        <p:spPr>
          <a:xfrm>
            <a:off x="468311" y="1900238"/>
            <a:ext cx="27606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Blood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compartments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Blood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components</a:t>
            </a:r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Handheld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stationary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549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04559D69-8EB7-742F-5202-793C8723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lang="de-DE"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F63922-4FCE-25B7-A394-0CB8439EB4EB}"/>
              </a:ext>
            </a:extLst>
          </p:cNvPr>
          <p:cNvSpPr txBox="1"/>
          <p:nvPr/>
        </p:nvSpPr>
        <p:spPr>
          <a:xfrm>
            <a:off x="468310" y="1900238"/>
            <a:ext cx="30749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Blood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compartments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Blood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components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Handheld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vs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stationary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65CE5E90-F05E-23F6-BC6E-E5BB25B2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1236755"/>
            <a:ext cx="5170487" cy="5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0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E9209347-9017-C1FB-A617-BAFC06B8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53A2EABE-9E76-E12E-0DC7-CFBC105171AF}"/>
              </a:ext>
            </a:extLst>
          </p:cNvPr>
          <p:cNvSpPr/>
          <p:nvPr/>
        </p:nvSpPr>
        <p:spPr>
          <a:xfrm>
            <a:off x="1153888" y="2843214"/>
            <a:ext cx="2361062" cy="243453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2FBC566B-3C31-088D-C4D0-E5D3F6EB55DD}"/>
              </a:ext>
            </a:extLst>
          </p:cNvPr>
          <p:cNvSpPr txBox="1"/>
          <p:nvPr/>
        </p:nvSpPr>
        <p:spPr bwMode="auto">
          <a:xfrm>
            <a:off x="468312" y="1000419"/>
            <a:ext cx="3760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actually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measuring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mmol/L ?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4A16E8A-BFC3-84B1-82DA-2CB00181EF60}"/>
              </a:ext>
            </a:extLst>
          </p:cNvPr>
          <p:cNvSpPr/>
          <p:nvPr/>
        </p:nvSpPr>
        <p:spPr>
          <a:xfrm>
            <a:off x="785813" y="2628900"/>
            <a:ext cx="3443287" cy="113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89E992A-5426-5C26-5775-8AB552FAC9AC}"/>
              </a:ext>
            </a:extLst>
          </p:cNvPr>
          <p:cNvCxnSpPr/>
          <p:nvPr/>
        </p:nvCxnSpPr>
        <p:spPr>
          <a:xfrm flipV="1">
            <a:off x="1153888" y="2643188"/>
            <a:ext cx="0" cy="115173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241A65F-133A-3035-288B-451B6759443B}"/>
              </a:ext>
            </a:extLst>
          </p:cNvPr>
          <p:cNvCxnSpPr/>
          <p:nvPr/>
        </p:nvCxnSpPr>
        <p:spPr>
          <a:xfrm flipV="1">
            <a:off x="3514950" y="2643188"/>
            <a:ext cx="0" cy="115173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A4F25789-DB51-0BB4-F128-566DD34B7E31}"/>
              </a:ext>
            </a:extLst>
          </p:cNvPr>
          <p:cNvSpPr/>
          <p:nvPr/>
        </p:nvSpPr>
        <p:spPr>
          <a:xfrm>
            <a:off x="3643312" y="3794919"/>
            <a:ext cx="585788" cy="1438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8C70459-A2C8-896E-CD16-0CEF30B7C5C3}"/>
              </a:ext>
            </a:extLst>
          </p:cNvPr>
          <p:cNvSpPr txBox="1"/>
          <p:nvPr/>
        </p:nvSpPr>
        <p:spPr>
          <a:xfrm>
            <a:off x="4283074" y="4356873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183CC5-C969-7824-7BA6-137367DE6872}"/>
              </a:ext>
            </a:extLst>
          </p:cNvPr>
          <p:cNvSpPr/>
          <p:nvPr/>
        </p:nvSpPr>
        <p:spPr>
          <a:xfrm>
            <a:off x="1354356" y="4639256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A6741-CCEA-C94F-6F09-69A90BC5A00A}"/>
              </a:ext>
            </a:extLst>
          </p:cNvPr>
          <p:cNvSpPr/>
          <p:nvPr/>
        </p:nvSpPr>
        <p:spPr>
          <a:xfrm>
            <a:off x="6144418" y="1502079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FCE932A2-E220-1AAB-11B1-CB6B27F4DFD9}"/>
              </a:ext>
            </a:extLst>
          </p:cNvPr>
          <p:cNvSpPr txBox="1"/>
          <p:nvPr/>
        </p:nvSpPr>
        <p:spPr bwMode="auto">
          <a:xfrm>
            <a:off x="468312" y="5377758"/>
            <a:ext cx="3760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mmol/L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B0B916D8-5AA6-FCC2-2778-6AC940B1A627}"/>
              </a:ext>
            </a:extLst>
          </p:cNvPr>
          <p:cNvSpPr txBox="1"/>
          <p:nvPr/>
        </p:nvSpPr>
        <p:spPr bwMode="auto">
          <a:xfrm>
            <a:off x="7182093" y="1602695"/>
            <a:ext cx="3760788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1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6.022 * 10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20 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mol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-1</a:t>
            </a:r>
          </a:p>
          <a:p>
            <a:pPr>
              <a:defRPr/>
            </a:pP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(Million = 10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6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382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E9209347-9017-C1FB-A617-BAFC06B8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53A2EABE-9E76-E12E-0DC7-CFBC105171AF}"/>
              </a:ext>
            </a:extLst>
          </p:cNvPr>
          <p:cNvSpPr/>
          <p:nvPr/>
        </p:nvSpPr>
        <p:spPr>
          <a:xfrm>
            <a:off x="1153888" y="2843214"/>
            <a:ext cx="2361062" cy="243453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2FBC566B-3C31-088D-C4D0-E5D3F6EB55DD}"/>
              </a:ext>
            </a:extLst>
          </p:cNvPr>
          <p:cNvSpPr txBox="1"/>
          <p:nvPr/>
        </p:nvSpPr>
        <p:spPr bwMode="auto">
          <a:xfrm>
            <a:off x="468312" y="1000419"/>
            <a:ext cx="3760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actually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measuring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mmol/L ?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4A16E8A-BFC3-84B1-82DA-2CB00181EF60}"/>
              </a:ext>
            </a:extLst>
          </p:cNvPr>
          <p:cNvSpPr/>
          <p:nvPr/>
        </p:nvSpPr>
        <p:spPr>
          <a:xfrm>
            <a:off x="785813" y="2628900"/>
            <a:ext cx="3443287" cy="113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89E992A-5426-5C26-5775-8AB552FAC9AC}"/>
              </a:ext>
            </a:extLst>
          </p:cNvPr>
          <p:cNvCxnSpPr/>
          <p:nvPr/>
        </p:nvCxnSpPr>
        <p:spPr>
          <a:xfrm flipV="1">
            <a:off x="1153888" y="2643188"/>
            <a:ext cx="0" cy="115173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241A65F-133A-3035-288B-451B6759443B}"/>
              </a:ext>
            </a:extLst>
          </p:cNvPr>
          <p:cNvCxnSpPr/>
          <p:nvPr/>
        </p:nvCxnSpPr>
        <p:spPr>
          <a:xfrm flipV="1">
            <a:off x="3514950" y="2643188"/>
            <a:ext cx="0" cy="115173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A4F25789-DB51-0BB4-F128-566DD34B7E31}"/>
              </a:ext>
            </a:extLst>
          </p:cNvPr>
          <p:cNvSpPr/>
          <p:nvPr/>
        </p:nvSpPr>
        <p:spPr>
          <a:xfrm>
            <a:off x="3643312" y="3794919"/>
            <a:ext cx="585788" cy="1438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8C70459-A2C8-896E-CD16-0CEF30B7C5C3}"/>
              </a:ext>
            </a:extLst>
          </p:cNvPr>
          <p:cNvSpPr txBox="1"/>
          <p:nvPr/>
        </p:nvSpPr>
        <p:spPr>
          <a:xfrm>
            <a:off x="4283074" y="4356873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183CC5-C969-7824-7BA6-137367DE6872}"/>
              </a:ext>
            </a:extLst>
          </p:cNvPr>
          <p:cNvSpPr/>
          <p:nvPr/>
        </p:nvSpPr>
        <p:spPr>
          <a:xfrm>
            <a:off x="1354356" y="4639256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A6741-CCEA-C94F-6F09-69A90BC5A00A}"/>
              </a:ext>
            </a:extLst>
          </p:cNvPr>
          <p:cNvSpPr/>
          <p:nvPr/>
        </p:nvSpPr>
        <p:spPr>
          <a:xfrm>
            <a:off x="6144418" y="1502079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5E4E2D7F-1C2B-84E2-F966-9F458D903713}"/>
              </a:ext>
            </a:extLst>
          </p:cNvPr>
          <p:cNvSpPr txBox="1"/>
          <p:nvPr/>
        </p:nvSpPr>
        <p:spPr bwMode="auto">
          <a:xfrm>
            <a:off x="7182093" y="1602695"/>
            <a:ext cx="3760788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1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6.022 * 10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20 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mol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-1</a:t>
            </a:r>
          </a:p>
          <a:p>
            <a:pPr>
              <a:defRPr/>
            </a:pP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(Million = 10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6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FCE932A2-E220-1AAB-11B1-CB6B27F4DFD9}"/>
              </a:ext>
            </a:extLst>
          </p:cNvPr>
          <p:cNvSpPr txBox="1"/>
          <p:nvPr/>
        </p:nvSpPr>
        <p:spPr bwMode="auto">
          <a:xfrm>
            <a:off x="468312" y="5377758"/>
            <a:ext cx="3760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mmol/L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7F2C-1115-432C-1B22-56E4FBE143C7}"/>
              </a:ext>
            </a:extLst>
          </p:cNvPr>
          <p:cNvSpPr/>
          <p:nvPr/>
        </p:nvSpPr>
        <p:spPr>
          <a:xfrm>
            <a:off x="2507456" y="4639255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9709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AA2ED7-7C4E-E611-938D-4186F481F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5904" r="3740"/>
          <a:stretch/>
        </p:blipFill>
        <p:spPr>
          <a:xfrm>
            <a:off x="53974" y="1800221"/>
            <a:ext cx="9972675" cy="4850492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56DB5336-66F7-6B8E-695F-07ABBAAD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Spirometric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Devices 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Accuracy</a:t>
            </a:r>
            <a:r>
              <a:rPr kumimoji="0" lang="de-DE" alt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Precision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8EFB5C-F418-7525-980B-9F5FDA589ED7}"/>
              </a:ext>
            </a:extLst>
          </p:cNvPr>
          <p:cNvSpPr txBox="1"/>
          <p:nvPr/>
        </p:nvSpPr>
        <p:spPr>
          <a:xfrm>
            <a:off x="7512049" y="6775401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Hooren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1753335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E9209347-9017-C1FB-A617-BAFC06B8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53A2EABE-9E76-E12E-0DC7-CFBC105171AF}"/>
              </a:ext>
            </a:extLst>
          </p:cNvPr>
          <p:cNvSpPr/>
          <p:nvPr/>
        </p:nvSpPr>
        <p:spPr>
          <a:xfrm>
            <a:off x="1153888" y="2843214"/>
            <a:ext cx="2361062" cy="243453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2FBC566B-3C31-088D-C4D0-E5D3F6EB55DD}"/>
              </a:ext>
            </a:extLst>
          </p:cNvPr>
          <p:cNvSpPr txBox="1"/>
          <p:nvPr/>
        </p:nvSpPr>
        <p:spPr bwMode="auto">
          <a:xfrm>
            <a:off x="468312" y="1000419"/>
            <a:ext cx="3760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actually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measuring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mmol/L ?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4A16E8A-BFC3-84B1-82DA-2CB00181EF60}"/>
              </a:ext>
            </a:extLst>
          </p:cNvPr>
          <p:cNvSpPr/>
          <p:nvPr/>
        </p:nvSpPr>
        <p:spPr>
          <a:xfrm>
            <a:off x="785813" y="2628900"/>
            <a:ext cx="3443287" cy="1865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89E992A-5426-5C26-5775-8AB552FAC9AC}"/>
              </a:ext>
            </a:extLst>
          </p:cNvPr>
          <p:cNvCxnSpPr>
            <a:cxnSpLocks/>
          </p:cNvCxnSpPr>
          <p:nvPr/>
        </p:nvCxnSpPr>
        <p:spPr>
          <a:xfrm flipV="1">
            <a:off x="1153888" y="2643188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241A65F-133A-3035-288B-451B6759443B}"/>
              </a:ext>
            </a:extLst>
          </p:cNvPr>
          <p:cNvCxnSpPr>
            <a:cxnSpLocks/>
          </p:cNvCxnSpPr>
          <p:nvPr/>
        </p:nvCxnSpPr>
        <p:spPr>
          <a:xfrm flipV="1">
            <a:off x="3514950" y="2643188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A4F25789-DB51-0BB4-F128-566DD34B7E31}"/>
              </a:ext>
            </a:extLst>
          </p:cNvPr>
          <p:cNvSpPr/>
          <p:nvPr/>
        </p:nvSpPr>
        <p:spPr>
          <a:xfrm>
            <a:off x="3643312" y="3794919"/>
            <a:ext cx="585788" cy="1438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8C70459-A2C8-896E-CD16-0CEF30B7C5C3}"/>
              </a:ext>
            </a:extLst>
          </p:cNvPr>
          <p:cNvSpPr txBox="1"/>
          <p:nvPr/>
        </p:nvSpPr>
        <p:spPr>
          <a:xfrm>
            <a:off x="4283074" y="4356873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183CC5-C969-7824-7BA6-137367DE6872}"/>
              </a:ext>
            </a:extLst>
          </p:cNvPr>
          <p:cNvSpPr/>
          <p:nvPr/>
        </p:nvSpPr>
        <p:spPr>
          <a:xfrm>
            <a:off x="1354356" y="4639256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A6741-CCEA-C94F-6F09-69A90BC5A00A}"/>
              </a:ext>
            </a:extLst>
          </p:cNvPr>
          <p:cNvSpPr/>
          <p:nvPr/>
        </p:nvSpPr>
        <p:spPr>
          <a:xfrm>
            <a:off x="6144418" y="1502079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5E4E2D7F-1C2B-84E2-F966-9F458D903713}"/>
              </a:ext>
            </a:extLst>
          </p:cNvPr>
          <p:cNvSpPr txBox="1"/>
          <p:nvPr/>
        </p:nvSpPr>
        <p:spPr bwMode="auto">
          <a:xfrm>
            <a:off x="7182093" y="1602695"/>
            <a:ext cx="376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1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FCE932A2-E220-1AAB-11B1-CB6B27F4DFD9}"/>
              </a:ext>
            </a:extLst>
          </p:cNvPr>
          <p:cNvSpPr txBox="1"/>
          <p:nvPr/>
        </p:nvSpPr>
        <p:spPr bwMode="auto">
          <a:xfrm>
            <a:off x="468312" y="5377758"/>
            <a:ext cx="3760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mmol / 0.5 L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4 mmol/L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Absolute: 2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7F2C-1115-432C-1B22-56E4FBE143C7}"/>
              </a:ext>
            </a:extLst>
          </p:cNvPr>
          <p:cNvSpPr/>
          <p:nvPr/>
        </p:nvSpPr>
        <p:spPr>
          <a:xfrm>
            <a:off x="2507456" y="4639255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83A92BFC-329B-7E1D-E198-22B82E72A640}"/>
              </a:ext>
            </a:extLst>
          </p:cNvPr>
          <p:cNvSpPr/>
          <p:nvPr/>
        </p:nvSpPr>
        <p:spPr>
          <a:xfrm>
            <a:off x="5286048" y="3008462"/>
            <a:ext cx="2361062" cy="228357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7DFC11-B68B-0764-CB80-E60745FC75B4}"/>
              </a:ext>
            </a:extLst>
          </p:cNvPr>
          <p:cNvSpPr/>
          <p:nvPr/>
        </p:nvSpPr>
        <p:spPr>
          <a:xfrm>
            <a:off x="4917973" y="2643188"/>
            <a:ext cx="3443287" cy="111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EBD8D09-F5D2-4A5C-2FB2-F42C9E7945B9}"/>
              </a:ext>
            </a:extLst>
          </p:cNvPr>
          <p:cNvCxnSpPr>
            <a:cxnSpLocks/>
          </p:cNvCxnSpPr>
          <p:nvPr/>
        </p:nvCxnSpPr>
        <p:spPr>
          <a:xfrm flipV="1">
            <a:off x="5286048" y="2657476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E2786A8-27F7-F939-1710-8C2A1509D341}"/>
              </a:ext>
            </a:extLst>
          </p:cNvPr>
          <p:cNvCxnSpPr>
            <a:cxnSpLocks/>
          </p:cNvCxnSpPr>
          <p:nvPr/>
        </p:nvCxnSpPr>
        <p:spPr>
          <a:xfrm flipV="1">
            <a:off x="7647110" y="2657476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A4BB275D-4E0D-8BE1-570A-5E1E30EE4197}"/>
              </a:ext>
            </a:extLst>
          </p:cNvPr>
          <p:cNvSpPr/>
          <p:nvPr/>
        </p:nvSpPr>
        <p:spPr>
          <a:xfrm>
            <a:off x="7775472" y="3809207"/>
            <a:ext cx="585788" cy="1438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4FA0CB0-A192-4DDF-929B-3BBC91502711}"/>
              </a:ext>
            </a:extLst>
          </p:cNvPr>
          <p:cNvSpPr txBox="1"/>
          <p:nvPr/>
        </p:nvSpPr>
        <p:spPr>
          <a:xfrm>
            <a:off x="8415234" y="4371161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631BFA-C0C2-3A0F-C808-E2A4018BA6CE}"/>
              </a:ext>
            </a:extLst>
          </p:cNvPr>
          <p:cNvSpPr/>
          <p:nvPr/>
        </p:nvSpPr>
        <p:spPr>
          <a:xfrm>
            <a:off x="5486516" y="4653544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3CB4CCE-5372-DC7F-CDF9-1A88A3DDCE76}"/>
              </a:ext>
            </a:extLst>
          </p:cNvPr>
          <p:cNvSpPr/>
          <p:nvPr/>
        </p:nvSpPr>
        <p:spPr>
          <a:xfrm>
            <a:off x="6639616" y="4653543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D3447EBB-BCDD-CE16-E162-FED44ED11D6D}"/>
              </a:ext>
            </a:extLst>
          </p:cNvPr>
          <p:cNvSpPr txBox="1"/>
          <p:nvPr/>
        </p:nvSpPr>
        <p:spPr bwMode="auto">
          <a:xfrm>
            <a:off x="5025921" y="5341248"/>
            <a:ext cx="376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mmol / L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Absolute: 2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76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  <p:bldP spid="22" grpId="0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E9209347-9017-C1FB-A617-BAFC06B8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53A2EABE-9E76-E12E-0DC7-CFBC105171AF}"/>
              </a:ext>
            </a:extLst>
          </p:cNvPr>
          <p:cNvSpPr/>
          <p:nvPr/>
        </p:nvSpPr>
        <p:spPr>
          <a:xfrm>
            <a:off x="1153888" y="1657334"/>
            <a:ext cx="2361062" cy="243453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4A16E8A-BFC3-84B1-82DA-2CB00181EF60}"/>
              </a:ext>
            </a:extLst>
          </p:cNvPr>
          <p:cNvSpPr/>
          <p:nvPr/>
        </p:nvSpPr>
        <p:spPr>
          <a:xfrm>
            <a:off x="785813" y="1443020"/>
            <a:ext cx="3443287" cy="1865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89E992A-5426-5C26-5775-8AB552FAC9AC}"/>
              </a:ext>
            </a:extLst>
          </p:cNvPr>
          <p:cNvCxnSpPr>
            <a:cxnSpLocks/>
          </p:cNvCxnSpPr>
          <p:nvPr/>
        </p:nvCxnSpPr>
        <p:spPr>
          <a:xfrm flipV="1">
            <a:off x="1153888" y="1457308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241A65F-133A-3035-288B-451B6759443B}"/>
              </a:ext>
            </a:extLst>
          </p:cNvPr>
          <p:cNvCxnSpPr>
            <a:cxnSpLocks/>
          </p:cNvCxnSpPr>
          <p:nvPr/>
        </p:nvCxnSpPr>
        <p:spPr>
          <a:xfrm flipV="1">
            <a:off x="3514950" y="1457308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A4F25789-DB51-0BB4-F128-566DD34B7E31}"/>
              </a:ext>
            </a:extLst>
          </p:cNvPr>
          <p:cNvSpPr/>
          <p:nvPr/>
        </p:nvSpPr>
        <p:spPr>
          <a:xfrm>
            <a:off x="3643312" y="2609039"/>
            <a:ext cx="585788" cy="1438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8C70459-A2C8-896E-CD16-0CEF30B7C5C3}"/>
              </a:ext>
            </a:extLst>
          </p:cNvPr>
          <p:cNvSpPr txBox="1"/>
          <p:nvPr/>
        </p:nvSpPr>
        <p:spPr>
          <a:xfrm>
            <a:off x="4283074" y="3170993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183CC5-C969-7824-7BA6-137367DE6872}"/>
              </a:ext>
            </a:extLst>
          </p:cNvPr>
          <p:cNvSpPr/>
          <p:nvPr/>
        </p:nvSpPr>
        <p:spPr>
          <a:xfrm>
            <a:off x="1354356" y="3453376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A6741-CCEA-C94F-6F09-69A90BC5A00A}"/>
              </a:ext>
            </a:extLst>
          </p:cNvPr>
          <p:cNvSpPr/>
          <p:nvPr/>
        </p:nvSpPr>
        <p:spPr>
          <a:xfrm>
            <a:off x="6144418" y="659107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5E4E2D7F-1C2B-84E2-F966-9F458D903713}"/>
              </a:ext>
            </a:extLst>
          </p:cNvPr>
          <p:cNvSpPr txBox="1"/>
          <p:nvPr/>
        </p:nvSpPr>
        <p:spPr bwMode="auto">
          <a:xfrm>
            <a:off x="7128015" y="719742"/>
            <a:ext cx="376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1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FCE932A2-E220-1AAB-11B1-CB6B27F4DFD9}"/>
              </a:ext>
            </a:extLst>
          </p:cNvPr>
          <p:cNvSpPr txBox="1"/>
          <p:nvPr/>
        </p:nvSpPr>
        <p:spPr bwMode="auto">
          <a:xfrm>
            <a:off x="468312" y="4191878"/>
            <a:ext cx="3760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mmol / 0.5 L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4 mmol/L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Absolute: 2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7F2C-1115-432C-1B22-56E4FBE143C7}"/>
              </a:ext>
            </a:extLst>
          </p:cNvPr>
          <p:cNvSpPr/>
          <p:nvPr/>
        </p:nvSpPr>
        <p:spPr>
          <a:xfrm>
            <a:off x="2507456" y="3453375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83A92BFC-329B-7E1D-E198-22B82E72A640}"/>
              </a:ext>
            </a:extLst>
          </p:cNvPr>
          <p:cNvSpPr/>
          <p:nvPr/>
        </p:nvSpPr>
        <p:spPr>
          <a:xfrm>
            <a:off x="5286048" y="1822582"/>
            <a:ext cx="2361062" cy="228357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7DFC11-B68B-0764-CB80-E60745FC75B4}"/>
              </a:ext>
            </a:extLst>
          </p:cNvPr>
          <p:cNvSpPr/>
          <p:nvPr/>
        </p:nvSpPr>
        <p:spPr>
          <a:xfrm>
            <a:off x="4917973" y="1457308"/>
            <a:ext cx="3443287" cy="111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EBD8D09-F5D2-4A5C-2FB2-F42C9E7945B9}"/>
              </a:ext>
            </a:extLst>
          </p:cNvPr>
          <p:cNvCxnSpPr>
            <a:cxnSpLocks/>
          </p:cNvCxnSpPr>
          <p:nvPr/>
        </p:nvCxnSpPr>
        <p:spPr>
          <a:xfrm flipV="1">
            <a:off x="5286048" y="1471596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E2786A8-27F7-F939-1710-8C2A1509D341}"/>
              </a:ext>
            </a:extLst>
          </p:cNvPr>
          <p:cNvCxnSpPr>
            <a:cxnSpLocks/>
          </p:cNvCxnSpPr>
          <p:nvPr/>
        </p:nvCxnSpPr>
        <p:spPr>
          <a:xfrm flipV="1">
            <a:off x="7647110" y="1471596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A4BB275D-4E0D-8BE1-570A-5E1E30EE4197}"/>
              </a:ext>
            </a:extLst>
          </p:cNvPr>
          <p:cNvSpPr/>
          <p:nvPr/>
        </p:nvSpPr>
        <p:spPr>
          <a:xfrm>
            <a:off x="7775472" y="2623327"/>
            <a:ext cx="585788" cy="1438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4FA0CB0-A192-4DDF-929B-3BBC91502711}"/>
              </a:ext>
            </a:extLst>
          </p:cNvPr>
          <p:cNvSpPr txBox="1"/>
          <p:nvPr/>
        </p:nvSpPr>
        <p:spPr>
          <a:xfrm>
            <a:off x="8415234" y="3528189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631BFA-C0C2-3A0F-C808-E2A4018BA6CE}"/>
              </a:ext>
            </a:extLst>
          </p:cNvPr>
          <p:cNvSpPr/>
          <p:nvPr/>
        </p:nvSpPr>
        <p:spPr>
          <a:xfrm>
            <a:off x="5486516" y="3467664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3CB4CCE-5372-DC7F-CDF9-1A88A3DDCE76}"/>
              </a:ext>
            </a:extLst>
          </p:cNvPr>
          <p:cNvSpPr/>
          <p:nvPr/>
        </p:nvSpPr>
        <p:spPr>
          <a:xfrm>
            <a:off x="6639616" y="3467663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D3447EBB-BCDD-CE16-E162-FED44ED11D6D}"/>
              </a:ext>
            </a:extLst>
          </p:cNvPr>
          <p:cNvSpPr txBox="1"/>
          <p:nvPr/>
        </p:nvSpPr>
        <p:spPr bwMode="auto">
          <a:xfrm>
            <a:off x="5025921" y="4155368"/>
            <a:ext cx="376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mmol / L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Absolute: 2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pic>
        <p:nvPicPr>
          <p:cNvPr id="4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A36B71DA-8500-8982-E2B3-4E5BC5C7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8" y="5782337"/>
            <a:ext cx="1143315" cy="11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4D7A2D-9608-9341-979D-F7AF8CC130D2}"/>
              </a:ext>
            </a:extLst>
          </p:cNvPr>
          <p:cNvSpPr txBox="1"/>
          <p:nvPr/>
        </p:nvSpPr>
        <p:spPr>
          <a:xfrm>
            <a:off x="2247610" y="5965227"/>
            <a:ext cx="423891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The same absolute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quantity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can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have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different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concentrations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0701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E9209347-9017-C1FB-A617-BAFC06B8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53A2EABE-9E76-E12E-0DC7-CFBC105171AF}"/>
              </a:ext>
            </a:extLst>
          </p:cNvPr>
          <p:cNvSpPr/>
          <p:nvPr/>
        </p:nvSpPr>
        <p:spPr>
          <a:xfrm>
            <a:off x="1153888" y="1307282"/>
            <a:ext cx="2361062" cy="278458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4A16E8A-BFC3-84B1-82DA-2CB00181EF60}"/>
              </a:ext>
            </a:extLst>
          </p:cNvPr>
          <p:cNvSpPr/>
          <p:nvPr/>
        </p:nvSpPr>
        <p:spPr>
          <a:xfrm>
            <a:off x="785813" y="1225446"/>
            <a:ext cx="3443287" cy="413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89E992A-5426-5C26-5775-8AB552FAC9AC}"/>
              </a:ext>
            </a:extLst>
          </p:cNvPr>
          <p:cNvCxnSpPr>
            <a:cxnSpLocks/>
          </p:cNvCxnSpPr>
          <p:nvPr/>
        </p:nvCxnSpPr>
        <p:spPr>
          <a:xfrm flipV="1">
            <a:off x="1153888" y="1457308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241A65F-133A-3035-288B-451B6759443B}"/>
              </a:ext>
            </a:extLst>
          </p:cNvPr>
          <p:cNvCxnSpPr>
            <a:cxnSpLocks/>
          </p:cNvCxnSpPr>
          <p:nvPr/>
        </p:nvCxnSpPr>
        <p:spPr>
          <a:xfrm flipV="1">
            <a:off x="3514950" y="1457308"/>
            <a:ext cx="0" cy="18515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A4F25789-DB51-0BB4-F128-566DD34B7E31}"/>
              </a:ext>
            </a:extLst>
          </p:cNvPr>
          <p:cNvSpPr/>
          <p:nvPr/>
        </p:nvSpPr>
        <p:spPr>
          <a:xfrm>
            <a:off x="3657600" y="1702709"/>
            <a:ext cx="571500" cy="234462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8C70459-A2C8-896E-CD16-0CEF30B7C5C3}"/>
              </a:ext>
            </a:extLst>
          </p:cNvPr>
          <p:cNvSpPr txBox="1"/>
          <p:nvPr/>
        </p:nvSpPr>
        <p:spPr>
          <a:xfrm>
            <a:off x="4282971" y="2728009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183CC5-C969-7824-7BA6-137367DE6872}"/>
              </a:ext>
            </a:extLst>
          </p:cNvPr>
          <p:cNvSpPr/>
          <p:nvPr/>
        </p:nvSpPr>
        <p:spPr>
          <a:xfrm>
            <a:off x="1354356" y="3496240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A6741-CCEA-C94F-6F09-69A90BC5A00A}"/>
              </a:ext>
            </a:extLst>
          </p:cNvPr>
          <p:cNvSpPr/>
          <p:nvPr/>
        </p:nvSpPr>
        <p:spPr>
          <a:xfrm>
            <a:off x="6144418" y="659107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5E4E2D7F-1C2B-84E2-F966-9F458D903713}"/>
              </a:ext>
            </a:extLst>
          </p:cNvPr>
          <p:cNvSpPr txBox="1"/>
          <p:nvPr/>
        </p:nvSpPr>
        <p:spPr bwMode="auto">
          <a:xfrm>
            <a:off x="7128015" y="719742"/>
            <a:ext cx="376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1 mmol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FCE932A2-E220-1AAB-11B1-CB6B27F4DFD9}"/>
              </a:ext>
            </a:extLst>
          </p:cNvPr>
          <p:cNvSpPr txBox="1"/>
          <p:nvPr/>
        </p:nvSpPr>
        <p:spPr bwMode="auto">
          <a:xfrm>
            <a:off x="468311" y="4191878"/>
            <a:ext cx="6659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8 mmol /  2 L -&gt; 4 mmol / 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Remember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1 mmol 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 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1.4 mmol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resynthesized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Absolute ATP : 8 * 1.4 = 11.2 mmol ATP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7F2C-1115-432C-1B22-56E4FBE143C7}"/>
              </a:ext>
            </a:extLst>
          </p:cNvPr>
          <p:cNvSpPr/>
          <p:nvPr/>
        </p:nvSpPr>
        <p:spPr>
          <a:xfrm>
            <a:off x="2507456" y="3481951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83A92BFC-329B-7E1D-E198-22B82E72A640}"/>
              </a:ext>
            </a:extLst>
          </p:cNvPr>
          <p:cNvSpPr/>
          <p:nvPr/>
        </p:nvSpPr>
        <p:spPr>
          <a:xfrm>
            <a:off x="5286048" y="3308827"/>
            <a:ext cx="2361062" cy="79732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7DFC11-B68B-0764-CB80-E60745FC75B4}"/>
              </a:ext>
            </a:extLst>
          </p:cNvPr>
          <p:cNvSpPr/>
          <p:nvPr/>
        </p:nvSpPr>
        <p:spPr>
          <a:xfrm>
            <a:off x="4917973" y="1457309"/>
            <a:ext cx="3443287" cy="2062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EBD8D09-F5D2-4A5C-2FB2-F42C9E7945B9}"/>
              </a:ext>
            </a:extLst>
          </p:cNvPr>
          <p:cNvCxnSpPr>
            <a:cxnSpLocks/>
            <a:stCxn id="7" idx="1"/>
          </p:cNvCxnSpPr>
          <p:nvPr/>
        </p:nvCxnSpPr>
        <p:spPr>
          <a:xfrm flipV="1">
            <a:off x="5286048" y="1471596"/>
            <a:ext cx="0" cy="22358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E2786A8-27F7-F939-1710-8C2A1509D34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647110" y="1471596"/>
            <a:ext cx="0" cy="22358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A4BB275D-4E0D-8BE1-570A-5E1E30EE4197}"/>
              </a:ext>
            </a:extLst>
          </p:cNvPr>
          <p:cNvSpPr/>
          <p:nvPr/>
        </p:nvSpPr>
        <p:spPr>
          <a:xfrm>
            <a:off x="7690523" y="3707491"/>
            <a:ext cx="670737" cy="354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4FA0CB0-A192-4DDF-929B-3BBC91502711}"/>
              </a:ext>
            </a:extLst>
          </p:cNvPr>
          <p:cNvSpPr txBox="1"/>
          <p:nvPr/>
        </p:nvSpPr>
        <p:spPr>
          <a:xfrm>
            <a:off x="8415566" y="3715278"/>
            <a:ext cx="911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0.25 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631BFA-C0C2-3A0F-C808-E2A4018BA6CE}"/>
              </a:ext>
            </a:extLst>
          </p:cNvPr>
          <p:cNvSpPr/>
          <p:nvPr/>
        </p:nvSpPr>
        <p:spPr>
          <a:xfrm>
            <a:off x="6081092" y="3495279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D3447EBB-BCDD-CE16-E162-FED44ED11D6D}"/>
              </a:ext>
            </a:extLst>
          </p:cNvPr>
          <p:cNvSpPr txBox="1"/>
          <p:nvPr/>
        </p:nvSpPr>
        <p:spPr bwMode="auto">
          <a:xfrm>
            <a:off x="5025920" y="4155368"/>
            <a:ext cx="4300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mmol / 0.25 L -&gt; 4 mmol/L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Absolute ATP = 1 * 1.4 = 1.4 mmol ATP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2BE5A5-EC6E-1CCD-D0C7-44D05DC0D069}"/>
              </a:ext>
            </a:extLst>
          </p:cNvPr>
          <p:cNvSpPr/>
          <p:nvPr/>
        </p:nvSpPr>
        <p:spPr>
          <a:xfrm>
            <a:off x="1365687" y="2876406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F65EB6-5C6E-5A3F-B5F6-7427E66B1226}"/>
              </a:ext>
            </a:extLst>
          </p:cNvPr>
          <p:cNvSpPr/>
          <p:nvPr/>
        </p:nvSpPr>
        <p:spPr>
          <a:xfrm>
            <a:off x="2504500" y="2876403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CF7C1E-D818-49CE-4122-B160B2814C02}"/>
              </a:ext>
            </a:extLst>
          </p:cNvPr>
          <p:cNvSpPr/>
          <p:nvPr/>
        </p:nvSpPr>
        <p:spPr>
          <a:xfrm>
            <a:off x="1365687" y="2284268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AD6C5E0-630B-D9B2-2D50-9EF804264DB5}"/>
              </a:ext>
            </a:extLst>
          </p:cNvPr>
          <p:cNvSpPr/>
          <p:nvPr/>
        </p:nvSpPr>
        <p:spPr>
          <a:xfrm>
            <a:off x="2516525" y="2292700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F04E91-C7FD-013A-2DA4-89AAF2B3658F}"/>
              </a:ext>
            </a:extLst>
          </p:cNvPr>
          <p:cNvSpPr/>
          <p:nvPr/>
        </p:nvSpPr>
        <p:spPr>
          <a:xfrm>
            <a:off x="1408440" y="1667922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7A285D-95C4-AEEE-E33E-F4811390BD08}"/>
              </a:ext>
            </a:extLst>
          </p:cNvPr>
          <p:cNvSpPr/>
          <p:nvPr/>
        </p:nvSpPr>
        <p:spPr>
          <a:xfrm>
            <a:off x="2517643" y="1676354"/>
            <a:ext cx="814388" cy="56633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</a:t>
            </a:r>
            <a:r>
              <a:rPr lang="de-DE" baseline="30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18948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CEC5236C-C05F-F7C1-E2D9-7F75A87EA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A808235-76BC-46AA-5F59-F5BA15990341}"/>
              </a:ext>
            </a:extLst>
          </p:cNvPr>
          <p:cNvSpPr/>
          <p:nvPr/>
        </p:nvSpPr>
        <p:spPr>
          <a:xfrm>
            <a:off x="1057275" y="1785937"/>
            <a:ext cx="5614987" cy="338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519CCA2-FF48-42D3-893E-D0E8967BE7E2}"/>
              </a:ext>
            </a:extLst>
          </p:cNvPr>
          <p:cNvGrpSpPr/>
          <p:nvPr/>
        </p:nvGrpSpPr>
        <p:grpSpPr>
          <a:xfrm>
            <a:off x="3216274" y="3043842"/>
            <a:ext cx="5272142" cy="3186112"/>
            <a:chOff x="1771596" y="1985963"/>
            <a:chExt cx="5272142" cy="318611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ED002525-626A-5234-D7E2-50CBF5895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" t="11102" r="8390" b="6887"/>
            <a:stretch/>
          </p:blipFill>
          <p:spPr>
            <a:xfrm>
              <a:off x="1771596" y="1985963"/>
              <a:ext cx="5272142" cy="3186112"/>
            </a:xfrm>
            <a:prstGeom prst="rect">
              <a:avLst/>
            </a:prstGeom>
            <a:scene3d>
              <a:camera prst="orthographicFront">
                <a:rot lat="0" lon="0" rev="21540000"/>
              </a:camera>
              <a:lightRig rig="threePt" dir="t"/>
            </a:scene3d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093CFE7-C971-9B5A-5CD1-1D1A4A9611D4}"/>
                </a:ext>
              </a:extLst>
            </p:cNvPr>
            <p:cNvSpPr/>
            <p:nvPr/>
          </p:nvSpPr>
          <p:spPr>
            <a:xfrm>
              <a:off x="1771596" y="1985963"/>
              <a:ext cx="5143554" cy="3186112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Picture 2" descr="7 Umrisse Menschen-Ideen | top model vorlagen, mode-design-vorlage, vorlagen">
            <a:extLst>
              <a:ext uri="{FF2B5EF4-FFF2-40B4-BE49-F238E27FC236}">
                <a16:creationId xmlns:a16="http://schemas.microsoft.com/office/drawing/2014/main" id="{A435B899-E8D4-1C08-04D6-35545020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2015"/>
            <a:ext cx="2158999" cy="43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0F23FF93-8604-C638-016A-C2E5CA24D2E1}"/>
              </a:ext>
            </a:extLst>
          </p:cNvPr>
          <p:cNvSpPr txBox="1"/>
          <p:nvPr/>
        </p:nvSpPr>
        <p:spPr bwMode="auto">
          <a:xfrm>
            <a:off x="3216274" y="1356707"/>
            <a:ext cx="6659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Where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find 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 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in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human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	             100%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mass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43653B8B-8387-AB8E-817B-9E6FDF777818}"/>
              </a:ext>
            </a:extLst>
          </p:cNvPr>
          <p:cNvSpPr/>
          <p:nvPr/>
        </p:nvSpPr>
        <p:spPr>
          <a:xfrm rot="16200000">
            <a:off x="5533961" y="96902"/>
            <a:ext cx="508183" cy="51435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CEC5236C-C05F-F7C1-E2D9-7F75A87EA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A808235-76BC-46AA-5F59-F5BA15990341}"/>
              </a:ext>
            </a:extLst>
          </p:cNvPr>
          <p:cNvSpPr/>
          <p:nvPr/>
        </p:nvSpPr>
        <p:spPr>
          <a:xfrm>
            <a:off x="1057275" y="1785937"/>
            <a:ext cx="5614987" cy="338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7 Umrisse Menschen-Ideen | top model vorlagen, mode-design-vorlage, vorlagen">
            <a:extLst>
              <a:ext uri="{FF2B5EF4-FFF2-40B4-BE49-F238E27FC236}">
                <a16:creationId xmlns:a16="http://schemas.microsoft.com/office/drawing/2014/main" id="{A435B899-E8D4-1C08-04D6-35545020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" y="1761484"/>
            <a:ext cx="2158999" cy="43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4">
            <a:extLst>
              <a:ext uri="{FF2B5EF4-FFF2-40B4-BE49-F238E27FC236}">
                <a16:creationId xmlns:a16="http://schemas.microsoft.com/office/drawing/2014/main" id="{A67271BE-C136-310B-1F36-94D11CC4B309}"/>
              </a:ext>
            </a:extLst>
          </p:cNvPr>
          <p:cNvSpPr txBox="1"/>
          <p:nvPr/>
        </p:nvSpPr>
        <p:spPr bwMode="auto">
          <a:xfrm>
            <a:off x="2287126" y="4555816"/>
            <a:ext cx="66596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75%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muscle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*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85%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blood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*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Additionally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5%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intercellular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water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è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69%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overall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water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*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Assumed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density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1 kg/L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847C6BE-60A8-87A0-FD37-EBC481CA73F4}"/>
              </a:ext>
            </a:extLst>
          </p:cNvPr>
          <p:cNvGrpSpPr/>
          <p:nvPr/>
        </p:nvGrpSpPr>
        <p:grpSpPr>
          <a:xfrm>
            <a:off x="2287126" y="1486200"/>
            <a:ext cx="5272142" cy="3186112"/>
            <a:chOff x="3216274" y="1486505"/>
            <a:chExt cx="5272142" cy="318611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519CCA2-FF48-42D3-893E-D0E8967BE7E2}"/>
                </a:ext>
              </a:extLst>
            </p:cNvPr>
            <p:cNvGrpSpPr/>
            <p:nvPr/>
          </p:nvGrpSpPr>
          <p:grpSpPr>
            <a:xfrm>
              <a:off x="3216274" y="1486505"/>
              <a:ext cx="5272142" cy="3186112"/>
              <a:chOff x="1771596" y="1985963"/>
              <a:chExt cx="5272142" cy="3186112"/>
            </a:xfrm>
          </p:grpSpPr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ED002525-626A-5234-D7E2-50CBF58958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6" t="11102" r="8390" b="6887"/>
              <a:stretch/>
            </p:blipFill>
            <p:spPr>
              <a:xfrm>
                <a:off x="1771596" y="1985963"/>
                <a:ext cx="5272142" cy="3186112"/>
              </a:xfrm>
              <a:prstGeom prst="rect">
                <a:avLst/>
              </a:prstGeom>
              <a:scene3d>
                <a:camera prst="orthographicFront">
                  <a:rot lat="0" lon="0" rev="21540000"/>
                </a:camera>
                <a:lightRig rig="threePt" dir="t"/>
              </a:scene3d>
            </p:spPr>
          </p:pic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093CFE7-C971-9B5A-5CD1-1D1A4A9611D4}"/>
                  </a:ext>
                </a:extLst>
              </p:cNvPr>
              <p:cNvSpPr/>
              <p:nvPr/>
            </p:nvSpPr>
            <p:spPr>
              <a:xfrm>
                <a:off x="1771596" y="1985963"/>
                <a:ext cx="5143554" cy="3186112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620361E-6F66-B102-3B5D-6A7870A67178}"/>
                </a:ext>
              </a:extLst>
            </p:cNvPr>
            <p:cNvSpPr/>
            <p:nvPr/>
          </p:nvSpPr>
          <p:spPr>
            <a:xfrm>
              <a:off x="3857625" y="2085973"/>
              <a:ext cx="1685925" cy="485775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73105730-6E74-D2AD-1152-EDEB698916F6}"/>
              </a:ext>
            </a:extLst>
          </p:cNvPr>
          <p:cNvSpPr txBox="1"/>
          <p:nvPr/>
        </p:nvSpPr>
        <p:spPr>
          <a:xfrm>
            <a:off x="6290906" y="5659564"/>
            <a:ext cx="327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u="sng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u="sng" dirty="0" err="1">
                <a:solidFill>
                  <a:srgbClr val="003560"/>
                </a:solidFill>
                <a:latin typeface="Arial"/>
                <a:cs typeface="Arial"/>
              </a:rPr>
              <a:t>Practical</a:t>
            </a:r>
            <a:r>
              <a:rPr lang="de-DE" sz="1600" u="sng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u="sng" dirty="0" err="1">
                <a:solidFill>
                  <a:srgbClr val="003560"/>
                </a:solidFill>
                <a:latin typeface="Arial"/>
                <a:cs typeface="Arial"/>
              </a:rPr>
              <a:t>Application</a:t>
            </a:r>
            <a:r>
              <a:rPr lang="de-DE" sz="1600" u="sng" dirty="0">
                <a:solidFill>
                  <a:srgbClr val="003560"/>
                </a:solidFill>
                <a:latin typeface="Arial"/>
                <a:cs typeface="Arial"/>
              </a:rPr>
              <a:t>:</a:t>
            </a:r>
          </a:p>
          <a:p>
            <a:endParaRPr lang="de-DE" sz="1600" u="sng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TBW =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Fat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-Free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Mass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* 0.73</a:t>
            </a:r>
          </a:p>
          <a:p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range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~40 – 50%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233E8BA-F8E1-319D-F54B-BA7D701C695B}"/>
              </a:ext>
            </a:extLst>
          </p:cNvPr>
          <p:cNvSpPr/>
          <p:nvPr/>
        </p:nvSpPr>
        <p:spPr>
          <a:xfrm>
            <a:off x="6007624" y="5614594"/>
            <a:ext cx="3092937" cy="1445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01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9233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[La</a:t>
            </a:r>
            <a:r>
              <a:rPr lang="de-DE" sz="2400" b="1" baseline="30000" dirty="0">
                <a:solidFill>
                  <a:srgbClr val="003560"/>
                </a:solidFill>
                <a:latin typeface="Arial"/>
              </a:rPr>
              <a:t>-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]</a:t>
            </a: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 err="1">
                <a:solidFill>
                  <a:srgbClr val="003560"/>
                </a:solidFill>
                <a:latin typeface="Arial"/>
              </a:rPr>
              <a:t>Example</a:t>
            </a:r>
            <a:r>
              <a:rPr lang="de-DE" sz="1200" dirty="0">
                <a:solidFill>
                  <a:srgbClr val="003560"/>
                </a:solidFill>
                <a:latin typeface="Arial"/>
              </a:rPr>
              <a:t> 1 </a:t>
            </a:r>
            <a:r>
              <a:rPr lang="de-DE" sz="1200" dirty="0" err="1">
                <a:solidFill>
                  <a:srgbClr val="003560"/>
                </a:solidFill>
                <a:latin typeface="Arial"/>
              </a:rPr>
              <a:t>Vol</a:t>
            </a:r>
            <a:r>
              <a:rPr lang="de-DE" sz="1200" baseline="-25000" dirty="0" err="1">
                <a:solidFill>
                  <a:srgbClr val="003560"/>
                </a:solidFill>
                <a:latin typeface="Arial"/>
              </a:rPr>
              <a:t>rel</a:t>
            </a:r>
            <a:endParaRPr sz="1100" baseline="-25000"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pic>
        <p:nvPicPr>
          <p:cNvPr id="3" name="Picture 2" descr="7 Umrisse Menschen-Ideen | top model vorlagen, mode-design-vorlage, vorlagen">
            <a:extLst>
              <a:ext uri="{FF2B5EF4-FFF2-40B4-BE49-F238E27FC236}">
                <a16:creationId xmlns:a16="http://schemas.microsoft.com/office/drawing/2014/main" id="{C4EF169B-2754-E65A-F3A2-0878F7F4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95" y="2108654"/>
            <a:ext cx="981292" cy="19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7 Umrisse Menschen-Ideen | top model vorlagen, mode-design-vorlage, vorlagen">
            <a:extLst>
              <a:ext uri="{FF2B5EF4-FFF2-40B4-BE49-F238E27FC236}">
                <a16:creationId xmlns:a16="http://schemas.microsoft.com/office/drawing/2014/main" id="{7E5917B8-F8D3-8255-F703-0E1F6C4B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1418323"/>
            <a:ext cx="1579563" cy="3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CEFEF97-7833-138A-AF3F-8F6FE1A5C1E2}"/>
              </a:ext>
            </a:extLst>
          </p:cNvPr>
          <p:cNvSpPr txBox="1"/>
          <p:nvPr/>
        </p:nvSpPr>
        <p:spPr bwMode="auto">
          <a:xfrm>
            <a:off x="826955" y="4576785"/>
            <a:ext cx="3344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: 60kg</a:t>
            </a:r>
          </a:p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Vol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rel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	: 45%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vLa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max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	: 1 mmol/L/s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60 * 0.45 * 1 = 27 mmol/s 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27 * 1.4	   = 37.8 mmol/s ATP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D5F434-1F3A-4C64-25CA-F0897923A71E}"/>
              </a:ext>
            </a:extLst>
          </p:cNvPr>
          <p:cNvSpPr txBox="1"/>
          <p:nvPr/>
        </p:nvSpPr>
        <p:spPr bwMode="auto">
          <a:xfrm>
            <a:off x="4922705" y="4576784"/>
            <a:ext cx="3344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: 90kg</a:t>
            </a:r>
          </a:p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Vol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rel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	: 45%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vLa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max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	: 1 mmol/L/s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90 * 0.45 * 1 = 40.5 mmol/s 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40.5 * 1.4.    = 56.7 mmol/s ATP</a:t>
            </a: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161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44EFC2D-F047-7132-34FD-9C520FD33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2123503"/>
            <a:ext cx="7772400" cy="4101874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D8522C36-1629-DA17-0870-DD97C0AFC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Publications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vLamax</a:t>
            </a:r>
            <a:endParaRPr sz="1100" baseline="-25000"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8FFD12-E189-AC46-576C-793645BD09CF}"/>
              </a:ext>
            </a:extLst>
          </p:cNvPr>
          <p:cNvSpPr txBox="1"/>
          <p:nvPr/>
        </p:nvSpPr>
        <p:spPr>
          <a:xfrm>
            <a:off x="7967315" y="681988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Quittmann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264157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EFEF97-7833-138A-AF3F-8F6FE1A5C1E2}"/>
              </a:ext>
            </a:extLst>
          </p:cNvPr>
          <p:cNvSpPr txBox="1"/>
          <p:nvPr/>
        </p:nvSpPr>
        <p:spPr bwMode="auto">
          <a:xfrm>
            <a:off x="468312" y="1457736"/>
            <a:ext cx="3344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Criteria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 valid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test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Duration?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Intensity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636AA709-7CD3-25B0-6798-DC3C6EDC1EF7}"/>
              </a:ext>
            </a:extLst>
          </p:cNvPr>
          <p:cNvSpPr/>
          <p:nvPr/>
        </p:nvSpPr>
        <p:spPr>
          <a:xfrm>
            <a:off x="2238233" y="1897039"/>
            <a:ext cx="202827" cy="88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E27F57-6DD4-C515-627A-F916ACF6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46431" y="937565"/>
            <a:ext cx="4992537" cy="23637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9406760-188F-4CFA-D91A-B4E8AA47E840}"/>
              </a:ext>
            </a:extLst>
          </p:cNvPr>
          <p:cNvCxnSpPr>
            <a:cxnSpLocks/>
          </p:cNvCxnSpPr>
          <p:nvPr/>
        </p:nvCxnSpPr>
        <p:spPr>
          <a:xfrm>
            <a:off x="327547" y="4012442"/>
            <a:ext cx="843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2471168A-96E4-B689-EA5B-826D3DC49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" y="4488060"/>
            <a:ext cx="7772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471168A-96E4-B689-EA5B-826D3DC4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9" y="1609480"/>
            <a:ext cx="7772400" cy="15113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DDC261D-9E2A-57A7-C2FF-49DB360C1842}"/>
              </a:ext>
            </a:extLst>
          </p:cNvPr>
          <p:cNvSpPr txBox="1"/>
          <p:nvPr/>
        </p:nvSpPr>
        <p:spPr bwMode="auto">
          <a:xfrm>
            <a:off x="468311" y="3329399"/>
            <a:ext cx="7772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31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P-NMRS (Phosphor-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Nucleomagnetresonancespectroscopy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Plantarflexion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30s, 2-3 Hz, 30% MVC, 40° ROM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Measurement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ATP,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, Pi, pH,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Anaerobic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&amp;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Anaerobic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ATP-Synthesis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655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DC261D-9E2A-57A7-C2FF-49DB360C1842}"/>
              </a:ext>
            </a:extLst>
          </p:cNvPr>
          <p:cNvSpPr txBox="1"/>
          <p:nvPr/>
        </p:nvSpPr>
        <p:spPr bwMode="auto">
          <a:xfrm>
            <a:off x="468311" y="1799273"/>
            <a:ext cx="7772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31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P-NMRS (Phosphor-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Nucleomagnetresonancespectroscopy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Plantarflexion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30s, 2-3 Hz, 30% MVC, 40° ROM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Measurement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ATP,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, Pi, pH,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Anaerobic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&amp;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Anaerobic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ATP-Synthesis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0A271B-5673-F879-062D-0CC5E197D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6" y="3353376"/>
            <a:ext cx="7772400" cy="29680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070B47-C530-4218-13E1-E60092EFD289}"/>
              </a:ext>
            </a:extLst>
          </p:cNvPr>
          <p:cNvSpPr txBox="1"/>
          <p:nvPr/>
        </p:nvSpPr>
        <p:spPr>
          <a:xfrm>
            <a:off x="7907355" y="681988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et al., 1999</a:t>
            </a:r>
          </a:p>
        </p:txBody>
      </p:sp>
    </p:spTree>
    <p:extLst>
      <p:ext uri="{BB962C8B-B14F-4D97-AF65-F5344CB8AC3E}">
        <p14:creationId xmlns:p14="http://schemas.microsoft.com/office/powerpoint/2010/main" val="833182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7A6DD4C-6691-10B1-A256-C9A83D9E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last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</a:t>
            </a:r>
            <a:endParaRPr kumimoji="0" lang="de-DE" altLang="de-DE" sz="3000" b="1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8A79FA-DA7A-1108-FD27-9EA5F145BA5A}"/>
              </a:ext>
            </a:extLst>
          </p:cNvPr>
          <p:cNvSpPr txBox="1"/>
          <p:nvPr/>
        </p:nvSpPr>
        <p:spPr>
          <a:xfrm>
            <a:off x="469288" y="1167702"/>
            <a:ext cx="601591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Errors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Spiroergometry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Spirometric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Calorimetrie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4A1082-14C0-85F4-9390-0475E3AF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" y="2416142"/>
            <a:ext cx="7772400" cy="30534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1428985-4885-91D8-4EFE-C275E9727418}"/>
              </a:ext>
            </a:extLst>
          </p:cNvPr>
          <p:cNvSpPr txBox="1"/>
          <p:nvPr/>
        </p:nvSpPr>
        <p:spPr>
          <a:xfrm>
            <a:off x="7512049" y="6775401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Nolte et al., 2024</a:t>
            </a:r>
          </a:p>
        </p:txBody>
      </p:sp>
    </p:spTree>
    <p:extLst>
      <p:ext uri="{BB962C8B-B14F-4D97-AF65-F5344CB8AC3E}">
        <p14:creationId xmlns:p14="http://schemas.microsoft.com/office/powerpoint/2010/main" val="1653391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DC261D-9E2A-57A7-C2FF-49DB360C1842}"/>
              </a:ext>
            </a:extLst>
          </p:cNvPr>
          <p:cNvSpPr txBox="1"/>
          <p:nvPr/>
        </p:nvSpPr>
        <p:spPr bwMode="auto">
          <a:xfrm>
            <a:off x="468311" y="1799273"/>
            <a:ext cx="7772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31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P-NMRS (Phosphor-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Nucleomagnetresonancespectroscopy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Plantarflexion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30s, 2-3 Hz, 30% MVC, 40° ROM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Measurement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ATP,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, Pi, pH,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Anaerobic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&amp;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Anaerobic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ATP-Synthesis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3F4D98-CAF7-5F07-BE85-58B853BBC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9" y="3501335"/>
            <a:ext cx="3946432" cy="28200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2F1A5DE-BB25-315A-6D95-99F0025EB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14" y="3459770"/>
            <a:ext cx="3546042" cy="29934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A7E42D-CF81-87BC-55AC-CB4E5941E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45" y="5067192"/>
            <a:ext cx="2127221" cy="93680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45148E-1117-FF09-661E-3ABA42BA0575}"/>
              </a:ext>
            </a:extLst>
          </p:cNvPr>
          <p:cNvSpPr txBox="1"/>
          <p:nvPr/>
        </p:nvSpPr>
        <p:spPr>
          <a:xfrm>
            <a:off x="7907355" y="681988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et al., 1999</a:t>
            </a:r>
          </a:p>
        </p:txBody>
      </p:sp>
    </p:spTree>
    <p:extLst>
      <p:ext uri="{BB962C8B-B14F-4D97-AF65-F5344CB8AC3E}">
        <p14:creationId xmlns:p14="http://schemas.microsoft.com/office/powerpoint/2010/main" val="1947853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3F4D98-CAF7-5F07-BE85-58B853BBC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3" y="1401072"/>
            <a:ext cx="3946432" cy="28200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2F1A5DE-BB25-315A-6D95-99F0025EB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03" y="1314402"/>
            <a:ext cx="3546042" cy="29934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A7E42D-CF81-87BC-55AC-CB4E5941E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74" y="3051079"/>
            <a:ext cx="2127221" cy="9368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0AA4C07-6486-AED1-4C36-795F9F633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3" y="4011150"/>
            <a:ext cx="3757664" cy="28366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656462-1BA0-656E-FE1B-2B3B08546EBD}"/>
              </a:ext>
            </a:extLst>
          </p:cNvPr>
          <p:cNvSpPr txBox="1"/>
          <p:nvPr/>
        </p:nvSpPr>
        <p:spPr>
          <a:xfrm>
            <a:off x="671513" y="4486275"/>
            <a:ext cx="3439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Inhibition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due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decreasing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pH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Test </a:t>
            </a:r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Specifications</a:t>
            </a:r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vLa.max</a:t>
            </a:r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endParaRPr lang="de-DE" sz="1600" b="1" u="sng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Duration: 15 – 20s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Intensity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: Maximal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Correct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Set-Up (individual)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0585F5-09EE-B83C-1E15-143C356C29C1}"/>
              </a:ext>
            </a:extLst>
          </p:cNvPr>
          <p:cNvSpPr txBox="1"/>
          <p:nvPr/>
        </p:nvSpPr>
        <p:spPr>
          <a:xfrm>
            <a:off x="7907355" y="681988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et al., 1999</a:t>
            </a:r>
          </a:p>
        </p:txBody>
      </p:sp>
    </p:spTree>
    <p:extLst>
      <p:ext uri="{BB962C8B-B14F-4D97-AF65-F5344CB8AC3E}">
        <p14:creationId xmlns:p14="http://schemas.microsoft.com/office/powerpoint/2010/main" val="219589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174D22-7C66-8DAE-5EDF-C19DA8A34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6" y="1937288"/>
            <a:ext cx="7772400" cy="4843504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D5787758-8D10-16CF-5022-BFD6E67C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Kinetics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during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sprint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test</a:t>
            </a:r>
            <a:endParaRPr lang="de-DE" sz="2400" b="1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A18364-2A6D-5B7D-D934-AD6E23346A36}"/>
              </a:ext>
            </a:extLst>
          </p:cNvPr>
          <p:cNvSpPr txBox="1"/>
          <p:nvPr/>
        </p:nvSpPr>
        <p:spPr>
          <a:xfrm>
            <a:off x="7472644" y="681988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Wackerhage et al., 2025</a:t>
            </a:r>
          </a:p>
        </p:txBody>
      </p:sp>
    </p:spTree>
    <p:extLst>
      <p:ext uri="{BB962C8B-B14F-4D97-AF65-F5344CB8AC3E}">
        <p14:creationId xmlns:p14="http://schemas.microsoft.com/office/powerpoint/2010/main" val="2854711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656462-1BA0-656E-FE1B-2B3B08546EBD}"/>
              </a:ext>
            </a:extLst>
          </p:cNvPr>
          <p:cNvSpPr txBox="1"/>
          <p:nvPr/>
        </p:nvSpPr>
        <p:spPr>
          <a:xfrm>
            <a:off x="600076" y="1240148"/>
            <a:ext cx="4440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Test </a:t>
            </a:r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Specifications</a:t>
            </a:r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vLa.max</a:t>
            </a:r>
            <a:r>
              <a:rPr lang="de-DE" sz="1600" b="1" u="sng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Idea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15s maximal Sprint on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bike: 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	1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.)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Measure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 [La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]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before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test</a:t>
            </a:r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	2.)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Measure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peak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 [La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] after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test</a:t>
            </a:r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	3.)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accumulation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 rate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728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/>
              <p:nvPr/>
            </p:nvSpPr>
            <p:spPr>
              <a:xfrm>
                <a:off x="600076" y="1240148"/>
                <a:ext cx="4440236" cy="561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Test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Specifications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for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vLa.max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?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Idea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15s maximal Sprint on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the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bike: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	1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Measure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before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test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	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</a:t>
                </a:r>
                <a:r>
                  <a:rPr lang="de-DE" sz="1600" baseline="-250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pre</a:t>
                </a:r>
                <a:r>
                  <a:rPr lang="de-DE" sz="1600" baseline="-25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= 1.2 mmol/L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2.)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Measure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peak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 after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test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	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</a:t>
                </a:r>
                <a:r>
                  <a:rPr lang="de-DE" sz="1600" baseline="-250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post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= 11.2 mmol/L</a:t>
                </a:r>
                <a:endParaRPr lang="de-DE" sz="1600" baseline="-250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3.)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Calculate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accumulation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rate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𝑣𝐿𝑎</m:t>
                    </m:r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.</m:t>
                    </m:r>
                    <m:func>
                      <m:func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  </m:t>
                        </m:r>
                        <m:f>
                          <m:fPr>
                            <m:ctrlP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11.2 −1.2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15</m:t>
                            </m:r>
                          </m:den>
                        </m:f>
                      </m:e>
                    </m:func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=0.66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𝑚𝑚𝑜𝑙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𝐿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×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𝑠</m:t>
                        </m:r>
                      </m:den>
                    </m:f>
                  </m:oMath>
                </a14:m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" y="1240148"/>
                <a:ext cx="4440236" cy="5617820"/>
              </a:xfrm>
              <a:prstGeom prst="rect">
                <a:avLst/>
              </a:prstGeom>
              <a:blipFill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mmerspiele: Bahnrad-Sprinter weit weg von der Weltspitze - „Viel Arbeit“">
            <a:extLst>
              <a:ext uri="{FF2B5EF4-FFF2-40B4-BE49-F238E27FC236}">
                <a16:creationId xmlns:a16="http://schemas.microsoft.com/office/drawing/2014/main" id="{8FFFF8B5-D340-6557-7CC7-65CFE042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6" y="2310623"/>
            <a:ext cx="3476870" cy="34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AF1F35C5-1390-CA22-1BDC-2248B10E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8" y="5787493"/>
            <a:ext cx="1143315" cy="11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A5AAB70-FCD4-27F6-3FC9-B0786C8D00D4}"/>
              </a:ext>
            </a:extLst>
          </p:cNvPr>
          <p:cNvSpPr txBox="1"/>
          <p:nvPr/>
        </p:nvSpPr>
        <p:spPr>
          <a:xfrm>
            <a:off x="1465523" y="6156825"/>
            <a:ext cx="624972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Formula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calculates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mean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instead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maximal rate!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27A200-05BD-5663-DEBE-ADE881AD4E8B}"/>
              </a:ext>
            </a:extLst>
          </p:cNvPr>
          <p:cNvSpPr txBox="1"/>
          <p:nvPr/>
        </p:nvSpPr>
        <p:spPr>
          <a:xfrm rot="5400000">
            <a:off x="6073486" y="5149418"/>
            <a:ext cx="5957886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00" dirty="0">
                <a:solidFill>
                  <a:srgbClr val="003560"/>
                </a:solidFill>
                <a:latin typeface="Arial"/>
                <a:cs typeface="Arial"/>
              </a:rPr>
              <a:t>https://</a:t>
            </a:r>
            <a:r>
              <a:rPr lang="de-DE" sz="300" dirty="0" err="1">
                <a:solidFill>
                  <a:srgbClr val="003560"/>
                </a:solidFill>
                <a:latin typeface="Arial"/>
                <a:cs typeface="Arial"/>
              </a:rPr>
              <a:t>www.tagesspiegel.de</a:t>
            </a:r>
            <a:r>
              <a:rPr lang="de-DE" sz="300" dirty="0">
                <a:solidFill>
                  <a:srgbClr val="003560"/>
                </a:solidFill>
                <a:latin typeface="Arial"/>
                <a:cs typeface="Arial"/>
              </a:rPr>
              <a:t>/</a:t>
            </a:r>
            <a:r>
              <a:rPr lang="de-DE" sz="300" dirty="0" err="1">
                <a:solidFill>
                  <a:srgbClr val="003560"/>
                </a:solidFill>
                <a:latin typeface="Arial"/>
                <a:cs typeface="Arial"/>
              </a:rPr>
              <a:t>sport</a:t>
            </a:r>
            <a:r>
              <a:rPr lang="de-DE" sz="300" dirty="0">
                <a:solidFill>
                  <a:srgbClr val="003560"/>
                </a:solidFill>
                <a:latin typeface="Arial"/>
                <a:cs typeface="Arial"/>
              </a:rPr>
              <a:t>/sommerspiele-bahnrad-sprinter-weit-weg-von-der-weltspitze-viel-arbeit-12163478.html</a:t>
            </a:r>
          </a:p>
        </p:txBody>
      </p:sp>
    </p:spTree>
    <p:extLst>
      <p:ext uri="{BB962C8B-B14F-4D97-AF65-F5344CB8AC3E}">
        <p14:creationId xmlns:p14="http://schemas.microsoft.com/office/powerpoint/2010/main" val="2651464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/>
              <p:nvPr/>
            </p:nvSpPr>
            <p:spPr>
              <a:xfrm>
                <a:off x="600076" y="1240148"/>
                <a:ext cx="4440236" cy="561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Test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Specifications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for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vLa.max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?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Idea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15s maximal Sprint on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the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bike: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	1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Measure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before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test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	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</a:t>
                </a:r>
                <a:r>
                  <a:rPr lang="de-DE" sz="1600" baseline="-250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pre</a:t>
                </a:r>
                <a:r>
                  <a:rPr lang="de-DE" sz="1600" baseline="-25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= 1.2 mmol/L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2.)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Measure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peak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 after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test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	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</a:t>
                </a:r>
                <a:r>
                  <a:rPr lang="de-DE" sz="1600" baseline="-250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post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= 11.2 mmol/L</a:t>
                </a:r>
                <a:endParaRPr lang="de-DE" sz="1600" baseline="-250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3.)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Calculate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accumulation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rate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𝑣𝐿𝑎</m:t>
                    </m:r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.</m:t>
                    </m:r>
                    <m:func>
                      <m:func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  </m:t>
                        </m:r>
                        <m:f>
                          <m:fPr>
                            <m:ctrlP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11.2 −1.2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15</m:t>
                            </m:r>
                          </m:den>
                        </m:f>
                      </m:e>
                    </m:func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=0.66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𝑚𝑚𝑜𝑙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𝐿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×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𝑠</m:t>
                        </m:r>
                      </m:den>
                    </m:f>
                  </m:oMath>
                </a14:m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" y="1240148"/>
                <a:ext cx="4440236" cy="5617820"/>
              </a:xfrm>
              <a:prstGeom prst="rect">
                <a:avLst/>
              </a:prstGeom>
              <a:blipFill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AF1F35C5-1390-CA22-1BDC-2248B10E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8" y="5787493"/>
            <a:ext cx="1143315" cy="11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A5AAB70-FCD4-27F6-3FC9-B0786C8D00D4}"/>
              </a:ext>
            </a:extLst>
          </p:cNvPr>
          <p:cNvSpPr txBox="1"/>
          <p:nvPr/>
        </p:nvSpPr>
        <p:spPr>
          <a:xfrm>
            <a:off x="1465523" y="6156825"/>
            <a:ext cx="619257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Formula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calculates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mean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instead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maximal rate!</a:t>
            </a:r>
          </a:p>
        </p:txBody>
      </p:sp>
      <p:pic>
        <p:nvPicPr>
          <p:cNvPr id="7" name="Picture 2" descr="Sommerspiele: Bahnrad-Sprinter weit weg von der Weltspitze - „Viel Arbeit“">
            <a:extLst>
              <a:ext uri="{FF2B5EF4-FFF2-40B4-BE49-F238E27FC236}">
                <a16:creationId xmlns:a16="http://schemas.microsoft.com/office/drawing/2014/main" id="{2A657DF2-2E9D-CBBA-B989-F910A6EB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6" y="2310623"/>
            <a:ext cx="3476870" cy="34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F6AFB0C-CC8E-5DD3-B06F-B041A9DD28D4}"/>
              </a:ext>
            </a:extLst>
          </p:cNvPr>
          <p:cNvSpPr txBox="1"/>
          <p:nvPr/>
        </p:nvSpPr>
        <p:spPr>
          <a:xfrm rot="5400000">
            <a:off x="6073486" y="5149418"/>
            <a:ext cx="5957886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00" dirty="0">
                <a:solidFill>
                  <a:srgbClr val="003560"/>
                </a:solidFill>
                <a:latin typeface="Arial"/>
                <a:cs typeface="Arial"/>
              </a:rPr>
              <a:t>https://</a:t>
            </a:r>
            <a:r>
              <a:rPr lang="de-DE" sz="300" dirty="0" err="1">
                <a:solidFill>
                  <a:srgbClr val="003560"/>
                </a:solidFill>
                <a:latin typeface="Arial"/>
                <a:cs typeface="Arial"/>
              </a:rPr>
              <a:t>www.tagesspiegel.de</a:t>
            </a:r>
            <a:r>
              <a:rPr lang="de-DE" sz="300" dirty="0">
                <a:solidFill>
                  <a:srgbClr val="003560"/>
                </a:solidFill>
                <a:latin typeface="Arial"/>
                <a:cs typeface="Arial"/>
              </a:rPr>
              <a:t>/</a:t>
            </a:r>
            <a:r>
              <a:rPr lang="de-DE" sz="300" dirty="0" err="1">
                <a:solidFill>
                  <a:srgbClr val="003560"/>
                </a:solidFill>
                <a:latin typeface="Arial"/>
                <a:cs typeface="Arial"/>
              </a:rPr>
              <a:t>sport</a:t>
            </a:r>
            <a:r>
              <a:rPr lang="de-DE" sz="300" dirty="0">
                <a:solidFill>
                  <a:srgbClr val="003560"/>
                </a:solidFill>
                <a:latin typeface="Arial"/>
                <a:cs typeface="Arial"/>
              </a:rPr>
              <a:t>/sommerspiele-bahnrad-sprinter-weit-weg-von-der-weltspitze-viel-arbeit-12163478.html</a:t>
            </a:r>
          </a:p>
        </p:txBody>
      </p:sp>
    </p:spTree>
    <p:extLst>
      <p:ext uri="{BB962C8B-B14F-4D97-AF65-F5344CB8AC3E}">
        <p14:creationId xmlns:p14="http://schemas.microsoft.com/office/powerpoint/2010/main" val="2393768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/>
              <p:nvPr/>
            </p:nvSpPr>
            <p:spPr>
              <a:xfrm>
                <a:off x="600076" y="1240148"/>
                <a:ext cx="4440236" cy="463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Test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Specifications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for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vLa.max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?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Idea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15s maximal Sprint on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the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bike: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	1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Measure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before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test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	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</a:t>
                </a:r>
                <a:r>
                  <a:rPr lang="de-DE" sz="1600" baseline="-250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pre</a:t>
                </a:r>
                <a:r>
                  <a:rPr lang="de-DE" sz="1600" baseline="-25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= 1.2 mmol/L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2.)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Measure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peak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 after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test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	[La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-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]</a:t>
                </a:r>
                <a:r>
                  <a:rPr lang="de-DE" sz="1600" baseline="-250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post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= 11.2 mmol/L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3.)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Calculate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accumulation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rate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𝑣𝐿𝑎</m:t>
                    </m:r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.</m:t>
                    </m:r>
                    <m:func>
                      <m:func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  </m:t>
                        </m:r>
                        <m:f>
                          <m:fPr>
                            <m:ctrlP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11.2 −1.2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15</m:t>
                            </m:r>
                          </m:den>
                        </m:f>
                      </m:e>
                    </m:func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=0.66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𝑚𝑚𝑜𝑙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𝐿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×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𝑠</m:t>
                        </m:r>
                      </m:den>
                    </m:f>
                  </m:oMath>
                </a14:m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" y="1240148"/>
                <a:ext cx="4440236" cy="4632935"/>
              </a:xfrm>
              <a:prstGeom prst="rect">
                <a:avLst/>
              </a:prstGeom>
              <a:blipFill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AF1F35C5-1390-CA22-1BDC-2248B10E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4" y="5286375"/>
            <a:ext cx="1143315" cy="11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59EF5E-DC90-8AB8-5235-1E130218E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549" y="1826220"/>
            <a:ext cx="5211762" cy="3908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F23D1E2-5D16-AB36-57CD-408C14725753}"/>
              </a:ext>
            </a:extLst>
          </p:cNvPr>
          <p:cNvSpPr/>
          <p:nvPr/>
        </p:nvSpPr>
        <p:spPr>
          <a:xfrm>
            <a:off x="5529263" y="2590132"/>
            <a:ext cx="1857375" cy="26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2497951-D8D5-26B3-33A6-B20A7659A04A}"/>
              </a:ext>
            </a:extLst>
          </p:cNvPr>
          <p:cNvSpPr/>
          <p:nvPr/>
        </p:nvSpPr>
        <p:spPr>
          <a:xfrm>
            <a:off x="7432572" y="2590132"/>
            <a:ext cx="1857375" cy="26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1005F0F2-15B8-D1EF-0179-65F000B27167}"/>
              </a:ext>
            </a:extLst>
          </p:cNvPr>
          <p:cNvCxnSpPr/>
          <p:nvPr/>
        </p:nvCxnSpPr>
        <p:spPr>
          <a:xfrm>
            <a:off x="5386388" y="2590132"/>
            <a:ext cx="204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6ACA75C5-53FA-3F13-C3C8-DF6971AF3DEB}"/>
              </a:ext>
            </a:extLst>
          </p:cNvPr>
          <p:cNvCxnSpPr>
            <a:cxnSpLocks/>
          </p:cNvCxnSpPr>
          <p:nvPr/>
        </p:nvCxnSpPr>
        <p:spPr>
          <a:xfrm flipH="1">
            <a:off x="7386638" y="2590132"/>
            <a:ext cx="31646" cy="26962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E339FB15-18FE-DFE9-E7C1-5C17C1507FD9}"/>
              </a:ext>
            </a:extLst>
          </p:cNvPr>
          <p:cNvSpPr/>
          <p:nvPr/>
        </p:nvSpPr>
        <p:spPr>
          <a:xfrm>
            <a:off x="4886325" y="3729040"/>
            <a:ext cx="296862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25D44FD-B6B2-A66D-E07B-FEBA0FD318EC}"/>
              </a:ext>
            </a:extLst>
          </p:cNvPr>
          <p:cNvSpPr txBox="1"/>
          <p:nvPr/>
        </p:nvSpPr>
        <p:spPr>
          <a:xfrm rot="16200000" flipH="1">
            <a:off x="3566789" y="3293649"/>
            <a:ext cx="290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Lactate </a:t>
            </a:r>
            <a:r>
              <a:rPr lang="de-DE" sz="1050" dirty="0" err="1"/>
              <a:t>production</a:t>
            </a:r>
            <a:endParaRPr lang="de-DE" sz="10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631F844-06D7-B146-ACA1-A18BBEE19DC9}"/>
              </a:ext>
            </a:extLst>
          </p:cNvPr>
          <p:cNvSpPr txBox="1"/>
          <p:nvPr/>
        </p:nvSpPr>
        <p:spPr>
          <a:xfrm>
            <a:off x="1429621" y="5305452"/>
            <a:ext cx="32103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Correction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457200" indent="-457200">
              <a:buAutoNum type="alphaUcParenR"/>
            </a:pP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Delayed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activation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457200" indent="-457200">
              <a:buAutoNum type="alphaUcParenR"/>
            </a:pP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Delayed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deactivation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132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/>
              <p:nvPr/>
            </p:nvSpPr>
            <p:spPr>
              <a:xfrm>
                <a:off x="600076" y="1240148"/>
                <a:ext cx="4440236" cy="525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Test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Specifications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for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vLa.max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?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Idea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15s maximal Sprint on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the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bike: 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3.)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Calculate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accumulation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rate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𝑣𝐿𝑎</m:t>
                    </m:r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.</m:t>
                    </m:r>
                    <m:func>
                      <m:func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  </m:t>
                        </m:r>
                        <m:f>
                          <m:fPr>
                            <m:ctrlP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11.2 −1.2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15</m:t>
                            </m:r>
                          </m:den>
                        </m:f>
                      </m:e>
                    </m:func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=0.66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𝑚𝑚𝑜𝑙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𝐿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×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𝑠</m:t>
                        </m:r>
                      </m:den>
                    </m:f>
                  </m:oMath>
                </a14:m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4.)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Correction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𝑣𝐿𝑎</m:t>
                    </m:r>
                    <m:r>
                      <a:rPr lang="de-DE" sz="1600" i="1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.</m:t>
                    </m:r>
                    <m:func>
                      <m:funcPr>
                        <m:ctrlPr>
                          <a:rPr lang="de-DE" sz="16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r>
                          <a:rPr lang="de-DE" sz="16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  </m:t>
                        </m:r>
                        <m:f>
                          <m:fPr>
                            <m:ctrlP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11.2 −1.2</m:t>
                            </m:r>
                          </m:num>
                          <m:den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15</m:t>
                            </m:r>
                            <m: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sz="1600" b="0" i="1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  <a:sym typeface="Wingdings" pitchFamily="2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00356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  <a:sym typeface="Wingdings" pitchFamily="2" charset="2"/>
                                  </a:rPr>
                                  <m:t>𝑎𝑙𝑎𝑐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" y="1240148"/>
                <a:ext cx="4440236" cy="5259838"/>
              </a:xfrm>
              <a:prstGeom prst="rect">
                <a:avLst/>
              </a:prstGeom>
              <a:blipFill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AF1F35C5-1390-CA22-1BDC-2248B10E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" y="2362501"/>
            <a:ext cx="1143315" cy="11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631F844-06D7-B146-ACA1-A18BBEE19DC9}"/>
              </a:ext>
            </a:extLst>
          </p:cNvPr>
          <p:cNvSpPr txBox="1"/>
          <p:nvPr/>
        </p:nvSpPr>
        <p:spPr>
          <a:xfrm>
            <a:off x="1431099" y="2395063"/>
            <a:ext cx="32103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Correction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457200" indent="-457200">
              <a:buAutoNum type="alphaUcParenR"/>
            </a:pP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Delayed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activation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457200" indent="-457200">
              <a:buAutoNum type="alphaUcParenR"/>
            </a:pP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Delayed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deactivation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25AF173-F3A0-0223-1575-65211815018C}"/>
              </a:ext>
            </a:extLst>
          </p:cNvPr>
          <p:cNvSpPr/>
          <p:nvPr/>
        </p:nvSpPr>
        <p:spPr>
          <a:xfrm>
            <a:off x="3114675" y="5272087"/>
            <a:ext cx="428625" cy="21431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240FAF0-D432-4C05-7C6E-5DB1F35CA884}"/>
              </a:ext>
            </a:extLst>
          </p:cNvPr>
          <p:cNvCxnSpPr>
            <a:cxnSpLocks/>
          </p:cNvCxnSpPr>
          <p:nvPr/>
        </p:nvCxnSpPr>
        <p:spPr>
          <a:xfrm flipH="1">
            <a:off x="3655565" y="5357813"/>
            <a:ext cx="1230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3d männchen frage Stockfotos, lizenzfreie 3d männchen frage Bilder |  Depositphotos">
            <a:extLst>
              <a:ext uri="{FF2B5EF4-FFF2-40B4-BE49-F238E27FC236}">
                <a16:creationId xmlns:a16="http://schemas.microsoft.com/office/drawing/2014/main" id="{CB02A960-3834-AD8D-A029-588A182F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90" y="4729165"/>
            <a:ext cx="1320400" cy="1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24DEA87-9B0D-E453-E87C-C5429BEBCC9B}"/>
              </a:ext>
            </a:extLst>
          </p:cNvPr>
          <p:cNvGrpSpPr/>
          <p:nvPr/>
        </p:nvGrpSpPr>
        <p:grpSpPr>
          <a:xfrm>
            <a:off x="4809972" y="635677"/>
            <a:ext cx="5211762" cy="3908822"/>
            <a:chOff x="4859814" y="1381343"/>
            <a:chExt cx="5211762" cy="390882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339FB15-18FE-DFE9-E7C1-5C17C1507FD9}"/>
                </a:ext>
              </a:extLst>
            </p:cNvPr>
            <p:cNvSpPr/>
            <p:nvPr/>
          </p:nvSpPr>
          <p:spPr>
            <a:xfrm>
              <a:off x="4886325" y="3729040"/>
              <a:ext cx="296862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B33B496-27E9-F9BE-A92C-22B11E2A1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9814" y="1381343"/>
              <a:ext cx="5211762" cy="39088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1F81B95-EA71-698F-D566-DD0E96DCB4E8}"/>
                </a:ext>
              </a:extLst>
            </p:cNvPr>
            <p:cNvSpPr/>
            <p:nvPr/>
          </p:nvSpPr>
          <p:spPr>
            <a:xfrm>
              <a:off x="5002816" y="3280567"/>
              <a:ext cx="296862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6A4139B-81CE-6D3D-1234-38BE3D7EE815}"/>
                </a:ext>
              </a:extLst>
            </p:cNvPr>
            <p:cNvSpPr txBox="1"/>
            <p:nvPr/>
          </p:nvSpPr>
          <p:spPr>
            <a:xfrm rot="16200000" flipH="1">
              <a:off x="3662505" y="2835013"/>
              <a:ext cx="2900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Lactate </a:t>
              </a:r>
              <a:r>
                <a:rPr lang="de-DE" sz="1050" dirty="0" err="1"/>
                <a:t>production</a:t>
              </a:r>
              <a:endParaRPr lang="de-DE" sz="1050" dirty="0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F57F1AC1-542B-75EE-9BE4-88CE3633A5B2}"/>
              </a:ext>
            </a:extLst>
          </p:cNvPr>
          <p:cNvSpPr txBox="1"/>
          <p:nvPr/>
        </p:nvSpPr>
        <p:spPr>
          <a:xfrm>
            <a:off x="5658790" y="188159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alac</a:t>
            </a:r>
            <a:endParaRPr lang="de-DE" sz="1600" baseline="-250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9A7ABBE-521E-DD18-D9F5-C3B228A53074}"/>
              </a:ext>
            </a:extLst>
          </p:cNvPr>
          <p:cNvCxnSpPr/>
          <p:nvPr/>
        </p:nvCxnSpPr>
        <p:spPr>
          <a:xfrm flipV="1">
            <a:off x="6161824" y="1773850"/>
            <a:ext cx="0" cy="545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DF6E65F9-DC88-F614-A240-7C649F6F6DB7}"/>
              </a:ext>
            </a:extLst>
          </p:cNvPr>
          <p:cNvSpPr txBox="1"/>
          <p:nvPr/>
        </p:nvSpPr>
        <p:spPr>
          <a:xfrm>
            <a:off x="7634579" y="187746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alac</a:t>
            </a:r>
            <a:endParaRPr lang="de-DE" sz="1600" baseline="-250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B397FF35-8B1F-5668-0A2F-BE3A3A90E61A}"/>
              </a:ext>
            </a:extLst>
          </p:cNvPr>
          <p:cNvCxnSpPr>
            <a:cxnSpLocks/>
          </p:cNvCxnSpPr>
          <p:nvPr/>
        </p:nvCxnSpPr>
        <p:spPr>
          <a:xfrm>
            <a:off x="8148931" y="1759562"/>
            <a:ext cx="0" cy="5600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3469FC67-93D2-0F23-5DD7-5B9528F22C89}"/>
              </a:ext>
            </a:extLst>
          </p:cNvPr>
          <p:cNvSpPr txBox="1"/>
          <p:nvPr/>
        </p:nvSpPr>
        <p:spPr>
          <a:xfrm>
            <a:off x="6573190" y="5272087"/>
            <a:ext cx="197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t</a:t>
            </a:r>
            <a:r>
              <a:rPr lang="de-DE" sz="1600" b="1" baseline="-25000" dirty="0" err="1">
                <a:solidFill>
                  <a:srgbClr val="003560"/>
                </a:solidFill>
                <a:latin typeface="Arial"/>
                <a:cs typeface="Arial"/>
              </a:rPr>
              <a:t>alac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~ 3.4s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(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15s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sprint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693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4" grpId="0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635183-B3A5-53EA-15B7-3D381EF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/>
              <p:nvPr/>
            </p:nvSpPr>
            <p:spPr>
              <a:xfrm>
                <a:off x="600076" y="1240148"/>
                <a:ext cx="4440236" cy="525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Test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Specifications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for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u="sng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vLa.max</a:t>
                </a:r>
                <a:r>
                  <a:rPr lang="de-DE" sz="1600" b="1" u="sng" dirty="0">
                    <a:solidFill>
                      <a:srgbClr val="003560"/>
                    </a:solidFill>
                    <a:latin typeface="Arial"/>
                    <a:cs typeface="Arial"/>
                  </a:rPr>
                  <a:t>?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Idea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15s maximal Sprint on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</a:rPr>
                  <a:t>the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</a:rPr>
                  <a:t> bike: 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3.)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Calculate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accumulation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 rate</a:t>
                </a: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𝑣𝐿𝑎</m:t>
                    </m:r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.</m:t>
                    </m:r>
                    <m:func>
                      <m:func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  </m:t>
                        </m:r>
                        <m:f>
                          <m:fPr>
                            <m:ctrlP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11.2 −1.2</m:t>
                            </m:r>
                          </m:num>
                          <m:den>
                            <m: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15</m:t>
                            </m:r>
                          </m:den>
                        </m:f>
                      </m:e>
                    </m:func>
                    <m:r>
                      <a:rPr lang="de-DE" sz="1600" b="0" i="1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=0.66</m:t>
                    </m:r>
                    <m:f>
                      <m:fPr>
                        <m:ctrlP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𝑚𝑚𝑜𝑙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𝐿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×</m:t>
                        </m:r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𝑠</m:t>
                        </m:r>
                      </m:den>
                    </m:f>
                  </m:oMath>
                </a14:m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4.) </a:t>
                </a:r>
                <a:r>
                  <a:rPr lang="de-DE" sz="1600" dirty="0" err="1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Correction</a:t>
                </a:r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r>
                  <a:rPr lang="de-DE" sz="1600" dirty="0">
                    <a:solidFill>
                      <a:srgbClr val="003560"/>
                    </a:solidFill>
                    <a:latin typeface="Arial"/>
                    <a:cs typeface="Arial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𝑣𝐿𝑎</m:t>
                    </m:r>
                    <m:r>
                      <a:rPr lang="de-DE" sz="1600" i="1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/>
                        <a:sym typeface="Wingdings" pitchFamily="2" charset="2"/>
                      </a:rPr>
                      <m:t>.</m:t>
                    </m:r>
                    <m:func>
                      <m:funcPr>
                        <m:ctrlPr>
                          <a:rPr lang="de-DE" sz="16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r>
                          <a:rPr lang="de-DE" sz="1600" i="1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  </m:t>
                        </m:r>
                        <m:f>
                          <m:fPr>
                            <m:ctrlP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11.2 −1.2</m:t>
                            </m:r>
                          </m:num>
                          <m:den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15</m:t>
                            </m:r>
                            <m:r>
                              <a:rPr lang="de-DE" sz="1600" b="0" i="1" smtClean="0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 −3.4</m:t>
                            </m:r>
                          </m:den>
                        </m:f>
                        <m:r>
                          <a:rPr lang="de-DE" sz="1600" b="0" i="1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  <a:cs typeface="Arial"/>
                            <a:sym typeface="Wingdings" pitchFamily="2" charset="2"/>
                          </a:rPr>
                          <m:t>=0.86</m:t>
                        </m:r>
                        <m:f>
                          <m:fPr>
                            <m:ctrlP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𝑚𝑚𝑜𝑙</m:t>
                            </m:r>
                          </m:num>
                          <m:den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𝐿</m:t>
                            </m:r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×</m:t>
                            </m:r>
                            <m:r>
                              <a:rPr lang="de-DE" sz="1600" i="1">
                                <a:solidFill>
                                  <a:srgbClr val="0035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Wingdings" pitchFamily="2" charset="2"/>
                              </a:rPr>
                              <m:t>𝑠</m:t>
                            </m:r>
                          </m:den>
                        </m:f>
                      </m:e>
                    </m:func>
                  </m:oMath>
                </a14:m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  <a:p>
                <a:endParaRPr lang="de-DE" sz="1600" dirty="0">
                  <a:solidFill>
                    <a:srgbClr val="003560"/>
                  </a:solidFill>
                  <a:latin typeface="Arial"/>
                  <a:cs typeface="Arial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B656462-1BA0-656E-FE1B-2B3B0854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" y="1240148"/>
                <a:ext cx="4440236" cy="5259838"/>
              </a:xfrm>
              <a:prstGeom prst="rect">
                <a:avLst/>
              </a:prstGeom>
              <a:blipFill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AF1F35C5-1390-CA22-1BDC-2248B10E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" y="2362501"/>
            <a:ext cx="1143315" cy="11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631F844-06D7-B146-ACA1-A18BBEE19DC9}"/>
              </a:ext>
            </a:extLst>
          </p:cNvPr>
          <p:cNvSpPr txBox="1"/>
          <p:nvPr/>
        </p:nvSpPr>
        <p:spPr>
          <a:xfrm>
            <a:off x="1431099" y="2395063"/>
            <a:ext cx="32103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Correction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457200" indent="-457200">
              <a:buAutoNum type="alphaUcParenR"/>
            </a:pP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Delayed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activation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  <a:p>
            <a:pPr marL="457200" indent="-457200">
              <a:buAutoNum type="alphaUcParenR"/>
            </a:pP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Delayed</a:t>
            </a:r>
            <a:r>
              <a:rPr lang="de-DE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/>
                <a:cs typeface="Arial"/>
              </a:rPr>
              <a:t>deactivation</a:t>
            </a:r>
            <a:endParaRPr lang="de-DE" b="1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24DEA87-9B0D-E453-E87C-C5429BEBCC9B}"/>
              </a:ext>
            </a:extLst>
          </p:cNvPr>
          <p:cNvGrpSpPr/>
          <p:nvPr/>
        </p:nvGrpSpPr>
        <p:grpSpPr>
          <a:xfrm>
            <a:off x="4809972" y="635677"/>
            <a:ext cx="5211762" cy="3908822"/>
            <a:chOff x="4859814" y="1381343"/>
            <a:chExt cx="5211762" cy="390882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339FB15-18FE-DFE9-E7C1-5C17C1507FD9}"/>
                </a:ext>
              </a:extLst>
            </p:cNvPr>
            <p:cNvSpPr/>
            <p:nvPr/>
          </p:nvSpPr>
          <p:spPr>
            <a:xfrm>
              <a:off x="4886325" y="3729040"/>
              <a:ext cx="296862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B33B496-27E9-F9BE-A92C-22B11E2A1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9814" y="1381343"/>
              <a:ext cx="5211762" cy="39088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1F81B95-EA71-698F-D566-DD0E96DCB4E8}"/>
                </a:ext>
              </a:extLst>
            </p:cNvPr>
            <p:cNvSpPr/>
            <p:nvPr/>
          </p:nvSpPr>
          <p:spPr>
            <a:xfrm>
              <a:off x="5002816" y="3280567"/>
              <a:ext cx="296862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6A4139B-81CE-6D3D-1234-38BE3D7EE815}"/>
                </a:ext>
              </a:extLst>
            </p:cNvPr>
            <p:cNvSpPr txBox="1"/>
            <p:nvPr/>
          </p:nvSpPr>
          <p:spPr>
            <a:xfrm rot="16200000" flipH="1">
              <a:off x="3662505" y="2835013"/>
              <a:ext cx="2900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Lactate </a:t>
              </a:r>
              <a:r>
                <a:rPr lang="de-DE" sz="1050" dirty="0" err="1"/>
                <a:t>production</a:t>
              </a:r>
              <a:endParaRPr lang="de-DE" sz="1050" dirty="0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F57F1AC1-542B-75EE-9BE4-88CE3633A5B2}"/>
              </a:ext>
            </a:extLst>
          </p:cNvPr>
          <p:cNvSpPr txBox="1"/>
          <p:nvPr/>
        </p:nvSpPr>
        <p:spPr>
          <a:xfrm>
            <a:off x="5658790" y="188159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alac</a:t>
            </a:r>
            <a:endParaRPr lang="de-DE" sz="1600" baseline="-250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9A7ABBE-521E-DD18-D9F5-C3B228A53074}"/>
              </a:ext>
            </a:extLst>
          </p:cNvPr>
          <p:cNvCxnSpPr/>
          <p:nvPr/>
        </p:nvCxnSpPr>
        <p:spPr>
          <a:xfrm flipV="1">
            <a:off x="6161824" y="1773850"/>
            <a:ext cx="0" cy="545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DF6E65F9-DC88-F614-A240-7C649F6F6DB7}"/>
              </a:ext>
            </a:extLst>
          </p:cNvPr>
          <p:cNvSpPr txBox="1"/>
          <p:nvPr/>
        </p:nvSpPr>
        <p:spPr>
          <a:xfrm>
            <a:off x="7634579" y="187746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alac</a:t>
            </a:r>
            <a:endParaRPr lang="de-DE" sz="1600" baseline="-250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B397FF35-8B1F-5668-0A2F-BE3A3A90E61A}"/>
              </a:ext>
            </a:extLst>
          </p:cNvPr>
          <p:cNvCxnSpPr>
            <a:cxnSpLocks/>
          </p:cNvCxnSpPr>
          <p:nvPr/>
        </p:nvCxnSpPr>
        <p:spPr>
          <a:xfrm>
            <a:off x="8148931" y="1759562"/>
            <a:ext cx="0" cy="5600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3d männchen frage Stockfotos, lizenzfreie 3d männchen frage Bilder |  Depositphotos">
            <a:extLst>
              <a:ext uri="{FF2B5EF4-FFF2-40B4-BE49-F238E27FC236}">
                <a16:creationId xmlns:a16="http://schemas.microsoft.com/office/drawing/2014/main" id="{2CEC32ED-BC91-7256-8546-9E40F19A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90" y="4729165"/>
            <a:ext cx="1320400" cy="1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426849B-8ED7-B6F1-2E96-C56CBFC2AD33}"/>
              </a:ext>
            </a:extLst>
          </p:cNvPr>
          <p:cNvSpPr txBox="1"/>
          <p:nvPr/>
        </p:nvSpPr>
        <p:spPr>
          <a:xfrm>
            <a:off x="6573190" y="5272087"/>
            <a:ext cx="197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t</a:t>
            </a:r>
            <a:r>
              <a:rPr lang="de-DE" sz="1600" b="1" baseline="-25000" dirty="0" err="1">
                <a:solidFill>
                  <a:srgbClr val="003560"/>
                </a:solidFill>
                <a:latin typeface="Arial"/>
                <a:cs typeface="Arial"/>
              </a:rPr>
              <a:t>alac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~ 3.4s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(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15s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sprint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984042-15F6-28E4-F9CB-3EA4F1BBE679}"/>
              </a:ext>
            </a:extLst>
          </p:cNvPr>
          <p:cNvSpPr txBox="1"/>
          <p:nvPr/>
        </p:nvSpPr>
        <p:spPr>
          <a:xfrm>
            <a:off x="5611970" y="6256592"/>
            <a:ext cx="3381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>
                <a:solidFill>
                  <a:srgbClr val="003560"/>
                </a:solidFill>
                <a:latin typeface="Arial"/>
                <a:cs typeface="Arial"/>
              </a:rPr>
              <a:t>What</a:t>
            </a:r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/>
                <a:cs typeface="Arial"/>
              </a:rPr>
              <a:t>about</a:t>
            </a:r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/>
                <a:cs typeface="Arial"/>
              </a:rPr>
              <a:t>quality</a:t>
            </a:r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/>
                <a:cs typeface="Arial"/>
              </a:rPr>
              <a:t>criteria</a:t>
            </a:r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947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FF6C55-C2A8-C205-C881-E3E8EFE2E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8" y="2114268"/>
            <a:ext cx="7620000" cy="4483100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07971A8B-AE0F-373C-771D-561B716E5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 err="1">
                <a:solidFill>
                  <a:srgbClr val="003560"/>
                </a:solidFill>
                <a:latin typeface="Arial"/>
              </a:rPr>
              <a:t>Validity</a:t>
            </a:r>
            <a:r>
              <a:rPr lang="de-DE" sz="1200" dirty="0">
                <a:solidFill>
                  <a:srgbClr val="003560"/>
                </a:solidFill>
                <a:latin typeface="Arial"/>
              </a:rPr>
              <a:t> &amp; </a:t>
            </a:r>
            <a:r>
              <a:rPr lang="de-DE" sz="1200" dirty="0" err="1">
                <a:solidFill>
                  <a:srgbClr val="003560"/>
                </a:solidFill>
                <a:latin typeface="Arial"/>
              </a:rPr>
              <a:t>Reliability</a:t>
            </a:r>
            <a:endParaRPr lang="de-DE" sz="1200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38C569-1B0D-A396-C299-665803A24213}"/>
              </a:ext>
            </a:extLst>
          </p:cNvPr>
          <p:cNvSpPr txBox="1"/>
          <p:nvPr/>
        </p:nvSpPr>
        <p:spPr>
          <a:xfrm>
            <a:off x="7172836" y="6804898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Meixner et al., 2024</a:t>
            </a:r>
          </a:p>
        </p:txBody>
      </p:sp>
    </p:spTree>
    <p:extLst>
      <p:ext uri="{BB962C8B-B14F-4D97-AF65-F5344CB8AC3E}">
        <p14:creationId xmlns:p14="http://schemas.microsoft.com/office/powerpoint/2010/main" val="256226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7A6DD4C-6691-10B1-A256-C9A83D9E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last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</a:t>
            </a:r>
            <a:endParaRPr kumimoji="0" lang="de-DE" altLang="de-DE" sz="3000" b="1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8A79FA-DA7A-1108-FD27-9EA5F145BA5A}"/>
              </a:ext>
            </a:extLst>
          </p:cNvPr>
          <p:cNvSpPr txBox="1"/>
          <p:nvPr/>
        </p:nvSpPr>
        <p:spPr>
          <a:xfrm>
            <a:off x="469288" y="1167702"/>
            <a:ext cx="6015918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Errors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Spiroergometry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Spirometric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Calorimetrie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516048-67E8-BF29-4A08-5F8833DB6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7" y="2639962"/>
            <a:ext cx="2832472" cy="39158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EF03F47-BF10-4CB6-7620-4D606D0AE01C}"/>
              </a:ext>
            </a:extLst>
          </p:cNvPr>
          <p:cNvSpPr txBox="1"/>
          <p:nvPr/>
        </p:nvSpPr>
        <p:spPr>
          <a:xfrm>
            <a:off x="7512049" y="6775401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 &amp; Jones, 2017</a:t>
            </a:r>
          </a:p>
        </p:txBody>
      </p:sp>
    </p:spTree>
    <p:extLst>
      <p:ext uri="{BB962C8B-B14F-4D97-AF65-F5344CB8AC3E}">
        <p14:creationId xmlns:p14="http://schemas.microsoft.com/office/powerpoint/2010/main" val="3249645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02D854B-AA56-749A-8C22-B9824B29E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Breakout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Sessions</a:t>
            </a:r>
            <a:endParaRPr lang="de-DE" sz="1200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85705A-C6CA-9218-F4F8-9350632E495F}"/>
              </a:ext>
            </a:extLst>
          </p:cNvPr>
          <p:cNvSpPr txBox="1"/>
          <p:nvPr/>
        </p:nvSpPr>
        <p:spPr>
          <a:xfrm>
            <a:off x="401483" y="1454046"/>
            <a:ext cx="79447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Group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Reliability</a:t>
            </a:r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You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find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Meixner 2024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paper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moodle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Investigate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effects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different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inputs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equations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results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Group La-Space</a:t>
            </a: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Research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relationship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fat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and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lactate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distribution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space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Find an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article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describing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relationship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fat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and total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water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-&gt;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From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you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lactate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distribution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space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</a:t>
            </a:r>
          </a:p>
          <a:p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Group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PCr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, pH,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vLass</a:t>
            </a:r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Explain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muscular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kinetics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 maximal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sprint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test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Also highlight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test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shorter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than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5s and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longer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than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20s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not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suitable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Group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mechanical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Power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theorethical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mechanical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power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multiple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with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parameters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(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weight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, etc.)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your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own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choosing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 Create an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excel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sheet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with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dynamic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input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and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output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cells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095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6A251BE-444D-DC20-0D50-28706549D5F8}"/>
              </a:ext>
            </a:extLst>
          </p:cNvPr>
          <p:cNvSpPr txBox="1"/>
          <p:nvPr/>
        </p:nvSpPr>
        <p:spPr>
          <a:xfrm>
            <a:off x="3524864" y="3331850"/>
            <a:ext cx="272845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Problems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associated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with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testing</a:t>
            </a:r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D47481-7113-45D3-27E1-CF480B147148}"/>
              </a:ext>
            </a:extLst>
          </p:cNvPr>
          <p:cNvSpPr txBox="1"/>
          <p:nvPr/>
        </p:nvSpPr>
        <p:spPr>
          <a:xfrm>
            <a:off x="0" y="1872093"/>
            <a:ext cx="5043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Insufficient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ADP/AMP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activation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47B452-8127-8B9D-5C08-14306A49D787}"/>
              </a:ext>
            </a:extLst>
          </p:cNvPr>
          <p:cNvSpPr txBox="1"/>
          <p:nvPr/>
        </p:nvSpPr>
        <p:spPr>
          <a:xfrm>
            <a:off x="4889090" y="1969125"/>
            <a:ext cx="508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Acidosis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inhibits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glycolysis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DA1436-41A7-99B3-24EA-F5688FDF5796}"/>
              </a:ext>
            </a:extLst>
          </p:cNvPr>
          <p:cNvSpPr txBox="1"/>
          <p:nvPr/>
        </p:nvSpPr>
        <p:spPr>
          <a:xfrm>
            <a:off x="6352868" y="2919371"/>
            <a:ext cx="508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Peak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lactate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flux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short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08225D-7FBE-85FB-A06E-141A59CA9C07}"/>
              </a:ext>
            </a:extLst>
          </p:cNvPr>
          <p:cNvSpPr txBox="1"/>
          <p:nvPr/>
        </p:nvSpPr>
        <p:spPr>
          <a:xfrm>
            <a:off x="5674441" y="4785998"/>
            <a:ext cx="558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No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verification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criterion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C72CAD-5CE5-20EE-34C4-7685EF841120}"/>
              </a:ext>
            </a:extLst>
          </p:cNvPr>
          <p:cNvSpPr txBox="1"/>
          <p:nvPr/>
        </p:nvSpPr>
        <p:spPr>
          <a:xfrm>
            <a:off x="0" y="3454961"/>
            <a:ext cx="3447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talac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correction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highly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variable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B6CCC80-1B14-8020-8129-CBB11EDCC88D}"/>
              </a:ext>
            </a:extLst>
          </p:cNvPr>
          <p:cNvSpPr txBox="1"/>
          <p:nvPr/>
        </p:nvSpPr>
        <p:spPr>
          <a:xfrm>
            <a:off x="656303" y="4592844"/>
            <a:ext cx="558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Lactate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clearance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unaccounted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for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E3AC48-DA31-7875-D060-824280C6602B}"/>
              </a:ext>
            </a:extLst>
          </p:cNvPr>
          <p:cNvSpPr txBox="1"/>
          <p:nvPr/>
        </p:nvSpPr>
        <p:spPr>
          <a:xfrm>
            <a:off x="92177" y="6652625"/>
            <a:ext cx="558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*(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Glycolytic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ATP after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exercise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cessation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5B11C7-2D83-8BD1-8CD9-6CB0D7D20B3B}"/>
              </a:ext>
            </a:extLst>
          </p:cNvPr>
          <p:cNvSpPr txBox="1"/>
          <p:nvPr/>
        </p:nvSpPr>
        <p:spPr>
          <a:xfrm>
            <a:off x="7172836" y="6804898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Wackerhage et al., 2025</a:t>
            </a:r>
          </a:p>
        </p:txBody>
      </p:sp>
    </p:spTree>
    <p:extLst>
      <p:ext uri="{BB962C8B-B14F-4D97-AF65-F5344CB8AC3E}">
        <p14:creationId xmlns:p14="http://schemas.microsoft.com/office/powerpoint/2010/main" val="1935549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3EF04993-92DA-1134-C4FC-14110551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 err="1">
                <a:solidFill>
                  <a:srgbClr val="003560"/>
                </a:solidFill>
                <a:latin typeface="Arial"/>
              </a:rPr>
              <a:t>Validity</a:t>
            </a:r>
            <a:r>
              <a:rPr lang="de-DE" sz="1200" dirty="0">
                <a:solidFill>
                  <a:srgbClr val="003560"/>
                </a:solidFill>
                <a:latin typeface="Arial"/>
              </a:rPr>
              <a:t> &amp; </a:t>
            </a:r>
            <a:r>
              <a:rPr lang="de-DE" sz="1200" dirty="0" err="1">
                <a:solidFill>
                  <a:srgbClr val="003560"/>
                </a:solidFill>
                <a:latin typeface="Arial"/>
              </a:rPr>
              <a:t>Reliability</a:t>
            </a:r>
            <a:endParaRPr lang="de-DE" sz="1200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0451C9-F48A-3A90-F5C4-BEC36B463C21}"/>
              </a:ext>
            </a:extLst>
          </p:cNvPr>
          <p:cNvSpPr txBox="1"/>
          <p:nvPr/>
        </p:nvSpPr>
        <p:spPr>
          <a:xfrm>
            <a:off x="468312" y="1430609"/>
            <a:ext cx="4440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Validity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</p:txBody>
      </p:sp>
      <p:pic>
        <p:nvPicPr>
          <p:cNvPr id="4" name="Picture 2" descr="3d männchen frage Stockfotos, lizenzfreie 3d männchen frage Bilder |  Depositphotos">
            <a:extLst>
              <a:ext uri="{FF2B5EF4-FFF2-40B4-BE49-F238E27FC236}">
                <a16:creationId xmlns:a16="http://schemas.microsoft.com/office/drawing/2014/main" id="{E7DACB01-4DB2-A219-C8DB-8881BE85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36" y="2456077"/>
            <a:ext cx="3263502" cy="32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6E44AE-2F59-C081-135F-701F3877E1EF}"/>
              </a:ext>
            </a:extLst>
          </p:cNvPr>
          <p:cNvSpPr txBox="1"/>
          <p:nvPr/>
        </p:nvSpPr>
        <p:spPr>
          <a:xfrm>
            <a:off x="355239" y="1921308"/>
            <a:ext cx="5402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Ergometer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(e.g.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8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</a:t>
            </a:r>
            <a:endParaRPr lang="de-DE" sz="18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Biopsies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P-NMR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76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C34E902-7FA4-6762-9CFD-0CA4400E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Summary (ii)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5D2739-D3A6-6EF9-AC26-F2305E9578F7}"/>
              </a:ext>
            </a:extLst>
          </p:cNvPr>
          <p:cNvSpPr txBox="1"/>
          <p:nvPr/>
        </p:nvSpPr>
        <p:spPr>
          <a:xfrm>
            <a:off x="340952" y="1355916"/>
            <a:ext cx="851429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anaerobic-lactic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(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vLa.max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vs. Maximal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deactivation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Questionable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and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3d männchen frage Stockfotos, lizenzfreie 3d männchen frage Bilder |  Depositphotos">
            <a:extLst>
              <a:ext uri="{FF2B5EF4-FFF2-40B4-BE49-F238E27FC236}">
                <a16:creationId xmlns:a16="http://schemas.microsoft.com/office/drawing/2014/main" id="{FE70C108-6030-BE6E-13FE-F983EA68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6399" y="4724400"/>
            <a:ext cx="1211079" cy="121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03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6F9621-2FF1-1E0E-E376-658D202F3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706937"/>
            <a:ext cx="7772400" cy="12601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6B56B3-A36D-94A2-F7F8-CA591CD01DB0}"/>
              </a:ext>
            </a:extLst>
          </p:cNvPr>
          <p:cNvSpPr txBox="1"/>
          <p:nvPr/>
        </p:nvSpPr>
        <p:spPr>
          <a:xfrm>
            <a:off x="2890643" y="3103334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vLa.max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8371E456-B3FD-88FD-99D9-4A6453E5FFA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915142" y="3433346"/>
            <a:ext cx="692457" cy="1423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EA892E23-E1A3-75A9-B686-4591913787F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607599" y="3441888"/>
            <a:ext cx="798188" cy="1414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8153ECF-13EE-D717-25C8-0903D6452052}"/>
              </a:ext>
            </a:extLst>
          </p:cNvPr>
          <p:cNvCxnSpPr/>
          <p:nvPr/>
        </p:nvCxnSpPr>
        <p:spPr>
          <a:xfrm>
            <a:off x="2607599" y="4856698"/>
            <a:ext cx="0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834AF0E1-057F-349A-9F83-396CABA75DB0}"/>
              </a:ext>
            </a:extLst>
          </p:cNvPr>
          <p:cNvSpPr txBox="1"/>
          <p:nvPr/>
        </p:nvSpPr>
        <p:spPr>
          <a:xfrm>
            <a:off x="1307907" y="5633499"/>
            <a:ext cx="250507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 / AT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9CA348-5FF9-630F-DE3E-DA1BC4D48A44}"/>
              </a:ext>
            </a:extLst>
          </p:cNvPr>
          <p:cNvSpPr txBox="1"/>
          <p:nvPr/>
        </p:nvSpPr>
        <p:spPr>
          <a:xfrm>
            <a:off x="1399998" y="3094792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6B2825-70DD-994D-2E81-986C4463DA0F}"/>
              </a:ext>
            </a:extLst>
          </p:cNvPr>
          <p:cNvSpPr txBox="1"/>
          <p:nvPr/>
        </p:nvSpPr>
        <p:spPr>
          <a:xfrm>
            <a:off x="1526205" y="2853492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Rampentest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D575E8-214B-12B5-49C3-560EB8B71584}"/>
              </a:ext>
            </a:extLst>
          </p:cNvPr>
          <p:cNvSpPr txBox="1"/>
          <p:nvPr/>
        </p:nvSpPr>
        <p:spPr>
          <a:xfrm>
            <a:off x="3049392" y="2879348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Sprinttest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651CCD-0E94-D656-3352-0655C9C78675}"/>
              </a:ext>
            </a:extLst>
          </p:cNvPr>
          <p:cNvSpPr txBox="1"/>
          <p:nvPr/>
        </p:nvSpPr>
        <p:spPr>
          <a:xfrm>
            <a:off x="1526205" y="2866192"/>
            <a:ext cx="763588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Rampentest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8F9EB1-A69B-0284-03EC-3C07B3B96E50}"/>
              </a:ext>
            </a:extLst>
          </p:cNvPr>
          <p:cNvSpPr txBox="1"/>
          <p:nvPr/>
        </p:nvSpPr>
        <p:spPr>
          <a:xfrm>
            <a:off x="3713840" y="4034422"/>
            <a:ext cx="1433347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determmied</a:t>
            </a:r>
            <a:endParaRPr lang="de-DE" sz="7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435BD1-7F23-6B29-E496-C424CD5DF571}"/>
              </a:ext>
            </a:extLst>
          </p:cNvPr>
          <p:cNvSpPr txBox="1"/>
          <p:nvPr/>
        </p:nvSpPr>
        <p:spPr>
          <a:xfrm>
            <a:off x="3156175" y="4325316"/>
            <a:ext cx="1884137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Calculatoins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1-Copmartment Modell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A2976D-F1CD-BA48-9231-B6D161928719}"/>
              </a:ext>
            </a:extLst>
          </p:cNvPr>
          <p:cNvSpPr txBox="1"/>
          <p:nvPr/>
        </p:nvSpPr>
        <p:spPr>
          <a:xfrm>
            <a:off x="1870854" y="6024567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 der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84D28B34-47C1-A267-5C4C-B64EB9B2559C}"/>
              </a:ext>
            </a:extLst>
          </p:cNvPr>
          <p:cNvCxnSpPr>
            <a:cxnSpLocks/>
          </p:cNvCxnSpPr>
          <p:nvPr/>
        </p:nvCxnSpPr>
        <p:spPr>
          <a:xfrm>
            <a:off x="343910" y="4270638"/>
            <a:ext cx="8277750" cy="597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4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1E18D58-FA85-5351-F06D-FEB76DEE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7" y="1967087"/>
            <a:ext cx="5488866" cy="51935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1EB3081-F0B7-E778-4845-A72B44CD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706937"/>
            <a:ext cx="7772400" cy="126015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6E854ED-DA17-DBB2-DF46-C337BEC6835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687097" y="4100052"/>
            <a:ext cx="2875936" cy="35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B09188A-EFD1-BD21-B5F8-8E2BEE38CA6E}"/>
              </a:ext>
            </a:extLst>
          </p:cNvPr>
          <p:cNvCxnSpPr>
            <a:cxnSpLocks/>
          </p:cNvCxnSpPr>
          <p:nvPr/>
        </p:nvCxnSpPr>
        <p:spPr>
          <a:xfrm flipH="1">
            <a:off x="4385188" y="4563837"/>
            <a:ext cx="2177844" cy="194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557B4651-5832-987F-60D7-1FDAB394A942}"/>
              </a:ext>
            </a:extLst>
          </p:cNvPr>
          <p:cNvSpPr txBox="1"/>
          <p:nvPr/>
        </p:nvSpPr>
        <p:spPr>
          <a:xfrm>
            <a:off x="6563033" y="4041258"/>
            <a:ext cx="235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linear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x-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power</a:t>
            </a:r>
          </a:p>
        </p:txBody>
      </p:sp>
      <p:pic>
        <p:nvPicPr>
          <p:cNvPr id="13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B4B7B5A9-6BF2-F01B-AD54-7FFE791A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03" y="5414515"/>
            <a:ext cx="659824" cy="6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79B4B44-85FD-491E-8C85-A2A3F38C5755}"/>
              </a:ext>
            </a:extLst>
          </p:cNvPr>
          <p:cNvSpPr txBox="1"/>
          <p:nvPr/>
        </p:nvSpPr>
        <p:spPr>
          <a:xfrm>
            <a:off x="6631327" y="5445985"/>
            <a:ext cx="19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7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F2B54740-5F1B-F85C-8A82-BC53DC7E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9" y="5414515"/>
            <a:ext cx="659824" cy="6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CD099D-0F01-7858-E99C-1F891614D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257"/>
            <a:ext cx="7464000" cy="55980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F11520F-9EBE-7270-C86E-1DF7D1D58D74}"/>
              </a:ext>
            </a:extLst>
          </p:cNvPr>
          <p:cNvCxnSpPr/>
          <p:nvPr/>
        </p:nvCxnSpPr>
        <p:spPr>
          <a:xfrm>
            <a:off x="5841402" y="3560781"/>
            <a:ext cx="0" cy="1602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F476B5B9-F42B-7AD5-D646-6646309C7EB4}"/>
              </a:ext>
            </a:extLst>
          </p:cNvPr>
          <p:cNvSpPr txBox="1"/>
          <p:nvPr/>
        </p:nvSpPr>
        <p:spPr>
          <a:xfrm>
            <a:off x="6712772" y="3854394"/>
            <a:ext cx="275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400W Lactate </a:t>
            </a:r>
            <a:r>
              <a:rPr lang="de-DE" sz="12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mmol/L/min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636C46E-B6AF-4A71-248A-DD343F3E78D9}"/>
              </a:ext>
            </a:extLst>
          </p:cNvPr>
          <p:cNvCxnSpPr>
            <a:cxnSpLocks/>
          </p:cNvCxnSpPr>
          <p:nvPr/>
        </p:nvCxnSpPr>
        <p:spPr>
          <a:xfrm>
            <a:off x="3496236" y="5464884"/>
            <a:ext cx="0" cy="3119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ADC5FC9-3934-5CFB-5673-D817C626D978}"/>
              </a:ext>
            </a:extLst>
          </p:cNvPr>
          <p:cNvSpPr txBox="1"/>
          <p:nvPr/>
        </p:nvSpPr>
        <p:spPr>
          <a:xfrm>
            <a:off x="1273882" y="4813619"/>
            <a:ext cx="3457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200W: Lactate </a:t>
            </a:r>
            <a:r>
              <a:rPr lang="de-DE" sz="12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de-DE" sz="12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0.5 mmol/L/min</a:t>
            </a:r>
          </a:p>
        </p:txBody>
      </p:sp>
    </p:spTree>
    <p:extLst>
      <p:ext uri="{BB962C8B-B14F-4D97-AF65-F5344CB8AC3E}">
        <p14:creationId xmlns:p14="http://schemas.microsoft.com/office/powerpoint/2010/main" val="3674740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56E46B-D505-7A45-F7DC-56AB1C51B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9" y="787857"/>
            <a:ext cx="7772400" cy="63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9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137717-AEFF-AF48-3DE4-D0A0CE52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209"/>
            <a:ext cx="4770783" cy="44461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BE053C-0436-D0EC-BE3D-3DC2218E6DEC}"/>
              </a:ext>
            </a:extLst>
          </p:cNvPr>
          <p:cNvSpPr txBox="1"/>
          <p:nvPr/>
        </p:nvSpPr>
        <p:spPr>
          <a:xfrm>
            <a:off x="344555" y="6289353"/>
            <a:ext cx="3101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502802-5868-4EFC-3D4B-8C25E1DEE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79" y="2305878"/>
            <a:ext cx="4818554" cy="32992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F71FB2C-8A52-E6E3-1E89-86C4B726FBA2}"/>
              </a:ext>
            </a:extLst>
          </p:cNvPr>
          <p:cNvSpPr txBox="1"/>
          <p:nvPr/>
        </p:nvSpPr>
        <p:spPr>
          <a:xfrm>
            <a:off x="6718720" y="5605170"/>
            <a:ext cx="3101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Poffé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1075704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9EE3B2C-7DD4-F86A-103E-7E2D12BD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587"/>
            <a:ext cx="4580135" cy="34351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330EC0-15AA-DE5A-04D8-6CADD708B45A}"/>
              </a:ext>
            </a:extLst>
          </p:cNvPr>
          <p:cNvSpPr txBox="1"/>
          <p:nvPr/>
        </p:nvSpPr>
        <p:spPr>
          <a:xfrm>
            <a:off x="423033" y="1452244"/>
            <a:ext cx="424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0.1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max, 0.01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55DC7C-6A9C-A643-32F1-98011F708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20" y="2028288"/>
            <a:ext cx="4579200" cy="343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CD181DF-F1DF-418B-C1CE-F91CF77E016A}"/>
              </a:ext>
            </a:extLst>
          </p:cNvPr>
          <p:cNvSpPr txBox="1"/>
          <p:nvPr/>
        </p:nvSpPr>
        <p:spPr>
          <a:xfrm>
            <a:off x="5040312" y="1452244"/>
            <a:ext cx="424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2.5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max, 0.08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9C409D-0DE6-44BD-A3F6-DE049282931B}"/>
              </a:ext>
            </a:extLst>
          </p:cNvPr>
          <p:cNvSpPr txBox="1"/>
          <p:nvPr/>
        </p:nvSpPr>
        <p:spPr>
          <a:xfrm>
            <a:off x="330785" y="5909396"/>
            <a:ext cx="866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 (in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AT) will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511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7A6DD4C-6691-10B1-A256-C9A83D9E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last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</a:t>
            </a:r>
            <a:endParaRPr kumimoji="0" lang="de-DE" altLang="de-DE" sz="3000" b="1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8A79FA-DA7A-1108-FD27-9EA5F145BA5A}"/>
              </a:ext>
            </a:extLst>
          </p:cNvPr>
          <p:cNvSpPr txBox="1"/>
          <p:nvPr/>
        </p:nvSpPr>
        <p:spPr>
          <a:xfrm>
            <a:off x="469288" y="1167702"/>
            <a:ext cx="60159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Calorimetrie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7F5EBAA-A4EA-1243-195C-22604120A3E7}"/>
              </a:ext>
            </a:extLst>
          </p:cNvPr>
          <p:cNvCxnSpPr>
            <a:cxnSpLocks/>
          </p:cNvCxnSpPr>
          <p:nvPr/>
        </p:nvCxnSpPr>
        <p:spPr>
          <a:xfrm flipV="1">
            <a:off x="1559798" y="2014489"/>
            <a:ext cx="0" cy="2774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8D53DD3-C4AA-D4E9-4D5C-42E71125724A}"/>
              </a:ext>
            </a:extLst>
          </p:cNvPr>
          <p:cNvCxnSpPr>
            <a:cxnSpLocks/>
          </p:cNvCxnSpPr>
          <p:nvPr/>
        </p:nvCxnSpPr>
        <p:spPr>
          <a:xfrm>
            <a:off x="1559798" y="4799730"/>
            <a:ext cx="32161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D3058B1-FD5B-DBC1-DD9D-D0B39D7382E8}"/>
              </a:ext>
            </a:extLst>
          </p:cNvPr>
          <p:cNvSpPr txBox="1"/>
          <p:nvPr/>
        </p:nvSpPr>
        <p:spPr>
          <a:xfrm>
            <a:off x="2978695" y="5199127"/>
            <a:ext cx="167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RQ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DA3B3D-223C-34DD-89CF-D8C7F711EC3A}"/>
              </a:ext>
            </a:extLst>
          </p:cNvPr>
          <p:cNvSpPr txBox="1"/>
          <p:nvPr/>
        </p:nvSpPr>
        <p:spPr>
          <a:xfrm rot="16200000">
            <a:off x="-154525" y="2967021"/>
            <a:ext cx="215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%</a:t>
            </a:r>
            <a:r>
              <a:rPr lang="de-DE" i="1" dirty="0" err="1"/>
              <a:t>Carb</a:t>
            </a:r>
            <a:r>
              <a:rPr lang="de-DE" i="1" dirty="0"/>
              <a:t>. Oxidation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FE84752-0E02-B5B9-680B-BFE7F0BF23AC}"/>
              </a:ext>
            </a:extLst>
          </p:cNvPr>
          <p:cNvCxnSpPr>
            <a:cxnSpLocks/>
          </p:cNvCxnSpPr>
          <p:nvPr/>
        </p:nvCxnSpPr>
        <p:spPr>
          <a:xfrm flipV="1">
            <a:off x="2048530" y="4647332"/>
            <a:ext cx="0" cy="346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43E600C8-4888-EDCA-1E4E-888491070B5D}"/>
              </a:ext>
            </a:extLst>
          </p:cNvPr>
          <p:cNvSpPr txBox="1"/>
          <p:nvPr/>
        </p:nvSpPr>
        <p:spPr>
          <a:xfrm>
            <a:off x="1812048" y="4931110"/>
            <a:ext cx="82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0.7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8063075E-DE26-C649-76BF-1AF5E890B637}"/>
              </a:ext>
            </a:extLst>
          </p:cNvPr>
          <p:cNvCxnSpPr>
            <a:cxnSpLocks/>
          </p:cNvCxnSpPr>
          <p:nvPr/>
        </p:nvCxnSpPr>
        <p:spPr>
          <a:xfrm flipV="1">
            <a:off x="4608172" y="4647332"/>
            <a:ext cx="0" cy="346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FAF2249-16A7-4252-78AB-9CD8BAE617EA}"/>
              </a:ext>
            </a:extLst>
          </p:cNvPr>
          <p:cNvSpPr txBox="1"/>
          <p:nvPr/>
        </p:nvSpPr>
        <p:spPr>
          <a:xfrm>
            <a:off x="4476419" y="4957383"/>
            <a:ext cx="167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99EF986-4598-AFA2-BEF7-71EFD4185C4F}"/>
              </a:ext>
            </a:extLst>
          </p:cNvPr>
          <p:cNvCxnSpPr>
            <a:cxnSpLocks/>
          </p:cNvCxnSpPr>
          <p:nvPr/>
        </p:nvCxnSpPr>
        <p:spPr>
          <a:xfrm>
            <a:off x="1340968" y="4245597"/>
            <a:ext cx="43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DECEBA4-59C3-1D15-9F24-5B9BF76A0540}"/>
              </a:ext>
            </a:extLst>
          </p:cNvPr>
          <p:cNvCxnSpPr>
            <a:cxnSpLocks/>
          </p:cNvCxnSpPr>
          <p:nvPr/>
        </p:nvCxnSpPr>
        <p:spPr>
          <a:xfrm>
            <a:off x="1309436" y="2190825"/>
            <a:ext cx="437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DF097BF0-7474-A43C-1D2F-BBBF9091E3D8}"/>
              </a:ext>
            </a:extLst>
          </p:cNvPr>
          <p:cNvSpPr txBox="1"/>
          <p:nvPr/>
        </p:nvSpPr>
        <p:spPr>
          <a:xfrm>
            <a:off x="986612" y="4062023"/>
            <a:ext cx="82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AEB18E0-B28B-1E17-090C-0133FE9F9571}"/>
              </a:ext>
            </a:extLst>
          </p:cNvPr>
          <p:cNvSpPr txBox="1"/>
          <p:nvPr/>
        </p:nvSpPr>
        <p:spPr>
          <a:xfrm>
            <a:off x="722383" y="1987089"/>
            <a:ext cx="82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AC0E4EAF-DF62-AD98-6E1D-28CEC44D781A}"/>
              </a:ext>
            </a:extLst>
          </p:cNvPr>
          <p:cNvCxnSpPr>
            <a:cxnSpLocks/>
          </p:cNvCxnSpPr>
          <p:nvPr/>
        </p:nvCxnSpPr>
        <p:spPr>
          <a:xfrm flipV="1">
            <a:off x="2048530" y="2187144"/>
            <a:ext cx="2601310" cy="207493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FE97FFEC-8717-B1CD-7759-E4D5B693368C}"/>
              </a:ext>
            </a:extLst>
          </p:cNvPr>
          <p:cNvSpPr/>
          <p:nvPr/>
        </p:nvSpPr>
        <p:spPr>
          <a:xfrm>
            <a:off x="5235056" y="1987090"/>
            <a:ext cx="565670" cy="2812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2BF8FA-419D-6912-C06D-26D60C0D1A94}"/>
              </a:ext>
            </a:extLst>
          </p:cNvPr>
          <p:cNvSpPr txBox="1"/>
          <p:nvPr/>
        </p:nvSpPr>
        <p:spPr>
          <a:xfrm>
            <a:off x="5872116" y="2931745"/>
            <a:ext cx="533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 ≠ RER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B9A68C7-7A53-F045-DFDB-0C5B467650FF}"/>
              </a:ext>
            </a:extLst>
          </p:cNvPr>
          <p:cNvSpPr txBox="1"/>
          <p:nvPr/>
        </p:nvSpPr>
        <p:spPr>
          <a:xfrm>
            <a:off x="469288" y="5654897"/>
            <a:ext cx="8068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Calorimetrie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RQ = RER</a:t>
            </a:r>
          </a:p>
          <a:p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.) Gas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exhange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at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mouth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accurately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reflects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tissue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level</a:t>
            </a:r>
            <a:endParaRPr lang="de-DE" sz="18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21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1C25032B-EE3A-6ABB-91F3-25AF68706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581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Vorstellung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des </a:t>
            </a: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Studienprotokolls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F3D9EC-A29A-AEFA-C2E7-9B22081DFBAB}"/>
              </a:ext>
            </a:extLst>
          </p:cNvPr>
          <p:cNvSpPr txBox="1"/>
          <p:nvPr/>
        </p:nvSpPr>
        <p:spPr>
          <a:xfrm>
            <a:off x="426246" y="3104893"/>
            <a:ext cx="4113455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2K-Model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A99707-9C4C-5D0B-4161-156DA6E641E1}"/>
              </a:ext>
            </a:extLst>
          </p:cNvPr>
          <p:cNvSpPr txBox="1"/>
          <p:nvPr/>
        </p:nvSpPr>
        <p:spPr>
          <a:xfrm>
            <a:off x="3070788" y="3657492"/>
            <a:ext cx="106423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vLa.max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3D6EBE8-7C59-8320-99A1-F0193747E5CB}"/>
              </a:ext>
            </a:extLst>
          </p:cNvPr>
          <p:cNvCxnSpPr>
            <a:cxnSpLocks/>
          </p:cNvCxnSpPr>
          <p:nvPr/>
        </p:nvCxnSpPr>
        <p:spPr>
          <a:xfrm>
            <a:off x="592824" y="3895540"/>
            <a:ext cx="1343381" cy="120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C88329B1-55C5-702D-86E1-58B5FB2F332F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936205" y="3996046"/>
            <a:ext cx="1666701" cy="1099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17DB79E-A0D1-C4DE-C5F5-DCECB5A2FDD0}"/>
              </a:ext>
            </a:extLst>
          </p:cNvPr>
          <p:cNvCxnSpPr/>
          <p:nvPr/>
        </p:nvCxnSpPr>
        <p:spPr>
          <a:xfrm>
            <a:off x="1933767" y="5090253"/>
            <a:ext cx="0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BB9B45E-6459-3BF6-591B-549EDD372643}"/>
              </a:ext>
            </a:extLst>
          </p:cNvPr>
          <p:cNvSpPr txBox="1"/>
          <p:nvPr/>
        </p:nvSpPr>
        <p:spPr>
          <a:xfrm>
            <a:off x="1440574" y="5839553"/>
            <a:ext cx="93222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MLSS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13CB3C20-261E-9AC3-920D-9DCCE465B623}"/>
              </a:ext>
            </a:extLst>
          </p:cNvPr>
          <p:cNvCxnSpPr>
            <a:cxnSpLocks/>
          </p:cNvCxnSpPr>
          <p:nvPr/>
        </p:nvCxnSpPr>
        <p:spPr>
          <a:xfrm>
            <a:off x="447149" y="3005267"/>
            <a:ext cx="8277750" cy="597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EF76357-0D35-583E-76C7-C5B03E2C06CB}"/>
              </a:ext>
            </a:extLst>
          </p:cNvPr>
          <p:cNvSpPr txBox="1"/>
          <p:nvPr/>
        </p:nvSpPr>
        <p:spPr>
          <a:xfrm>
            <a:off x="145123" y="3588337"/>
            <a:ext cx="106423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2446BFB-9F3C-DD06-4779-D53959FAA78E}"/>
              </a:ext>
            </a:extLst>
          </p:cNvPr>
          <p:cNvSpPr txBox="1"/>
          <p:nvPr/>
        </p:nvSpPr>
        <p:spPr>
          <a:xfrm>
            <a:off x="508234" y="2729800"/>
            <a:ext cx="2402318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D56423B-5E7A-6FB6-9221-F9D7317D81C5}"/>
              </a:ext>
            </a:extLst>
          </p:cNvPr>
          <p:cNvSpPr txBox="1"/>
          <p:nvPr/>
        </p:nvSpPr>
        <p:spPr>
          <a:xfrm>
            <a:off x="12700" y="3359480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B7268B-083A-8D14-1E11-48A7585520DA}"/>
              </a:ext>
            </a:extLst>
          </p:cNvPr>
          <p:cNvSpPr txBox="1"/>
          <p:nvPr/>
        </p:nvSpPr>
        <p:spPr>
          <a:xfrm>
            <a:off x="774404" y="1514333"/>
            <a:ext cx="23695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Lactate-Power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Lactate-Time-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2C61E87-F9F1-4F50-FA71-AF5F00AAEAF6}"/>
              </a:ext>
            </a:extLst>
          </p:cNvPr>
          <p:cNvCxnSpPr>
            <a:stCxn id="11" idx="2"/>
          </p:cNvCxnSpPr>
          <p:nvPr/>
        </p:nvCxnSpPr>
        <p:spPr>
          <a:xfrm flipH="1">
            <a:off x="1959167" y="2099108"/>
            <a:ext cx="1" cy="9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BB77AC0-C0D3-6F0C-8C5E-4A19C6393804}"/>
              </a:ext>
            </a:extLst>
          </p:cNvPr>
          <p:cNvCxnSpPr>
            <a:cxnSpLocks/>
          </p:cNvCxnSpPr>
          <p:nvPr/>
        </p:nvCxnSpPr>
        <p:spPr>
          <a:xfrm flipH="1" flipV="1">
            <a:off x="294351" y="3082674"/>
            <a:ext cx="3447538" cy="1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614AE5B-E75E-1A3E-7BA7-930145F8747A}"/>
              </a:ext>
            </a:extLst>
          </p:cNvPr>
          <p:cNvCxnSpPr/>
          <p:nvPr/>
        </p:nvCxnSpPr>
        <p:spPr>
          <a:xfrm flipH="1">
            <a:off x="294351" y="3063906"/>
            <a:ext cx="7378" cy="33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50D9AFB-F350-C12C-8258-A082895F27F3}"/>
              </a:ext>
            </a:extLst>
          </p:cNvPr>
          <p:cNvCxnSpPr/>
          <p:nvPr/>
        </p:nvCxnSpPr>
        <p:spPr>
          <a:xfrm flipH="1">
            <a:off x="3726919" y="3088901"/>
            <a:ext cx="7378" cy="33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D66E1C30-CC77-C645-3865-E6A34BF916F7}"/>
              </a:ext>
            </a:extLst>
          </p:cNvPr>
          <p:cNvSpPr txBox="1"/>
          <p:nvPr/>
        </p:nvSpPr>
        <p:spPr>
          <a:xfrm>
            <a:off x="6924884" y="1834973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vLa.max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E2260E91-19AD-4DCF-2615-4F1408ADF905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949383" y="2164985"/>
            <a:ext cx="692457" cy="1423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1FCADABE-FDD9-210E-7171-5AEE4C369905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641840" y="2173527"/>
            <a:ext cx="798188" cy="1414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8EDEF2DA-7105-6DE6-D8CA-B744D729E2FE}"/>
              </a:ext>
            </a:extLst>
          </p:cNvPr>
          <p:cNvCxnSpPr/>
          <p:nvPr/>
        </p:nvCxnSpPr>
        <p:spPr>
          <a:xfrm>
            <a:off x="6641840" y="3588337"/>
            <a:ext cx="0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790D2999-F210-33B3-0535-6E09CC272CC9}"/>
              </a:ext>
            </a:extLst>
          </p:cNvPr>
          <p:cNvSpPr txBox="1"/>
          <p:nvPr/>
        </p:nvSpPr>
        <p:spPr>
          <a:xfrm>
            <a:off x="5342148" y="4365138"/>
            <a:ext cx="250507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Metabolisches Profil / CP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3941204-9AD6-0CDD-D14C-F570687C5BA3}"/>
              </a:ext>
            </a:extLst>
          </p:cNvPr>
          <p:cNvSpPr txBox="1"/>
          <p:nvPr/>
        </p:nvSpPr>
        <p:spPr>
          <a:xfrm>
            <a:off x="5434239" y="1826431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6D71766-E144-0409-CAA3-B6CD29BD87EA}"/>
              </a:ext>
            </a:extLst>
          </p:cNvPr>
          <p:cNvSpPr txBox="1"/>
          <p:nvPr/>
        </p:nvSpPr>
        <p:spPr>
          <a:xfrm>
            <a:off x="5560446" y="1585131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Rampentest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6273551-7B93-07E7-48D0-C2690B955637}"/>
              </a:ext>
            </a:extLst>
          </p:cNvPr>
          <p:cNvSpPr txBox="1"/>
          <p:nvPr/>
        </p:nvSpPr>
        <p:spPr>
          <a:xfrm>
            <a:off x="7083633" y="1610987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Sprinttest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40A6EC7-4E23-BD26-B287-30A7CDCEB8A3}"/>
              </a:ext>
            </a:extLst>
          </p:cNvPr>
          <p:cNvSpPr txBox="1"/>
          <p:nvPr/>
        </p:nvSpPr>
        <p:spPr>
          <a:xfrm>
            <a:off x="5560446" y="1597831"/>
            <a:ext cx="763588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Ramptest</a:t>
            </a:r>
            <a:endParaRPr lang="de-DE" sz="7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CF71D7-9BE7-76C0-441E-FC22F536B75C}"/>
              </a:ext>
            </a:extLst>
          </p:cNvPr>
          <p:cNvSpPr txBox="1"/>
          <p:nvPr/>
        </p:nvSpPr>
        <p:spPr>
          <a:xfrm>
            <a:off x="3011584" y="3420444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7921B2-23EA-7500-ACE7-41D02E89519C}"/>
              </a:ext>
            </a:extLst>
          </p:cNvPr>
          <p:cNvSpPr txBox="1"/>
          <p:nvPr/>
        </p:nvSpPr>
        <p:spPr>
          <a:xfrm>
            <a:off x="1410594" y="6227971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EA389D-6817-402B-F7A3-E31331383E57}"/>
              </a:ext>
            </a:extLst>
          </p:cNvPr>
          <p:cNvSpPr txBox="1"/>
          <p:nvPr/>
        </p:nvSpPr>
        <p:spPr>
          <a:xfrm>
            <a:off x="5942240" y="4756206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DB420C2-A5D1-401D-3536-CF7C1766A28F}"/>
              </a:ext>
            </a:extLst>
          </p:cNvPr>
          <p:cNvSpPr txBox="1"/>
          <p:nvPr/>
        </p:nvSpPr>
        <p:spPr>
          <a:xfrm>
            <a:off x="7958587" y="2746878"/>
            <a:ext cx="898339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4EE9367-A946-4630-5158-B27A1AB6B914}"/>
              </a:ext>
            </a:extLst>
          </p:cNvPr>
          <p:cNvSpPr txBox="1"/>
          <p:nvPr/>
        </p:nvSpPr>
        <p:spPr>
          <a:xfrm>
            <a:off x="7934911" y="3058256"/>
            <a:ext cx="1193992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1K Model</a:t>
            </a:r>
          </a:p>
        </p:txBody>
      </p:sp>
    </p:spTree>
    <p:extLst>
      <p:ext uri="{BB962C8B-B14F-4D97-AF65-F5344CB8AC3E}">
        <p14:creationId xmlns:p14="http://schemas.microsoft.com/office/powerpoint/2010/main" val="936464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7A27563F-1916-948A-B647-061D10CD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178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Simulation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based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approaches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performance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testing</a:t>
            </a:r>
            <a:endParaRPr 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950735-9F02-B7D2-2CE8-9F67B6335311}"/>
              </a:ext>
            </a:extLst>
          </p:cNvPr>
          <p:cNvSpPr txBox="1"/>
          <p:nvPr/>
        </p:nvSpPr>
        <p:spPr>
          <a:xfrm>
            <a:off x="282720" y="1886906"/>
            <a:ext cx="979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&amp;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4DC51098-BBD1-97D9-CE8A-216A8C1E0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870641"/>
            <a:ext cx="2942960" cy="22072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Grafik 11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F5601D79-F240-1DD0-D939-E5D5BB939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78" y="2841439"/>
            <a:ext cx="2942400" cy="2206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EDADB8F-CBC3-2BBA-D85B-834900B775C6}"/>
              </a:ext>
            </a:extLst>
          </p:cNvPr>
          <p:cNvCxnSpPr/>
          <p:nvPr/>
        </p:nvCxnSpPr>
        <p:spPr>
          <a:xfrm>
            <a:off x="3652630" y="4218930"/>
            <a:ext cx="1953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3B599082-133F-C382-CEAC-CE2B697C6B72}"/>
              </a:ext>
            </a:extLst>
          </p:cNvPr>
          <p:cNvSpPr txBox="1"/>
          <p:nvPr/>
        </p:nvSpPr>
        <p:spPr>
          <a:xfrm>
            <a:off x="3534352" y="3843446"/>
            <a:ext cx="6546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Levenberg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-Marquart-Algorithmus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02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F22D3F1-0CD7-0021-474C-EE888A9F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20" y="1797447"/>
            <a:ext cx="4742400" cy="3556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850B39-F57C-9E9D-34D5-4014A3DB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797447"/>
            <a:ext cx="4744508" cy="35583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943550-8A81-1DA8-F2C0-E1A92E7B9610}"/>
              </a:ext>
            </a:extLst>
          </p:cNvPr>
          <p:cNvSpPr txBox="1"/>
          <p:nvPr/>
        </p:nvSpPr>
        <p:spPr>
          <a:xfrm>
            <a:off x="596899" y="5727700"/>
            <a:ext cx="7751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Steptest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80W + 40W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75kg, 45%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vol.rel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High: 57 ml/min/kg &amp; 0.60 mmol/L/s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Low: 50 ml/min/kg &amp; 0.30 mmol/L/s</a:t>
            </a:r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id="{02547AB3-7638-3821-1AF9-DDAE734A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178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Simulation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based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approaches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performance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testing</a:t>
            </a:r>
            <a:endParaRPr 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189DE1-C322-4390-6064-9396C8A5F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0" y="2442959"/>
            <a:ext cx="346430" cy="1679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ED4C40-E2D6-9C5B-28E1-91BA19587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" y="2305832"/>
            <a:ext cx="262446" cy="1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9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52E05D-E66C-7A3E-01CD-62CF3E82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3" y="2144814"/>
            <a:ext cx="6328516" cy="1450285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2203F7F0-C491-C30F-9188-C2EBCC3CC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178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MC-Sim alternative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option</a:t>
            </a:r>
            <a:endParaRPr 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037603F-FF03-8CD5-4D43-70320E543213}"/>
              </a:ext>
            </a:extLst>
          </p:cNvPr>
          <p:cNvCxnSpPr>
            <a:cxnSpLocks/>
          </p:cNvCxnSpPr>
          <p:nvPr/>
        </p:nvCxnSpPr>
        <p:spPr>
          <a:xfrm>
            <a:off x="1404730" y="1720744"/>
            <a:ext cx="0" cy="42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AC692B7-1D65-018F-0C3A-3F591CC9B43A}"/>
              </a:ext>
            </a:extLst>
          </p:cNvPr>
          <p:cNvSpPr txBox="1"/>
          <p:nvPr/>
        </p:nvSpPr>
        <p:spPr>
          <a:xfrm>
            <a:off x="689111" y="1332614"/>
            <a:ext cx="206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Std Error [La</a:t>
            </a:r>
            <a:r>
              <a:rPr lang="de-DE" baseline="30000" dirty="0"/>
              <a:t>-</a:t>
            </a:r>
            <a:r>
              <a:rPr lang="de-DE" dirty="0"/>
              <a:t>]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D20701E-4CFC-33B2-4267-A52C33B75061}"/>
              </a:ext>
            </a:extLst>
          </p:cNvPr>
          <p:cNvSpPr/>
          <p:nvPr/>
        </p:nvSpPr>
        <p:spPr>
          <a:xfrm>
            <a:off x="5976730" y="2332382"/>
            <a:ext cx="700829" cy="84813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A0A688-E360-940C-8ACF-F100491CCC0D}"/>
              </a:ext>
            </a:extLst>
          </p:cNvPr>
          <p:cNvSpPr txBox="1"/>
          <p:nvPr/>
        </p:nvSpPr>
        <p:spPr>
          <a:xfrm>
            <a:off x="106017" y="4982818"/>
            <a:ext cx="5976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MC-Analysis -&gt; This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not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888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8AF81ADA-58AC-3E9C-90DA-F1CA1125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Summary (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Iii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)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B2258C-D836-938F-98CA-7236857EE74C}"/>
              </a:ext>
            </a:extLst>
          </p:cNvPr>
          <p:cNvSpPr txBox="1"/>
          <p:nvPr/>
        </p:nvSpPr>
        <p:spPr>
          <a:xfrm>
            <a:off x="0" y="855741"/>
            <a:ext cx="85142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sz="1800" i="1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1800" i="1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1800" i="1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endParaRPr lang="de-DE" sz="1800" i="1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enigma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endParaRPr lang="de-DE" sz="1800" i="1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67" lvl="1" indent="-285750">
              <a:buFont typeface="Wingdings" pitchFamily="2" charset="2"/>
              <a:buChar char="Ø"/>
            </a:pPr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Week:</a:t>
            </a:r>
          </a:p>
          <a:p>
            <a:pPr lvl="1"/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</a:t>
            </a:r>
          </a:p>
          <a:p>
            <a:pPr lvl="1"/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</a:t>
            </a:r>
            <a:r>
              <a:rPr lang="de-DE" sz="18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Spirometry</a:t>
            </a:r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?		</a:t>
            </a:r>
          </a:p>
          <a:p>
            <a:pPr lvl="1"/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E18C13C7-2044-056D-88D7-D52D7BB1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Literature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C802915-738D-5C0B-6EF2-AC87130E2A83}"/>
              </a:ext>
            </a:extLst>
          </p:cNvPr>
          <p:cNvSpPr txBox="1"/>
          <p:nvPr/>
        </p:nvSpPr>
        <p:spPr>
          <a:xfrm>
            <a:off x="340952" y="1311672"/>
            <a:ext cx="851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3901C7-A2E1-0301-04FA-D9150ACE84C6}"/>
              </a:ext>
            </a:extLst>
          </p:cNvPr>
          <p:cNvSpPr txBox="1"/>
          <p:nvPr/>
        </p:nvSpPr>
        <p:spPr>
          <a:xfrm>
            <a:off x="439308" y="1623354"/>
            <a:ext cx="8764653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Baguet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Everaert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Hespel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P, Petrovic M, Achten E,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Derave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W. A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non-invasive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2011;6(7):e21956.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10.1371/journal.pone.0021956.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 Jul 7. PMID: 21760934; PMCID: PMC3131401.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HJ, Jones S, Ball-Burnett ME, Smith D,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Livesey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Farrance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BW. Early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(1985). 1991 May;70(5):2032-8.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10.1152/jappl.1991.70.5.2032. PMID: 1864784.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T, Adam J, Schulz H.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experimental power in maximal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lactate-steady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Model. 2014 May 27;11:25.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10.1186/1742-4682-11-25. Erratum in: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Model. 2016 Sep 8;13(1):18.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10.1186/s12976-016-0044-3. PMID: 24886168; PMCID: PMC4052616.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 CA, Harris RC, Kim HJ, Harris BD, Sale C,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Boobis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LH, Kim CK, Wise JA.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beta-alanine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supplementation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skeletal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carnosine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high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2007 Feb;32(2):225-33.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10.1007/s00726-006-0364-4.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 Jul 28. PMID: 16868650.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Nolte S, Rein R,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Quittmann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OJ. Data Processing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 Oxygen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and Experimental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Guidelines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Reporting. Sports Med. 2023 Dec;53(12):2463-2475.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10.1007/s40279-023-01903-3.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Aug 21. PMID: 37603201; PMCID: PMC10687136.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Poffé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Van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Van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Schuylenbergh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 INSCYD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maximal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male and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Front Sports Act Living. 2024 May 7;6:1376876.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10.3389/fspor.2024.1376876. PMID: 38774278; PMCID: PMC11107085.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 DC, Jones AM. Measurement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V̇o2max: V̇o2peak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(1985). 2017 Apr 1;122(4):997-1002.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10.1152/japplphysiol.01063.2016.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Feb 2. PMID: 28153947.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Quittmann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OJ. Maximal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( c˙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Lamax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2026 Jan;126(1):1-36.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10.1007/s00421-025-06022-7.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31. PMID: 41171430; PMCID: PMC12881007.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Casteele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Deprez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Van Haaren J,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Derave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Lievens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In professional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high-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half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pronounced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fast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Sports. 2024 Jan;34(1):e14508.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10.1111/sms.14508.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PMID: 37792860.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Hooren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Souren T, Bongers BC.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variables,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CPET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human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Sports. 2024 Jan;34(1):e14490.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10.1111/sms.14490.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Sep 11. Erratum in: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Sports. 2024 Mar;34(3):e14607.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10.1111/sms.14607. PMID: 37697640.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Wackerhage H,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Kabasakalis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Seiler S, Heck H.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V˙O2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Oxidative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Phosphorylation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Sports Med. 2025 Aug;55(8):1853-1866.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10.1007/s40279-025-02259-6.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Jul 17. PMID: 40676393; PMCID: PMC12460440.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0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C00C26F2-480F-C8E0-8016-D3D0ECBC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Anaerobic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Power vs.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Capacity</a:t>
            </a:r>
            <a:endParaRPr kumimoji="0" lang="de-DE" altLang="de-DE" sz="3000" b="1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6628AF-1357-1F6C-A2BD-F372BDD4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1649" y="2098307"/>
            <a:ext cx="4992537" cy="236377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D13B712-C784-A682-E394-D3CD2D529DDE}"/>
              </a:ext>
            </a:extLst>
          </p:cNvPr>
          <p:cNvSpPr/>
          <p:nvPr/>
        </p:nvSpPr>
        <p:spPr>
          <a:xfrm>
            <a:off x="1821649" y="3641558"/>
            <a:ext cx="4992537" cy="19250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5B7961-DBD6-CD4B-7FA2-0B3014DBC42A}"/>
              </a:ext>
            </a:extLst>
          </p:cNvPr>
          <p:cNvSpPr txBox="1"/>
          <p:nvPr/>
        </p:nvSpPr>
        <p:spPr>
          <a:xfrm>
            <a:off x="469288" y="3280196"/>
            <a:ext cx="81945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2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288FCB4E-2269-BC7D-E4AA-79B10903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Glycogenolysis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2DF02EB-A5BF-1401-D763-3598748B1460}"/>
              </a:ext>
            </a:extLst>
          </p:cNvPr>
          <p:cNvGrpSpPr/>
          <p:nvPr/>
        </p:nvGrpSpPr>
        <p:grpSpPr>
          <a:xfrm>
            <a:off x="5946772" y="1602695"/>
            <a:ext cx="3903326" cy="4519137"/>
            <a:chOff x="5946772" y="1602695"/>
            <a:chExt cx="3903326" cy="451913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DD599DAF-D143-191F-C7C7-9C96C5B4E188}"/>
                </a:ext>
              </a:extLst>
            </p:cNvPr>
            <p:cNvGrpSpPr/>
            <p:nvPr/>
          </p:nvGrpSpPr>
          <p:grpSpPr>
            <a:xfrm>
              <a:off x="5946772" y="1602695"/>
              <a:ext cx="3903326" cy="4519137"/>
              <a:chOff x="5272157" y="1642327"/>
              <a:chExt cx="3903326" cy="4519137"/>
            </a:xfrm>
          </p:grpSpPr>
          <p:sp>
            <p:nvSpPr>
              <p:cNvPr id="5" name="Nach oben gekrümmter Pfeil 4">
                <a:extLst>
                  <a:ext uri="{FF2B5EF4-FFF2-40B4-BE49-F238E27FC236}">
                    <a16:creationId xmlns:a16="http://schemas.microsoft.com/office/drawing/2014/main" id="{71F9CFC7-99AA-D39C-BE54-A3004C22BA29}"/>
                  </a:ext>
                </a:extLst>
              </p:cNvPr>
              <p:cNvSpPr/>
              <p:nvPr/>
            </p:nvSpPr>
            <p:spPr bwMode="auto">
              <a:xfrm rot="5399978">
                <a:off x="6522049" y="3124064"/>
                <a:ext cx="507999" cy="182562"/>
              </a:xfrm>
              <a:prstGeom prst="curvedUp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5DC14F8-A80E-D9E9-A3BE-A4FECB4B1D43}"/>
                  </a:ext>
                </a:extLst>
              </p:cNvPr>
              <p:cNvSpPr txBox="1"/>
              <p:nvPr/>
            </p:nvSpPr>
            <p:spPr bwMode="auto">
              <a:xfrm>
                <a:off x="7006026" y="3003807"/>
                <a:ext cx="2169457" cy="366119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Key Enzyme:</a:t>
                </a:r>
                <a:endParaRPr lang="de-DE" sz="900" b="0" i="0" u="none" strike="noStrike" cap="none" spc="0">
                  <a:solidFill>
                    <a:srgbClr val="003560"/>
                  </a:solidFill>
                  <a:latin typeface="Arial"/>
                  <a:cs typeface="Arial"/>
                </a:endParaRPr>
              </a:p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Phosphofruktokinase (PFK)</a:t>
                </a:r>
                <a:endParaRPr lang="de-DE" sz="1600" b="0" i="0" u="none" strike="noStrike" cap="none" spc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" name="Textfeld 4">
                <a:extLst>
                  <a:ext uri="{FF2B5EF4-FFF2-40B4-BE49-F238E27FC236}">
                    <a16:creationId xmlns:a16="http://schemas.microsoft.com/office/drawing/2014/main" id="{B17574E7-376E-841F-D223-8E8D6BD021B9}"/>
                  </a:ext>
                </a:extLst>
              </p:cNvPr>
              <p:cNvSpPr txBox="1"/>
              <p:nvPr/>
            </p:nvSpPr>
            <p:spPr bwMode="auto">
              <a:xfrm>
                <a:off x="6155674" y="1889003"/>
                <a:ext cx="1259459" cy="33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1 Glucose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338E78F-0600-5761-F383-5C98B6E2E8EE}"/>
                  </a:ext>
                </a:extLst>
              </p:cNvPr>
              <p:cNvSpPr txBox="1"/>
              <p:nvPr/>
            </p:nvSpPr>
            <p:spPr bwMode="auto">
              <a:xfrm>
                <a:off x="5907968" y="2281909"/>
                <a:ext cx="2173416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-1 ATP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2FE1B40-EE10-4584-521C-1454419B520A}"/>
                  </a:ext>
                </a:extLst>
              </p:cNvPr>
              <p:cNvSpPr txBox="1"/>
              <p:nvPr/>
            </p:nvSpPr>
            <p:spPr bwMode="auto">
              <a:xfrm>
                <a:off x="5895268" y="3100265"/>
                <a:ext cx="2173775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-1 ATP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DA23547-CF7A-0288-66A7-325864F80DEC}"/>
                  </a:ext>
                </a:extLst>
              </p:cNvPr>
              <p:cNvSpPr txBox="1"/>
              <p:nvPr/>
            </p:nvSpPr>
            <p:spPr bwMode="auto">
              <a:xfrm>
                <a:off x="5907222" y="3987797"/>
                <a:ext cx="2176295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+2 ATP</a:t>
                </a:r>
                <a:endParaRPr lang="de-DE" sz="1600" b="0" i="0" u="none" strike="noStrike" cap="none" spc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CB95869-67FB-7A97-31E9-A54220811D83}"/>
                  </a:ext>
                </a:extLst>
              </p:cNvPr>
              <p:cNvSpPr txBox="1"/>
              <p:nvPr/>
            </p:nvSpPr>
            <p:spPr bwMode="auto">
              <a:xfrm>
                <a:off x="5907222" y="5017687"/>
                <a:ext cx="2176654" cy="228960"/>
              </a:xfrm>
              <a:prstGeom prst="rect">
                <a:avLst/>
              </a:prstGeom>
              <a:noFill/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+2 ATP</a:t>
                </a:r>
                <a:endParaRPr lang="de-DE" sz="1600" b="0" i="0" u="none" strike="noStrike" cap="none" spc="0" dirty="0">
                  <a:solidFill>
                    <a:srgbClr val="0035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3FAF4CDF-8E32-4259-F6B9-ECE55E3962B6}"/>
                  </a:ext>
                </a:extLst>
              </p:cNvPr>
              <p:cNvSpPr/>
              <p:nvPr/>
            </p:nvSpPr>
            <p:spPr bwMode="auto">
              <a:xfrm>
                <a:off x="5272157" y="1642327"/>
                <a:ext cx="2811360" cy="2032000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CB95229F-9265-A4B1-90EC-8C6EF7C4C80E}"/>
                  </a:ext>
                </a:extLst>
              </p:cNvPr>
              <p:cNvSpPr/>
              <p:nvPr/>
            </p:nvSpPr>
            <p:spPr bwMode="auto">
              <a:xfrm>
                <a:off x="5272157" y="3674146"/>
                <a:ext cx="2811360" cy="2487318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308AFDD6-CB24-EB69-6CAC-31D8F3BDB6B5}"/>
                  </a:ext>
                </a:extLst>
              </p:cNvPr>
              <p:cNvCxnSpPr>
                <a:endCxn id="14" idx="0"/>
              </p:cNvCxnSpPr>
              <p:nvPr/>
            </p:nvCxnSpPr>
            <p:spPr bwMode="auto">
              <a:xfrm>
                <a:off x="6677837" y="2281909"/>
                <a:ext cx="0" cy="1392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13937B14-110E-87CC-7E82-8066C2FBB73D}"/>
                  </a:ext>
                </a:extLst>
              </p:cNvPr>
              <p:cNvCxnSpPr/>
              <p:nvPr/>
            </p:nvCxnSpPr>
            <p:spPr bwMode="auto">
              <a:xfrm>
                <a:off x="6631057" y="3674146"/>
                <a:ext cx="0" cy="19305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AF9B4FEF-DB59-C0D2-598D-642002999D8A}"/>
                  </a:ext>
                </a:extLst>
              </p:cNvPr>
              <p:cNvCxnSpPr/>
              <p:nvPr/>
            </p:nvCxnSpPr>
            <p:spPr bwMode="auto">
              <a:xfrm>
                <a:off x="6734602" y="3674146"/>
                <a:ext cx="0" cy="19305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feld 8">
              <a:extLst>
                <a:ext uri="{FF2B5EF4-FFF2-40B4-BE49-F238E27FC236}">
                  <a16:creationId xmlns:a16="http://schemas.microsoft.com/office/drawing/2014/main" id="{C285BE4C-1585-5B1A-F1A9-F4B2ADDFF8C6}"/>
                </a:ext>
              </a:extLst>
            </p:cNvPr>
            <p:cNvSpPr txBox="1"/>
            <p:nvPr/>
          </p:nvSpPr>
          <p:spPr bwMode="auto">
            <a:xfrm>
              <a:off x="6521405" y="5600618"/>
              <a:ext cx="177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2 </a:t>
              </a:r>
              <a:r>
                <a:rPr lang="de-DE" sz="160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Lactate + 2 H</a:t>
              </a:r>
              <a:r>
                <a:rPr lang="de-DE" sz="1600" baseline="3000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+</a:t>
              </a:r>
              <a:endParaRPr baseline="30000" dirty="0"/>
            </a:p>
          </p:txBody>
        </p:sp>
      </p:grp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BD63FE4-4231-9849-FB27-987DB5013579}"/>
              </a:ext>
            </a:extLst>
          </p:cNvPr>
          <p:cNvCxnSpPr>
            <a:cxnSpLocks/>
          </p:cNvCxnSpPr>
          <p:nvPr/>
        </p:nvCxnSpPr>
        <p:spPr>
          <a:xfrm>
            <a:off x="6477000" y="2717800"/>
            <a:ext cx="87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4">
            <a:extLst>
              <a:ext uri="{FF2B5EF4-FFF2-40B4-BE49-F238E27FC236}">
                <a16:creationId xmlns:a16="http://schemas.microsoft.com/office/drawing/2014/main" id="{DE4F943E-C3EC-1192-14DB-81C538C869B7}"/>
              </a:ext>
            </a:extLst>
          </p:cNvPr>
          <p:cNvSpPr txBox="1"/>
          <p:nvPr/>
        </p:nvSpPr>
        <p:spPr bwMode="auto">
          <a:xfrm>
            <a:off x="5940153" y="2371569"/>
            <a:ext cx="1259459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1 </a:t>
            </a:r>
            <a:r>
              <a:rPr lang="de-DE" sz="1600" b="0" i="0" u="none" strike="noStrike" cap="none" spc="0" dirty="0" err="1">
                <a:solidFill>
                  <a:srgbClr val="003560"/>
                </a:solidFill>
                <a:latin typeface="Arial"/>
                <a:ea typeface="Arial"/>
                <a:cs typeface="Arial"/>
              </a:rPr>
              <a:t>Glycogen</a:t>
            </a:r>
            <a:endParaRPr lang="de-DE" sz="1600" b="0" i="0" u="none" strike="noStrike" cap="none" spc="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4" name="Textfeld 4">
            <a:extLst>
              <a:ext uri="{FF2B5EF4-FFF2-40B4-BE49-F238E27FC236}">
                <a16:creationId xmlns:a16="http://schemas.microsoft.com/office/drawing/2014/main" id="{57915590-A09E-7916-60A3-735DCCDD56EF}"/>
              </a:ext>
            </a:extLst>
          </p:cNvPr>
          <p:cNvSpPr txBox="1"/>
          <p:nvPr/>
        </p:nvSpPr>
        <p:spPr bwMode="auto">
          <a:xfrm>
            <a:off x="239713" y="1642327"/>
            <a:ext cx="3760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Possible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Quantities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measure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Glucose/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Glycogen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decline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PFK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concentrations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Lactate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concentrations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AA032A8A-288E-8B64-7F77-36303F6216CC}"/>
              </a:ext>
            </a:extLst>
          </p:cNvPr>
          <p:cNvSpPr/>
          <p:nvPr/>
        </p:nvSpPr>
        <p:spPr>
          <a:xfrm>
            <a:off x="3357349" y="2185010"/>
            <a:ext cx="232012" cy="10880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FE1343-DBB6-E788-F8C4-A4EF35ABC25C}"/>
              </a:ext>
            </a:extLst>
          </p:cNvPr>
          <p:cNvSpPr txBox="1"/>
          <p:nvPr/>
        </p:nvSpPr>
        <p:spPr>
          <a:xfrm>
            <a:off x="3742201" y="2537931"/>
            <a:ext cx="199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unfeasible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F583B9-36E1-A72F-19CB-DF97D4988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795840"/>
            <a:ext cx="6925456" cy="16089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E5C919E-A420-7B9A-C05F-D85FA58EF5D5}"/>
              </a:ext>
            </a:extLst>
          </p:cNvPr>
          <p:cNvSpPr txBox="1"/>
          <p:nvPr/>
        </p:nvSpPr>
        <p:spPr>
          <a:xfrm>
            <a:off x="389744" y="3072745"/>
            <a:ext cx="6925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Methods</a:t>
            </a: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10-12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days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daily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cycling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 59%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V̇O2max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Active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but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untrained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males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, V̇O2max 53 +- 2 ml/min/kg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Four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Muscle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biopsy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before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and after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training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block (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Pre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, 15, 60, 99 min) 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Dependent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Variables</a:t>
            </a: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ATP (mmol/kg dry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CrP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(mmol/kg dry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Glycogen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(mmol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glucosyl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u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/kg dry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Enzymes (PFK etc.)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AAE4882-30CD-0479-1796-7BD9234C3AFA}"/>
              </a:ext>
            </a:extLst>
          </p:cNvPr>
          <p:cNvSpPr txBox="1"/>
          <p:nvPr/>
        </p:nvSpPr>
        <p:spPr>
          <a:xfrm>
            <a:off x="7866010" y="6790149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et al., 1991</a:t>
            </a:r>
          </a:p>
        </p:txBody>
      </p:sp>
    </p:spTree>
    <p:extLst>
      <p:ext uri="{BB962C8B-B14F-4D97-AF65-F5344CB8AC3E}">
        <p14:creationId xmlns:p14="http://schemas.microsoft.com/office/powerpoint/2010/main" val="53726775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4291</Words>
  <Application>Microsoft Macintosh PowerPoint</Application>
  <PresentationFormat>Benutzerdefiniert</PresentationFormat>
  <Paragraphs>949</Paragraphs>
  <Slides>65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74" baseType="lpstr">
      <vt:lpstr>AdvP49811</vt:lpstr>
      <vt:lpstr>Arial</vt:lpstr>
      <vt:lpstr>Calibri</vt:lpstr>
      <vt:lpstr>Cambria Math</vt:lpstr>
      <vt:lpstr>MyriadPro</vt:lpstr>
      <vt:lpstr>STIXMath</vt:lpstr>
      <vt:lpstr>Times New Roman</vt:lpstr>
      <vt:lpstr>Wingdings</vt:lpstr>
      <vt:lpstr>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Jasper Suttmeyer</cp:lastModifiedBy>
  <cp:revision>255</cp:revision>
  <dcterms:created xsi:type="dcterms:W3CDTF">2009-11-16T10:30:05Z</dcterms:created>
  <dcterms:modified xsi:type="dcterms:W3CDTF">2026-06-15T09:57:26Z</dcterms:modified>
</cp:coreProperties>
</file>