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slideLayouts/slideLayout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4">
  <p:sldMasterIdLst>
    <p:sldMasterId id="2147483653" r:id="rId1"/>
    <p:sldMasterId id="2147483651" r:id="rId2"/>
    <p:sldMasterId id="2147483655" r:id="rId3"/>
    <p:sldMasterId id="2147483659" r:id="rId4"/>
  </p:sldMasterIdLst>
  <p:notesMasterIdLst>
    <p:notesMasterId r:id="rId8"/>
  </p:notesMasterIdLst>
  <p:sldIdLst>
    <p:sldId id="577" r:id="rId5"/>
    <p:sldId id="623" r:id="rId6"/>
    <p:sldId id="632" r:id="rId7"/>
  </p:sldIdLst>
  <p:sldSz cx="10080625" cy="7561263"/>
  <p:notesSz cx="6858000" cy="9144000"/>
  <p:defaultTextStyle>
    <a:defPPr>
      <a:defRPr lang="de-DE"/>
    </a:defPPr>
    <a:lvl1pPr marL="0" algn="l" defTabSz="100803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4017" algn="l" defTabSz="100803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08035" algn="l" defTabSz="100803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12052" algn="l" defTabSz="100803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16069" algn="l" defTabSz="100803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20086" algn="l" defTabSz="100803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24104" algn="l" defTabSz="100803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28121" algn="l" defTabSz="100803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32138" algn="l" defTabSz="1008035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bschnitt" id="{492BE78C-930B-431E-8C2D-CA0151F0E088}">
          <p14:sldIdLst>
            <p14:sldId id="577"/>
            <p14:sldId id="623"/>
            <p14:sldId id="63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859">
          <p15:clr>
            <a:srgbClr val="A4A3A4"/>
          </p15:clr>
        </p15:guide>
        <p15:guide id="2" pos="30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ristoph Schneider" initials="CS" lastIdx="1" clrIdx="0">
    <p:extLst>
      <p:ext uri="{19B8F6BF-5375-455C-9EA6-DF929625EA0E}">
        <p15:presenceInfo xmlns:p15="http://schemas.microsoft.com/office/powerpoint/2012/main" userId="S-1-5-21-3095126884-250235157-2073834601-100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E7E3DA"/>
    <a:srgbClr val="EA0000"/>
    <a:srgbClr val="94C11C"/>
    <a:srgbClr val="E7E7E7"/>
    <a:srgbClr val="003560"/>
    <a:srgbClr val="E6E4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206" autoAdjust="0"/>
    <p:restoredTop sz="95934" autoAdjust="0"/>
  </p:normalViewPr>
  <p:slideViewPr>
    <p:cSldViewPr snapToGrid="0" snapToObjects="1">
      <p:cViewPr varScale="1">
        <p:scale>
          <a:sx n="100" d="100"/>
          <a:sy n="100" d="100"/>
        </p:scale>
        <p:origin x="1800" y="168"/>
      </p:cViewPr>
      <p:guideLst>
        <p:guide orient="horz" pos="1859"/>
        <p:guide pos="30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6040"/>
    </p:cViewPr>
  </p:sorterViewPr>
  <p:notesViewPr>
    <p:cSldViewPr snapToGrid="0" snapToObjects="1">
      <p:cViewPr varScale="1">
        <p:scale>
          <a:sx n="78" d="100"/>
          <a:sy n="78" d="100"/>
        </p:scale>
        <p:origin x="-2856" y="-67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C8A77F-3D00-445F-B220-9D8F98DF2D8C}" type="datetimeFigureOut">
              <a:rPr lang="de-DE" smtClean="0"/>
              <a:pPr/>
              <a:t>15.06.26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F142B0-932D-45B5-941B-F78BA9A0660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088878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08035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504017" algn="l" defTabSz="1008035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1008035" algn="l" defTabSz="1008035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512052" algn="l" defTabSz="1008035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2016069" algn="l" defTabSz="1008035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520086" algn="l" defTabSz="1008035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3024104" algn="l" defTabSz="1008035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528121" algn="l" defTabSz="1008035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4032138" algn="l" defTabSz="1008035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indent="-342900">
              <a:buAutoNum type="arabicPeriod"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F142B0-932D-45B5-941B-F78BA9A0660B}" type="slidenum">
              <a:rPr lang="de-DE" smtClean="0"/>
              <a:pPr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637303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F142B0-932D-45B5-941B-F78BA9A0660B}" type="slidenum">
              <a:rPr lang="de-DE" smtClean="0"/>
              <a:pPr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67511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F142B0-932D-45B5-941B-F78BA9A0660B}" type="slidenum">
              <a:rPr lang="de-DE" smtClean="0"/>
              <a:pPr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800519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2880E2CA-5B2A-BC2D-BDF8-39C60F141ED5}"/>
              </a:ext>
            </a:extLst>
          </p:cNvPr>
          <p:cNvSpPr/>
          <p:nvPr userDrawn="1"/>
        </p:nvSpPr>
        <p:spPr>
          <a:xfrm>
            <a:off x="439200" y="7156800"/>
            <a:ext cx="7862400" cy="252000"/>
          </a:xfrm>
          <a:prstGeom prst="rect">
            <a:avLst/>
          </a:prstGeom>
          <a:solidFill>
            <a:srgbClr val="E7E7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05E0EFAC-D4B8-E76C-A796-A5D4EC75FD77}"/>
              </a:ext>
            </a:extLst>
          </p:cNvPr>
          <p:cNvSpPr txBox="1"/>
          <p:nvPr userDrawn="1"/>
        </p:nvSpPr>
        <p:spPr>
          <a:xfrm>
            <a:off x="439200" y="7125069"/>
            <a:ext cx="11354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solidFill>
                  <a:srgbClr val="003560"/>
                </a:solidFill>
              </a:rPr>
              <a:t>DVS 2023| Nicht invasive Methode zur Bestimmung der (maximalen) Laktatbildungsrate | Jasper </a:t>
            </a:r>
            <a:r>
              <a:rPr lang="de-DE" sz="1200" dirty="0" err="1">
                <a:solidFill>
                  <a:srgbClr val="003560"/>
                </a:solidFill>
              </a:rPr>
              <a:t>Suttmeyer</a:t>
            </a:r>
            <a:r>
              <a:rPr lang="de-DE" sz="1200" dirty="0">
                <a:solidFill>
                  <a:srgbClr val="003560"/>
                </a:solidFill>
              </a:rPr>
              <a:t> (M. Sc.)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04031" y="302801"/>
            <a:ext cx="9072563" cy="1260211"/>
          </a:xfrm>
          <a:prstGeom prst="rect">
            <a:avLst/>
          </a:prstGeom>
        </p:spPr>
        <p:txBody>
          <a:bodyPr lIns="100803" tIns="50402" rIns="100803" bIns="50402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504031" y="1764295"/>
            <a:ext cx="4452276" cy="4990084"/>
          </a:xfrm>
          <a:prstGeom prst="rect">
            <a:avLst/>
          </a:prstGeom>
        </p:spPr>
        <p:txBody>
          <a:bodyPr lIns="100803" tIns="50402" rIns="100803" bIns="50402"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124318" y="1764295"/>
            <a:ext cx="4452276" cy="4990084"/>
          </a:xfrm>
          <a:prstGeom prst="rect">
            <a:avLst/>
          </a:prstGeom>
        </p:spPr>
        <p:txBody>
          <a:bodyPr lIns="100803" tIns="50402" rIns="100803" bIns="50402"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</p:cSld>
  <p:clrMapOvr>
    <a:masterClrMapping/>
  </p:clrMapOvr>
  <p:transition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form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54318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5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E7E7E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0" y="-3"/>
            <a:ext cx="9122400" cy="70667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3" name="Inhaltsplatzhalter 5" descr="Label_RUB_WEISS-BLAU_srg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157600" y="0"/>
            <a:ext cx="1440000" cy="1440000"/>
          </a:xfrm>
          <a:prstGeom prst="rect">
            <a:avLst/>
          </a:prstGeom>
        </p:spPr>
      </p:pic>
      <p:pic>
        <p:nvPicPr>
          <p:cNvPr id="4" name="Grafik 3" descr="Wortmarke_BLAU_srgb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86000" y="468000"/>
            <a:ext cx="2376000" cy="155307"/>
          </a:xfrm>
          <a:prstGeom prst="rect">
            <a:avLst/>
          </a:prstGeom>
        </p:spPr>
      </p:pic>
      <p:sp>
        <p:nvSpPr>
          <p:cNvPr id="5" name="Textfeld 4"/>
          <p:cNvSpPr txBox="1"/>
          <p:nvPr userDrawn="1"/>
        </p:nvSpPr>
        <p:spPr>
          <a:xfrm>
            <a:off x="9194740" y="7138217"/>
            <a:ext cx="366714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9CF035EB-F284-40BB-A304-AA520D83863F}" type="slidenum">
              <a:rPr lang="de-DE" sz="1000" baseline="0" smtClean="0">
                <a:latin typeface="Arial" pitchFamily="34" charset="0"/>
                <a:cs typeface="Arial" pitchFamily="34" charset="0"/>
              </a:rPr>
              <a:pPr algn="r"/>
              <a:t>‹Nr.›</a:t>
            </a:fld>
            <a:endParaRPr lang="de-DE" sz="1000" baseline="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feld 5"/>
          <p:cNvSpPr txBox="1"/>
          <p:nvPr userDrawn="1"/>
        </p:nvSpPr>
        <p:spPr>
          <a:xfrm>
            <a:off x="468280" y="7142594"/>
            <a:ext cx="8429684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1200" b="1" baseline="0" dirty="0">
                <a:solidFill>
                  <a:srgbClr val="003560"/>
                </a:solidFill>
                <a:latin typeface="Arial" pitchFamily="34" charset="0"/>
                <a:cs typeface="Arial" pitchFamily="34" charset="0"/>
              </a:rPr>
              <a:t>Monitoring, Training </a:t>
            </a:r>
            <a:r>
              <a:rPr lang="de-DE" sz="1200" b="1" baseline="0" dirty="0" err="1">
                <a:solidFill>
                  <a:srgbClr val="003560"/>
                </a:solidFill>
                <a:latin typeface="Arial" pitchFamily="34" charset="0"/>
                <a:cs typeface="Arial" pitchFamily="34" charset="0"/>
              </a:rPr>
              <a:t>Prescription</a:t>
            </a:r>
            <a:r>
              <a:rPr lang="de-DE" sz="1200" b="1" baseline="0" dirty="0">
                <a:solidFill>
                  <a:srgbClr val="003560"/>
                </a:solidFill>
                <a:latin typeface="Arial" pitchFamily="34" charset="0"/>
                <a:cs typeface="Arial" pitchFamily="34" charset="0"/>
              </a:rPr>
              <a:t> &amp; Recovery Science - WS 2019/20 | Schneider, Prof Ferrauti, </a:t>
            </a:r>
            <a:r>
              <a:rPr lang="de-DE" sz="1200" b="1" baseline="0" dirty="0" err="1">
                <a:solidFill>
                  <a:srgbClr val="003560"/>
                </a:solidFill>
                <a:latin typeface="Arial" pitchFamily="34" charset="0"/>
                <a:cs typeface="Arial" pitchFamily="34" charset="0"/>
              </a:rPr>
              <a:t>Dr</a:t>
            </a:r>
            <a:r>
              <a:rPr lang="de-DE" sz="1200" b="1" baseline="0" dirty="0">
                <a:solidFill>
                  <a:srgbClr val="003560"/>
                </a:solidFill>
                <a:latin typeface="Arial" pitchFamily="34" charset="0"/>
                <a:cs typeface="Arial" pitchFamily="34" charset="0"/>
              </a:rPr>
              <a:t> Hanakam 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252016F8-ECD5-FA91-584F-2E5DED25A776}"/>
              </a:ext>
            </a:extLst>
          </p:cNvPr>
          <p:cNvSpPr/>
          <p:nvPr userDrawn="1"/>
        </p:nvSpPr>
        <p:spPr>
          <a:xfrm>
            <a:off x="439200" y="7156800"/>
            <a:ext cx="7862400" cy="252000"/>
          </a:xfrm>
          <a:prstGeom prst="rect">
            <a:avLst/>
          </a:prstGeom>
          <a:solidFill>
            <a:srgbClr val="E7E7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BEAC2C7C-B768-14D1-7CF3-84E4A38ACE64}"/>
              </a:ext>
            </a:extLst>
          </p:cNvPr>
          <p:cNvSpPr txBox="1"/>
          <p:nvPr userDrawn="1"/>
        </p:nvSpPr>
        <p:spPr>
          <a:xfrm>
            <a:off x="439200" y="7125069"/>
            <a:ext cx="11354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solidFill>
                  <a:srgbClr val="003560"/>
                </a:solidFill>
              </a:rPr>
              <a:t>DVS 2023| Nicht invasive Methode zur Bestimmung der (maximalen) Laktatbildungsrate | Jasper </a:t>
            </a:r>
            <a:r>
              <a:rPr lang="de-DE" sz="1200" dirty="0" err="1">
                <a:solidFill>
                  <a:srgbClr val="003560"/>
                </a:solidFill>
              </a:rPr>
              <a:t>Suttmeyer</a:t>
            </a:r>
            <a:r>
              <a:rPr lang="de-DE" sz="1200" dirty="0">
                <a:solidFill>
                  <a:srgbClr val="003560"/>
                </a:solidFill>
              </a:rPr>
              <a:t> (M. Sc.)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ctr" defTabSz="1008035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8013" indent="-378013" algn="l" defTabSz="1008035" rtl="0" eaLnBrk="1" latinLnBrk="0" hangingPunct="1">
        <a:spcBef>
          <a:spcPct val="20000"/>
        </a:spcBef>
        <a:buFont typeface="Arial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19028" indent="-315011" algn="l" defTabSz="1008035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60043" indent="-252009" algn="l" defTabSz="1008035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64060" indent="-252009" algn="l" defTabSz="1008035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68078" indent="-252009" algn="l" defTabSz="1008035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72095" indent="-252009" algn="l" defTabSz="1008035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76112" indent="-252009" algn="l" defTabSz="1008035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80130" indent="-252009" algn="l" defTabSz="1008035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84147" indent="-252009" algn="l" defTabSz="1008035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0803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4017" algn="l" defTabSz="100803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8035" algn="l" defTabSz="100803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12052" algn="l" defTabSz="100803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16069" algn="l" defTabSz="100803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20086" algn="l" defTabSz="100803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24104" algn="l" defTabSz="100803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28121" algn="l" defTabSz="100803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32138" algn="l" defTabSz="100803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E7E7E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/>
        </p:nvSpPr>
        <p:spPr>
          <a:xfrm>
            <a:off x="0" y="-2"/>
            <a:ext cx="9601200" cy="144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8" name="Inhaltsplatzhalter 5" descr="Label_RUB_WEISS-BLAU_srgb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9118800" y="0"/>
            <a:ext cx="720000" cy="720000"/>
          </a:xfrm>
          <a:prstGeom prst="rect">
            <a:avLst/>
          </a:prstGeom>
        </p:spPr>
      </p:pic>
      <p:pic>
        <p:nvPicPr>
          <p:cNvPr id="10" name="Grafik 9" descr="Wortmarke_BLAU_srgb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86000" y="229288"/>
            <a:ext cx="1728000" cy="112953"/>
          </a:xfrm>
          <a:prstGeom prst="rect">
            <a:avLst/>
          </a:prstGeom>
        </p:spPr>
      </p:pic>
      <p:sp>
        <p:nvSpPr>
          <p:cNvPr id="13" name="Textfeld 12"/>
          <p:cNvSpPr txBox="1"/>
          <p:nvPr userDrawn="1"/>
        </p:nvSpPr>
        <p:spPr>
          <a:xfrm>
            <a:off x="9194740" y="7138217"/>
            <a:ext cx="366714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9CF035EB-F284-40BB-A304-AA520D83863F}" type="slidenum">
              <a:rPr lang="de-DE" sz="1000" baseline="0" smtClean="0">
                <a:latin typeface="Arial" pitchFamily="34" charset="0"/>
                <a:cs typeface="Arial" pitchFamily="34" charset="0"/>
              </a:rPr>
              <a:pPr algn="r"/>
              <a:t>‹Nr.›</a:t>
            </a:fld>
            <a:endParaRPr lang="de-DE" sz="1000" baseline="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feld 13"/>
          <p:cNvSpPr txBox="1"/>
          <p:nvPr userDrawn="1"/>
        </p:nvSpPr>
        <p:spPr>
          <a:xfrm>
            <a:off x="468280" y="7142594"/>
            <a:ext cx="8429684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1200" b="1" baseline="0" dirty="0">
                <a:solidFill>
                  <a:srgbClr val="003560"/>
                </a:solidFill>
                <a:latin typeface="Arial" pitchFamily="34" charset="0"/>
                <a:cs typeface="Arial" pitchFamily="34" charset="0"/>
              </a:rPr>
              <a:t>Monitoring, Training </a:t>
            </a:r>
            <a:r>
              <a:rPr lang="de-DE" sz="1200" b="1" baseline="0" dirty="0" err="1">
                <a:solidFill>
                  <a:srgbClr val="003560"/>
                </a:solidFill>
                <a:latin typeface="Arial" pitchFamily="34" charset="0"/>
                <a:cs typeface="Arial" pitchFamily="34" charset="0"/>
              </a:rPr>
              <a:t>Prescription</a:t>
            </a:r>
            <a:r>
              <a:rPr lang="de-DE" sz="1200" b="1" baseline="0" dirty="0">
                <a:solidFill>
                  <a:srgbClr val="003560"/>
                </a:solidFill>
                <a:latin typeface="Arial" pitchFamily="34" charset="0"/>
                <a:cs typeface="Arial" pitchFamily="34" charset="0"/>
              </a:rPr>
              <a:t> &amp; Recovery Science - WS 2019/20 | Schneider, Prof Ferrauti, </a:t>
            </a:r>
            <a:r>
              <a:rPr lang="de-DE" sz="1200" b="1" baseline="0" dirty="0" err="1">
                <a:solidFill>
                  <a:srgbClr val="003560"/>
                </a:solidFill>
                <a:latin typeface="Arial" pitchFamily="34" charset="0"/>
                <a:cs typeface="Arial" pitchFamily="34" charset="0"/>
              </a:rPr>
              <a:t>Dr</a:t>
            </a:r>
            <a:r>
              <a:rPr lang="de-DE" sz="1200" b="1" baseline="0" dirty="0">
                <a:solidFill>
                  <a:srgbClr val="003560"/>
                </a:solidFill>
                <a:latin typeface="Arial" pitchFamily="34" charset="0"/>
                <a:cs typeface="Arial" pitchFamily="34" charset="0"/>
              </a:rPr>
              <a:t> Hanakam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7" r:id="rId2"/>
    <p:sldLayoutId id="2147483658" r:id="rId3"/>
  </p:sldLayoutIdLst>
  <p:txStyles>
    <p:titleStyle>
      <a:lvl1pPr algn="ctr" defTabSz="1008035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8013" indent="-378013" algn="l" defTabSz="1008035" rtl="0" eaLnBrk="1" latinLnBrk="0" hangingPunct="1">
        <a:spcBef>
          <a:spcPct val="20000"/>
        </a:spcBef>
        <a:buFont typeface="Arial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19028" indent="-315011" algn="l" defTabSz="1008035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60043" indent="-252009" algn="l" defTabSz="1008035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64060" indent="-252009" algn="l" defTabSz="1008035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68078" indent="-252009" algn="l" defTabSz="1008035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72095" indent="-252009" algn="l" defTabSz="1008035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76112" indent="-252009" algn="l" defTabSz="1008035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80130" indent="-252009" algn="l" defTabSz="1008035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84147" indent="-252009" algn="l" defTabSz="1008035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0803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4017" algn="l" defTabSz="100803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8035" algn="l" defTabSz="100803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12052" algn="l" defTabSz="100803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16069" algn="l" defTabSz="100803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20086" algn="l" defTabSz="100803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24104" algn="l" defTabSz="100803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28121" algn="l" defTabSz="100803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32138" algn="l" defTabSz="100803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437178" y="433473"/>
            <a:ext cx="7215518" cy="15696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3400" b="1" dirty="0">
                <a:solidFill>
                  <a:srgbClr val="003560"/>
                </a:solidFill>
                <a:latin typeface="Arial" pitchFamily="34" charset="0"/>
                <a:cs typeface="Arial" pitchFamily="34" charset="0"/>
              </a:rPr>
              <a:t>Titel der Präsentation</a:t>
            </a:r>
          </a:p>
          <a:p>
            <a:r>
              <a:rPr lang="de-DE" sz="3400" dirty="0">
                <a:solidFill>
                  <a:srgbClr val="003560"/>
                </a:solidFill>
                <a:latin typeface="Arial" pitchFamily="34" charset="0"/>
                <a:cs typeface="Arial" pitchFamily="34" charset="0"/>
              </a:rPr>
              <a:t>Sub-Titel der Präsentation</a:t>
            </a:r>
          </a:p>
          <a:p>
            <a:r>
              <a:rPr lang="de-DE" sz="3400" b="1" baseline="0" dirty="0">
                <a:solidFill>
                  <a:srgbClr val="8DAE10"/>
                </a:solidFill>
                <a:latin typeface="Arial" pitchFamily="34" charset="0"/>
                <a:cs typeface="Arial" pitchFamily="34" charset="0"/>
              </a:rPr>
              <a:t>Datum XX.XX. – XX.XX.20XX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437178" y="2207462"/>
            <a:ext cx="7215518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1400" b="1" dirty="0">
                <a:solidFill>
                  <a:srgbClr val="003560"/>
                </a:solidFill>
                <a:latin typeface="Arial" pitchFamily="34" charset="0"/>
                <a:cs typeface="Arial" pitchFamily="34" charset="0"/>
              </a:rPr>
              <a:t>FAKULTÄT XY</a:t>
            </a:r>
          </a:p>
          <a:p>
            <a:r>
              <a:rPr lang="de-DE" sz="1400" dirty="0">
                <a:solidFill>
                  <a:srgbClr val="003560"/>
                </a:solidFill>
                <a:latin typeface="Arial" pitchFamily="34" charset="0"/>
                <a:cs typeface="Arial" pitchFamily="34" charset="0"/>
              </a:rPr>
              <a:t>Lehrstuhl für XY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447452" y="2838985"/>
            <a:ext cx="7215518" cy="92333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3000" b="1" dirty="0">
                <a:solidFill>
                  <a:srgbClr val="003560"/>
                </a:solidFill>
                <a:latin typeface="Arial" pitchFamily="34" charset="0"/>
                <a:cs typeface="Arial" pitchFamily="34" charset="0"/>
              </a:rPr>
              <a:t>Headline bei längeren Headlines</a:t>
            </a:r>
          </a:p>
          <a:p>
            <a:r>
              <a:rPr lang="de-DE" sz="3000" dirty="0">
                <a:solidFill>
                  <a:srgbClr val="003560"/>
                </a:solidFill>
                <a:latin typeface="Arial" pitchFamily="34" charset="0"/>
                <a:cs typeface="Arial" pitchFamily="34" charset="0"/>
              </a:rPr>
              <a:t>Subheadline – optional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437178" y="3997842"/>
            <a:ext cx="4460258" cy="119263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288000">
              <a:lnSpc>
                <a:spcPts val="2700"/>
              </a:lnSpc>
              <a:spcAft>
                <a:spcPts val="600"/>
              </a:spcAft>
              <a:buSzPct val="130000"/>
              <a:buFont typeface="Wingdings" pitchFamily="2" charset="2"/>
              <a:buChar char="§"/>
            </a:pPr>
            <a:r>
              <a:rPr lang="de-DE" dirty="0" err="1">
                <a:latin typeface="Arial" pitchFamily="34" charset="0"/>
                <a:cs typeface="Arial" pitchFamily="34" charset="0"/>
              </a:rPr>
              <a:t>Bulletpoint</a:t>
            </a:r>
            <a:r>
              <a:rPr lang="de-DE" dirty="0">
                <a:latin typeface="Arial" pitchFamily="34" charset="0"/>
                <a:cs typeface="Arial" pitchFamily="34" charset="0"/>
              </a:rPr>
              <a:t> 1</a:t>
            </a:r>
          </a:p>
          <a:p>
            <a:pPr indent="288000">
              <a:lnSpc>
                <a:spcPts val="2700"/>
              </a:lnSpc>
              <a:spcAft>
                <a:spcPts val="600"/>
              </a:spcAft>
              <a:buSzPct val="130000"/>
              <a:buFont typeface="Wingdings" pitchFamily="2" charset="2"/>
              <a:buChar char="§"/>
            </a:pPr>
            <a:r>
              <a:rPr lang="de-DE" dirty="0" err="1">
                <a:latin typeface="Arial" pitchFamily="34" charset="0"/>
                <a:cs typeface="Arial" pitchFamily="34" charset="0"/>
              </a:rPr>
              <a:t>Bulletpoint</a:t>
            </a:r>
            <a:r>
              <a:rPr lang="de-DE" dirty="0">
                <a:latin typeface="Arial" pitchFamily="34" charset="0"/>
                <a:cs typeface="Arial" pitchFamily="34" charset="0"/>
              </a:rPr>
              <a:t> 2</a:t>
            </a:r>
          </a:p>
          <a:p>
            <a:pPr indent="288000">
              <a:lnSpc>
                <a:spcPts val="2700"/>
              </a:lnSpc>
              <a:spcAft>
                <a:spcPts val="600"/>
              </a:spcAft>
              <a:buSzPct val="130000"/>
              <a:buFont typeface="Wingdings" pitchFamily="2" charset="2"/>
              <a:buChar char="§"/>
            </a:pPr>
            <a:r>
              <a:rPr lang="de-DE" dirty="0" err="1">
                <a:latin typeface="Arial" pitchFamily="34" charset="0"/>
                <a:cs typeface="Arial" pitchFamily="34" charset="0"/>
              </a:rPr>
              <a:t>Bulletpoint</a:t>
            </a:r>
            <a:r>
              <a:rPr lang="de-DE" dirty="0">
                <a:latin typeface="Arial" pitchFamily="34" charset="0"/>
                <a:cs typeface="Arial" pitchFamily="34" charset="0"/>
              </a:rPr>
              <a:t> 3</a:t>
            </a:r>
          </a:p>
        </p:txBody>
      </p:sp>
      <p:sp>
        <p:nvSpPr>
          <p:cNvPr id="7" name="Textfeld 6"/>
          <p:cNvSpPr txBox="1"/>
          <p:nvPr/>
        </p:nvSpPr>
        <p:spPr>
          <a:xfrm>
            <a:off x="468280" y="7142594"/>
            <a:ext cx="8429684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1200" b="1" baseline="0" dirty="0">
                <a:solidFill>
                  <a:srgbClr val="003560"/>
                </a:solidFill>
                <a:latin typeface="Arial" pitchFamily="34" charset="0"/>
                <a:cs typeface="Arial" pitchFamily="34" charset="0"/>
              </a:rPr>
              <a:t>Grundlagen der Trainingswissenschaft SS 2010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437178" y="5348170"/>
            <a:ext cx="4460258" cy="138499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700"/>
              </a:lnSpc>
              <a:buSzPct val="130000"/>
            </a:pPr>
            <a:r>
              <a:rPr lang="de-DE" dirty="0" err="1">
                <a:latin typeface="Arial" pitchFamily="34" charset="0"/>
                <a:cs typeface="Arial" pitchFamily="34" charset="0"/>
              </a:rPr>
              <a:t>Cidunt</a:t>
            </a:r>
            <a:r>
              <a:rPr lang="de-DE" dirty="0">
                <a:latin typeface="Arial" pitchFamily="34" charset="0"/>
                <a:cs typeface="Arial" pitchFamily="34" charset="0"/>
              </a:rPr>
              <a:t> </a:t>
            </a:r>
            <a:r>
              <a:rPr lang="de-DE" dirty="0" err="1">
                <a:latin typeface="Arial" pitchFamily="34" charset="0"/>
                <a:cs typeface="Arial" pitchFamily="34" charset="0"/>
              </a:rPr>
              <a:t>adignis</a:t>
            </a:r>
            <a:r>
              <a:rPr lang="de-DE" dirty="0">
                <a:latin typeface="Arial" pitchFamily="34" charset="0"/>
                <a:cs typeface="Arial" pitchFamily="34" charset="0"/>
              </a:rPr>
              <a:t> am </a:t>
            </a:r>
            <a:r>
              <a:rPr lang="de-DE" dirty="0" err="1">
                <a:latin typeface="Arial" pitchFamily="34" charset="0"/>
                <a:cs typeface="Arial" pitchFamily="34" charset="0"/>
              </a:rPr>
              <a:t>venibh</a:t>
            </a:r>
            <a:r>
              <a:rPr lang="de-DE" dirty="0">
                <a:latin typeface="Arial" pitchFamily="34" charset="0"/>
                <a:cs typeface="Arial" pitchFamily="34" charset="0"/>
              </a:rPr>
              <a:t> </a:t>
            </a:r>
            <a:r>
              <a:rPr lang="de-DE" dirty="0" err="1">
                <a:latin typeface="Arial" pitchFamily="34" charset="0"/>
                <a:cs typeface="Arial" pitchFamily="34" charset="0"/>
              </a:rPr>
              <a:t>etue</a:t>
            </a:r>
            <a:r>
              <a:rPr lang="de-DE" dirty="0">
                <a:latin typeface="Arial" pitchFamily="34" charset="0"/>
                <a:cs typeface="Arial" pitchFamily="34" charset="0"/>
              </a:rPr>
              <a:t> </a:t>
            </a:r>
            <a:r>
              <a:rPr lang="de-DE" dirty="0" err="1">
                <a:latin typeface="Arial" pitchFamily="34" charset="0"/>
                <a:cs typeface="Arial" pitchFamily="34" charset="0"/>
              </a:rPr>
              <a:t>alit</a:t>
            </a:r>
            <a:r>
              <a:rPr lang="de-DE" dirty="0">
                <a:latin typeface="Arial" pitchFamily="34" charset="0"/>
                <a:cs typeface="Arial" pitchFamily="34" charset="0"/>
              </a:rPr>
              <a:t> </a:t>
            </a:r>
            <a:r>
              <a:rPr lang="de-DE" dirty="0" err="1">
                <a:latin typeface="Arial" pitchFamily="34" charset="0"/>
                <a:cs typeface="Arial" pitchFamily="34" charset="0"/>
              </a:rPr>
              <a:t>erostio</a:t>
            </a:r>
            <a:r>
              <a:rPr lang="de-DE" dirty="0">
                <a:latin typeface="Arial" pitchFamily="34" charset="0"/>
                <a:cs typeface="Arial" pitchFamily="34" charset="0"/>
              </a:rPr>
              <a:t> </a:t>
            </a:r>
            <a:r>
              <a:rPr lang="de-DE" dirty="0" err="1">
                <a:latin typeface="Arial" pitchFamily="34" charset="0"/>
                <a:cs typeface="Arial" pitchFamily="34" charset="0"/>
              </a:rPr>
              <a:t>dipisisi</a:t>
            </a:r>
            <a:r>
              <a:rPr lang="de-DE" dirty="0">
                <a:latin typeface="Arial" pitchFamily="34" charset="0"/>
                <a:cs typeface="Arial" pitchFamily="34" charset="0"/>
              </a:rPr>
              <a:t> er </a:t>
            </a:r>
            <a:r>
              <a:rPr lang="de-DE" dirty="0" err="1">
                <a:latin typeface="Arial" pitchFamily="34" charset="0"/>
                <a:cs typeface="Arial" pitchFamily="34" charset="0"/>
              </a:rPr>
              <a:t>aliquissi</a:t>
            </a:r>
            <a:r>
              <a:rPr lang="de-DE" dirty="0">
                <a:latin typeface="Arial" pitchFamily="34" charset="0"/>
                <a:cs typeface="Arial" pitchFamily="34" charset="0"/>
              </a:rPr>
              <a:t>. </a:t>
            </a:r>
            <a:r>
              <a:rPr lang="de-DE" dirty="0" err="1">
                <a:latin typeface="Arial" pitchFamily="34" charset="0"/>
                <a:cs typeface="Arial" pitchFamily="34" charset="0"/>
              </a:rPr>
              <a:t>Unt</a:t>
            </a:r>
            <a:r>
              <a:rPr lang="de-DE" dirty="0">
                <a:latin typeface="Arial" pitchFamily="34" charset="0"/>
                <a:cs typeface="Arial" pitchFamily="34" charset="0"/>
              </a:rPr>
              <a:t> </a:t>
            </a:r>
            <a:r>
              <a:rPr lang="de-DE" dirty="0" err="1">
                <a:latin typeface="Arial" pitchFamily="34" charset="0"/>
                <a:cs typeface="Arial" pitchFamily="34" charset="0"/>
              </a:rPr>
              <a:t>lortio</a:t>
            </a:r>
            <a:r>
              <a:rPr lang="de-DE" dirty="0">
                <a:latin typeface="Arial" pitchFamily="34" charset="0"/>
                <a:cs typeface="Arial" pitchFamily="34" charset="0"/>
              </a:rPr>
              <a:t> </a:t>
            </a:r>
            <a:r>
              <a:rPr lang="de-DE" dirty="0" err="1">
                <a:latin typeface="Arial" pitchFamily="34" charset="0"/>
                <a:cs typeface="Arial" pitchFamily="34" charset="0"/>
              </a:rPr>
              <a:t>digna</a:t>
            </a:r>
            <a:r>
              <a:rPr lang="de-DE" dirty="0">
                <a:latin typeface="Arial" pitchFamily="34" charset="0"/>
                <a:cs typeface="Arial" pitchFamily="34" charset="0"/>
              </a:rPr>
              <a:t> </a:t>
            </a:r>
            <a:r>
              <a:rPr lang="de-DE" dirty="0" err="1">
                <a:latin typeface="Arial" pitchFamily="34" charset="0"/>
                <a:cs typeface="Arial" pitchFamily="34" charset="0"/>
              </a:rPr>
              <a:t>cor</a:t>
            </a:r>
            <a:r>
              <a:rPr lang="de-DE" dirty="0">
                <a:latin typeface="Arial" pitchFamily="34" charset="0"/>
                <a:cs typeface="Arial" pitchFamily="34" charset="0"/>
              </a:rPr>
              <a:t> </a:t>
            </a:r>
            <a:r>
              <a:rPr lang="de-DE" dirty="0" err="1">
                <a:latin typeface="Arial" pitchFamily="34" charset="0"/>
                <a:cs typeface="Arial" pitchFamily="34" charset="0"/>
              </a:rPr>
              <a:t>sum</a:t>
            </a:r>
            <a:r>
              <a:rPr lang="de-DE" dirty="0">
                <a:latin typeface="Arial" pitchFamily="34" charset="0"/>
                <a:cs typeface="Arial" pitchFamily="34" charset="0"/>
              </a:rPr>
              <a:t> </a:t>
            </a:r>
            <a:r>
              <a:rPr lang="de-DE" dirty="0" err="1">
                <a:latin typeface="Arial" pitchFamily="34" charset="0"/>
                <a:cs typeface="Arial" pitchFamily="34" charset="0"/>
              </a:rPr>
              <a:t>vel</a:t>
            </a:r>
            <a:r>
              <a:rPr lang="de-DE" dirty="0">
                <a:latin typeface="Arial" pitchFamily="34" charset="0"/>
                <a:cs typeface="Arial" pitchFamily="34" charset="0"/>
              </a:rPr>
              <a:t> </a:t>
            </a:r>
            <a:r>
              <a:rPr lang="de-DE" dirty="0" err="1">
                <a:latin typeface="Arial" pitchFamily="34" charset="0"/>
                <a:cs typeface="Arial" pitchFamily="34" charset="0"/>
              </a:rPr>
              <a:t>il</a:t>
            </a:r>
            <a:r>
              <a:rPr lang="de-DE" dirty="0">
                <a:latin typeface="Arial" pitchFamily="34" charset="0"/>
                <a:cs typeface="Arial" pitchFamily="34" charset="0"/>
              </a:rPr>
              <a:t> </a:t>
            </a:r>
            <a:r>
              <a:rPr lang="de-DE" dirty="0" err="1">
                <a:latin typeface="Arial" pitchFamily="34" charset="0"/>
                <a:cs typeface="Arial" pitchFamily="34" charset="0"/>
              </a:rPr>
              <a:t>utem</a:t>
            </a:r>
            <a:r>
              <a:rPr lang="de-DE" dirty="0">
                <a:latin typeface="Arial" pitchFamily="34" charset="0"/>
                <a:cs typeface="Arial" pitchFamily="34" charset="0"/>
              </a:rPr>
              <a:t> ad et </a:t>
            </a:r>
            <a:r>
              <a:rPr lang="de-DE" dirty="0" err="1">
                <a:latin typeface="Arial" pitchFamily="34" charset="0"/>
                <a:cs typeface="Arial" pitchFamily="34" charset="0"/>
              </a:rPr>
              <a:t>nosto</a:t>
            </a:r>
            <a:r>
              <a:rPr lang="de-DE" dirty="0">
                <a:latin typeface="Arial" pitchFamily="34" charset="0"/>
                <a:cs typeface="Arial" pitchFamily="34" charset="0"/>
              </a:rPr>
              <a:t> </a:t>
            </a:r>
            <a:r>
              <a:rPr lang="de-DE" dirty="0" err="1">
                <a:latin typeface="Arial" pitchFamily="34" charset="0"/>
                <a:cs typeface="Arial" pitchFamily="34" charset="0"/>
              </a:rPr>
              <a:t>od</a:t>
            </a:r>
            <a:r>
              <a:rPr lang="de-DE" dirty="0">
                <a:latin typeface="Arial" pitchFamily="34" charset="0"/>
                <a:cs typeface="Arial" pitchFamily="34" charset="0"/>
              </a:rPr>
              <a:t> magna </a:t>
            </a:r>
            <a:r>
              <a:rPr lang="de-DE" dirty="0" err="1">
                <a:latin typeface="Arial" pitchFamily="34" charset="0"/>
                <a:cs typeface="Arial" pitchFamily="34" charset="0"/>
              </a:rPr>
              <a:t>feugait</a:t>
            </a:r>
            <a:r>
              <a:rPr lang="de-DE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xStyles>
    <p:titleStyle>
      <a:lvl1pPr algn="ctr" defTabSz="1008035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8013" indent="-378013" algn="l" defTabSz="1008035" rtl="0" eaLnBrk="1" latinLnBrk="0" hangingPunct="1">
        <a:spcBef>
          <a:spcPct val="20000"/>
        </a:spcBef>
        <a:buFont typeface="Arial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19028" indent="-315011" algn="l" defTabSz="1008035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60043" indent="-252009" algn="l" defTabSz="1008035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64060" indent="-252009" algn="l" defTabSz="1008035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68078" indent="-252009" algn="l" defTabSz="1008035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72095" indent="-252009" algn="l" defTabSz="1008035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76112" indent="-252009" algn="l" defTabSz="1008035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80130" indent="-252009" algn="l" defTabSz="1008035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84147" indent="-252009" algn="l" defTabSz="1008035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0803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4017" algn="l" defTabSz="100803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8035" algn="l" defTabSz="100803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12052" algn="l" defTabSz="100803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16069" algn="l" defTabSz="100803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20086" algn="l" defTabSz="100803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24104" algn="l" defTabSz="100803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28121" algn="l" defTabSz="100803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32138" algn="l" defTabSz="100803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E7E7E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0" y="-3"/>
            <a:ext cx="9122400" cy="70667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3" name="Inhaltsplatzhalter 5" descr="Label_RUB_WEISS-BLAU_srg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157600" y="0"/>
            <a:ext cx="1440000" cy="1440000"/>
          </a:xfrm>
          <a:prstGeom prst="rect">
            <a:avLst/>
          </a:prstGeom>
        </p:spPr>
      </p:pic>
      <p:pic>
        <p:nvPicPr>
          <p:cNvPr id="4" name="Grafik 3" descr="Wortmarke_BLAU_srgb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86000" y="468000"/>
            <a:ext cx="2376000" cy="155307"/>
          </a:xfrm>
          <a:prstGeom prst="rect">
            <a:avLst/>
          </a:prstGeom>
        </p:spPr>
      </p:pic>
      <p:sp>
        <p:nvSpPr>
          <p:cNvPr id="5" name="Textfeld 4"/>
          <p:cNvSpPr txBox="1"/>
          <p:nvPr userDrawn="1"/>
        </p:nvSpPr>
        <p:spPr>
          <a:xfrm>
            <a:off x="9194740" y="7138217"/>
            <a:ext cx="366714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fld id="{9CF035EB-F284-40BB-A304-AA520D83863F}" type="slidenum">
              <a:rPr lang="de-DE" sz="1000" baseline="0" smtClean="0">
                <a:latin typeface="Arial" pitchFamily="34" charset="0"/>
                <a:cs typeface="Arial" pitchFamily="34" charset="0"/>
              </a:rPr>
              <a:pPr algn="r"/>
              <a:t>‹Nr.›</a:t>
            </a:fld>
            <a:endParaRPr lang="de-DE" sz="1000" baseline="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feld 5"/>
          <p:cNvSpPr txBox="1"/>
          <p:nvPr userDrawn="1"/>
        </p:nvSpPr>
        <p:spPr>
          <a:xfrm>
            <a:off x="468280" y="7142594"/>
            <a:ext cx="8429684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1200" b="1" baseline="0" dirty="0">
                <a:solidFill>
                  <a:srgbClr val="003560"/>
                </a:solidFill>
                <a:latin typeface="Arial" pitchFamily="34" charset="0"/>
                <a:cs typeface="Arial" pitchFamily="34" charset="0"/>
              </a:rPr>
              <a:t>Monitoring, Training </a:t>
            </a:r>
            <a:r>
              <a:rPr lang="de-DE" sz="1200" b="1" baseline="0" dirty="0" err="1">
                <a:solidFill>
                  <a:srgbClr val="003560"/>
                </a:solidFill>
                <a:latin typeface="Arial" pitchFamily="34" charset="0"/>
                <a:cs typeface="Arial" pitchFamily="34" charset="0"/>
              </a:rPr>
              <a:t>Prescription</a:t>
            </a:r>
            <a:r>
              <a:rPr lang="de-DE" sz="1200" b="1" baseline="0" dirty="0">
                <a:solidFill>
                  <a:srgbClr val="003560"/>
                </a:solidFill>
                <a:latin typeface="Arial" pitchFamily="34" charset="0"/>
                <a:cs typeface="Arial" pitchFamily="34" charset="0"/>
              </a:rPr>
              <a:t> &amp; Recovery Science - WS 2019/20 | Schneider, Prof Ferrauti, </a:t>
            </a:r>
            <a:r>
              <a:rPr lang="de-DE" sz="1200" b="1" baseline="0" dirty="0" err="1">
                <a:solidFill>
                  <a:srgbClr val="003560"/>
                </a:solidFill>
                <a:latin typeface="Arial" pitchFamily="34" charset="0"/>
                <a:cs typeface="Arial" pitchFamily="34" charset="0"/>
              </a:rPr>
              <a:t>Dr</a:t>
            </a:r>
            <a:r>
              <a:rPr lang="de-DE" sz="1200" b="1" baseline="0" dirty="0">
                <a:solidFill>
                  <a:srgbClr val="003560"/>
                </a:solidFill>
                <a:latin typeface="Arial" pitchFamily="34" charset="0"/>
                <a:cs typeface="Arial" pitchFamily="34" charset="0"/>
              </a:rPr>
              <a:t> Hanakam </a:t>
            </a:r>
          </a:p>
        </p:txBody>
      </p:sp>
    </p:spTree>
    <p:extLst>
      <p:ext uri="{BB962C8B-B14F-4D97-AF65-F5344CB8AC3E}">
        <p14:creationId xmlns:p14="http://schemas.microsoft.com/office/powerpoint/2010/main" val="3224433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>
      <a:lvl1pPr algn="ctr" defTabSz="1008035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8013" indent="-378013" algn="l" defTabSz="1008035" rtl="0" eaLnBrk="1" latinLnBrk="0" hangingPunct="1">
        <a:spcBef>
          <a:spcPct val="20000"/>
        </a:spcBef>
        <a:buFont typeface="Arial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19028" indent="-315011" algn="l" defTabSz="1008035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60043" indent="-252009" algn="l" defTabSz="1008035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64060" indent="-252009" algn="l" defTabSz="1008035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68078" indent="-252009" algn="l" defTabSz="1008035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72095" indent="-252009" algn="l" defTabSz="1008035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76112" indent="-252009" algn="l" defTabSz="1008035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80130" indent="-252009" algn="l" defTabSz="1008035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84147" indent="-252009" algn="l" defTabSz="1008035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0803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4017" algn="l" defTabSz="100803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8035" algn="l" defTabSz="100803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12052" algn="l" defTabSz="100803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16069" algn="l" defTabSz="100803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20086" algn="l" defTabSz="100803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24104" algn="l" defTabSz="100803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28121" algn="l" defTabSz="100803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32138" algn="l" defTabSz="100803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7468EB56-9C91-4AEE-8C3B-B04432CC4CD6}"/>
              </a:ext>
            </a:extLst>
          </p:cNvPr>
          <p:cNvSpPr txBox="1"/>
          <p:nvPr/>
        </p:nvSpPr>
        <p:spPr>
          <a:xfrm>
            <a:off x="439200" y="5301574"/>
            <a:ext cx="8529476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rgbClr val="003560"/>
                </a:solidFill>
              </a:rPr>
              <a:t>Nicht-invasive Methode zur Bestimmung der (maximalen) Laktatbildungsrate</a:t>
            </a:r>
          </a:p>
          <a:p>
            <a:endParaRPr lang="de-DE" sz="1600" dirty="0">
              <a:solidFill>
                <a:srgbClr val="0035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1600" dirty="0">
              <a:solidFill>
                <a:srgbClr val="0035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600" b="1" dirty="0">
                <a:solidFill>
                  <a:srgbClr val="003560"/>
                </a:solidFill>
              </a:rPr>
              <a:t>Jasper Suttmeyer</a:t>
            </a:r>
          </a:p>
          <a:p>
            <a:endParaRPr lang="de-DE" sz="2400" b="1" dirty="0">
              <a:solidFill>
                <a:srgbClr val="003560"/>
              </a:solidFill>
            </a:endParaRP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FAA7C574-A93B-4912-ADB7-BC5AD10A0945}"/>
              </a:ext>
            </a:extLst>
          </p:cNvPr>
          <p:cNvSpPr/>
          <p:nvPr/>
        </p:nvSpPr>
        <p:spPr>
          <a:xfrm>
            <a:off x="439200" y="7156800"/>
            <a:ext cx="7862400" cy="252000"/>
          </a:xfrm>
          <a:prstGeom prst="rect">
            <a:avLst/>
          </a:prstGeom>
          <a:solidFill>
            <a:srgbClr val="E7E7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7BC6D19E-E6E4-4CF1-B14C-3F2A461801AE}"/>
              </a:ext>
            </a:extLst>
          </p:cNvPr>
          <p:cNvSpPr txBox="1"/>
          <p:nvPr/>
        </p:nvSpPr>
        <p:spPr>
          <a:xfrm>
            <a:off x="439200" y="7125069"/>
            <a:ext cx="11354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solidFill>
                  <a:srgbClr val="003560"/>
                </a:solidFill>
              </a:rPr>
              <a:t>DVS 2023| Nicht invasive Methode zur Bestimmung der (maximalen) Laktatbildungsrate | Jasper </a:t>
            </a:r>
            <a:r>
              <a:rPr lang="de-DE" sz="1200" dirty="0" err="1">
                <a:solidFill>
                  <a:srgbClr val="003560"/>
                </a:solidFill>
              </a:rPr>
              <a:t>Suttmeyer</a:t>
            </a:r>
            <a:r>
              <a:rPr lang="de-DE" sz="1200" dirty="0">
                <a:solidFill>
                  <a:srgbClr val="003560"/>
                </a:solidFill>
              </a:rPr>
              <a:t> (M. Sc.)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34DE982E-1ECD-4F2D-90A4-7008D1FF1354}"/>
              </a:ext>
            </a:extLst>
          </p:cNvPr>
          <p:cNvSpPr/>
          <p:nvPr/>
        </p:nvSpPr>
        <p:spPr>
          <a:xfrm>
            <a:off x="3236347" y="4174856"/>
            <a:ext cx="3645465" cy="7439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grpSp>
        <p:nvGrpSpPr>
          <p:cNvPr id="5" name="Gruppieren 4">
            <a:extLst>
              <a:ext uri="{FF2B5EF4-FFF2-40B4-BE49-F238E27FC236}">
                <a16:creationId xmlns:a16="http://schemas.microsoft.com/office/drawing/2014/main" id="{75587156-D950-4876-5E9A-3E9CA828F9D8}"/>
              </a:ext>
            </a:extLst>
          </p:cNvPr>
          <p:cNvGrpSpPr/>
          <p:nvPr/>
        </p:nvGrpSpPr>
        <p:grpSpPr>
          <a:xfrm>
            <a:off x="2834700" y="1667382"/>
            <a:ext cx="2757920" cy="2879433"/>
            <a:chOff x="955100" y="1553082"/>
            <a:chExt cx="2757920" cy="2879433"/>
          </a:xfrm>
        </p:grpSpPr>
        <p:pic>
          <p:nvPicPr>
            <p:cNvPr id="4098" name="Picture 2" descr="Computer Simulation Vector Art, Icons, and Graphics for Free Download">
              <a:extLst>
                <a:ext uri="{FF2B5EF4-FFF2-40B4-BE49-F238E27FC236}">
                  <a16:creationId xmlns:a16="http://schemas.microsoft.com/office/drawing/2014/main" id="{DCFBA4E2-E503-6C0A-3083-61DB58B269F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55100" y="1553082"/>
              <a:ext cx="2757920" cy="287943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Rechteck 3">
              <a:extLst>
                <a:ext uri="{FF2B5EF4-FFF2-40B4-BE49-F238E27FC236}">
                  <a16:creationId xmlns:a16="http://schemas.microsoft.com/office/drawing/2014/main" id="{F6786F45-E4D6-7D09-6D0C-FC2276435F36}"/>
                </a:ext>
              </a:extLst>
            </p:cNvPr>
            <p:cNvSpPr/>
            <p:nvPr/>
          </p:nvSpPr>
          <p:spPr>
            <a:xfrm>
              <a:off x="1066800" y="1765300"/>
              <a:ext cx="1079500" cy="10033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1028" name="Picture 4" descr="Sprint Rennrad Sprinten - Kostenlose Vektorgrafik auf Pixabay - Pixabay">
              <a:extLst>
                <a:ext uri="{FF2B5EF4-FFF2-40B4-BE49-F238E27FC236}">
                  <a16:creationId xmlns:a16="http://schemas.microsoft.com/office/drawing/2014/main" id="{A560BE5B-A5E6-E35F-1F47-17D459B7CBC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29139" y="1974711"/>
              <a:ext cx="1017161" cy="64761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8686981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18">
            <a:extLst>
              <a:ext uri="{FF2B5EF4-FFF2-40B4-BE49-F238E27FC236}">
                <a16:creationId xmlns:a16="http://schemas.microsoft.com/office/drawing/2014/main" id="{0CB5F8F2-C5F7-F0C0-D445-BEBDCBDA56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870817"/>
            <a:ext cx="78803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10064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10064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10064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10064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10064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2400" b="1" dirty="0" err="1">
                <a:solidFill>
                  <a:srgbClr val="003560"/>
                </a:solidFill>
                <a:latin typeface="Arial" panose="020B0604020202020204" pitchFamily="34" charset="0"/>
              </a:rPr>
              <a:t>Laktatbildung</a:t>
            </a:r>
            <a:r>
              <a:rPr lang="en-GB" altLang="de-DE" sz="2400" b="1" dirty="0">
                <a:solidFill>
                  <a:srgbClr val="003560"/>
                </a:solidFill>
                <a:latin typeface="Arial" panose="020B0604020202020204" pitchFamily="34" charset="0"/>
              </a:rPr>
              <a:t> &amp; </a:t>
            </a:r>
            <a:r>
              <a:rPr lang="en-GB" altLang="de-DE" sz="2400" b="1" dirty="0" err="1">
                <a:solidFill>
                  <a:srgbClr val="003560"/>
                </a:solidFill>
                <a:latin typeface="Arial" panose="020B0604020202020204" pitchFamily="34" charset="0"/>
              </a:rPr>
              <a:t>Mechanische</a:t>
            </a:r>
            <a:r>
              <a:rPr lang="en-GB" altLang="de-DE" sz="2400" b="1" dirty="0">
                <a:solidFill>
                  <a:srgbClr val="003560"/>
                </a:solidFill>
                <a:latin typeface="Arial" panose="020B0604020202020204" pitchFamily="34" charset="0"/>
              </a:rPr>
              <a:t> </a:t>
            </a:r>
            <a:r>
              <a:rPr lang="en-GB" altLang="de-DE" sz="2400" b="1" dirty="0" err="1">
                <a:solidFill>
                  <a:srgbClr val="003560"/>
                </a:solidFill>
                <a:latin typeface="Arial" panose="020B0604020202020204" pitchFamily="34" charset="0"/>
              </a:rPr>
              <a:t>Leistung</a:t>
            </a:r>
            <a:endParaRPr lang="de-DE" altLang="de-DE" sz="2400" b="1" dirty="0">
              <a:solidFill>
                <a:srgbClr val="003560"/>
              </a:solidFill>
              <a:latin typeface="Arial" panose="020B0604020202020204" pitchFamily="34" charset="0"/>
            </a:endParaRP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5CC7D468-69CF-AA8C-43C9-066B1EB0151C}"/>
              </a:ext>
            </a:extLst>
          </p:cNvPr>
          <p:cNvSpPr txBox="1"/>
          <p:nvPr/>
        </p:nvSpPr>
        <p:spPr>
          <a:xfrm>
            <a:off x="5297833" y="2653619"/>
            <a:ext cx="2876320" cy="338554"/>
          </a:xfrm>
          <a:prstGeom prst="rect">
            <a:avLst/>
          </a:prstGeom>
          <a:noFill/>
          <a:ln w="38100">
            <a:solidFill>
              <a:srgbClr val="EA0000"/>
            </a:solidFill>
          </a:ln>
        </p:spPr>
        <p:txBody>
          <a:bodyPr wrap="square" rtlCol="0">
            <a:spAutoFit/>
          </a:bodyPr>
          <a:lstStyle/>
          <a:p>
            <a:r>
              <a:rPr lang="de-DE" sz="1600" i="1" dirty="0">
                <a:solidFill>
                  <a:srgbClr val="003560"/>
                </a:solidFill>
              </a:rPr>
              <a:t>0.0485 mmol ATP = 1 Watt 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3ACCF37D-01F6-049D-0CAC-932AEB9B3C88}"/>
              </a:ext>
            </a:extLst>
          </p:cNvPr>
          <p:cNvSpPr txBox="1"/>
          <p:nvPr/>
        </p:nvSpPr>
        <p:spPr>
          <a:xfrm>
            <a:off x="468313" y="2653773"/>
            <a:ext cx="2876320" cy="338400"/>
          </a:xfrm>
          <a:prstGeom prst="rect">
            <a:avLst/>
          </a:prstGeom>
          <a:noFill/>
          <a:ln w="38100">
            <a:solidFill>
              <a:srgbClr val="EA0000"/>
            </a:solidFill>
          </a:ln>
        </p:spPr>
        <p:txBody>
          <a:bodyPr wrap="square" rtlCol="0">
            <a:spAutoFit/>
          </a:bodyPr>
          <a:lstStyle/>
          <a:p>
            <a:r>
              <a:rPr lang="de-DE" sz="1600" i="1" dirty="0">
                <a:solidFill>
                  <a:srgbClr val="003560"/>
                </a:solidFill>
              </a:rPr>
              <a:t>1.4 mmol ATP = 1 mmol Laktat</a:t>
            </a:r>
          </a:p>
        </p:txBody>
      </p:sp>
      <p:sp>
        <p:nvSpPr>
          <p:cNvPr id="32" name="Textfeld 31">
            <a:extLst>
              <a:ext uri="{FF2B5EF4-FFF2-40B4-BE49-F238E27FC236}">
                <a16:creationId xmlns:a16="http://schemas.microsoft.com/office/drawing/2014/main" id="{E6A5A5D8-CD5D-F9CF-513D-F45FCAF0A4B8}"/>
              </a:ext>
            </a:extLst>
          </p:cNvPr>
          <p:cNvSpPr txBox="1"/>
          <p:nvPr/>
        </p:nvSpPr>
        <p:spPr>
          <a:xfrm>
            <a:off x="3044829" y="4748297"/>
            <a:ext cx="2504958" cy="338554"/>
          </a:xfrm>
          <a:prstGeom prst="rect">
            <a:avLst/>
          </a:prstGeom>
          <a:noFill/>
          <a:ln w="38100">
            <a:solidFill>
              <a:srgbClr val="EA0000"/>
            </a:solidFill>
          </a:ln>
        </p:spPr>
        <p:txBody>
          <a:bodyPr wrap="square" rtlCol="0">
            <a:spAutoFit/>
          </a:bodyPr>
          <a:lstStyle/>
          <a:p>
            <a:r>
              <a:rPr lang="de-DE" sz="1600" i="1" dirty="0">
                <a:solidFill>
                  <a:srgbClr val="003560"/>
                </a:solidFill>
                <a:highlight>
                  <a:srgbClr val="FFFFFF"/>
                </a:highlight>
              </a:rPr>
              <a:t>1</a:t>
            </a:r>
            <a:r>
              <a:rPr lang="de-DE" sz="1600" i="1" dirty="0">
                <a:solidFill>
                  <a:srgbClr val="003560"/>
                </a:solidFill>
              </a:rPr>
              <a:t> mmol Laktat = 28.9 Watt</a:t>
            </a:r>
          </a:p>
        </p:txBody>
      </p:sp>
      <p:cxnSp>
        <p:nvCxnSpPr>
          <p:cNvPr id="43" name="Gerade Verbindung 42">
            <a:extLst>
              <a:ext uri="{FF2B5EF4-FFF2-40B4-BE49-F238E27FC236}">
                <a16:creationId xmlns:a16="http://schemas.microsoft.com/office/drawing/2014/main" id="{5464A050-21C0-CCA1-73BE-F190631395B7}"/>
              </a:ext>
            </a:extLst>
          </p:cNvPr>
          <p:cNvCxnSpPr>
            <a:stCxn id="2" idx="3"/>
            <a:endCxn id="16" idx="1"/>
          </p:cNvCxnSpPr>
          <p:nvPr/>
        </p:nvCxnSpPr>
        <p:spPr>
          <a:xfrm flipV="1">
            <a:off x="3344633" y="2822896"/>
            <a:ext cx="1953200" cy="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Gerade Verbindung mit Pfeil 44">
            <a:extLst>
              <a:ext uri="{FF2B5EF4-FFF2-40B4-BE49-F238E27FC236}">
                <a16:creationId xmlns:a16="http://schemas.microsoft.com/office/drawing/2014/main" id="{BFA49C68-64B7-90D7-6BD0-EBC046C4FD0B}"/>
              </a:ext>
            </a:extLst>
          </p:cNvPr>
          <p:cNvCxnSpPr>
            <a:cxnSpLocks/>
            <a:endCxn id="32" idx="0"/>
          </p:cNvCxnSpPr>
          <p:nvPr/>
        </p:nvCxnSpPr>
        <p:spPr>
          <a:xfrm flipH="1">
            <a:off x="4297308" y="2822896"/>
            <a:ext cx="30397" cy="19254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feld 3">
            <a:extLst>
              <a:ext uri="{FF2B5EF4-FFF2-40B4-BE49-F238E27FC236}">
                <a16:creationId xmlns:a16="http://schemas.microsoft.com/office/drawing/2014/main" id="{A4A5524E-64C2-9933-00F2-33616D5E4B3E}"/>
              </a:ext>
            </a:extLst>
          </p:cNvPr>
          <p:cNvSpPr txBox="1"/>
          <p:nvPr/>
        </p:nvSpPr>
        <p:spPr>
          <a:xfrm>
            <a:off x="8323269" y="6838875"/>
            <a:ext cx="6337300" cy="200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700" dirty="0">
                <a:solidFill>
                  <a:srgbClr val="003560"/>
                </a:solidFill>
              </a:rPr>
              <a:t>(Mader, 2003)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BE849C41-79DF-247F-CDB5-8E7EAEE385A7}"/>
              </a:ext>
            </a:extLst>
          </p:cNvPr>
          <p:cNvSpPr txBox="1"/>
          <p:nvPr/>
        </p:nvSpPr>
        <p:spPr>
          <a:xfrm>
            <a:off x="1187392" y="2030372"/>
            <a:ext cx="77058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u="sng" dirty="0">
                <a:solidFill>
                  <a:srgbClr val="003560"/>
                </a:solidFill>
              </a:rPr>
              <a:t>Produktion</a:t>
            </a:r>
            <a:r>
              <a:rPr lang="de-DE" sz="1600" dirty="0">
                <a:solidFill>
                  <a:srgbClr val="003560"/>
                </a:solidFill>
              </a:rPr>
              <a:t>					</a:t>
            </a:r>
            <a:r>
              <a:rPr lang="de-DE" sz="1600" u="sng" dirty="0">
                <a:solidFill>
                  <a:srgbClr val="003560"/>
                </a:solidFill>
              </a:rPr>
              <a:t>Verbrauch</a:t>
            </a:r>
            <a:r>
              <a:rPr lang="de-DE" sz="1600" dirty="0">
                <a:solidFill>
                  <a:srgbClr val="003560"/>
                </a:solidFill>
              </a:rPr>
              <a:t>	</a:t>
            </a:r>
            <a:r>
              <a:rPr lang="de-DE" dirty="0"/>
              <a:t>			</a:t>
            </a:r>
          </a:p>
        </p:txBody>
      </p:sp>
    </p:spTree>
    <p:extLst>
      <p:ext uri="{BB962C8B-B14F-4D97-AF65-F5344CB8AC3E}">
        <p14:creationId xmlns:p14="http://schemas.microsoft.com/office/powerpoint/2010/main" val="34669319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18">
            <a:extLst>
              <a:ext uri="{FF2B5EF4-FFF2-40B4-BE49-F238E27FC236}">
                <a16:creationId xmlns:a16="http://schemas.microsoft.com/office/drawing/2014/main" id="{0CB5F8F2-C5F7-F0C0-D445-BEBDCBDA56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870817"/>
            <a:ext cx="78803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10064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10064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10064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10064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10064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2400" b="1" dirty="0" err="1">
                <a:solidFill>
                  <a:srgbClr val="003560"/>
                </a:solidFill>
                <a:latin typeface="Arial" panose="020B0604020202020204" pitchFamily="34" charset="0"/>
              </a:rPr>
              <a:t>Laktatbildung</a:t>
            </a:r>
            <a:r>
              <a:rPr lang="en-GB" altLang="de-DE" sz="2400" b="1" dirty="0">
                <a:solidFill>
                  <a:srgbClr val="003560"/>
                </a:solidFill>
                <a:latin typeface="Arial" panose="020B0604020202020204" pitchFamily="34" charset="0"/>
              </a:rPr>
              <a:t> &amp; </a:t>
            </a:r>
            <a:r>
              <a:rPr lang="en-GB" altLang="de-DE" sz="2400" b="1" dirty="0" err="1">
                <a:solidFill>
                  <a:srgbClr val="003560"/>
                </a:solidFill>
                <a:latin typeface="Arial" panose="020B0604020202020204" pitchFamily="34" charset="0"/>
              </a:rPr>
              <a:t>Mechanische</a:t>
            </a:r>
            <a:r>
              <a:rPr lang="en-GB" altLang="de-DE" sz="2400" b="1" dirty="0">
                <a:solidFill>
                  <a:srgbClr val="003560"/>
                </a:solidFill>
                <a:latin typeface="Arial" panose="020B0604020202020204" pitchFamily="34" charset="0"/>
              </a:rPr>
              <a:t> </a:t>
            </a:r>
            <a:r>
              <a:rPr lang="en-GB" altLang="de-DE" sz="2400" b="1" dirty="0" err="1">
                <a:solidFill>
                  <a:srgbClr val="003560"/>
                </a:solidFill>
                <a:latin typeface="Arial" panose="020B0604020202020204" pitchFamily="34" charset="0"/>
              </a:rPr>
              <a:t>Leistung</a:t>
            </a:r>
            <a:endParaRPr lang="de-DE" altLang="de-DE" sz="2400" b="1" dirty="0">
              <a:solidFill>
                <a:srgbClr val="003560"/>
              </a:solidFill>
              <a:latin typeface="Arial" panose="020B0604020202020204" pitchFamily="34" charset="0"/>
            </a:endParaRPr>
          </a:p>
        </p:txBody>
      </p:sp>
      <p:sp>
        <p:nvSpPr>
          <p:cNvPr id="49" name="Textfeld 48">
            <a:extLst>
              <a:ext uri="{FF2B5EF4-FFF2-40B4-BE49-F238E27FC236}">
                <a16:creationId xmlns:a16="http://schemas.microsoft.com/office/drawing/2014/main" id="{ADCB315E-A5D2-21AF-48F4-62C8EEEE5B0E}"/>
              </a:ext>
            </a:extLst>
          </p:cNvPr>
          <p:cNvSpPr txBox="1"/>
          <p:nvPr/>
        </p:nvSpPr>
        <p:spPr>
          <a:xfrm>
            <a:off x="2635256" y="4025947"/>
            <a:ext cx="5713407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sz="1600" dirty="0">
              <a:solidFill>
                <a:srgbClr val="003560"/>
              </a:solidFill>
            </a:endParaRPr>
          </a:p>
          <a:p>
            <a:pPr marL="342900" indent="-342900">
              <a:buAutoNum type="arabicPeriod"/>
            </a:pPr>
            <a:r>
              <a:rPr lang="de-DE" sz="1600" u="sng" dirty="0">
                <a:solidFill>
                  <a:srgbClr val="003560"/>
                </a:solidFill>
              </a:rPr>
              <a:t>Berechnung der absoluten </a:t>
            </a:r>
            <a:r>
              <a:rPr lang="de-DE" sz="1600" u="sng" dirty="0" err="1">
                <a:solidFill>
                  <a:srgbClr val="003560"/>
                </a:solidFill>
              </a:rPr>
              <a:t>vLa.max</a:t>
            </a:r>
            <a:endParaRPr lang="de-DE" sz="1600" dirty="0">
              <a:solidFill>
                <a:srgbClr val="003560"/>
              </a:solidFill>
            </a:endParaRPr>
          </a:p>
          <a:p>
            <a:r>
              <a:rPr lang="de-DE" sz="1600" dirty="0" err="1">
                <a:solidFill>
                  <a:srgbClr val="003560"/>
                </a:solidFill>
              </a:rPr>
              <a:t>vLa.max.abs</a:t>
            </a:r>
            <a:r>
              <a:rPr lang="de-DE" sz="1600" dirty="0">
                <a:solidFill>
                  <a:srgbClr val="003560"/>
                </a:solidFill>
              </a:rPr>
              <a:t> = 70 * 0.45 * 0.6 = 18.90 mmol/s</a:t>
            </a:r>
          </a:p>
          <a:p>
            <a:endParaRPr lang="de-DE" sz="1600" dirty="0">
              <a:solidFill>
                <a:srgbClr val="003560"/>
              </a:solidFill>
            </a:endParaRPr>
          </a:p>
          <a:p>
            <a:pPr marL="342900" indent="-342900">
              <a:buAutoNum type="arabicPeriod" startAt="2"/>
            </a:pPr>
            <a:r>
              <a:rPr lang="de-DE" sz="1600" u="sng" dirty="0">
                <a:solidFill>
                  <a:srgbClr val="003560"/>
                </a:solidFill>
              </a:rPr>
              <a:t>Umrechnung in ATP</a:t>
            </a:r>
          </a:p>
          <a:p>
            <a:r>
              <a:rPr lang="de-DE" sz="1600" dirty="0" err="1">
                <a:solidFill>
                  <a:srgbClr val="003560"/>
                </a:solidFill>
              </a:rPr>
              <a:t>ATP.La.max</a:t>
            </a:r>
            <a:r>
              <a:rPr lang="de-DE" sz="1600" dirty="0">
                <a:solidFill>
                  <a:srgbClr val="003560"/>
                </a:solidFill>
              </a:rPr>
              <a:t> = 18.90 * 1.4 = 26.46 mmol/s</a:t>
            </a:r>
          </a:p>
          <a:p>
            <a:endParaRPr lang="de-DE" sz="1600" dirty="0">
              <a:solidFill>
                <a:srgbClr val="003560"/>
              </a:solidFill>
            </a:endParaRPr>
          </a:p>
          <a:p>
            <a:pPr marL="342900" indent="-342900">
              <a:buAutoNum type="arabicPeriod" startAt="3"/>
            </a:pPr>
            <a:r>
              <a:rPr lang="de-DE" sz="1600" u="sng" dirty="0">
                <a:solidFill>
                  <a:srgbClr val="003560"/>
                </a:solidFill>
              </a:rPr>
              <a:t>Umrechnung ATP in Leistung</a:t>
            </a:r>
          </a:p>
          <a:p>
            <a:r>
              <a:rPr lang="de-DE" sz="1600" dirty="0" err="1">
                <a:solidFill>
                  <a:srgbClr val="003560"/>
                </a:solidFill>
              </a:rPr>
              <a:t>W.La.max</a:t>
            </a:r>
            <a:r>
              <a:rPr lang="de-DE" sz="1600" dirty="0">
                <a:solidFill>
                  <a:srgbClr val="003560"/>
                </a:solidFill>
              </a:rPr>
              <a:t> = 26.46 / 0.0485 = 545.57 W</a:t>
            </a:r>
          </a:p>
          <a:p>
            <a:endParaRPr lang="de-DE" sz="1600" dirty="0">
              <a:solidFill>
                <a:srgbClr val="003560"/>
              </a:solidFill>
            </a:endParaRPr>
          </a:p>
          <a:p>
            <a:endParaRPr lang="de-DE" sz="1600" dirty="0">
              <a:solidFill>
                <a:srgbClr val="003560"/>
              </a:solidFill>
            </a:endParaRPr>
          </a:p>
          <a:p>
            <a:endParaRPr lang="de-DE" sz="1600" dirty="0">
              <a:solidFill>
                <a:srgbClr val="003560"/>
              </a:solidFill>
            </a:endParaRPr>
          </a:p>
          <a:p>
            <a:endParaRPr lang="de-DE" sz="1600" dirty="0">
              <a:solidFill>
                <a:srgbClr val="003560"/>
              </a:solidFill>
            </a:endParaRPr>
          </a:p>
          <a:p>
            <a:endParaRPr lang="de-DE" sz="1600" dirty="0">
              <a:solidFill>
                <a:srgbClr val="003560"/>
              </a:solidFill>
            </a:endParaRPr>
          </a:p>
          <a:p>
            <a:endParaRPr lang="de-DE" sz="1600" dirty="0">
              <a:solidFill>
                <a:srgbClr val="003560"/>
              </a:solidFill>
            </a:endParaRPr>
          </a:p>
          <a:p>
            <a:endParaRPr lang="de-DE" sz="1600" dirty="0">
              <a:solidFill>
                <a:srgbClr val="003560"/>
              </a:solidFill>
            </a:endParaRPr>
          </a:p>
          <a:p>
            <a:endParaRPr lang="de-DE" dirty="0"/>
          </a:p>
        </p:txBody>
      </p:sp>
      <p:grpSp>
        <p:nvGrpSpPr>
          <p:cNvPr id="5" name="Gruppieren 4">
            <a:extLst>
              <a:ext uri="{FF2B5EF4-FFF2-40B4-BE49-F238E27FC236}">
                <a16:creationId xmlns:a16="http://schemas.microsoft.com/office/drawing/2014/main" id="{81E3225B-62FF-65C9-05E4-C97AE97C5C83}"/>
              </a:ext>
            </a:extLst>
          </p:cNvPr>
          <p:cNvGrpSpPr/>
          <p:nvPr/>
        </p:nvGrpSpPr>
        <p:grpSpPr>
          <a:xfrm>
            <a:off x="319088" y="1479789"/>
            <a:ext cx="5899150" cy="2308324"/>
            <a:chOff x="77788" y="3779446"/>
            <a:chExt cx="5899150" cy="2308324"/>
          </a:xfrm>
        </p:grpSpPr>
        <p:sp>
          <p:nvSpPr>
            <p:cNvPr id="48" name="Textfeld 47">
              <a:extLst>
                <a:ext uri="{FF2B5EF4-FFF2-40B4-BE49-F238E27FC236}">
                  <a16:creationId xmlns:a16="http://schemas.microsoft.com/office/drawing/2014/main" id="{76EA3AF8-CD9F-91E0-E76B-A96C61B7AB54}"/>
                </a:ext>
              </a:extLst>
            </p:cNvPr>
            <p:cNvSpPr txBox="1"/>
            <p:nvPr/>
          </p:nvSpPr>
          <p:spPr>
            <a:xfrm>
              <a:off x="77788" y="3779446"/>
              <a:ext cx="3605212" cy="2308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600" u="sng" dirty="0">
                  <a:solidFill>
                    <a:srgbClr val="003560"/>
                  </a:solidFill>
                </a:rPr>
                <a:t>Rechenbeispiel</a:t>
              </a:r>
            </a:p>
            <a:p>
              <a:endParaRPr lang="de-DE" sz="1600" u="sng" dirty="0">
                <a:solidFill>
                  <a:srgbClr val="003560"/>
                </a:solidFill>
              </a:endParaRPr>
            </a:p>
            <a:p>
              <a:endParaRPr lang="de-DE" sz="1600" u="sng" dirty="0">
                <a:solidFill>
                  <a:srgbClr val="003560"/>
                </a:solidFill>
              </a:endParaRPr>
            </a:p>
            <a:p>
              <a:endParaRPr lang="de-DE" sz="1600" u="sng" dirty="0">
                <a:solidFill>
                  <a:srgbClr val="003560"/>
                </a:solidFill>
              </a:endParaRPr>
            </a:p>
            <a:p>
              <a:r>
                <a:rPr lang="de-DE" sz="1600" u="sng" dirty="0">
                  <a:solidFill>
                    <a:srgbClr val="003560"/>
                  </a:solidFill>
                </a:rPr>
                <a:t>Ausgangsdaten</a:t>
              </a:r>
            </a:p>
            <a:p>
              <a:r>
                <a:rPr lang="de-DE" sz="1600" dirty="0">
                  <a:solidFill>
                    <a:srgbClr val="003560"/>
                  </a:solidFill>
                </a:rPr>
                <a:t>Gewicht: 		70 kg</a:t>
              </a:r>
            </a:p>
            <a:p>
              <a:r>
                <a:rPr lang="de-DE" sz="1600" dirty="0">
                  <a:solidFill>
                    <a:srgbClr val="003560"/>
                  </a:solidFill>
                </a:rPr>
                <a:t>Laktatverteilungsraum: 	45%</a:t>
              </a:r>
            </a:p>
            <a:p>
              <a:r>
                <a:rPr lang="de-DE" sz="1600" dirty="0" err="1">
                  <a:solidFill>
                    <a:srgbClr val="003560"/>
                  </a:solidFill>
                </a:rPr>
                <a:t>vLa.max</a:t>
              </a:r>
              <a:r>
                <a:rPr lang="de-DE" sz="1600" dirty="0">
                  <a:solidFill>
                    <a:srgbClr val="003560"/>
                  </a:solidFill>
                </a:rPr>
                <a:t>:		0.60 mmol/L/s</a:t>
              </a:r>
            </a:p>
            <a:p>
              <a:endParaRPr lang="de-DE" sz="1600" dirty="0">
                <a:solidFill>
                  <a:srgbClr val="003560"/>
                </a:solidFill>
              </a:endParaRPr>
            </a:p>
          </p:txBody>
        </p:sp>
        <p:sp>
          <p:nvSpPr>
            <p:cNvPr id="51" name="Textfeld 50">
              <a:extLst>
                <a:ext uri="{FF2B5EF4-FFF2-40B4-BE49-F238E27FC236}">
                  <a16:creationId xmlns:a16="http://schemas.microsoft.com/office/drawing/2014/main" id="{C45B4FAE-3B30-68D2-7343-6DEAB921F469}"/>
                </a:ext>
              </a:extLst>
            </p:cNvPr>
            <p:cNvSpPr txBox="1"/>
            <p:nvPr/>
          </p:nvSpPr>
          <p:spPr>
            <a:xfrm>
              <a:off x="77788" y="4134734"/>
              <a:ext cx="5899150" cy="5847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de-DE" sz="1600" b="1" dirty="0">
                  <a:solidFill>
                    <a:srgbClr val="003560"/>
                  </a:solidFill>
                </a:rPr>
                <a:t>Wie viel mechanische Leistung kann die </a:t>
              </a:r>
            </a:p>
            <a:p>
              <a:r>
                <a:rPr lang="de-DE" sz="1600" b="1" dirty="0">
                  <a:solidFill>
                    <a:srgbClr val="003560"/>
                  </a:solidFill>
                </a:rPr>
                <a:t>Glykolyse produzieren?</a:t>
              </a:r>
            </a:p>
          </p:txBody>
        </p:sp>
      </p:grpSp>
      <p:sp>
        <p:nvSpPr>
          <p:cNvPr id="4" name="Textfeld 3">
            <a:extLst>
              <a:ext uri="{FF2B5EF4-FFF2-40B4-BE49-F238E27FC236}">
                <a16:creationId xmlns:a16="http://schemas.microsoft.com/office/drawing/2014/main" id="{A4A5524E-64C2-9933-00F2-33616D5E4B3E}"/>
              </a:ext>
            </a:extLst>
          </p:cNvPr>
          <p:cNvSpPr txBox="1"/>
          <p:nvPr/>
        </p:nvSpPr>
        <p:spPr>
          <a:xfrm>
            <a:off x="8323269" y="6838875"/>
            <a:ext cx="6337300" cy="200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700" dirty="0">
                <a:solidFill>
                  <a:srgbClr val="003560"/>
                </a:solidFill>
              </a:rPr>
              <a:t>(Mader, 2003)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E5D68A05-2607-274C-8D45-04B6BD34FAC8}"/>
              </a:ext>
            </a:extLst>
          </p:cNvPr>
          <p:cNvSpPr txBox="1"/>
          <p:nvPr/>
        </p:nvSpPr>
        <p:spPr>
          <a:xfrm>
            <a:off x="4999832" y="1478886"/>
            <a:ext cx="360521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sz="1600" u="sng" dirty="0">
              <a:solidFill>
                <a:srgbClr val="003560"/>
              </a:solidFill>
            </a:endParaRPr>
          </a:p>
          <a:p>
            <a:endParaRPr lang="de-DE" sz="1600" u="sng" dirty="0">
              <a:solidFill>
                <a:srgbClr val="003560"/>
              </a:solidFill>
            </a:endParaRPr>
          </a:p>
          <a:p>
            <a:endParaRPr lang="de-DE" sz="1600" u="sng" dirty="0">
              <a:solidFill>
                <a:srgbClr val="003560"/>
              </a:solidFill>
            </a:endParaRPr>
          </a:p>
          <a:p>
            <a:endParaRPr lang="de-DE" sz="1600" u="sng" dirty="0">
              <a:solidFill>
                <a:srgbClr val="003560"/>
              </a:solidFill>
            </a:endParaRPr>
          </a:p>
          <a:p>
            <a:r>
              <a:rPr lang="de-DE" sz="1600" u="sng" dirty="0">
                <a:solidFill>
                  <a:srgbClr val="003560"/>
                </a:solidFill>
              </a:rPr>
              <a:t>Annahmen</a:t>
            </a:r>
          </a:p>
          <a:p>
            <a:r>
              <a:rPr lang="de-DE" sz="1600" dirty="0" err="1">
                <a:solidFill>
                  <a:srgbClr val="003560"/>
                </a:solidFill>
              </a:rPr>
              <a:t>La.ATP</a:t>
            </a:r>
            <a:r>
              <a:rPr lang="de-DE" sz="1600" dirty="0">
                <a:solidFill>
                  <a:srgbClr val="003560"/>
                </a:solidFill>
              </a:rPr>
              <a:t>: 		1.4 mmol</a:t>
            </a:r>
          </a:p>
          <a:p>
            <a:r>
              <a:rPr lang="de-DE" sz="1600" dirty="0" err="1">
                <a:solidFill>
                  <a:srgbClr val="003560"/>
                </a:solidFill>
              </a:rPr>
              <a:t>Watt.ATP</a:t>
            </a:r>
            <a:r>
              <a:rPr lang="de-DE" sz="1600" dirty="0">
                <a:solidFill>
                  <a:srgbClr val="003560"/>
                </a:solidFill>
              </a:rPr>
              <a:t>:		0.0485 mmol</a:t>
            </a:r>
          </a:p>
          <a:p>
            <a:endParaRPr lang="de-DE" sz="1600" dirty="0">
              <a:solidFill>
                <a:srgbClr val="003560"/>
              </a:solidFill>
            </a:endParaRPr>
          </a:p>
          <a:p>
            <a:endParaRPr lang="de-DE" sz="1600" dirty="0">
              <a:solidFill>
                <a:srgbClr val="003560"/>
              </a:solidFill>
            </a:endParaRPr>
          </a:p>
        </p:txBody>
      </p: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60F5CEB3-A112-DF37-8E1B-F7374DF1C4F5}"/>
              </a:ext>
            </a:extLst>
          </p:cNvPr>
          <p:cNvCxnSpPr/>
          <p:nvPr/>
        </p:nvCxnSpPr>
        <p:spPr>
          <a:xfrm>
            <a:off x="319088" y="3886200"/>
            <a:ext cx="84566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8538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</p:bldLst>
  </p:timing>
</p:sld>
</file>

<file path=ppt/theme/theme1.xml><?xml version="1.0" encoding="utf-8"?>
<a:theme xmlns:a="http://schemas.openxmlformats.org/drawingml/2006/main" name="Titelfolie mit Text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Contentfolie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Textformate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4.xml><?xml version="1.0" encoding="utf-8"?>
<a:theme xmlns:a="http://schemas.openxmlformats.org/drawingml/2006/main" name="1_Titelfolie mit Text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5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01_PPT Arial</Template>
  <TotalTime>0</TotalTime>
  <Words>189</Words>
  <Application>Microsoft Macintosh PowerPoint</Application>
  <PresentationFormat>Benutzerdefiniert</PresentationFormat>
  <Paragraphs>48</Paragraphs>
  <Slides>3</Slides>
  <Notes>3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4</vt:i4>
      </vt:variant>
      <vt:variant>
        <vt:lpstr>Folientitel</vt:lpstr>
      </vt:variant>
      <vt:variant>
        <vt:i4>3</vt:i4>
      </vt:variant>
    </vt:vector>
  </HeadingPairs>
  <TitlesOfParts>
    <vt:vector size="10" baseType="lpstr">
      <vt:lpstr>Arial</vt:lpstr>
      <vt:lpstr>Calibri</vt:lpstr>
      <vt:lpstr>Wingdings</vt:lpstr>
      <vt:lpstr>Titelfolie mit Text</vt:lpstr>
      <vt:lpstr>Contentfolie</vt:lpstr>
      <vt:lpstr>Textformate</vt:lpstr>
      <vt:lpstr>1_Titelfolie mit Text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Beate Schiller</dc:creator>
  <cp:lastModifiedBy>Jasper Suttmeyer</cp:lastModifiedBy>
  <cp:revision>270</cp:revision>
  <dcterms:created xsi:type="dcterms:W3CDTF">2009-11-16T10:30:05Z</dcterms:created>
  <dcterms:modified xsi:type="dcterms:W3CDTF">2026-06-15T09:44:30Z</dcterms:modified>
</cp:coreProperties>
</file>