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53" r:id="rId1"/>
  </p:sldMasterIdLst>
  <p:notesMasterIdLst>
    <p:notesMasterId r:id="rId60"/>
  </p:notesMasterIdLst>
  <p:sldIdLst>
    <p:sldId id="870" r:id="rId2"/>
    <p:sldId id="1011" r:id="rId3"/>
    <p:sldId id="1021" r:id="rId4"/>
    <p:sldId id="761" r:id="rId5"/>
    <p:sldId id="762" r:id="rId6"/>
    <p:sldId id="763" r:id="rId7"/>
    <p:sldId id="767" r:id="rId8"/>
    <p:sldId id="766" r:id="rId9"/>
    <p:sldId id="764" r:id="rId10"/>
    <p:sldId id="765" r:id="rId11"/>
    <p:sldId id="1022" r:id="rId12"/>
    <p:sldId id="1023" r:id="rId13"/>
    <p:sldId id="768" r:id="rId14"/>
    <p:sldId id="769" r:id="rId15"/>
    <p:sldId id="770" r:id="rId16"/>
    <p:sldId id="771" r:id="rId17"/>
    <p:sldId id="772" r:id="rId18"/>
    <p:sldId id="775" r:id="rId19"/>
    <p:sldId id="773" r:id="rId20"/>
    <p:sldId id="1024" r:id="rId21"/>
    <p:sldId id="774" r:id="rId22"/>
    <p:sldId id="776" r:id="rId23"/>
    <p:sldId id="777" r:id="rId24"/>
    <p:sldId id="778" r:id="rId25"/>
    <p:sldId id="779" r:id="rId26"/>
    <p:sldId id="780" r:id="rId27"/>
    <p:sldId id="873" r:id="rId28"/>
    <p:sldId id="874" r:id="rId29"/>
    <p:sldId id="875" r:id="rId30"/>
    <p:sldId id="876" r:id="rId31"/>
    <p:sldId id="877" r:id="rId32"/>
    <p:sldId id="881" r:id="rId33"/>
    <p:sldId id="882" r:id="rId34"/>
    <p:sldId id="883" r:id="rId35"/>
    <p:sldId id="884" r:id="rId36"/>
    <p:sldId id="276" r:id="rId37"/>
    <p:sldId id="885" r:id="rId38"/>
    <p:sldId id="886" r:id="rId39"/>
    <p:sldId id="888" r:id="rId40"/>
    <p:sldId id="889" r:id="rId41"/>
    <p:sldId id="789" r:id="rId42"/>
    <p:sldId id="790" r:id="rId43"/>
    <p:sldId id="890" r:id="rId44"/>
    <p:sldId id="891" r:id="rId45"/>
    <p:sldId id="892" r:id="rId46"/>
    <p:sldId id="894" r:id="rId47"/>
    <p:sldId id="893" r:id="rId48"/>
    <p:sldId id="871" r:id="rId49"/>
    <p:sldId id="783" r:id="rId50"/>
    <p:sldId id="788" r:id="rId51"/>
    <p:sldId id="791" r:id="rId52"/>
    <p:sldId id="782" r:id="rId53"/>
    <p:sldId id="784" r:id="rId54"/>
    <p:sldId id="785" r:id="rId55"/>
    <p:sldId id="786" r:id="rId56"/>
    <p:sldId id="872" r:id="rId57"/>
    <p:sldId id="787" r:id="rId58"/>
    <p:sldId id="1025" r:id="rId59"/>
  </p:sldIdLst>
  <p:sldSz cx="10080625" cy="7561263"/>
  <p:notesSz cx="6858000" cy="9144000"/>
  <p:defaultTextStyle>
    <a:defPPr>
      <a:defRPr lang="de-DE"/>
    </a:defPPr>
    <a:lvl1pPr marL="0" algn="l" defTabSz="100803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4017" algn="l" defTabSz="100803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08035" algn="l" defTabSz="100803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12052" algn="l" defTabSz="100803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16069" algn="l" defTabSz="100803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20086" algn="l" defTabSz="100803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24104" algn="l" defTabSz="100803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28121" algn="l" defTabSz="100803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32138" algn="l" defTabSz="100803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492BE78C-930B-431E-8C2D-CA0151F0E088}">
          <p14:sldIdLst>
            <p14:sldId id="870"/>
            <p14:sldId id="1011"/>
            <p14:sldId id="1021"/>
            <p14:sldId id="761"/>
            <p14:sldId id="762"/>
            <p14:sldId id="763"/>
            <p14:sldId id="767"/>
            <p14:sldId id="766"/>
            <p14:sldId id="764"/>
            <p14:sldId id="765"/>
            <p14:sldId id="1022"/>
            <p14:sldId id="1023"/>
            <p14:sldId id="768"/>
            <p14:sldId id="769"/>
            <p14:sldId id="770"/>
            <p14:sldId id="771"/>
            <p14:sldId id="772"/>
            <p14:sldId id="775"/>
            <p14:sldId id="773"/>
            <p14:sldId id="1024"/>
            <p14:sldId id="774"/>
            <p14:sldId id="776"/>
            <p14:sldId id="777"/>
            <p14:sldId id="778"/>
            <p14:sldId id="779"/>
            <p14:sldId id="780"/>
            <p14:sldId id="873"/>
            <p14:sldId id="874"/>
            <p14:sldId id="875"/>
            <p14:sldId id="876"/>
            <p14:sldId id="877"/>
            <p14:sldId id="881"/>
            <p14:sldId id="882"/>
            <p14:sldId id="883"/>
            <p14:sldId id="884"/>
            <p14:sldId id="276"/>
            <p14:sldId id="885"/>
            <p14:sldId id="886"/>
            <p14:sldId id="888"/>
            <p14:sldId id="889"/>
            <p14:sldId id="789"/>
            <p14:sldId id="790"/>
            <p14:sldId id="890"/>
            <p14:sldId id="891"/>
            <p14:sldId id="892"/>
            <p14:sldId id="894"/>
            <p14:sldId id="893"/>
            <p14:sldId id="871"/>
            <p14:sldId id="783"/>
            <p14:sldId id="788"/>
            <p14:sldId id="791"/>
            <p14:sldId id="782"/>
            <p14:sldId id="784"/>
            <p14:sldId id="785"/>
            <p14:sldId id="786"/>
            <p14:sldId id="872"/>
            <p14:sldId id="787"/>
            <p14:sldId id="102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59">
          <p15:clr>
            <a:srgbClr val="A4A3A4"/>
          </p15:clr>
        </p15:guide>
        <p15:guide id="2" pos="3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oph Schneider" initials="CS" lastIdx="1" clrIdx="0">
    <p:extLst>
      <p:ext uri="{19B8F6BF-5375-455C-9EA6-DF929625EA0E}">
        <p15:presenceInfo xmlns:p15="http://schemas.microsoft.com/office/powerpoint/2012/main" userId="S-1-5-21-3095126884-250235157-2073834601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0000"/>
    <a:srgbClr val="FFFFFF"/>
    <a:srgbClr val="E7E3DA"/>
    <a:srgbClr val="94C11C"/>
    <a:srgbClr val="E7E7E7"/>
    <a:srgbClr val="003560"/>
    <a:srgbClr val="E6E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64" autoAdjust="0"/>
    <p:restoredTop sz="89348" autoAdjust="0"/>
  </p:normalViewPr>
  <p:slideViewPr>
    <p:cSldViewPr snapToGrid="0" snapToObjects="1">
      <p:cViewPr varScale="1">
        <p:scale>
          <a:sx n="106" d="100"/>
          <a:sy n="106" d="100"/>
        </p:scale>
        <p:origin x="1712" y="168"/>
      </p:cViewPr>
      <p:guideLst>
        <p:guide orient="horz" pos="1859"/>
        <p:guide pos="3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040"/>
    </p:cViewPr>
  </p:sorterViewPr>
  <p:notesViewPr>
    <p:cSldViewPr snapToGrid="0" snapToObjects="1">
      <p:cViewPr varScale="1">
        <p:scale>
          <a:sx n="78" d="100"/>
          <a:sy n="78" d="100"/>
        </p:scale>
        <p:origin x="-2856" y="-6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8A77F-3D00-445F-B220-9D8F98DF2D8C}" type="datetimeFigureOut">
              <a:rPr lang="de-DE" smtClean="0"/>
              <a:pPr/>
              <a:t>28.05.26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F142B0-932D-45B5-941B-F78BA9A0660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8887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080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4017" algn="l" defTabSz="10080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08035" algn="l" defTabSz="10080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12052" algn="l" defTabSz="10080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16069" algn="l" defTabSz="10080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20086" algn="l" defTabSz="10080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24104" algn="l" defTabSz="10080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28121" algn="l" defTabSz="10080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32138" algn="l" defTabSz="10080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42B0-932D-45B5-941B-F78BA9A0660B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4668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de-DE" dirty="0" err="1"/>
              <a:t>Trained</a:t>
            </a:r>
            <a:endParaRPr lang="de-DE" dirty="0"/>
          </a:p>
          <a:p>
            <a:pPr marL="342900" indent="-342900">
              <a:buAutoNum type="arabicPeriod"/>
            </a:pPr>
            <a:r>
              <a:rPr lang="de-DE" dirty="0" err="1"/>
              <a:t>Impossibly</a:t>
            </a:r>
            <a:r>
              <a:rPr lang="de-DE" dirty="0"/>
              <a:t> </a:t>
            </a:r>
            <a:r>
              <a:rPr lang="de-DE" dirty="0" err="1"/>
              <a:t>trained</a:t>
            </a:r>
            <a:endParaRPr lang="de-DE" dirty="0"/>
          </a:p>
          <a:p>
            <a:pPr marL="342900" indent="-342900">
              <a:buAutoNum type="arabicPeriod"/>
            </a:pPr>
            <a:r>
              <a:rPr lang="de-DE" dirty="0" err="1"/>
              <a:t>untrained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42B0-932D-45B5-941B-F78BA9A0660B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063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lvl="0" indent="0" algn="l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>
                <a:effectLst/>
                <a:latin typeface="PalatinoLinotype,Bold"/>
              </a:rPr>
              <a:t>Figure 1. </a:t>
            </a:r>
            <a:r>
              <a:rPr lang="de-DE" sz="1800" dirty="0" err="1">
                <a:effectLst/>
                <a:latin typeface="PalatinoLinotype,Bold"/>
              </a:rPr>
              <a:t>Hemoglobin</a:t>
            </a:r>
            <a:r>
              <a:rPr lang="de-DE" sz="1800" dirty="0">
                <a:effectLst/>
                <a:latin typeface="PalatinoLinotype,Bold"/>
              </a:rPr>
              <a:t> Oxygen Equilibrium </a:t>
            </a:r>
            <a:r>
              <a:rPr lang="de-DE" sz="1800" dirty="0" err="1">
                <a:effectLst/>
                <a:latin typeface="PalatinoLinotype,Bold"/>
              </a:rPr>
              <a:t>Curves</a:t>
            </a:r>
            <a:r>
              <a:rPr lang="de-DE" sz="1800" dirty="0">
                <a:effectLst/>
                <a:latin typeface="PalatinoLinotype,Bold"/>
              </a:rPr>
              <a:t>. </a:t>
            </a:r>
            <a:r>
              <a:rPr lang="de-DE" sz="1800" dirty="0">
                <a:effectLst/>
                <a:latin typeface="PalatinoLinotype"/>
              </a:rPr>
              <a:t>The </a:t>
            </a:r>
            <a:r>
              <a:rPr lang="de-DE" sz="1800" dirty="0" err="1">
                <a:effectLst/>
                <a:latin typeface="PalatinoLinotype"/>
              </a:rPr>
              <a:t>oxygen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binding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characteristics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of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hemoglobin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demonstrate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cooperative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binding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with</a:t>
            </a:r>
            <a:r>
              <a:rPr lang="de-DE" sz="1800" dirty="0">
                <a:effectLst/>
                <a:latin typeface="PalatinoLinotype"/>
              </a:rPr>
              <a:t> a sigmoidal </a:t>
            </a:r>
            <a:r>
              <a:rPr lang="de-DE" sz="1800" dirty="0" err="1">
                <a:effectLst/>
                <a:latin typeface="PalatinoLinotype"/>
              </a:rPr>
              <a:t>curve</a:t>
            </a:r>
            <a:r>
              <a:rPr lang="de-DE" sz="1800" dirty="0">
                <a:effectLst/>
                <a:latin typeface="PalatinoLinotype"/>
              </a:rPr>
              <a:t> (</a:t>
            </a:r>
            <a:r>
              <a:rPr lang="de-DE" sz="1800" dirty="0" err="1">
                <a:effectLst/>
                <a:latin typeface="PalatinoLinotype"/>
              </a:rPr>
              <a:t>blue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line</a:t>
            </a:r>
            <a:r>
              <a:rPr lang="de-DE" sz="1800" dirty="0">
                <a:effectLst/>
                <a:latin typeface="PalatinoLinotype"/>
              </a:rPr>
              <a:t>) </a:t>
            </a:r>
            <a:r>
              <a:rPr lang="de-DE" sz="1800" dirty="0" err="1">
                <a:effectLst/>
                <a:latin typeface="PalatinoLinotype"/>
              </a:rPr>
              <a:t>characterised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by</a:t>
            </a:r>
            <a:r>
              <a:rPr lang="de-DE" sz="1800" dirty="0">
                <a:effectLst/>
                <a:latin typeface="PalatinoLinotype"/>
              </a:rPr>
              <a:t> a P50 </a:t>
            </a:r>
            <a:r>
              <a:rPr lang="de-DE" sz="1800" dirty="0" err="1">
                <a:effectLst/>
                <a:latin typeface="PalatinoLinotype"/>
              </a:rPr>
              <a:t>value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of</a:t>
            </a:r>
            <a:r>
              <a:rPr lang="de-DE" sz="1800" dirty="0">
                <a:effectLst/>
                <a:latin typeface="PalatinoLinotype"/>
              </a:rPr>
              <a:t> 26 </a:t>
            </a:r>
            <a:r>
              <a:rPr lang="de-DE" sz="1800" dirty="0" err="1">
                <a:effectLst/>
                <a:latin typeface="PalatinoLinotype"/>
              </a:rPr>
              <a:t>mmHg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for</a:t>
            </a:r>
            <a:r>
              <a:rPr lang="de-DE" sz="1800" dirty="0">
                <a:effectLst/>
                <a:latin typeface="PalatinoLinotype"/>
              </a:rPr>
              <a:t> normal human </a:t>
            </a:r>
            <a:r>
              <a:rPr lang="de-DE" sz="1800" dirty="0" err="1">
                <a:effectLst/>
                <a:latin typeface="PalatinoLinotype"/>
              </a:rPr>
              <a:t>hemoglobin</a:t>
            </a:r>
            <a:r>
              <a:rPr lang="de-DE" sz="1800" dirty="0">
                <a:effectLst/>
                <a:latin typeface="PalatinoLinotype"/>
              </a:rPr>
              <a:t> (Hill, 1910). </a:t>
            </a:r>
            <a:r>
              <a:rPr lang="de-DE" sz="1800" dirty="0" err="1">
                <a:effectLst/>
                <a:latin typeface="PalatinoLinotype"/>
              </a:rPr>
              <a:t>Left-shifted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curves</a:t>
            </a:r>
            <a:r>
              <a:rPr lang="de-DE" sz="1800" dirty="0">
                <a:effectLst/>
                <a:latin typeface="PalatinoLinotype"/>
              </a:rPr>
              <a:t> (</a:t>
            </a:r>
            <a:r>
              <a:rPr lang="de-DE" sz="1800" dirty="0" err="1">
                <a:effectLst/>
                <a:latin typeface="PalatinoLinotype"/>
              </a:rPr>
              <a:t>red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line</a:t>
            </a:r>
            <a:r>
              <a:rPr lang="de-DE" sz="1800" dirty="0">
                <a:effectLst/>
                <a:latin typeface="PalatinoLinotype"/>
              </a:rPr>
              <a:t>) </a:t>
            </a:r>
            <a:r>
              <a:rPr lang="de-DE" sz="1800" dirty="0" err="1">
                <a:effectLst/>
                <a:latin typeface="PalatinoLinotype"/>
              </a:rPr>
              <a:t>indicate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increased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oxygen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affinity</a:t>
            </a:r>
            <a:r>
              <a:rPr lang="de-DE" sz="1800" dirty="0">
                <a:effectLst/>
                <a:latin typeface="PalatinoLinotype"/>
              </a:rPr>
              <a:t>, </a:t>
            </a:r>
            <a:r>
              <a:rPr lang="de-DE" sz="1800" dirty="0" err="1">
                <a:effectLst/>
                <a:latin typeface="PalatinoLinotype"/>
              </a:rPr>
              <a:t>while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right-shifted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curves</a:t>
            </a:r>
            <a:r>
              <a:rPr lang="de-DE" sz="1800" dirty="0">
                <a:effectLst/>
                <a:latin typeface="PalatinoLinotype"/>
              </a:rPr>
              <a:t> (</a:t>
            </a:r>
            <a:r>
              <a:rPr lang="de-DE" sz="1800" dirty="0" err="1">
                <a:effectLst/>
                <a:latin typeface="PalatinoLinotype"/>
              </a:rPr>
              <a:t>cyan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line</a:t>
            </a:r>
            <a:r>
              <a:rPr lang="de-DE" sz="1800" dirty="0">
                <a:effectLst/>
                <a:latin typeface="PalatinoLinotype"/>
              </a:rPr>
              <a:t>) </a:t>
            </a:r>
            <a:r>
              <a:rPr lang="de-DE" sz="1800" dirty="0" err="1">
                <a:effectLst/>
                <a:latin typeface="PalatinoLinotype"/>
              </a:rPr>
              <a:t>show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decreased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affinity</a:t>
            </a:r>
            <a:r>
              <a:rPr lang="de-DE" sz="1800" dirty="0">
                <a:effectLst/>
                <a:latin typeface="PalatinoLinotype"/>
              </a:rPr>
              <a:t>. Myoglobin (</a:t>
            </a:r>
            <a:r>
              <a:rPr lang="de-DE" sz="1800" dirty="0" err="1">
                <a:effectLst/>
                <a:latin typeface="PalatinoLinotype"/>
              </a:rPr>
              <a:t>green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dashed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line</a:t>
            </a:r>
            <a:r>
              <a:rPr lang="de-DE" sz="1800" dirty="0">
                <a:effectLst/>
                <a:latin typeface="PalatinoLinotype"/>
              </a:rPr>
              <a:t>) </a:t>
            </a:r>
            <a:r>
              <a:rPr lang="de-DE" sz="1800" dirty="0" err="1">
                <a:effectLst/>
                <a:latin typeface="PalatinoLinotype"/>
              </a:rPr>
              <a:t>exhibits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hyperbolic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binding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with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much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higher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oxygen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affinity</a:t>
            </a:r>
            <a:r>
              <a:rPr lang="de-DE" sz="1800" dirty="0">
                <a:effectLst/>
                <a:latin typeface="PalatinoLinotype"/>
              </a:rPr>
              <a:t> (P50 = 2.8 </a:t>
            </a:r>
            <a:r>
              <a:rPr lang="de-DE" sz="1800" dirty="0" err="1">
                <a:effectLst/>
                <a:latin typeface="PalatinoLinotype"/>
              </a:rPr>
              <a:t>mmHg</a:t>
            </a:r>
            <a:r>
              <a:rPr lang="de-DE" sz="1800" dirty="0">
                <a:effectLst/>
                <a:latin typeface="PalatinoLinotype"/>
              </a:rPr>
              <a:t>) (Wittenberg &amp; Wittenberg, 1987). Physiological </a:t>
            </a:r>
            <a:r>
              <a:rPr lang="de-DE" sz="1800" dirty="0" err="1">
                <a:effectLst/>
                <a:latin typeface="PalatinoLinotype"/>
              </a:rPr>
              <a:t>oxygen</a:t>
            </a:r>
            <a:r>
              <a:rPr lang="de-DE" sz="1800" dirty="0">
                <a:effectLst/>
                <a:latin typeface="PalatinoLinotype"/>
              </a:rPr>
              <a:t> partial </a:t>
            </a:r>
            <a:r>
              <a:rPr lang="de-DE" sz="1800" dirty="0" err="1">
                <a:effectLst/>
                <a:latin typeface="PalatinoLinotype"/>
              </a:rPr>
              <a:t>pressure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ranges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are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indicated</a:t>
            </a:r>
            <a:r>
              <a:rPr lang="de-DE" sz="1800" dirty="0">
                <a:effectLst/>
                <a:latin typeface="PalatinoLinotype"/>
              </a:rPr>
              <a:t>: </a:t>
            </a:r>
            <a:r>
              <a:rPr lang="de-DE" sz="1800" dirty="0" err="1">
                <a:effectLst/>
                <a:latin typeface="PalatinoLinotype"/>
              </a:rPr>
              <a:t>arterial</a:t>
            </a:r>
            <a:r>
              <a:rPr lang="de-DE" sz="1800" dirty="0">
                <a:effectLst/>
                <a:latin typeface="PalatinoLinotype"/>
              </a:rPr>
              <a:t> pO2 (</a:t>
            </a:r>
            <a:r>
              <a:rPr lang="de-DE" sz="1800" dirty="0" err="1">
                <a:effectLst/>
                <a:latin typeface="PalatinoLinotype"/>
              </a:rPr>
              <a:t>green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shaded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area</a:t>
            </a:r>
            <a:r>
              <a:rPr lang="de-DE" sz="1800" dirty="0">
                <a:effectLst/>
                <a:latin typeface="PalatinoLinotype"/>
              </a:rPr>
              <a:t>, 95-100 </a:t>
            </a:r>
            <a:r>
              <a:rPr lang="de-DE" sz="1800" dirty="0" err="1">
                <a:effectLst/>
                <a:latin typeface="PalatinoLinotype"/>
              </a:rPr>
              <a:t>mmHg</a:t>
            </a:r>
            <a:r>
              <a:rPr lang="de-DE" sz="1800" dirty="0">
                <a:effectLst/>
                <a:latin typeface="PalatinoLinotype"/>
              </a:rPr>
              <a:t>) and </a:t>
            </a:r>
            <a:r>
              <a:rPr lang="de-DE" sz="1800" dirty="0" err="1">
                <a:effectLst/>
                <a:latin typeface="PalatinoLinotype"/>
              </a:rPr>
              <a:t>venous</a:t>
            </a:r>
            <a:r>
              <a:rPr lang="de-DE" sz="1800" dirty="0">
                <a:effectLst/>
                <a:latin typeface="PalatinoLinotype"/>
              </a:rPr>
              <a:t> pO2 </a:t>
            </a:r>
            <a:endParaRPr lang="de-DE" dirty="0">
              <a:effectLst/>
            </a:endParaRPr>
          </a:p>
          <a:p>
            <a:pPr marL="0" marR="0" lvl="0" indent="0" algn="l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>
                <a:effectLst/>
                <a:latin typeface="PalatinoLinotype"/>
              </a:rPr>
              <a:t>(orange </a:t>
            </a:r>
            <a:r>
              <a:rPr lang="de-DE" sz="1800" dirty="0" err="1">
                <a:effectLst/>
                <a:latin typeface="PalatinoLinotype"/>
              </a:rPr>
              <a:t>shaded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area</a:t>
            </a:r>
            <a:r>
              <a:rPr lang="de-DE" sz="1800" dirty="0">
                <a:effectLst/>
                <a:latin typeface="PalatinoLinotype"/>
              </a:rPr>
              <a:t>, 35-45 </a:t>
            </a:r>
            <a:r>
              <a:rPr lang="de-DE" sz="1800" dirty="0" err="1">
                <a:effectLst/>
                <a:latin typeface="PalatinoLinotype"/>
              </a:rPr>
              <a:t>mmHg</a:t>
            </a:r>
            <a:r>
              <a:rPr lang="de-DE" sz="1800" dirty="0">
                <a:effectLst/>
                <a:latin typeface="PalatinoLinotype"/>
              </a:rPr>
              <a:t>). The </a:t>
            </a:r>
            <a:r>
              <a:rPr lang="de-DE" sz="1800" dirty="0" err="1">
                <a:effectLst/>
                <a:latin typeface="PalatinoLinotype"/>
              </a:rPr>
              <a:t>cooperative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nature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of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hemoglobin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binding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ensures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efficient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oxygen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loading</a:t>
            </a:r>
            <a:r>
              <a:rPr lang="de-DE" sz="1800" dirty="0">
                <a:effectLst/>
                <a:latin typeface="PalatinoLinotype"/>
              </a:rPr>
              <a:t> in </a:t>
            </a:r>
            <a:r>
              <a:rPr lang="de-DE" sz="1800" dirty="0" err="1">
                <a:effectLst/>
                <a:latin typeface="PalatinoLinotype"/>
              </a:rPr>
              <a:t>the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lungs</a:t>
            </a:r>
            <a:r>
              <a:rPr lang="de-DE" sz="1800" dirty="0">
                <a:effectLst/>
                <a:latin typeface="PalatinoLinotype"/>
              </a:rPr>
              <a:t> and substantial </a:t>
            </a:r>
            <a:r>
              <a:rPr lang="de-DE" sz="1800" dirty="0" err="1">
                <a:effectLst/>
                <a:latin typeface="PalatinoLinotype"/>
              </a:rPr>
              <a:t>oxygen</a:t>
            </a:r>
            <a:r>
              <a:rPr lang="de-DE" sz="1800" dirty="0">
                <a:effectLst/>
                <a:latin typeface="PalatinoLinotype"/>
              </a:rPr>
              <a:t> release in </a:t>
            </a:r>
            <a:r>
              <a:rPr lang="de-DE" sz="1800" dirty="0" err="1">
                <a:effectLst/>
                <a:latin typeface="PalatinoLinotype"/>
              </a:rPr>
              <a:t>peripheral</a:t>
            </a:r>
            <a:r>
              <a:rPr lang="de-DE" sz="1800" dirty="0">
                <a:effectLst/>
                <a:latin typeface="PalatinoLinotype"/>
              </a:rPr>
              <a:t> </a:t>
            </a:r>
            <a:r>
              <a:rPr lang="de-DE" sz="1800" dirty="0" err="1">
                <a:effectLst/>
                <a:latin typeface="PalatinoLinotype"/>
              </a:rPr>
              <a:t>tissues</a:t>
            </a:r>
            <a:r>
              <a:rPr lang="de-DE" sz="1800" dirty="0">
                <a:effectLst/>
                <a:latin typeface="PalatinoLinotype"/>
              </a:rPr>
              <a:t>. </a:t>
            </a:r>
            <a:endParaRPr lang="de-DE" dirty="0">
              <a:effectLst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42B0-932D-45B5-941B-F78BA9A0660B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2721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42B0-932D-45B5-941B-F78BA9A0660B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0776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42B0-932D-45B5-941B-F78BA9A0660B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5616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42B0-932D-45B5-941B-F78BA9A0660B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13965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CO2: </a:t>
            </a:r>
            <a:r>
              <a:rPr lang="de-DE" dirty="0" err="1"/>
              <a:t>absorption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light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measure</a:t>
            </a:r>
            <a:r>
              <a:rPr lang="de-DE" dirty="0"/>
              <a:t> CO2 Concentration</a:t>
            </a:r>
          </a:p>
          <a:p>
            <a:r>
              <a:rPr lang="de-DE" dirty="0"/>
              <a:t>O2: </a:t>
            </a:r>
            <a:r>
              <a:rPr lang="de-DE" dirty="0" err="1"/>
              <a:t>Reaction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O2 </a:t>
            </a:r>
            <a:r>
              <a:rPr lang="de-DE" dirty="0" err="1"/>
              <a:t>first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cathode</a:t>
            </a:r>
            <a:r>
              <a:rPr lang="de-DE" dirty="0"/>
              <a:t> (</a:t>
            </a:r>
            <a:r>
              <a:rPr lang="de-DE" dirty="0" err="1"/>
              <a:t>reduction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hydroxide</a:t>
            </a:r>
            <a:r>
              <a:rPr lang="de-DE" dirty="0"/>
              <a:t> </a:t>
            </a:r>
            <a:r>
              <a:rPr lang="de-DE" dirty="0" err="1"/>
              <a:t>ions</a:t>
            </a:r>
            <a:r>
              <a:rPr lang="de-DE" dirty="0"/>
              <a:t>)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oxidized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anode</a:t>
            </a:r>
            <a:r>
              <a:rPr lang="de-DE" dirty="0"/>
              <a:t> -&gt; </a:t>
            </a:r>
            <a:r>
              <a:rPr lang="de-DE" dirty="0" err="1"/>
              <a:t>resulting</a:t>
            </a:r>
            <a:r>
              <a:rPr lang="de-DE" dirty="0"/>
              <a:t> </a:t>
            </a:r>
            <a:r>
              <a:rPr lang="de-DE" dirty="0" err="1"/>
              <a:t>electrical</a:t>
            </a:r>
            <a:r>
              <a:rPr lang="de-DE" dirty="0"/>
              <a:t> </a:t>
            </a:r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measured</a:t>
            </a:r>
            <a:r>
              <a:rPr lang="de-DE" dirty="0"/>
              <a:t> and proportional </a:t>
            </a:r>
            <a:r>
              <a:rPr lang="de-DE" dirty="0" err="1"/>
              <a:t>to</a:t>
            </a:r>
            <a:r>
              <a:rPr lang="de-DE" dirty="0"/>
              <a:t> O2 </a:t>
            </a:r>
            <a:r>
              <a:rPr lang="de-DE" dirty="0" err="1"/>
              <a:t>concentration</a:t>
            </a:r>
            <a:endParaRPr lang="de-DE" dirty="0"/>
          </a:p>
          <a:p>
            <a:endParaRPr lang="de-DE" dirty="0"/>
          </a:p>
          <a:p>
            <a:r>
              <a:rPr lang="de-DE" dirty="0"/>
              <a:t>Talk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calibration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systems</a:t>
            </a:r>
            <a:br>
              <a:rPr lang="de-DE" dirty="0"/>
            </a:br>
            <a:br>
              <a:rPr lang="de-DE" dirty="0"/>
            </a:br>
            <a:r>
              <a:rPr lang="de-DE" dirty="0"/>
              <a:t>-&gt; Breath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breath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occurs</a:t>
            </a:r>
            <a:r>
              <a:rPr lang="de-DE" dirty="0"/>
              <a:t> in different </a:t>
            </a:r>
            <a:r>
              <a:rPr lang="de-DE" dirty="0" err="1"/>
              <a:t>location</a:t>
            </a:r>
            <a:r>
              <a:rPr lang="de-DE" dirty="0"/>
              <a:t> (V̇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mouth</a:t>
            </a:r>
            <a:r>
              <a:rPr lang="de-DE" dirty="0"/>
              <a:t>, O2/CO2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machine</a:t>
            </a:r>
            <a:r>
              <a:rPr lang="de-DE" dirty="0"/>
              <a:t> connect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tubes</a:t>
            </a:r>
            <a:r>
              <a:rPr lang="de-DE" dirty="0"/>
              <a:t>)</a:t>
            </a:r>
          </a:p>
          <a:p>
            <a:pPr marL="285750" indent="-285750">
              <a:buFont typeface="Wingdings" pitchFamily="2" charset="2"/>
              <a:buChar char="è"/>
            </a:pPr>
            <a:r>
              <a:rPr lang="de-DE" dirty="0"/>
              <a:t>Mixing Chamber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occurs</a:t>
            </a:r>
            <a:r>
              <a:rPr lang="de-DE" dirty="0"/>
              <a:t> </a:t>
            </a:r>
            <a:r>
              <a:rPr lang="de-DE" dirty="0" err="1"/>
              <a:t>roughly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same </a:t>
            </a:r>
            <a:r>
              <a:rPr lang="de-DE" dirty="0" err="1"/>
              <a:t>place</a:t>
            </a:r>
            <a:endParaRPr lang="de-DE" dirty="0"/>
          </a:p>
          <a:p>
            <a:pPr marL="285750" indent="-285750">
              <a:buFont typeface="Wingdings" pitchFamily="2" charset="2"/>
              <a:buChar char="è"/>
            </a:pPr>
            <a:endParaRPr lang="de-DE" dirty="0"/>
          </a:p>
          <a:p>
            <a:pPr marL="285750" indent="-285750">
              <a:buFont typeface="Wingdings" pitchFamily="2" charset="2"/>
              <a:buChar char="è"/>
            </a:pP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accurate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42B0-932D-45B5-941B-F78BA9A0660B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48126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Comparison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15 CPET (</a:t>
            </a:r>
            <a:r>
              <a:rPr lang="de-DE" dirty="0" err="1"/>
              <a:t>cardiopulmonary</a:t>
            </a:r>
            <a:r>
              <a:rPr lang="de-DE" dirty="0"/>
              <a:t> </a:t>
            </a:r>
            <a:r>
              <a:rPr lang="de-DE" dirty="0" err="1"/>
              <a:t>exercise</a:t>
            </a:r>
            <a:r>
              <a:rPr lang="de-DE" dirty="0"/>
              <a:t> </a:t>
            </a:r>
            <a:r>
              <a:rPr lang="de-DE" dirty="0" err="1"/>
              <a:t>testing</a:t>
            </a:r>
            <a:r>
              <a:rPr lang="de-DE" dirty="0"/>
              <a:t>) </a:t>
            </a:r>
            <a:r>
              <a:rPr lang="de-DE" dirty="0" err="1"/>
              <a:t>units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42B0-932D-45B5-941B-F78BA9A0660B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19251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Go </a:t>
            </a:r>
            <a:r>
              <a:rPr lang="de-DE" dirty="0" err="1"/>
              <a:t>trough</a:t>
            </a:r>
            <a:r>
              <a:rPr lang="de-DE" dirty="0"/>
              <a:t> different </a:t>
            </a:r>
            <a:r>
              <a:rPr lang="de-DE" dirty="0" err="1"/>
              <a:t>manufacturers</a:t>
            </a:r>
            <a:r>
              <a:rPr lang="de-DE" dirty="0"/>
              <a:t>.</a:t>
            </a:r>
          </a:p>
          <a:p>
            <a:pPr marL="342900" indent="-342900">
              <a:buAutoNum type="arabicParenR"/>
            </a:pPr>
            <a:r>
              <a:rPr lang="de-DE" dirty="0" err="1"/>
              <a:t>Types</a:t>
            </a:r>
            <a:r>
              <a:rPr lang="de-DE" dirty="0"/>
              <a:t> (</a:t>
            </a:r>
            <a:r>
              <a:rPr lang="de-DE" dirty="0" err="1"/>
              <a:t>BxB</a:t>
            </a:r>
            <a:r>
              <a:rPr lang="de-DE" dirty="0"/>
              <a:t> </a:t>
            </a:r>
            <a:r>
              <a:rPr lang="de-DE" dirty="0" err="1"/>
              <a:t>vs</a:t>
            </a:r>
            <a:r>
              <a:rPr lang="de-DE" dirty="0"/>
              <a:t> Mixing Chamber)</a:t>
            </a:r>
          </a:p>
          <a:p>
            <a:pPr marL="342900" indent="-342900">
              <a:buAutoNum type="arabicParenR"/>
            </a:pPr>
            <a:r>
              <a:rPr lang="de-DE" dirty="0"/>
              <a:t>Flow Measurement (Turbine </a:t>
            </a:r>
            <a:r>
              <a:rPr lang="de-DE" dirty="0" err="1"/>
              <a:t>vs</a:t>
            </a:r>
            <a:r>
              <a:rPr lang="de-DE" dirty="0"/>
              <a:t> Differential </a:t>
            </a:r>
            <a:r>
              <a:rPr lang="de-DE" dirty="0" err="1"/>
              <a:t>Pressure</a:t>
            </a:r>
            <a:r>
              <a:rPr lang="de-DE" dirty="0"/>
              <a:t>)</a:t>
            </a:r>
          </a:p>
          <a:p>
            <a:pPr marL="342900" indent="-342900">
              <a:buAutoNum type="arabicParenR"/>
            </a:pPr>
            <a:r>
              <a:rPr lang="de-DE" dirty="0"/>
              <a:t>O2 Measurement: </a:t>
            </a:r>
            <a:r>
              <a:rPr lang="de-DE" dirty="0" err="1"/>
              <a:t>Paramagnetic</a:t>
            </a:r>
            <a:r>
              <a:rPr lang="de-DE" dirty="0"/>
              <a:t> </a:t>
            </a:r>
            <a:r>
              <a:rPr lang="de-DE" dirty="0" err="1"/>
              <a:t>vs</a:t>
            </a:r>
            <a:r>
              <a:rPr lang="de-DE" dirty="0"/>
              <a:t> Chemical Fuel </a:t>
            </a:r>
            <a:r>
              <a:rPr lang="de-DE" dirty="0" err="1"/>
              <a:t>Cell</a:t>
            </a:r>
            <a:r>
              <a:rPr lang="de-DE" dirty="0"/>
              <a:t> (Same </a:t>
            </a:r>
            <a:r>
              <a:rPr lang="de-DE" dirty="0" err="1"/>
              <a:t>manufacturer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fuel</a:t>
            </a:r>
            <a:r>
              <a:rPr lang="de-DE" dirty="0"/>
              <a:t> </a:t>
            </a:r>
            <a:r>
              <a:rPr lang="de-DE" dirty="0" err="1"/>
              <a:t>cell</a:t>
            </a:r>
            <a:r>
              <a:rPr lang="de-DE" dirty="0"/>
              <a:t> in different </a:t>
            </a:r>
            <a:r>
              <a:rPr lang="de-DE" dirty="0" err="1"/>
              <a:t>devices</a:t>
            </a:r>
            <a:r>
              <a:rPr lang="de-DE" dirty="0"/>
              <a:t>)</a:t>
            </a:r>
          </a:p>
          <a:p>
            <a:pPr marL="342900" indent="-342900">
              <a:buAutoNum type="arabicParenR"/>
            </a:pPr>
            <a:r>
              <a:rPr lang="de-DE" dirty="0"/>
              <a:t>CO2 Measurement: Non </a:t>
            </a:r>
            <a:r>
              <a:rPr lang="de-DE" dirty="0" err="1"/>
              <a:t>Dispersive</a:t>
            </a:r>
            <a:r>
              <a:rPr lang="de-DE" dirty="0"/>
              <a:t> Infrared Absorption light </a:t>
            </a:r>
            <a:r>
              <a:rPr lang="de-DE" dirty="0" err="1"/>
              <a:t>technique</a:t>
            </a:r>
            <a:endParaRPr lang="de-DE" dirty="0"/>
          </a:p>
          <a:p>
            <a:pPr marL="342900" indent="-342900">
              <a:buAutoNum type="arabicParenR"/>
            </a:pPr>
            <a:r>
              <a:rPr lang="de-DE" dirty="0" err="1"/>
              <a:t>Stated</a:t>
            </a:r>
            <a:r>
              <a:rPr lang="de-DE" dirty="0"/>
              <a:t> </a:t>
            </a:r>
            <a:r>
              <a:rPr lang="de-DE" dirty="0" err="1"/>
              <a:t>Accuracy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manufactuterers</a:t>
            </a:r>
            <a:r>
              <a:rPr lang="de-DE" dirty="0"/>
              <a:t> (</a:t>
            </a:r>
            <a:r>
              <a:rPr lang="de-DE" dirty="0" err="1"/>
              <a:t>best</a:t>
            </a:r>
            <a:r>
              <a:rPr lang="de-DE" dirty="0"/>
              <a:t> possible </a:t>
            </a:r>
            <a:r>
              <a:rPr lang="de-DE" dirty="0" err="1"/>
              <a:t>outcome</a:t>
            </a:r>
            <a:r>
              <a:rPr lang="de-DE" dirty="0"/>
              <a:t>) </a:t>
            </a:r>
          </a:p>
          <a:p>
            <a:pPr marL="342900" indent="-342900">
              <a:buAutoNum type="arabicParenR"/>
            </a:pPr>
            <a:endParaRPr lang="de-DE" dirty="0"/>
          </a:p>
          <a:p>
            <a:pPr marL="342900" indent="-342900">
              <a:buAutoNum type="arabicParenR"/>
            </a:pPr>
            <a:r>
              <a:rPr lang="de-DE" dirty="0"/>
              <a:t>(</a:t>
            </a:r>
            <a:r>
              <a:rPr lang="de-DE" dirty="0" err="1"/>
              <a:t>keep</a:t>
            </a:r>
            <a:r>
              <a:rPr lang="de-DE" dirty="0"/>
              <a:t> in </a:t>
            </a:r>
            <a:r>
              <a:rPr lang="de-DE" dirty="0" err="1"/>
              <a:t>mind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in </a:t>
            </a:r>
            <a:r>
              <a:rPr lang="de-DE" dirty="0" err="1"/>
              <a:t>only</a:t>
            </a:r>
            <a:r>
              <a:rPr lang="de-DE" dirty="0"/>
              <a:t> 1 </a:t>
            </a:r>
            <a:r>
              <a:rPr lang="de-DE" dirty="0" err="1"/>
              <a:t>part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table</a:t>
            </a:r>
            <a:r>
              <a:rPr lang="de-DE" dirty="0"/>
              <a:t>,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devices</a:t>
            </a:r>
            <a:r>
              <a:rPr lang="de-DE" dirty="0"/>
              <a:t> </a:t>
            </a:r>
            <a:r>
              <a:rPr lang="de-DE" dirty="0" err="1"/>
              <a:t>were</a:t>
            </a:r>
            <a:r>
              <a:rPr lang="de-DE" dirty="0"/>
              <a:t> </a:t>
            </a:r>
            <a:r>
              <a:rPr lang="de-DE" dirty="0" err="1"/>
              <a:t>tested</a:t>
            </a:r>
            <a:r>
              <a:rPr lang="de-DE" dirty="0"/>
              <a:t> and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listed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paper</a:t>
            </a:r>
            <a:r>
              <a:rPr lang="de-DE" dirty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42B0-932D-45B5-941B-F78BA9A0660B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1682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Comparison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15 CPET (</a:t>
            </a:r>
            <a:r>
              <a:rPr lang="de-DE" dirty="0" err="1"/>
              <a:t>cardiopulmonary</a:t>
            </a:r>
            <a:r>
              <a:rPr lang="de-DE" dirty="0"/>
              <a:t> </a:t>
            </a:r>
            <a:r>
              <a:rPr lang="de-DE" dirty="0" err="1"/>
              <a:t>exercise</a:t>
            </a:r>
            <a:r>
              <a:rPr lang="de-DE" dirty="0"/>
              <a:t> </a:t>
            </a:r>
            <a:r>
              <a:rPr lang="de-DE" dirty="0" err="1"/>
              <a:t>testing</a:t>
            </a:r>
            <a:r>
              <a:rPr lang="de-DE" dirty="0"/>
              <a:t>) </a:t>
            </a:r>
            <a:r>
              <a:rPr lang="de-DE" dirty="0" err="1"/>
              <a:t>units</a:t>
            </a:r>
            <a:endParaRPr lang="de-DE" dirty="0"/>
          </a:p>
          <a:p>
            <a:endParaRPr lang="de-DE" dirty="0"/>
          </a:p>
          <a:p>
            <a:r>
              <a:rPr lang="de-DE" dirty="0"/>
              <a:t>STD?</a:t>
            </a:r>
          </a:p>
          <a:p>
            <a:r>
              <a:rPr lang="de-DE" dirty="0"/>
              <a:t>CPX?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42B0-932D-45B5-941B-F78BA9A0660B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28997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Left</a:t>
            </a:r>
            <a:r>
              <a:rPr lang="de-DE" dirty="0"/>
              <a:t>: Experimental </a:t>
            </a:r>
            <a:r>
              <a:rPr lang="de-DE" dirty="0" err="1"/>
              <a:t>set-up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metabolic</a:t>
            </a:r>
            <a:r>
              <a:rPr lang="de-DE" dirty="0"/>
              <a:t> </a:t>
            </a:r>
            <a:r>
              <a:rPr lang="de-DE" dirty="0" err="1"/>
              <a:t>simulator</a:t>
            </a:r>
            <a:r>
              <a:rPr lang="de-DE" dirty="0"/>
              <a:t> (A), </a:t>
            </a:r>
            <a:r>
              <a:rPr lang="de-DE" dirty="0" err="1"/>
              <a:t>three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CPET </a:t>
            </a:r>
            <a:r>
              <a:rPr lang="de-DE" dirty="0" err="1"/>
              <a:t>systems</a:t>
            </a:r>
            <a:r>
              <a:rPr lang="de-DE" dirty="0"/>
              <a:t> (B = </a:t>
            </a:r>
            <a:r>
              <a:rPr lang="de-DE" dirty="0" err="1"/>
              <a:t>Omnical</a:t>
            </a:r>
            <a:r>
              <a:rPr lang="de-DE" dirty="0"/>
              <a:t> V6; C = </a:t>
            </a:r>
            <a:r>
              <a:rPr lang="de-DE" dirty="0" err="1"/>
              <a:t>Vyntus</a:t>
            </a:r>
            <a:r>
              <a:rPr lang="de-DE" dirty="0"/>
              <a:t> CPX; D = </a:t>
            </a:r>
            <a:r>
              <a:rPr lang="de-DE" dirty="0" err="1"/>
              <a:t>MetaLyzer</a:t>
            </a:r>
            <a:r>
              <a:rPr lang="de-DE" dirty="0"/>
              <a:t> 3B), and </a:t>
            </a:r>
            <a:r>
              <a:rPr lang="de-DE" dirty="0" err="1"/>
              <a:t>the</a:t>
            </a:r>
            <a:r>
              <a:rPr lang="de-DE" dirty="0"/>
              <a:t> bike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human </a:t>
            </a:r>
            <a:r>
              <a:rPr lang="de-DE" dirty="0" err="1"/>
              <a:t>tests</a:t>
            </a:r>
            <a:r>
              <a:rPr lang="de-DE" dirty="0"/>
              <a:t> (E = Lode </a:t>
            </a:r>
            <a:r>
              <a:rPr lang="de-DE" dirty="0" err="1"/>
              <a:t>Corival</a:t>
            </a:r>
            <a:r>
              <a:rPr lang="de-DE" dirty="0"/>
              <a:t> CPET). The CPET </a:t>
            </a:r>
            <a:r>
              <a:rPr lang="de-DE" dirty="0" err="1"/>
              <a:t>systems</a:t>
            </a:r>
            <a:r>
              <a:rPr lang="de-DE" dirty="0"/>
              <a:t> </a:t>
            </a:r>
            <a:r>
              <a:rPr lang="de-DE" dirty="0" err="1"/>
              <a:t>were</a:t>
            </a:r>
            <a:r>
              <a:rPr lang="de-DE" dirty="0"/>
              <a:t> </a:t>
            </a:r>
            <a:r>
              <a:rPr lang="de-DE" dirty="0" err="1"/>
              <a:t>connected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outlet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metabolic</a:t>
            </a:r>
            <a:r>
              <a:rPr lang="de-DE" dirty="0"/>
              <a:t> </a:t>
            </a:r>
            <a:r>
              <a:rPr lang="de-DE" dirty="0" err="1"/>
              <a:t>simulator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shown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(in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case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Vyntus</a:t>
            </a:r>
            <a:r>
              <a:rPr lang="de-DE" dirty="0"/>
              <a:t> CPX).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42B0-932D-45B5-941B-F78BA9A0660B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577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0" marR="0" lvl="0" indent="0" algn="l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>
                <a:solidFill>
                  <a:srgbClr val="7C0000"/>
                </a:solidFill>
                <a:effectLst/>
                <a:latin typeface="AdvOT1ccbfc1a"/>
              </a:rPr>
              <a:t>Figure 3. </a:t>
            </a:r>
            <a:r>
              <a:rPr lang="de-DE" sz="1800" dirty="0" err="1">
                <a:effectLst/>
                <a:latin typeface="AdvPS94BA"/>
              </a:rPr>
              <a:t>Sequential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schematic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detailing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the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driving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forces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governing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the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control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of</a:t>
            </a:r>
            <a:r>
              <a:rPr lang="de-DE" sz="1800" dirty="0">
                <a:effectLst/>
                <a:latin typeface="AdvPS94BA"/>
              </a:rPr>
              <a:t> mitochondrial oxidative </a:t>
            </a:r>
            <a:r>
              <a:rPr lang="de-DE" sz="1800" dirty="0" err="1">
                <a:effectLst/>
                <a:latin typeface="AdvPS94BA"/>
              </a:rPr>
              <a:t>phosphorylation</a:t>
            </a:r>
            <a:r>
              <a:rPr lang="de-DE" sz="1800" dirty="0">
                <a:effectLst/>
                <a:latin typeface="AdvPS94BA"/>
              </a:rPr>
              <a:t>. The </a:t>
            </a:r>
            <a:r>
              <a:rPr lang="de-DE" sz="1800" dirty="0" err="1">
                <a:effectLst/>
                <a:latin typeface="AdvPS94BA"/>
              </a:rPr>
              <a:t>reader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is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encouraged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to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refer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to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the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text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for</a:t>
            </a:r>
            <a:r>
              <a:rPr lang="de-DE" sz="1800" dirty="0">
                <a:effectLst/>
                <a:latin typeface="AdvPS94BA"/>
              </a:rPr>
              <a:t> additional </a:t>
            </a:r>
            <a:r>
              <a:rPr lang="de-DE" sz="1800" dirty="0" err="1">
                <a:effectLst/>
                <a:latin typeface="AdvPS94BA"/>
              </a:rPr>
              <a:t>details</a:t>
            </a:r>
            <a:r>
              <a:rPr lang="de-DE" sz="1800" dirty="0">
                <a:effectLst/>
                <a:latin typeface="AdvPS94BA"/>
              </a:rPr>
              <a:t>. (</a:t>
            </a:r>
            <a:r>
              <a:rPr lang="de-DE" sz="1800" dirty="0">
                <a:effectLst/>
                <a:latin typeface="AdvPS94B2"/>
              </a:rPr>
              <a:t>A</a:t>
            </a:r>
            <a:r>
              <a:rPr lang="de-DE" sz="1800" dirty="0">
                <a:effectLst/>
                <a:latin typeface="AdvPS94BA"/>
              </a:rPr>
              <a:t>) </a:t>
            </a:r>
            <a:r>
              <a:rPr lang="de-DE" sz="1800" dirty="0" err="1">
                <a:effectLst/>
                <a:latin typeface="AdvPS94BA"/>
              </a:rPr>
              <a:t>Conceptual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represen</a:t>
            </a:r>
            <a:r>
              <a:rPr lang="de-DE" sz="1800" dirty="0">
                <a:effectLst/>
                <a:latin typeface="AdvPS94BA"/>
              </a:rPr>
              <a:t>- </a:t>
            </a:r>
            <a:r>
              <a:rPr lang="de-DE" sz="1800" dirty="0" err="1">
                <a:effectLst/>
                <a:latin typeface="AdvPS94BA"/>
              </a:rPr>
              <a:t>tation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of</a:t>
            </a:r>
            <a:r>
              <a:rPr lang="de-DE" sz="1800" dirty="0">
                <a:effectLst/>
                <a:latin typeface="AdvPS94BA"/>
              </a:rPr>
              <a:t> an </a:t>
            </a:r>
            <a:r>
              <a:rPr lang="de-DE" sz="1800" dirty="0" err="1">
                <a:effectLst/>
                <a:latin typeface="AdvPS94BA"/>
              </a:rPr>
              <a:t>electron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transport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system</a:t>
            </a:r>
            <a:r>
              <a:rPr lang="de-DE" sz="1800" dirty="0">
                <a:effectLst/>
                <a:latin typeface="AdvPS94BA"/>
              </a:rPr>
              <a:t> (ETS) </a:t>
            </a:r>
            <a:r>
              <a:rPr lang="de-DE" sz="1800" dirty="0" err="1">
                <a:effectLst/>
                <a:latin typeface="AdvPS94BA"/>
              </a:rPr>
              <a:t>embedded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within</a:t>
            </a:r>
            <a:r>
              <a:rPr lang="de-DE" sz="1800" dirty="0">
                <a:effectLst/>
                <a:latin typeface="AdvPS94BA"/>
              </a:rPr>
              <a:t> an </a:t>
            </a:r>
            <a:r>
              <a:rPr lang="de-DE" sz="1800" dirty="0" err="1">
                <a:effectLst/>
                <a:latin typeface="AdvPS94BA"/>
              </a:rPr>
              <a:t>artificial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membrane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vesicle</a:t>
            </a:r>
            <a:r>
              <a:rPr lang="de-DE" sz="1800" dirty="0">
                <a:effectLst/>
                <a:latin typeface="AdvPS94BA"/>
              </a:rPr>
              <a:t>. Addition </a:t>
            </a:r>
            <a:r>
              <a:rPr lang="de-DE" sz="1800" dirty="0" err="1">
                <a:effectLst/>
                <a:latin typeface="AdvPS94BA"/>
              </a:rPr>
              <a:t>of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reducing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equivalents</a:t>
            </a:r>
            <a:r>
              <a:rPr lang="de-DE" sz="1800" dirty="0">
                <a:effectLst/>
                <a:latin typeface="AdvPS94BA"/>
              </a:rPr>
              <a:t> (NADH) </a:t>
            </a:r>
            <a:r>
              <a:rPr lang="de-DE" sz="1800" dirty="0" err="1">
                <a:effectLst/>
                <a:latin typeface="AdvPS94BA"/>
              </a:rPr>
              <a:t>generates</a:t>
            </a:r>
            <a:r>
              <a:rPr lang="de-DE" sz="1800" dirty="0">
                <a:effectLst/>
                <a:latin typeface="AdvPS94BA"/>
              </a:rPr>
              <a:t> immediate and rapid </a:t>
            </a:r>
            <a:r>
              <a:rPr lang="de-DE" sz="1800" dirty="0" err="1">
                <a:effectLst/>
                <a:latin typeface="AdvPS94BA"/>
              </a:rPr>
              <a:t>rates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of</a:t>
            </a:r>
            <a:r>
              <a:rPr lang="de-DE" sz="1800" dirty="0">
                <a:effectLst/>
                <a:latin typeface="AdvPS94BA"/>
              </a:rPr>
              <a:t> O2 </a:t>
            </a:r>
            <a:r>
              <a:rPr lang="de-DE" sz="1800" dirty="0" err="1">
                <a:effectLst/>
                <a:latin typeface="AdvPS94BA"/>
              </a:rPr>
              <a:t>consumption</a:t>
            </a:r>
            <a:r>
              <a:rPr lang="de-DE" sz="1800" dirty="0">
                <a:effectLst/>
                <a:latin typeface="AdvPS94BA"/>
              </a:rPr>
              <a:t> (</a:t>
            </a:r>
            <a:r>
              <a:rPr lang="de-DE" sz="1800" dirty="0">
                <a:effectLst/>
                <a:latin typeface="AdvPS94B2"/>
              </a:rPr>
              <a:t>J</a:t>
            </a:r>
            <a:r>
              <a:rPr lang="de-DE" sz="1800" dirty="0">
                <a:effectLst/>
                <a:latin typeface="AdvPS94BA"/>
              </a:rPr>
              <a:t>O2), </a:t>
            </a:r>
            <a:r>
              <a:rPr lang="de-DE" sz="1800" dirty="0" err="1">
                <a:effectLst/>
                <a:latin typeface="AdvPS94BA"/>
              </a:rPr>
              <a:t>electron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flow</a:t>
            </a:r>
            <a:r>
              <a:rPr lang="de-DE" sz="1800" dirty="0">
                <a:effectLst/>
                <a:latin typeface="AdvPS94BA"/>
              </a:rPr>
              <a:t> (</a:t>
            </a:r>
            <a:r>
              <a:rPr lang="de-DE" sz="1800" dirty="0">
                <a:effectLst/>
                <a:latin typeface="AdvPS94B2"/>
              </a:rPr>
              <a:t>J</a:t>
            </a:r>
            <a:r>
              <a:rPr lang="de-DE" sz="1800" dirty="0">
                <a:effectLst/>
                <a:latin typeface="AdvPS94BA"/>
              </a:rPr>
              <a:t>e</a:t>
            </a:r>
            <a:r>
              <a:rPr lang="de-DE" sz="1800" dirty="0">
                <a:effectLst/>
                <a:latin typeface="AdvPS7DA6"/>
              </a:rPr>
              <a:t>2 </a:t>
            </a:r>
            <a:r>
              <a:rPr lang="de-DE" sz="1800" dirty="0" err="1">
                <a:effectLst/>
                <a:latin typeface="AdvPS94BA"/>
              </a:rPr>
              <a:t>flow</a:t>
            </a:r>
            <a:r>
              <a:rPr lang="de-DE" sz="1800" dirty="0">
                <a:effectLst/>
                <a:latin typeface="AdvPS94BA"/>
              </a:rPr>
              <a:t>), and </a:t>
            </a:r>
            <a:r>
              <a:rPr lang="de-DE" sz="1800" dirty="0" err="1">
                <a:effectLst/>
                <a:latin typeface="AdvPS94BA"/>
              </a:rPr>
              <a:t>proton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pumping</a:t>
            </a:r>
            <a:r>
              <a:rPr lang="de-DE" sz="1800" dirty="0">
                <a:effectLst/>
                <a:latin typeface="AdvPS94BA"/>
              </a:rPr>
              <a:t> (</a:t>
            </a:r>
            <a:r>
              <a:rPr lang="de-DE" sz="1800" dirty="0" err="1">
                <a:effectLst/>
                <a:latin typeface="AdvPS94B2"/>
              </a:rPr>
              <a:t>J</a:t>
            </a:r>
            <a:r>
              <a:rPr lang="de-DE" sz="1800" dirty="0" err="1">
                <a:effectLst/>
                <a:latin typeface="AdvPS94BA"/>
              </a:rPr>
              <a:t>H</a:t>
            </a:r>
            <a:r>
              <a:rPr lang="de-DE" sz="1800" dirty="0" err="1">
                <a:effectLst/>
                <a:latin typeface="AdvP4C4E74"/>
              </a:rPr>
              <a:t>þ</a:t>
            </a:r>
            <a:r>
              <a:rPr lang="de-DE" sz="1800" dirty="0">
                <a:effectLst/>
                <a:latin typeface="AdvP4C4E74"/>
              </a:rPr>
              <a:t> </a:t>
            </a:r>
            <a:r>
              <a:rPr lang="de-DE" sz="1800" dirty="0">
                <a:effectLst/>
                <a:latin typeface="AdvPS94BA"/>
              </a:rPr>
              <a:t>) at </a:t>
            </a:r>
            <a:r>
              <a:rPr lang="de-DE" sz="1800" dirty="0" err="1">
                <a:effectLst/>
                <a:latin typeface="AdvPS94BA"/>
              </a:rPr>
              <a:t>complexes</a:t>
            </a:r>
            <a:r>
              <a:rPr lang="de-DE" sz="1800" dirty="0">
                <a:effectLst/>
                <a:latin typeface="AdvPS94BA"/>
              </a:rPr>
              <a:t> I, III, and IV </a:t>
            </a:r>
            <a:r>
              <a:rPr lang="de-DE" sz="1800" dirty="0" err="1">
                <a:effectLst/>
                <a:latin typeface="AdvPS94BA"/>
              </a:rPr>
              <a:t>driven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by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the</a:t>
            </a:r>
            <a:r>
              <a:rPr lang="de-DE" sz="1800" dirty="0">
                <a:effectLst/>
                <a:latin typeface="AdvPS94BA"/>
              </a:rPr>
              <a:t> high </a:t>
            </a:r>
            <a:r>
              <a:rPr lang="de-DE" sz="1800" dirty="0" err="1">
                <a:effectLst/>
                <a:latin typeface="AdvGreekM"/>
              </a:rPr>
              <a:t>D</a:t>
            </a:r>
            <a:r>
              <a:rPr lang="de-DE" sz="1800" dirty="0" err="1">
                <a:effectLst/>
                <a:latin typeface="AdvPS94BA"/>
              </a:rPr>
              <a:t>Gredox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between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the</a:t>
            </a:r>
            <a:r>
              <a:rPr lang="de-DE" sz="1800" dirty="0">
                <a:effectLst/>
                <a:latin typeface="AdvPS94BA"/>
              </a:rPr>
              <a:t> O2</a:t>
            </a:r>
            <a:r>
              <a:rPr lang="de-DE" sz="1800" dirty="0">
                <a:effectLst/>
                <a:latin typeface="AdvP4C4E59"/>
              </a:rPr>
              <a:t>/ </a:t>
            </a:r>
            <a:r>
              <a:rPr lang="de-DE" sz="1800" dirty="0">
                <a:effectLst/>
                <a:latin typeface="AdvPS94BA"/>
              </a:rPr>
              <a:t>H2O and </a:t>
            </a:r>
            <a:r>
              <a:rPr lang="de-DE" sz="1800" dirty="0" err="1">
                <a:effectLst/>
                <a:latin typeface="AdvPS94BA"/>
              </a:rPr>
              <a:t>NAD</a:t>
            </a:r>
            <a:r>
              <a:rPr lang="de-DE" sz="1800" dirty="0" err="1">
                <a:effectLst/>
                <a:latin typeface="AdvP4C4E74"/>
              </a:rPr>
              <a:t>þ</a:t>
            </a:r>
            <a:r>
              <a:rPr lang="de-DE" sz="1800" dirty="0">
                <a:effectLst/>
                <a:latin typeface="AdvP4C4E59"/>
              </a:rPr>
              <a:t>/</a:t>
            </a:r>
            <a:r>
              <a:rPr lang="de-DE" sz="1800" dirty="0">
                <a:effectLst/>
                <a:latin typeface="AdvPS94BA"/>
              </a:rPr>
              <a:t>NADH </a:t>
            </a:r>
            <a:r>
              <a:rPr lang="de-DE" sz="1800" dirty="0" err="1">
                <a:effectLst/>
                <a:latin typeface="AdvPS94BA"/>
              </a:rPr>
              <a:t>redox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couples</a:t>
            </a:r>
            <a:r>
              <a:rPr lang="de-DE" sz="1800" dirty="0">
                <a:effectLst/>
                <a:latin typeface="AdvPS94BA"/>
              </a:rPr>
              <a:t>. (</a:t>
            </a:r>
            <a:r>
              <a:rPr lang="de-DE" sz="1800" dirty="0">
                <a:effectLst/>
                <a:latin typeface="AdvPS94B2"/>
              </a:rPr>
              <a:t>B</a:t>
            </a:r>
            <a:r>
              <a:rPr lang="de-DE" sz="1800" dirty="0">
                <a:effectLst/>
                <a:latin typeface="AdvPS94BA"/>
              </a:rPr>
              <a:t>) As </a:t>
            </a:r>
            <a:r>
              <a:rPr lang="de-DE" sz="1800" dirty="0" err="1">
                <a:effectLst/>
                <a:latin typeface="AdvPS94BA"/>
              </a:rPr>
              <a:t>protons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accumulate</a:t>
            </a:r>
            <a:r>
              <a:rPr lang="de-DE" sz="1800" dirty="0">
                <a:effectLst/>
                <a:latin typeface="AdvPS94BA"/>
              </a:rPr>
              <a:t> on </a:t>
            </a:r>
            <a:r>
              <a:rPr lang="de-DE" sz="1800" dirty="0" err="1">
                <a:effectLst/>
                <a:latin typeface="AdvPS94BA"/>
              </a:rPr>
              <a:t>the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outer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surface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of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the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membrane</a:t>
            </a:r>
            <a:r>
              <a:rPr lang="de-DE" sz="1800" dirty="0">
                <a:effectLst/>
                <a:latin typeface="AdvPS94BA"/>
              </a:rPr>
              <a:t>, an </a:t>
            </a:r>
            <a:r>
              <a:rPr lang="de-DE" sz="1800" dirty="0" err="1">
                <a:effectLst/>
                <a:latin typeface="AdvPS94BA"/>
              </a:rPr>
              <a:t>electrochemical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gradient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or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proton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motive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force</a:t>
            </a:r>
            <a:r>
              <a:rPr lang="de-DE" sz="1800" dirty="0">
                <a:effectLst/>
                <a:latin typeface="AdvPS94BA"/>
              </a:rPr>
              <a:t> (PMF) </a:t>
            </a:r>
            <a:r>
              <a:rPr lang="de-DE" sz="1800" dirty="0" err="1">
                <a:effectLst/>
                <a:latin typeface="AdvPS94BA"/>
              </a:rPr>
              <a:t>begins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to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build</a:t>
            </a:r>
            <a:r>
              <a:rPr lang="de-DE" sz="1800" dirty="0">
                <a:effectLst/>
                <a:latin typeface="AdvPS94BA"/>
              </a:rPr>
              <a:t>, </a:t>
            </a:r>
            <a:r>
              <a:rPr lang="de-DE" sz="1800" dirty="0" err="1">
                <a:effectLst/>
                <a:latin typeface="AdvPS94BA"/>
              </a:rPr>
              <a:t>creating</a:t>
            </a:r>
            <a:r>
              <a:rPr lang="de-DE" sz="1800" dirty="0">
                <a:effectLst/>
                <a:latin typeface="AdvPS94BA"/>
              </a:rPr>
              <a:t> a </a:t>
            </a:r>
            <a:r>
              <a:rPr lang="de-DE" sz="1800" dirty="0" err="1">
                <a:effectLst/>
                <a:latin typeface="AdvPS94BA"/>
              </a:rPr>
              <a:t>free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energy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backpressure</a:t>
            </a:r>
            <a:r>
              <a:rPr lang="de-DE" sz="1800" dirty="0">
                <a:effectLst/>
                <a:latin typeface="AdvPS94BA"/>
              </a:rPr>
              <a:t> (</a:t>
            </a:r>
            <a:r>
              <a:rPr lang="de-DE" sz="1800" dirty="0">
                <a:effectLst/>
                <a:latin typeface="AdvGreekM"/>
              </a:rPr>
              <a:t>D</a:t>
            </a:r>
            <a:r>
              <a:rPr lang="de-DE" sz="1800" dirty="0">
                <a:effectLst/>
                <a:latin typeface="AdvPS94BA"/>
              </a:rPr>
              <a:t>GPMF) </a:t>
            </a:r>
            <a:r>
              <a:rPr lang="de-DE" sz="1800" dirty="0" err="1">
                <a:effectLst/>
                <a:latin typeface="AdvPS94BA"/>
              </a:rPr>
              <a:t>against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the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pumps</a:t>
            </a:r>
            <a:r>
              <a:rPr lang="de-DE" sz="1800" dirty="0">
                <a:effectLst/>
                <a:latin typeface="AdvPS94BA"/>
              </a:rPr>
              <a:t>, </a:t>
            </a:r>
            <a:r>
              <a:rPr lang="de-DE" sz="1800" dirty="0" err="1">
                <a:effectLst/>
                <a:latin typeface="AdvPS94BA"/>
              </a:rPr>
              <a:t>gradually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slowing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>
                <a:effectLst/>
                <a:latin typeface="AdvPS94B2"/>
              </a:rPr>
              <a:t>J</a:t>
            </a:r>
            <a:r>
              <a:rPr lang="de-DE" sz="1800" dirty="0">
                <a:effectLst/>
                <a:latin typeface="AdvPS94BA"/>
              </a:rPr>
              <a:t>O2, </a:t>
            </a:r>
            <a:r>
              <a:rPr lang="de-DE" sz="1800" dirty="0">
                <a:effectLst/>
                <a:latin typeface="AdvPS94B2"/>
              </a:rPr>
              <a:t>J</a:t>
            </a:r>
            <a:r>
              <a:rPr lang="de-DE" sz="1800" dirty="0">
                <a:effectLst/>
                <a:latin typeface="AdvPS94BA"/>
              </a:rPr>
              <a:t>e</a:t>
            </a:r>
            <a:r>
              <a:rPr lang="de-DE" sz="1800" dirty="0">
                <a:effectLst/>
                <a:latin typeface="AdvPS7DA6"/>
              </a:rPr>
              <a:t>2 </a:t>
            </a:r>
            <a:r>
              <a:rPr lang="de-DE" sz="1800" dirty="0" err="1">
                <a:effectLst/>
                <a:latin typeface="AdvPS94BA"/>
              </a:rPr>
              <a:t>flow</a:t>
            </a:r>
            <a:r>
              <a:rPr lang="de-DE" sz="1800" dirty="0">
                <a:effectLst/>
                <a:latin typeface="AdvPS94BA"/>
              </a:rPr>
              <a:t>, and </a:t>
            </a:r>
            <a:r>
              <a:rPr lang="de-DE" sz="1800" dirty="0" err="1">
                <a:effectLst/>
                <a:latin typeface="AdvPS94B2"/>
              </a:rPr>
              <a:t>J</a:t>
            </a:r>
            <a:r>
              <a:rPr lang="de-DE" sz="1800" dirty="0" err="1">
                <a:effectLst/>
                <a:latin typeface="AdvPS94BA"/>
              </a:rPr>
              <a:t>H</a:t>
            </a:r>
            <a:r>
              <a:rPr lang="de-DE" sz="1800" dirty="0" err="1">
                <a:effectLst/>
                <a:latin typeface="AdvP4C4E74"/>
              </a:rPr>
              <a:t>þ</a:t>
            </a:r>
            <a:r>
              <a:rPr lang="de-DE" sz="1800" dirty="0">
                <a:effectLst/>
                <a:latin typeface="AdvPS94BA"/>
              </a:rPr>
              <a:t>. (</a:t>
            </a:r>
            <a:r>
              <a:rPr lang="de-DE" sz="1800" dirty="0">
                <a:effectLst/>
                <a:latin typeface="AdvPS94B2"/>
              </a:rPr>
              <a:t>C</a:t>
            </a:r>
            <a:r>
              <a:rPr lang="de-DE" sz="1800" dirty="0">
                <a:effectLst/>
                <a:latin typeface="AdvPS94BA"/>
              </a:rPr>
              <a:t>) </a:t>
            </a:r>
            <a:r>
              <a:rPr lang="de-DE" sz="1800" dirty="0" err="1">
                <a:effectLst/>
                <a:latin typeface="AdvPS94BA"/>
              </a:rPr>
              <a:t>Eventually</a:t>
            </a:r>
            <a:r>
              <a:rPr lang="de-DE" sz="1800" dirty="0">
                <a:effectLst/>
                <a:latin typeface="AdvPS94BA"/>
              </a:rPr>
              <a:t>, </a:t>
            </a:r>
            <a:r>
              <a:rPr lang="de-DE" sz="1800" dirty="0" err="1">
                <a:effectLst/>
                <a:latin typeface="AdvPS94BA"/>
              </a:rPr>
              <a:t>the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backpressure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increases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to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the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point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that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it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counterbalances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the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proton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pumps</a:t>
            </a:r>
            <a:r>
              <a:rPr lang="de-DE" sz="1800" dirty="0">
                <a:effectLst/>
                <a:latin typeface="AdvPS94BA"/>
              </a:rPr>
              <a:t>, at </a:t>
            </a:r>
            <a:r>
              <a:rPr lang="de-DE" sz="1800" dirty="0" err="1">
                <a:effectLst/>
                <a:latin typeface="AdvPS94BA"/>
              </a:rPr>
              <a:t>which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point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>
                <a:effectLst/>
                <a:latin typeface="AdvPS94B2"/>
              </a:rPr>
              <a:t>J</a:t>
            </a:r>
            <a:r>
              <a:rPr lang="de-DE" sz="1800" dirty="0">
                <a:effectLst/>
                <a:latin typeface="AdvPS94BA"/>
              </a:rPr>
              <a:t>O2, </a:t>
            </a:r>
            <a:r>
              <a:rPr lang="de-DE" sz="1800" dirty="0">
                <a:effectLst/>
                <a:latin typeface="AdvPS94B2"/>
              </a:rPr>
              <a:t>J</a:t>
            </a:r>
            <a:r>
              <a:rPr lang="de-DE" sz="1800" dirty="0">
                <a:effectLst/>
                <a:latin typeface="AdvPS94BA"/>
              </a:rPr>
              <a:t>e</a:t>
            </a:r>
            <a:r>
              <a:rPr lang="de-DE" sz="1800" dirty="0">
                <a:effectLst/>
                <a:latin typeface="AdvPS7DA6"/>
              </a:rPr>
              <a:t>2 </a:t>
            </a:r>
            <a:r>
              <a:rPr lang="de-DE" sz="1800" dirty="0" err="1">
                <a:effectLst/>
                <a:latin typeface="AdvPS94BA"/>
              </a:rPr>
              <a:t>flow</a:t>
            </a:r>
            <a:r>
              <a:rPr lang="de-DE" sz="1800" dirty="0">
                <a:effectLst/>
                <a:latin typeface="AdvPS94BA"/>
              </a:rPr>
              <a:t>, and </a:t>
            </a:r>
            <a:r>
              <a:rPr lang="de-DE" sz="1800" dirty="0" err="1">
                <a:effectLst/>
                <a:latin typeface="AdvPS94B2"/>
              </a:rPr>
              <a:t>J</a:t>
            </a:r>
            <a:r>
              <a:rPr lang="de-DE" sz="1800" dirty="0" err="1">
                <a:effectLst/>
                <a:latin typeface="AdvPS94BA"/>
              </a:rPr>
              <a:t>H</a:t>
            </a:r>
            <a:r>
              <a:rPr lang="de-DE" sz="1800" dirty="0" err="1">
                <a:effectLst/>
                <a:latin typeface="AdvP4C4E74"/>
              </a:rPr>
              <a:t>þ</a:t>
            </a:r>
            <a:r>
              <a:rPr lang="de-DE" sz="1800" dirty="0">
                <a:effectLst/>
                <a:latin typeface="AdvPS4C9543"/>
              </a:rPr>
              <a:t> </a:t>
            </a:r>
            <a:r>
              <a:rPr lang="de-DE" sz="1800" dirty="0" err="1">
                <a:effectLst/>
                <a:latin typeface="AdvPS94BA"/>
              </a:rPr>
              <a:t>decrease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to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zero</a:t>
            </a:r>
            <a:r>
              <a:rPr lang="de-DE" sz="1800" dirty="0">
                <a:effectLst/>
                <a:latin typeface="AdvPS94BA"/>
              </a:rPr>
              <a:t>. (</a:t>
            </a:r>
            <a:r>
              <a:rPr lang="de-DE" sz="1800" dirty="0">
                <a:effectLst/>
                <a:latin typeface="AdvPS94B2"/>
              </a:rPr>
              <a:t>D</a:t>
            </a:r>
            <a:r>
              <a:rPr lang="de-DE" sz="1800" dirty="0">
                <a:effectLst/>
                <a:latin typeface="AdvPS94BA"/>
              </a:rPr>
              <a:t>) In </a:t>
            </a:r>
            <a:r>
              <a:rPr lang="de-DE" sz="1800" dirty="0" err="1">
                <a:effectLst/>
                <a:latin typeface="AdvPS94BA"/>
              </a:rPr>
              <a:t>mitochondria</a:t>
            </a:r>
            <a:r>
              <a:rPr lang="de-DE" sz="1800" dirty="0">
                <a:effectLst/>
                <a:latin typeface="AdvPS94BA"/>
              </a:rPr>
              <a:t>, basal </a:t>
            </a:r>
            <a:r>
              <a:rPr lang="de-DE" sz="1800" dirty="0" err="1">
                <a:effectLst/>
                <a:latin typeface="AdvPS94BA"/>
              </a:rPr>
              <a:t>proton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conductance</a:t>
            </a:r>
            <a:r>
              <a:rPr lang="de-DE" sz="1800" dirty="0">
                <a:effectLst/>
                <a:latin typeface="AdvPS94BA"/>
              </a:rPr>
              <a:t> back </a:t>
            </a:r>
            <a:r>
              <a:rPr lang="de-DE" sz="1800" dirty="0" err="1">
                <a:effectLst/>
                <a:latin typeface="AdvPS94BA"/>
              </a:rPr>
              <a:t>into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the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matrix</a:t>
            </a:r>
            <a:r>
              <a:rPr lang="de-DE" sz="1800" dirty="0">
                <a:effectLst/>
                <a:latin typeface="AdvPS94BA"/>
              </a:rPr>
              <a:t> (</a:t>
            </a:r>
            <a:r>
              <a:rPr lang="de-DE" sz="1800" dirty="0" err="1">
                <a:effectLst/>
                <a:latin typeface="AdvPS94B2"/>
              </a:rPr>
              <a:t>J</a:t>
            </a:r>
            <a:r>
              <a:rPr lang="de-DE" sz="1800" dirty="0" err="1">
                <a:effectLst/>
                <a:latin typeface="AdvPS94BA"/>
              </a:rPr>
              <a:t>H</a:t>
            </a:r>
            <a:r>
              <a:rPr lang="de-DE" sz="1800" dirty="0" err="1">
                <a:effectLst/>
                <a:latin typeface="AdvP4C4E74"/>
              </a:rPr>
              <a:t>þ</a:t>
            </a:r>
            <a:r>
              <a:rPr lang="de-DE" sz="1800" dirty="0">
                <a:effectLst/>
                <a:latin typeface="AdvP4C4E74"/>
              </a:rPr>
              <a:t> </a:t>
            </a:r>
            <a:r>
              <a:rPr lang="de-DE" sz="1800" dirty="0">
                <a:effectLst/>
                <a:latin typeface="AdvPS94BA"/>
              </a:rPr>
              <a:t>) </a:t>
            </a:r>
            <a:r>
              <a:rPr lang="de-DE" sz="1800" dirty="0" err="1">
                <a:effectLst/>
                <a:latin typeface="AdvPS94BA"/>
              </a:rPr>
              <a:t>prevents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the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>
                <a:effectLst/>
                <a:latin typeface="AdvGreekM"/>
              </a:rPr>
              <a:t>D</a:t>
            </a:r>
            <a:r>
              <a:rPr lang="de-DE" sz="1800" dirty="0">
                <a:effectLst/>
                <a:latin typeface="AdvPS94BA"/>
              </a:rPr>
              <a:t>GPMF </a:t>
            </a:r>
            <a:r>
              <a:rPr lang="de-DE" sz="1800" dirty="0" err="1">
                <a:effectLst/>
                <a:latin typeface="AdvPS94BA"/>
              </a:rPr>
              <a:t>from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reaching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max</a:t>
            </a:r>
            <a:r>
              <a:rPr lang="de-DE" sz="1800" dirty="0">
                <a:effectLst/>
                <a:latin typeface="AdvPS94BA"/>
              </a:rPr>
              <a:t>, </a:t>
            </a:r>
            <a:r>
              <a:rPr lang="de-DE" sz="1800" dirty="0" err="1">
                <a:effectLst/>
                <a:latin typeface="AdvPS94BA"/>
              </a:rPr>
              <a:t>thereby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allowing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>
                <a:effectLst/>
                <a:latin typeface="AdvPS94B2"/>
              </a:rPr>
              <a:t>J</a:t>
            </a:r>
            <a:r>
              <a:rPr lang="de-DE" sz="1800" dirty="0">
                <a:effectLst/>
                <a:latin typeface="AdvPS94BA"/>
              </a:rPr>
              <a:t>O2, </a:t>
            </a:r>
            <a:r>
              <a:rPr lang="de-DE" sz="1800" dirty="0">
                <a:effectLst/>
                <a:latin typeface="AdvPS94B2"/>
              </a:rPr>
              <a:t>J</a:t>
            </a:r>
            <a:r>
              <a:rPr lang="de-DE" sz="1800" dirty="0">
                <a:effectLst/>
                <a:latin typeface="AdvPS94BA"/>
              </a:rPr>
              <a:t>e</a:t>
            </a:r>
            <a:r>
              <a:rPr lang="de-DE" sz="1800" dirty="0">
                <a:effectLst/>
                <a:latin typeface="AdvPS7DA6"/>
              </a:rPr>
              <a:t>2 </a:t>
            </a:r>
            <a:r>
              <a:rPr lang="de-DE" sz="1800" dirty="0" err="1">
                <a:effectLst/>
                <a:latin typeface="AdvPS94BA"/>
              </a:rPr>
              <a:t>flow</a:t>
            </a:r>
            <a:r>
              <a:rPr lang="de-DE" sz="1800" dirty="0">
                <a:effectLst/>
                <a:latin typeface="AdvPS94BA"/>
              </a:rPr>
              <a:t>, and </a:t>
            </a:r>
            <a:r>
              <a:rPr lang="de-DE" sz="1800" dirty="0" err="1">
                <a:effectLst/>
                <a:latin typeface="AdvPS94B2"/>
              </a:rPr>
              <a:t>J</a:t>
            </a:r>
            <a:r>
              <a:rPr lang="de-DE" sz="1800" dirty="0" err="1">
                <a:effectLst/>
                <a:latin typeface="AdvPS94BA"/>
              </a:rPr>
              <a:t>H</a:t>
            </a:r>
            <a:r>
              <a:rPr lang="de-DE" sz="1800" dirty="0" err="1">
                <a:effectLst/>
                <a:latin typeface="AdvP4C4E74"/>
              </a:rPr>
              <a:t>þ</a:t>
            </a:r>
            <a:r>
              <a:rPr lang="de-DE" sz="1800" dirty="0">
                <a:effectLst/>
                <a:latin typeface="AdvP4C4E74"/>
              </a:rPr>
              <a:t> </a:t>
            </a:r>
            <a:r>
              <a:rPr lang="de-DE" sz="1800" dirty="0">
                <a:effectLst/>
                <a:latin typeface="AdvPS4C9543"/>
              </a:rPr>
              <a:t> </a:t>
            </a:r>
            <a:r>
              <a:rPr lang="de-DE" sz="1800" dirty="0" err="1">
                <a:effectLst/>
                <a:latin typeface="AdvPS94BA"/>
              </a:rPr>
              <a:t>to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proceed</a:t>
            </a:r>
            <a:r>
              <a:rPr lang="de-DE" sz="1800" dirty="0">
                <a:effectLst/>
                <a:latin typeface="AdvPS94BA"/>
              </a:rPr>
              <a:t> at a rate </a:t>
            </a:r>
            <a:r>
              <a:rPr lang="de-DE" sz="1800" dirty="0" err="1">
                <a:effectLst/>
                <a:latin typeface="AdvPS94BA"/>
              </a:rPr>
              <a:t>equivalent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to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the</a:t>
            </a:r>
            <a:r>
              <a:rPr lang="de-DE" sz="1800" dirty="0">
                <a:effectLst/>
                <a:latin typeface="AdvPS94BA"/>
              </a:rPr>
              <a:t> rate </a:t>
            </a:r>
            <a:r>
              <a:rPr lang="de-DE" sz="1800" dirty="0" err="1">
                <a:effectLst/>
                <a:latin typeface="AdvPS94BA"/>
              </a:rPr>
              <a:t>of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2"/>
              </a:rPr>
              <a:t>J</a:t>
            </a:r>
            <a:r>
              <a:rPr lang="de-DE" sz="1800" dirty="0" err="1">
                <a:effectLst/>
                <a:latin typeface="AdvPS94BA"/>
              </a:rPr>
              <a:t>H</a:t>
            </a:r>
            <a:r>
              <a:rPr lang="de-DE" sz="1800" dirty="0" err="1">
                <a:effectLst/>
                <a:latin typeface="AdvP4C4E74"/>
              </a:rPr>
              <a:t>þ</a:t>
            </a:r>
            <a:r>
              <a:rPr lang="de-DE" sz="1800" dirty="0">
                <a:effectLst/>
                <a:latin typeface="AdvP4C4E74"/>
              </a:rPr>
              <a:t> </a:t>
            </a:r>
            <a:r>
              <a:rPr lang="de-DE" sz="1800" dirty="0">
                <a:effectLst/>
                <a:latin typeface="AdvPS94BA"/>
              </a:rPr>
              <a:t>. (</a:t>
            </a:r>
            <a:r>
              <a:rPr lang="de-DE" sz="1800" dirty="0">
                <a:effectLst/>
                <a:latin typeface="AdvPS94B2"/>
              </a:rPr>
              <a:t>E</a:t>
            </a:r>
            <a:r>
              <a:rPr lang="de-DE" sz="1800" dirty="0">
                <a:effectLst/>
                <a:latin typeface="AdvPS94BA"/>
              </a:rPr>
              <a:t>) </a:t>
            </a:r>
            <a:r>
              <a:rPr lang="de-DE" sz="1800" dirty="0" err="1">
                <a:effectLst/>
                <a:latin typeface="AdvPS94BA"/>
              </a:rPr>
              <a:t>Activation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of</a:t>
            </a:r>
            <a:r>
              <a:rPr lang="de-DE" sz="1800" dirty="0">
                <a:effectLst/>
                <a:latin typeface="AdvPS94BA"/>
              </a:rPr>
              <a:t> ATP </a:t>
            </a:r>
            <a:r>
              <a:rPr lang="de-DE" sz="1800" dirty="0" err="1">
                <a:effectLst/>
                <a:latin typeface="AdvPS94BA"/>
              </a:rPr>
              <a:t>synthase</a:t>
            </a:r>
            <a:r>
              <a:rPr lang="de-DE" sz="1800" dirty="0">
                <a:effectLst/>
                <a:latin typeface="AdvPS94BA"/>
              </a:rPr>
              <a:t> (</a:t>
            </a:r>
            <a:r>
              <a:rPr lang="de-DE" sz="1800" dirty="0" err="1">
                <a:effectLst/>
                <a:latin typeface="AdvPS94BA"/>
              </a:rPr>
              <a:t>complex</a:t>
            </a:r>
            <a:r>
              <a:rPr lang="de-DE" sz="1800" dirty="0">
                <a:effectLst/>
                <a:latin typeface="AdvPS94BA"/>
              </a:rPr>
              <a:t> V) </a:t>
            </a:r>
            <a:r>
              <a:rPr lang="de-DE" sz="1800" dirty="0" err="1">
                <a:effectLst/>
                <a:latin typeface="AdvPS94BA"/>
              </a:rPr>
              <a:t>by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addition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of</a:t>
            </a:r>
            <a:r>
              <a:rPr lang="de-DE" sz="1800" dirty="0">
                <a:effectLst/>
                <a:latin typeface="AdvPS94BA"/>
              </a:rPr>
              <a:t> ADP </a:t>
            </a:r>
            <a:r>
              <a:rPr lang="de-DE" sz="1800" dirty="0" err="1">
                <a:effectLst/>
                <a:latin typeface="AdvPS94BA"/>
              </a:rPr>
              <a:t>accelerates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proton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conductance</a:t>
            </a:r>
            <a:r>
              <a:rPr lang="de-DE" sz="1800" dirty="0">
                <a:effectLst/>
                <a:latin typeface="AdvPS94BA"/>
              </a:rPr>
              <a:t>, </a:t>
            </a:r>
            <a:r>
              <a:rPr lang="de-DE" sz="1800" dirty="0" err="1">
                <a:effectLst/>
                <a:latin typeface="AdvPS94BA"/>
              </a:rPr>
              <a:t>thereby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lowering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>
                <a:effectLst/>
                <a:latin typeface="AdvGreekM"/>
              </a:rPr>
              <a:t>D</a:t>
            </a:r>
            <a:r>
              <a:rPr lang="de-DE" sz="1800" dirty="0">
                <a:effectLst/>
                <a:latin typeface="AdvPS94BA"/>
              </a:rPr>
              <a:t>GPMF and </a:t>
            </a:r>
            <a:r>
              <a:rPr lang="de-DE" sz="1800" dirty="0" err="1">
                <a:effectLst/>
                <a:latin typeface="AdvPS94BA"/>
              </a:rPr>
              <a:t>thus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increasing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>
                <a:effectLst/>
                <a:latin typeface="AdvPS94B2"/>
              </a:rPr>
              <a:t>J</a:t>
            </a:r>
            <a:r>
              <a:rPr lang="de-DE" sz="1800" dirty="0">
                <a:effectLst/>
                <a:latin typeface="AdvPS94BA"/>
              </a:rPr>
              <a:t>O2, </a:t>
            </a:r>
            <a:r>
              <a:rPr lang="de-DE" sz="1800" dirty="0">
                <a:effectLst/>
                <a:latin typeface="AdvPS94B2"/>
              </a:rPr>
              <a:t>J</a:t>
            </a:r>
            <a:r>
              <a:rPr lang="de-DE" sz="1800" dirty="0">
                <a:effectLst/>
                <a:latin typeface="AdvPS94BA"/>
              </a:rPr>
              <a:t>e</a:t>
            </a:r>
            <a:r>
              <a:rPr lang="de-DE" sz="1800" dirty="0">
                <a:effectLst/>
                <a:latin typeface="AdvPS7DA6"/>
              </a:rPr>
              <a:t>2 </a:t>
            </a:r>
            <a:r>
              <a:rPr lang="de-DE" sz="1800" dirty="0" err="1">
                <a:effectLst/>
                <a:latin typeface="AdvPS94BA"/>
              </a:rPr>
              <a:t>flow</a:t>
            </a:r>
            <a:r>
              <a:rPr lang="de-DE" sz="1800" dirty="0">
                <a:effectLst/>
                <a:latin typeface="AdvPS94BA"/>
              </a:rPr>
              <a:t>, and </a:t>
            </a:r>
            <a:r>
              <a:rPr lang="de-DE" sz="1800" dirty="0" err="1">
                <a:effectLst/>
                <a:latin typeface="AdvPS94B2"/>
              </a:rPr>
              <a:t>J</a:t>
            </a:r>
            <a:r>
              <a:rPr lang="de-DE" sz="1800" dirty="0" err="1">
                <a:effectLst/>
                <a:latin typeface="AdvPS94BA"/>
              </a:rPr>
              <a:t>H</a:t>
            </a:r>
            <a:r>
              <a:rPr lang="de-DE" sz="1800" dirty="0" err="1">
                <a:effectLst/>
                <a:latin typeface="AdvP4C4E74"/>
              </a:rPr>
              <a:t>þ</a:t>
            </a:r>
            <a:r>
              <a:rPr lang="de-DE" sz="1800" dirty="0">
                <a:effectLst/>
                <a:latin typeface="AdvPS4C9543"/>
              </a:rPr>
              <a:t> </a:t>
            </a:r>
            <a:r>
              <a:rPr lang="de-DE" sz="1800" dirty="0" err="1">
                <a:effectLst/>
                <a:latin typeface="AdvPS94BA"/>
              </a:rPr>
              <a:t>accordingly</a:t>
            </a:r>
            <a:r>
              <a:rPr lang="de-DE" sz="1800" dirty="0">
                <a:effectLst/>
                <a:latin typeface="AdvPS94BA"/>
              </a:rPr>
              <a:t>. (</a:t>
            </a:r>
            <a:r>
              <a:rPr lang="de-DE" sz="1800" dirty="0">
                <a:effectLst/>
                <a:latin typeface="AdvPS94B2"/>
              </a:rPr>
              <a:t>F</a:t>
            </a:r>
            <a:r>
              <a:rPr lang="de-DE" sz="1800" dirty="0">
                <a:effectLst/>
                <a:latin typeface="AdvPS94BA"/>
              </a:rPr>
              <a:t>) As [ATP]</a:t>
            </a:r>
            <a:r>
              <a:rPr lang="de-DE" sz="1800" dirty="0">
                <a:effectLst/>
                <a:latin typeface="AdvP4C4E59"/>
              </a:rPr>
              <a:t>/</a:t>
            </a:r>
            <a:r>
              <a:rPr lang="de-DE" sz="1800" dirty="0">
                <a:effectLst/>
                <a:latin typeface="AdvPS94BA"/>
              </a:rPr>
              <a:t>[ADP]</a:t>
            </a:r>
            <a:r>
              <a:rPr lang="de-DE" sz="1800" dirty="0" err="1">
                <a:effectLst/>
                <a:latin typeface="AdvP4C4E74"/>
              </a:rPr>
              <a:t>þ</a:t>
            </a:r>
            <a:r>
              <a:rPr lang="de-DE" sz="1800" dirty="0">
                <a:effectLst/>
                <a:latin typeface="AdvPS94BA"/>
              </a:rPr>
              <a:t>[Pi] </a:t>
            </a:r>
            <a:r>
              <a:rPr lang="de-DE" sz="1800" dirty="0" err="1">
                <a:effectLst/>
                <a:latin typeface="AdvPS94BA"/>
              </a:rPr>
              <a:t>increases</a:t>
            </a:r>
            <a:r>
              <a:rPr lang="de-DE" sz="1800" dirty="0">
                <a:effectLst/>
                <a:latin typeface="AdvPS94BA"/>
              </a:rPr>
              <a:t>, </a:t>
            </a:r>
            <a:r>
              <a:rPr lang="de-DE" sz="1800" dirty="0" err="1">
                <a:effectLst/>
                <a:latin typeface="AdvPS94BA"/>
              </a:rPr>
              <a:t>the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free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energy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associated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with</a:t>
            </a:r>
            <a:r>
              <a:rPr lang="de-DE" sz="1800" dirty="0">
                <a:effectLst/>
                <a:latin typeface="AdvPS94BA"/>
              </a:rPr>
              <a:t> ATP </a:t>
            </a:r>
            <a:r>
              <a:rPr lang="de-DE" sz="1800" dirty="0" err="1">
                <a:effectLst/>
                <a:latin typeface="AdvPS94BA"/>
              </a:rPr>
              <a:t>hydrolysis</a:t>
            </a:r>
            <a:r>
              <a:rPr lang="de-DE" sz="1800" dirty="0">
                <a:effectLst/>
                <a:latin typeface="AdvPS94BA"/>
              </a:rPr>
              <a:t> (</a:t>
            </a:r>
            <a:r>
              <a:rPr lang="de-DE" sz="1800" dirty="0">
                <a:effectLst/>
                <a:latin typeface="AdvGreekM"/>
              </a:rPr>
              <a:t>D</a:t>
            </a:r>
            <a:r>
              <a:rPr lang="de-DE" sz="1800" dirty="0">
                <a:effectLst/>
                <a:latin typeface="AdvPS94BA"/>
              </a:rPr>
              <a:t>GATP) </a:t>
            </a:r>
            <a:r>
              <a:rPr lang="de-DE" sz="1800" dirty="0" err="1">
                <a:effectLst/>
                <a:latin typeface="AdvPS94BA"/>
              </a:rPr>
              <a:t>increases</a:t>
            </a:r>
            <a:r>
              <a:rPr lang="de-DE" sz="1800" dirty="0">
                <a:effectLst/>
                <a:latin typeface="AdvPS94BA"/>
              </a:rPr>
              <a:t> and </a:t>
            </a:r>
            <a:r>
              <a:rPr lang="de-DE" sz="1800" dirty="0" err="1">
                <a:effectLst/>
                <a:latin typeface="AdvPS94BA"/>
              </a:rPr>
              <a:t>creates</a:t>
            </a:r>
            <a:r>
              <a:rPr lang="de-DE" sz="1800" dirty="0">
                <a:effectLst/>
                <a:latin typeface="AdvPS94BA"/>
              </a:rPr>
              <a:t> back </a:t>
            </a:r>
            <a:r>
              <a:rPr lang="de-DE" sz="1800" dirty="0" err="1">
                <a:effectLst/>
                <a:latin typeface="AdvPS94BA"/>
              </a:rPr>
              <a:t>pressure</a:t>
            </a:r>
            <a:r>
              <a:rPr lang="de-DE" sz="1800" dirty="0">
                <a:effectLst/>
                <a:latin typeface="AdvPS94BA"/>
              </a:rPr>
              <a:t> on </a:t>
            </a:r>
            <a:r>
              <a:rPr lang="de-DE" sz="1800" dirty="0" err="1">
                <a:effectLst/>
                <a:latin typeface="AdvPS94BA"/>
              </a:rPr>
              <a:t>the</a:t>
            </a:r>
            <a:r>
              <a:rPr lang="de-DE" sz="1800" dirty="0">
                <a:effectLst/>
                <a:latin typeface="AdvPS94BA"/>
              </a:rPr>
              <a:t> ATP </a:t>
            </a:r>
            <a:r>
              <a:rPr lang="de-DE" sz="1800" dirty="0" err="1">
                <a:effectLst/>
                <a:latin typeface="AdvPS94BA"/>
              </a:rPr>
              <a:t>synthase</a:t>
            </a:r>
            <a:r>
              <a:rPr lang="de-DE" sz="1800" dirty="0">
                <a:effectLst/>
                <a:latin typeface="AdvPS94BA"/>
              </a:rPr>
              <a:t>, </a:t>
            </a:r>
            <a:r>
              <a:rPr lang="de-DE" sz="1800" dirty="0" err="1">
                <a:effectLst/>
                <a:latin typeface="AdvPS94BA"/>
              </a:rPr>
              <a:t>gradually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slowing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the</a:t>
            </a:r>
            <a:r>
              <a:rPr lang="de-DE" sz="1800" dirty="0">
                <a:effectLst/>
                <a:latin typeface="AdvPS94BA"/>
              </a:rPr>
              <a:t> rate </a:t>
            </a:r>
            <a:r>
              <a:rPr lang="de-DE" sz="1800" dirty="0" err="1">
                <a:effectLst/>
                <a:latin typeface="AdvPS94BA"/>
              </a:rPr>
              <a:t>of</a:t>
            </a:r>
            <a:r>
              <a:rPr lang="de-DE" sz="1800" dirty="0">
                <a:effectLst/>
                <a:latin typeface="AdvPS94BA"/>
              </a:rPr>
              <a:t> ATP </a:t>
            </a:r>
            <a:r>
              <a:rPr lang="de-DE" sz="1800" dirty="0" err="1">
                <a:effectLst/>
                <a:latin typeface="AdvPS94BA"/>
              </a:rPr>
              <a:t>synthesis</a:t>
            </a:r>
            <a:r>
              <a:rPr lang="de-DE" sz="1800" dirty="0">
                <a:effectLst/>
                <a:latin typeface="AdvPS94BA"/>
              </a:rPr>
              <a:t>, </a:t>
            </a:r>
            <a:r>
              <a:rPr lang="de-DE" sz="1800" dirty="0" err="1">
                <a:effectLst/>
                <a:latin typeface="AdvPS94BA"/>
              </a:rPr>
              <a:t>causing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GreekM"/>
              </a:rPr>
              <a:t>D</a:t>
            </a:r>
            <a:r>
              <a:rPr lang="de-DE" sz="1800" dirty="0" err="1">
                <a:effectLst/>
                <a:latin typeface="AdvPS94BA"/>
              </a:rPr>
              <a:t>Gredox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to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climb</a:t>
            </a:r>
            <a:r>
              <a:rPr lang="de-DE" sz="1800" dirty="0">
                <a:effectLst/>
                <a:latin typeface="AdvPS94BA"/>
              </a:rPr>
              <a:t> and </a:t>
            </a:r>
            <a:r>
              <a:rPr lang="de-DE" sz="1800" dirty="0">
                <a:effectLst/>
                <a:latin typeface="AdvPS94B2"/>
              </a:rPr>
              <a:t>J</a:t>
            </a:r>
            <a:r>
              <a:rPr lang="de-DE" sz="1800" dirty="0">
                <a:effectLst/>
                <a:latin typeface="AdvPS94BA"/>
              </a:rPr>
              <a:t>O2, </a:t>
            </a:r>
            <a:r>
              <a:rPr lang="de-DE" sz="1800" dirty="0">
                <a:effectLst/>
                <a:latin typeface="AdvPS94B2"/>
              </a:rPr>
              <a:t>J</a:t>
            </a:r>
            <a:r>
              <a:rPr lang="de-DE" sz="1800" dirty="0">
                <a:effectLst/>
                <a:latin typeface="AdvPS94BA"/>
              </a:rPr>
              <a:t>e</a:t>
            </a:r>
            <a:r>
              <a:rPr lang="de-DE" sz="1800" dirty="0">
                <a:effectLst/>
                <a:latin typeface="AdvPS7DA6"/>
              </a:rPr>
              <a:t>2 </a:t>
            </a:r>
            <a:r>
              <a:rPr lang="de-DE" sz="1800" dirty="0" err="1">
                <a:effectLst/>
                <a:latin typeface="AdvPS94BA"/>
              </a:rPr>
              <a:t>flow</a:t>
            </a:r>
            <a:r>
              <a:rPr lang="de-DE" sz="1800" dirty="0">
                <a:effectLst/>
                <a:latin typeface="AdvPS94BA"/>
              </a:rPr>
              <a:t>, and </a:t>
            </a:r>
            <a:r>
              <a:rPr lang="de-DE" sz="1800" dirty="0" err="1">
                <a:effectLst/>
                <a:latin typeface="AdvPS94B2"/>
              </a:rPr>
              <a:t>J</a:t>
            </a:r>
            <a:r>
              <a:rPr lang="de-DE" sz="1800" dirty="0" err="1">
                <a:effectLst/>
                <a:latin typeface="AdvPS94BA"/>
              </a:rPr>
              <a:t>H</a:t>
            </a:r>
            <a:r>
              <a:rPr lang="de-DE" sz="1800" dirty="0" err="1">
                <a:effectLst/>
                <a:latin typeface="AdvP4C4E74"/>
              </a:rPr>
              <a:t>þ</a:t>
            </a:r>
            <a:r>
              <a:rPr lang="de-DE" sz="1800" dirty="0">
                <a:effectLst/>
                <a:latin typeface="AdvPS4C9543"/>
              </a:rPr>
              <a:t> </a:t>
            </a:r>
            <a:r>
              <a:rPr lang="de-DE" sz="1800" dirty="0" err="1">
                <a:effectLst/>
                <a:latin typeface="AdvPS94BA"/>
              </a:rPr>
              <a:t>to</a:t>
            </a:r>
            <a:r>
              <a:rPr lang="de-DE" sz="1800" dirty="0">
                <a:effectLst/>
                <a:latin typeface="AdvPS94BA"/>
              </a:rPr>
              <a:t> slow </a:t>
            </a:r>
            <a:r>
              <a:rPr lang="de-DE" sz="1800" dirty="0" err="1">
                <a:effectLst/>
                <a:latin typeface="AdvPS94BA"/>
              </a:rPr>
              <a:t>accordingly</a:t>
            </a:r>
            <a:r>
              <a:rPr lang="de-DE" sz="1800" dirty="0">
                <a:effectLst/>
                <a:latin typeface="AdvPS94BA"/>
              </a:rPr>
              <a:t> back </a:t>
            </a:r>
            <a:r>
              <a:rPr lang="de-DE" sz="1800" dirty="0" err="1">
                <a:effectLst/>
                <a:latin typeface="AdvPS94BA"/>
              </a:rPr>
              <a:t>to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the</a:t>
            </a:r>
            <a:r>
              <a:rPr lang="de-DE" sz="1800" dirty="0">
                <a:effectLst/>
                <a:latin typeface="AdvPS94BA"/>
              </a:rPr>
              <a:t> rate </a:t>
            </a:r>
            <a:r>
              <a:rPr lang="de-DE" sz="1800" dirty="0" err="1">
                <a:effectLst/>
                <a:latin typeface="AdvPS94BA"/>
              </a:rPr>
              <a:t>driven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by</a:t>
            </a:r>
            <a:r>
              <a:rPr lang="de-DE" sz="1800" dirty="0">
                <a:effectLst/>
                <a:latin typeface="AdvPS94BA"/>
              </a:rPr>
              <a:t> basal </a:t>
            </a:r>
            <a:r>
              <a:rPr lang="de-DE" sz="1800" dirty="0" err="1">
                <a:effectLst/>
                <a:latin typeface="AdvPS94BA"/>
              </a:rPr>
              <a:t>proton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 err="1">
                <a:effectLst/>
                <a:latin typeface="AdvPS94BA"/>
              </a:rPr>
              <a:t>conductance</a:t>
            </a:r>
            <a:r>
              <a:rPr lang="de-DE" sz="1800" dirty="0">
                <a:effectLst/>
                <a:latin typeface="AdvPS94BA"/>
              </a:rPr>
              <a:t>. </a:t>
            </a:r>
            <a:r>
              <a:rPr lang="de-DE" sz="1800" dirty="0" err="1">
                <a:effectLst/>
                <a:latin typeface="AdvPS94BA"/>
              </a:rPr>
              <a:t>Cyt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>
                <a:effectLst/>
                <a:latin typeface="AdvPS94B2"/>
              </a:rPr>
              <a:t>c</a:t>
            </a:r>
            <a:r>
              <a:rPr lang="de-DE" sz="1800" dirty="0">
                <a:effectLst/>
                <a:latin typeface="AdvPS94BA"/>
              </a:rPr>
              <a:t>, </a:t>
            </a:r>
            <a:r>
              <a:rPr lang="de-DE" sz="1800" dirty="0" err="1">
                <a:effectLst/>
                <a:latin typeface="AdvPS94BA"/>
              </a:rPr>
              <a:t>Cytochrome</a:t>
            </a:r>
            <a:r>
              <a:rPr lang="de-DE" sz="1800" dirty="0">
                <a:effectLst/>
                <a:latin typeface="AdvPS94BA"/>
              </a:rPr>
              <a:t> </a:t>
            </a:r>
            <a:r>
              <a:rPr lang="de-DE" sz="1800" dirty="0">
                <a:effectLst/>
                <a:latin typeface="AdvPS94B2"/>
              </a:rPr>
              <a:t>c</a:t>
            </a:r>
            <a:r>
              <a:rPr lang="de-DE" sz="1800" dirty="0">
                <a:effectLst/>
                <a:latin typeface="AdvPS94BA"/>
              </a:rPr>
              <a:t>.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42B0-932D-45B5-941B-F78BA9A0660B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7081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Right: </a:t>
            </a:r>
            <a:r>
              <a:rPr lang="de-DE" dirty="0" err="1"/>
              <a:t>example</a:t>
            </a:r>
            <a:r>
              <a:rPr lang="de-DE" dirty="0"/>
              <a:t> </a:t>
            </a:r>
            <a:r>
              <a:rPr lang="de-DE" dirty="0" err="1"/>
              <a:t>recording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simulation</a:t>
            </a:r>
            <a:r>
              <a:rPr lang="de-DE" dirty="0"/>
              <a:t> </a:t>
            </a:r>
            <a:r>
              <a:rPr lang="de-DE" dirty="0" err="1"/>
              <a:t>protocol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CPET </a:t>
            </a:r>
            <a:r>
              <a:rPr lang="de-DE" dirty="0" err="1"/>
              <a:t>systems</a:t>
            </a:r>
            <a:r>
              <a:rPr lang="de-DE" dirty="0"/>
              <a:t> (</a:t>
            </a:r>
            <a:r>
              <a:rPr lang="de-DE" dirty="0" err="1"/>
              <a:t>Omnical</a:t>
            </a:r>
            <a:r>
              <a:rPr lang="de-DE" dirty="0"/>
              <a:t> v6). The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stepwise</a:t>
            </a:r>
            <a:r>
              <a:rPr lang="de-DE" dirty="0"/>
              <a:t> </a:t>
            </a:r>
            <a:r>
              <a:rPr lang="de-DE" dirty="0" err="1"/>
              <a:t>increase</a:t>
            </a:r>
            <a:r>
              <a:rPr lang="de-DE" dirty="0"/>
              <a:t> </a:t>
            </a:r>
            <a:r>
              <a:rPr lang="de-DE" dirty="0" err="1"/>
              <a:t>represents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“Std” </a:t>
            </a:r>
            <a:r>
              <a:rPr lang="de-DE" dirty="0" err="1"/>
              <a:t>mode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constant</a:t>
            </a:r>
            <a:r>
              <a:rPr lang="de-DE" dirty="0"/>
              <a:t> RER </a:t>
            </a:r>
            <a:r>
              <a:rPr lang="de-DE" dirty="0" err="1"/>
              <a:t>of</a:t>
            </a:r>
            <a:r>
              <a:rPr lang="de-DE" dirty="0"/>
              <a:t> 1.00,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stepwise</a:t>
            </a:r>
            <a:r>
              <a:rPr lang="de-DE" dirty="0"/>
              <a:t> </a:t>
            </a:r>
            <a:r>
              <a:rPr lang="de-DE" dirty="0" err="1"/>
              <a:t>increase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“CPX” </a:t>
            </a:r>
            <a:r>
              <a:rPr lang="de-DE" dirty="0" err="1"/>
              <a:t>mode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an </a:t>
            </a:r>
            <a:r>
              <a:rPr lang="de-DE" dirty="0" err="1"/>
              <a:t>increase</a:t>
            </a:r>
            <a:r>
              <a:rPr lang="de-DE" dirty="0"/>
              <a:t> in RER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stage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42B0-932D-45B5-941B-F78BA9A0660B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49095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First </a:t>
            </a:r>
            <a:r>
              <a:rPr lang="de-DE" dirty="0" err="1"/>
              <a:t>talk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agreement</a:t>
            </a:r>
            <a:r>
              <a:rPr lang="de-DE" dirty="0"/>
              <a:t>, </a:t>
            </a:r>
            <a:r>
              <a:rPr lang="de-DE" dirty="0" err="1"/>
              <a:t>acceptable</a:t>
            </a:r>
            <a:r>
              <a:rPr lang="de-DE" dirty="0"/>
              <a:t> </a:t>
            </a:r>
            <a:r>
              <a:rPr lang="de-DE" dirty="0" err="1"/>
              <a:t>agreement</a:t>
            </a:r>
            <a:r>
              <a:rPr lang="de-DE" dirty="0"/>
              <a:t> and *</a:t>
            </a:r>
            <a:r>
              <a:rPr lang="de-DE" dirty="0" err="1"/>
              <a:t>poor</a:t>
            </a:r>
            <a:r>
              <a:rPr lang="de-DE" dirty="0"/>
              <a:t>* </a:t>
            </a:r>
            <a:r>
              <a:rPr lang="de-DE" dirty="0" err="1"/>
              <a:t>agreement</a:t>
            </a:r>
            <a:endParaRPr lang="de-DE" dirty="0"/>
          </a:p>
          <a:p>
            <a:r>
              <a:rPr lang="de-DE" dirty="0"/>
              <a:t>1.) 11 Systems </a:t>
            </a:r>
            <a:r>
              <a:rPr lang="de-DE" dirty="0" err="1"/>
              <a:t>were</a:t>
            </a:r>
            <a:r>
              <a:rPr lang="de-DE" dirty="0"/>
              <a:t> on AVERAGE </a:t>
            </a:r>
            <a:r>
              <a:rPr lang="de-DE" dirty="0" err="1"/>
              <a:t>below</a:t>
            </a:r>
            <a:r>
              <a:rPr lang="de-DE" dirty="0"/>
              <a:t> </a:t>
            </a:r>
            <a:r>
              <a:rPr lang="de-DE" dirty="0" err="1"/>
              <a:t>three</a:t>
            </a:r>
            <a:r>
              <a:rPr lang="de-DE" dirty="0"/>
              <a:t> </a:t>
            </a:r>
            <a:r>
              <a:rPr lang="de-DE" dirty="0" err="1"/>
              <a:t>percent</a:t>
            </a:r>
            <a:r>
              <a:rPr lang="de-DE" dirty="0"/>
              <a:t> -&gt; </a:t>
            </a:r>
            <a:r>
              <a:rPr lang="de-DE" dirty="0" err="1"/>
              <a:t>however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average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repeated</a:t>
            </a:r>
            <a:r>
              <a:rPr lang="de-DE" dirty="0"/>
              <a:t> </a:t>
            </a:r>
            <a:r>
              <a:rPr lang="de-DE" dirty="0" err="1"/>
              <a:t>measures</a:t>
            </a:r>
            <a:r>
              <a:rPr lang="de-DE" dirty="0"/>
              <a:t> -&gt; </a:t>
            </a:r>
            <a:r>
              <a:rPr lang="de-DE" dirty="0" err="1"/>
              <a:t>Including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95% </a:t>
            </a:r>
            <a:r>
              <a:rPr lang="de-DE" dirty="0" err="1"/>
              <a:t>confidence</a:t>
            </a:r>
            <a:r>
              <a:rPr lang="de-DE" dirty="0"/>
              <a:t> </a:t>
            </a:r>
            <a:r>
              <a:rPr lang="de-DE" dirty="0" err="1"/>
              <a:t>interval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outside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corridor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all </a:t>
            </a:r>
            <a:r>
              <a:rPr lang="de-DE" dirty="0" err="1"/>
              <a:t>devices</a:t>
            </a:r>
            <a:endParaRPr lang="de-DE" dirty="0"/>
          </a:p>
          <a:p>
            <a:r>
              <a:rPr lang="de-DE" dirty="0"/>
              <a:t>2.)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42B0-932D-45B5-941B-F78BA9A0660B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15068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First </a:t>
            </a:r>
            <a:r>
              <a:rPr lang="de-DE" dirty="0" err="1"/>
              <a:t>talk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agreement</a:t>
            </a:r>
            <a:r>
              <a:rPr lang="de-DE" dirty="0"/>
              <a:t>, </a:t>
            </a:r>
            <a:r>
              <a:rPr lang="de-DE" dirty="0" err="1"/>
              <a:t>acceptable</a:t>
            </a:r>
            <a:r>
              <a:rPr lang="de-DE" dirty="0"/>
              <a:t> </a:t>
            </a:r>
            <a:r>
              <a:rPr lang="de-DE" dirty="0" err="1"/>
              <a:t>agreement</a:t>
            </a:r>
            <a:r>
              <a:rPr lang="de-DE" dirty="0"/>
              <a:t> and *</a:t>
            </a:r>
            <a:r>
              <a:rPr lang="de-DE" dirty="0" err="1"/>
              <a:t>poor</a:t>
            </a:r>
            <a:r>
              <a:rPr lang="de-DE" dirty="0"/>
              <a:t>* </a:t>
            </a:r>
            <a:r>
              <a:rPr lang="de-DE" dirty="0" err="1"/>
              <a:t>agreement</a:t>
            </a:r>
            <a:endParaRPr lang="de-DE" dirty="0"/>
          </a:p>
          <a:p>
            <a:r>
              <a:rPr lang="de-DE" dirty="0"/>
              <a:t>1.) 11 Systems </a:t>
            </a:r>
            <a:r>
              <a:rPr lang="de-DE" dirty="0" err="1"/>
              <a:t>were</a:t>
            </a:r>
            <a:r>
              <a:rPr lang="de-DE" dirty="0"/>
              <a:t> on AVERAGE </a:t>
            </a:r>
            <a:r>
              <a:rPr lang="de-DE" dirty="0" err="1"/>
              <a:t>below</a:t>
            </a:r>
            <a:r>
              <a:rPr lang="de-DE" dirty="0"/>
              <a:t> </a:t>
            </a:r>
            <a:r>
              <a:rPr lang="de-DE" dirty="0" err="1"/>
              <a:t>three</a:t>
            </a:r>
            <a:r>
              <a:rPr lang="de-DE" dirty="0"/>
              <a:t> </a:t>
            </a:r>
            <a:r>
              <a:rPr lang="de-DE" dirty="0" err="1"/>
              <a:t>percent</a:t>
            </a:r>
            <a:r>
              <a:rPr lang="de-DE" dirty="0"/>
              <a:t> -&gt; </a:t>
            </a:r>
            <a:r>
              <a:rPr lang="de-DE" dirty="0" err="1"/>
              <a:t>however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average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repeated</a:t>
            </a:r>
            <a:r>
              <a:rPr lang="de-DE" dirty="0"/>
              <a:t> </a:t>
            </a:r>
            <a:r>
              <a:rPr lang="de-DE" dirty="0" err="1"/>
              <a:t>measures</a:t>
            </a:r>
            <a:r>
              <a:rPr lang="de-DE" dirty="0"/>
              <a:t> -&gt; </a:t>
            </a:r>
            <a:r>
              <a:rPr lang="de-DE" dirty="0" err="1"/>
              <a:t>Including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95% </a:t>
            </a:r>
            <a:r>
              <a:rPr lang="de-DE" dirty="0" err="1"/>
              <a:t>confidence</a:t>
            </a:r>
            <a:r>
              <a:rPr lang="de-DE" dirty="0"/>
              <a:t> </a:t>
            </a:r>
            <a:r>
              <a:rPr lang="de-DE" dirty="0" err="1"/>
              <a:t>interval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outside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corridor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all </a:t>
            </a:r>
            <a:r>
              <a:rPr lang="de-DE" dirty="0" err="1"/>
              <a:t>devices</a:t>
            </a:r>
            <a:endParaRPr lang="de-DE" dirty="0"/>
          </a:p>
          <a:p>
            <a:r>
              <a:rPr lang="de-DE" dirty="0"/>
              <a:t>2.)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remaining4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acceptable</a:t>
            </a:r>
            <a:r>
              <a:rPr lang="de-DE" dirty="0"/>
              <a:t> </a:t>
            </a:r>
            <a:r>
              <a:rPr lang="de-DE" dirty="0" err="1"/>
              <a:t>agreement</a:t>
            </a:r>
            <a:r>
              <a:rPr lang="de-DE" dirty="0"/>
              <a:t>…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42B0-932D-45B5-941B-F78BA9A0660B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32065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Green 3% (</a:t>
            </a: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agreement</a:t>
            </a:r>
            <a:r>
              <a:rPr lang="de-DE" dirty="0"/>
              <a:t>)</a:t>
            </a:r>
          </a:p>
          <a:p>
            <a:r>
              <a:rPr lang="de-DE" dirty="0"/>
              <a:t>Yellow 5% (</a:t>
            </a:r>
            <a:r>
              <a:rPr lang="de-DE" dirty="0" err="1"/>
              <a:t>acceptable</a:t>
            </a:r>
            <a:r>
              <a:rPr lang="de-DE" dirty="0"/>
              <a:t> </a:t>
            </a:r>
            <a:r>
              <a:rPr lang="de-DE" dirty="0" err="1"/>
              <a:t>agreement</a:t>
            </a:r>
            <a:r>
              <a:rPr lang="de-DE" dirty="0"/>
              <a:t>)</a:t>
            </a:r>
          </a:p>
          <a:p>
            <a:r>
              <a:rPr lang="de-DE" dirty="0"/>
              <a:t>Outside &gt;5% </a:t>
            </a:r>
            <a:r>
              <a:rPr lang="de-DE" dirty="0" err="1"/>
              <a:t>poor</a:t>
            </a:r>
            <a:r>
              <a:rPr lang="de-DE" dirty="0"/>
              <a:t> </a:t>
            </a:r>
            <a:r>
              <a:rPr lang="de-DE" dirty="0" err="1"/>
              <a:t>agreement</a:t>
            </a:r>
            <a:endParaRPr lang="de-DE" dirty="0"/>
          </a:p>
          <a:p>
            <a:endParaRPr lang="de-DE" dirty="0"/>
          </a:p>
          <a:p>
            <a:r>
              <a:rPr lang="de-DE" dirty="0"/>
              <a:t>-&gt; </a:t>
            </a:r>
            <a:r>
              <a:rPr lang="de-DE" dirty="0" err="1"/>
              <a:t>Remember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average</a:t>
            </a:r>
            <a:r>
              <a:rPr lang="de-DE" dirty="0"/>
              <a:t> -&gt; </a:t>
            </a:r>
            <a:r>
              <a:rPr lang="de-DE" dirty="0" err="1"/>
              <a:t>Lets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a </a:t>
            </a:r>
            <a:r>
              <a:rPr lang="de-DE" dirty="0" err="1"/>
              <a:t>look</a:t>
            </a:r>
            <a:r>
              <a:rPr lang="de-DE" dirty="0"/>
              <a:t>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behaves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different </a:t>
            </a:r>
            <a:r>
              <a:rPr lang="de-DE" dirty="0" err="1"/>
              <a:t>stages</a:t>
            </a:r>
            <a:r>
              <a:rPr lang="de-DE" dirty="0"/>
              <a:t>;</a:t>
            </a:r>
            <a:br>
              <a:rPr lang="de-DE" dirty="0"/>
            </a:br>
            <a:r>
              <a:rPr lang="de-DE" dirty="0" err="1"/>
              <a:t>voiceover</a:t>
            </a:r>
            <a:r>
              <a:rPr lang="de-DE" dirty="0"/>
              <a:t> slide7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42B0-932D-45B5-941B-F78BA9A0660B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8647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Overall </a:t>
            </a:r>
            <a:r>
              <a:rPr lang="de-DE" dirty="0" err="1"/>
              <a:t>most</a:t>
            </a:r>
            <a:r>
              <a:rPr lang="de-DE" dirty="0"/>
              <a:t> </a:t>
            </a:r>
            <a:r>
              <a:rPr lang="de-DE" dirty="0" err="1"/>
              <a:t>devices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pretty</a:t>
            </a:r>
            <a:r>
              <a:rPr lang="de-DE" dirty="0"/>
              <a:t> </a:t>
            </a:r>
            <a:r>
              <a:rPr lang="de-DE" dirty="0" err="1"/>
              <a:t>constant</a:t>
            </a:r>
            <a:r>
              <a:rPr lang="de-DE" dirty="0"/>
              <a:t> (e.g. </a:t>
            </a:r>
            <a:r>
              <a:rPr lang="de-DE" dirty="0" err="1"/>
              <a:t>Oxycon</a:t>
            </a:r>
            <a:r>
              <a:rPr lang="de-DE" dirty="0"/>
              <a:t> Pro B*B)</a:t>
            </a:r>
          </a:p>
          <a:p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deterioriating</a:t>
            </a:r>
            <a:r>
              <a:rPr lang="de-DE" dirty="0"/>
              <a:t> (V̇O2masterPro)</a:t>
            </a:r>
          </a:p>
          <a:p>
            <a:r>
              <a:rPr lang="de-DE" dirty="0"/>
              <a:t>Other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heterogenous</a:t>
            </a:r>
            <a:r>
              <a:rPr lang="de-DE" dirty="0"/>
              <a:t> (</a:t>
            </a:r>
            <a:r>
              <a:rPr lang="de-DE" dirty="0" err="1"/>
              <a:t>PowerCube</a:t>
            </a:r>
            <a:r>
              <a:rPr lang="de-DE" dirty="0"/>
              <a:t> Ergo)</a:t>
            </a:r>
          </a:p>
          <a:p>
            <a:endParaRPr lang="de-DE" dirty="0"/>
          </a:p>
          <a:p>
            <a:r>
              <a:rPr lang="de-DE" dirty="0"/>
              <a:t>-&gt;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do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information</a:t>
            </a:r>
            <a:r>
              <a:rPr lang="de-DE" dirty="0"/>
              <a:t>? </a:t>
            </a:r>
            <a:r>
              <a:rPr lang="de-DE" dirty="0" err="1"/>
              <a:t>Calculation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smallest</a:t>
            </a:r>
            <a:r>
              <a:rPr lang="de-DE" dirty="0"/>
              <a:t> </a:t>
            </a:r>
            <a:r>
              <a:rPr lang="de-DE" dirty="0" err="1"/>
              <a:t>worthwhile</a:t>
            </a:r>
            <a:r>
              <a:rPr lang="de-DE" dirty="0"/>
              <a:t> </a:t>
            </a:r>
            <a:r>
              <a:rPr lang="de-DE" dirty="0" err="1"/>
              <a:t>change</a:t>
            </a:r>
            <a:endParaRPr lang="de-DE" dirty="0"/>
          </a:p>
          <a:p>
            <a:endParaRPr lang="de-DE" dirty="0"/>
          </a:p>
          <a:p>
            <a:r>
              <a:rPr lang="de-DE" dirty="0"/>
              <a:t>-&gt;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size</a:t>
            </a:r>
            <a:r>
              <a:rPr lang="de-DE" dirty="0"/>
              <a:t> </a:t>
            </a:r>
            <a:r>
              <a:rPr lang="de-DE" dirty="0" err="1"/>
              <a:t>fits</a:t>
            </a:r>
            <a:r>
              <a:rPr lang="de-DE" dirty="0"/>
              <a:t> all </a:t>
            </a:r>
            <a:r>
              <a:rPr lang="de-DE" dirty="0" err="1"/>
              <a:t>rule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applied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42B0-932D-45B5-941B-F78BA9A0660B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03634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will </a:t>
            </a:r>
            <a:r>
              <a:rPr lang="de-DE" dirty="0" err="1"/>
              <a:t>the</a:t>
            </a:r>
            <a:r>
              <a:rPr lang="de-DE" dirty="0"/>
              <a:t> V̇O2 </a:t>
            </a:r>
            <a:r>
              <a:rPr lang="de-DE" dirty="0" err="1"/>
              <a:t>response</a:t>
            </a:r>
            <a:r>
              <a:rPr lang="de-DE" dirty="0"/>
              <a:t> </a:t>
            </a:r>
            <a:r>
              <a:rPr lang="de-DE" dirty="0" err="1"/>
              <a:t>look</a:t>
            </a:r>
            <a:r>
              <a:rPr lang="de-DE" dirty="0"/>
              <a:t> like?</a:t>
            </a:r>
          </a:p>
          <a:p>
            <a:r>
              <a:rPr lang="de-DE" dirty="0"/>
              <a:t>Onset and </a:t>
            </a:r>
            <a:r>
              <a:rPr lang="de-DE" dirty="0" err="1"/>
              <a:t>offset</a:t>
            </a:r>
            <a:r>
              <a:rPr lang="de-DE" dirty="0"/>
              <a:t> </a:t>
            </a:r>
            <a:r>
              <a:rPr lang="de-DE" dirty="0" err="1"/>
              <a:t>kinetics</a:t>
            </a:r>
            <a:r>
              <a:rPr lang="de-DE" dirty="0"/>
              <a:t>?</a:t>
            </a:r>
          </a:p>
          <a:p>
            <a:r>
              <a:rPr lang="de-DE" dirty="0"/>
              <a:t>Quantitativ </a:t>
            </a:r>
            <a:r>
              <a:rPr lang="de-DE" dirty="0" err="1"/>
              <a:t>steady</a:t>
            </a:r>
            <a:r>
              <a:rPr lang="de-DE" dirty="0"/>
              <a:t> </a:t>
            </a:r>
            <a:r>
              <a:rPr lang="de-DE" dirty="0" err="1"/>
              <a:t>state</a:t>
            </a:r>
            <a:r>
              <a:rPr lang="de-DE" dirty="0"/>
              <a:t> </a:t>
            </a:r>
            <a:r>
              <a:rPr lang="de-DE" dirty="0" err="1"/>
              <a:t>response</a:t>
            </a:r>
            <a:r>
              <a:rPr lang="de-DE" dirty="0"/>
              <a:t>? = 3 * 12.5 + 3.5 = 41 ml/min/kg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42B0-932D-45B5-941B-F78BA9A0660B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80881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 = 35s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42B0-932D-45B5-941B-F78BA9A0660B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78414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Missing</a:t>
            </a:r>
            <a:r>
              <a:rPr lang="de-DE" dirty="0"/>
              <a:t> </a:t>
            </a:r>
            <a:r>
              <a:rPr lang="de-DE" dirty="0" err="1"/>
              <a:t>area</a:t>
            </a:r>
            <a:r>
              <a:rPr lang="de-DE" dirty="0"/>
              <a:t> </a:t>
            </a:r>
            <a:r>
              <a:rPr lang="de-DE" dirty="0" err="1"/>
              <a:t>filled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anaerobic</a:t>
            </a:r>
            <a:r>
              <a:rPr lang="de-DE" dirty="0"/>
              <a:t> ATP </a:t>
            </a:r>
            <a:r>
              <a:rPr lang="de-DE" dirty="0" err="1"/>
              <a:t>supply</a:t>
            </a:r>
            <a:r>
              <a:rPr lang="de-DE" dirty="0"/>
              <a:t> (La and </a:t>
            </a:r>
            <a:r>
              <a:rPr lang="de-DE" dirty="0" err="1"/>
              <a:t>PCr</a:t>
            </a:r>
            <a:r>
              <a:rPr lang="de-DE" dirty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42B0-932D-45B5-941B-F78BA9A0660B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2039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42B0-932D-45B5-941B-F78BA9A0660B}" type="slidenum">
              <a:rPr lang="de-DE" smtClean="0"/>
              <a:pPr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04168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ADP/</a:t>
            </a:r>
            <a:r>
              <a:rPr lang="de-DE" dirty="0" err="1"/>
              <a:t>PCr</a:t>
            </a:r>
            <a:r>
              <a:rPr lang="de-DE" dirty="0"/>
              <a:t> </a:t>
            </a:r>
            <a:r>
              <a:rPr lang="de-DE" dirty="0" err="1"/>
              <a:t>related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 rate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42B0-932D-45B5-941B-F78BA9A0660B}" type="slidenum">
              <a:rPr lang="de-DE" smtClean="0"/>
              <a:pPr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7216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42B0-932D-45B5-941B-F78BA9A0660B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44233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42B0-932D-45B5-941B-F78BA9A0660B}" type="slidenum">
              <a:rPr lang="de-DE" smtClean="0"/>
              <a:pPr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20981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42B0-932D-45B5-941B-F78BA9A0660B}" type="slidenum">
              <a:rPr lang="de-DE" smtClean="0"/>
              <a:pPr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19711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Critizes</a:t>
            </a:r>
            <a:r>
              <a:rPr lang="de-DE" dirty="0"/>
              <a:t> Taylor Method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generel</a:t>
            </a:r>
            <a:r>
              <a:rPr lang="de-DE" dirty="0"/>
              <a:t> </a:t>
            </a:r>
            <a:r>
              <a:rPr lang="de-DE" dirty="0" err="1"/>
              <a:t>rule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leveling</a:t>
            </a:r>
            <a:r>
              <a:rPr lang="de-DE" dirty="0"/>
              <a:t> </a:t>
            </a:r>
            <a:r>
              <a:rPr lang="de-DE" dirty="0" err="1"/>
              <a:t>of</a:t>
            </a:r>
            <a:endParaRPr lang="de-DE" dirty="0"/>
          </a:p>
          <a:p>
            <a:r>
              <a:rPr lang="de-DE" dirty="0" err="1"/>
              <a:t>Encourage</a:t>
            </a:r>
            <a:r>
              <a:rPr lang="de-DE" dirty="0"/>
              <a:t> </a:t>
            </a:r>
            <a:r>
              <a:rPr lang="de-DE" dirty="0" err="1"/>
              <a:t>connection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workload</a:t>
            </a:r>
            <a:r>
              <a:rPr lang="de-DE" dirty="0"/>
              <a:t> and </a:t>
            </a:r>
            <a:r>
              <a:rPr lang="de-DE" dirty="0" err="1"/>
              <a:t>expected</a:t>
            </a:r>
            <a:r>
              <a:rPr lang="de-DE" dirty="0"/>
              <a:t> V̇O2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way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(also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relationship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soft </a:t>
            </a:r>
            <a:r>
              <a:rPr lang="de-DE" dirty="0" err="1"/>
              <a:t>calibration</a:t>
            </a:r>
            <a:r>
              <a:rPr lang="de-DE" dirty="0"/>
              <a:t>, but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aware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metabolic</a:t>
            </a:r>
            <a:r>
              <a:rPr lang="de-DE" dirty="0"/>
              <a:t> </a:t>
            </a:r>
            <a:r>
              <a:rPr lang="de-DE" dirty="0" err="1"/>
              <a:t>pathways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at </a:t>
            </a:r>
            <a:r>
              <a:rPr lang="de-DE" dirty="0" err="1"/>
              <a:t>play</a:t>
            </a:r>
            <a:r>
              <a:rPr lang="de-DE" dirty="0"/>
              <a:t>).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42B0-932D-45B5-941B-F78BA9A0660B}" type="slidenum">
              <a:rPr lang="de-DE" smtClean="0"/>
              <a:pPr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43583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Problem: </a:t>
            </a:r>
            <a:r>
              <a:rPr lang="de-DE" dirty="0" err="1"/>
              <a:t>Often</a:t>
            </a:r>
            <a:r>
              <a:rPr lang="de-DE" dirty="0"/>
              <a:t> in </a:t>
            </a:r>
            <a:r>
              <a:rPr lang="de-DE" dirty="0" err="1"/>
              <a:t>scientific</a:t>
            </a:r>
            <a:r>
              <a:rPr lang="de-DE" dirty="0"/>
              <a:t> </a:t>
            </a:r>
            <a:r>
              <a:rPr lang="de-DE" dirty="0" err="1"/>
              <a:t>literature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not </a:t>
            </a:r>
            <a:r>
              <a:rPr lang="de-DE" dirty="0" err="1"/>
              <a:t>reported</a:t>
            </a:r>
            <a:r>
              <a:rPr lang="de-DE" dirty="0"/>
              <a:t>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done</a:t>
            </a:r>
            <a:r>
              <a:rPr lang="de-DE" dirty="0"/>
              <a:t>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42B0-932D-45B5-941B-F78BA9A0660B}" type="slidenum">
              <a:rPr lang="de-DE" smtClean="0"/>
              <a:pPr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04935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42B0-932D-45B5-941B-F78BA9A0660B}" type="slidenum">
              <a:rPr lang="de-DE" smtClean="0"/>
              <a:pPr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48204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42B0-932D-45B5-941B-F78BA9A0660B}" type="slidenum">
              <a:rPr lang="de-DE" smtClean="0"/>
              <a:pPr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36486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RQ </a:t>
            </a:r>
            <a:r>
              <a:rPr lang="de-DE" dirty="0" err="1"/>
              <a:t>measured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muscular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basis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ATP Synthesis </a:t>
            </a:r>
            <a:r>
              <a:rPr lang="de-DE" dirty="0" err="1"/>
              <a:t>processes</a:t>
            </a:r>
            <a:endParaRPr lang="de-DE" dirty="0"/>
          </a:p>
          <a:p>
            <a:r>
              <a:rPr lang="de-DE" dirty="0"/>
              <a:t>RER </a:t>
            </a:r>
            <a:r>
              <a:rPr lang="de-DE" dirty="0" err="1"/>
              <a:t>involves</a:t>
            </a:r>
            <a:r>
              <a:rPr lang="de-DE" dirty="0"/>
              <a:t> all </a:t>
            </a:r>
            <a:r>
              <a:rPr lang="de-DE" dirty="0" err="1"/>
              <a:t>processes</a:t>
            </a:r>
            <a:r>
              <a:rPr lang="de-DE" dirty="0"/>
              <a:t>, </a:t>
            </a:r>
            <a:r>
              <a:rPr lang="de-DE" dirty="0" err="1"/>
              <a:t>measured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mouth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42B0-932D-45B5-941B-F78BA9A0660B}" type="slidenum">
              <a:rPr lang="de-DE" smtClean="0"/>
              <a:pPr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60316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42B0-932D-45B5-941B-F78BA9A0660B}" type="slidenum">
              <a:rPr lang="de-DE" smtClean="0"/>
              <a:pPr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77682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Focus on different </a:t>
            </a:r>
            <a:r>
              <a:rPr lang="de-DE" dirty="0" err="1"/>
              <a:t>equations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different </a:t>
            </a:r>
            <a:r>
              <a:rPr lang="de-DE" dirty="0" err="1"/>
              <a:t>intensities</a:t>
            </a:r>
            <a:r>
              <a:rPr lang="de-DE" dirty="0"/>
              <a:t> -&gt; Higher </a:t>
            </a:r>
            <a:r>
              <a:rPr lang="de-DE" dirty="0" err="1"/>
              <a:t>intensities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also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La </a:t>
            </a:r>
            <a:r>
              <a:rPr lang="de-DE" dirty="0" err="1"/>
              <a:t>Production</a:t>
            </a:r>
            <a:r>
              <a:rPr lang="de-DE" dirty="0"/>
              <a:t> and </a:t>
            </a:r>
            <a:r>
              <a:rPr lang="de-DE" dirty="0" err="1"/>
              <a:t>thus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buffering</a:t>
            </a:r>
            <a:r>
              <a:rPr lang="de-DE" dirty="0"/>
              <a:t> and </a:t>
            </a:r>
            <a:r>
              <a:rPr lang="de-DE" dirty="0" err="1"/>
              <a:t>more</a:t>
            </a:r>
            <a:r>
              <a:rPr lang="de-DE" dirty="0"/>
              <a:t> „non-</a:t>
            </a:r>
            <a:r>
              <a:rPr lang="de-DE" dirty="0" err="1"/>
              <a:t>metabolic</a:t>
            </a:r>
            <a:r>
              <a:rPr lang="de-DE" dirty="0"/>
              <a:t>“ CO2</a:t>
            </a:r>
          </a:p>
          <a:p>
            <a:r>
              <a:rPr lang="de-DE" dirty="0"/>
              <a:t>-&gt; As a Home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they</a:t>
            </a:r>
            <a:r>
              <a:rPr lang="de-DE" dirty="0"/>
              <a:t> will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calculate</a:t>
            </a:r>
            <a:r>
              <a:rPr lang="de-DE" dirty="0"/>
              <a:t> Substrate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 </a:t>
            </a:r>
            <a:r>
              <a:rPr lang="de-DE" dirty="0" err="1"/>
              <a:t>step</a:t>
            </a:r>
            <a:r>
              <a:rPr lang="de-DE" dirty="0"/>
              <a:t> </a:t>
            </a:r>
            <a:r>
              <a:rPr lang="de-DE" dirty="0" err="1"/>
              <a:t>test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42B0-932D-45B5-941B-F78BA9A0660B}" type="slidenum">
              <a:rPr lang="de-DE" smtClean="0"/>
              <a:pPr/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83083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Green 3% (</a:t>
            </a: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agreement</a:t>
            </a:r>
            <a:r>
              <a:rPr lang="de-DE" dirty="0"/>
              <a:t>)</a:t>
            </a:r>
          </a:p>
          <a:p>
            <a:r>
              <a:rPr lang="de-DE" dirty="0"/>
              <a:t>Yellow 5% (</a:t>
            </a:r>
            <a:r>
              <a:rPr lang="de-DE" dirty="0" err="1"/>
              <a:t>acceptable</a:t>
            </a:r>
            <a:r>
              <a:rPr lang="de-DE" dirty="0"/>
              <a:t> </a:t>
            </a:r>
            <a:r>
              <a:rPr lang="de-DE" dirty="0" err="1"/>
              <a:t>agreement</a:t>
            </a:r>
            <a:r>
              <a:rPr lang="de-DE" dirty="0"/>
              <a:t>)</a:t>
            </a:r>
          </a:p>
          <a:p>
            <a:r>
              <a:rPr lang="de-DE" dirty="0"/>
              <a:t>Outside &gt;5% </a:t>
            </a:r>
            <a:r>
              <a:rPr lang="de-DE" dirty="0" err="1"/>
              <a:t>poor</a:t>
            </a:r>
            <a:r>
              <a:rPr lang="de-DE" dirty="0"/>
              <a:t> </a:t>
            </a:r>
            <a:r>
              <a:rPr lang="de-DE" dirty="0" err="1"/>
              <a:t>agreement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42B0-932D-45B5-941B-F78BA9A0660B}" type="slidenum">
              <a:rPr lang="de-DE" smtClean="0"/>
              <a:pPr/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719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Dot</a:t>
            </a:r>
            <a:r>
              <a:rPr lang="de-DE" dirty="0"/>
              <a:t> </a:t>
            </a:r>
            <a:r>
              <a:rPr lang="de-DE" dirty="0" err="1"/>
              <a:t>above</a:t>
            </a:r>
            <a:r>
              <a:rPr lang="de-DE" dirty="0"/>
              <a:t> V, </a:t>
            </a:r>
            <a:r>
              <a:rPr lang="de-DE" dirty="0" err="1"/>
              <a:t>first</a:t>
            </a:r>
            <a:r>
              <a:rPr lang="de-DE" dirty="0"/>
              <a:t> derivative: rate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</a:t>
            </a:r>
            <a:r>
              <a:rPr lang="de-DE" dirty="0" err="1"/>
              <a:t>vs</a:t>
            </a:r>
            <a:r>
              <a:rPr lang="de-DE" dirty="0"/>
              <a:t> stock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42B0-932D-45B5-941B-F78BA9A0660B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9138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42B0-932D-45B5-941B-F78BA9A0660B}" type="slidenum">
              <a:rPr lang="de-DE" smtClean="0"/>
              <a:pPr/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04368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42B0-932D-45B5-941B-F78BA9A0660B}" type="slidenum">
              <a:rPr lang="de-DE" smtClean="0"/>
              <a:pPr/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289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Dot</a:t>
            </a:r>
            <a:r>
              <a:rPr lang="de-DE" dirty="0"/>
              <a:t> </a:t>
            </a:r>
            <a:r>
              <a:rPr lang="de-DE" dirty="0" err="1"/>
              <a:t>above</a:t>
            </a:r>
            <a:r>
              <a:rPr lang="de-DE" dirty="0"/>
              <a:t> V, </a:t>
            </a:r>
            <a:r>
              <a:rPr lang="de-DE" dirty="0" err="1"/>
              <a:t>first</a:t>
            </a:r>
            <a:r>
              <a:rPr lang="de-DE" dirty="0"/>
              <a:t> derivative: rate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</a:t>
            </a:r>
            <a:r>
              <a:rPr lang="de-DE" dirty="0" err="1"/>
              <a:t>vs</a:t>
            </a:r>
            <a:r>
              <a:rPr lang="de-DE" dirty="0"/>
              <a:t> stock,</a:t>
            </a:r>
          </a:p>
          <a:p>
            <a:r>
              <a:rPr lang="de-DE" dirty="0" err="1"/>
              <a:t>Peripheral</a:t>
            </a:r>
            <a:r>
              <a:rPr lang="de-DE" dirty="0"/>
              <a:t> </a:t>
            </a:r>
            <a:r>
              <a:rPr lang="de-DE" dirty="0" err="1"/>
              <a:t>vs</a:t>
            </a:r>
            <a:r>
              <a:rPr lang="de-DE" dirty="0"/>
              <a:t> </a:t>
            </a:r>
            <a:r>
              <a:rPr lang="de-DE" dirty="0" err="1"/>
              <a:t>central</a:t>
            </a:r>
            <a:r>
              <a:rPr lang="de-DE" dirty="0"/>
              <a:t> </a:t>
            </a:r>
            <a:r>
              <a:rPr lang="de-DE" dirty="0" err="1"/>
              <a:t>limitations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VO2max, </a:t>
            </a:r>
          </a:p>
          <a:p>
            <a:r>
              <a:rPr lang="de-DE" dirty="0"/>
              <a:t>So </a:t>
            </a:r>
            <a:r>
              <a:rPr lang="de-DE" dirty="0" err="1"/>
              <a:t>far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focused</a:t>
            </a:r>
            <a:r>
              <a:rPr lang="de-DE" dirty="0"/>
              <a:t> on </a:t>
            </a:r>
            <a:r>
              <a:rPr lang="de-DE" dirty="0" err="1"/>
              <a:t>peripheral</a:t>
            </a:r>
            <a:r>
              <a:rPr lang="de-DE" dirty="0"/>
              <a:t> </a:t>
            </a:r>
            <a:r>
              <a:rPr lang="de-DE" dirty="0" err="1"/>
              <a:t>limitations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42B0-932D-45B5-941B-F78BA9A0660B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2612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de-DE" dirty="0" err="1"/>
              <a:t>Trained</a:t>
            </a:r>
            <a:endParaRPr lang="de-DE" dirty="0"/>
          </a:p>
          <a:p>
            <a:pPr marL="342900" indent="-342900">
              <a:buAutoNum type="arabicPeriod"/>
            </a:pPr>
            <a:r>
              <a:rPr lang="de-DE" dirty="0" err="1"/>
              <a:t>Untrained</a:t>
            </a:r>
            <a:endParaRPr lang="de-DE" dirty="0"/>
          </a:p>
          <a:p>
            <a:pPr marL="342900" indent="-342900">
              <a:buAutoNum type="arabicPeriod"/>
            </a:pPr>
            <a:r>
              <a:rPr lang="de-DE" dirty="0" err="1"/>
              <a:t>Cardiovascular</a:t>
            </a:r>
            <a:r>
              <a:rPr lang="de-DE" dirty="0"/>
              <a:t> </a:t>
            </a:r>
            <a:r>
              <a:rPr lang="de-DE" dirty="0" err="1"/>
              <a:t>disease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42B0-932D-45B5-941B-F78BA9A0660B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7758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de-DE" dirty="0" err="1"/>
              <a:t>Trained</a:t>
            </a:r>
            <a:endParaRPr lang="de-DE" dirty="0"/>
          </a:p>
          <a:p>
            <a:pPr marL="342900" indent="-342900">
              <a:buAutoNum type="arabicPeriod"/>
            </a:pPr>
            <a:r>
              <a:rPr lang="de-DE" dirty="0" err="1"/>
              <a:t>Untrained</a:t>
            </a:r>
            <a:endParaRPr lang="de-DE" dirty="0"/>
          </a:p>
          <a:p>
            <a:pPr marL="342900" indent="-342900">
              <a:buAutoNum type="arabicPeriod"/>
            </a:pPr>
            <a:r>
              <a:rPr lang="de-DE" dirty="0" err="1"/>
              <a:t>Cardiovascular</a:t>
            </a:r>
            <a:r>
              <a:rPr lang="de-DE" dirty="0"/>
              <a:t> </a:t>
            </a:r>
            <a:r>
              <a:rPr lang="de-DE" dirty="0" err="1"/>
              <a:t>disease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42B0-932D-45B5-941B-F78BA9A0660B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6275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de-DE" dirty="0" err="1"/>
              <a:t>Trained</a:t>
            </a:r>
            <a:endParaRPr lang="de-DE" dirty="0"/>
          </a:p>
          <a:p>
            <a:pPr marL="342900" indent="-342900">
              <a:buAutoNum type="arabicPeriod"/>
            </a:pPr>
            <a:r>
              <a:rPr lang="de-DE" dirty="0" err="1"/>
              <a:t>Impossibly</a:t>
            </a:r>
            <a:r>
              <a:rPr lang="de-DE" dirty="0"/>
              <a:t> </a:t>
            </a:r>
            <a:r>
              <a:rPr lang="de-DE" dirty="0" err="1"/>
              <a:t>trained</a:t>
            </a:r>
            <a:endParaRPr lang="de-DE" dirty="0"/>
          </a:p>
          <a:p>
            <a:pPr marL="342900" indent="-342900">
              <a:buAutoNum type="arabicPeriod"/>
            </a:pPr>
            <a:r>
              <a:rPr lang="de-DE" dirty="0" err="1"/>
              <a:t>Untrained</a:t>
            </a:r>
            <a:r>
              <a:rPr lang="de-DE" dirty="0"/>
              <a:t>(</a:t>
            </a:r>
            <a:br>
              <a:rPr lang="de-DE" dirty="0"/>
            </a:br>
            <a:r>
              <a:rPr lang="de-DE" dirty="0" err="1"/>
              <a:t>Unfeasibilty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measuring</a:t>
            </a:r>
            <a:r>
              <a:rPr lang="de-DE" dirty="0"/>
              <a:t>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parameters</a:t>
            </a:r>
            <a:r>
              <a:rPr lang="de-DE" dirty="0"/>
              <a:t> (</a:t>
            </a:r>
            <a:r>
              <a:rPr lang="de-DE" dirty="0" err="1"/>
              <a:t>maybe</a:t>
            </a:r>
            <a:r>
              <a:rPr lang="de-DE" dirty="0"/>
              <a:t> x 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Stroke</a:t>
            </a:r>
            <a:r>
              <a:rPr lang="de-DE" dirty="0"/>
              <a:t> </a:t>
            </a:r>
            <a:r>
              <a:rPr lang="de-DE" dirty="0" err="1"/>
              <a:t>volume</a:t>
            </a:r>
            <a:r>
              <a:rPr lang="de-DE" dirty="0"/>
              <a:t>, </a:t>
            </a:r>
            <a:r>
              <a:rPr lang="de-DE" dirty="0" err="1"/>
              <a:t>heart</a:t>
            </a:r>
            <a:r>
              <a:rPr lang="de-DE" dirty="0"/>
              <a:t> rate </a:t>
            </a:r>
            <a:r>
              <a:rPr lang="de-DE" dirty="0" err="1"/>
              <a:t>is</a:t>
            </a:r>
            <a:r>
              <a:rPr lang="de-DE" dirty="0"/>
              <a:t> easy, </a:t>
            </a:r>
            <a:r>
              <a:rPr lang="de-DE" dirty="0" err="1"/>
              <a:t>oxygen</a:t>
            </a:r>
            <a:r>
              <a:rPr lang="de-DE" dirty="0"/>
              <a:t> </a:t>
            </a:r>
            <a:r>
              <a:rPr lang="de-DE" dirty="0" err="1"/>
              <a:t>concentration</a:t>
            </a:r>
            <a:r>
              <a:rPr lang="de-DE" dirty="0"/>
              <a:t> </a:t>
            </a:r>
            <a:r>
              <a:rPr lang="de-DE" dirty="0" err="1"/>
              <a:t>measuraable</a:t>
            </a:r>
            <a:r>
              <a:rPr lang="de-DE" dirty="0"/>
              <a:t> via </a:t>
            </a:r>
            <a:r>
              <a:rPr lang="de-DE" dirty="0" err="1"/>
              <a:t>saturation</a:t>
            </a:r>
            <a:r>
              <a:rPr lang="de-DE" dirty="0"/>
              <a:t> and </a:t>
            </a:r>
            <a:r>
              <a:rPr lang="de-DE" dirty="0" err="1"/>
              <a:t>haemoglobin</a:t>
            </a:r>
            <a:r>
              <a:rPr lang="de-DE" dirty="0"/>
              <a:t> </a:t>
            </a:r>
            <a:r>
              <a:rPr lang="de-DE" dirty="0" err="1"/>
              <a:t>concentration</a:t>
            </a:r>
            <a:r>
              <a:rPr lang="de-DE" dirty="0"/>
              <a:t>; </a:t>
            </a:r>
            <a:r>
              <a:rPr lang="de-DE" dirty="0" err="1"/>
              <a:t>however</a:t>
            </a:r>
            <a:r>
              <a:rPr lang="de-DE" dirty="0"/>
              <a:t> </a:t>
            </a:r>
            <a:r>
              <a:rPr lang="de-DE" dirty="0" err="1"/>
              <a:t>everything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highly</a:t>
            </a:r>
            <a:r>
              <a:rPr lang="de-DE" dirty="0"/>
              <a:t> </a:t>
            </a:r>
            <a:r>
              <a:rPr lang="de-DE" dirty="0" err="1"/>
              <a:t>complex</a:t>
            </a:r>
            <a:r>
              <a:rPr lang="de-DE" dirty="0"/>
              <a:t> and </a:t>
            </a:r>
            <a:r>
              <a:rPr lang="de-DE" dirty="0" err="1"/>
              <a:t>unfeasible</a:t>
            </a:r>
            <a:r>
              <a:rPr lang="de-DE" dirty="0"/>
              <a:t>)  -&gt;</a:t>
            </a:r>
            <a:r>
              <a:rPr lang="de-DE" dirty="0" err="1"/>
              <a:t>easier</a:t>
            </a:r>
            <a:r>
              <a:rPr lang="de-DE" dirty="0"/>
              <a:t> </a:t>
            </a:r>
            <a:r>
              <a:rPr lang="de-DE" dirty="0" err="1"/>
              <a:t>method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needed</a:t>
            </a:r>
            <a:r>
              <a:rPr lang="de-DE" dirty="0"/>
              <a:t> (</a:t>
            </a:r>
          </a:p>
          <a:p>
            <a:pPr marL="342900" indent="-342900">
              <a:buAutoNum type="arabicPeriod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42B0-932D-45B5-941B-F78BA9A0660B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5842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de-DE" dirty="0" err="1"/>
              <a:t>Trained</a:t>
            </a:r>
            <a:endParaRPr lang="de-DE" dirty="0"/>
          </a:p>
          <a:p>
            <a:pPr marL="342900" indent="-342900">
              <a:buAutoNum type="arabicPeriod"/>
            </a:pPr>
            <a:r>
              <a:rPr lang="de-DE" dirty="0" err="1"/>
              <a:t>Impossibly</a:t>
            </a:r>
            <a:r>
              <a:rPr lang="de-DE" dirty="0"/>
              <a:t> </a:t>
            </a:r>
            <a:r>
              <a:rPr lang="de-DE" dirty="0" err="1"/>
              <a:t>trained</a:t>
            </a:r>
            <a:endParaRPr lang="de-DE" dirty="0"/>
          </a:p>
          <a:p>
            <a:pPr marL="342900" indent="-342900">
              <a:buAutoNum type="arabicPeriod"/>
            </a:pPr>
            <a:r>
              <a:rPr lang="de-DE" dirty="0" err="1"/>
              <a:t>untrained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42B0-932D-45B5-941B-F78BA9A0660B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396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880E2CA-5B2A-BC2D-BDF8-39C60F141ED5}"/>
              </a:ext>
            </a:extLst>
          </p:cNvPr>
          <p:cNvSpPr/>
          <p:nvPr userDrawn="1"/>
        </p:nvSpPr>
        <p:spPr>
          <a:xfrm>
            <a:off x="439200" y="7156800"/>
            <a:ext cx="7862400" cy="252000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F705827-E156-989D-BE02-347611C75B25}"/>
              </a:ext>
            </a:extLst>
          </p:cNvPr>
          <p:cNvSpPr txBox="1"/>
          <p:nvPr userDrawn="1"/>
        </p:nvSpPr>
        <p:spPr>
          <a:xfrm>
            <a:off x="439200" y="7125069"/>
            <a:ext cx="1135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560"/>
                </a:solidFill>
              </a:rPr>
              <a:t>AEPSN 2026 | Aerobic </a:t>
            </a:r>
            <a:r>
              <a:rPr lang="de-DE" sz="1200" dirty="0" err="1">
                <a:solidFill>
                  <a:srgbClr val="003560"/>
                </a:solidFill>
              </a:rPr>
              <a:t>Testing</a:t>
            </a:r>
            <a:r>
              <a:rPr lang="de-DE" sz="1200" dirty="0">
                <a:solidFill>
                  <a:srgbClr val="003560"/>
                </a:solidFill>
              </a:rPr>
              <a:t> | Jasper Suttmeyer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671D9D7-B623-F317-5C7E-BF6E9F74F980}"/>
              </a:ext>
            </a:extLst>
          </p:cNvPr>
          <p:cNvSpPr/>
          <p:nvPr userDrawn="1"/>
        </p:nvSpPr>
        <p:spPr>
          <a:xfrm>
            <a:off x="439200" y="7156800"/>
            <a:ext cx="7862400" cy="252000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A74D266-A00C-D1D9-8880-27A50754B109}"/>
              </a:ext>
            </a:extLst>
          </p:cNvPr>
          <p:cNvSpPr txBox="1"/>
          <p:nvPr userDrawn="1"/>
        </p:nvSpPr>
        <p:spPr>
          <a:xfrm>
            <a:off x="439200" y="7125069"/>
            <a:ext cx="1135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560"/>
                </a:solidFill>
              </a:rPr>
              <a:t>AEPSN 2026 | Aerobic </a:t>
            </a:r>
            <a:r>
              <a:rPr lang="de-DE" sz="1200" dirty="0" err="1">
                <a:solidFill>
                  <a:srgbClr val="003560"/>
                </a:solidFill>
              </a:rPr>
              <a:t>Testing</a:t>
            </a:r>
            <a:r>
              <a:rPr lang="de-DE" sz="1200" dirty="0">
                <a:solidFill>
                  <a:srgbClr val="003560"/>
                </a:solidFill>
              </a:rPr>
              <a:t> | Jasper Suttmeyer</a:t>
            </a:r>
          </a:p>
        </p:txBody>
      </p:sp>
    </p:spTree>
    <p:extLst>
      <p:ext uri="{BB962C8B-B14F-4D97-AF65-F5344CB8AC3E}">
        <p14:creationId xmlns:p14="http://schemas.microsoft.com/office/powerpoint/2010/main" val="1828876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7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-3"/>
            <a:ext cx="9122400" cy="7066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Inhaltsplatzhalter 5" descr="Label_RUB_WEISS-BLAU_srg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57600" y="0"/>
            <a:ext cx="1440000" cy="1440000"/>
          </a:xfrm>
          <a:prstGeom prst="rect">
            <a:avLst/>
          </a:prstGeom>
        </p:spPr>
      </p:pic>
      <p:pic>
        <p:nvPicPr>
          <p:cNvPr id="4" name="Grafik 3" descr="Wortmarke_BLAU_srg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0" y="468000"/>
            <a:ext cx="2376000" cy="155307"/>
          </a:xfrm>
          <a:prstGeom prst="rect">
            <a:avLst/>
          </a:prstGeom>
        </p:spPr>
      </p:pic>
      <p:sp>
        <p:nvSpPr>
          <p:cNvPr id="5" name="Textfeld 4"/>
          <p:cNvSpPr txBox="1"/>
          <p:nvPr userDrawn="1"/>
        </p:nvSpPr>
        <p:spPr>
          <a:xfrm>
            <a:off x="9194740" y="7138217"/>
            <a:ext cx="36671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9CF035EB-F284-40BB-A304-AA520D83863F}" type="slidenum">
              <a:rPr lang="de-DE" sz="1000" baseline="0" smtClean="0">
                <a:latin typeface="Arial" pitchFamily="34" charset="0"/>
                <a:cs typeface="Arial" pitchFamily="34" charset="0"/>
              </a:rPr>
              <a:pPr algn="r"/>
              <a:t>‹Nr.›</a:t>
            </a:fld>
            <a:endParaRPr lang="de-DE" sz="10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feld 5"/>
          <p:cNvSpPr txBox="1"/>
          <p:nvPr userDrawn="1"/>
        </p:nvSpPr>
        <p:spPr>
          <a:xfrm>
            <a:off x="468280" y="7142594"/>
            <a:ext cx="842968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 baseline="0" dirty="0">
                <a:solidFill>
                  <a:srgbClr val="003560"/>
                </a:solidFill>
                <a:latin typeface="Arial" pitchFamily="34" charset="0"/>
                <a:cs typeface="Arial" pitchFamily="34" charset="0"/>
              </a:rPr>
              <a:t>Monitoring, Training </a:t>
            </a:r>
            <a:r>
              <a:rPr lang="de-DE" sz="1200" b="1" baseline="0" dirty="0" err="1">
                <a:solidFill>
                  <a:srgbClr val="003560"/>
                </a:solidFill>
                <a:latin typeface="Arial" pitchFamily="34" charset="0"/>
                <a:cs typeface="Arial" pitchFamily="34" charset="0"/>
              </a:rPr>
              <a:t>Prescription</a:t>
            </a:r>
            <a:r>
              <a:rPr lang="de-DE" sz="1200" b="1" baseline="0" dirty="0">
                <a:solidFill>
                  <a:srgbClr val="003560"/>
                </a:solidFill>
                <a:latin typeface="Arial" pitchFamily="34" charset="0"/>
                <a:cs typeface="Arial" pitchFamily="34" charset="0"/>
              </a:rPr>
              <a:t> &amp; Recovery Science - WS 2019/20 | Schneider, Prof Ferrauti, </a:t>
            </a:r>
            <a:r>
              <a:rPr lang="de-DE" sz="1200" b="1" baseline="0" dirty="0" err="1">
                <a:solidFill>
                  <a:srgbClr val="003560"/>
                </a:solidFill>
                <a:latin typeface="Arial" pitchFamily="34" charset="0"/>
                <a:cs typeface="Arial" pitchFamily="34" charset="0"/>
              </a:rPr>
              <a:t>Dr</a:t>
            </a:r>
            <a:r>
              <a:rPr lang="de-DE" sz="1200" b="1" baseline="0" dirty="0">
                <a:solidFill>
                  <a:srgbClr val="003560"/>
                </a:solidFill>
                <a:latin typeface="Arial" pitchFamily="34" charset="0"/>
                <a:cs typeface="Arial" pitchFamily="34" charset="0"/>
              </a:rPr>
              <a:t> Hanakam 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52016F8-ECD5-FA91-584F-2E5DED25A776}"/>
              </a:ext>
            </a:extLst>
          </p:cNvPr>
          <p:cNvSpPr/>
          <p:nvPr userDrawn="1"/>
        </p:nvSpPr>
        <p:spPr>
          <a:xfrm>
            <a:off x="439200" y="7156800"/>
            <a:ext cx="7862400" cy="252000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2FB70EE-0469-C29E-F433-0E917D22738B}"/>
              </a:ext>
            </a:extLst>
          </p:cNvPr>
          <p:cNvSpPr txBox="1"/>
          <p:nvPr userDrawn="1"/>
        </p:nvSpPr>
        <p:spPr>
          <a:xfrm>
            <a:off x="439200" y="7125069"/>
            <a:ext cx="1135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560"/>
                </a:solidFill>
              </a:rPr>
              <a:t>AEPSN 2026 | Aerobic </a:t>
            </a:r>
            <a:r>
              <a:rPr lang="de-DE" sz="1200" dirty="0" err="1">
                <a:solidFill>
                  <a:srgbClr val="003560"/>
                </a:solidFill>
              </a:rPr>
              <a:t>Testing</a:t>
            </a:r>
            <a:r>
              <a:rPr lang="de-DE" sz="1200" dirty="0">
                <a:solidFill>
                  <a:srgbClr val="003560"/>
                </a:solidFill>
              </a:rPr>
              <a:t> | Jasper Suttmeyer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2" r:id="rId2"/>
  </p:sldLayoutIdLst>
  <p:txStyles>
    <p:titleStyle>
      <a:lvl1pPr algn="ctr" defTabSz="1008035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8013" indent="-378013" algn="l" defTabSz="1008035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9028" indent="-315011" algn="l" defTabSz="1008035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60043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4060" indent="-252009" algn="l" defTabSz="1008035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8078" indent="-252009" algn="l" defTabSz="1008035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2095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6112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80130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4147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17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035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52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6069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0086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4104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8121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2138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8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8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8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8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18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8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18.png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18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8.png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18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3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18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18.png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18.png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notesSlide" Target="../notesSlides/notesSlide3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6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pn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37.xml"/><Relationship Id="rId9" Type="http://schemas.openxmlformats.org/officeDocument/2006/relationships/image" Target="../media/image1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18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3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468EB56-9C91-4AEE-8C3B-B04432CC4CD6}"/>
              </a:ext>
            </a:extLst>
          </p:cNvPr>
          <p:cNvSpPr txBox="1"/>
          <p:nvPr/>
        </p:nvSpPr>
        <p:spPr>
          <a:xfrm>
            <a:off x="439200" y="5301574"/>
            <a:ext cx="852947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3560"/>
                </a:solidFill>
              </a:rPr>
              <a:t>Applied </a:t>
            </a:r>
            <a:r>
              <a:rPr lang="de-DE" b="1" dirty="0" err="1">
                <a:solidFill>
                  <a:srgbClr val="003560"/>
                </a:solidFill>
              </a:rPr>
              <a:t>Exercise</a:t>
            </a:r>
            <a:r>
              <a:rPr lang="de-DE" b="1" dirty="0">
                <a:solidFill>
                  <a:srgbClr val="003560"/>
                </a:solidFill>
              </a:rPr>
              <a:t> </a:t>
            </a:r>
            <a:r>
              <a:rPr lang="de-DE" b="1" dirty="0" err="1">
                <a:solidFill>
                  <a:srgbClr val="003560"/>
                </a:solidFill>
              </a:rPr>
              <a:t>Physiology</a:t>
            </a:r>
            <a:r>
              <a:rPr lang="de-DE" b="1" dirty="0">
                <a:solidFill>
                  <a:srgbClr val="003560"/>
                </a:solidFill>
              </a:rPr>
              <a:t> &amp; Sports Nutrition </a:t>
            </a:r>
            <a:r>
              <a:rPr lang="de-DE" b="1" dirty="0" err="1">
                <a:solidFill>
                  <a:srgbClr val="003560"/>
                </a:solidFill>
              </a:rPr>
              <a:t>for</a:t>
            </a:r>
            <a:r>
              <a:rPr lang="de-DE" b="1" dirty="0">
                <a:solidFill>
                  <a:srgbClr val="003560"/>
                </a:solidFill>
              </a:rPr>
              <a:t> Health &amp; Performance</a:t>
            </a:r>
          </a:p>
          <a:p>
            <a:r>
              <a:rPr lang="de-DE" sz="16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Diagnostics</a:t>
            </a:r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Aerobic Power, I</a:t>
            </a:r>
          </a:p>
          <a:p>
            <a:endParaRPr lang="de-DE" sz="16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b="1" dirty="0">
                <a:solidFill>
                  <a:srgbClr val="003560"/>
                </a:solidFill>
              </a:rPr>
              <a:t>Jasper Suttmeyer</a:t>
            </a:r>
          </a:p>
          <a:p>
            <a:endParaRPr lang="de-DE" sz="2400" b="1" dirty="0">
              <a:solidFill>
                <a:srgbClr val="003560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4DE982E-1ECD-4F2D-90A4-7008D1FF1354}"/>
              </a:ext>
            </a:extLst>
          </p:cNvPr>
          <p:cNvSpPr/>
          <p:nvPr/>
        </p:nvSpPr>
        <p:spPr>
          <a:xfrm>
            <a:off x="1394847" y="4060556"/>
            <a:ext cx="3645465" cy="743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76" name="Picture 4" descr="Overview of the main pathways of energy metabolism with indication of... |  Download Scientific Diagram">
            <a:extLst>
              <a:ext uri="{FF2B5EF4-FFF2-40B4-BE49-F238E27FC236}">
                <a16:creationId xmlns:a16="http://schemas.microsoft.com/office/drawing/2014/main" id="{05A69D4E-E99E-127F-A3F9-371ED53E1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00" y="1320800"/>
            <a:ext cx="4475005" cy="336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liud Kipchoge's sub-2 hour marathon may herald even faster times | New  Scientist">
            <a:extLst>
              <a:ext uri="{FF2B5EF4-FFF2-40B4-BE49-F238E27FC236}">
                <a16:creationId xmlns:a16="http://schemas.microsoft.com/office/drawing/2014/main" id="{520DBCDA-3461-7003-9E7B-D6E61EA32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421" y="2259688"/>
            <a:ext cx="3645465" cy="243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40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8">
            <a:extLst>
              <a:ext uri="{FF2B5EF4-FFF2-40B4-BE49-F238E27FC236}">
                <a16:creationId xmlns:a16="http://schemas.microsoft.com/office/drawing/2014/main" id="{F8D856C8-41E7-E4C1-D8FD-F6161F994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V̇O</a:t>
            </a:r>
            <a:r>
              <a:rPr kumimoji="0" lang="de-DE" altLang="de-DE" sz="3000" b="1" i="0" u="none" strike="noStrike" kern="1200" cap="none" spc="0" normalizeH="0" baseline="-2500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2E9EAAD1-80A8-DFB3-4A9A-1EB617674101}"/>
                  </a:ext>
                </a:extLst>
              </p:cNvPr>
              <p:cNvSpPr txBox="1"/>
              <p:nvPr/>
            </p:nvSpPr>
            <p:spPr>
              <a:xfrm>
                <a:off x="2215240" y="2538526"/>
                <a:ext cx="438844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altLang="de-DE" b="1" dirty="0" smtClean="0">
                        <a:solidFill>
                          <a:srgbClr val="0035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V</m:t>
                    </m:r>
                    <m:r>
                      <m:rPr>
                        <m:nor/>
                      </m:rPr>
                      <a:rPr lang="de-DE" altLang="de-DE" b="1" dirty="0" smtClean="0">
                        <a:solidFill>
                          <a:srgbClr val="0035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̇</m:t>
                    </m:r>
                    <m:sSub>
                      <m:sSubPr>
                        <m:ctrlPr>
                          <a:rPr lang="de-DE" altLang="de-DE" b="1" i="1" dirty="0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DE" altLang="de-DE" b="1" i="1" dirty="0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𝑶</m:t>
                        </m:r>
                      </m:e>
                      <m:sub>
                        <m:r>
                          <a:rPr lang="de-DE" altLang="de-DE" b="1" i="1" dirty="0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lang="de-DE" altLang="de-DE" b="1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𝒎𝒂𝒙</m:t>
                    </m:r>
                    <m:r>
                      <a:rPr lang="de-DE" altLang="de-DE" b="1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de-DE" altLang="de-DE" b="0" i="0" dirty="0" smtClean="0">
                        <a:solidFill>
                          <a:srgbClr val="0035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de-DE" altLang="de-DE" b="0" i="0" dirty="0" smtClean="0">
                        <a:solidFill>
                          <a:srgbClr val="0035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Qmax</m:t>
                    </m:r>
                    <m:r>
                      <m:rPr>
                        <m:nor/>
                      </m:rPr>
                      <a:rPr lang="de-DE" altLang="de-DE" b="0" i="0" dirty="0" smtClean="0">
                        <a:solidFill>
                          <a:srgbClr val="0035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de-DE" altLang="de-DE" b="0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 (</m:t>
                    </m:r>
                    <m:r>
                      <a:rPr lang="de-DE" altLang="de-DE" b="0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𝐶𝑎𝑂</m:t>
                    </m:r>
                    <m:r>
                      <a:rPr lang="de-DE" altLang="de-DE" b="0" i="1" baseline="-25000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de-DE" altLang="de-DE" b="0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−</m:t>
                    </m:r>
                    <m:r>
                      <a:rPr lang="de-DE" altLang="de-DE" b="0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𝐶𝑣𝑂</m:t>
                    </m:r>
                    <m:r>
                      <a:rPr lang="de-DE" altLang="de-DE" b="0" i="1" baseline="-25000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de-DE" altLang="de-DE" b="0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de-DE" dirty="0"/>
                  <a:t>   </a:t>
                </a: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2E9EAAD1-80A8-DFB3-4A9A-1EB6176741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5240" y="2538526"/>
                <a:ext cx="4388445" cy="307777"/>
              </a:xfrm>
              <a:prstGeom prst="rect">
                <a:avLst/>
              </a:prstGeom>
              <a:blipFill>
                <a:blip r:embed="rId3"/>
                <a:stretch>
                  <a:fillRect l="-2312" t="-23077" r="-578" b="-4615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>
            <a:extLst>
              <a:ext uri="{FF2B5EF4-FFF2-40B4-BE49-F238E27FC236}">
                <a16:creationId xmlns:a16="http://schemas.microsoft.com/office/drawing/2014/main" id="{05130027-C876-8653-0CF4-C863FD1E826F}"/>
              </a:ext>
            </a:extLst>
          </p:cNvPr>
          <p:cNvSpPr txBox="1"/>
          <p:nvPr/>
        </p:nvSpPr>
        <p:spPr>
          <a:xfrm>
            <a:off x="356553" y="1254157"/>
            <a:ext cx="2336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Ficks </a:t>
            </a:r>
            <a:r>
              <a:rPr lang="de-DE" sz="1800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Principle</a:t>
            </a:r>
            <a:endParaRPr lang="de-DE" sz="1800" u="sng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8A3D32D5-737A-2A2B-8A3D-C318ADB1BDBE}"/>
              </a:ext>
            </a:extLst>
          </p:cNvPr>
          <p:cNvCxnSpPr/>
          <p:nvPr/>
        </p:nvCxnSpPr>
        <p:spPr>
          <a:xfrm flipV="1">
            <a:off x="3901674" y="2965632"/>
            <a:ext cx="0" cy="450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1EA3BA73-8F46-D607-7019-0077A9FC95ED}"/>
              </a:ext>
            </a:extLst>
          </p:cNvPr>
          <p:cNvSpPr txBox="1"/>
          <p:nvPr/>
        </p:nvSpPr>
        <p:spPr>
          <a:xfrm>
            <a:off x="3294645" y="3416569"/>
            <a:ext cx="2229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Cardiac</a:t>
            </a:r>
            <a:r>
              <a:rPr lang="de-DE" sz="1200" i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i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</a:t>
            </a:r>
            <a:endParaRPr lang="de-DE" sz="1200" i="1" u="sng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200" i="1" u="sng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Stroke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Volume * Heart Rate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EDAD2219-1390-326B-D3A4-36D9AE1852F4}"/>
              </a:ext>
            </a:extLst>
          </p:cNvPr>
          <p:cNvCxnSpPr>
            <a:cxnSpLocks/>
          </p:cNvCxnSpPr>
          <p:nvPr/>
        </p:nvCxnSpPr>
        <p:spPr>
          <a:xfrm>
            <a:off x="5499528" y="2023827"/>
            <a:ext cx="0" cy="388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A6CCFD3F-35C1-2E98-0F90-74B43AAB3CE0}"/>
              </a:ext>
            </a:extLst>
          </p:cNvPr>
          <p:cNvSpPr txBox="1"/>
          <p:nvPr/>
        </p:nvSpPr>
        <p:spPr>
          <a:xfrm>
            <a:off x="5040312" y="942234"/>
            <a:ext cx="2437359" cy="1297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Arteriovenous</a:t>
            </a:r>
            <a:r>
              <a:rPr lang="de-DE" sz="1200" i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i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  <a:r>
              <a:rPr lang="de-DE" sz="1200" i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O</a:t>
            </a:r>
            <a:r>
              <a:rPr lang="de-DE" sz="1200" i="1" u="sng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de-DE" sz="11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 O</a:t>
            </a:r>
            <a:r>
              <a:rPr lang="de-DE" sz="11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1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/L</a:t>
            </a:r>
          </a:p>
          <a:p>
            <a:endParaRPr lang="de-DE" sz="1100" baseline="-250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C: Concentration</a:t>
            </a:r>
          </a:p>
          <a:p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arterial</a:t>
            </a:r>
            <a:endParaRPr lang="de-DE" sz="12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v: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venous</a:t>
            </a:r>
            <a:endParaRPr lang="de-DE" sz="12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200" i="1" u="sng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0F713EFC-C944-0EC7-73A4-EDB28C95306C}"/>
              </a:ext>
            </a:extLst>
          </p:cNvPr>
          <p:cNvCxnSpPr/>
          <p:nvPr/>
        </p:nvCxnSpPr>
        <p:spPr>
          <a:xfrm>
            <a:off x="212942" y="4221271"/>
            <a:ext cx="86805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6A8FF21D-D603-B07C-4082-CAA547966BF7}"/>
              </a:ext>
            </a:extLst>
          </p:cNvPr>
          <p:cNvGraphicFramePr>
            <a:graphicFrameLocks noGrp="1"/>
          </p:cNvGraphicFramePr>
          <p:nvPr/>
        </p:nvGraphicFramePr>
        <p:xfrm>
          <a:off x="469288" y="5045703"/>
          <a:ext cx="7572424" cy="155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6553">
                  <a:extLst>
                    <a:ext uri="{9D8B030D-6E8A-4147-A177-3AD203B41FA5}">
                      <a16:colId xmlns:a16="http://schemas.microsoft.com/office/drawing/2014/main" val="3499133352"/>
                    </a:ext>
                  </a:extLst>
                </a:gridCol>
                <a:gridCol w="946553">
                  <a:extLst>
                    <a:ext uri="{9D8B030D-6E8A-4147-A177-3AD203B41FA5}">
                      <a16:colId xmlns:a16="http://schemas.microsoft.com/office/drawing/2014/main" val="1537588727"/>
                    </a:ext>
                  </a:extLst>
                </a:gridCol>
                <a:gridCol w="946553">
                  <a:extLst>
                    <a:ext uri="{9D8B030D-6E8A-4147-A177-3AD203B41FA5}">
                      <a16:colId xmlns:a16="http://schemas.microsoft.com/office/drawing/2014/main" val="3752763894"/>
                    </a:ext>
                  </a:extLst>
                </a:gridCol>
                <a:gridCol w="946553">
                  <a:extLst>
                    <a:ext uri="{9D8B030D-6E8A-4147-A177-3AD203B41FA5}">
                      <a16:colId xmlns:a16="http://schemas.microsoft.com/office/drawing/2014/main" val="3866703334"/>
                    </a:ext>
                  </a:extLst>
                </a:gridCol>
                <a:gridCol w="946553">
                  <a:extLst>
                    <a:ext uri="{9D8B030D-6E8A-4147-A177-3AD203B41FA5}">
                      <a16:colId xmlns:a16="http://schemas.microsoft.com/office/drawing/2014/main" val="1943515635"/>
                    </a:ext>
                  </a:extLst>
                </a:gridCol>
                <a:gridCol w="946553">
                  <a:extLst>
                    <a:ext uri="{9D8B030D-6E8A-4147-A177-3AD203B41FA5}">
                      <a16:colId xmlns:a16="http://schemas.microsoft.com/office/drawing/2014/main" val="821861326"/>
                    </a:ext>
                  </a:extLst>
                </a:gridCol>
                <a:gridCol w="946553">
                  <a:extLst>
                    <a:ext uri="{9D8B030D-6E8A-4147-A177-3AD203B41FA5}">
                      <a16:colId xmlns:a16="http://schemas.microsoft.com/office/drawing/2014/main" val="1315032155"/>
                    </a:ext>
                  </a:extLst>
                </a:gridCol>
                <a:gridCol w="946553">
                  <a:extLst>
                    <a:ext uri="{9D8B030D-6E8A-4147-A177-3AD203B41FA5}">
                      <a16:colId xmlns:a16="http://schemas.microsoft.com/office/drawing/2014/main" val="23292381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900" baseline="0" dirty="0" err="1"/>
                        <a:t>Nr</a:t>
                      </a:r>
                      <a:endParaRPr lang="de-DE" sz="9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baseline="0" dirty="0" err="1"/>
                        <a:t>Stroke</a:t>
                      </a:r>
                      <a:r>
                        <a:rPr lang="de-DE" sz="900" baseline="0" dirty="0"/>
                        <a:t> Volume (ml/b)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baseline="0" dirty="0"/>
                        <a:t>Heart Rate (b/min)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baseline="0" dirty="0" err="1"/>
                        <a:t>Qmax</a:t>
                      </a:r>
                      <a:endParaRPr lang="de-DE" sz="900" baseline="0" dirty="0"/>
                    </a:p>
                    <a:p>
                      <a:r>
                        <a:rPr lang="de-DE" sz="900" baseline="0" dirty="0"/>
                        <a:t>(L/min)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baseline="0" dirty="0"/>
                        <a:t>CaO2 (mlO2/L Blood)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baseline="0" dirty="0"/>
                        <a:t>CvO2 (mlO2/L Blood)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baseline="0" dirty="0"/>
                        <a:t>Body </a:t>
                      </a:r>
                      <a:r>
                        <a:rPr lang="de-DE" sz="900" baseline="0" dirty="0" err="1"/>
                        <a:t>Mass</a:t>
                      </a:r>
                      <a:r>
                        <a:rPr lang="de-DE" sz="900" baseline="0" dirty="0"/>
                        <a:t> (kg)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baseline="0" dirty="0"/>
                        <a:t>V̇O</a:t>
                      </a:r>
                      <a:r>
                        <a:rPr lang="de-DE" sz="900" baseline="-25000" dirty="0"/>
                        <a:t>2</a:t>
                      </a:r>
                      <a:r>
                        <a:rPr lang="de-DE" sz="900" baseline="0" dirty="0"/>
                        <a:t>max (ml/min/kg)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256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highlight>
                            <a:srgbClr val="FFFF00"/>
                          </a:highlight>
                        </a:rPr>
                        <a:t>34.2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213.2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76.0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highlight>
                            <a:srgbClr val="FFFF00"/>
                          </a:highlight>
                        </a:rPr>
                        <a:t>67.0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8254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highlight>
                            <a:srgbClr val="FFFF00"/>
                          </a:highlight>
                        </a:rPr>
                        <a:t>206.5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41.3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250.5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45.7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highlight>
                            <a:srgbClr val="FFFF00"/>
                          </a:highlight>
                        </a:rPr>
                        <a:t>84.6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2507684"/>
                  </a:ext>
                </a:extLst>
              </a:tr>
              <a:tr h="279111">
                <a:tc>
                  <a:txBody>
                    <a:bodyPr/>
                    <a:lstStyle/>
                    <a:p>
                      <a:r>
                        <a:rPr lang="de-DE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29.0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168.2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97.3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301407"/>
                  </a:ext>
                </a:extLst>
              </a:tr>
            </a:tbl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350C1DCD-0968-6BF7-6668-EB7F8129DD37}"/>
              </a:ext>
            </a:extLst>
          </p:cNvPr>
          <p:cNvSpPr txBox="1"/>
          <p:nvPr/>
        </p:nvSpPr>
        <p:spPr>
          <a:xfrm>
            <a:off x="356553" y="4521896"/>
            <a:ext cx="66079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V̇O</a:t>
            </a:r>
            <a:r>
              <a:rPr lang="de-DE" sz="18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following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cases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7342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990ED1C-3238-FEB2-235A-1498956CB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722" y="3340320"/>
            <a:ext cx="5321300" cy="37211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CEA743B-56A2-CBD4-43FB-0E8621E0FBFA}"/>
              </a:ext>
            </a:extLst>
          </p:cNvPr>
          <p:cNvSpPr txBox="1"/>
          <p:nvPr/>
        </p:nvSpPr>
        <p:spPr>
          <a:xfrm>
            <a:off x="5729590" y="1045845"/>
            <a:ext cx="4036980" cy="176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Cardiac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HB-</a:t>
            </a:r>
            <a:r>
              <a:rPr lang="de-DE" sz="14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(1g HB ~1.34 ml O</a:t>
            </a:r>
            <a:r>
              <a:rPr lang="de-DE" sz="14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Capillarization</a:t>
            </a:r>
            <a:endParaRPr lang="de-DE" sz="14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4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Mitochondrial Density (1ml ~3-5 ml O</a:t>
            </a:r>
            <a:r>
              <a:rPr lang="de-DE" sz="14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/min)</a:t>
            </a:r>
          </a:p>
          <a:p>
            <a:endParaRPr lang="de-DE" sz="105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FEDBC7F-CF76-4EF2-E433-7F98EC3C3A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21" y="953369"/>
            <a:ext cx="5106273" cy="227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49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8E6CD3-B7BC-B1E8-CD8B-F45979ACA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74" y="1456826"/>
            <a:ext cx="6172201" cy="503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26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8">
            <a:extLst>
              <a:ext uri="{FF2B5EF4-FFF2-40B4-BE49-F238E27FC236}">
                <a16:creationId xmlns:a16="http://schemas.microsoft.com/office/drawing/2014/main" id="{10AA0472-41E7-DD31-D96A-4ABDFDE3A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Spirometric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Devices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D8BBAF5-D101-629B-7EC9-8A4745E302D6}"/>
              </a:ext>
            </a:extLst>
          </p:cNvPr>
          <p:cNvSpPr txBox="1"/>
          <p:nvPr/>
        </p:nvSpPr>
        <p:spPr>
          <a:xfrm>
            <a:off x="469288" y="1653434"/>
            <a:ext cx="37688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Closed</a:t>
            </a:r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-Circuit Systems</a:t>
            </a:r>
          </a:p>
          <a:p>
            <a:pPr marL="171450" indent="-171450">
              <a:buFont typeface="Wingdings" pitchFamily="2" charset="2"/>
              <a:buChar char="Ø"/>
            </a:pPr>
            <a:endParaRPr lang="de-DE" sz="16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Open-Circuit Systems</a:t>
            </a:r>
          </a:p>
          <a:p>
            <a:pPr marL="675467" lvl="1" indent="-171450">
              <a:buFont typeface="Wingdings" pitchFamily="2" charset="2"/>
              <a:buChar char="Ø"/>
            </a:pPr>
            <a:endParaRPr lang="de-DE" sz="16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89767" lvl="1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Breath-</a:t>
            </a:r>
            <a:r>
              <a:rPr lang="de-DE" sz="16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-Breath-Method</a:t>
            </a:r>
          </a:p>
          <a:p>
            <a:pPr marL="789767" lvl="1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Mixing Chamber</a:t>
            </a:r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16B1A03A-E822-4CB3-EBAB-9E67AA998501}"/>
              </a:ext>
            </a:extLst>
          </p:cNvPr>
          <p:cNvCxnSpPr/>
          <p:nvPr/>
        </p:nvCxnSpPr>
        <p:spPr>
          <a:xfrm>
            <a:off x="261257" y="3483429"/>
            <a:ext cx="86214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18">
            <a:extLst>
              <a:ext uri="{FF2B5EF4-FFF2-40B4-BE49-F238E27FC236}">
                <a16:creationId xmlns:a16="http://schemas.microsoft.com/office/drawing/2014/main" id="{B0A43C02-1C54-C43E-DCE0-7CE3BF7CB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3853203"/>
            <a:ext cx="78803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V̇ 	</a:t>
            </a:r>
            <a:r>
              <a:rPr kumimoji="0" lang="de-DE" altLang="de-DE" sz="1800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-&gt; Volume per </a:t>
            </a:r>
            <a:r>
              <a:rPr kumimoji="0" lang="de-DE" altLang="de-DE" sz="1800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</a:t>
            </a:r>
            <a:r>
              <a:rPr kumimoji="0" lang="de-DE" altLang="de-DE" sz="1800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1800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de-DE" altLang="de-DE" sz="1800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time</a:t>
            </a: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altLang="de-DE" sz="1800" b="1" dirty="0">
              <a:solidFill>
                <a:srgbClr val="003560"/>
              </a:solidFill>
              <a:latin typeface="Arial" panose="020B0604020202020204" pitchFamily="34" charset="0"/>
            </a:endParaRP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de-DE" altLang="de-DE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	</a:t>
            </a:r>
            <a:r>
              <a:rPr lang="de-DE" altLang="de-DE" sz="1800" dirty="0">
                <a:solidFill>
                  <a:srgbClr val="003560"/>
                </a:solidFill>
                <a:latin typeface="Arial" panose="020B0604020202020204" pitchFamily="34" charset="0"/>
              </a:rPr>
              <a:t>-&gt; Oxygen</a:t>
            </a:r>
            <a:endParaRPr lang="de-DE" altLang="de-DE" sz="1800" b="1" dirty="0">
              <a:solidFill>
                <a:srgbClr val="003560"/>
              </a:solidFill>
              <a:latin typeface="Arial" panose="020B0604020202020204" pitchFamily="34" charset="0"/>
            </a:endParaRPr>
          </a:p>
        </p:txBody>
      </p:sp>
      <p:sp>
        <p:nvSpPr>
          <p:cNvPr id="8" name="Geschweifte Klammer rechts 7">
            <a:extLst>
              <a:ext uri="{FF2B5EF4-FFF2-40B4-BE49-F238E27FC236}">
                <a16:creationId xmlns:a16="http://schemas.microsoft.com/office/drawing/2014/main" id="{58ACCE72-B17D-58A1-077A-A833EB375013}"/>
              </a:ext>
            </a:extLst>
          </p:cNvPr>
          <p:cNvSpPr/>
          <p:nvPr/>
        </p:nvSpPr>
        <p:spPr>
          <a:xfrm>
            <a:off x="4078514" y="1653434"/>
            <a:ext cx="812800" cy="156966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18">
            <a:extLst>
              <a:ext uri="{FF2B5EF4-FFF2-40B4-BE49-F238E27FC236}">
                <a16:creationId xmlns:a16="http://schemas.microsoft.com/office/drawing/2014/main" id="{E2CD05C0-DCE8-A93A-EA53-2C59214E7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2107" y="2299764"/>
            <a:ext cx="7880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Measuring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V̇O</a:t>
            </a:r>
            <a:r>
              <a:rPr kumimoji="0" lang="de-DE" altLang="de-DE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de-DE" altLang="de-DE" sz="1800" b="1" i="0" u="none" strike="noStrike" kern="1200" cap="none" spc="0" normalizeH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 V̇CO</a:t>
            </a:r>
            <a:r>
              <a:rPr kumimoji="0" lang="de-DE" altLang="de-DE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de-DE" altLang="de-DE" sz="1800" b="1" i="0" u="none" strike="noStrike" kern="1200" cap="none" spc="0" normalizeH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de-DE" altLang="de-DE" sz="1800" b="1" baseline="-25000" dirty="0">
              <a:solidFill>
                <a:srgbClr val="00356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65E1EEF-A5E2-1161-BEB0-C6CDFA917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171" y="4129760"/>
            <a:ext cx="4794719" cy="253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23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8">
            <a:extLst>
              <a:ext uri="{FF2B5EF4-FFF2-40B4-BE49-F238E27FC236}">
                <a16:creationId xmlns:a16="http://schemas.microsoft.com/office/drawing/2014/main" id="{C7CFDEBE-6738-8C06-D2DF-C136E3230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Spirometric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Devices</a:t>
            </a:r>
          </a:p>
        </p:txBody>
      </p:sp>
      <p:pic>
        <p:nvPicPr>
          <p:cNvPr id="3" name="Picture 2" descr="7 Umrisse Menschen-Ideen | top model vorlagen, mode-design-vorlage, vorlagen">
            <a:extLst>
              <a:ext uri="{FF2B5EF4-FFF2-40B4-BE49-F238E27FC236}">
                <a16:creationId xmlns:a16="http://schemas.microsoft.com/office/drawing/2014/main" id="{731A66B1-5B68-4F38-FF1D-738764083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99" y="1622085"/>
            <a:ext cx="2158999" cy="431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797642F-FE1B-8194-168F-B324FBE3BCEF}"/>
              </a:ext>
            </a:extLst>
          </p:cNvPr>
          <p:cNvSpPr/>
          <p:nvPr/>
        </p:nvSpPr>
        <p:spPr>
          <a:xfrm>
            <a:off x="5038611" y="1698603"/>
            <a:ext cx="3222397" cy="327297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2C63A668-46E1-A4DE-BB98-2D0CE8D6C6E5}"/>
              </a:ext>
            </a:extLst>
          </p:cNvPr>
          <p:cNvCxnSpPr>
            <a:cxnSpLocks/>
          </p:cNvCxnSpPr>
          <p:nvPr/>
        </p:nvCxnSpPr>
        <p:spPr>
          <a:xfrm>
            <a:off x="1838098" y="2046514"/>
            <a:ext cx="417081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FDE0E0BC-DE47-D796-5AA8-BB3B475F485A}"/>
              </a:ext>
            </a:extLst>
          </p:cNvPr>
          <p:cNvCxnSpPr>
            <a:cxnSpLocks/>
          </p:cNvCxnSpPr>
          <p:nvPr/>
        </p:nvCxnSpPr>
        <p:spPr>
          <a:xfrm>
            <a:off x="1838098" y="2213428"/>
            <a:ext cx="417081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4FD69013-6B75-CDB1-91B2-4C3DB94433D2}"/>
              </a:ext>
            </a:extLst>
          </p:cNvPr>
          <p:cNvSpPr txBox="1"/>
          <p:nvPr/>
        </p:nvSpPr>
        <p:spPr>
          <a:xfrm>
            <a:off x="4957049" y="1461739"/>
            <a:ext cx="6607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Spirometrie</a:t>
            </a:r>
          </a:p>
          <a:p>
            <a:endParaRPr lang="de-DE" sz="1050" i="1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100" i="1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16541FA-E823-ACC1-C5DC-CB82B3F44881}"/>
              </a:ext>
            </a:extLst>
          </p:cNvPr>
          <p:cNvSpPr/>
          <p:nvPr/>
        </p:nvSpPr>
        <p:spPr>
          <a:xfrm>
            <a:off x="5589733" y="1809606"/>
            <a:ext cx="1001486" cy="6407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D117314-EBF3-96C0-C10B-7F5B12468969}"/>
              </a:ext>
            </a:extLst>
          </p:cNvPr>
          <p:cNvSpPr txBox="1"/>
          <p:nvPr/>
        </p:nvSpPr>
        <p:spPr>
          <a:xfrm>
            <a:off x="5791944" y="993998"/>
            <a:ext cx="66079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050" i="1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05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3200" i="1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3200" i="1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600" i="1" dirty="0"/>
              <a:t>V̇</a:t>
            </a:r>
          </a:p>
          <a:p>
            <a:endParaRPr lang="de-DE" sz="1100" i="1" dirty="0"/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72B60AE4-CC8E-4A20-72FA-237518C287E7}"/>
              </a:ext>
            </a:extLst>
          </p:cNvPr>
          <p:cNvCxnSpPr>
            <a:cxnSpLocks/>
          </p:cNvCxnSpPr>
          <p:nvPr/>
        </p:nvCxnSpPr>
        <p:spPr>
          <a:xfrm>
            <a:off x="6092971" y="2450337"/>
            <a:ext cx="0" cy="113469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2E304B23-B005-366D-FD01-3923EEBA565C}"/>
              </a:ext>
            </a:extLst>
          </p:cNvPr>
          <p:cNvCxnSpPr>
            <a:cxnSpLocks/>
          </p:cNvCxnSpPr>
          <p:nvPr/>
        </p:nvCxnSpPr>
        <p:spPr>
          <a:xfrm>
            <a:off x="6090476" y="3585029"/>
            <a:ext cx="50074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6D145AC7-AF5D-ED77-2E78-6233448685FF}"/>
              </a:ext>
            </a:extLst>
          </p:cNvPr>
          <p:cNvCxnSpPr>
            <a:cxnSpLocks/>
          </p:cNvCxnSpPr>
          <p:nvPr/>
        </p:nvCxnSpPr>
        <p:spPr>
          <a:xfrm>
            <a:off x="5589733" y="3577773"/>
            <a:ext cx="50074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68C74D84-1069-22AC-8B5E-3E3B33D4D41A}"/>
              </a:ext>
            </a:extLst>
          </p:cNvPr>
          <p:cNvCxnSpPr>
            <a:cxnSpLocks/>
          </p:cNvCxnSpPr>
          <p:nvPr/>
        </p:nvCxnSpPr>
        <p:spPr>
          <a:xfrm flipV="1">
            <a:off x="5589733" y="3577773"/>
            <a:ext cx="0" cy="42817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1AF4C6CA-5893-E228-B14D-C8C5BE69BF12}"/>
              </a:ext>
            </a:extLst>
          </p:cNvPr>
          <p:cNvCxnSpPr>
            <a:cxnSpLocks/>
          </p:cNvCxnSpPr>
          <p:nvPr/>
        </p:nvCxnSpPr>
        <p:spPr>
          <a:xfrm flipV="1">
            <a:off x="6600743" y="3585029"/>
            <a:ext cx="0" cy="42817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chteck 22">
            <a:extLst>
              <a:ext uri="{FF2B5EF4-FFF2-40B4-BE49-F238E27FC236}">
                <a16:creationId xmlns:a16="http://schemas.microsoft.com/office/drawing/2014/main" id="{87D357E1-6849-2460-DA90-C0E3736B63B6}"/>
              </a:ext>
            </a:extLst>
          </p:cNvPr>
          <p:cNvSpPr/>
          <p:nvPr/>
        </p:nvSpPr>
        <p:spPr>
          <a:xfrm>
            <a:off x="5293290" y="3976233"/>
            <a:ext cx="672082" cy="37805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O</a:t>
            </a:r>
            <a:r>
              <a:rPr lang="de-DE" baseline="-25000" dirty="0"/>
              <a:t>2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11B8599B-45E3-C16E-967F-8CDD31911B40}"/>
              </a:ext>
            </a:extLst>
          </p:cNvPr>
          <p:cNvSpPr/>
          <p:nvPr/>
        </p:nvSpPr>
        <p:spPr>
          <a:xfrm>
            <a:off x="6216211" y="3976233"/>
            <a:ext cx="672082" cy="37805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CO</a:t>
            </a:r>
            <a:r>
              <a:rPr lang="de-DE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23023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8">
            <a:extLst>
              <a:ext uri="{FF2B5EF4-FFF2-40B4-BE49-F238E27FC236}">
                <a16:creationId xmlns:a16="http://schemas.microsoft.com/office/drawing/2014/main" id="{C7CFDEBE-6738-8C06-D2DF-C136E3230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Spirometric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Devices</a:t>
            </a:r>
          </a:p>
        </p:txBody>
      </p:sp>
      <p:pic>
        <p:nvPicPr>
          <p:cNvPr id="3" name="Picture 2" descr="7 Umrisse Menschen-Ideen | top model vorlagen, mode-design-vorlage, vorlagen">
            <a:extLst>
              <a:ext uri="{FF2B5EF4-FFF2-40B4-BE49-F238E27FC236}">
                <a16:creationId xmlns:a16="http://schemas.microsoft.com/office/drawing/2014/main" id="{731A66B1-5B68-4F38-FF1D-738764083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99" y="1622085"/>
            <a:ext cx="2158999" cy="431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797642F-FE1B-8194-168F-B324FBE3BCEF}"/>
              </a:ext>
            </a:extLst>
          </p:cNvPr>
          <p:cNvSpPr/>
          <p:nvPr/>
        </p:nvSpPr>
        <p:spPr>
          <a:xfrm>
            <a:off x="5038611" y="1698603"/>
            <a:ext cx="3222397" cy="327297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2C63A668-46E1-A4DE-BB98-2D0CE8D6C6E5}"/>
              </a:ext>
            </a:extLst>
          </p:cNvPr>
          <p:cNvCxnSpPr>
            <a:cxnSpLocks/>
          </p:cNvCxnSpPr>
          <p:nvPr/>
        </p:nvCxnSpPr>
        <p:spPr>
          <a:xfrm>
            <a:off x="1838098" y="2046514"/>
            <a:ext cx="417081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FDE0E0BC-DE47-D796-5AA8-BB3B475F485A}"/>
              </a:ext>
            </a:extLst>
          </p:cNvPr>
          <p:cNvCxnSpPr>
            <a:cxnSpLocks/>
          </p:cNvCxnSpPr>
          <p:nvPr/>
        </p:nvCxnSpPr>
        <p:spPr>
          <a:xfrm>
            <a:off x="1838098" y="2213428"/>
            <a:ext cx="417081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4FD69013-6B75-CDB1-91B2-4C3DB94433D2}"/>
              </a:ext>
            </a:extLst>
          </p:cNvPr>
          <p:cNvSpPr txBox="1"/>
          <p:nvPr/>
        </p:nvSpPr>
        <p:spPr>
          <a:xfrm>
            <a:off x="4957049" y="1461739"/>
            <a:ext cx="6607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Spirometrie</a:t>
            </a:r>
          </a:p>
          <a:p>
            <a:endParaRPr lang="de-DE" sz="1050" i="1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100" i="1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16541FA-E823-ACC1-C5DC-CB82B3F44881}"/>
              </a:ext>
            </a:extLst>
          </p:cNvPr>
          <p:cNvSpPr/>
          <p:nvPr/>
        </p:nvSpPr>
        <p:spPr>
          <a:xfrm>
            <a:off x="5589733" y="1809606"/>
            <a:ext cx="1001486" cy="6407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D117314-EBF3-96C0-C10B-7F5B12468969}"/>
              </a:ext>
            </a:extLst>
          </p:cNvPr>
          <p:cNvSpPr txBox="1"/>
          <p:nvPr/>
        </p:nvSpPr>
        <p:spPr>
          <a:xfrm>
            <a:off x="5791944" y="993998"/>
            <a:ext cx="66079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050" i="1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05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3200" i="1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3200" i="1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600" i="1" dirty="0"/>
              <a:t>V̇</a:t>
            </a:r>
          </a:p>
          <a:p>
            <a:endParaRPr lang="de-DE" sz="1100" i="1" dirty="0"/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72B60AE4-CC8E-4A20-72FA-237518C287E7}"/>
              </a:ext>
            </a:extLst>
          </p:cNvPr>
          <p:cNvCxnSpPr>
            <a:cxnSpLocks/>
          </p:cNvCxnSpPr>
          <p:nvPr/>
        </p:nvCxnSpPr>
        <p:spPr>
          <a:xfrm>
            <a:off x="6092971" y="2450337"/>
            <a:ext cx="0" cy="113469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2E304B23-B005-366D-FD01-3923EEBA565C}"/>
              </a:ext>
            </a:extLst>
          </p:cNvPr>
          <p:cNvCxnSpPr>
            <a:cxnSpLocks/>
          </p:cNvCxnSpPr>
          <p:nvPr/>
        </p:nvCxnSpPr>
        <p:spPr>
          <a:xfrm>
            <a:off x="6090476" y="3585029"/>
            <a:ext cx="50074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6D145AC7-AF5D-ED77-2E78-6233448685FF}"/>
              </a:ext>
            </a:extLst>
          </p:cNvPr>
          <p:cNvCxnSpPr>
            <a:cxnSpLocks/>
          </p:cNvCxnSpPr>
          <p:nvPr/>
        </p:nvCxnSpPr>
        <p:spPr>
          <a:xfrm>
            <a:off x="5589733" y="3577773"/>
            <a:ext cx="50074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68C74D84-1069-22AC-8B5E-3E3B33D4D41A}"/>
              </a:ext>
            </a:extLst>
          </p:cNvPr>
          <p:cNvCxnSpPr>
            <a:cxnSpLocks/>
          </p:cNvCxnSpPr>
          <p:nvPr/>
        </p:nvCxnSpPr>
        <p:spPr>
          <a:xfrm flipV="1">
            <a:off x="5589733" y="3577773"/>
            <a:ext cx="0" cy="42817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1AF4C6CA-5893-E228-B14D-C8C5BE69BF12}"/>
              </a:ext>
            </a:extLst>
          </p:cNvPr>
          <p:cNvCxnSpPr>
            <a:cxnSpLocks/>
          </p:cNvCxnSpPr>
          <p:nvPr/>
        </p:nvCxnSpPr>
        <p:spPr>
          <a:xfrm flipV="1">
            <a:off x="6600743" y="3585029"/>
            <a:ext cx="0" cy="42817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chteck 22">
            <a:extLst>
              <a:ext uri="{FF2B5EF4-FFF2-40B4-BE49-F238E27FC236}">
                <a16:creationId xmlns:a16="http://schemas.microsoft.com/office/drawing/2014/main" id="{87D357E1-6849-2460-DA90-C0E3736B63B6}"/>
              </a:ext>
            </a:extLst>
          </p:cNvPr>
          <p:cNvSpPr/>
          <p:nvPr/>
        </p:nvSpPr>
        <p:spPr>
          <a:xfrm>
            <a:off x="5293290" y="3976233"/>
            <a:ext cx="672082" cy="37805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O</a:t>
            </a:r>
            <a:r>
              <a:rPr lang="de-DE" baseline="-25000" dirty="0"/>
              <a:t>2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11B8599B-45E3-C16E-967F-8CDD31911B40}"/>
              </a:ext>
            </a:extLst>
          </p:cNvPr>
          <p:cNvSpPr/>
          <p:nvPr/>
        </p:nvSpPr>
        <p:spPr>
          <a:xfrm>
            <a:off x="6216211" y="3976233"/>
            <a:ext cx="672082" cy="37805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CO</a:t>
            </a:r>
            <a:r>
              <a:rPr lang="de-DE" baseline="-25000" dirty="0"/>
              <a:t>2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DF2938A-111E-D66A-8C64-35E354182B0B}"/>
              </a:ext>
            </a:extLst>
          </p:cNvPr>
          <p:cNvSpPr/>
          <p:nvPr/>
        </p:nvSpPr>
        <p:spPr>
          <a:xfrm>
            <a:off x="4329353" y="2673279"/>
            <a:ext cx="4804228" cy="2472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1158D91-9E5D-BBF2-AD61-54770D692939}"/>
              </a:ext>
            </a:extLst>
          </p:cNvPr>
          <p:cNvSpPr txBox="1"/>
          <p:nvPr/>
        </p:nvSpPr>
        <p:spPr>
          <a:xfrm>
            <a:off x="3134988" y="2955637"/>
            <a:ext cx="322239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  <a:r>
              <a:rPr lang="de-DE" sz="1800" b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e-DE" sz="1800" b="1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Hagen-</a:t>
            </a:r>
            <a:r>
              <a:rPr lang="de-DE" sz="14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Poiseuille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-Law</a:t>
            </a:r>
          </a:p>
          <a:p>
            <a:pPr marL="285750" indent="-285750">
              <a:buFont typeface="Wingdings" pitchFamily="2" charset="2"/>
              <a:buChar char="Ø"/>
            </a:pPr>
            <a:endParaRPr lang="de-DE" sz="14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de-DE" sz="14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influenced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turbulences</a:t>
            </a:r>
            <a:endParaRPr lang="de-DE" sz="14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de-DE" sz="1800" b="1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800" b="1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800" b="1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Turbine</a:t>
            </a:r>
          </a:p>
          <a:p>
            <a:pPr marL="285750" indent="-285750">
              <a:buFont typeface="Wingdings" pitchFamily="2" charset="2"/>
              <a:buChar char="Ø"/>
            </a:pPr>
            <a:endParaRPr lang="de-DE" sz="1800" b="1" u="sng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Rotation proportional </a:t>
            </a:r>
            <a:r>
              <a:rPr lang="de-DE" sz="14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</a:t>
            </a:r>
            <a:endParaRPr lang="de-DE" sz="14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de-DE" sz="14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de-DE" sz="14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Intertia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rotor</a:t>
            </a:r>
            <a:endParaRPr lang="de-DE" sz="14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de-DE" sz="14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de-DE" sz="14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Influenced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turbulences</a:t>
            </a:r>
            <a:endParaRPr lang="de-DE" sz="14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800" b="1" u="sng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0738F38B-9EC2-2A1A-6ACC-44A1C5D65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691" y="4958902"/>
            <a:ext cx="3231589" cy="221520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F2420153-CEC0-1123-7E03-C523DB9BAA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362" y="2862078"/>
            <a:ext cx="2273382" cy="195307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CC895E3-047D-27C3-1F77-C0E1439D8C99}"/>
              </a:ext>
            </a:extLst>
          </p:cNvPr>
          <p:cNvSpPr txBox="1"/>
          <p:nvPr/>
        </p:nvSpPr>
        <p:spPr>
          <a:xfrm>
            <a:off x="7644983" y="7186776"/>
            <a:ext cx="22511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Priem et al., 2023</a:t>
            </a:r>
          </a:p>
        </p:txBody>
      </p:sp>
    </p:spTree>
    <p:extLst>
      <p:ext uri="{BB962C8B-B14F-4D97-AF65-F5344CB8AC3E}">
        <p14:creationId xmlns:p14="http://schemas.microsoft.com/office/powerpoint/2010/main" val="1129606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8">
            <a:extLst>
              <a:ext uri="{FF2B5EF4-FFF2-40B4-BE49-F238E27FC236}">
                <a16:creationId xmlns:a16="http://schemas.microsoft.com/office/drawing/2014/main" id="{C7CFDEBE-6738-8C06-D2DF-C136E3230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Spirometric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Devices</a:t>
            </a:r>
          </a:p>
        </p:txBody>
      </p:sp>
      <p:pic>
        <p:nvPicPr>
          <p:cNvPr id="3" name="Picture 2" descr="7 Umrisse Menschen-Ideen | top model vorlagen, mode-design-vorlage, vorlagen">
            <a:extLst>
              <a:ext uri="{FF2B5EF4-FFF2-40B4-BE49-F238E27FC236}">
                <a16:creationId xmlns:a16="http://schemas.microsoft.com/office/drawing/2014/main" id="{731A66B1-5B68-4F38-FF1D-738764083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99" y="1622085"/>
            <a:ext cx="2158999" cy="431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797642F-FE1B-8194-168F-B324FBE3BCEF}"/>
              </a:ext>
            </a:extLst>
          </p:cNvPr>
          <p:cNvSpPr/>
          <p:nvPr/>
        </p:nvSpPr>
        <p:spPr>
          <a:xfrm>
            <a:off x="5038611" y="1698604"/>
            <a:ext cx="3222397" cy="208202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2C63A668-46E1-A4DE-BB98-2D0CE8D6C6E5}"/>
              </a:ext>
            </a:extLst>
          </p:cNvPr>
          <p:cNvCxnSpPr>
            <a:cxnSpLocks/>
          </p:cNvCxnSpPr>
          <p:nvPr/>
        </p:nvCxnSpPr>
        <p:spPr>
          <a:xfrm>
            <a:off x="1838098" y="2046514"/>
            <a:ext cx="417081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FDE0E0BC-DE47-D796-5AA8-BB3B475F485A}"/>
              </a:ext>
            </a:extLst>
          </p:cNvPr>
          <p:cNvCxnSpPr>
            <a:cxnSpLocks/>
          </p:cNvCxnSpPr>
          <p:nvPr/>
        </p:nvCxnSpPr>
        <p:spPr>
          <a:xfrm>
            <a:off x="1838098" y="2213428"/>
            <a:ext cx="417081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4FD69013-6B75-CDB1-91B2-4C3DB94433D2}"/>
              </a:ext>
            </a:extLst>
          </p:cNvPr>
          <p:cNvSpPr txBox="1"/>
          <p:nvPr/>
        </p:nvSpPr>
        <p:spPr>
          <a:xfrm>
            <a:off x="4957049" y="1461739"/>
            <a:ext cx="6607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Spirometrie</a:t>
            </a:r>
          </a:p>
          <a:p>
            <a:endParaRPr lang="de-DE" sz="1050" i="1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100" i="1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16541FA-E823-ACC1-C5DC-CB82B3F44881}"/>
              </a:ext>
            </a:extLst>
          </p:cNvPr>
          <p:cNvSpPr/>
          <p:nvPr/>
        </p:nvSpPr>
        <p:spPr>
          <a:xfrm>
            <a:off x="5589733" y="1809606"/>
            <a:ext cx="1001486" cy="6407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D117314-EBF3-96C0-C10B-7F5B12468969}"/>
              </a:ext>
            </a:extLst>
          </p:cNvPr>
          <p:cNvSpPr txBox="1"/>
          <p:nvPr/>
        </p:nvSpPr>
        <p:spPr>
          <a:xfrm>
            <a:off x="5791944" y="993998"/>
            <a:ext cx="66079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050" i="1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05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3200" i="1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3200" i="1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600" i="1" dirty="0"/>
              <a:t>V̇</a:t>
            </a:r>
          </a:p>
          <a:p>
            <a:endParaRPr lang="de-DE" sz="1100" i="1" dirty="0"/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72B60AE4-CC8E-4A20-72FA-237518C287E7}"/>
              </a:ext>
            </a:extLst>
          </p:cNvPr>
          <p:cNvCxnSpPr>
            <a:cxnSpLocks/>
          </p:cNvCxnSpPr>
          <p:nvPr/>
        </p:nvCxnSpPr>
        <p:spPr>
          <a:xfrm>
            <a:off x="6092971" y="2450337"/>
            <a:ext cx="0" cy="33640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2E304B23-B005-366D-FD01-3923EEBA565C}"/>
              </a:ext>
            </a:extLst>
          </p:cNvPr>
          <p:cNvCxnSpPr>
            <a:cxnSpLocks/>
          </p:cNvCxnSpPr>
          <p:nvPr/>
        </p:nvCxnSpPr>
        <p:spPr>
          <a:xfrm>
            <a:off x="6129443" y="2799362"/>
            <a:ext cx="50074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6D145AC7-AF5D-ED77-2E78-6233448685FF}"/>
              </a:ext>
            </a:extLst>
          </p:cNvPr>
          <p:cNvCxnSpPr>
            <a:cxnSpLocks/>
          </p:cNvCxnSpPr>
          <p:nvPr/>
        </p:nvCxnSpPr>
        <p:spPr>
          <a:xfrm>
            <a:off x="5628700" y="2792106"/>
            <a:ext cx="50074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68C74D84-1069-22AC-8B5E-3E3B33D4D41A}"/>
              </a:ext>
            </a:extLst>
          </p:cNvPr>
          <p:cNvCxnSpPr>
            <a:cxnSpLocks/>
          </p:cNvCxnSpPr>
          <p:nvPr/>
        </p:nvCxnSpPr>
        <p:spPr>
          <a:xfrm flipV="1">
            <a:off x="5628700" y="2792106"/>
            <a:ext cx="0" cy="42817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1AF4C6CA-5893-E228-B14D-C8C5BE69BF12}"/>
              </a:ext>
            </a:extLst>
          </p:cNvPr>
          <p:cNvCxnSpPr>
            <a:cxnSpLocks/>
          </p:cNvCxnSpPr>
          <p:nvPr/>
        </p:nvCxnSpPr>
        <p:spPr>
          <a:xfrm flipV="1">
            <a:off x="6639710" y="2799362"/>
            <a:ext cx="0" cy="42817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chteck 22">
            <a:extLst>
              <a:ext uri="{FF2B5EF4-FFF2-40B4-BE49-F238E27FC236}">
                <a16:creationId xmlns:a16="http://schemas.microsoft.com/office/drawing/2014/main" id="{87D357E1-6849-2460-DA90-C0E3736B63B6}"/>
              </a:ext>
            </a:extLst>
          </p:cNvPr>
          <p:cNvSpPr/>
          <p:nvPr/>
        </p:nvSpPr>
        <p:spPr>
          <a:xfrm>
            <a:off x="5332257" y="3190566"/>
            <a:ext cx="672082" cy="37805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O</a:t>
            </a:r>
            <a:r>
              <a:rPr lang="de-DE" baseline="-25000" dirty="0"/>
              <a:t>2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11B8599B-45E3-C16E-967F-8CDD31911B40}"/>
              </a:ext>
            </a:extLst>
          </p:cNvPr>
          <p:cNvSpPr/>
          <p:nvPr/>
        </p:nvSpPr>
        <p:spPr>
          <a:xfrm>
            <a:off x="6255178" y="3190566"/>
            <a:ext cx="672082" cy="37805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CO</a:t>
            </a:r>
            <a:r>
              <a:rPr lang="de-DE" baseline="-25000" dirty="0"/>
              <a:t>2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3E0EB81-D329-8280-2EAB-09432B465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700" y="4017496"/>
            <a:ext cx="4370818" cy="29640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7411B4E-DC28-336A-935D-4485244777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578" y="4017497"/>
            <a:ext cx="3596250" cy="29821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CDC6AE7-67D6-F022-BB6E-9BA5C8C1CD5D}"/>
              </a:ext>
            </a:extLst>
          </p:cNvPr>
          <p:cNvSpPr txBox="1"/>
          <p:nvPr/>
        </p:nvSpPr>
        <p:spPr>
          <a:xfrm>
            <a:off x="7644983" y="7186776"/>
            <a:ext cx="22511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Priem et al., 2023</a:t>
            </a:r>
          </a:p>
        </p:txBody>
      </p:sp>
    </p:spTree>
    <p:extLst>
      <p:ext uri="{BB962C8B-B14F-4D97-AF65-F5344CB8AC3E}">
        <p14:creationId xmlns:p14="http://schemas.microsoft.com/office/powerpoint/2010/main" val="2671761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8">
            <a:extLst>
              <a:ext uri="{FF2B5EF4-FFF2-40B4-BE49-F238E27FC236}">
                <a16:creationId xmlns:a16="http://schemas.microsoft.com/office/drawing/2014/main" id="{90D47ABE-3D47-91CB-F406-20A52E6AD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Spirometric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Devices </a:t>
            </a: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Accuracy</a:t>
            </a:r>
            <a:r>
              <a:rPr kumimoji="0" lang="de-DE" alt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Precision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3505C1D-001D-D7F1-64F8-96ED38A4CD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8" y="1778393"/>
            <a:ext cx="7772400" cy="20022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1891AE6-C4F7-A878-E944-796B21AA6792}"/>
              </a:ext>
            </a:extLst>
          </p:cNvPr>
          <p:cNvSpPr txBox="1"/>
          <p:nvPr/>
        </p:nvSpPr>
        <p:spPr>
          <a:xfrm>
            <a:off x="814388" y="4184158"/>
            <a:ext cx="444341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Dependent</a:t>
            </a:r>
            <a:r>
              <a:rPr lang="de-DE" sz="14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Variables</a:t>
            </a:r>
          </a:p>
          <a:p>
            <a:endParaRPr lang="de-DE" sz="14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V̇</a:t>
            </a:r>
            <a:r>
              <a:rPr lang="de-DE" sz="14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(</a:t>
            </a:r>
            <a:r>
              <a:rPr lang="de-DE" sz="14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Expiration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Flow)</a:t>
            </a:r>
          </a:p>
          <a:p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BF 	(Breath </a:t>
            </a:r>
            <a:r>
              <a:rPr lang="de-DE" sz="14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V̇O</a:t>
            </a:r>
            <a:r>
              <a:rPr lang="de-DE" sz="14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(Oxygen </a:t>
            </a:r>
            <a:r>
              <a:rPr lang="de-DE" sz="14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Consumption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V̇CO</a:t>
            </a:r>
            <a:r>
              <a:rPr lang="de-DE" sz="14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(Carbon Dioxide </a:t>
            </a:r>
            <a:r>
              <a:rPr lang="de-DE" sz="14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RER	(</a:t>
            </a:r>
            <a:r>
              <a:rPr lang="de-DE" sz="14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Exchange Ratio)</a:t>
            </a:r>
          </a:p>
        </p:txBody>
      </p:sp>
      <p:pic>
        <p:nvPicPr>
          <p:cNvPr id="9" name="lecture2">
            <a:hlinkClick r:id="" action="ppaction://media"/>
            <a:extLst>
              <a:ext uri="{FF2B5EF4-FFF2-40B4-BE49-F238E27FC236}">
                <a16:creationId xmlns:a16="http://schemas.microsoft.com/office/drawing/2014/main" id="{C31478FA-5F40-8F96-C9B8-63578058D3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6788" y="59491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5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04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1E9FD03-0E7F-FF22-0B90-37358A7BA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98" y="1413923"/>
            <a:ext cx="7772400" cy="5335974"/>
          </a:xfrm>
          <a:prstGeom prst="rect">
            <a:avLst/>
          </a:prstGeom>
        </p:spPr>
      </p:pic>
      <p:sp>
        <p:nvSpPr>
          <p:cNvPr id="4" name="Textfeld 18">
            <a:extLst>
              <a:ext uri="{FF2B5EF4-FFF2-40B4-BE49-F238E27FC236}">
                <a16:creationId xmlns:a16="http://schemas.microsoft.com/office/drawing/2014/main" id="{C8F270ED-4847-21DD-7404-7DCB41055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Spirometric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Devices </a:t>
            </a: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Accuracy</a:t>
            </a:r>
            <a:r>
              <a:rPr kumimoji="0" lang="de-DE" alt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Precision</a:t>
            </a:r>
          </a:p>
        </p:txBody>
      </p:sp>
      <p:pic>
        <p:nvPicPr>
          <p:cNvPr id="2" name="lectureSlide2">
            <a:hlinkClick r:id="" action="ppaction://media"/>
            <a:extLst>
              <a:ext uri="{FF2B5EF4-FFF2-40B4-BE49-F238E27FC236}">
                <a16:creationId xmlns:a16="http://schemas.microsoft.com/office/drawing/2014/main" id="{C9C43FCA-2F45-BD22-D925-32D8E80D19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1967" y="59370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6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8">
            <a:extLst>
              <a:ext uri="{FF2B5EF4-FFF2-40B4-BE49-F238E27FC236}">
                <a16:creationId xmlns:a16="http://schemas.microsoft.com/office/drawing/2014/main" id="{90D47ABE-3D47-91CB-F406-20A52E6AD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Spirometric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Devices </a:t>
            </a: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Accuracy</a:t>
            </a:r>
            <a:r>
              <a:rPr kumimoji="0" lang="de-DE" alt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Precision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1891AE6-C4F7-A878-E944-796B21AA6792}"/>
              </a:ext>
            </a:extLst>
          </p:cNvPr>
          <p:cNvSpPr txBox="1"/>
          <p:nvPr/>
        </p:nvSpPr>
        <p:spPr>
          <a:xfrm>
            <a:off x="3410858" y="5432387"/>
            <a:ext cx="4443413" cy="16004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400" b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Dependent</a:t>
            </a:r>
            <a:r>
              <a:rPr lang="de-DE" sz="14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Variables</a:t>
            </a:r>
          </a:p>
          <a:p>
            <a:endParaRPr lang="de-DE" sz="14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V̇</a:t>
            </a:r>
            <a:r>
              <a:rPr lang="de-DE" sz="14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(</a:t>
            </a:r>
            <a:r>
              <a:rPr lang="de-DE" sz="14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Expiration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Flow)</a:t>
            </a:r>
          </a:p>
          <a:p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BF 	(Breath </a:t>
            </a:r>
            <a:r>
              <a:rPr lang="de-DE" sz="14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V̇O</a:t>
            </a:r>
            <a:r>
              <a:rPr lang="de-DE" sz="14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(Oxygen </a:t>
            </a:r>
            <a:r>
              <a:rPr lang="de-DE" sz="14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Consumption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V̇CO</a:t>
            </a:r>
            <a:r>
              <a:rPr lang="de-DE" sz="14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(Carbon Dioxide </a:t>
            </a:r>
            <a:r>
              <a:rPr lang="de-DE" sz="14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RER	(</a:t>
            </a:r>
            <a:r>
              <a:rPr lang="de-DE" sz="14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Exchange Ratio)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F0D2797-DAA5-0003-2D26-5F722C341B90}"/>
              </a:ext>
            </a:extLst>
          </p:cNvPr>
          <p:cNvSpPr txBox="1"/>
          <p:nvPr/>
        </p:nvSpPr>
        <p:spPr>
          <a:xfrm>
            <a:off x="846660" y="1545718"/>
            <a:ext cx="2564198" cy="37548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4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1.Test (Std)</a:t>
            </a:r>
          </a:p>
          <a:p>
            <a:endParaRPr lang="de-DE" sz="1400" b="1" u="sng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2L Tidal Volume, RER 1</a:t>
            </a:r>
          </a:p>
          <a:p>
            <a:pPr marL="342900" indent="-342900">
              <a:buFont typeface="+mj-lt"/>
              <a:buAutoNum type="alphaLcParenR"/>
            </a:pPr>
            <a:endParaRPr lang="de-DE" sz="14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BF 20 b/min </a:t>
            </a:r>
          </a:p>
          <a:p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V̇O</a:t>
            </a:r>
            <a:r>
              <a:rPr lang="de-DE" sz="14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 L/min</a:t>
            </a:r>
          </a:p>
          <a:p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V̇CO</a:t>
            </a:r>
            <a:r>
              <a:rPr lang="de-DE" sz="14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 L/min</a:t>
            </a:r>
          </a:p>
          <a:p>
            <a:r>
              <a:rPr lang="de-DE" sz="1400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BF 40 b/min </a:t>
            </a:r>
          </a:p>
          <a:p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V̇O</a:t>
            </a:r>
            <a:r>
              <a:rPr lang="de-DE" sz="14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 L/min</a:t>
            </a:r>
          </a:p>
          <a:p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V̇CO</a:t>
            </a:r>
            <a:r>
              <a:rPr lang="de-DE" sz="14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 L/min</a:t>
            </a:r>
          </a:p>
          <a:p>
            <a:r>
              <a:rPr lang="de-DE" sz="1400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BF 60 b/min </a:t>
            </a:r>
          </a:p>
          <a:p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V̇O</a:t>
            </a:r>
            <a:r>
              <a:rPr lang="de-DE" sz="14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3 L/min</a:t>
            </a:r>
          </a:p>
          <a:p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V̇CO</a:t>
            </a:r>
            <a:r>
              <a:rPr lang="de-DE" sz="14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 L/min</a:t>
            </a:r>
          </a:p>
          <a:p>
            <a:r>
              <a:rPr lang="de-DE" sz="1400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BF 80 b/min </a:t>
            </a:r>
          </a:p>
          <a:p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V̇O</a:t>
            </a:r>
            <a:r>
              <a:rPr lang="de-DE" sz="14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4 L/min</a:t>
            </a:r>
          </a:p>
          <a:p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V̇CO</a:t>
            </a:r>
            <a:r>
              <a:rPr lang="de-DE" sz="14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 L/min</a:t>
            </a:r>
          </a:p>
          <a:p>
            <a:endParaRPr lang="de-DE" sz="14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76AA447-B743-84C6-AD22-0CB0A39641FE}"/>
              </a:ext>
            </a:extLst>
          </p:cNvPr>
          <p:cNvSpPr txBox="1"/>
          <p:nvPr/>
        </p:nvSpPr>
        <p:spPr>
          <a:xfrm>
            <a:off x="5556546" y="1545718"/>
            <a:ext cx="2793092" cy="37548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4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2.Test (CPX)</a:t>
            </a:r>
          </a:p>
          <a:p>
            <a:endParaRPr lang="de-DE" sz="1400" b="1" u="sng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2L Tidal Volume</a:t>
            </a:r>
          </a:p>
          <a:p>
            <a:endParaRPr lang="de-DE" sz="14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BF 20 b/min, RER 0.75</a:t>
            </a:r>
          </a:p>
          <a:p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V̇O</a:t>
            </a:r>
            <a:r>
              <a:rPr lang="de-DE" sz="14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 L/min</a:t>
            </a:r>
          </a:p>
          <a:p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V̇CO</a:t>
            </a:r>
            <a:r>
              <a:rPr lang="de-DE" sz="14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0.75 L/min</a:t>
            </a:r>
          </a:p>
          <a:p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BF 40 b/min, RER 0.85 </a:t>
            </a:r>
          </a:p>
          <a:p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V̇O</a:t>
            </a:r>
            <a:r>
              <a:rPr lang="de-DE" sz="14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 L/min</a:t>
            </a:r>
          </a:p>
          <a:p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V̇CO</a:t>
            </a:r>
            <a:r>
              <a:rPr lang="de-DE" sz="14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1.7 L/min</a:t>
            </a:r>
          </a:p>
          <a:p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BF 60 b/min, RER 0.95</a:t>
            </a:r>
          </a:p>
          <a:p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V̇O</a:t>
            </a:r>
            <a:r>
              <a:rPr lang="de-DE" sz="14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3 L/min</a:t>
            </a:r>
          </a:p>
          <a:p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V̇CO</a:t>
            </a:r>
            <a:r>
              <a:rPr lang="de-DE" sz="14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2.85 L/min</a:t>
            </a:r>
          </a:p>
          <a:p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BF 80 b/min, RER 1.05</a:t>
            </a:r>
          </a:p>
          <a:p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V̇O</a:t>
            </a:r>
            <a:r>
              <a:rPr lang="de-DE" sz="14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4 L/min</a:t>
            </a:r>
          </a:p>
          <a:p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V̇CO</a:t>
            </a:r>
            <a:r>
              <a:rPr lang="de-DE" sz="14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4.2 L/min</a:t>
            </a:r>
          </a:p>
          <a:p>
            <a:endParaRPr lang="de-DE" sz="14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B86E4607-342D-6D68-BCD2-996DCBE8DE63}"/>
              </a:ext>
            </a:extLst>
          </p:cNvPr>
          <p:cNvCxnSpPr>
            <a:stCxn id="3" idx="3"/>
            <a:endCxn id="6" idx="1"/>
          </p:cNvCxnSpPr>
          <p:nvPr/>
        </p:nvCxnSpPr>
        <p:spPr>
          <a:xfrm>
            <a:off x="3410858" y="3423155"/>
            <a:ext cx="2145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B169E1BA-2DC4-6D03-4C38-1505A29FC91B}"/>
              </a:ext>
            </a:extLst>
          </p:cNvPr>
          <p:cNvCxnSpPr>
            <a:cxnSpLocks/>
          </p:cNvCxnSpPr>
          <p:nvPr/>
        </p:nvCxnSpPr>
        <p:spPr>
          <a:xfrm>
            <a:off x="4453005" y="3423155"/>
            <a:ext cx="0" cy="2009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lide3">
            <a:hlinkClick r:id="" action="ppaction://media"/>
            <a:extLst>
              <a:ext uri="{FF2B5EF4-FFF2-40B4-BE49-F238E27FC236}">
                <a16:creationId xmlns:a16="http://schemas.microsoft.com/office/drawing/2014/main" id="{B73E58A9-1DB6-5455-5979-D1900B3554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9288" y="58262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5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A5CBFA1-EF3C-542D-45AF-58BC3BCAC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24" y="736119"/>
            <a:ext cx="5939447" cy="630230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E464642-ED39-D2A5-A49D-BC3CDEB3CD3D}"/>
              </a:ext>
            </a:extLst>
          </p:cNvPr>
          <p:cNvSpPr txBox="1"/>
          <p:nvPr/>
        </p:nvSpPr>
        <p:spPr>
          <a:xfrm>
            <a:off x="8163339" y="6798365"/>
            <a:ext cx="18200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Neufer</a:t>
            </a:r>
            <a:r>
              <a:rPr lang="de-DE" sz="105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571039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in graphic">
            <a:extLst>
              <a:ext uri="{FF2B5EF4-FFF2-40B4-BE49-F238E27FC236}">
                <a16:creationId xmlns:a16="http://schemas.microsoft.com/office/drawing/2014/main" id="{DEB81F04-0F64-DFF5-6420-B5C0E032E929}"/>
              </a:ext>
            </a:extLst>
          </p:cNvPr>
          <p:cNvPicPr/>
          <p:nvPr/>
        </p:nvPicPr>
        <p:blipFill rotWithShape="1">
          <a:blip r:embed="rId5"/>
          <a:srcRect r="49940"/>
          <a:stretch/>
        </p:blipFill>
        <p:spPr>
          <a:xfrm>
            <a:off x="517689" y="1786205"/>
            <a:ext cx="4219682" cy="3272178"/>
          </a:xfrm>
          <a:prstGeom prst="rect">
            <a:avLst/>
          </a:prstGeom>
          <a:ln>
            <a:noFill/>
          </a:ln>
        </p:spPr>
      </p:pic>
      <p:pic>
        <p:nvPicPr>
          <p:cNvPr id="5" name="Slide4">
            <a:hlinkClick r:id="" action="ppaction://media"/>
            <a:extLst>
              <a:ext uri="{FF2B5EF4-FFF2-40B4-BE49-F238E27FC236}">
                <a16:creationId xmlns:a16="http://schemas.microsoft.com/office/drawing/2014/main" id="{90336E65-81D0-3D8B-FC79-10A3EE1836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5538" y="52477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41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18">
            <a:extLst>
              <a:ext uri="{FF2B5EF4-FFF2-40B4-BE49-F238E27FC236}">
                <a16:creationId xmlns:a16="http://schemas.microsoft.com/office/drawing/2014/main" id="{28C6612C-49D6-EC0A-B4B6-5E5301028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Spirometric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Devices </a:t>
            </a: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Accuracy</a:t>
            </a:r>
            <a:r>
              <a:rPr kumimoji="0" lang="de-DE" alt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Precision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869F1CD-7D82-2E80-C4D0-E6DCECE5BAA2}"/>
              </a:ext>
            </a:extLst>
          </p:cNvPr>
          <p:cNvGrpSpPr/>
          <p:nvPr/>
        </p:nvGrpSpPr>
        <p:grpSpPr>
          <a:xfrm>
            <a:off x="1683657" y="1702369"/>
            <a:ext cx="5820456" cy="4736190"/>
            <a:chOff x="1683657" y="1702369"/>
            <a:chExt cx="5820456" cy="4736190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417244C6-4DA9-3B89-E814-A899800897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"/>
            <a:stretch/>
          </p:blipFill>
          <p:spPr>
            <a:xfrm>
              <a:off x="1683657" y="1993559"/>
              <a:ext cx="5820456" cy="444500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3D93D536-8390-E794-07DE-209F9B112D9D}"/>
                </a:ext>
              </a:extLst>
            </p:cNvPr>
            <p:cNvSpPr txBox="1"/>
            <p:nvPr/>
          </p:nvSpPr>
          <p:spPr>
            <a:xfrm>
              <a:off x="1683657" y="1702369"/>
              <a:ext cx="4443413" cy="2462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000" b="1" i="1" dirty="0" err="1">
                  <a:solidFill>
                    <a:srgbClr val="0035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Testing</a:t>
              </a:r>
              <a:r>
                <a:rPr lang="de-DE" sz="1000" b="1" i="1" dirty="0">
                  <a:solidFill>
                    <a:srgbClr val="0035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Protocol</a:t>
              </a:r>
              <a:endParaRPr lang="de-DE" sz="10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D3D45D51-80A2-20A4-334D-D667B4BF02E5}"/>
                </a:ext>
              </a:extLst>
            </p:cNvPr>
            <p:cNvSpPr txBox="1"/>
            <p:nvPr/>
          </p:nvSpPr>
          <p:spPr>
            <a:xfrm>
              <a:off x="2372178" y="2077899"/>
              <a:ext cx="4443413" cy="2462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000" b="1" i="1" dirty="0" err="1">
                  <a:solidFill>
                    <a:srgbClr val="0035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std</a:t>
              </a:r>
              <a:endParaRPr lang="de-DE" sz="10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011AE4B4-4A13-1F01-8EFF-A2CA29DF0A0A}"/>
                </a:ext>
              </a:extLst>
            </p:cNvPr>
            <p:cNvSpPr txBox="1"/>
            <p:nvPr/>
          </p:nvSpPr>
          <p:spPr>
            <a:xfrm>
              <a:off x="4759780" y="2082480"/>
              <a:ext cx="2265136" cy="2462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1000" b="1" i="1" dirty="0">
                  <a:solidFill>
                    <a:srgbClr val="0035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CPX</a:t>
              </a:r>
              <a:endParaRPr lang="de-DE" sz="10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Slide5">
            <a:hlinkClick r:id="" action="ppaction://media"/>
            <a:extLst>
              <a:ext uri="{FF2B5EF4-FFF2-40B4-BE49-F238E27FC236}">
                <a16:creationId xmlns:a16="http://schemas.microsoft.com/office/drawing/2014/main" id="{1BB6DBBE-46D3-F8B7-A2C4-ABDD0DFD8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3238" y="57559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8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8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C2AA878-49A7-F704-A8BD-0DFB63D6DD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1413923"/>
            <a:ext cx="7772400" cy="5148469"/>
          </a:xfrm>
          <a:prstGeom prst="rect">
            <a:avLst/>
          </a:prstGeom>
        </p:spPr>
      </p:pic>
      <p:sp>
        <p:nvSpPr>
          <p:cNvPr id="3" name="Textfeld 18">
            <a:extLst>
              <a:ext uri="{FF2B5EF4-FFF2-40B4-BE49-F238E27FC236}">
                <a16:creationId xmlns:a16="http://schemas.microsoft.com/office/drawing/2014/main" id="{5D9CE1AE-A602-ECE9-665A-4037500C9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Spirometric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Devices </a:t>
            </a: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Accuracy</a:t>
            </a:r>
            <a:r>
              <a:rPr kumimoji="0" lang="de-DE" alt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Precision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06BE933-0738-FDDC-AD03-C18F3CC5AFA9}"/>
              </a:ext>
            </a:extLst>
          </p:cNvPr>
          <p:cNvSpPr/>
          <p:nvPr/>
        </p:nvSpPr>
        <p:spPr>
          <a:xfrm>
            <a:off x="812800" y="5718629"/>
            <a:ext cx="7315200" cy="275771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34374CB-BC04-8E8A-FA9B-FEF3316CB76E}"/>
              </a:ext>
            </a:extLst>
          </p:cNvPr>
          <p:cNvSpPr/>
          <p:nvPr/>
        </p:nvSpPr>
        <p:spPr>
          <a:xfrm>
            <a:off x="4238171" y="2121809"/>
            <a:ext cx="802141" cy="1477734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0DF3490-8992-436B-398B-16559D0A7137}"/>
              </a:ext>
            </a:extLst>
          </p:cNvPr>
          <p:cNvSpPr/>
          <p:nvPr/>
        </p:nvSpPr>
        <p:spPr>
          <a:xfrm>
            <a:off x="4234769" y="3780631"/>
            <a:ext cx="802141" cy="413998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DF35022-14BB-5B79-7F1F-03BE2D54C766}"/>
              </a:ext>
            </a:extLst>
          </p:cNvPr>
          <p:cNvSpPr/>
          <p:nvPr/>
        </p:nvSpPr>
        <p:spPr>
          <a:xfrm flipV="1">
            <a:off x="4264250" y="4847771"/>
            <a:ext cx="802141" cy="159657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358BEF5-F48F-3574-F0FA-6EF84BCDC1B0}"/>
              </a:ext>
            </a:extLst>
          </p:cNvPr>
          <p:cNvSpPr/>
          <p:nvPr/>
        </p:nvSpPr>
        <p:spPr>
          <a:xfrm flipV="1">
            <a:off x="4234769" y="5455437"/>
            <a:ext cx="802141" cy="159657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lectureSlide6">
            <a:hlinkClick r:id="" action="ppaction://media"/>
            <a:extLst>
              <a:ext uri="{FF2B5EF4-FFF2-40B4-BE49-F238E27FC236}">
                <a16:creationId xmlns:a16="http://schemas.microsoft.com/office/drawing/2014/main" id="{FCFA283B-6F97-3A5C-924A-D8A1B1C2C9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5136" y="58565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8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C2AA878-49A7-F704-A8BD-0DFB63D6D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1413923"/>
            <a:ext cx="7772400" cy="5148469"/>
          </a:xfrm>
          <a:prstGeom prst="rect">
            <a:avLst/>
          </a:prstGeom>
        </p:spPr>
      </p:pic>
      <p:sp>
        <p:nvSpPr>
          <p:cNvPr id="3" name="Textfeld 18">
            <a:extLst>
              <a:ext uri="{FF2B5EF4-FFF2-40B4-BE49-F238E27FC236}">
                <a16:creationId xmlns:a16="http://schemas.microsoft.com/office/drawing/2014/main" id="{5D9CE1AE-A602-ECE9-665A-4037500C9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Spirometric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Devices </a:t>
            </a: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Accuracy</a:t>
            </a:r>
            <a:r>
              <a:rPr kumimoji="0" lang="de-DE" alt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Precision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06BE933-0738-FDDC-AD03-C18F3CC5AFA9}"/>
              </a:ext>
            </a:extLst>
          </p:cNvPr>
          <p:cNvSpPr/>
          <p:nvPr/>
        </p:nvSpPr>
        <p:spPr>
          <a:xfrm>
            <a:off x="812800" y="5718629"/>
            <a:ext cx="7315200" cy="275771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34374CB-BC04-8E8A-FA9B-FEF3316CB76E}"/>
              </a:ext>
            </a:extLst>
          </p:cNvPr>
          <p:cNvSpPr/>
          <p:nvPr/>
        </p:nvSpPr>
        <p:spPr>
          <a:xfrm>
            <a:off x="4238171" y="2067065"/>
            <a:ext cx="802141" cy="468742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0DF3490-8992-436B-398B-16559D0A7137}"/>
              </a:ext>
            </a:extLst>
          </p:cNvPr>
          <p:cNvSpPr/>
          <p:nvPr/>
        </p:nvSpPr>
        <p:spPr>
          <a:xfrm>
            <a:off x="4234769" y="4034971"/>
            <a:ext cx="802141" cy="159658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358BEF5-F48F-3574-F0FA-6EF84BCDC1B0}"/>
              </a:ext>
            </a:extLst>
          </p:cNvPr>
          <p:cNvSpPr/>
          <p:nvPr/>
        </p:nvSpPr>
        <p:spPr>
          <a:xfrm flipV="1">
            <a:off x="4234769" y="5455437"/>
            <a:ext cx="802141" cy="159657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6539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CAA2ED7-7C4E-E611-938D-4186F481F5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5904" r="3740"/>
          <a:stretch/>
        </p:blipFill>
        <p:spPr>
          <a:xfrm>
            <a:off x="53974" y="1800221"/>
            <a:ext cx="9972675" cy="4850492"/>
          </a:xfrm>
          <a:prstGeom prst="rect">
            <a:avLst/>
          </a:prstGeom>
        </p:spPr>
      </p:pic>
      <p:sp>
        <p:nvSpPr>
          <p:cNvPr id="4" name="Textfeld 18">
            <a:extLst>
              <a:ext uri="{FF2B5EF4-FFF2-40B4-BE49-F238E27FC236}">
                <a16:creationId xmlns:a16="http://schemas.microsoft.com/office/drawing/2014/main" id="{56DB5336-66F7-6B8E-695F-07ABBAADF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Spirometric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Devices </a:t>
            </a: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Accuracy</a:t>
            </a:r>
            <a:r>
              <a:rPr kumimoji="0" lang="de-DE" alt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Precision</a:t>
            </a:r>
          </a:p>
        </p:txBody>
      </p:sp>
      <p:pic>
        <p:nvPicPr>
          <p:cNvPr id="2" name="Slide7_corrected.txt">
            <a:hlinkClick r:id="" action="ppaction://media"/>
            <a:extLst>
              <a:ext uri="{FF2B5EF4-FFF2-40B4-BE49-F238E27FC236}">
                <a16:creationId xmlns:a16="http://schemas.microsoft.com/office/drawing/2014/main" id="{79E4D67E-BCB9-7457-5F8F-FB46ACA6AE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17" y="62443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6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18">
            <a:extLst>
              <a:ext uri="{FF2B5EF4-FFF2-40B4-BE49-F238E27FC236}">
                <a16:creationId xmlns:a16="http://schemas.microsoft.com/office/drawing/2014/main" id="{56DB5336-66F7-6B8E-695F-07ABBAADF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Spirometric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Devices </a:t>
            </a: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Accuracy</a:t>
            </a:r>
            <a:r>
              <a:rPr kumimoji="0" lang="de-DE" alt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Precision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0146E31-5A72-8BB5-DE5D-55CDDC946C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88" y="2258619"/>
            <a:ext cx="8584483" cy="4190207"/>
          </a:xfrm>
          <a:prstGeom prst="rect">
            <a:avLst/>
          </a:prstGeom>
        </p:spPr>
      </p:pic>
      <p:pic>
        <p:nvPicPr>
          <p:cNvPr id="2" name="Slide8_corrected.txt">
            <a:hlinkClick r:id="" action="ppaction://media"/>
            <a:extLst>
              <a:ext uri="{FF2B5EF4-FFF2-40B4-BE49-F238E27FC236}">
                <a16:creationId xmlns:a16="http://schemas.microsoft.com/office/drawing/2014/main" id="{59370AD1-45C9-C7D5-240A-7B0697724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9288" y="604242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8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8">
            <a:extLst>
              <a:ext uri="{FF2B5EF4-FFF2-40B4-BE49-F238E27FC236}">
                <a16:creationId xmlns:a16="http://schemas.microsoft.com/office/drawing/2014/main" id="{07C9C14F-F4D0-4A19-83A6-AC99D715F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Spirometric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Devices </a:t>
            </a: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Accuracy</a:t>
            </a:r>
            <a:r>
              <a:rPr kumimoji="0" lang="de-DE" alt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Precision</a:t>
            </a:r>
          </a:p>
        </p:txBody>
      </p:sp>
      <p:pic>
        <p:nvPicPr>
          <p:cNvPr id="1026" name="Picture 2" descr="Group - Free networking icons">
            <a:extLst>
              <a:ext uri="{FF2B5EF4-FFF2-40B4-BE49-F238E27FC236}">
                <a16:creationId xmlns:a16="http://schemas.microsoft.com/office/drawing/2014/main" id="{94442148-0F2B-5CC3-EAAB-91B7E68F7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313" y="2053570"/>
            <a:ext cx="1532593" cy="153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F067A1B-9CE8-1878-0623-8CCDA26D2922}"/>
              </a:ext>
            </a:extLst>
          </p:cNvPr>
          <p:cNvSpPr txBox="1"/>
          <p:nvPr/>
        </p:nvSpPr>
        <p:spPr>
          <a:xfrm>
            <a:off x="469288" y="2053570"/>
            <a:ext cx="533143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perform a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V̇O</a:t>
            </a:r>
            <a:r>
              <a:rPr lang="de-DE" sz="18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after a 2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buFont typeface="Wingdings" pitchFamily="2" charset="2"/>
              <a:buChar char="§"/>
            </a:pP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Interpretate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5%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V̇O</a:t>
            </a:r>
            <a:r>
              <a:rPr lang="de-DE" sz="18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PNOE and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MetaLyzer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3B</a:t>
            </a:r>
          </a:p>
          <a:p>
            <a:pPr marL="342900" indent="-342900">
              <a:buFont typeface="Wingdings" pitchFamily="2" charset="2"/>
              <a:buChar char="§"/>
            </a:pP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V̇O</a:t>
            </a:r>
            <a:r>
              <a:rPr lang="de-DE" sz="16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</a:t>
            </a:r>
            <a:r>
              <a:rPr lang="de-DE" sz="16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342900" indent="-342900">
              <a:buFont typeface="Wingdings" pitchFamily="2" charset="2"/>
              <a:buChar char="§"/>
            </a:pPr>
            <a:endParaRPr lang="de-DE" sz="16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de-DE" dirty="0"/>
          </a:p>
          <a:p>
            <a:pPr marL="342900" indent="-342900">
              <a:buFont typeface="Wingdings" pitchFamily="2" charset="2"/>
              <a:buChar char="§"/>
            </a:pPr>
            <a:endParaRPr lang="de-DE" dirty="0"/>
          </a:p>
          <a:p>
            <a:pPr marL="342900" indent="-342900">
              <a:buFont typeface="Wingdings" pitchFamily="2" charset="2"/>
              <a:buChar char="§"/>
            </a:pPr>
            <a:endParaRPr lang="de-DE" dirty="0"/>
          </a:p>
          <a:p>
            <a:pPr marL="342900" indent="-342900">
              <a:buFont typeface="Wingdings" pitchFamily="2" charset="2"/>
              <a:buChar char="§"/>
            </a:pPr>
            <a:endParaRPr lang="de-DE" dirty="0"/>
          </a:p>
        </p:txBody>
      </p:sp>
      <p:pic>
        <p:nvPicPr>
          <p:cNvPr id="4" name="Slide9_corrected.txt">
            <a:hlinkClick r:id="" action="ppaction://media"/>
            <a:extLst>
              <a:ext uri="{FF2B5EF4-FFF2-40B4-BE49-F238E27FC236}">
                <a16:creationId xmlns:a16="http://schemas.microsoft.com/office/drawing/2014/main" id="{AAA7E41D-E9A7-D712-4F43-A79E6B7D72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28606" y="53264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5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8">
            <a:extLst>
              <a:ext uri="{FF2B5EF4-FFF2-40B4-BE49-F238E27FC236}">
                <a16:creationId xmlns:a16="http://schemas.microsoft.com/office/drawing/2014/main" id="{26FBA128-2685-440A-B103-80562F527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V̇O</a:t>
            </a:r>
            <a:r>
              <a:rPr kumimoji="0" lang="de-DE" altLang="de-DE" sz="3000" b="1" i="0" u="none" strike="noStrike" kern="1200" cap="none" spc="0" normalizeH="0" baseline="-2500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de-DE" altLang="de-DE" sz="3000" b="1" i="0" u="none" strike="noStrike" kern="1200" cap="none" spc="0" normalizeH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-Kinetics</a:t>
            </a: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-2500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0A1B354-CD6E-5B5F-F864-8A5282D83D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856" y="1607128"/>
            <a:ext cx="6234979" cy="46762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Slide10 2">
            <a:hlinkClick r:id="" action="ppaction://media"/>
            <a:extLst>
              <a:ext uri="{FF2B5EF4-FFF2-40B4-BE49-F238E27FC236}">
                <a16:creationId xmlns:a16="http://schemas.microsoft.com/office/drawing/2014/main" id="{9CA5486A-4ECC-12AF-249C-ACBB9D189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9288" y="619734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06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8">
            <a:extLst>
              <a:ext uri="{FF2B5EF4-FFF2-40B4-BE49-F238E27FC236}">
                <a16:creationId xmlns:a16="http://schemas.microsoft.com/office/drawing/2014/main" id="{26FBA128-2685-440A-B103-80562F527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V̇O</a:t>
            </a:r>
            <a:r>
              <a:rPr kumimoji="0" lang="de-DE" altLang="de-DE" sz="3000" b="1" i="0" u="none" strike="noStrike" kern="1200" cap="none" spc="0" normalizeH="0" baseline="-2500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de-DE" altLang="de-DE" sz="3000" b="1" i="0" u="none" strike="noStrike" kern="1200" cap="none" spc="0" normalizeH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-Kinetics</a:t>
            </a: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-2500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0A1B354-CD6E-5B5F-F864-8A5282D83D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85" y="1870364"/>
            <a:ext cx="4470496" cy="33528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1CFE68E-DEF2-89B9-2239-041B132E5A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312" y="1870364"/>
            <a:ext cx="4470497" cy="335287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8A88C09A-C84B-3215-BDD6-C6BA1D2CF100}"/>
              </a:ext>
            </a:extLst>
          </p:cNvPr>
          <p:cNvCxnSpPr>
            <a:cxnSpLocks/>
          </p:cNvCxnSpPr>
          <p:nvPr/>
        </p:nvCxnSpPr>
        <p:spPr>
          <a:xfrm>
            <a:off x="7162800" y="2424546"/>
            <a:ext cx="0" cy="2410691"/>
          </a:xfrm>
          <a:prstGeom prst="straightConnector1">
            <a:avLst/>
          </a:prstGeom>
          <a:ln w="28575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05EB7240-8BE9-945C-7F50-AA3168F9B2AF}"/>
              </a:ext>
            </a:extLst>
          </p:cNvPr>
          <p:cNvCxnSpPr>
            <a:cxnSpLocks/>
          </p:cNvCxnSpPr>
          <p:nvPr/>
        </p:nvCxnSpPr>
        <p:spPr>
          <a:xfrm>
            <a:off x="6096000" y="4585855"/>
            <a:ext cx="0" cy="235527"/>
          </a:xfrm>
          <a:prstGeom prst="straightConnector1">
            <a:avLst/>
          </a:prstGeom>
          <a:ln w="28575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Geschweifte Klammer links 12">
            <a:extLst>
              <a:ext uri="{FF2B5EF4-FFF2-40B4-BE49-F238E27FC236}">
                <a16:creationId xmlns:a16="http://schemas.microsoft.com/office/drawing/2014/main" id="{DE1D116B-4B1B-EF93-B851-0872F117E24F}"/>
              </a:ext>
            </a:extLst>
          </p:cNvPr>
          <p:cNvSpPr/>
          <p:nvPr/>
        </p:nvSpPr>
        <p:spPr>
          <a:xfrm rot="16200000">
            <a:off x="6234546" y="4762643"/>
            <a:ext cx="789709" cy="1066801"/>
          </a:xfrm>
          <a:prstGeom prst="leftBrac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FDAFBAB-764E-CCC5-92CB-BDDC0EC2D887}"/>
              </a:ext>
            </a:extLst>
          </p:cNvPr>
          <p:cNvSpPr txBox="1"/>
          <p:nvPr/>
        </p:nvSpPr>
        <p:spPr>
          <a:xfrm>
            <a:off x="5735783" y="5690898"/>
            <a:ext cx="243374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V̇O</a:t>
            </a:r>
            <a:r>
              <a:rPr lang="de-DE" sz="1600" b="1" u="sng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6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-onset time</a:t>
            </a:r>
          </a:p>
          <a:p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~2.5-3min </a:t>
            </a:r>
          </a:p>
        </p:txBody>
      </p:sp>
      <p:pic>
        <p:nvPicPr>
          <p:cNvPr id="3" name="Slide11_corrected.txt">
            <a:hlinkClick r:id="" action="ppaction://media"/>
            <a:extLst>
              <a:ext uri="{FF2B5EF4-FFF2-40B4-BE49-F238E27FC236}">
                <a16:creationId xmlns:a16="http://schemas.microsoft.com/office/drawing/2014/main" id="{69098E8E-64F4-D4B7-3A2E-A53C9520F6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1037" y="604242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12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1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571D5D2-852C-0A35-80C2-7DDB288DF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3426"/>
            <a:ext cx="5295900" cy="5511800"/>
          </a:xfrm>
          <a:prstGeom prst="rect">
            <a:avLst/>
          </a:prstGeom>
        </p:spPr>
      </p:pic>
      <p:sp>
        <p:nvSpPr>
          <p:cNvPr id="3" name="Textfeld 18">
            <a:extLst>
              <a:ext uri="{FF2B5EF4-FFF2-40B4-BE49-F238E27FC236}">
                <a16:creationId xmlns:a16="http://schemas.microsoft.com/office/drawing/2014/main" id="{D3A53839-A295-5BA7-1242-3BD31AB3C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V̇O</a:t>
            </a:r>
            <a:r>
              <a:rPr kumimoji="0" lang="de-DE" altLang="de-DE" sz="3000" b="1" i="0" u="none" strike="noStrike" kern="1200" cap="none" spc="0" normalizeH="0" baseline="-2500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de-DE" altLang="de-DE" sz="3000" b="1" i="0" u="none" strike="noStrike" kern="1200" cap="none" spc="0" normalizeH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-Kinetics</a:t>
            </a: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-2500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9876838-4931-EB38-1876-BBFF92ED3F49}"/>
              </a:ext>
            </a:extLst>
          </p:cNvPr>
          <p:cNvSpPr txBox="1"/>
          <p:nvPr/>
        </p:nvSpPr>
        <p:spPr>
          <a:xfrm>
            <a:off x="7644983" y="7186776"/>
            <a:ext cx="22511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Poole &amp; Jones, 2012</a:t>
            </a:r>
          </a:p>
        </p:txBody>
      </p:sp>
      <p:pic>
        <p:nvPicPr>
          <p:cNvPr id="5" name="Slide12_corrected.txt">
            <a:hlinkClick r:id="" action="ppaction://media"/>
            <a:extLst>
              <a:ext uri="{FF2B5EF4-FFF2-40B4-BE49-F238E27FC236}">
                <a16:creationId xmlns:a16="http://schemas.microsoft.com/office/drawing/2014/main" id="{755E4C01-078C-E972-E75A-74618C1430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56514" y="59714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0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D32364C-DE6C-1384-97D9-F23F3BC5C60C}"/>
              </a:ext>
            </a:extLst>
          </p:cNvPr>
          <p:cNvSpPr txBox="1"/>
          <p:nvPr/>
        </p:nvSpPr>
        <p:spPr>
          <a:xfrm>
            <a:off x="508000" y="1118363"/>
            <a:ext cx="4049486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[</a:t>
            </a:r>
            <a:r>
              <a:rPr lang="de-DE" sz="16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PCr</a:t>
            </a:r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], pH, [La</a:t>
            </a:r>
            <a:r>
              <a:rPr lang="de-DE" sz="1600" baseline="30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], V̇O2, </a:t>
            </a:r>
            <a:r>
              <a:rPr lang="de-DE" sz="16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vLa</a:t>
            </a:r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following</a:t>
            </a:r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bouts</a:t>
            </a:r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exercise</a:t>
            </a:r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individual</a:t>
            </a:r>
          </a:p>
          <a:p>
            <a:endParaRPr lang="de-DE" dirty="0"/>
          </a:p>
          <a:p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I.)</a:t>
            </a:r>
          </a:p>
          <a:p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10min 150W,</a:t>
            </a:r>
          </a:p>
          <a:p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10x [30sec 350W, 30sec 150W],</a:t>
            </a:r>
          </a:p>
          <a:p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10min 150W</a:t>
            </a:r>
          </a:p>
          <a:p>
            <a:endParaRPr lang="de-DE" sz="16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II.)</a:t>
            </a:r>
          </a:p>
          <a:p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10min 150W,</a:t>
            </a:r>
          </a:p>
          <a:p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3x [2min 310W, 1min 150W],</a:t>
            </a:r>
          </a:p>
          <a:p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10min 150W</a:t>
            </a:r>
          </a:p>
          <a:p>
            <a:endParaRPr lang="de-DE" sz="16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III.)</a:t>
            </a:r>
          </a:p>
          <a:p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10min 150W,</a:t>
            </a:r>
          </a:p>
          <a:p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3x [4min 280W, 2min 150W],</a:t>
            </a:r>
          </a:p>
          <a:p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10min 150W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BEE2039-DEF7-B5C6-A981-826A5D542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290" y="1473429"/>
            <a:ext cx="5065335" cy="379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731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18">
            <a:extLst>
              <a:ext uri="{FF2B5EF4-FFF2-40B4-BE49-F238E27FC236}">
                <a16:creationId xmlns:a16="http://schemas.microsoft.com/office/drawing/2014/main" id="{DFA29479-1212-DF63-3E6F-78CBBC1A9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V̇O</a:t>
            </a:r>
            <a:r>
              <a:rPr kumimoji="0" lang="de-DE" altLang="de-DE" sz="3000" b="1" i="0" u="none" strike="noStrike" kern="1200" cap="none" spc="0" normalizeH="0" baseline="-2500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de-DE" altLang="de-DE" sz="3000" b="1" i="0" u="none" strike="noStrike" kern="1200" cap="none" spc="0" normalizeH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-Kinetics</a:t>
            </a: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-2500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5ACE06D-98B0-3D0B-4436-5FDA0A446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2" y="1589881"/>
            <a:ext cx="5842000" cy="4381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772983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18">
            <a:extLst>
              <a:ext uri="{FF2B5EF4-FFF2-40B4-BE49-F238E27FC236}">
                <a16:creationId xmlns:a16="http://schemas.microsoft.com/office/drawing/2014/main" id="{DFA29479-1212-DF63-3E6F-78CBBC1A9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V̇O</a:t>
            </a:r>
            <a:r>
              <a:rPr kumimoji="0" lang="de-DE" altLang="de-DE" sz="3000" b="1" i="0" u="none" strike="noStrike" kern="1200" cap="none" spc="0" normalizeH="0" baseline="-2500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de-DE" altLang="de-DE" sz="3000" b="1" i="0" u="none" strike="noStrike" kern="1200" cap="none" spc="0" normalizeH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-Kinetics</a:t>
            </a: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-2500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3D35DD8-1B2B-04B2-CF43-6030F7831B1A}"/>
              </a:ext>
            </a:extLst>
          </p:cNvPr>
          <p:cNvSpPr txBox="1"/>
          <p:nvPr/>
        </p:nvSpPr>
        <p:spPr>
          <a:xfrm rot="16200000">
            <a:off x="6751422" y="3243617"/>
            <a:ext cx="20191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Inhibition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0710570-E7CD-779B-E18E-B199B64E9C75}"/>
              </a:ext>
            </a:extLst>
          </p:cNvPr>
          <p:cNvSpPr/>
          <p:nvPr/>
        </p:nvSpPr>
        <p:spPr>
          <a:xfrm>
            <a:off x="5020697" y="4006511"/>
            <a:ext cx="295896" cy="281158"/>
          </a:xfrm>
          <a:prstGeom prst="rect">
            <a:avLst/>
          </a:prstGeom>
          <a:solidFill>
            <a:srgbClr val="FF0000"/>
          </a:solidFill>
          <a:ln>
            <a:solidFill>
              <a:srgbClr val="EA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800" dirty="0">
                <a:solidFill>
                  <a:schemeClr val="bg1"/>
                </a:solidFill>
              </a:rPr>
              <a:t>H</a:t>
            </a:r>
            <a:r>
              <a:rPr lang="de-DE" sz="800" baseline="300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F77207C-5C1D-193F-DD4B-B454337F9251}"/>
              </a:ext>
            </a:extLst>
          </p:cNvPr>
          <p:cNvSpPr/>
          <p:nvPr/>
        </p:nvSpPr>
        <p:spPr>
          <a:xfrm>
            <a:off x="4312683" y="6189571"/>
            <a:ext cx="4699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dk1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D699887-5062-2C25-36E4-CCD3EA94C5DA}"/>
              </a:ext>
            </a:extLst>
          </p:cNvPr>
          <p:cNvSpPr/>
          <p:nvPr/>
        </p:nvSpPr>
        <p:spPr>
          <a:xfrm>
            <a:off x="3251541" y="5416213"/>
            <a:ext cx="2667000" cy="1310481"/>
          </a:xfrm>
          <a:prstGeom prst="rect">
            <a:avLst/>
          </a:prstGeom>
          <a:solidFill>
            <a:schemeClr val="accent3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C229843-218A-9E78-9B76-3F2D44149C46}"/>
              </a:ext>
            </a:extLst>
          </p:cNvPr>
          <p:cNvSpPr/>
          <p:nvPr/>
        </p:nvSpPr>
        <p:spPr>
          <a:xfrm>
            <a:off x="3244439" y="6105076"/>
            <a:ext cx="2667000" cy="629417"/>
          </a:xfrm>
          <a:prstGeom prst="rect">
            <a:avLst/>
          </a:prstGeom>
          <a:solidFill>
            <a:schemeClr val="accent3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469C6B8-98A0-3990-B1DB-7A7AA704E920}"/>
              </a:ext>
            </a:extLst>
          </p:cNvPr>
          <p:cNvSpPr/>
          <p:nvPr/>
        </p:nvSpPr>
        <p:spPr>
          <a:xfrm>
            <a:off x="3245435" y="6460332"/>
            <a:ext cx="2667000" cy="266361"/>
          </a:xfrm>
          <a:prstGeom prst="rect">
            <a:avLst/>
          </a:prstGeom>
          <a:solidFill>
            <a:schemeClr val="accent3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9695BEF-DE43-8BA7-59F7-F5DE8DFC4188}"/>
              </a:ext>
            </a:extLst>
          </p:cNvPr>
          <p:cNvSpPr/>
          <p:nvPr/>
        </p:nvSpPr>
        <p:spPr>
          <a:xfrm>
            <a:off x="5071497" y="4426556"/>
            <a:ext cx="186662" cy="35018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EA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5C1599D-BF0C-7256-E243-2BCDEC6D9315}"/>
              </a:ext>
            </a:extLst>
          </p:cNvPr>
          <p:cNvSpPr/>
          <p:nvPr/>
        </p:nvSpPr>
        <p:spPr>
          <a:xfrm>
            <a:off x="4018341" y="4128913"/>
            <a:ext cx="278346" cy="38991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9ABF821-7A87-0291-684F-50681D997FB7}"/>
              </a:ext>
            </a:extLst>
          </p:cNvPr>
          <p:cNvSpPr/>
          <p:nvPr/>
        </p:nvSpPr>
        <p:spPr>
          <a:xfrm>
            <a:off x="3239533" y="6514238"/>
            <a:ext cx="2667000" cy="23074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158B1386-D2A0-D920-45C5-E200C8BF9EA7}"/>
              </a:ext>
            </a:extLst>
          </p:cNvPr>
          <p:cNvGrpSpPr/>
          <p:nvPr/>
        </p:nvGrpSpPr>
        <p:grpSpPr>
          <a:xfrm>
            <a:off x="3074433" y="3864431"/>
            <a:ext cx="3124200" cy="2872581"/>
            <a:chOff x="2755900" y="2273300"/>
            <a:chExt cx="3124200" cy="2872581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086C8D64-EE0F-F622-9983-574EC1AC838D}"/>
                </a:ext>
              </a:extLst>
            </p:cNvPr>
            <p:cNvSpPr/>
            <p:nvPr/>
          </p:nvSpPr>
          <p:spPr>
            <a:xfrm>
              <a:off x="2921000" y="2415381"/>
              <a:ext cx="2667000" cy="2730500"/>
            </a:xfrm>
            <a:prstGeom prst="rect">
              <a:avLst/>
            </a:prstGeom>
            <a:no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7F514AB3-A9E9-BC56-93C0-3F605C55F85D}"/>
                </a:ext>
              </a:extLst>
            </p:cNvPr>
            <p:cNvSpPr/>
            <p:nvPr/>
          </p:nvSpPr>
          <p:spPr>
            <a:xfrm>
              <a:off x="2755900" y="2273300"/>
              <a:ext cx="312420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6" name="Geschweifte Klammer links 15">
            <a:extLst>
              <a:ext uri="{FF2B5EF4-FFF2-40B4-BE49-F238E27FC236}">
                <a16:creationId xmlns:a16="http://schemas.microsoft.com/office/drawing/2014/main" id="{F7577766-9CCD-5721-9996-8A037294C104}"/>
              </a:ext>
            </a:extLst>
          </p:cNvPr>
          <p:cNvSpPr/>
          <p:nvPr/>
        </p:nvSpPr>
        <p:spPr>
          <a:xfrm flipH="1">
            <a:off x="5906533" y="6568661"/>
            <a:ext cx="292100" cy="17632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Geschweifte Klammer links 16">
            <a:extLst>
              <a:ext uri="{FF2B5EF4-FFF2-40B4-BE49-F238E27FC236}">
                <a16:creationId xmlns:a16="http://schemas.microsoft.com/office/drawing/2014/main" id="{3A3B63DF-9FCC-F040-E2E6-E89859642B4E}"/>
              </a:ext>
            </a:extLst>
          </p:cNvPr>
          <p:cNvSpPr/>
          <p:nvPr/>
        </p:nvSpPr>
        <p:spPr>
          <a:xfrm flipH="1">
            <a:off x="5930549" y="5419119"/>
            <a:ext cx="268084" cy="113978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A710F62-F90F-0DC8-C44C-D5CCCB158D31}"/>
              </a:ext>
            </a:extLst>
          </p:cNvPr>
          <p:cNvSpPr txBox="1"/>
          <p:nvPr/>
        </p:nvSpPr>
        <p:spPr>
          <a:xfrm>
            <a:off x="6174821" y="5775402"/>
            <a:ext cx="660011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PCr</a:t>
            </a:r>
            <a:endParaRPr lang="de-DE" sz="16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767997C-94A1-FABA-92CF-016A247564DA}"/>
              </a:ext>
            </a:extLst>
          </p:cNvPr>
          <p:cNvSpPr txBox="1"/>
          <p:nvPr/>
        </p:nvSpPr>
        <p:spPr>
          <a:xfrm>
            <a:off x="6210641" y="6487544"/>
            <a:ext cx="624191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ATP</a:t>
            </a:r>
          </a:p>
        </p:txBody>
      </p:sp>
      <p:sp>
        <p:nvSpPr>
          <p:cNvPr id="20" name="Pfeil nach rechts 19">
            <a:extLst>
              <a:ext uri="{FF2B5EF4-FFF2-40B4-BE49-F238E27FC236}">
                <a16:creationId xmlns:a16="http://schemas.microsoft.com/office/drawing/2014/main" id="{A3C2F7CB-D98F-741A-95D8-3E67221E1835}"/>
              </a:ext>
            </a:extLst>
          </p:cNvPr>
          <p:cNvSpPr/>
          <p:nvPr/>
        </p:nvSpPr>
        <p:spPr>
          <a:xfrm rot="5400000">
            <a:off x="4509587" y="4232224"/>
            <a:ext cx="1310482" cy="405129"/>
          </a:xfrm>
          <a:prstGeom prst="rightArrow">
            <a:avLst>
              <a:gd name="adj1" fmla="val 50000"/>
              <a:gd name="adj2" fmla="val 4766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FE884FB-29B2-0CDC-CF77-2062C9545D93}"/>
              </a:ext>
            </a:extLst>
          </p:cNvPr>
          <p:cNvSpPr txBox="1"/>
          <p:nvPr/>
        </p:nvSpPr>
        <p:spPr>
          <a:xfrm>
            <a:off x="3085239" y="3987646"/>
            <a:ext cx="11963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</a:p>
        </p:txBody>
      </p: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78ADFCE6-7928-2810-99AA-55978A5363F4}"/>
              </a:ext>
            </a:extLst>
          </p:cNvPr>
          <p:cNvCxnSpPr>
            <a:cxnSpLocks/>
          </p:cNvCxnSpPr>
          <p:nvPr/>
        </p:nvCxnSpPr>
        <p:spPr>
          <a:xfrm>
            <a:off x="8631651" y="5989010"/>
            <a:ext cx="87264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4BA320E9-700A-EE9B-3125-F15BDC3FCB97}"/>
              </a:ext>
            </a:extLst>
          </p:cNvPr>
          <p:cNvCxnSpPr>
            <a:cxnSpLocks/>
          </p:cNvCxnSpPr>
          <p:nvPr/>
        </p:nvCxnSpPr>
        <p:spPr>
          <a:xfrm flipV="1">
            <a:off x="9504300" y="4434104"/>
            <a:ext cx="0" cy="155145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D1A1AB6E-4A14-F0B6-0DD3-40E0B30D871E}"/>
              </a:ext>
            </a:extLst>
          </p:cNvPr>
          <p:cNvCxnSpPr>
            <a:cxnSpLocks/>
          </p:cNvCxnSpPr>
          <p:nvPr/>
        </p:nvCxnSpPr>
        <p:spPr>
          <a:xfrm flipH="1" flipV="1">
            <a:off x="5367393" y="4417402"/>
            <a:ext cx="4136907" cy="167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6AEFF00B-5B29-13C3-8808-C021FFC44D08}"/>
              </a:ext>
            </a:extLst>
          </p:cNvPr>
          <p:cNvSpPr txBox="1"/>
          <p:nvPr/>
        </p:nvSpPr>
        <p:spPr>
          <a:xfrm rot="16200000">
            <a:off x="8317014" y="4527862"/>
            <a:ext cx="20191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/>
              <a:t>Activation</a:t>
            </a:r>
            <a:endParaRPr lang="de-DE" sz="1000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0F3F198-5126-04E2-63A4-04E519D4D85C}"/>
              </a:ext>
            </a:extLst>
          </p:cNvPr>
          <p:cNvSpPr txBox="1"/>
          <p:nvPr/>
        </p:nvSpPr>
        <p:spPr>
          <a:xfrm>
            <a:off x="6972781" y="5852255"/>
            <a:ext cx="19311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de-DE" sz="105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5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05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[ADP] &amp; [AMP]</a:t>
            </a:r>
          </a:p>
        </p:txBody>
      </p: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8A313FC3-1E02-EE95-CAA0-F59D3B33F7AC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6699246" y="5979213"/>
            <a:ext cx="2735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ylinder 27">
            <a:extLst>
              <a:ext uri="{FF2B5EF4-FFF2-40B4-BE49-F238E27FC236}">
                <a16:creationId xmlns:a16="http://schemas.microsoft.com/office/drawing/2014/main" id="{F5960A8C-46A4-9549-2481-DB5767A47A05}"/>
              </a:ext>
            </a:extLst>
          </p:cNvPr>
          <p:cNvSpPr/>
          <p:nvPr/>
        </p:nvSpPr>
        <p:spPr>
          <a:xfrm>
            <a:off x="5071497" y="3288755"/>
            <a:ext cx="186661" cy="246876"/>
          </a:xfrm>
          <a:prstGeom prst="ca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lt1"/>
              </a:solidFill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AE9B26D5-A963-4108-D2C4-CFBE8E337797}"/>
              </a:ext>
            </a:extLst>
          </p:cNvPr>
          <p:cNvSpPr txBox="1"/>
          <p:nvPr/>
        </p:nvSpPr>
        <p:spPr>
          <a:xfrm>
            <a:off x="2971245" y="3288329"/>
            <a:ext cx="11963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</a:t>
            </a:r>
            <a:endParaRPr lang="de-DE" sz="1050" i="1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Zylinder 29">
            <a:extLst>
              <a:ext uri="{FF2B5EF4-FFF2-40B4-BE49-F238E27FC236}">
                <a16:creationId xmlns:a16="http://schemas.microsoft.com/office/drawing/2014/main" id="{AA1BBFFE-7967-2E0D-DDF0-AC28817EC776}"/>
              </a:ext>
            </a:extLst>
          </p:cNvPr>
          <p:cNvSpPr/>
          <p:nvPr/>
        </p:nvSpPr>
        <p:spPr>
          <a:xfrm>
            <a:off x="7678507" y="6368344"/>
            <a:ext cx="99568" cy="45719"/>
          </a:xfrm>
          <a:prstGeom prst="ca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lt1"/>
              </a:solidFill>
            </a:endParaRPr>
          </a:p>
        </p:txBody>
      </p:sp>
      <p:sp>
        <p:nvSpPr>
          <p:cNvPr id="31" name="Zylinder 30">
            <a:extLst>
              <a:ext uri="{FF2B5EF4-FFF2-40B4-BE49-F238E27FC236}">
                <a16:creationId xmlns:a16="http://schemas.microsoft.com/office/drawing/2014/main" id="{85B9C9E1-0482-6021-45A9-D5A614D5FF60}"/>
              </a:ext>
            </a:extLst>
          </p:cNvPr>
          <p:cNvSpPr/>
          <p:nvPr/>
        </p:nvSpPr>
        <p:spPr>
          <a:xfrm>
            <a:off x="7573859" y="3619376"/>
            <a:ext cx="104648" cy="115861"/>
          </a:xfrm>
          <a:prstGeom prst="ca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lt1"/>
              </a:solidFill>
            </a:endParaRPr>
          </a:p>
        </p:txBody>
      </p: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C0AE6F04-83BC-1127-7339-CF6E045E77AD}"/>
              </a:ext>
            </a:extLst>
          </p:cNvPr>
          <p:cNvCxnSpPr>
            <a:cxnSpLocks/>
          </p:cNvCxnSpPr>
          <p:nvPr/>
        </p:nvCxnSpPr>
        <p:spPr>
          <a:xfrm>
            <a:off x="7626183" y="3782986"/>
            <a:ext cx="0" cy="5529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Pfeil nach rechts 32">
            <a:extLst>
              <a:ext uri="{FF2B5EF4-FFF2-40B4-BE49-F238E27FC236}">
                <a16:creationId xmlns:a16="http://schemas.microsoft.com/office/drawing/2014/main" id="{94D36D17-D68F-E22B-9F80-1AB2BA9F7335}"/>
              </a:ext>
            </a:extLst>
          </p:cNvPr>
          <p:cNvSpPr/>
          <p:nvPr/>
        </p:nvSpPr>
        <p:spPr>
          <a:xfrm rot="5400000">
            <a:off x="3506584" y="4320245"/>
            <a:ext cx="1310482" cy="140466"/>
          </a:xfrm>
          <a:prstGeom prst="rightArrow">
            <a:avLst>
              <a:gd name="adj1" fmla="val 50000"/>
              <a:gd name="adj2" fmla="val 47669"/>
            </a:avLst>
          </a:prstGeom>
          <a:solidFill>
            <a:schemeClr val="accent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Zylinder 33">
            <a:extLst>
              <a:ext uri="{FF2B5EF4-FFF2-40B4-BE49-F238E27FC236}">
                <a16:creationId xmlns:a16="http://schemas.microsoft.com/office/drawing/2014/main" id="{DD22BB30-10E3-43B5-2E34-36618A0170D2}"/>
              </a:ext>
            </a:extLst>
          </p:cNvPr>
          <p:cNvSpPr/>
          <p:nvPr/>
        </p:nvSpPr>
        <p:spPr>
          <a:xfrm>
            <a:off x="3977213" y="2979552"/>
            <a:ext cx="369224" cy="571951"/>
          </a:xfrm>
          <a:prstGeom prst="can">
            <a:avLst/>
          </a:prstGeom>
          <a:solidFill>
            <a:schemeClr val="accent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dk1"/>
              </a:solidFill>
            </a:endParaRPr>
          </a:p>
        </p:txBody>
      </p:sp>
      <p:sp>
        <p:nvSpPr>
          <p:cNvPr id="35" name="Geschweifte Klammer links 34">
            <a:extLst>
              <a:ext uri="{FF2B5EF4-FFF2-40B4-BE49-F238E27FC236}">
                <a16:creationId xmlns:a16="http://schemas.microsoft.com/office/drawing/2014/main" id="{63948180-0878-CA72-3ED6-55EE55236A27}"/>
              </a:ext>
            </a:extLst>
          </p:cNvPr>
          <p:cNvSpPr/>
          <p:nvPr/>
        </p:nvSpPr>
        <p:spPr>
          <a:xfrm>
            <a:off x="2835310" y="5428878"/>
            <a:ext cx="303992" cy="113978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B3640112-4F8F-7BFE-540F-B1C8F68D9F90}"/>
              </a:ext>
            </a:extLst>
          </p:cNvPr>
          <p:cNvSpPr txBox="1"/>
          <p:nvPr/>
        </p:nvSpPr>
        <p:spPr>
          <a:xfrm>
            <a:off x="2274939" y="5809936"/>
            <a:ext cx="660011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PCr</a:t>
            </a:r>
            <a:endParaRPr lang="de-DE" sz="16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36438FEF-1B11-5038-83CA-49BB8FC7133A}"/>
              </a:ext>
            </a:extLst>
          </p:cNvPr>
          <p:cNvCxnSpPr>
            <a:cxnSpLocks/>
          </p:cNvCxnSpPr>
          <p:nvPr/>
        </p:nvCxnSpPr>
        <p:spPr>
          <a:xfrm flipH="1" flipV="1">
            <a:off x="1929067" y="5999107"/>
            <a:ext cx="345872" cy="9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>
            <a:extLst>
              <a:ext uri="{FF2B5EF4-FFF2-40B4-BE49-F238E27FC236}">
                <a16:creationId xmlns:a16="http://schemas.microsoft.com/office/drawing/2014/main" id="{C595177F-5472-1F45-CE6C-87131E69826F}"/>
              </a:ext>
            </a:extLst>
          </p:cNvPr>
          <p:cNvSpPr txBox="1"/>
          <p:nvPr/>
        </p:nvSpPr>
        <p:spPr>
          <a:xfrm>
            <a:off x="795065" y="5881907"/>
            <a:ext cx="11363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de-DE" sz="105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5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05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[ADP] </a:t>
            </a:r>
          </a:p>
        </p:txBody>
      </p:sp>
      <p:sp>
        <p:nvSpPr>
          <p:cNvPr id="39" name="Zylinder 38">
            <a:extLst>
              <a:ext uri="{FF2B5EF4-FFF2-40B4-BE49-F238E27FC236}">
                <a16:creationId xmlns:a16="http://schemas.microsoft.com/office/drawing/2014/main" id="{C036381C-4D45-D85A-95E8-FB053D2D0E6E}"/>
              </a:ext>
            </a:extLst>
          </p:cNvPr>
          <p:cNvSpPr/>
          <p:nvPr/>
        </p:nvSpPr>
        <p:spPr>
          <a:xfrm rot="10800000" flipH="1" flipV="1">
            <a:off x="1440525" y="6322625"/>
            <a:ext cx="79358" cy="45719"/>
          </a:xfrm>
          <a:prstGeom prst="ca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lt1"/>
              </a:solidFill>
            </a:endParaRPr>
          </a:p>
        </p:txBody>
      </p:sp>
      <p:cxnSp>
        <p:nvCxnSpPr>
          <p:cNvPr id="40" name="Gerade Verbindung 39">
            <a:extLst>
              <a:ext uri="{FF2B5EF4-FFF2-40B4-BE49-F238E27FC236}">
                <a16:creationId xmlns:a16="http://schemas.microsoft.com/office/drawing/2014/main" id="{C3CED8EC-D9E6-52EA-6926-C15393F43ABD}"/>
              </a:ext>
            </a:extLst>
          </p:cNvPr>
          <p:cNvCxnSpPr>
            <a:cxnSpLocks/>
          </p:cNvCxnSpPr>
          <p:nvPr/>
        </p:nvCxnSpPr>
        <p:spPr>
          <a:xfrm flipV="1">
            <a:off x="270788" y="4426556"/>
            <a:ext cx="0" cy="158168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Gerade Verbindung 40">
            <a:extLst>
              <a:ext uri="{FF2B5EF4-FFF2-40B4-BE49-F238E27FC236}">
                <a16:creationId xmlns:a16="http://schemas.microsoft.com/office/drawing/2014/main" id="{E97C517A-A8B5-E768-E5DB-217552183A95}"/>
              </a:ext>
            </a:extLst>
          </p:cNvPr>
          <p:cNvCxnSpPr>
            <a:cxnSpLocks/>
            <a:stCxn id="38" idx="1"/>
          </p:cNvCxnSpPr>
          <p:nvPr/>
        </p:nvCxnSpPr>
        <p:spPr>
          <a:xfrm flipH="1" flipV="1">
            <a:off x="258780" y="5999107"/>
            <a:ext cx="536285" cy="975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08A98CBD-71F2-489A-ED19-05E304863A10}"/>
              </a:ext>
            </a:extLst>
          </p:cNvPr>
          <p:cNvCxnSpPr>
            <a:cxnSpLocks/>
          </p:cNvCxnSpPr>
          <p:nvPr/>
        </p:nvCxnSpPr>
        <p:spPr>
          <a:xfrm>
            <a:off x="267081" y="4430237"/>
            <a:ext cx="367022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Textfeld 42">
            <a:extLst>
              <a:ext uri="{FF2B5EF4-FFF2-40B4-BE49-F238E27FC236}">
                <a16:creationId xmlns:a16="http://schemas.microsoft.com/office/drawing/2014/main" id="{1AC25AC8-6E68-1A65-6B41-6DC2C61F8CE1}"/>
              </a:ext>
            </a:extLst>
          </p:cNvPr>
          <p:cNvSpPr txBox="1"/>
          <p:nvPr/>
        </p:nvSpPr>
        <p:spPr>
          <a:xfrm rot="16200000">
            <a:off x="-599743" y="4437951"/>
            <a:ext cx="20191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/>
              <a:t>Activation</a:t>
            </a:r>
            <a:endParaRPr lang="de-DE" sz="1000" dirty="0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E5C50D4C-C2A6-EEC2-3C2E-21E0FD9F5783}"/>
              </a:ext>
            </a:extLst>
          </p:cNvPr>
          <p:cNvSpPr txBox="1"/>
          <p:nvPr/>
        </p:nvSpPr>
        <p:spPr>
          <a:xfrm>
            <a:off x="480843" y="5808186"/>
            <a:ext cx="1227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357EF27B-94FE-F6F2-5625-F7DC123A9748}"/>
              </a:ext>
            </a:extLst>
          </p:cNvPr>
          <p:cNvCxnSpPr>
            <a:cxnSpLocks/>
          </p:cNvCxnSpPr>
          <p:nvPr/>
        </p:nvCxnSpPr>
        <p:spPr>
          <a:xfrm flipH="1" flipV="1">
            <a:off x="8229601" y="5175203"/>
            <a:ext cx="442912" cy="52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DE9E21E7-2346-D29A-FC04-07CB99029E16}"/>
              </a:ext>
            </a:extLst>
          </p:cNvPr>
          <p:cNvSpPr/>
          <p:nvPr/>
        </p:nvSpPr>
        <p:spPr>
          <a:xfrm>
            <a:off x="8186082" y="4942453"/>
            <a:ext cx="614362" cy="5705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178B9A05-ECE5-06F7-1E23-11F21DE7E6E4}"/>
              </a:ext>
            </a:extLst>
          </p:cNvPr>
          <p:cNvSpPr/>
          <p:nvPr/>
        </p:nvSpPr>
        <p:spPr>
          <a:xfrm>
            <a:off x="8012579" y="5259595"/>
            <a:ext cx="929344" cy="395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4DEB9599-72B4-971E-AA9A-21ADF1CEC564}"/>
              </a:ext>
            </a:extLst>
          </p:cNvPr>
          <p:cNvCxnSpPr>
            <a:cxnSpLocks/>
          </p:cNvCxnSpPr>
          <p:nvPr/>
        </p:nvCxnSpPr>
        <p:spPr>
          <a:xfrm flipH="1" flipV="1">
            <a:off x="1082390" y="5099617"/>
            <a:ext cx="442912" cy="52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hteck 48">
            <a:extLst>
              <a:ext uri="{FF2B5EF4-FFF2-40B4-BE49-F238E27FC236}">
                <a16:creationId xmlns:a16="http://schemas.microsoft.com/office/drawing/2014/main" id="{B80E07A2-9834-5D4C-2FA9-4112F770F40A}"/>
              </a:ext>
            </a:extLst>
          </p:cNvPr>
          <p:cNvSpPr/>
          <p:nvPr/>
        </p:nvSpPr>
        <p:spPr>
          <a:xfrm>
            <a:off x="1017768" y="5336409"/>
            <a:ext cx="929344" cy="395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C9B898F-D97B-3152-E6B7-316CBB8C5B7C}"/>
              </a:ext>
            </a:extLst>
          </p:cNvPr>
          <p:cNvSpPr/>
          <p:nvPr/>
        </p:nvSpPr>
        <p:spPr>
          <a:xfrm>
            <a:off x="1038871" y="4866867"/>
            <a:ext cx="614362" cy="570501"/>
          </a:xfrm>
          <a:prstGeom prst="ellipse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dk1"/>
              </a:solidFill>
            </a:endParaRPr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06A65C83-FB37-B8FB-F624-2363933C8BA7}"/>
              </a:ext>
            </a:extLst>
          </p:cNvPr>
          <p:cNvSpPr/>
          <p:nvPr/>
        </p:nvSpPr>
        <p:spPr>
          <a:xfrm>
            <a:off x="865368" y="5184009"/>
            <a:ext cx="929344" cy="395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FA4CA792-DFE3-B307-5712-BBA419A79F74}"/>
              </a:ext>
            </a:extLst>
          </p:cNvPr>
          <p:cNvSpPr txBox="1"/>
          <p:nvPr/>
        </p:nvSpPr>
        <p:spPr>
          <a:xfrm>
            <a:off x="4690304" y="2484820"/>
            <a:ext cx="1856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050" b="1" u="sng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Glycolysis</a:t>
            </a:r>
            <a:endParaRPr lang="de-DE" dirty="0"/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B3CC0CC0-0563-366F-BE62-47E6E2CC9CB8}"/>
              </a:ext>
            </a:extLst>
          </p:cNvPr>
          <p:cNvSpPr txBox="1"/>
          <p:nvPr/>
        </p:nvSpPr>
        <p:spPr>
          <a:xfrm>
            <a:off x="3854343" y="2490582"/>
            <a:ext cx="1856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050" b="1" u="sng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Aerobic</a:t>
            </a:r>
          </a:p>
        </p:txBody>
      </p:sp>
      <p:pic>
        <p:nvPicPr>
          <p:cNvPr id="54" name="Grafik 53">
            <a:extLst>
              <a:ext uri="{FF2B5EF4-FFF2-40B4-BE49-F238E27FC236}">
                <a16:creationId xmlns:a16="http://schemas.microsoft.com/office/drawing/2014/main" id="{FF7F00C5-6E9F-4399-AC66-7A2FB0F80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66" y="1391682"/>
            <a:ext cx="2709651" cy="20322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165397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18">
            <a:extLst>
              <a:ext uri="{FF2B5EF4-FFF2-40B4-BE49-F238E27FC236}">
                <a16:creationId xmlns:a16="http://schemas.microsoft.com/office/drawing/2014/main" id="{DFA29479-1212-DF63-3E6F-78CBBC1A9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V̇O</a:t>
            </a:r>
            <a:r>
              <a:rPr kumimoji="0" lang="de-DE" altLang="de-DE" sz="3000" b="1" i="0" u="none" strike="noStrike" kern="1200" cap="none" spc="0" normalizeH="0" baseline="-2500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de-DE" altLang="de-DE" sz="3000" b="1" i="0" u="none" strike="noStrike" kern="1200" cap="none" spc="0" normalizeH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-Kinetics</a:t>
            </a: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-2500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4" name="Grafik 53">
            <a:extLst>
              <a:ext uri="{FF2B5EF4-FFF2-40B4-BE49-F238E27FC236}">
                <a16:creationId xmlns:a16="http://schemas.microsoft.com/office/drawing/2014/main" id="{FF7F00C5-6E9F-4399-AC66-7A2FB0F80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66" y="1391682"/>
            <a:ext cx="2709651" cy="20322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C098A6E1-BE1C-6B5D-CD5D-4EF49E759F44}"/>
              </a:ext>
            </a:extLst>
          </p:cNvPr>
          <p:cNvSpPr/>
          <p:nvPr/>
        </p:nvSpPr>
        <p:spPr>
          <a:xfrm>
            <a:off x="5020697" y="4006511"/>
            <a:ext cx="295896" cy="281158"/>
          </a:xfrm>
          <a:prstGeom prst="rect">
            <a:avLst/>
          </a:prstGeom>
          <a:solidFill>
            <a:srgbClr val="FF0000"/>
          </a:solidFill>
          <a:ln>
            <a:solidFill>
              <a:srgbClr val="EA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800" dirty="0">
                <a:solidFill>
                  <a:schemeClr val="bg1"/>
                </a:solidFill>
              </a:rPr>
              <a:t>H</a:t>
            </a:r>
            <a:r>
              <a:rPr lang="de-DE" sz="800" baseline="300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C8DAFC78-40DD-B538-EFEE-C0A5EFE7144E}"/>
              </a:ext>
            </a:extLst>
          </p:cNvPr>
          <p:cNvSpPr/>
          <p:nvPr/>
        </p:nvSpPr>
        <p:spPr>
          <a:xfrm>
            <a:off x="4312683" y="6189571"/>
            <a:ext cx="4699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dk1"/>
              </a:solidFill>
            </a:endParaRP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69A51A27-D3D0-3FFA-0AE5-2ACB620E2BD1}"/>
              </a:ext>
            </a:extLst>
          </p:cNvPr>
          <p:cNvSpPr/>
          <p:nvPr/>
        </p:nvSpPr>
        <p:spPr>
          <a:xfrm>
            <a:off x="3251541" y="5686060"/>
            <a:ext cx="2667000" cy="1040634"/>
          </a:xfrm>
          <a:prstGeom prst="rect">
            <a:avLst/>
          </a:prstGeom>
          <a:solidFill>
            <a:schemeClr val="accent3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E69E6E6A-18E2-FCD4-B043-1FAC35FD9AFA}"/>
              </a:ext>
            </a:extLst>
          </p:cNvPr>
          <p:cNvSpPr/>
          <p:nvPr/>
        </p:nvSpPr>
        <p:spPr>
          <a:xfrm>
            <a:off x="3244439" y="6105076"/>
            <a:ext cx="2667000" cy="629417"/>
          </a:xfrm>
          <a:prstGeom prst="rect">
            <a:avLst/>
          </a:prstGeom>
          <a:solidFill>
            <a:schemeClr val="accent3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81097803-46C2-9645-119F-CB3BE8652B93}"/>
              </a:ext>
            </a:extLst>
          </p:cNvPr>
          <p:cNvSpPr/>
          <p:nvPr/>
        </p:nvSpPr>
        <p:spPr>
          <a:xfrm>
            <a:off x="3245435" y="6460332"/>
            <a:ext cx="2667000" cy="266361"/>
          </a:xfrm>
          <a:prstGeom prst="rect">
            <a:avLst/>
          </a:prstGeom>
          <a:solidFill>
            <a:schemeClr val="accent3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AD16C74D-017F-3AD1-1F13-B02A5C4CC10E}"/>
              </a:ext>
            </a:extLst>
          </p:cNvPr>
          <p:cNvSpPr/>
          <p:nvPr/>
        </p:nvSpPr>
        <p:spPr>
          <a:xfrm>
            <a:off x="5071497" y="4426556"/>
            <a:ext cx="186662" cy="35018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EA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Rechteck 59">
            <a:extLst>
              <a:ext uri="{FF2B5EF4-FFF2-40B4-BE49-F238E27FC236}">
                <a16:creationId xmlns:a16="http://schemas.microsoft.com/office/drawing/2014/main" id="{A5D0332E-4C09-43E3-79B1-D3F39C3AECCA}"/>
              </a:ext>
            </a:extLst>
          </p:cNvPr>
          <p:cNvSpPr/>
          <p:nvPr/>
        </p:nvSpPr>
        <p:spPr>
          <a:xfrm>
            <a:off x="4018341" y="4128913"/>
            <a:ext cx="278346" cy="38991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Rechteck 60">
            <a:extLst>
              <a:ext uri="{FF2B5EF4-FFF2-40B4-BE49-F238E27FC236}">
                <a16:creationId xmlns:a16="http://schemas.microsoft.com/office/drawing/2014/main" id="{BF83FF60-9263-DE56-3885-72D17B70D4D6}"/>
              </a:ext>
            </a:extLst>
          </p:cNvPr>
          <p:cNvSpPr/>
          <p:nvPr/>
        </p:nvSpPr>
        <p:spPr>
          <a:xfrm>
            <a:off x="3239533" y="6514238"/>
            <a:ext cx="2667000" cy="23074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BCEE3C55-4272-31FF-833B-6D40CAEEE905}"/>
              </a:ext>
            </a:extLst>
          </p:cNvPr>
          <p:cNvGrpSpPr/>
          <p:nvPr/>
        </p:nvGrpSpPr>
        <p:grpSpPr>
          <a:xfrm>
            <a:off x="3074433" y="3864431"/>
            <a:ext cx="3124200" cy="2872581"/>
            <a:chOff x="2755900" y="2273300"/>
            <a:chExt cx="3124200" cy="2872581"/>
          </a:xfrm>
        </p:grpSpPr>
        <p:sp>
          <p:nvSpPr>
            <p:cNvPr id="63" name="Rechteck 62">
              <a:extLst>
                <a:ext uri="{FF2B5EF4-FFF2-40B4-BE49-F238E27FC236}">
                  <a16:creationId xmlns:a16="http://schemas.microsoft.com/office/drawing/2014/main" id="{5D51F5CB-26A3-4BB9-7B8D-EEDBEA163123}"/>
                </a:ext>
              </a:extLst>
            </p:cNvPr>
            <p:cNvSpPr/>
            <p:nvPr/>
          </p:nvSpPr>
          <p:spPr>
            <a:xfrm>
              <a:off x="2921000" y="2415381"/>
              <a:ext cx="2667000" cy="2730500"/>
            </a:xfrm>
            <a:prstGeom prst="rect">
              <a:avLst/>
            </a:prstGeom>
            <a:no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4" name="Rechteck 63">
              <a:extLst>
                <a:ext uri="{FF2B5EF4-FFF2-40B4-BE49-F238E27FC236}">
                  <a16:creationId xmlns:a16="http://schemas.microsoft.com/office/drawing/2014/main" id="{0164AB36-C8A2-BC90-20A1-60217B27E38E}"/>
                </a:ext>
              </a:extLst>
            </p:cNvPr>
            <p:cNvSpPr/>
            <p:nvPr/>
          </p:nvSpPr>
          <p:spPr>
            <a:xfrm>
              <a:off x="2755900" y="2273300"/>
              <a:ext cx="312420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5" name="Geschweifte Klammer links 64">
            <a:extLst>
              <a:ext uri="{FF2B5EF4-FFF2-40B4-BE49-F238E27FC236}">
                <a16:creationId xmlns:a16="http://schemas.microsoft.com/office/drawing/2014/main" id="{50DFE312-5405-8943-4F49-ED8A9695D054}"/>
              </a:ext>
            </a:extLst>
          </p:cNvPr>
          <p:cNvSpPr/>
          <p:nvPr/>
        </p:nvSpPr>
        <p:spPr>
          <a:xfrm flipH="1">
            <a:off x="5906533" y="6568661"/>
            <a:ext cx="292100" cy="17632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Geschweifte Klammer links 65">
            <a:extLst>
              <a:ext uri="{FF2B5EF4-FFF2-40B4-BE49-F238E27FC236}">
                <a16:creationId xmlns:a16="http://schemas.microsoft.com/office/drawing/2014/main" id="{99AD4A53-6166-5DB3-8993-BFD9C5151535}"/>
              </a:ext>
            </a:extLst>
          </p:cNvPr>
          <p:cNvSpPr/>
          <p:nvPr/>
        </p:nvSpPr>
        <p:spPr>
          <a:xfrm flipH="1">
            <a:off x="5930549" y="5419119"/>
            <a:ext cx="268084" cy="113978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D004C4E5-2CD6-AA5E-B942-F84D5702B2D2}"/>
              </a:ext>
            </a:extLst>
          </p:cNvPr>
          <p:cNvSpPr txBox="1"/>
          <p:nvPr/>
        </p:nvSpPr>
        <p:spPr>
          <a:xfrm>
            <a:off x="6174821" y="5775402"/>
            <a:ext cx="660011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PCr</a:t>
            </a:r>
            <a:endParaRPr lang="de-DE" sz="16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0701EDFF-F136-38E5-FC96-9BBB9C2A6364}"/>
              </a:ext>
            </a:extLst>
          </p:cNvPr>
          <p:cNvSpPr txBox="1"/>
          <p:nvPr/>
        </p:nvSpPr>
        <p:spPr>
          <a:xfrm>
            <a:off x="6210641" y="6487544"/>
            <a:ext cx="624191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ATP</a:t>
            </a:r>
          </a:p>
        </p:txBody>
      </p:sp>
      <p:sp>
        <p:nvSpPr>
          <p:cNvPr id="69" name="Pfeil nach rechts 68">
            <a:extLst>
              <a:ext uri="{FF2B5EF4-FFF2-40B4-BE49-F238E27FC236}">
                <a16:creationId xmlns:a16="http://schemas.microsoft.com/office/drawing/2014/main" id="{72FB502C-76E0-3FC6-3B5C-9DF9490E9F43}"/>
              </a:ext>
            </a:extLst>
          </p:cNvPr>
          <p:cNvSpPr/>
          <p:nvPr/>
        </p:nvSpPr>
        <p:spPr>
          <a:xfrm rot="5400000">
            <a:off x="4509587" y="4232224"/>
            <a:ext cx="1310482" cy="405129"/>
          </a:xfrm>
          <a:prstGeom prst="rightArrow">
            <a:avLst>
              <a:gd name="adj1" fmla="val 50000"/>
              <a:gd name="adj2" fmla="val 4766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D993ED29-35ED-A268-6CAD-BC08349D5233}"/>
              </a:ext>
            </a:extLst>
          </p:cNvPr>
          <p:cNvSpPr txBox="1"/>
          <p:nvPr/>
        </p:nvSpPr>
        <p:spPr>
          <a:xfrm>
            <a:off x="3085239" y="3987646"/>
            <a:ext cx="11963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</a:p>
        </p:txBody>
      </p:sp>
      <p:cxnSp>
        <p:nvCxnSpPr>
          <p:cNvPr id="71" name="Gerade Verbindung 70">
            <a:extLst>
              <a:ext uri="{FF2B5EF4-FFF2-40B4-BE49-F238E27FC236}">
                <a16:creationId xmlns:a16="http://schemas.microsoft.com/office/drawing/2014/main" id="{9482A426-02A6-6152-6099-7F6C0D17FA61}"/>
              </a:ext>
            </a:extLst>
          </p:cNvPr>
          <p:cNvCxnSpPr>
            <a:cxnSpLocks/>
          </p:cNvCxnSpPr>
          <p:nvPr/>
        </p:nvCxnSpPr>
        <p:spPr>
          <a:xfrm>
            <a:off x="8631651" y="5989010"/>
            <a:ext cx="87264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Gerade Verbindung 71">
            <a:extLst>
              <a:ext uri="{FF2B5EF4-FFF2-40B4-BE49-F238E27FC236}">
                <a16:creationId xmlns:a16="http://schemas.microsoft.com/office/drawing/2014/main" id="{B9915D3C-C382-DA74-07B8-54DE4D5174C9}"/>
              </a:ext>
            </a:extLst>
          </p:cNvPr>
          <p:cNvCxnSpPr>
            <a:cxnSpLocks/>
          </p:cNvCxnSpPr>
          <p:nvPr/>
        </p:nvCxnSpPr>
        <p:spPr>
          <a:xfrm flipV="1">
            <a:off x="9504300" y="4434104"/>
            <a:ext cx="0" cy="155145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Gerade Verbindung mit Pfeil 72">
            <a:extLst>
              <a:ext uri="{FF2B5EF4-FFF2-40B4-BE49-F238E27FC236}">
                <a16:creationId xmlns:a16="http://schemas.microsoft.com/office/drawing/2014/main" id="{D7E8FA7E-37D3-F754-7014-C11F542201B5}"/>
              </a:ext>
            </a:extLst>
          </p:cNvPr>
          <p:cNvCxnSpPr>
            <a:cxnSpLocks/>
          </p:cNvCxnSpPr>
          <p:nvPr/>
        </p:nvCxnSpPr>
        <p:spPr>
          <a:xfrm flipH="1" flipV="1">
            <a:off x="5367393" y="4417402"/>
            <a:ext cx="4136907" cy="167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4" name="Textfeld 73">
            <a:extLst>
              <a:ext uri="{FF2B5EF4-FFF2-40B4-BE49-F238E27FC236}">
                <a16:creationId xmlns:a16="http://schemas.microsoft.com/office/drawing/2014/main" id="{5FBA18A6-C5DD-6E6C-F90E-E55541F344E3}"/>
              </a:ext>
            </a:extLst>
          </p:cNvPr>
          <p:cNvSpPr txBox="1"/>
          <p:nvPr/>
        </p:nvSpPr>
        <p:spPr>
          <a:xfrm rot="16200000">
            <a:off x="8317014" y="4527862"/>
            <a:ext cx="20191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/>
              <a:t>Activation</a:t>
            </a:r>
            <a:endParaRPr lang="de-DE" sz="1000" dirty="0"/>
          </a:p>
        </p:txBody>
      </p:sp>
      <p:sp>
        <p:nvSpPr>
          <p:cNvPr id="75" name="Textfeld 74">
            <a:extLst>
              <a:ext uri="{FF2B5EF4-FFF2-40B4-BE49-F238E27FC236}">
                <a16:creationId xmlns:a16="http://schemas.microsoft.com/office/drawing/2014/main" id="{FADB3BC1-889D-95B4-2D1E-8CE310C935A9}"/>
              </a:ext>
            </a:extLst>
          </p:cNvPr>
          <p:cNvSpPr txBox="1"/>
          <p:nvPr/>
        </p:nvSpPr>
        <p:spPr>
          <a:xfrm>
            <a:off x="6972781" y="5852255"/>
            <a:ext cx="19311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de-DE" sz="105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5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05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[ADP] &amp; [AMP]</a:t>
            </a:r>
          </a:p>
        </p:txBody>
      </p:sp>
      <p:cxnSp>
        <p:nvCxnSpPr>
          <p:cNvPr id="76" name="Gerade Verbindung mit Pfeil 75">
            <a:extLst>
              <a:ext uri="{FF2B5EF4-FFF2-40B4-BE49-F238E27FC236}">
                <a16:creationId xmlns:a16="http://schemas.microsoft.com/office/drawing/2014/main" id="{54A46B02-A728-AE36-9AE8-7E3530E3B955}"/>
              </a:ext>
            </a:extLst>
          </p:cNvPr>
          <p:cNvCxnSpPr>
            <a:cxnSpLocks/>
            <a:endCxn id="75" idx="1"/>
          </p:cNvCxnSpPr>
          <p:nvPr/>
        </p:nvCxnSpPr>
        <p:spPr>
          <a:xfrm>
            <a:off x="6699246" y="5979213"/>
            <a:ext cx="2735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Zylinder 76">
            <a:extLst>
              <a:ext uri="{FF2B5EF4-FFF2-40B4-BE49-F238E27FC236}">
                <a16:creationId xmlns:a16="http://schemas.microsoft.com/office/drawing/2014/main" id="{EA552932-91BC-F22D-04BB-E9E8B6F6FE25}"/>
              </a:ext>
            </a:extLst>
          </p:cNvPr>
          <p:cNvSpPr/>
          <p:nvPr/>
        </p:nvSpPr>
        <p:spPr>
          <a:xfrm>
            <a:off x="5071497" y="3288755"/>
            <a:ext cx="186661" cy="246876"/>
          </a:xfrm>
          <a:prstGeom prst="ca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lt1"/>
              </a:solidFill>
            </a:endParaRPr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id="{45E2323C-718B-CBF0-85B1-B3168A731C20}"/>
              </a:ext>
            </a:extLst>
          </p:cNvPr>
          <p:cNvSpPr txBox="1"/>
          <p:nvPr/>
        </p:nvSpPr>
        <p:spPr>
          <a:xfrm>
            <a:off x="2971245" y="3288329"/>
            <a:ext cx="11963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</a:t>
            </a:r>
            <a:endParaRPr lang="de-DE" sz="1050" i="1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12AF5DD0-6BFE-DFEB-CF35-C40C02B63B52}"/>
              </a:ext>
            </a:extLst>
          </p:cNvPr>
          <p:cNvSpPr txBox="1"/>
          <p:nvPr/>
        </p:nvSpPr>
        <p:spPr>
          <a:xfrm>
            <a:off x="4690304" y="2484820"/>
            <a:ext cx="1856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050" b="1" u="sng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Glycolysis</a:t>
            </a:r>
            <a:endParaRPr lang="de-DE" dirty="0"/>
          </a:p>
        </p:txBody>
      </p:sp>
      <p:sp>
        <p:nvSpPr>
          <p:cNvPr id="80" name="Zylinder 79">
            <a:extLst>
              <a:ext uri="{FF2B5EF4-FFF2-40B4-BE49-F238E27FC236}">
                <a16:creationId xmlns:a16="http://schemas.microsoft.com/office/drawing/2014/main" id="{79CD298C-2379-9567-E69F-1910DE7BF2A4}"/>
              </a:ext>
            </a:extLst>
          </p:cNvPr>
          <p:cNvSpPr/>
          <p:nvPr/>
        </p:nvSpPr>
        <p:spPr>
          <a:xfrm>
            <a:off x="7678507" y="6368344"/>
            <a:ext cx="99568" cy="45719"/>
          </a:xfrm>
          <a:prstGeom prst="ca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lt1"/>
              </a:solidFill>
            </a:endParaRPr>
          </a:p>
        </p:txBody>
      </p:sp>
      <p:sp>
        <p:nvSpPr>
          <p:cNvPr id="81" name="Zylinder 80">
            <a:extLst>
              <a:ext uri="{FF2B5EF4-FFF2-40B4-BE49-F238E27FC236}">
                <a16:creationId xmlns:a16="http://schemas.microsoft.com/office/drawing/2014/main" id="{B220BD8F-AFAD-18F6-472F-ACF8F8951744}"/>
              </a:ext>
            </a:extLst>
          </p:cNvPr>
          <p:cNvSpPr/>
          <p:nvPr/>
        </p:nvSpPr>
        <p:spPr>
          <a:xfrm>
            <a:off x="7573859" y="3619376"/>
            <a:ext cx="104648" cy="115861"/>
          </a:xfrm>
          <a:prstGeom prst="ca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lt1"/>
              </a:solidFill>
            </a:endParaRPr>
          </a:p>
        </p:txBody>
      </p:sp>
      <p:cxnSp>
        <p:nvCxnSpPr>
          <p:cNvPr id="82" name="Gerade Verbindung mit Pfeil 81">
            <a:extLst>
              <a:ext uri="{FF2B5EF4-FFF2-40B4-BE49-F238E27FC236}">
                <a16:creationId xmlns:a16="http://schemas.microsoft.com/office/drawing/2014/main" id="{C00DB870-DCBB-55B5-DA24-133044B6EF15}"/>
              </a:ext>
            </a:extLst>
          </p:cNvPr>
          <p:cNvCxnSpPr>
            <a:cxnSpLocks/>
          </p:cNvCxnSpPr>
          <p:nvPr/>
        </p:nvCxnSpPr>
        <p:spPr>
          <a:xfrm>
            <a:off x="7626183" y="3782986"/>
            <a:ext cx="0" cy="5529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Pfeil nach rechts 82">
            <a:extLst>
              <a:ext uri="{FF2B5EF4-FFF2-40B4-BE49-F238E27FC236}">
                <a16:creationId xmlns:a16="http://schemas.microsoft.com/office/drawing/2014/main" id="{388E4B18-82D3-1538-70C5-5D7283236E3C}"/>
              </a:ext>
            </a:extLst>
          </p:cNvPr>
          <p:cNvSpPr/>
          <p:nvPr/>
        </p:nvSpPr>
        <p:spPr>
          <a:xfrm rot="5400000">
            <a:off x="3506584" y="4320245"/>
            <a:ext cx="1310482" cy="140466"/>
          </a:xfrm>
          <a:prstGeom prst="rightArrow">
            <a:avLst>
              <a:gd name="adj1" fmla="val 50000"/>
              <a:gd name="adj2" fmla="val 47669"/>
            </a:avLst>
          </a:prstGeom>
          <a:solidFill>
            <a:schemeClr val="accent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4" name="Zylinder 83">
            <a:extLst>
              <a:ext uri="{FF2B5EF4-FFF2-40B4-BE49-F238E27FC236}">
                <a16:creationId xmlns:a16="http://schemas.microsoft.com/office/drawing/2014/main" id="{543B0A8E-D79F-BDE4-EF22-BC2E236DBD3B}"/>
              </a:ext>
            </a:extLst>
          </p:cNvPr>
          <p:cNvSpPr/>
          <p:nvPr/>
        </p:nvSpPr>
        <p:spPr>
          <a:xfrm>
            <a:off x="3977213" y="2979552"/>
            <a:ext cx="369224" cy="571951"/>
          </a:xfrm>
          <a:prstGeom prst="can">
            <a:avLst/>
          </a:prstGeom>
          <a:solidFill>
            <a:schemeClr val="accent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dk1"/>
              </a:solidFill>
            </a:endParaRPr>
          </a:p>
        </p:txBody>
      </p:sp>
      <p:sp>
        <p:nvSpPr>
          <p:cNvPr id="85" name="Textfeld 84">
            <a:extLst>
              <a:ext uri="{FF2B5EF4-FFF2-40B4-BE49-F238E27FC236}">
                <a16:creationId xmlns:a16="http://schemas.microsoft.com/office/drawing/2014/main" id="{7927AEB3-00B3-1244-3A43-3A6F0ED17106}"/>
              </a:ext>
            </a:extLst>
          </p:cNvPr>
          <p:cNvSpPr txBox="1"/>
          <p:nvPr/>
        </p:nvSpPr>
        <p:spPr>
          <a:xfrm>
            <a:off x="3854343" y="2490582"/>
            <a:ext cx="1856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050" b="1" u="sng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Aerobic</a:t>
            </a:r>
          </a:p>
        </p:txBody>
      </p:sp>
      <p:sp>
        <p:nvSpPr>
          <p:cNvPr id="86" name="Geschweifte Klammer links 85">
            <a:extLst>
              <a:ext uri="{FF2B5EF4-FFF2-40B4-BE49-F238E27FC236}">
                <a16:creationId xmlns:a16="http://schemas.microsoft.com/office/drawing/2014/main" id="{C6A38179-9854-4C68-2B84-52C078919334}"/>
              </a:ext>
            </a:extLst>
          </p:cNvPr>
          <p:cNvSpPr/>
          <p:nvPr/>
        </p:nvSpPr>
        <p:spPr>
          <a:xfrm>
            <a:off x="2835310" y="5428878"/>
            <a:ext cx="303992" cy="113978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7" name="Textfeld 86">
            <a:extLst>
              <a:ext uri="{FF2B5EF4-FFF2-40B4-BE49-F238E27FC236}">
                <a16:creationId xmlns:a16="http://schemas.microsoft.com/office/drawing/2014/main" id="{C63B686E-096A-C775-1F82-EDD708F4BE4B}"/>
              </a:ext>
            </a:extLst>
          </p:cNvPr>
          <p:cNvSpPr txBox="1"/>
          <p:nvPr/>
        </p:nvSpPr>
        <p:spPr>
          <a:xfrm>
            <a:off x="2274939" y="5809936"/>
            <a:ext cx="660011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PCr</a:t>
            </a:r>
            <a:endParaRPr lang="de-DE" sz="16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8" name="Gerade Verbindung mit Pfeil 87">
            <a:extLst>
              <a:ext uri="{FF2B5EF4-FFF2-40B4-BE49-F238E27FC236}">
                <a16:creationId xmlns:a16="http://schemas.microsoft.com/office/drawing/2014/main" id="{52770D55-617C-83E4-3A11-0F3CE86861D9}"/>
              </a:ext>
            </a:extLst>
          </p:cNvPr>
          <p:cNvCxnSpPr>
            <a:cxnSpLocks/>
          </p:cNvCxnSpPr>
          <p:nvPr/>
        </p:nvCxnSpPr>
        <p:spPr>
          <a:xfrm flipH="1" flipV="1">
            <a:off x="1929067" y="5999107"/>
            <a:ext cx="345872" cy="9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feld 88">
            <a:extLst>
              <a:ext uri="{FF2B5EF4-FFF2-40B4-BE49-F238E27FC236}">
                <a16:creationId xmlns:a16="http://schemas.microsoft.com/office/drawing/2014/main" id="{4567028C-A5CB-DB40-B57A-E781CF3A0D6F}"/>
              </a:ext>
            </a:extLst>
          </p:cNvPr>
          <p:cNvSpPr txBox="1"/>
          <p:nvPr/>
        </p:nvSpPr>
        <p:spPr>
          <a:xfrm>
            <a:off x="795065" y="5881907"/>
            <a:ext cx="11363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de-DE" sz="105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5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05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[ADP] </a:t>
            </a:r>
          </a:p>
        </p:txBody>
      </p:sp>
      <p:sp>
        <p:nvSpPr>
          <p:cNvPr id="90" name="Zylinder 89">
            <a:extLst>
              <a:ext uri="{FF2B5EF4-FFF2-40B4-BE49-F238E27FC236}">
                <a16:creationId xmlns:a16="http://schemas.microsoft.com/office/drawing/2014/main" id="{53122B99-10DB-A90A-606D-6A554A87453F}"/>
              </a:ext>
            </a:extLst>
          </p:cNvPr>
          <p:cNvSpPr/>
          <p:nvPr/>
        </p:nvSpPr>
        <p:spPr>
          <a:xfrm rot="10800000" flipH="1" flipV="1">
            <a:off x="1440525" y="6322625"/>
            <a:ext cx="79358" cy="45719"/>
          </a:xfrm>
          <a:prstGeom prst="ca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lt1"/>
              </a:solidFill>
            </a:endParaRPr>
          </a:p>
        </p:txBody>
      </p:sp>
      <p:cxnSp>
        <p:nvCxnSpPr>
          <p:cNvPr id="91" name="Gerade Verbindung 90">
            <a:extLst>
              <a:ext uri="{FF2B5EF4-FFF2-40B4-BE49-F238E27FC236}">
                <a16:creationId xmlns:a16="http://schemas.microsoft.com/office/drawing/2014/main" id="{CCEDFCDD-4A37-FEB5-93A6-AC45498FE8D4}"/>
              </a:ext>
            </a:extLst>
          </p:cNvPr>
          <p:cNvCxnSpPr>
            <a:cxnSpLocks/>
          </p:cNvCxnSpPr>
          <p:nvPr/>
        </p:nvCxnSpPr>
        <p:spPr>
          <a:xfrm flipV="1">
            <a:off x="270788" y="4426556"/>
            <a:ext cx="0" cy="158168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2" name="Gerade Verbindung 91">
            <a:extLst>
              <a:ext uri="{FF2B5EF4-FFF2-40B4-BE49-F238E27FC236}">
                <a16:creationId xmlns:a16="http://schemas.microsoft.com/office/drawing/2014/main" id="{39F4179D-65CA-478E-38ED-62F223546B79}"/>
              </a:ext>
            </a:extLst>
          </p:cNvPr>
          <p:cNvCxnSpPr>
            <a:cxnSpLocks/>
            <a:stCxn id="89" idx="1"/>
          </p:cNvCxnSpPr>
          <p:nvPr/>
        </p:nvCxnSpPr>
        <p:spPr>
          <a:xfrm flipH="1" flipV="1">
            <a:off x="258780" y="5999107"/>
            <a:ext cx="536285" cy="975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3" name="Gerade Verbindung mit Pfeil 92">
            <a:extLst>
              <a:ext uri="{FF2B5EF4-FFF2-40B4-BE49-F238E27FC236}">
                <a16:creationId xmlns:a16="http://schemas.microsoft.com/office/drawing/2014/main" id="{28D78C1F-CDB2-1ADC-D17B-CC5906EFB27D}"/>
              </a:ext>
            </a:extLst>
          </p:cNvPr>
          <p:cNvCxnSpPr>
            <a:cxnSpLocks/>
          </p:cNvCxnSpPr>
          <p:nvPr/>
        </p:nvCxnSpPr>
        <p:spPr>
          <a:xfrm>
            <a:off x="267081" y="4430237"/>
            <a:ext cx="367022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4" name="Textfeld 93">
            <a:extLst>
              <a:ext uri="{FF2B5EF4-FFF2-40B4-BE49-F238E27FC236}">
                <a16:creationId xmlns:a16="http://schemas.microsoft.com/office/drawing/2014/main" id="{23372778-533F-30C9-75F7-9224B5E4C7A1}"/>
              </a:ext>
            </a:extLst>
          </p:cNvPr>
          <p:cNvSpPr txBox="1"/>
          <p:nvPr/>
        </p:nvSpPr>
        <p:spPr>
          <a:xfrm rot="16200000">
            <a:off x="-599743" y="4437951"/>
            <a:ext cx="20191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/>
              <a:t>Activation</a:t>
            </a:r>
            <a:endParaRPr lang="de-DE" sz="1000" dirty="0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AA499138-ACBF-7042-2FF2-D8801253A91F}"/>
              </a:ext>
            </a:extLst>
          </p:cNvPr>
          <p:cNvSpPr txBox="1"/>
          <p:nvPr/>
        </p:nvSpPr>
        <p:spPr>
          <a:xfrm rot="16200000">
            <a:off x="6751422" y="3243617"/>
            <a:ext cx="20191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Inhibition</a:t>
            </a:r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A3EE35AB-1A6D-C348-FF9F-B3D1D905E9BB}"/>
              </a:ext>
            </a:extLst>
          </p:cNvPr>
          <p:cNvSpPr txBox="1"/>
          <p:nvPr/>
        </p:nvSpPr>
        <p:spPr>
          <a:xfrm>
            <a:off x="480843" y="5808186"/>
            <a:ext cx="1227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97" name="Gerade Verbindung mit Pfeil 96">
            <a:extLst>
              <a:ext uri="{FF2B5EF4-FFF2-40B4-BE49-F238E27FC236}">
                <a16:creationId xmlns:a16="http://schemas.microsoft.com/office/drawing/2014/main" id="{E9E83D4C-6DF7-8A38-14B8-5578129A9D3A}"/>
              </a:ext>
            </a:extLst>
          </p:cNvPr>
          <p:cNvCxnSpPr>
            <a:cxnSpLocks/>
            <a:stCxn id="99" idx="0"/>
          </p:cNvCxnSpPr>
          <p:nvPr/>
        </p:nvCxnSpPr>
        <p:spPr>
          <a:xfrm flipH="1" flipV="1">
            <a:off x="8229601" y="5175203"/>
            <a:ext cx="247650" cy="843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>
            <a:extLst>
              <a:ext uri="{FF2B5EF4-FFF2-40B4-BE49-F238E27FC236}">
                <a16:creationId xmlns:a16="http://schemas.microsoft.com/office/drawing/2014/main" id="{C34388D7-00E4-90A4-A55C-71956493A9C5}"/>
              </a:ext>
            </a:extLst>
          </p:cNvPr>
          <p:cNvSpPr/>
          <p:nvPr/>
        </p:nvSpPr>
        <p:spPr>
          <a:xfrm>
            <a:off x="8186082" y="4942453"/>
            <a:ext cx="614362" cy="5705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9" name="Rechteck 98">
            <a:extLst>
              <a:ext uri="{FF2B5EF4-FFF2-40B4-BE49-F238E27FC236}">
                <a16:creationId xmlns:a16="http://schemas.microsoft.com/office/drawing/2014/main" id="{8EBB4D51-A175-9014-6240-E3BF361265DE}"/>
              </a:ext>
            </a:extLst>
          </p:cNvPr>
          <p:cNvSpPr/>
          <p:nvPr/>
        </p:nvSpPr>
        <p:spPr>
          <a:xfrm>
            <a:off x="8012579" y="5259595"/>
            <a:ext cx="929344" cy="395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0" name="Gerade Verbindung mit Pfeil 99">
            <a:extLst>
              <a:ext uri="{FF2B5EF4-FFF2-40B4-BE49-F238E27FC236}">
                <a16:creationId xmlns:a16="http://schemas.microsoft.com/office/drawing/2014/main" id="{62B9C84F-4A5D-8D3B-E9B7-E255C685965B}"/>
              </a:ext>
            </a:extLst>
          </p:cNvPr>
          <p:cNvCxnSpPr>
            <a:cxnSpLocks/>
            <a:stCxn id="103" idx="0"/>
            <a:endCxn id="102" idx="1"/>
          </p:cNvCxnSpPr>
          <p:nvPr/>
        </p:nvCxnSpPr>
        <p:spPr>
          <a:xfrm flipH="1" flipV="1">
            <a:off x="1128842" y="4950415"/>
            <a:ext cx="201198" cy="2335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hteck 100">
            <a:extLst>
              <a:ext uri="{FF2B5EF4-FFF2-40B4-BE49-F238E27FC236}">
                <a16:creationId xmlns:a16="http://schemas.microsoft.com/office/drawing/2014/main" id="{09017001-C415-2FF3-BF29-0095CD468EB7}"/>
              </a:ext>
            </a:extLst>
          </p:cNvPr>
          <p:cNvSpPr/>
          <p:nvPr/>
        </p:nvSpPr>
        <p:spPr>
          <a:xfrm>
            <a:off x="1017768" y="5336409"/>
            <a:ext cx="929344" cy="395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6FE8AAF3-C9B8-EFB1-A442-E3051041E009}"/>
              </a:ext>
            </a:extLst>
          </p:cNvPr>
          <p:cNvSpPr/>
          <p:nvPr/>
        </p:nvSpPr>
        <p:spPr>
          <a:xfrm>
            <a:off x="1038871" y="4866867"/>
            <a:ext cx="614362" cy="570501"/>
          </a:xfrm>
          <a:prstGeom prst="ellipse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dk1"/>
              </a:solidFill>
            </a:endParaRPr>
          </a:p>
        </p:txBody>
      </p:sp>
      <p:sp>
        <p:nvSpPr>
          <p:cNvPr id="103" name="Rechteck 102">
            <a:extLst>
              <a:ext uri="{FF2B5EF4-FFF2-40B4-BE49-F238E27FC236}">
                <a16:creationId xmlns:a16="http://schemas.microsoft.com/office/drawing/2014/main" id="{95236B9E-A43E-BB20-620A-CCE316F2283E}"/>
              </a:ext>
            </a:extLst>
          </p:cNvPr>
          <p:cNvSpPr/>
          <p:nvPr/>
        </p:nvSpPr>
        <p:spPr>
          <a:xfrm>
            <a:off x="865368" y="5184009"/>
            <a:ext cx="929344" cy="395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9211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18">
            <a:extLst>
              <a:ext uri="{FF2B5EF4-FFF2-40B4-BE49-F238E27FC236}">
                <a16:creationId xmlns:a16="http://schemas.microsoft.com/office/drawing/2014/main" id="{DFA29479-1212-DF63-3E6F-78CBBC1A9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V̇O</a:t>
            </a:r>
            <a:r>
              <a:rPr kumimoji="0" lang="de-DE" altLang="de-DE" sz="3000" b="1" i="0" u="none" strike="noStrike" kern="1200" cap="none" spc="0" normalizeH="0" baseline="-2500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de-DE" altLang="de-DE" sz="3000" b="1" i="0" u="none" strike="noStrike" kern="1200" cap="none" spc="0" normalizeH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-Kinetics</a:t>
            </a: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-2500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4" name="Grafik 53">
            <a:extLst>
              <a:ext uri="{FF2B5EF4-FFF2-40B4-BE49-F238E27FC236}">
                <a16:creationId xmlns:a16="http://schemas.microsoft.com/office/drawing/2014/main" id="{FF7F00C5-6E9F-4399-AC66-7A2FB0F80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66" y="1391682"/>
            <a:ext cx="2709651" cy="20322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E3D4ADF2-9D18-7495-2FF2-9E6769FD5CB3}"/>
              </a:ext>
            </a:extLst>
          </p:cNvPr>
          <p:cNvSpPr/>
          <p:nvPr/>
        </p:nvSpPr>
        <p:spPr>
          <a:xfrm>
            <a:off x="5020697" y="4006511"/>
            <a:ext cx="295896" cy="281158"/>
          </a:xfrm>
          <a:prstGeom prst="rect">
            <a:avLst/>
          </a:prstGeom>
          <a:solidFill>
            <a:srgbClr val="FF0000"/>
          </a:solidFill>
          <a:ln>
            <a:solidFill>
              <a:srgbClr val="EA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800" dirty="0">
                <a:solidFill>
                  <a:schemeClr val="bg1"/>
                </a:solidFill>
              </a:rPr>
              <a:t>H</a:t>
            </a:r>
            <a:r>
              <a:rPr lang="de-DE" sz="800" baseline="300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1412B93-C4C4-369C-4010-14C2FF11FA5D}"/>
              </a:ext>
            </a:extLst>
          </p:cNvPr>
          <p:cNvSpPr/>
          <p:nvPr/>
        </p:nvSpPr>
        <p:spPr>
          <a:xfrm>
            <a:off x="4312683" y="6189571"/>
            <a:ext cx="4699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dk1"/>
              </a:solidFill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EA05938-0B76-0500-CC45-A2E226E0ED9E}"/>
              </a:ext>
            </a:extLst>
          </p:cNvPr>
          <p:cNvSpPr/>
          <p:nvPr/>
        </p:nvSpPr>
        <p:spPr>
          <a:xfrm>
            <a:off x="3251541" y="5968764"/>
            <a:ext cx="2667000" cy="757930"/>
          </a:xfrm>
          <a:prstGeom prst="rect">
            <a:avLst/>
          </a:prstGeom>
          <a:solidFill>
            <a:schemeClr val="accent3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4A70AB8-042A-212C-74F5-48B5A5F2AD94}"/>
              </a:ext>
            </a:extLst>
          </p:cNvPr>
          <p:cNvSpPr/>
          <p:nvPr/>
        </p:nvSpPr>
        <p:spPr>
          <a:xfrm>
            <a:off x="3244439" y="6105076"/>
            <a:ext cx="2667000" cy="629417"/>
          </a:xfrm>
          <a:prstGeom prst="rect">
            <a:avLst/>
          </a:prstGeom>
          <a:solidFill>
            <a:schemeClr val="accent3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7822D50-4157-1A1B-6AC1-3E185889D305}"/>
              </a:ext>
            </a:extLst>
          </p:cNvPr>
          <p:cNvSpPr/>
          <p:nvPr/>
        </p:nvSpPr>
        <p:spPr>
          <a:xfrm>
            <a:off x="3245435" y="6460332"/>
            <a:ext cx="2667000" cy="266361"/>
          </a:xfrm>
          <a:prstGeom prst="rect">
            <a:avLst/>
          </a:prstGeom>
          <a:solidFill>
            <a:schemeClr val="accent3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43DC579-66B4-7204-FB27-08B0AAB4537E}"/>
              </a:ext>
            </a:extLst>
          </p:cNvPr>
          <p:cNvSpPr/>
          <p:nvPr/>
        </p:nvSpPr>
        <p:spPr>
          <a:xfrm>
            <a:off x="5071497" y="4426556"/>
            <a:ext cx="186662" cy="35018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EA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AAF67D6-E33D-BA4C-2BFA-10FCD5C9F450}"/>
              </a:ext>
            </a:extLst>
          </p:cNvPr>
          <p:cNvSpPr/>
          <p:nvPr/>
        </p:nvSpPr>
        <p:spPr>
          <a:xfrm>
            <a:off x="4018341" y="4128913"/>
            <a:ext cx="278346" cy="38991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2FB4819-CE0F-CABB-B02C-C8351FE5550E}"/>
              </a:ext>
            </a:extLst>
          </p:cNvPr>
          <p:cNvSpPr/>
          <p:nvPr/>
        </p:nvSpPr>
        <p:spPr>
          <a:xfrm>
            <a:off x="3239533" y="6514238"/>
            <a:ext cx="2667000" cy="23074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6415A658-3D4C-9B1D-05EC-8A3EDCA172D9}"/>
              </a:ext>
            </a:extLst>
          </p:cNvPr>
          <p:cNvGrpSpPr/>
          <p:nvPr/>
        </p:nvGrpSpPr>
        <p:grpSpPr>
          <a:xfrm>
            <a:off x="3074433" y="3864431"/>
            <a:ext cx="3124200" cy="2872581"/>
            <a:chOff x="2755900" y="2273300"/>
            <a:chExt cx="3124200" cy="2872581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95BFD00E-401A-595C-DCBC-2FAFAF7E01FB}"/>
                </a:ext>
              </a:extLst>
            </p:cNvPr>
            <p:cNvSpPr/>
            <p:nvPr/>
          </p:nvSpPr>
          <p:spPr>
            <a:xfrm>
              <a:off x="2921000" y="2415381"/>
              <a:ext cx="2667000" cy="2730500"/>
            </a:xfrm>
            <a:prstGeom prst="rect">
              <a:avLst/>
            </a:prstGeom>
            <a:no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7441C3C5-F995-C885-DC27-0644E434606E}"/>
                </a:ext>
              </a:extLst>
            </p:cNvPr>
            <p:cNvSpPr/>
            <p:nvPr/>
          </p:nvSpPr>
          <p:spPr>
            <a:xfrm>
              <a:off x="2755900" y="2273300"/>
              <a:ext cx="312420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4" name="Geschweifte Klammer links 13">
            <a:extLst>
              <a:ext uri="{FF2B5EF4-FFF2-40B4-BE49-F238E27FC236}">
                <a16:creationId xmlns:a16="http://schemas.microsoft.com/office/drawing/2014/main" id="{107DCF02-495A-CAEE-A398-B2B0A2EE9089}"/>
              </a:ext>
            </a:extLst>
          </p:cNvPr>
          <p:cNvSpPr/>
          <p:nvPr/>
        </p:nvSpPr>
        <p:spPr>
          <a:xfrm flipH="1">
            <a:off x="5906533" y="6568661"/>
            <a:ext cx="292100" cy="17632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Geschweifte Klammer links 14">
            <a:extLst>
              <a:ext uri="{FF2B5EF4-FFF2-40B4-BE49-F238E27FC236}">
                <a16:creationId xmlns:a16="http://schemas.microsoft.com/office/drawing/2014/main" id="{09FD3423-FDAA-A128-60D9-01EB65AE7456}"/>
              </a:ext>
            </a:extLst>
          </p:cNvPr>
          <p:cNvSpPr/>
          <p:nvPr/>
        </p:nvSpPr>
        <p:spPr>
          <a:xfrm flipH="1">
            <a:off x="5930549" y="5419119"/>
            <a:ext cx="268084" cy="113978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7FEF14E-2989-AE11-45D9-FDDFBC4B4D38}"/>
              </a:ext>
            </a:extLst>
          </p:cNvPr>
          <p:cNvSpPr txBox="1"/>
          <p:nvPr/>
        </p:nvSpPr>
        <p:spPr>
          <a:xfrm>
            <a:off x="6174821" y="5775402"/>
            <a:ext cx="660011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PCr</a:t>
            </a:r>
            <a:endParaRPr lang="de-DE" sz="16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966FBC4-0D00-498E-73A7-CFF32074067D}"/>
              </a:ext>
            </a:extLst>
          </p:cNvPr>
          <p:cNvSpPr txBox="1"/>
          <p:nvPr/>
        </p:nvSpPr>
        <p:spPr>
          <a:xfrm>
            <a:off x="6210641" y="6487544"/>
            <a:ext cx="624191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ATP</a:t>
            </a:r>
          </a:p>
        </p:txBody>
      </p:sp>
      <p:sp>
        <p:nvSpPr>
          <p:cNvPr id="18" name="Pfeil nach rechts 17">
            <a:extLst>
              <a:ext uri="{FF2B5EF4-FFF2-40B4-BE49-F238E27FC236}">
                <a16:creationId xmlns:a16="http://schemas.microsoft.com/office/drawing/2014/main" id="{2B62D81B-00A4-E9C8-30D3-047AE3C2FE55}"/>
              </a:ext>
            </a:extLst>
          </p:cNvPr>
          <p:cNvSpPr/>
          <p:nvPr/>
        </p:nvSpPr>
        <p:spPr>
          <a:xfrm rot="5400000">
            <a:off x="4509587" y="4232224"/>
            <a:ext cx="1310482" cy="405129"/>
          </a:xfrm>
          <a:prstGeom prst="rightArrow">
            <a:avLst>
              <a:gd name="adj1" fmla="val 50000"/>
              <a:gd name="adj2" fmla="val 4766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964FDF7-C205-7354-F3A3-CC8AF221CFC5}"/>
              </a:ext>
            </a:extLst>
          </p:cNvPr>
          <p:cNvSpPr txBox="1"/>
          <p:nvPr/>
        </p:nvSpPr>
        <p:spPr>
          <a:xfrm>
            <a:off x="3085239" y="3987646"/>
            <a:ext cx="11963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</a:p>
        </p:txBody>
      </p: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DF489A8B-4DE1-E4D8-F1CC-FC4733E38265}"/>
              </a:ext>
            </a:extLst>
          </p:cNvPr>
          <p:cNvCxnSpPr>
            <a:cxnSpLocks/>
          </p:cNvCxnSpPr>
          <p:nvPr/>
        </p:nvCxnSpPr>
        <p:spPr>
          <a:xfrm>
            <a:off x="8631651" y="5989010"/>
            <a:ext cx="87264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E01AEDE6-8D28-7B69-1A0B-AE1805169638}"/>
              </a:ext>
            </a:extLst>
          </p:cNvPr>
          <p:cNvCxnSpPr>
            <a:cxnSpLocks/>
          </p:cNvCxnSpPr>
          <p:nvPr/>
        </p:nvCxnSpPr>
        <p:spPr>
          <a:xfrm flipV="1">
            <a:off x="9504300" y="4434104"/>
            <a:ext cx="0" cy="155145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AB710A2D-D674-0E5D-FC87-7817090B78C2}"/>
              </a:ext>
            </a:extLst>
          </p:cNvPr>
          <p:cNvCxnSpPr>
            <a:cxnSpLocks/>
          </p:cNvCxnSpPr>
          <p:nvPr/>
        </p:nvCxnSpPr>
        <p:spPr>
          <a:xfrm flipH="1" flipV="1">
            <a:off x="5367393" y="4417402"/>
            <a:ext cx="4136907" cy="167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F85E2F73-8DB5-0CBC-4D06-48C932E9A806}"/>
              </a:ext>
            </a:extLst>
          </p:cNvPr>
          <p:cNvSpPr txBox="1"/>
          <p:nvPr/>
        </p:nvSpPr>
        <p:spPr>
          <a:xfrm rot="16200000">
            <a:off x="8317014" y="4527862"/>
            <a:ext cx="20191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/>
              <a:t>Activation</a:t>
            </a:r>
            <a:endParaRPr lang="de-DE" sz="1000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4EDF9CD-C38F-34E1-E7B9-F3AAE16E1435}"/>
              </a:ext>
            </a:extLst>
          </p:cNvPr>
          <p:cNvSpPr txBox="1"/>
          <p:nvPr/>
        </p:nvSpPr>
        <p:spPr>
          <a:xfrm>
            <a:off x="6972781" y="5852255"/>
            <a:ext cx="19311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de-DE" sz="105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5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05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[ADP] &amp; [AMP]</a:t>
            </a:r>
          </a:p>
        </p:txBody>
      </p: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72BAE002-DE74-60DF-C262-C8EBF6B49074}"/>
              </a:ext>
            </a:extLst>
          </p:cNvPr>
          <p:cNvCxnSpPr>
            <a:endCxn id="24" idx="1"/>
          </p:cNvCxnSpPr>
          <p:nvPr/>
        </p:nvCxnSpPr>
        <p:spPr>
          <a:xfrm>
            <a:off x="6699246" y="5979213"/>
            <a:ext cx="2735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ylinder 25">
            <a:extLst>
              <a:ext uri="{FF2B5EF4-FFF2-40B4-BE49-F238E27FC236}">
                <a16:creationId xmlns:a16="http://schemas.microsoft.com/office/drawing/2014/main" id="{EE696E4F-6FA8-9912-1D41-0D695E0B6594}"/>
              </a:ext>
            </a:extLst>
          </p:cNvPr>
          <p:cNvSpPr/>
          <p:nvPr/>
        </p:nvSpPr>
        <p:spPr>
          <a:xfrm>
            <a:off x="5071497" y="3288755"/>
            <a:ext cx="186661" cy="246876"/>
          </a:xfrm>
          <a:prstGeom prst="ca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lt1"/>
              </a:solidFill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A7535C00-73E3-3A43-57CE-2628200E1E29}"/>
              </a:ext>
            </a:extLst>
          </p:cNvPr>
          <p:cNvSpPr txBox="1"/>
          <p:nvPr/>
        </p:nvSpPr>
        <p:spPr>
          <a:xfrm>
            <a:off x="2971245" y="3288329"/>
            <a:ext cx="11963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</a:t>
            </a:r>
            <a:endParaRPr lang="de-DE" sz="1050" i="1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612BB4D-C3D9-876C-994D-EDF79F980855}"/>
              </a:ext>
            </a:extLst>
          </p:cNvPr>
          <p:cNvSpPr txBox="1"/>
          <p:nvPr/>
        </p:nvSpPr>
        <p:spPr>
          <a:xfrm>
            <a:off x="4690304" y="2484820"/>
            <a:ext cx="1856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050" b="1" u="sng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Glycolysis</a:t>
            </a:r>
            <a:endParaRPr lang="de-DE" dirty="0"/>
          </a:p>
        </p:txBody>
      </p:sp>
      <p:sp>
        <p:nvSpPr>
          <p:cNvPr id="29" name="Zylinder 28">
            <a:extLst>
              <a:ext uri="{FF2B5EF4-FFF2-40B4-BE49-F238E27FC236}">
                <a16:creationId xmlns:a16="http://schemas.microsoft.com/office/drawing/2014/main" id="{DB63C676-AFFE-888E-0CDA-2A6D88A87BDE}"/>
              </a:ext>
            </a:extLst>
          </p:cNvPr>
          <p:cNvSpPr/>
          <p:nvPr/>
        </p:nvSpPr>
        <p:spPr>
          <a:xfrm>
            <a:off x="7678507" y="6368344"/>
            <a:ext cx="99568" cy="45719"/>
          </a:xfrm>
          <a:prstGeom prst="ca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lt1"/>
              </a:solidFill>
            </a:endParaRPr>
          </a:p>
        </p:txBody>
      </p:sp>
      <p:sp>
        <p:nvSpPr>
          <p:cNvPr id="30" name="Zylinder 29">
            <a:extLst>
              <a:ext uri="{FF2B5EF4-FFF2-40B4-BE49-F238E27FC236}">
                <a16:creationId xmlns:a16="http://schemas.microsoft.com/office/drawing/2014/main" id="{3F29D988-DB11-F09C-1660-8F3EE8534E05}"/>
              </a:ext>
            </a:extLst>
          </p:cNvPr>
          <p:cNvSpPr/>
          <p:nvPr/>
        </p:nvSpPr>
        <p:spPr>
          <a:xfrm>
            <a:off x="7573859" y="3619376"/>
            <a:ext cx="104648" cy="115861"/>
          </a:xfrm>
          <a:prstGeom prst="ca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lt1"/>
              </a:solidFill>
            </a:endParaRPr>
          </a:p>
        </p:txBody>
      </p: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B7CC8E19-43A7-888F-8058-C40D626C5FB8}"/>
              </a:ext>
            </a:extLst>
          </p:cNvPr>
          <p:cNvCxnSpPr>
            <a:cxnSpLocks/>
          </p:cNvCxnSpPr>
          <p:nvPr/>
        </p:nvCxnSpPr>
        <p:spPr>
          <a:xfrm>
            <a:off x="7626183" y="3782986"/>
            <a:ext cx="0" cy="5529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Pfeil nach rechts 31">
            <a:extLst>
              <a:ext uri="{FF2B5EF4-FFF2-40B4-BE49-F238E27FC236}">
                <a16:creationId xmlns:a16="http://schemas.microsoft.com/office/drawing/2014/main" id="{78FCA787-F28B-4958-FD82-F3BFCE7DEC0F}"/>
              </a:ext>
            </a:extLst>
          </p:cNvPr>
          <p:cNvSpPr/>
          <p:nvPr/>
        </p:nvSpPr>
        <p:spPr>
          <a:xfrm rot="5400000">
            <a:off x="3506584" y="4320245"/>
            <a:ext cx="1310482" cy="140466"/>
          </a:xfrm>
          <a:prstGeom prst="rightArrow">
            <a:avLst>
              <a:gd name="adj1" fmla="val 50000"/>
              <a:gd name="adj2" fmla="val 47669"/>
            </a:avLst>
          </a:prstGeom>
          <a:solidFill>
            <a:schemeClr val="accent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Zylinder 32">
            <a:extLst>
              <a:ext uri="{FF2B5EF4-FFF2-40B4-BE49-F238E27FC236}">
                <a16:creationId xmlns:a16="http://schemas.microsoft.com/office/drawing/2014/main" id="{2A17F509-8429-3C01-FBA7-EAB9FB96DF4E}"/>
              </a:ext>
            </a:extLst>
          </p:cNvPr>
          <p:cNvSpPr/>
          <p:nvPr/>
        </p:nvSpPr>
        <p:spPr>
          <a:xfrm>
            <a:off x="3977213" y="2979552"/>
            <a:ext cx="369224" cy="571951"/>
          </a:xfrm>
          <a:prstGeom prst="can">
            <a:avLst/>
          </a:prstGeom>
          <a:solidFill>
            <a:schemeClr val="accent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dk1"/>
              </a:solidFill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7A5989AD-3EB8-B9CF-683F-05E5060AAA90}"/>
              </a:ext>
            </a:extLst>
          </p:cNvPr>
          <p:cNvSpPr txBox="1"/>
          <p:nvPr/>
        </p:nvSpPr>
        <p:spPr>
          <a:xfrm>
            <a:off x="3854343" y="2490582"/>
            <a:ext cx="1856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050" b="1" u="sng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Aerobic</a:t>
            </a:r>
          </a:p>
        </p:txBody>
      </p:sp>
      <p:sp>
        <p:nvSpPr>
          <p:cNvPr id="35" name="Geschweifte Klammer links 34">
            <a:extLst>
              <a:ext uri="{FF2B5EF4-FFF2-40B4-BE49-F238E27FC236}">
                <a16:creationId xmlns:a16="http://schemas.microsoft.com/office/drawing/2014/main" id="{8F44065D-16FF-02C3-74CD-759340A7ADC5}"/>
              </a:ext>
            </a:extLst>
          </p:cNvPr>
          <p:cNvSpPr/>
          <p:nvPr/>
        </p:nvSpPr>
        <p:spPr>
          <a:xfrm>
            <a:off x="2835310" y="5428878"/>
            <a:ext cx="303992" cy="113978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6619378E-494E-CBC2-52AF-A17DB14FCBC9}"/>
              </a:ext>
            </a:extLst>
          </p:cNvPr>
          <p:cNvSpPr txBox="1"/>
          <p:nvPr/>
        </p:nvSpPr>
        <p:spPr>
          <a:xfrm>
            <a:off x="2274939" y="5809936"/>
            <a:ext cx="660011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PCr</a:t>
            </a:r>
            <a:endParaRPr lang="de-DE" sz="16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91D62FA2-D872-C77E-7459-AAF6877DF86B}"/>
              </a:ext>
            </a:extLst>
          </p:cNvPr>
          <p:cNvCxnSpPr>
            <a:cxnSpLocks/>
          </p:cNvCxnSpPr>
          <p:nvPr/>
        </p:nvCxnSpPr>
        <p:spPr>
          <a:xfrm flipH="1" flipV="1">
            <a:off x="1929067" y="5999107"/>
            <a:ext cx="345872" cy="9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>
            <a:extLst>
              <a:ext uri="{FF2B5EF4-FFF2-40B4-BE49-F238E27FC236}">
                <a16:creationId xmlns:a16="http://schemas.microsoft.com/office/drawing/2014/main" id="{217E9CF5-2714-CA3E-4C6D-DDBBA70889F8}"/>
              </a:ext>
            </a:extLst>
          </p:cNvPr>
          <p:cNvSpPr txBox="1"/>
          <p:nvPr/>
        </p:nvSpPr>
        <p:spPr>
          <a:xfrm>
            <a:off x="795065" y="5881907"/>
            <a:ext cx="11363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de-DE" sz="105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5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05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[ADP] </a:t>
            </a:r>
          </a:p>
        </p:txBody>
      </p:sp>
      <p:sp>
        <p:nvSpPr>
          <p:cNvPr id="39" name="Zylinder 38">
            <a:extLst>
              <a:ext uri="{FF2B5EF4-FFF2-40B4-BE49-F238E27FC236}">
                <a16:creationId xmlns:a16="http://schemas.microsoft.com/office/drawing/2014/main" id="{B5D3BA16-6D2C-844F-1777-622C0F5FC988}"/>
              </a:ext>
            </a:extLst>
          </p:cNvPr>
          <p:cNvSpPr/>
          <p:nvPr/>
        </p:nvSpPr>
        <p:spPr>
          <a:xfrm rot="10800000" flipH="1" flipV="1">
            <a:off x="1440525" y="6322625"/>
            <a:ext cx="79358" cy="45719"/>
          </a:xfrm>
          <a:prstGeom prst="ca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lt1"/>
              </a:solidFill>
            </a:endParaRPr>
          </a:p>
        </p:txBody>
      </p:sp>
      <p:cxnSp>
        <p:nvCxnSpPr>
          <p:cNvPr id="40" name="Gerade Verbindung 39">
            <a:extLst>
              <a:ext uri="{FF2B5EF4-FFF2-40B4-BE49-F238E27FC236}">
                <a16:creationId xmlns:a16="http://schemas.microsoft.com/office/drawing/2014/main" id="{BAF71D2D-CEC7-E639-2FB6-6802952D1DF3}"/>
              </a:ext>
            </a:extLst>
          </p:cNvPr>
          <p:cNvCxnSpPr>
            <a:cxnSpLocks/>
          </p:cNvCxnSpPr>
          <p:nvPr/>
        </p:nvCxnSpPr>
        <p:spPr>
          <a:xfrm flipV="1">
            <a:off x="270788" y="4426556"/>
            <a:ext cx="0" cy="158168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Gerade Verbindung 40">
            <a:extLst>
              <a:ext uri="{FF2B5EF4-FFF2-40B4-BE49-F238E27FC236}">
                <a16:creationId xmlns:a16="http://schemas.microsoft.com/office/drawing/2014/main" id="{A0B9A333-04F7-6BAE-69E9-E321419CF6DB}"/>
              </a:ext>
            </a:extLst>
          </p:cNvPr>
          <p:cNvCxnSpPr>
            <a:cxnSpLocks/>
            <a:stCxn id="38" idx="1"/>
          </p:cNvCxnSpPr>
          <p:nvPr/>
        </p:nvCxnSpPr>
        <p:spPr>
          <a:xfrm flipH="1" flipV="1">
            <a:off x="258780" y="5999107"/>
            <a:ext cx="536285" cy="975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5AD942E9-CB50-A649-5AD2-F1FA6B1647A3}"/>
              </a:ext>
            </a:extLst>
          </p:cNvPr>
          <p:cNvCxnSpPr>
            <a:cxnSpLocks/>
          </p:cNvCxnSpPr>
          <p:nvPr/>
        </p:nvCxnSpPr>
        <p:spPr>
          <a:xfrm>
            <a:off x="267081" y="4430237"/>
            <a:ext cx="367022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Textfeld 42">
            <a:extLst>
              <a:ext uri="{FF2B5EF4-FFF2-40B4-BE49-F238E27FC236}">
                <a16:creationId xmlns:a16="http://schemas.microsoft.com/office/drawing/2014/main" id="{8B41F27A-6F79-4F68-0430-63B7C6A2BE76}"/>
              </a:ext>
            </a:extLst>
          </p:cNvPr>
          <p:cNvSpPr txBox="1"/>
          <p:nvPr/>
        </p:nvSpPr>
        <p:spPr>
          <a:xfrm rot="16200000">
            <a:off x="-599743" y="4437951"/>
            <a:ext cx="20191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/>
              <a:t>Activation</a:t>
            </a:r>
            <a:endParaRPr lang="de-DE" sz="1000" dirty="0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26CE8482-772D-0E66-C764-A87B417888EA}"/>
              </a:ext>
            </a:extLst>
          </p:cNvPr>
          <p:cNvSpPr txBox="1"/>
          <p:nvPr/>
        </p:nvSpPr>
        <p:spPr>
          <a:xfrm rot="16200000">
            <a:off x="6751422" y="3243617"/>
            <a:ext cx="20191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Inhibition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6020BCD5-C872-DE21-37F0-F98FE2D09E03}"/>
              </a:ext>
            </a:extLst>
          </p:cNvPr>
          <p:cNvSpPr txBox="1"/>
          <p:nvPr/>
        </p:nvSpPr>
        <p:spPr>
          <a:xfrm>
            <a:off x="480843" y="5808186"/>
            <a:ext cx="1227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46" name="Gerade Verbindung mit Pfeil 45">
            <a:extLst>
              <a:ext uri="{FF2B5EF4-FFF2-40B4-BE49-F238E27FC236}">
                <a16:creationId xmlns:a16="http://schemas.microsoft.com/office/drawing/2014/main" id="{52112F3D-A9D1-8147-5641-2755514E8637}"/>
              </a:ext>
            </a:extLst>
          </p:cNvPr>
          <p:cNvCxnSpPr>
            <a:cxnSpLocks/>
            <a:stCxn id="48" idx="0"/>
          </p:cNvCxnSpPr>
          <p:nvPr/>
        </p:nvCxnSpPr>
        <p:spPr>
          <a:xfrm flipH="1" flipV="1">
            <a:off x="8186082" y="5090030"/>
            <a:ext cx="291169" cy="1695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E33FAFAF-2031-E19F-124F-6FF990AB2186}"/>
              </a:ext>
            </a:extLst>
          </p:cNvPr>
          <p:cNvSpPr/>
          <p:nvPr/>
        </p:nvSpPr>
        <p:spPr>
          <a:xfrm>
            <a:off x="8186082" y="4942453"/>
            <a:ext cx="614362" cy="5705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72E1B272-5454-3EC4-E6D2-598198D73F2A}"/>
              </a:ext>
            </a:extLst>
          </p:cNvPr>
          <p:cNvSpPr/>
          <p:nvPr/>
        </p:nvSpPr>
        <p:spPr>
          <a:xfrm>
            <a:off x="8012579" y="5259595"/>
            <a:ext cx="929344" cy="395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9" name="Gerade Verbindung mit Pfeil 48">
            <a:extLst>
              <a:ext uri="{FF2B5EF4-FFF2-40B4-BE49-F238E27FC236}">
                <a16:creationId xmlns:a16="http://schemas.microsoft.com/office/drawing/2014/main" id="{D5AE0377-34B4-57C2-75A4-E90BC566519F}"/>
              </a:ext>
            </a:extLst>
          </p:cNvPr>
          <p:cNvCxnSpPr>
            <a:cxnSpLocks/>
            <a:stCxn id="52" idx="0"/>
            <a:endCxn id="51" idx="7"/>
          </p:cNvCxnSpPr>
          <p:nvPr/>
        </p:nvCxnSpPr>
        <p:spPr>
          <a:xfrm flipV="1">
            <a:off x="1330040" y="4950415"/>
            <a:ext cx="233222" cy="2335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hteck 49">
            <a:extLst>
              <a:ext uri="{FF2B5EF4-FFF2-40B4-BE49-F238E27FC236}">
                <a16:creationId xmlns:a16="http://schemas.microsoft.com/office/drawing/2014/main" id="{16DA79D3-BF23-B9B4-9B33-9C2DD753CBA0}"/>
              </a:ext>
            </a:extLst>
          </p:cNvPr>
          <p:cNvSpPr/>
          <p:nvPr/>
        </p:nvSpPr>
        <p:spPr>
          <a:xfrm>
            <a:off x="1017768" y="5336409"/>
            <a:ext cx="929344" cy="395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705FF2C-8705-2ED5-9C05-C00F3BDFE62C}"/>
              </a:ext>
            </a:extLst>
          </p:cNvPr>
          <p:cNvSpPr/>
          <p:nvPr/>
        </p:nvSpPr>
        <p:spPr>
          <a:xfrm>
            <a:off x="1038871" y="4866867"/>
            <a:ext cx="614362" cy="570501"/>
          </a:xfrm>
          <a:prstGeom prst="ellipse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dk1"/>
              </a:solidFill>
            </a:endParaRPr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9BB96931-F374-9209-33F1-3693BCA6BBFD}"/>
              </a:ext>
            </a:extLst>
          </p:cNvPr>
          <p:cNvSpPr/>
          <p:nvPr/>
        </p:nvSpPr>
        <p:spPr>
          <a:xfrm>
            <a:off x="865368" y="5184009"/>
            <a:ext cx="929344" cy="395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3" name="Slide14_corrected.txt">
            <a:hlinkClick r:id="" action="ppaction://media"/>
            <a:extLst>
              <a:ext uri="{FF2B5EF4-FFF2-40B4-BE49-F238E27FC236}">
                <a16:creationId xmlns:a16="http://schemas.microsoft.com/office/drawing/2014/main" id="{CDE857DF-9652-7DFF-2D6F-DB90976EF0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92846" y="5437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0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7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8">
            <a:extLst>
              <a:ext uri="{FF2B5EF4-FFF2-40B4-BE49-F238E27FC236}">
                <a16:creationId xmlns:a16="http://schemas.microsoft.com/office/drawing/2014/main" id="{BE991A4B-7E34-CC56-29A9-E93BC6067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Summary</a:t>
            </a: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600" dirty="0">
                <a:solidFill>
                  <a:srgbClr val="003560"/>
                </a:solidFill>
                <a:latin typeface="Arial" panose="020B0604020202020204" pitchFamily="34" charset="0"/>
              </a:rPr>
              <a:t>V̇O</a:t>
            </a:r>
            <a:r>
              <a:rPr lang="de-DE" altLang="de-DE" sz="1600" baseline="-25000" dirty="0">
                <a:solidFill>
                  <a:srgbClr val="003560"/>
                </a:solidFill>
                <a:latin typeface="Arial" panose="020B0604020202020204" pitchFamily="34" charset="0"/>
              </a:rPr>
              <a:t>2</a:t>
            </a:r>
            <a:r>
              <a:rPr lang="de-DE" altLang="de-DE" sz="1600" dirty="0">
                <a:solidFill>
                  <a:srgbClr val="003560"/>
                </a:solidFill>
                <a:latin typeface="Arial" panose="020B0604020202020204" pitchFamily="34" charset="0"/>
              </a:rPr>
              <a:t>-Kinetics</a:t>
            </a: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3000" b="1" i="0" u="none" strike="noStrike" kern="1200" cap="none" spc="0" normalizeH="0" baseline="-25000" noProof="0" dirty="0">
              <a:ln>
                <a:noFill/>
              </a:ln>
              <a:solidFill>
                <a:srgbClr val="0035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82E2C47-1825-96CE-3142-484E8400F341}"/>
              </a:ext>
            </a:extLst>
          </p:cNvPr>
          <p:cNvSpPr txBox="1"/>
          <p:nvPr/>
        </p:nvSpPr>
        <p:spPr>
          <a:xfrm>
            <a:off x="469288" y="1788200"/>
            <a:ext cx="802631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 -&gt; Start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exercise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-&gt; Start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ATP-Breakdown -&gt;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PCr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Breakdown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Resphorylate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ADP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ATP -&gt;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Accumulation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ADP -&gt; Positive Feedback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Aerobic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Pathway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inertia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-&gt;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V̇O</a:t>
            </a:r>
            <a:r>
              <a:rPr lang="de-DE" sz="18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until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steady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steady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~2.5 – 3min   </a:t>
            </a:r>
          </a:p>
          <a:p>
            <a:pPr marL="342900" indent="-342900">
              <a:buFont typeface="Wingdings" pitchFamily="2" charset="2"/>
              <a:buChar char="§"/>
            </a:pP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V̇O</a:t>
            </a:r>
            <a:r>
              <a:rPr lang="de-DE" sz="18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approximate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external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</a:t>
            </a: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Phases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V̇O</a:t>
            </a:r>
            <a:r>
              <a:rPr lang="de-DE" sz="18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-Response (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onset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marL="846917" lvl="1" indent="-342900">
              <a:buFont typeface="Wingdings" pitchFamily="2" charset="2"/>
              <a:buChar char="§"/>
            </a:pP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(i)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Cardiopulmonary</a:t>
            </a: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6917" lvl="1" indent="-342900">
              <a:buFont typeface="Wingdings" pitchFamily="2" charset="2"/>
              <a:buChar char="§"/>
            </a:pP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(ii)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6917" lvl="1" indent="-342900">
              <a:buFont typeface="Wingdings" pitchFamily="2" charset="2"/>
              <a:buChar char="§"/>
            </a:pP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(iii)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steady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6917" lvl="1" indent="-342900">
              <a:buFont typeface="Wingdings" pitchFamily="2" charset="2"/>
              <a:buChar char="§"/>
            </a:pP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(iv) ?</a:t>
            </a:r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A295C3A2-6BC5-270C-B73C-9F5BED2B4ABD}"/>
              </a:ext>
            </a:extLst>
          </p:cNvPr>
          <p:cNvCxnSpPr/>
          <p:nvPr/>
        </p:nvCxnSpPr>
        <p:spPr>
          <a:xfrm>
            <a:off x="116378" y="5602778"/>
            <a:ext cx="87948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430F2EE8-421A-9E43-B3A8-7021411CB864}"/>
              </a:ext>
            </a:extLst>
          </p:cNvPr>
          <p:cNvSpPr txBox="1"/>
          <p:nvPr/>
        </p:nvSpPr>
        <p:spPr>
          <a:xfrm>
            <a:off x="469288" y="5835535"/>
            <a:ext cx="8192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de-DE" sz="18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de-DE" sz="18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de-DE" sz="18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 a </a:t>
            </a:r>
            <a:r>
              <a:rPr lang="de-DE" sz="1800" b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lang="de-DE" sz="18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de-DE" sz="18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1800" b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de-DE" sz="18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lang="de-DE" sz="18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8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r>
              <a:rPr lang="de-DE" sz="18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V̇O</a:t>
            </a:r>
            <a:r>
              <a:rPr lang="de-DE" sz="1800" b="1" u="sng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8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max?</a:t>
            </a:r>
          </a:p>
          <a:p>
            <a:endParaRPr lang="de-DE" sz="1800" b="1" u="sng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 </a:t>
            </a:r>
            <a:r>
              <a:rPr lang="de-DE" sz="180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</a:t>
            </a: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 ?</a:t>
            </a:r>
          </a:p>
        </p:txBody>
      </p:sp>
      <p:pic>
        <p:nvPicPr>
          <p:cNvPr id="7" name="Slide15 2">
            <a:hlinkClick r:id="" action="ppaction://media"/>
            <a:extLst>
              <a:ext uri="{FF2B5EF4-FFF2-40B4-BE49-F238E27FC236}">
                <a16:creationId xmlns:a16="http://schemas.microsoft.com/office/drawing/2014/main" id="{BDEB64DB-F9E7-A834-71F2-4A682942E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0312" y="26638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5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64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8">
            <a:extLst>
              <a:ext uri="{FF2B5EF4-FFF2-40B4-BE49-F238E27FC236}">
                <a16:creationId xmlns:a16="http://schemas.microsoft.com/office/drawing/2014/main" id="{903DEB8D-8735-B46D-941F-1E5FAB57E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3000" b="1" dirty="0">
                <a:solidFill>
                  <a:srgbClr val="003560"/>
                </a:solidFill>
                <a:latin typeface="Arial" panose="020B0604020202020204" pitchFamily="34" charset="0"/>
              </a:rPr>
              <a:t>Test </a:t>
            </a:r>
            <a:r>
              <a:rPr lang="de-DE" altLang="de-DE" sz="3000" b="1" dirty="0" err="1">
                <a:solidFill>
                  <a:srgbClr val="003560"/>
                </a:solidFill>
                <a:latin typeface="Arial" panose="020B0604020202020204" pitchFamily="34" charset="0"/>
              </a:rPr>
              <a:t>Characteristics</a:t>
            </a:r>
            <a:r>
              <a:rPr lang="de-DE" altLang="de-DE" sz="3000" b="1" dirty="0">
                <a:solidFill>
                  <a:srgbClr val="003560"/>
                </a:solidFill>
                <a:latin typeface="Arial" panose="020B0604020202020204" pitchFamily="34" charset="0"/>
              </a:rPr>
              <a:t> V̇O</a:t>
            </a:r>
            <a:r>
              <a:rPr lang="de-DE" altLang="de-DE" sz="3000" b="1" baseline="-25000" dirty="0">
                <a:solidFill>
                  <a:srgbClr val="003560"/>
                </a:solidFill>
                <a:latin typeface="Arial" panose="020B0604020202020204" pitchFamily="34" charset="0"/>
              </a:rPr>
              <a:t>2</a:t>
            </a:r>
            <a:r>
              <a:rPr lang="de-DE" altLang="de-DE" sz="3000" b="1" dirty="0">
                <a:solidFill>
                  <a:srgbClr val="003560"/>
                </a:solidFill>
                <a:latin typeface="Arial" panose="020B0604020202020204" pitchFamily="34" charset="0"/>
              </a:rPr>
              <a:t>max </a:t>
            </a:r>
            <a:endParaRPr kumimoji="0" lang="de-DE" altLang="de-DE" sz="3000" b="1" i="0" u="none" strike="noStrike" kern="1200" cap="none" spc="0" normalizeH="0" noProof="0" dirty="0">
              <a:ln>
                <a:noFill/>
              </a:ln>
              <a:solidFill>
                <a:srgbClr val="0035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-2500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D80DB85-4F72-30BE-6A90-449C0258A2B5}"/>
              </a:ext>
            </a:extLst>
          </p:cNvPr>
          <p:cNvSpPr txBox="1"/>
          <p:nvPr/>
        </p:nvSpPr>
        <p:spPr>
          <a:xfrm>
            <a:off x="469288" y="1392349"/>
            <a:ext cx="819257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de-DE" sz="18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de-DE" sz="18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de-DE" sz="18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 a </a:t>
            </a:r>
            <a:r>
              <a:rPr lang="de-DE" sz="1800" b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lang="de-DE" sz="18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de-DE" sz="18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1800" b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de-DE" sz="18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lang="de-DE" sz="18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8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r>
              <a:rPr lang="de-DE" sz="18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V̇O</a:t>
            </a:r>
            <a:r>
              <a:rPr lang="de-DE" sz="1800" b="1" u="sng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8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max?</a:t>
            </a:r>
          </a:p>
          <a:p>
            <a:endParaRPr lang="de-DE" sz="1800" b="1" u="sng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 </a:t>
            </a:r>
            <a:r>
              <a:rPr lang="de-DE" sz="180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</a:t>
            </a: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endParaRPr lang="de-DE" sz="1800" i="1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 Load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	</a:t>
            </a:r>
          </a:p>
          <a:p>
            <a:r>
              <a:rPr lang="de-DE" sz="1800" b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… </a:t>
            </a:r>
            <a:r>
              <a:rPr lang="de-DE" sz="1800" b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above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V̇O</a:t>
            </a:r>
            <a:r>
              <a:rPr lang="de-DE" sz="18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</a:p>
          <a:p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1800" b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enough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fatigue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occur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V̇O</a:t>
            </a:r>
            <a:r>
              <a:rPr lang="de-DE" sz="18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reached</a:t>
            </a: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de-DE" sz="1800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V̇O</a:t>
            </a:r>
            <a:r>
              <a:rPr lang="de-DE" sz="18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 ml/min/kg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expected</a:t>
            </a: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V̇O</a:t>
            </a:r>
            <a:r>
              <a:rPr lang="de-DE" sz="18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/ V̇O</a:t>
            </a:r>
            <a:r>
              <a:rPr lang="de-DE" sz="18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running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Needed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velocity</a:t>
            </a: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baseline="-250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/ 12.5 = 4.8 m/s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baseline="-250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V̇O</a:t>
            </a:r>
            <a:r>
              <a:rPr lang="de-DE" sz="18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limited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rate –&gt; V̇O</a:t>
            </a:r>
            <a:r>
              <a:rPr lang="de-DE" sz="18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limited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oxidative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pathway</a:t>
            </a: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lide16_corrected.txt">
            <a:hlinkClick r:id="" action="ppaction://media"/>
            <a:extLst>
              <a:ext uri="{FF2B5EF4-FFF2-40B4-BE49-F238E27FC236}">
                <a16:creationId xmlns:a16="http://schemas.microsoft.com/office/drawing/2014/main" id="{C0DA6C92-040B-EE3A-62A8-441148B71D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5741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7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43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18">
            <a:extLst>
              <a:ext uri="{FF2B5EF4-FFF2-40B4-BE49-F238E27FC236}">
                <a16:creationId xmlns:a16="http://schemas.microsoft.com/office/drawing/2014/main" id="{79C71EB0-0FDB-41CD-B196-B88CADF8A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746125"/>
            <a:ext cx="7880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Activation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Characteristics</a:t>
            </a:r>
            <a:endParaRPr kumimoji="0" lang="en-CA" altLang="de-DE" sz="3000" b="1" i="0" u="none" strike="noStrike" kern="1200" cap="none" spc="0" normalizeH="0" baseline="0" dirty="0">
              <a:ln>
                <a:noFill/>
              </a:ln>
              <a:solidFill>
                <a:srgbClr val="0035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E0671C6-898A-4BED-850B-9928A1326173}"/>
              </a:ext>
            </a:extLst>
          </p:cNvPr>
          <p:cNvGrpSpPr/>
          <p:nvPr/>
        </p:nvGrpSpPr>
        <p:grpSpPr>
          <a:xfrm>
            <a:off x="283757" y="1423524"/>
            <a:ext cx="9218613" cy="4876547"/>
            <a:chOff x="0" y="1729098"/>
            <a:chExt cx="9884287" cy="5019365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92EBEDDD-3E97-444A-ABCA-BEF125DB6926}"/>
                </a:ext>
              </a:extLst>
            </p:cNvPr>
            <p:cNvGrpSpPr/>
            <p:nvPr/>
          </p:nvGrpSpPr>
          <p:grpSpPr>
            <a:xfrm>
              <a:off x="0" y="1729098"/>
              <a:ext cx="9884287" cy="5019365"/>
              <a:chOff x="649031" y="-618116"/>
              <a:chExt cx="9884287" cy="5019365"/>
            </a:xfrm>
          </p:grpSpPr>
          <p:pic>
            <p:nvPicPr>
              <p:cNvPr id="3" name="Grafik 2">
                <a:extLst>
                  <a:ext uri="{FF2B5EF4-FFF2-40B4-BE49-F238E27FC236}">
                    <a16:creationId xmlns:a16="http://schemas.microsoft.com/office/drawing/2014/main" id="{A295EE9F-DAC3-4D25-BA86-CB6C8E5AA2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9031" y="-618116"/>
                <a:ext cx="9884287" cy="5019365"/>
              </a:xfrm>
              <a:prstGeom prst="rect">
                <a:avLst/>
              </a:prstGeom>
            </p:spPr>
          </p:pic>
          <p:sp>
            <p:nvSpPr>
              <p:cNvPr id="2" name="Rechteck 1">
                <a:extLst>
                  <a:ext uri="{FF2B5EF4-FFF2-40B4-BE49-F238E27FC236}">
                    <a16:creationId xmlns:a16="http://schemas.microsoft.com/office/drawing/2014/main" id="{8290144B-15E0-4EDB-896B-8DCBBF1885B6}"/>
                  </a:ext>
                </a:extLst>
              </p:cNvPr>
              <p:cNvSpPr/>
              <p:nvPr/>
            </p:nvSpPr>
            <p:spPr>
              <a:xfrm>
                <a:off x="5284788" y="3981932"/>
                <a:ext cx="857250" cy="2616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887C7670-CD1F-41C2-9D5A-78ED13D00039}"/>
                </a:ext>
              </a:extLst>
            </p:cNvPr>
            <p:cNvSpPr txBox="1"/>
            <p:nvPr/>
          </p:nvSpPr>
          <p:spPr>
            <a:xfrm>
              <a:off x="4144963" y="6353179"/>
              <a:ext cx="481012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rgbClr val="003560"/>
                  </a:solidFill>
                  <a:latin typeface="Arial" panose="020B0604020202020204" pitchFamily="34" charset="0"/>
                </a:rPr>
                <a:t>Concentration </a:t>
              </a:r>
              <a:r>
                <a:rPr lang="de-DE" sz="1100" dirty="0" err="1">
                  <a:solidFill>
                    <a:srgbClr val="003560"/>
                  </a:solidFill>
                  <a:latin typeface="Arial" panose="020B0604020202020204" pitchFamily="34" charset="0"/>
                </a:rPr>
                <a:t>of</a:t>
              </a:r>
              <a:r>
                <a:rPr lang="de-DE" sz="1100" dirty="0">
                  <a:solidFill>
                    <a:srgbClr val="003560"/>
                  </a:solidFill>
                  <a:latin typeface="Arial" panose="020B0604020202020204" pitchFamily="34" charset="0"/>
                </a:rPr>
                <a:t> ADP (</a:t>
              </a:r>
              <a:r>
                <a:rPr lang="de-DE" sz="1100" dirty="0" err="1">
                  <a:solidFill>
                    <a:srgbClr val="003560"/>
                  </a:solidFill>
                  <a:latin typeface="Arial" panose="020B0604020202020204" pitchFamily="34" charset="0"/>
                </a:rPr>
                <a:t>Decreasing</a:t>
              </a:r>
              <a:r>
                <a:rPr lang="de-DE" sz="1100" dirty="0">
                  <a:solidFill>
                    <a:srgbClr val="003560"/>
                  </a:solidFill>
                  <a:latin typeface="Arial" panose="020B0604020202020204" pitchFamily="34" charset="0"/>
                </a:rPr>
                <a:t> [</a:t>
              </a:r>
              <a:r>
                <a:rPr lang="de-DE" sz="1100" dirty="0" err="1">
                  <a:solidFill>
                    <a:srgbClr val="003560"/>
                  </a:solidFill>
                  <a:latin typeface="Arial" panose="020B0604020202020204" pitchFamily="34" charset="0"/>
                </a:rPr>
                <a:t>PCr</a:t>
              </a:r>
              <a:r>
                <a:rPr lang="de-DE" sz="1100" dirty="0">
                  <a:solidFill>
                    <a:srgbClr val="003560"/>
                  </a:solidFill>
                  <a:latin typeface="Arial" panose="020B0604020202020204" pitchFamily="34" charset="0"/>
                </a:rPr>
                <a:t>])</a:t>
              </a: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EB3DF043-77B5-4A19-BCE8-4F35C42A59D0}"/>
                </a:ext>
              </a:extLst>
            </p:cNvPr>
            <p:cNvSpPr/>
            <p:nvPr/>
          </p:nvSpPr>
          <p:spPr>
            <a:xfrm>
              <a:off x="809625" y="3898317"/>
              <a:ext cx="266700" cy="7213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F591127A-20F7-4FA8-8623-D3EAE817521D}"/>
              </a:ext>
            </a:extLst>
          </p:cNvPr>
          <p:cNvSpPr txBox="1"/>
          <p:nvPr/>
        </p:nvSpPr>
        <p:spPr>
          <a:xfrm rot="16200000">
            <a:off x="-1696002" y="1959933"/>
            <a:ext cx="48101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>
                <a:solidFill>
                  <a:srgbClr val="003560"/>
                </a:solidFill>
                <a:latin typeface="Arial" panose="020B0604020202020204" pitchFamily="34" charset="0"/>
              </a:rPr>
              <a:t>Activation</a:t>
            </a:r>
            <a:r>
              <a:rPr lang="de-DE" sz="1100" dirty="0">
                <a:solidFill>
                  <a:srgbClr val="003560"/>
                </a:solidFill>
                <a:latin typeface="Arial" panose="020B0604020202020204" pitchFamily="34" charset="0"/>
              </a:rPr>
              <a:t> in %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58972A3-0E0C-0147-56E6-59562A84B30F}"/>
              </a:ext>
            </a:extLst>
          </p:cNvPr>
          <p:cNvSpPr/>
          <p:nvPr/>
        </p:nvSpPr>
        <p:spPr>
          <a:xfrm>
            <a:off x="7148945" y="2111433"/>
            <a:ext cx="1199718" cy="15710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AB254664-82C3-9E69-AFBB-83168CAB2637}"/>
              </a:ext>
            </a:extLst>
          </p:cNvPr>
          <p:cNvCxnSpPr>
            <a:cxnSpLocks/>
          </p:cNvCxnSpPr>
          <p:nvPr/>
        </p:nvCxnSpPr>
        <p:spPr>
          <a:xfrm flipH="1">
            <a:off x="1413164" y="2162061"/>
            <a:ext cx="5735781" cy="23349"/>
          </a:xfrm>
          <a:prstGeom prst="line">
            <a:avLst/>
          </a:prstGeom>
          <a:ln w="12700">
            <a:solidFill>
              <a:srgbClr val="00B05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Rechteck 16">
            <a:extLst>
              <a:ext uri="{FF2B5EF4-FFF2-40B4-BE49-F238E27FC236}">
                <a16:creationId xmlns:a16="http://schemas.microsoft.com/office/drawing/2014/main" id="{8F1BCE77-B2FE-5CF1-95D4-CBDAEDC8E7F7}"/>
              </a:ext>
            </a:extLst>
          </p:cNvPr>
          <p:cNvSpPr/>
          <p:nvPr/>
        </p:nvSpPr>
        <p:spPr>
          <a:xfrm>
            <a:off x="5802284" y="2576945"/>
            <a:ext cx="814647" cy="1203686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8903E3FE-B231-5AA9-E3E8-E7761CC409E4}"/>
              </a:ext>
            </a:extLst>
          </p:cNvPr>
          <p:cNvCxnSpPr/>
          <p:nvPr/>
        </p:nvCxnSpPr>
        <p:spPr>
          <a:xfrm flipH="1">
            <a:off x="1413164" y="3178788"/>
            <a:ext cx="4389120" cy="0"/>
          </a:xfrm>
          <a:prstGeom prst="line">
            <a:avLst/>
          </a:prstGeom>
          <a:ln w="12700">
            <a:solidFill>
              <a:srgbClr val="C0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424A7076-D880-1E18-0C4B-E0B33CFBA607}"/>
              </a:ext>
            </a:extLst>
          </p:cNvPr>
          <p:cNvSpPr txBox="1"/>
          <p:nvPr/>
        </p:nvSpPr>
        <p:spPr>
          <a:xfrm>
            <a:off x="2200199" y="2889186"/>
            <a:ext cx="4788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 </a:t>
            </a:r>
            <a:r>
              <a:rPr lang="de-DE" sz="120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</a:t>
            </a:r>
            <a:r>
              <a:rPr lang="de-DE" sz="12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2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de-DE" sz="12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2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</a:t>
            </a:r>
            <a:r>
              <a:rPr lang="de-DE" sz="12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V̇O</a:t>
            </a:r>
            <a:r>
              <a:rPr lang="de-DE" sz="1200" i="1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2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0907DF1-6AD9-0FB6-D4C1-45E40C7C5B05}"/>
              </a:ext>
            </a:extLst>
          </p:cNvPr>
          <p:cNvSpPr txBox="1"/>
          <p:nvPr/>
        </p:nvSpPr>
        <p:spPr>
          <a:xfrm>
            <a:off x="3012762" y="2142641"/>
            <a:ext cx="4788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 </a:t>
            </a:r>
            <a:r>
              <a:rPr lang="de-DE" sz="120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</a:t>
            </a:r>
            <a:r>
              <a:rPr lang="de-DE" sz="12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high </a:t>
            </a:r>
            <a:r>
              <a:rPr lang="de-DE" sz="120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enough</a:t>
            </a:r>
            <a:r>
              <a:rPr lang="de-DE" sz="12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2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</a:t>
            </a:r>
            <a:r>
              <a:rPr lang="de-DE" sz="12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V̇O</a:t>
            </a:r>
            <a:r>
              <a:rPr lang="de-DE" sz="1200" i="1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2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</a:t>
            </a:r>
          </a:p>
        </p:txBody>
      </p:sp>
      <p:pic>
        <p:nvPicPr>
          <p:cNvPr id="4" name="Slide17_corrected.txt">
            <a:hlinkClick r:id="" action="ppaction://media"/>
            <a:extLst>
              <a:ext uri="{FF2B5EF4-FFF2-40B4-BE49-F238E27FC236}">
                <a16:creationId xmlns:a16="http://schemas.microsoft.com/office/drawing/2014/main" id="{2E4D553C-74C1-67FC-2545-C256C2FD42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0109" y="610910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4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8">
            <a:extLst>
              <a:ext uri="{FF2B5EF4-FFF2-40B4-BE49-F238E27FC236}">
                <a16:creationId xmlns:a16="http://schemas.microsoft.com/office/drawing/2014/main" id="{903DEB8D-8735-B46D-941F-1E5FAB57E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3000" b="1" dirty="0">
                <a:solidFill>
                  <a:srgbClr val="003560"/>
                </a:solidFill>
                <a:latin typeface="Arial" panose="020B0604020202020204" pitchFamily="34" charset="0"/>
              </a:rPr>
              <a:t>Test </a:t>
            </a:r>
            <a:r>
              <a:rPr lang="de-DE" altLang="de-DE" sz="3000" b="1" dirty="0" err="1">
                <a:solidFill>
                  <a:srgbClr val="003560"/>
                </a:solidFill>
                <a:latin typeface="Arial" panose="020B0604020202020204" pitchFamily="34" charset="0"/>
              </a:rPr>
              <a:t>Characteristics</a:t>
            </a:r>
            <a:r>
              <a:rPr lang="de-DE" altLang="de-DE" sz="3000" b="1" dirty="0">
                <a:solidFill>
                  <a:srgbClr val="003560"/>
                </a:solidFill>
                <a:latin typeface="Arial" panose="020B0604020202020204" pitchFamily="34" charset="0"/>
              </a:rPr>
              <a:t> V̇O</a:t>
            </a:r>
            <a:r>
              <a:rPr lang="de-DE" altLang="de-DE" sz="3000" b="1" baseline="-25000" dirty="0">
                <a:solidFill>
                  <a:srgbClr val="003560"/>
                </a:solidFill>
                <a:latin typeface="Arial" panose="020B0604020202020204" pitchFamily="34" charset="0"/>
              </a:rPr>
              <a:t>2</a:t>
            </a:r>
            <a:r>
              <a:rPr lang="de-DE" altLang="de-DE" sz="3000" b="1" dirty="0">
                <a:solidFill>
                  <a:srgbClr val="003560"/>
                </a:solidFill>
                <a:latin typeface="Arial" panose="020B0604020202020204" pitchFamily="34" charset="0"/>
              </a:rPr>
              <a:t>max </a:t>
            </a:r>
            <a:endParaRPr kumimoji="0" lang="de-DE" altLang="de-DE" sz="3000" b="1" i="0" u="none" strike="noStrike" kern="1200" cap="none" spc="0" normalizeH="0" noProof="0" dirty="0">
              <a:ln>
                <a:noFill/>
              </a:ln>
              <a:solidFill>
                <a:srgbClr val="0035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-2500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D80DB85-4F72-30BE-6A90-449C0258A2B5}"/>
              </a:ext>
            </a:extLst>
          </p:cNvPr>
          <p:cNvSpPr txBox="1"/>
          <p:nvPr/>
        </p:nvSpPr>
        <p:spPr>
          <a:xfrm>
            <a:off x="469288" y="1392349"/>
            <a:ext cx="81925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de-DE" sz="18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de-DE" sz="18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de-DE" sz="18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 a </a:t>
            </a:r>
            <a:r>
              <a:rPr lang="de-DE" sz="1800" b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lang="de-DE" sz="18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de-DE" sz="18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1800" b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de-DE" sz="18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lang="de-DE" sz="18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8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r>
              <a:rPr lang="de-DE" sz="18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V̇O</a:t>
            </a:r>
            <a:r>
              <a:rPr lang="de-DE" sz="1800" b="1" u="sng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8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max?</a:t>
            </a:r>
          </a:p>
          <a:p>
            <a:endParaRPr lang="de-DE" sz="1800" b="1" u="sng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Duration? (at least 4 min, </a:t>
            </a:r>
            <a:r>
              <a:rPr lang="de-DE" sz="180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typically</a:t>
            </a: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– 12 min)</a:t>
            </a:r>
          </a:p>
          <a:p>
            <a:endParaRPr lang="de-DE" sz="1800" i="1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… </a:t>
            </a:r>
            <a:r>
              <a:rPr lang="de-DE" sz="1800" b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longer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V̇O</a:t>
            </a:r>
            <a:r>
              <a:rPr lang="de-DE" sz="18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-inertia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(… </a:t>
            </a:r>
            <a:r>
              <a:rPr lang="de-DE" sz="1800" b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shorter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depletion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substrates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affects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V̇O</a:t>
            </a:r>
            <a:r>
              <a:rPr lang="de-DE" sz="18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-response)</a:t>
            </a:r>
          </a:p>
          <a:p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1F6B865-C9F5-E847-39F7-518FF6011E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12" y="3163205"/>
            <a:ext cx="4967028" cy="37252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Slide18_corrected.txt">
            <a:hlinkClick r:id="" action="ppaction://media"/>
            <a:extLst>
              <a:ext uri="{FF2B5EF4-FFF2-40B4-BE49-F238E27FC236}">
                <a16:creationId xmlns:a16="http://schemas.microsoft.com/office/drawing/2014/main" id="{CEE0C972-B975-5255-1D07-ADAB34B1EE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5851" y="37035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1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8">
            <a:extLst>
              <a:ext uri="{FF2B5EF4-FFF2-40B4-BE49-F238E27FC236}">
                <a16:creationId xmlns:a16="http://schemas.microsoft.com/office/drawing/2014/main" id="{903DEB8D-8735-B46D-941F-1E5FAB57E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3000" b="1" dirty="0" err="1">
                <a:solidFill>
                  <a:srgbClr val="003560"/>
                </a:solidFill>
                <a:latin typeface="Arial" panose="020B0604020202020204" pitchFamily="34" charset="0"/>
              </a:rPr>
              <a:t>Testing</a:t>
            </a:r>
            <a:r>
              <a:rPr lang="de-DE" altLang="de-DE" sz="3000" b="1" dirty="0">
                <a:solidFill>
                  <a:srgbClr val="003560"/>
                </a:solidFill>
                <a:latin typeface="Arial" panose="020B0604020202020204" pitchFamily="34" charset="0"/>
              </a:rPr>
              <a:t> V̇O</a:t>
            </a:r>
            <a:r>
              <a:rPr lang="de-DE" altLang="de-DE" sz="3000" b="1" baseline="-25000" dirty="0">
                <a:solidFill>
                  <a:srgbClr val="003560"/>
                </a:solidFill>
                <a:latin typeface="Arial" panose="020B0604020202020204" pitchFamily="34" charset="0"/>
              </a:rPr>
              <a:t>2</a:t>
            </a:r>
            <a:r>
              <a:rPr lang="de-DE" altLang="de-DE" sz="3000" b="1" dirty="0">
                <a:solidFill>
                  <a:srgbClr val="003560"/>
                </a:solidFill>
                <a:latin typeface="Arial" panose="020B0604020202020204" pitchFamily="34" charset="0"/>
              </a:rPr>
              <a:t>max </a:t>
            </a:r>
            <a:endParaRPr kumimoji="0" lang="de-DE" altLang="de-DE" sz="3000" b="1" i="0" u="none" strike="noStrike" kern="1200" cap="none" spc="0" normalizeH="0" noProof="0" dirty="0">
              <a:ln>
                <a:noFill/>
              </a:ln>
              <a:solidFill>
                <a:srgbClr val="0035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-2500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D80DB85-4F72-30BE-6A90-449C0258A2B5}"/>
              </a:ext>
            </a:extLst>
          </p:cNvPr>
          <p:cNvSpPr txBox="1"/>
          <p:nvPr/>
        </p:nvSpPr>
        <p:spPr>
          <a:xfrm>
            <a:off x="469288" y="1392349"/>
            <a:ext cx="81925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</a:t>
            </a:r>
            <a:r>
              <a:rPr lang="de-DE" sz="1800" b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steps</a:t>
            </a:r>
            <a:endParaRPr lang="de-DE" sz="1800" b="1" u="sng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Duration? (at least 4 min, </a:t>
            </a:r>
            <a:r>
              <a:rPr lang="de-DE" sz="180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typically</a:t>
            </a: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– 12 min)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</a:t>
            </a:r>
            <a:r>
              <a:rPr lang="de-DE" sz="180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calculated</a:t>
            </a: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external </a:t>
            </a:r>
            <a:r>
              <a:rPr lang="de-DE" sz="180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</a:t>
            </a: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V̇O</a:t>
            </a:r>
            <a:r>
              <a:rPr lang="de-DE" sz="1800" i="1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</a:p>
          <a:p>
            <a:endParaRPr lang="de-DE" sz="1800" i="1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A31E451-6783-E68A-2673-A1F8AC871F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551" y="2375290"/>
            <a:ext cx="6176789" cy="4632592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A10CBED-4E8A-830E-ED39-F28826DD2AAF}"/>
              </a:ext>
            </a:extLst>
          </p:cNvPr>
          <p:cNvSpPr/>
          <p:nvPr/>
        </p:nvSpPr>
        <p:spPr>
          <a:xfrm>
            <a:off x="5735782" y="3499658"/>
            <a:ext cx="166254" cy="157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E9D113D-A9D2-364B-161E-4482A804032F}"/>
              </a:ext>
            </a:extLst>
          </p:cNvPr>
          <p:cNvSpPr/>
          <p:nvPr/>
        </p:nvSpPr>
        <p:spPr>
          <a:xfrm>
            <a:off x="5843848" y="3420687"/>
            <a:ext cx="166254" cy="157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27B1D19-0047-2094-0920-751B089030E4}"/>
              </a:ext>
            </a:extLst>
          </p:cNvPr>
          <p:cNvSpPr/>
          <p:nvPr/>
        </p:nvSpPr>
        <p:spPr>
          <a:xfrm>
            <a:off x="6010100" y="3341715"/>
            <a:ext cx="482140" cy="214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Slide19 2">
            <a:hlinkClick r:id="" action="ppaction://media"/>
            <a:extLst>
              <a:ext uri="{FF2B5EF4-FFF2-40B4-BE49-F238E27FC236}">
                <a16:creationId xmlns:a16="http://schemas.microsoft.com/office/drawing/2014/main" id="{55DCD49E-E441-F499-2514-CC075D6A9E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74872" y="13182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7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8">
            <a:extLst>
              <a:ext uri="{FF2B5EF4-FFF2-40B4-BE49-F238E27FC236}">
                <a16:creationId xmlns:a16="http://schemas.microsoft.com/office/drawing/2014/main" id="{903DEB8D-8735-B46D-941F-1E5FAB57E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3000" b="1" dirty="0" err="1">
                <a:solidFill>
                  <a:srgbClr val="003560"/>
                </a:solidFill>
                <a:latin typeface="Arial" panose="020B0604020202020204" pitchFamily="34" charset="0"/>
              </a:rPr>
              <a:t>Testing</a:t>
            </a:r>
            <a:r>
              <a:rPr lang="de-DE" altLang="de-DE" sz="3000" b="1" dirty="0">
                <a:solidFill>
                  <a:srgbClr val="003560"/>
                </a:solidFill>
                <a:latin typeface="Arial" panose="020B0604020202020204" pitchFamily="34" charset="0"/>
              </a:rPr>
              <a:t> V̇O</a:t>
            </a:r>
            <a:r>
              <a:rPr lang="de-DE" altLang="de-DE" sz="3000" b="1" baseline="-25000" dirty="0">
                <a:solidFill>
                  <a:srgbClr val="003560"/>
                </a:solidFill>
                <a:latin typeface="Arial" panose="020B0604020202020204" pitchFamily="34" charset="0"/>
              </a:rPr>
              <a:t>2</a:t>
            </a:r>
            <a:r>
              <a:rPr lang="de-DE" altLang="de-DE" sz="3000" b="1" dirty="0">
                <a:solidFill>
                  <a:srgbClr val="003560"/>
                </a:solidFill>
                <a:latin typeface="Arial" panose="020B0604020202020204" pitchFamily="34" charset="0"/>
              </a:rPr>
              <a:t>max </a:t>
            </a:r>
            <a:endParaRPr kumimoji="0" lang="de-DE" altLang="de-DE" sz="3000" b="1" i="0" u="none" strike="noStrike" kern="1200" cap="none" spc="0" normalizeH="0" noProof="0" dirty="0">
              <a:ln>
                <a:noFill/>
              </a:ln>
              <a:solidFill>
                <a:srgbClr val="0035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-2500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D80DB85-4F72-30BE-6A90-449C0258A2B5}"/>
              </a:ext>
            </a:extLst>
          </p:cNvPr>
          <p:cNvSpPr txBox="1"/>
          <p:nvPr/>
        </p:nvSpPr>
        <p:spPr>
          <a:xfrm>
            <a:off x="469288" y="1392349"/>
            <a:ext cx="81925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</a:t>
            </a:r>
            <a:r>
              <a:rPr lang="de-DE" sz="1800" b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steps</a:t>
            </a:r>
            <a:endParaRPr lang="de-DE" sz="1800" b="1" u="sng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Duration? (at least 4 min, </a:t>
            </a:r>
            <a:r>
              <a:rPr lang="de-DE" sz="180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typically</a:t>
            </a: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– 12 min)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</a:t>
            </a:r>
            <a:r>
              <a:rPr lang="de-DE" sz="180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calculated</a:t>
            </a: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external </a:t>
            </a:r>
            <a:r>
              <a:rPr lang="de-DE" sz="180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</a:t>
            </a: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V̇O</a:t>
            </a:r>
            <a:r>
              <a:rPr lang="de-DE" sz="1800" i="1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</a:p>
          <a:p>
            <a:endParaRPr lang="de-DE" sz="1800" i="1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A10CBED-4E8A-830E-ED39-F28826DD2AAF}"/>
              </a:ext>
            </a:extLst>
          </p:cNvPr>
          <p:cNvSpPr/>
          <p:nvPr/>
        </p:nvSpPr>
        <p:spPr>
          <a:xfrm>
            <a:off x="5735782" y="3499658"/>
            <a:ext cx="166254" cy="157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E9D113D-A9D2-364B-161E-4482A804032F}"/>
              </a:ext>
            </a:extLst>
          </p:cNvPr>
          <p:cNvSpPr/>
          <p:nvPr/>
        </p:nvSpPr>
        <p:spPr>
          <a:xfrm>
            <a:off x="5843848" y="3420687"/>
            <a:ext cx="166254" cy="157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27B1D19-0047-2094-0920-751B089030E4}"/>
              </a:ext>
            </a:extLst>
          </p:cNvPr>
          <p:cNvSpPr/>
          <p:nvPr/>
        </p:nvSpPr>
        <p:spPr>
          <a:xfrm>
            <a:off x="6010100" y="3341715"/>
            <a:ext cx="482140" cy="214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33C3E20-6870-1930-9B69-8EE12BECD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0" y="2305666"/>
            <a:ext cx="5842000" cy="43815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354E020-EF41-EFEA-D1A3-2BBBD447EDF7}"/>
              </a:ext>
            </a:extLst>
          </p:cNvPr>
          <p:cNvSpPr txBox="1"/>
          <p:nvPr/>
        </p:nvSpPr>
        <p:spPr>
          <a:xfrm>
            <a:off x="5607373" y="2869677"/>
            <a:ext cx="40039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</a:t>
            </a:r>
          </a:p>
          <a:p>
            <a:endParaRPr lang="de-DE" sz="1800" b="1" u="sng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</a:t>
            </a:r>
            <a:r>
              <a:rPr lang="de-DE" sz="180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likely</a:t>
            </a: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</a:t>
            </a: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„</a:t>
            </a:r>
            <a:r>
              <a:rPr lang="de-DE" sz="180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V̇O</a:t>
            </a:r>
            <a:r>
              <a:rPr lang="de-DE" sz="1800" i="1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</a:p>
          <a:p>
            <a:endParaRPr lang="de-DE" sz="1800" b="1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800" b="1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b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Disadvantage</a:t>
            </a:r>
            <a:endParaRPr lang="de-DE" sz="1800" b="1" u="sng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800" b="1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de-DE" sz="180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takes</a:t>
            </a: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180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</a:t>
            </a: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time!</a:t>
            </a:r>
          </a:p>
          <a:p>
            <a:endParaRPr lang="de-DE" sz="1800" i="1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800" i="1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→ Shorter </a:t>
            </a:r>
            <a:r>
              <a:rPr lang="de-DE" sz="180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Protocols</a:t>
            </a: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developed</a:t>
            </a:r>
            <a:endParaRPr lang="de-DE" sz="1800" i="1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800" b="1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lide20_corrected.txt">
            <a:hlinkClick r:id="" action="ppaction://media"/>
            <a:extLst>
              <a:ext uri="{FF2B5EF4-FFF2-40B4-BE49-F238E27FC236}">
                <a16:creationId xmlns:a16="http://schemas.microsoft.com/office/drawing/2014/main" id="{5C2AAE12-DCBC-2B06-86CA-3205A5CCA5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4770" y="11347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6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8">
            <a:extLst>
              <a:ext uri="{FF2B5EF4-FFF2-40B4-BE49-F238E27FC236}">
                <a16:creationId xmlns:a16="http://schemas.microsoft.com/office/drawing/2014/main" id="{F8D856C8-41E7-E4C1-D8FD-F6161F994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V̇O</a:t>
            </a:r>
            <a:r>
              <a:rPr kumimoji="0" lang="de-DE" altLang="de-DE" sz="3000" b="1" i="0" u="none" strike="noStrike" kern="1200" cap="none" spc="0" normalizeH="0" baseline="-2500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</a:t>
            </a:r>
          </a:p>
        </p:txBody>
      </p:sp>
      <p:sp>
        <p:nvSpPr>
          <p:cNvPr id="3" name="Textfeld 18">
            <a:extLst>
              <a:ext uri="{FF2B5EF4-FFF2-40B4-BE49-F238E27FC236}">
                <a16:creationId xmlns:a16="http://schemas.microsoft.com/office/drawing/2014/main" id="{BAD8F25E-1C42-5F4B-BC70-280307B0F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2690534"/>
            <a:ext cx="7880350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V̇ 	</a:t>
            </a:r>
            <a:r>
              <a:rPr kumimoji="0" lang="de-DE" altLang="de-DE" sz="3000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-&gt; Volume per </a:t>
            </a:r>
            <a:r>
              <a:rPr kumimoji="0" lang="de-DE" altLang="de-DE" sz="3000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</a:t>
            </a:r>
            <a:r>
              <a:rPr kumimoji="0" lang="de-DE" altLang="de-DE" sz="3000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3000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de-DE" altLang="de-DE" sz="3000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time</a:t>
            </a: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altLang="de-DE" sz="3000" b="1" dirty="0">
              <a:solidFill>
                <a:srgbClr val="003560"/>
              </a:solidFill>
              <a:latin typeface="Arial" panose="020B0604020202020204" pitchFamily="34" charset="0"/>
            </a:endParaRP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altLang="de-DE" sz="3000" b="1" dirty="0">
              <a:solidFill>
                <a:srgbClr val="003560"/>
              </a:solidFill>
              <a:latin typeface="Arial" panose="020B0604020202020204" pitchFamily="34" charset="0"/>
            </a:endParaRP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de-DE" altLang="de-DE" sz="3000" b="1" i="0" u="none" strike="noStrike" kern="1200" cap="none" spc="0" normalizeH="0" baseline="-2500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	</a:t>
            </a:r>
            <a:r>
              <a:rPr lang="de-DE" altLang="de-DE" sz="3000" dirty="0">
                <a:solidFill>
                  <a:srgbClr val="003560"/>
                </a:solidFill>
                <a:latin typeface="Arial" panose="020B0604020202020204" pitchFamily="34" charset="0"/>
              </a:rPr>
              <a:t>-&gt; Oxygen</a:t>
            </a: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3000" i="0" u="none" strike="noStrike" kern="1200" cap="none" spc="0" normalizeH="0" noProof="0" dirty="0">
              <a:ln>
                <a:noFill/>
              </a:ln>
              <a:solidFill>
                <a:srgbClr val="0035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altLang="de-DE" sz="3000" b="1" dirty="0">
              <a:solidFill>
                <a:srgbClr val="003560"/>
              </a:solidFill>
              <a:latin typeface="Arial" panose="020B0604020202020204" pitchFamily="34" charset="0"/>
            </a:endParaRP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	</a:t>
            </a:r>
            <a:r>
              <a:rPr kumimoji="0" lang="de-DE" altLang="de-DE" sz="3000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-&gt; Maximal</a:t>
            </a:r>
          </a:p>
        </p:txBody>
      </p:sp>
      <p:sp>
        <p:nvSpPr>
          <p:cNvPr id="5" name="Textfeld 18">
            <a:extLst>
              <a:ext uri="{FF2B5EF4-FFF2-40B4-BE49-F238E27FC236}">
                <a16:creationId xmlns:a16="http://schemas.microsoft.com/office/drawing/2014/main" id="{7C42CD4D-6359-072F-3034-BBCC0793A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1652385"/>
            <a:ext cx="78803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de-DE" altLang="de-DE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</a:t>
            </a:r>
            <a:r>
              <a:rPr kumimoji="0" lang="de-DE" altLang="de-DE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</a:t>
            </a:r>
            <a:r>
              <a:rPr kumimoji="0" lang="de-DE" altLang="de-DE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V̇O</a:t>
            </a:r>
            <a:r>
              <a:rPr kumimoji="0" lang="de-DE" altLang="de-DE" i="0" u="none" strike="noStrike" kern="1200" cap="none" spc="0" normalizeH="0" baseline="-2500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de-DE" altLang="de-DE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max?</a:t>
            </a:r>
          </a:p>
        </p:txBody>
      </p:sp>
    </p:spTree>
    <p:extLst>
      <p:ext uri="{BB962C8B-B14F-4D97-AF65-F5344CB8AC3E}">
        <p14:creationId xmlns:p14="http://schemas.microsoft.com/office/powerpoint/2010/main" val="42508262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3E346FC-AED6-1EB7-1BC0-56D2693331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22" y="1667777"/>
            <a:ext cx="5634277" cy="42257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feld 18">
            <a:extLst>
              <a:ext uri="{FF2B5EF4-FFF2-40B4-BE49-F238E27FC236}">
                <a16:creationId xmlns:a16="http://schemas.microsoft.com/office/drawing/2014/main" id="{8DB8A21A-9527-DE63-DC06-66A8E40AB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3000" b="1" dirty="0" err="1">
                <a:solidFill>
                  <a:srgbClr val="003560"/>
                </a:solidFill>
                <a:latin typeface="Arial" panose="020B0604020202020204" pitchFamily="34" charset="0"/>
              </a:rPr>
              <a:t>Testing</a:t>
            </a:r>
            <a:r>
              <a:rPr lang="de-DE" altLang="de-DE" sz="3000" b="1" dirty="0">
                <a:solidFill>
                  <a:srgbClr val="003560"/>
                </a:solidFill>
                <a:latin typeface="Arial" panose="020B0604020202020204" pitchFamily="34" charset="0"/>
              </a:rPr>
              <a:t> V̇O</a:t>
            </a:r>
            <a:r>
              <a:rPr lang="de-DE" altLang="de-DE" sz="3000" b="1" baseline="-25000" dirty="0">
                <a:solidFill>
                  <a:srgbClr val="003560"/>
                </a:solidFill>
                <a:latin typeface="Arial" panose="020B0604020202020204" pitchFamily="34" charset="0"/>
              </a:rPr>
              <a:t>2</a:t>
            </a:r>
            <a:r>
              <a:rPr lang="de-DE" altLang="de-DE" sz="3000" b="1" dirty="0">
                <a:solidFill>
                  <a:srgbClr val="003560"/>
                </a:solidFill>
                <a:latin typeface="Arial" panose="020B0604020202020204" pitchFamily="34" charset="0"/>
              </a:rPr>
              <a:t>max </a:t>
            </a:r>
            <a:endParaRPr kumimoji="0" lang="de-DE" altLang="de-DE" sz="3000" b="1" i="0" u="none" strike="noStrike" kern="1200" cap="none" spc="0" normalizeH="0" noProof="0" dirty="0">
              <a:ln>
                <a:noFill/>
              </a:ln>
              <a:solidFill>
                <a:srgbClr val="0035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-2500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altLang="de-DE" sz="1600" dirty="0">
                <a:solidFill>
                  <a:srgbClr val="003560"/>
                </a:solidFill>
                <a:latin typeface="Arial" panose="020B0604020202020204" pitchFamily="34" charset="0"/>
              </a:rPr>
              <a:t>Ramp-Test </a:t>
            </a:r>
            <a:r>
              <a:rPr lang="de-DE" altLang="de-DE" sz="1600" dirty="0" err="1">
                <a:solidFill>
                  <a:srgbClr val="003560"/>
                </a:solidFill>
                <a:latin typeface="Arial" panose="020B0604020202020204" pitchFamily="34" charset="0"/>
              </a:rPr>
              <a:t>Protocols</a:t>
            </a:r>
            <a:endParaRPr lang="de-DE" altLang="de-DE" sz="1600" dirty="0">
              <a:solidFill>
                <a:srgbClr val="00356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D0AB548-0E8E-5A22-AAE1-83B2C816FC1F}"/>
              </a:ext>
            </a:extLst>
          </p:cNvPr>
          <p:cNvSpPr txBox="1"/>
          <p:nvPr/>
        </p:nvSpPr>
        <p:spPr>
          <a:xfrm>
            <a:off x="5929745" y="1667777"/>
            <a:ext cx="3311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  <a:r>
              <a:rPr lang="de-DE" sz="18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-Ramp</a:t>
            </a:r>
          </a:p>
          <a:p>
            <a:endParaRPr lang="de-DE" sz="1800" b="1" u="sng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30W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30s</a:t>
            </a:r>
          </a:p>
          <a:p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b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Ramp</a:t>
            </a:r>
          </a:p>
          <a:p>
            <a:endParaRPr lang="de-DE" sz="1800" b="1" u="sng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W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s</a:t>
            </a:r>
          </a:p>
        </p:txBody>
      </p:sp>
      <p:pic>
        <p:nvPicPr>
          <p:cNvPr id="6" name="Slide21 2">
            <a:hlinkClick r:id="" action="ppaction://media"/>
            <a:extLst>
              <a:ext uri="{FF2B5EF4-FFF2-40B4-BE49-F238E27FC236}">
                <a16:creationId xmlns:a16="http://schemas.microsoft.com/office/drawing/2014/main" id="{E994B35D-6CBE-BF0A-B929-D80B84A43D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97367" y="50806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5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8">
            <a:extLst>
              <a:ext uri="{FF2B5EF4-FFF2-40B4-BE49-F238E27FC236}">
                <a16:creationId xmlns:a16="http://schemas.microsoft.com/office/drawing/2014/main" id="{041DF173-A58B-C65E-79EC-DAF858C32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Truly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Assessing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V̇O</a:t>
            </a:r>
            <a:r>
              <a:rPr kumimoji="0" lang="de-DE" altLang="de-DE" sz="3000" b="1" i="0" u="none" strike="noStrike" kern="1200" cap="none" spc="0" normalizeH="0" baseline="-2500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</a:t>
            </a: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400" dirty="0">
                <a:solidFill>
                  <a:srgbClr val="003560"/>
                </a:solidFill>
                <a:latin typeface="Arial" panose="020B0604020202020204" pitchFamily="34" charset="0"/>
              </a:rPr>
              <a:t>V̇O</a:t>
            </a:r>
            <a:r>
              <a:rPr lang="de-DE" altLang="de-DE" sz="1400" baseline="-25000" dirty="0">
                <a:solidFill>
                  <a:srgbClr val="003560"/>
                </a:solidFill>
                <a:latin typeface="Arial" panose="020B0604020202020204" pitchFamily="34" charset="0"/>
              </a:rPr>
              <a:t>2</a:t>
            </a:r>
            <a:r>
              <a:rPr lang="de-DE" altLang="de-DE" sz="1400" dirty="0">
                <a:solidFill>
                  <a:srgbClr val="003560"/>
                </a:solidFill>
                <a:latin typeface="Arial" panose="020B0604020202020204" pitchFamily="34" charset="0"/>
              </a:rPr>
              <a:t> </a:t>
            </a:r>
            <a:r>
              <a:rPr lang="de-DE" altLang="de-DE" sz="1400" dirty="0" err="1">
                <a:solidFill>
                  <a:srgbClr val="003560"/>
                </a:solidFill>
                <a:latin typeface="Arial" panose="020B0604020202020204" pitchFamily="34" charset="0"/>
              </a:rPr>
              <a:t>reaction</a:t>
            </a:r>
            <a:r>
              <a:rPr lang="de-DE" altLang="de-DE" sz="1400" dirty="0">
                <a:solidFill>
                  <a:srgbClr val="003560"/>
                </a:solidFill>
                <a:latin typeface="Arial" panose="020B0604020202020204" pitchFamily="34" charset="0"/>
              </a:rPr>
              <a:t> </a:t>
            </a:r>
            <a:r>
              <a:rPr lang="de-DE" altLang="de-DE" sz="1400" dirty="0" err="1">
                <a:solidFill>
                  <a:srgbClr val="003560"/>
                </a:solidFill>
                <a:latin typeface="Arial" panose="020B0604020202020204" pitchFamily="34" charset="0"/>
              </a:rPr>
              <a:t>to</a:t>
            </a:r>
            <a:r>
              <a:rPr lang="de-DE" altLang="de-DE" sz="1400" dirty="0">
                <a:solidFill>
                  <a:srgbClr val="003560"/>
                </a:solidFill>
                <a:latin typeface="Arial" panose="020B0604020202020204" pitchFamily="34" charset="0"/>
              </a:rPr>
              <a:t> </a:t>
            </a:r>
            <a:r>
              <a:rPr lang="de-DE" altLang="de-DE" sz="1400" dirty="0" err="1">
                <a:solidFill>
                  <a:srgbClr val="003560"/>
                </a:solidFill>
                <a:latin typeface="Arial" panose="020B0604020202020204" pitchFamily="34" charset="0"/>
              </a:rPr>
              <a:t>exercise</a:t>
            </a:r>
            <a:endParaRPr kumimoji="0" lang="de-DE" altLang="de-DE" sz="900" i="0" u="none" strike="noStrike" kern="1200" cap="none" spc="0" normalizeH="0" baseline="0" noProof="0" dirty="0">
              <a:ln>
                <a:noFill/>
              </a:ln>
              <a:solidFill>
                <a:srgbClr val="0035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79CE114-39BA-7EF9-5F2D-8AD8F98AF2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963" y="2243265"/>
            <a:ext cx="4953000" cy="2971800"/>
          </a:xfrm>
          <a:prstGeom prst="rect">
            <a:avLst/>
          </a:prstGeom>
        </p:spPr>
      </p:pic>
      <p:sp>
        <p:nvSpPr>
          <p:cNvPr id="5" name="Dreieck 4">
            <a:extLst>
              <a:ext uri="{FF2B5EF4-FFF2-40B4-BE49-F238E27FC236}">
                <a16:creationId xmlns:a16="http://schemas.microsoft.com/office/drawing/2014/main" id="{9AF716CD-FE4A-F3B4-048A-3B8BC14C5DC6}"/>
              </a:ext>
            </a:extLst>
          </p:cNvPr>
          <p:cNvSpPr/>
          <p:nvPr/>
        </p:nvSpPr>
        <p:spPr>
          <a:xfrm rot="20233472">
            <a:off x="2042721" y="2594656"/>
            <a:ext cx="4252238" cy="647114"/>
          </a:xfrm>
          <a:prstGeom prst="triangle">
            <a:avLst>
              <a:gd name="adj" fmla="val 79102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Dreieck 5">
            <a:extLst>
              <a:ext uri="{FF2B5EF4-FFF2-40B4-BE49-F238E27FC236}">
                <a16:creationId xmlns:a16="http://schemas.microsoft.com/office/drawing/2014/main" id="{E7CB9CB6-80F0-EDFA-7140-7B6A543709B8}"/>
              </a:ext>
            </a:extLst>
          </p:cNvPr>
          <p:cNvSpPr/>
          <p:nvPr/>
        </p:nvSpPr>
        <p:spPr>
          <a:xfrm rot="9456240">
            <a:off x="2283344" y="3289757"/>
            <a:ext cx="4252238" cy="647114"/>
          </a:xfrm>
          <a:prstGeom prst="triangle">
            <a:avLst>
              <a:gd name="adj" fmla="val 8486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826B340-C921-9411-DB73-F26BD95F7166}"/>
              </a:ext>
            </a:extLst>
          </p:cNvPr>
          <p:cNvSpPr txBox="1"/>
          <p:nvPr/>
        </p:nvSpPr>
        <p:spPr>
          <a:xfrm>
            <a:off x="6735686" y="2304043"/>
            <a:ext cx="59013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V̇</a:t>
            </a:r>
            <a:r>
              <a:rPr lang="de-DE" sz="2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sz="20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2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?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9CEA931-BDE2-92B7-5E0B-EEA13DB57EF2}"/>
              </a:ext>
            </a:extLst>
          </p:cNvPr>
          <p:cNvSpPr txBox="1"/>
          <p:nvPr/>
        </p:nvSpPr>
        <p:spPr>
          <a:xfrm>
            <a:off x="6404717" y="2799267"/>
            <a:ext cx="59013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V̇</a:t>
            </a:r>
            <a:r>
              <a:rPr lang="de-DE" sz="2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sz="20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2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!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AE9C75D-5DE1-5B1F-1232-B1E048213AEA}"/>
              </a:ext>
            </a:extLst>
          </p:cNvPr>
          <p:cNvSpPr txBox="1"/>
          <p:nvPr/>
        </p:nvSpPr>
        <p:spPr>
          <a:xfrm>
            <a:off x="182880" y="5792570"/>
            <a:ext cx="95800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Criteria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V̇O</a:t>
            </a:r>
            <a:r>
              <a:rPr lang="de-DE" sz="18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</a:p>
          <a:p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Both"/>
            </a:pP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Leveling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V̇O</a:t>
            </a:r>
            <a:r>
              <a:rPr lang="de-DE" sz="18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Work Rate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</a:t>
            </a: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Both"/>
            </a:pP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 5 – 10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beats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below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prediction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Blood Lactate &gt; 8 mmol/L, RER &gt; 1, 1.1, 1.15 </a:t>
            </a:r>
          </a:p>
          <a:p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3339F77-0119-E8CE-16C5-444651181B44}"/>
              </a:ext>
            </a:extLst>
          </p:cNvPr>
          <p:cNvSpPr txBox="1"/>
          <p:nvPr/>
        </p:nvSpPr>
        <p:spPr>
          <a:xfrm>
            <a:off x="7644983" y="7186776"/>
            <a:ext cx="22511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Poole &amp; Jones, 2017</a:t>
            </a:r>
          </a:p>
        </p:txBody>
      </p:sp>
      <p:pic>
        <p:nvPicPr>
          <p:cNvPr id="7" name="Slide22_corrected.txt">
            <a:hlinkClick r:id="" action="ppaction://media"/>
            <a:extLst>
              <a:ext uri="{FF2B5EF4-FFF2-40B4-BE49-F238E27FC236}">
                <a16:creationId xmlns:a16="http://schemas.microsoft.com/office/drawing/2014/main" id="{532CFB5E-CA71-F3C9-B4EC-CB44450817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7391" y="45135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4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697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5E7F0503-A799-BE90-8198-1A4D4257EB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782" y="1434441"/>
            <a:ext cx="3756074" cy="5192692"/>
          </a:xfrm>
          <a:prstGeom prst="rect">
            <a:avLst/>
          </a:prstGeom>
        </p:spPr>
      </p:pic>
      <p:sp>
        <p:nvSpPr>
          <p:cNvPr id="8" name="Textfeld 18">
            <a:extLst>
              <a:ext uri="{FF2B5EF4-FFF2-40B4-BE49-F238E27FC236}">
                <a16:creationId xmlns:a16="http://schemas.microsoft.com/office/drawing/2014/main" id="{8E6608D8-61D9-792A-0CC8-2874CD9D5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Truly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Assessing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V̇O</a:t>
            </a:r>
            <a:r>
              <a:rPr kumimoji="0" lang="de-DE" altLang="de-DE" sz="3000" b="1" i="0" u="none" strike="noStrike" kern="1200" cap="none" spc="0" normalizeH="0" baseline="-2500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</a:t>
            </a: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400" dirty="0">
                <a:solidFill>
                  <a:srgbClr val="003560"/>
                </a:solidFill>
                <a:latin typeface="Arial" panose="020B0604020202020204" pitchFamily="34" charset="0"/>
              </a:rPr>
              <a:t>V̇O</a:t>
            </a:r>
            <a:r>
              <a:rPr lang="de-DE" altLang="de-DE" sz="1400" baseline="-25000" dirty="0">
                <a:solidFill>
                  <a:srgbClr val="003560"/>
                </a:solidFill>
                <a:latin typeface="Arial" panose="020B0604020202020204" pitchFamily="34" charset="0"/>
              </a:rPr>
              <a:t>2</a:t>
            </a:r>
            <a:r>
              <a:rPr lang="de-DE" altLang="de-DE" sz="1400" dirty="0">
                <a:solidFill>
                  <a:srgbClr val="003560"/>
                </a:solidFill>
                <a:latin typeface="Arial" panose="020B0604020202020204" pitchFamily="34" charset="0"/>
              </a:rPr>
              <a:t> </a:t>
            </a:r>
            <a:r>
              <a:rPr lang="de-DE" altLang="de-DE" sz="1400" dirty="0" err="1">
                <a:solidFill>
                  <a:srgbClr val="003560"/>
                </a:solidFill>
                <a:latin typeface="Arial" panose="020B0604020202020204" pitchFamily="34" charset="0"/>
              </a:rPr>
              <a:t>reaction</a:t>
            </a:r>
            <a:r>
              <a:rPr lang="de-DE" altLang="de-DE" sz="1400" dirty="0">
                <a:solidFill>
                  <a:srgbClr val="003560"/>
                </a:solidFill>
                <a:latin typeface="Arial" panose="020B0604020202020204" pitchFamily="34" charset="0"/>
              </a:rPr>
              <a:t> </a:t>
            </a:r>
            <a:r>
              <a:rPr lang="de-DE" altLang="de-DE" sz="1400" dirty="0" err="1">
                <a:solidFill>
                  <a:srgbClr val="003560"/>
                </a:solidFill>
                <a:latin typeface="Arial" panose="020B0604020202020204" pitchFamily="34" charset="0"/>
              </a:rPr>
              <a:t>to</a:t>
            </a:r>
            <a:r>
              <a:rPr lang="de-DE" altLang="de-DE" sz="1400" dirty="0">
                <a:solidFill>
                  <a:srgbClr val="003560"/>
                </a:solidFill>
                <a:latin typeface="Arial" panose="020B0604020202020204" pitchFamily="34" charset="0"/>
              </a:rPr>
              <a:t> </a:t>
            </a:r>
            <a:r>
              <a:rPr lang="de-DE" altLang="de-DE" sz="1400" dirty="0" err="1">
                <a:solidFill>
                  <a:srgbClr val="003560"/>
                </a:solidFill>
                <a:latin typeface="Arial" panose="020B0604020202020204" pitchFamily="34" charset="0"/>
              </a:rPr>
              <a:t>exercise</a:t>
            </a:r>
            <a:endParaRPr kumimoji="0" lang="de-DE" altLang="de-DE" sz="900" i="0" u="none" strike="noStrike" kern="1200" cap="none" spc="0" normalizeH="0" baseline="0" noProof="0" dirty="0">
              <a:ln>
                <a:noFill/>
              </a:ln>
              <a:solidFill>
                <a:srgbClr val="0035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0B72EA5-9920-0B3E-2DE9-D6B11000404B}"/>
              </a:ext>
            </a:extLst>
          </p:cNvPr>
          <p:cNvSpPr txBox="1"/>
          <p:nvPr/>
        </p:nvSpPr>
        <p:spPr>
          <a:xfrm>
            <a:off x="469288" y="1741075"/>
            <a:ext cx="9580097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in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cases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 and B?</a:t>
            </a:r>
          </a:p>
          <a:p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 a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verification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285750" indent="-285750">
              <a:buFont typeface="Wingdings" pitchFamily="2" charset="2"/>
              <a:buChar char="Ø"/>
            </a:pP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constitutes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Plateau?</a:t>
            </a:r>
          </a:p>
          <a:p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Taylor et al.  &lt; 2.1 ml/min/kg</a:t>
            </a:r>
          </a:p>
          <a:p>
            <a:pPr marL="285750" indent="-285750">
              <a:buFont typeface="Wingdings" pitchFamily="2" charset="2"/>
              <a:buChar char="Ø"/>
            </a:pP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Respect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V̇O</a:t>
            </a:r>
            <a:r>
              <a:rPr lang="de-DE" sz="18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Error (~3%)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Expected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V̇O</a:t>
            </a:r>
            <a:r>
              <a:rPr lang="de-DE" sz="18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endParaRPr lang="de-DE" sz="1800" baseline="-250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800" baseline="-250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de-DE" sz="180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Assumption</a:t>
            </a: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12.5 ml/min/W</a:t>
            </a:r>
          </a:p>
          <a:p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* 12.5 = 3750 ml/min</a:t>
            </a:r>
          </a:p>
          <a:p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330 * 12.5 = 4125 ml/min </a:t>
            </a: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(3% Error 4000ml/min) </a:t>
            </a:r>
          </a:p>
          <a:p>
            <a:pPr marL="285750" indent="-285750">
              <a:buFont typeface="Wingdings" pitchFamily="2" charset="2"/>
              <a:buChar char="Ø"/>
            </a:pP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EEAAB97-CCAE-D5B8-3E59-015B05092470}"/>
              </a:ext>
            </a:extLst>
          </p:cNvPr>
          <p:cNvSpPr txBox="1"/>
          <p:nvPr/>
        </p:nvSpPr>
        <p:spPr>
          <a:xfrm>
            <a:off x="7644983" y="7186776"/>
            <a:ext cx="22511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Poole &amp; Jones, 2012</a:t>
            </a:r>
          </a:p>
        </p:txBody>
      </p:sp>
      <p:pic>
        <p:nvPicPr>
          <p:cNvPr id="3" name="Slide23_corrected.txt">
            <a:hlinkClick r:id="" action="ppaction://media"/>
            <a:extLst>
              <a:ext uri="{FF2B5EF4-FFF2-40B4-BE49-F238E27FC236}">
                <a16:creationId xmlns:a16="http://schemas.microsoft.com/office/drawing/2014/main" id="{B312E57E-F8ED-3557-692D-0CD20494BC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4856" y="20536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4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18">
            <a:extLst>
              <a:ext uri="{FF2B5EF4-FFF2-40B4-BE49-F238E27FC236}">
                <a16:creationId xmlns:a16="http://schemas.microsoft.com/office/drawing/2014/main" id="{393C11AB-5B26-CEBD-D4E5-D04B945B9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Truly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Assessing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V̇O</a:t>
            </a:r>
            <a:r>
              <a:rPr kumimoji="0" lang="de-DE" altLang="de-DE" sz="3000" b="1" i="0" u="none" strike="noStrike" kern="1200" cap="none" spc="0" normalizeH="0" baseline="-2500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DFA4E60-1982-2CF4-1F2E-7F31E3CB1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4109"/>
            <a:ext cx="6525489" cy="4894117"/>
          </a:xfrm>
          <a:prstGeom prst="rect">
            <a:avLst/>
          </a:prstGeom>
        </p:spPr>
      </p:pic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E970ADAD-DD89-DA5B-F68E-95DFE85B0313}"/>
              </a:ext>
            </a:extLst>
          </p:cNvPr>
          <p:cNvCxnSpPr/>
          <p:nvPr/>
        </p:nvCxnSpPr>
        <p:spPr>
          <a:xfrm flipH="1">
            <a:off x="817416" y="3693168"/>
            <a:ext cx="504305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765FA813-9AC1-9A85-7B4E-F4EB08479E5E}"/>
              </a:ext>
            </a:extLst>
          </p:cNvPr>
          <p:cNvCxnSpPr/>
          <p:nvPr/>
        </p:nvCxnSpPr>
        <p:spPr>
          <a:xfrm flipH="1">
            <a:off x="817415" y="2460113"/>
            <a:ext cx="504305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Geschweifte Klammer rechts 10">
            <a:extLst>
              <a:ext uri="{FF2B5EF4-FFF2-40B4-BE49-F238E27FC236}">
                <a16:creationId xmlns:a16="http://schemas.microsoft.com/office/drawing/2014/main" id="{C5DD85B6-1107-F4B1-F5B3-69076A4EC239}"/>
              </a:ext>
            </a:extLst>
          </p:cNvPr>
          <p:cNvSpPr/>
          <p:nvPr/>
        </p:nvSpPr>
        <p:spPr>
          <a:xfrm>
            <a:off x="5985162" y="2473968"/>
            <a:ext cx="540327" cy="1219200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B7BC9DE-08D1-C7C6-BFDF-A91C58A2AE72}"/>
              </a:ext>
            </a:extLst>
          </p:cNvPr>
          <p:cNvSpPr txBox="1"/>
          <p:nvPr/>
        </p:nvSpPr>
        <p:spPr>
          <a:xfrm>
            <a:off x="6608615" y="2869661"/>
            <a:ext cx="58951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V̇</a:t>
            </a:r>
            <a:r>
              <a:rPr lang="de-DE" sz="2000" b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sz="2000" b="1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2000" b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?</a:t>
            </a:r>
            <a:endParaRPr lang="de-DE" sz="2000" b="1" baseline="-250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07AC836-2E27-0267-9D45-4B3887729FED}"/>
              </a:ext>
            </a:extLst>
          </p:cNvPr>
          <p:cNvSpPr txBox="1"/>
          <p:nvPr/>
        </p:nvSpPr>
        <p:spPr>
          <a:xfrm>
            <a:off x="651161" y="1739040"/>
            <a:ext cx="4599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Raw Data Ramp-Test Breath-</a:t>
            </a:r>
            <a:r>
              <a:rPr lang="de-DE" sz="180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-Breath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56EE2AC-9406-BAAC-7736-D1E4CFF5B02B}"/>
              </a:ext>
            </a:extLst>
          </p:cNvPr>
          <p:cNvSpPr txBox="1"/>
          <p:nvPr/>
        </p:nvSpPr>
        <p:spPr>
          <a:xfrm>
            <a:off x="6116779" y="4964541"/>
            <a:ext cx="3248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de-DE" sz="1800" b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lang="de-DE" sz="1800" b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</a:t>
            </a:r>
            <a:r>
              <a:rPr lang="de-DE" sz="1800" b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de-DE" sz="1800" b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de-DE" sz="1800" b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!!</a:t>
            </a:r>
          </a:p>
        </p:txBody>
      </p:sp>
      <p:pic>
        <p:nvPicPr>
          <p:cNvPr id="2" name="Slide24_corrected.txt">
            <a:hlinkClick r:id="" action="ppaction://media"/>
            <a:extLst>
              <a:ext uri="{FF2B5EF4-FFF2-40B4-BE49-F238E27FC236}">
                <a16:creationId xmlns:a16="http://schemas.microsoft.com/office/drawing/2014/main" id="{B0B6AEBF-0511-2F62-DE06-11CC7C2402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1240" y="14144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4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9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3" grpId="0"/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18">
            <a:extLst>
              <a:ext uri="{FF2B5EF4-FFF2-40B4-BE49-F238E27FC236}">
                <a16:creationId xmlns:a16="http://schemas.microsoft.com/office/drawing/2014/main" id="{393C11AB-5B26-CEBD-D4E5-D04B945B9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Truly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Assessing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V̇O</a:t>
            </a:r>
            <a:r>
              <a:rPr kumimoji="0" lang="de-DE" altLang="de-DE" sz="3000" b="1" i="0" u="none" strike="noStrike" kern="1200" cap="none" spc="0" normalizeH="0" baseline="-2500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CB83A56-09FF-5216-9ACD-4AF2472EE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5790"/>
            <a:ext cx="6523198" cy="48924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893E860-2C46-B468-4313-8A5A62F153D3}"/>
              </a:ext>
            </a:extLst>
          </p:cNvPr>
          <p:cNvSpPr txBox="1"/>
          <p:nvPr/>
        </p:nvSpPr>
        <p:spPr>
          <a:xfrm>
            <a:off x="651161" y="1739040"/>
            <a:ext cx="4599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Raw Data Ramp-Test Breath-</a:t>
            </a:r>
            <a:r>
              <a:rPr lang="de-DE" sz="180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-Breath</a:t>
            </a:r>
          </a:p>
        </p:txBody>
      </p:sp>
      <p:pic>
        <p:nvPicPr>
          <p:cNvPr id="3" name="Slide25_corrected.txt">
            <a:hlinkClick r:id="" action="ppaction://media"/>
            <a:extLst>
              <a:ext uri="{FF2B5EF4-FFF2-40B4-BE49-F238E27FC236}">
                <a16:creationId xmlns:a16="http://schemas.microsoft.com/office/drawing/2014/main" id="{0F553B7E-7CDB-4C8A-37B6-4F4FF99963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67959" y="21083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6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5B792AC-E90F-724D-16ED-03D36235B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361" y="1747661"/>
            <a:ext cx="6331202" cy="4748400"/>
          </a:xfrm>
          <a:prstGeom prst="rect">
            <a:avLst/>
          </a:prstGeom>
        </p:spPr>
      </p:pic>
      <p:sp>
        <p:nvSpPr>
          <p:cNvPr id="8" name="Textfeld 18">
            <a:extLst>
              <a:ext uri="{FF2B5EF4-FFF2-40B4-BE49-F238E27FC236}">
                <a16:creationId xmlns:a16="http://schemas.microsoft.com/office/drawing/2014/main" id="{09FE944B-0DF9-0A9A-D10D-DA49315AC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Truly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Assessing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V̇O</a:t>
            </a:r>
            <a:r>
              <a:rPr kumimoji="0" lang="de-DE" altLang="de-DE" sz="3000" b="1" i="0" u="none" strike="noStrike" kern="1200" cap="none" spc="0" normalizeH="0" baseline="-2500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D960A7A-9775-51C2-0B00-10BA4D5641F0}"/>
              </a:ext>
            </a:extLst>
          </p:cNvPr>
          <p:cNvSpPr txBox="1"/>
          <p:nvPr/>
        </p:nvSpPr>
        <p:spPr>
          <a:xfrm>
            <a:off x="315334" y="1220550"/>
            <a:ext cx="4599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Raw Data Ramp-Test Breath-</a:t>
            </a:r>
            <a:r>
              <a:rPr lang="de-DE" sz="180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-Breath</a:t>
            </a:r>
          </a:p>
        </p:txBody>
      </p:sp>
    </p:spTree>
    <p:extLst>
      <p:ext uri="{BB962C8B-B14F-4D97-AF65-F5344CB8AC3E}">
        <p14:creationId xmlns:p14="http://schemas.microsoft.com/office/powerpoint/2010/main" val="13516515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215AC87-18CC-D262-685C-F71619A79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80" y="1756207"/>
            <a:ext cx="6331200" cy="4748400"/>
          </a:xfrm>
          <a:prstGeom prst="rect">
            <a:avLst/>
          </a:prstGeom>
        </p:spPr>
      </p:pic>
      <p:sp>
        <p:nvSpPr>
          <p:cNvPr id="8" name="Textfeld 18">
            <a:extLst>
              <a:ext uri="{FF2B5EF4-FFF2-40B4-BE49-F238E27FC236}">
                <a16:creationId xmlns:a16="http://schemas.microsoft.com/office/drawing/2014/main" id="{09FE944B-0DF9-0A9A-D10D-DA49315AC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Truly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Assessing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V̇O</a:t>
            </a:r>
            <a:r>
              <a:rPr kumimoji="0" lang="de-DE" altLang="de-DE" sz="3000" b="1" i="0" u="none" strike="noStrike" kern="1200" cap="none" spc="0" normalizeH="0" baseline="-2500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D960A7A-9775-51C2-0B00-10BA4D5641F0}"/>
              </a:ext>
            </a:extLst>
          </p:cNvPr>
          <p:cNvSpPr txBox="1"/>
          <p:nvPr/>
        </p:nvSpPr>
        <p:spPr>
          <a:xfrm>
            <a:off x="315334" y="1220550"/>
            <a:ext cx="4599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Raw Data Ramp-Test Breath-</a:t>
            </a:r>
            <a:r>
              <a:rPr lang="de-DE" sz="180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-Breath</a:t>
            </a:r>
          </a:p>
        </p:txBody>
      </p:sp>
    </p:spTree>
    <p:extLst>
      <p:ext uri="{BB962C8B-B14F-4D97-AF65-F5344CB8AC3E}">
        <p14:creationId xmlns:p14="http://schemas.microsoft.com/office/powerpoint/2010/main" val="28517910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EB65158-CDEF-7CF7-D42E-3C5BCF014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34" y="1762359"/>
            <a:ext cx="6331199" cy="4748400"/>
          </a:xfrm>
          <a:prstGeom prst="rect">
            <a:avLst/>
          </a:prstGeom>
        </p:spPr>
      </p:pic>
      <p:sp>
        <p:nvSpPr>
          <p:cNvPr id="8" name="Textfeld 18">
            <a:extLst>
              <a:ext uri="{FF2B5EF4-FFF2-40B4-BE49-F238E27FC236}">
                <a16:creationId xmlns:a16="http://schemas.microsoft.com/office/drawing/2014/main" id="{09FE944B-0DF9-0A9A-D10D-DA49315AC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Truly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Assessing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V̇O</a:t>
            </a:r>
            <a:r>
              <a:rPr kumimoji="0" lang="de-DE" altLang="de-DE" sz="3000" b="1" i="0" u="none" strike="noStrike" kern="1200" cap="none" spc="0" normalizeH="0" baseline="-2500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D960A7A-9775-51C2-0B00-10BA4D5641F0}"/>
              </a:ext>
            </a:extLst>
          </p:cNvPr>
          <p:cNvSpPr txBox="1"/>
          <p:nvPr/>
        </p:nvSpPr>
        <p:spPr>
          <a:xfrm>
            <a:off x="315334" y="1220550"/>
            <a:ext cx="4599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Raw Data Ramp-Test Breath-</a:t>
            </a:r>
            <a:r>
              <a:rPr lang="de-DE" sz="1800" i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800" i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-Breath</a:t>
            </a:r>
          </a:p>
        </p:txBody>
      </p:sp>
    </p:spTree>
    <p:extLst>
      <p:ext uri="{BB962C8B-B14F-4D97-AF65-F5344CB8AC3E}">
        <p14:creationId xmlns:p14="http://schemas.microsoft.com/office/powerpoint/2010/main" val="33042153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1F24D7A-A939-51B3-CFC4-A3050106F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28" y="2345867"/>
            <a:ext cx="4616053" cy="425498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62A822F-F926-BC45-55E0-5D4B01E65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5" y="2062149"/>
            <a:ext cx="7772400" cy="283718"/>
          </a:xfrm>
          <a:prstGeom prst="rect">
            <a:avLst/>
          </a:prstGeom>
        </p:spPr>
      </p:pic>
      <p:sp>
        <p:nvSpPr>
          <p:cNvPr id="5" name="Textfeld 18">
            <a:extLst>
              <a:ext uri="{FF2B5EF4-FFF2-40B4-BE49-F238E27FC236}">
                <a16:creationId xmlns:a16="http://schemas.microsoft.com/office/drawing/2014/main" id="{1406764C-8046-54E4-094C-2005C8B52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Smoothing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Data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FD3B25A-C5E0-EAFA-D16D-DE037DBCE107}"/>
              </a:ext>
            </a:extLst>
          </p:cNvPr>
          <p:cNvSpPr txBox="1"/>
          <p:nvPr/>
        </p:nvSpPr>
        <p:spPr>
          <a:xfrm>
            <a:off x="8213994" y="6869023"/>
            <a:ext cx="44434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Nolte et al., 2023</a:t>
            </a:r>
          </a:p>
        </p:txBody>
      </p:sp>
    </p:spTree>
    <p:extLst>
      <p:ext uri="{BB962C8B-B14F-4D97-AF65-F5344CB8AC3E}">
        <p14:creationId xmlns:p14="http://schemas.microsoft.com/office/powerpoint/2010/main" val="23194884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8">
            <a:extLst>
              <a:ext uri="{FF2B5EF4-FFF2-40B4-BE49-F238E27FC236}">
                <a16:creationId xmlns:a16="http://schemas.microsoft.com/office/drawing/2014/main" id="{DA6D199A-0BF6-9925-62C1-1BA6B3792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Spirometric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Devices </a:t>
            </a: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Filtering</a:t>
            </a:r>
            <a:r>
              <a:rPr kumimoji="0" lang="de-DE" alt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Data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9652662-5D7C-6924-45FB-866F35EA9C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1" y="2570419"/>
            <a:ext cx="7772400" cy="3053442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7C1E792-DF99-7746-D3A2-6ED3A475AAEF}"/>
              </a:ext>
            </a:extLst>
          </p:cNvPr>
          <p:cNvGrpSpPr/>
          <p:nvPr/>
        </p:nvGrpSpPr>
        <p:grpSpPr>
          <a:xfrm>
            <a:off x="4268786" y="3049111"/>
            <a:ext cx="897988" cy="1930852"/>
            <a:chOff x="4409463" y="2401997"/>
            <a:chExt cx="897988" cy="1930852"/>
          </a:xfrm>
        </p:grpSpPr>
        <p:cxnSp>
          <p:nvCxnSpPr>
            <p:cNvPr id="6" name="Gerade Verbindung mit Pfeil 5">
              <a:extLst>
                <a:ext uri="{FF2B5EF4-FFF2-40B4-BE49-F238E27FC236}">
                  <a16:creationId xmlns:a16="http://schemas.microsoft.com/office/drawing/2014/main" id="{9C6DF22B-03A9-5151-AE70-C553407735BB}"/>
                </a:ext>
              </a:extLst>
            </p:cNvPr>
            <p:cNvCxnSpPr/>
            <p:nvPr/>
          </p:nvCxnSpPr>
          <p:spPr>
            <a:xfrm>
              <a:off x="4409463" y="4135902"/>
              <a:ext cx="0" cy="1969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mit Pfeil 6">
              <a:extLst>
                <a:ext uri="{FF2B5EF4-FFF2-40B4-BE49-F238E27FC236}">
                  <a16:creationId xmlns:a16="http://schemas.microsoft.com/office/drawing/2014/main" id="{9C22232C-8A56-70F0-77D1-7198554546E8}"/>
                </a:ext>
              </a:extLst>
            </p:cNvPr>
            <p:cNvCxnSpPr>
              <a:cxnSpLocks/>
            </p:cNvCxnSpPr>
            <p:nvPr/>
          </p:nvCxnSpPr>
          <p:spPr>
            <a:xfrm>
              <a:off x="5307451" y="2401997"/>
              <a:ext cx="0" cy="19308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F3BB32B0-9565-A039-E33F-1BC5159DB37F}"/>
              </a:ext>
            </a:extLst>
          </p:cNvPr>
          <p:cNvSpPr txBox="1"/>
          <p:nvPr/>
        </p:nvSpPr>
        <p:spPr>
          <a:xfrm>
            <a:off x="2306673" y="2005103"/>
            <a:ext cx="4741241" cy="40011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 </a:t>
            </a:r>
            <a:r>
              <a:rPr lang="de-DE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de-DE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</a:t>
            </a:r>
            <a:r>
              <a:rPr lang="de-DE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spirometric</a:t>
            </a:r>
            <a:r>
              <a:rPr lang="de-DE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de-DE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</a:p>
        </p:txBody>
      </p:sp>
      <p:pic>
        <p:nvPicPr>
          <p:cNvPr id="2050" name="Picture 2" descr="ORIGINAL Verkehrszeichen Nr. 101 Achtung Gefahrenstelle Symbol  Ausrufezeichen 630mm SL Verkehrsschild RAL Schild Verkehrsschilder Schilder  Warnschild Straßenschild Strassenschilder Hinweisschild StVO : Amazon.de:  Baumarkt">
            <a:extLst>
              <a:ext uri="{FF2B5EF4-FFF2-40B4-BE49-F238E27FC236}">
                <a16:creationId xmlns:a16="http://schemas.microsoft.com/office/drawing/2014/main" id="{A6D49F32-8557-0BA1-BB7E-90299F012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02" y="1579129"/>
            <a:ext cx="1143315" cy="114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DAE07ECB-4F91-AC41-7AEF-085FC0E24D84}"/>
              </a:ext>
            </a:extLst>
          </p:cNvPr>
          <p:cNvSpPr txBox="1"/>
          <p:nvPr/>
        </p:nvSpPr>
        <p:spPr>
          <a:xfrm>
            <a:off x="8213994" y="6869023"/>
            <a:ext cx="44434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Nolte et al., 2023</a:t>
            </a:r>
          </a:p>
        </p:txBody>
      </p:sp>
      <p:pic>
        <p:nvPicPr>
          <p:cNvPr id="3" name="Slide27_corrected.txt">
            <a:hlinkClick r:id="" action="ppaction://media"/>
            <a:extLst>
              <a:ext uri="{FF2B5EF4-FFF2-40B4-BE49-F238E27FC236}">
                <a16:creationId xmlns:a16="http://schemas.microsoft.com/office/drawing/2014/main" id="{01433E29-E874-A866-497F-8BF8CA207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9288" y="57890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7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7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8">
            <a:extLst>
              <a:ext uri="{FF2B5EF4-FFF2-40B4-BE49-F238E27FC236}">
                <a16:creationId xmlns:a16="http://schemas.microsoft.com/office/drawing/2014/main" id="{F8D856C8-41E7-E4C1-D8FD-F6161F994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V̇O</a:t>
            </a:r>
            <a:r>
              <a:rPr kumimoji="0" lang="de-DE" altLang="de-DE" sz="3000" b="1" i="0" u="none" strike="noStrike" kern="1200" cap="none" spc="0" normalizeH="0" baseline="-2500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</a:t>
            </a:r>
          </a:p>
        </p:txBody>
      </p:sp>
      <p:sp>
        <p:nvSpPr>
          <p:cNvPr id="3" name="Textfeld 18">
            <a:extLst>
              <a:ext uri="{FF2B5EF4-FFF2-40B4-BE49-F238E27FC236}">
                <a16:creationId xmlns:a16="http://schemas.microsoft.com/office/drawing/2014/main" id="{BAD8F25E-1C42-5F4B-BC70-280307B0F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2552911"/>
            <a:ext cx="788035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V̇ 	</a:t>
            </a:r>
            <a:r>
              <a:rPr kumimoji="0" lang="de-DE" altLang="de-DE" sz="1800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-&gt; Volume per </a:t>
            </a:r>
            <a:r>
              <a:rPr kumimoji="0" lang="de-DE" altLang="de-DE" sz="1800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</a:t>
            </a:r>
            <a:r>
              <a:rPr kumimoji="0" lang="de-DE" altLang="de-DE" sz="1800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1800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de-DE" altLang="de-DE" sz="1800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time</a:t>
            </a:r>
            <a:endParaRPr lang="de-DE" altLang="de-DE" sz="1800" b="1" dirty="0">
              <a:solidFill>
                <a:srgbClr val="003560"/>
              </a:solidFill>
              <a:latin typeface="Arial" panose="020B0604020202020204" pitchFamily="34" charset="0"/>
            </a:endParaRP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de-DE" altLang="de-DE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	</a:t>
            </a:r>
            <a:r>
              <a:rPr lang="de-DE" altLang="de-DE" sz="1800" dirty="0">
                <a:solidFill>
                  <a:srgbClr val="003560"/>
                </a:solidFill>
                <a:latin typeface="Arial" panose="020B0604020202020204" pitchFamily="34" charset="0"/>
              </a:rPr>
              <a:t>-&gt; Oxygen</a:t>
            </a:r>
            <a:endParaRPr lang="de-DE" altLang="de-DE" sz="1800" b="1" dirty="0">
              <a:solidFill>
                <a:srgbClr val="003560"/>
              </a:solidFill>
              <a:latin typeface="Arial" panose="020B0604020202020204" pitchFamily="34" charset="0"/>
            </a:endParaRP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	</a:t>
            </a:r>
            <a:r>
              <a:rPr kumimoji="0" lang="de-DE" altLang="de-DE" sz="1800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-&gt; Maximal</a:t>
            </a:r>
          </a:p>
        </p:txBody>
      </p:sp>
      <p:sp>
        <p:nvSpPr>
          <p:cNvPr id="5" name="Textfeld 18">
            <a:extLst>
              <a:ext uri="{FF2B5EF4-FFF2-40B4-BE49-F238E27FC236}">
                <a16:creationId xmlns:a16="http://schemas.microsoft.com/office/drawing/2014/main" id="{7C42CD4D-6359-072F-3034-BBCC0793A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1566226"/>
            <a:ext cx="78803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de-DE" altLang="de-DE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</a:t>
            </a:r>
            <a:r>
              <a:rPr kumimoji="0" lang="de-DE" altLang="de-DE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</a:t>
            </a:r>
            <a:r>
              <a:rPr kumimoji="0" lang="de-DE" altLang="de-DE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V̇O</a:t>
            </a:r>
            <a:r>
              <a:rPr kumimoji="0" lang="de-DE" altLang="de-DE" i="0" u="none" strike="noStrike" kern="1200" cap="none" spc="0" normalizeH="0" baseline="-2500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de-DE" altLang="de-DE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2E9EAAD1-80A8-DFB3-4A9A-1EB617674101}"/>
                  </a:ext>
                </a:extLst>
              </p:cNvPr>
              <p:cNvSpPr txBox="1"/>
              <p:nvPr/>
            </p:nvSpPr>
            <p:spPr>
              <a:xfrm>
                <a:off x="2215240" y="5074173"/>
                <a:ext cx="438844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altLang="de-DE" b="1" dirty="0" smtClean="0">
                        <a:solidFill>
                          <a:srgbClr val="0035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V</m:t>
                    </m:r>
                    <m:r>
                      <m:rPr>
                        <m:nor/>
                      </m:rPr>
                      <a:rPr lang="de-DE" altLang="de-DE" b="1" dirty="0" smtClean="0">
                        <a:solidFill>
                          <a:srgbClr val="0035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̇</m:t>
                    </m:r>
                    <m:sSub>
                      <m:sSubPr>
                        <m:ctrlPr>
                          <a:rPr lang="de-DE" altLang="de-DE" b="1" i="1" dirty="0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DE" altLang="de-DE" b="1" i="1" dirty="0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𝑶</m:t>
                        </m:r>
                      </m:e>
                      <m:sub>
                        <m:r>
                          <a:rPr lang="de-DE" altLang="de-DE" b="1" i="1" dirty="0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lang="de-DE" altLang="de-DE" b="1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𝒎𝒂𝒙</m:t>
                    </m:r>
                    <m:r>
                      <a:rPr lang="de-DE" altLang="de-DE" b="1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de-DE" altLang="de-DE" b="0" i="0" dirty="0" smtClean="0">
                        <a:solidFill>
                          <a:srgbClr val="0035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de-DE" altLang="de-DE" b="0" i="0" dirty="0" smtClean="0">
                        <a:solidFill>
                          <a:srgbClr val="0035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Qmax</m:t>
                    </m:r>
                    <m:r>
                      <m:rPr>
                        <m:nor/>
                      </m:rPr>
                      <a:rPr lang="de-DE" altLang="de-DE" b="0" i="0" dirty="0" smtClean="0">
                        <a:solidFill>
                          <a:srgbClr val="0035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de-DE" altLang="de-DE" b="0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 (</m:t>
                    </m:r>
                    <m:r>
                      <a:rPr lang="de-DE" altLang="de-DE" b="0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𝐶𝑎𝑂</m:t>
                    </m:r>
                    <m:r>
                      <a:rPr lang="de-DE" altLang="de-DE" b="0" i="1" baseline="-25000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de-DE" altLang="de-DE" b="0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−</m:t>
                    </m:r>
                    <m:r>
                      <a:rPr lang="de-DE" altLang="de-DE" b="0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𝐶𝑣𝑂</m:t>
                    </m:r>
                    <m:r>
                      <a:rPr lang="de-DE" altLang="de-DE" b="0" i="1" baseline="-25000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de-DE" altLang="de-DE" b="0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de-DE" dirty="0"/>
                  <a:t>   </a:t>
                </a: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2E9EAAD1-80A8-DFB3-4A9A-1EB6176741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5240" y="5074173"/>
                <a:ext cx="4388445" cy="307777"/>
              </a:xfrm>
              <a:prstGeom prst="rect">
                <a:avLst/>
              </a:prstGeom>
              <a:blipFill>
                <a:blip r:embed="rId3"/>
                <a:stretch>
                  <a:fillRect l="-2312" t="-24000" r="-578" b="-4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>
            <a:extLst>
              <a:ext uri="{FF2B5EF4-FFF2-40B4-BE49-F238E27FC236}">
                <a16:creationId xmlns:a16="http://schemas.microsoft.com/office/drawing/2014/main" id="{05130027-C876-8653-0CF4-C863FD1E826F}"/>
              </a:ext>
            </a:extLst>
          </p:cNvPr>
          <p:cNvSpPr txBox="1"/>
          <p:nvPr/>
        </p:nvSpPr>
        <p:spPr>
          <a:xfrm>
            <a:off x="356553" y="3789804"/>
            <a:ext cx="2336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Ficks </a:t>
            </a:r>
            <a:r>
              <a:rPr lang="de-DE" sz="1800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Principle</a:t>
            </a:r>
            <a:endParaRPr lang="de-DE" sz="1800" u="sng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8A3D32D5-737A-2A2B-8A3D-C318ADB1BDBE}"/>
              </a:ext>
            </a:extLst>
          </p:cNvPr>
          <p:cNvCxnSpPr/>
          <p:nvPr/>
        </p:nvCxnSpPr>
        <p:spPr>
          <a:xfrm flipV="1">
            <a:off x="3901674" y="5501279"/>
            <a:ext cx="0" cy="450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1EA3BA73-8F46-D607-7019-0077A9FC95ED}"/>
              </a:ext>
            </a:extLst>
          </p:cNvPr>
          <p:cNvSpPr txBox="1"/>
          <p:nvPr/>
        </p:nvSpPr>
        <p:spPr>
          <a:xfrm>
            <a:off x="3294645" y="5952216"/>
            <a:ext cx="2229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Cardiac</a:t>
            </a:r>
            <a:r>
              <a:rPr lang="de-DE" sz="1200" i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i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</a:t>
            </a:r>
            <a:endParaRPr lang="de-DE" sz="1200" i="1" u="sng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200" i="1" u="sng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Stroke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Volume * Heart Rate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EDAD2219-1390-326B-D3A4-36D9AE1852F4}"/>
              </a:ext>
            </a:extLst>
          </p:cNvPr>
          <p:cNvCxnSpPr>
            <a:cxnSpLocks/>
          </p:cNvCxnSpPr>
          <p:nvPr/>
        </p:nvCxnSpPr>
        <p:spPr>
          <a:xfrm>
            <a:off x="5499528" y="4559474"/>
            <a:ext cx="0" cy="388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A6CCFD3F-35C1-2E98-0F90-74B43AAB3CE0}"/>
              </a:ext>
            </a:extLst>
          </p:cNvPr>
          <p:cNvSpPr txBox="1"/>
          <p:nvPr/>
        </p:nvSpPr>
        <p:spPr>
          <a:xfrm>
            <a:off x="5040312" y="3477881"/>
            <a:ext cx="2437359" cy="1297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Arteriovenous</a:t>
            </a:r>
            <a:r>
              <a:rPr lang="de-DE" sz="1200" i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i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  <a:r>
              <a:rPr lang="de-DE" sz="1200" i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O</a:t>
            </a:r>
            <a:r>
              <a:rPr lang="de-DE" sz="1200" i="1" u="sng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de-DE" sz="11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 O</a:t>
            </a:r>
            <a:r>
              <a:rPr lang="de-DE" sz="11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1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/L</a:t>
            </a:r>
          </a:p>
          <a:p>
            <a:endParaRPr lang="de-DE" sz="1100" baseline="-250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C: Concentration</a:t>
            </a:r>
          </a:p>
          <a:p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arterial</a:t>
            </a:r>
            <a:endParaRPr lang="de-DE" sz="12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v: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venous</a:t>
            </a:r>
            <a:endParaRPr lang="de-DE" sz="12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200" i="1" u="sng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Muscle Oxygenation Overview | Spare Cycles">
            <a:extLst>
              <a:ext uri="{FF2B5EF4-FFF2-40B4-BE49-F238E27FC236}">
                <a16:creationId xmlns:a16="http://schemas.microsoft.com/office/drawing/2014/main" id="{4D6FA073-20E5-6132-3715-90B2C164D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645" y="153624"/>
            <a:ext cx="4578408" cy="207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1673076-6DB7-DD58-05CB-98CD02DFF707}"/>
              </a:ext>
            </a:extLst>
          </p:cNvPr>
          <p:cNvSpPr txBox="1"/>
          <p:nvPr/>
        </p:nvSpPr>
        <p:spPr>
          <a:xfrm rot="16200000">
            <a:off x="4321969" y="-661592"/>
            <a:ext cx="5900736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de-DE" sz="4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sparecycles.blog</a:t>
            </a:r>
            <a:r>
              <a:rPr lang="de-DE" sz="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/2020/06/17/</a:t>
            </a:r>
            <a:r>
              <a:rPr lang="de-DE" sz="4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muscle-oxygenation-overview</a:t>
            </a:r>
            <a:r>
              <a:rPr lang="de-DE" sz="4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671939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8">
            <a:extLst>
              <a:ext uri="{FF2B5EF4-FFF2-40B4-BE49-F238E27FC236}">
                <a16:creationId xmlns:a16="http://schemas.microsoft.com/office/drawing/2014/main" id="{689C8C6D-9DFC-F0A2-D6E4-E6AEC08FD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Truly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Assessing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V̇O</a:t>
            </a:r>
            <a:r>
              <a:rPr kumimoji="0" lang="de-DE" altLang="de-DE" sz="3000" b="1" i="0" u="none" strike="noStrike" kern="1200" cap="none" spc="0" normalizeH="0" baseline="-2500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</a:t>
            </a: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400" dirty="0">
                <a:solidFill>
                  <a:srgbClr val="003560"/>
                </a:solidFill>
                <a:latin typeface="Arial" panose="020B0604020202020204" pitchFamily="34" charset="0"/>
              </a:rPr>
              <a:t>V̇O</a:t>
            </a:r>
            <a:r>
              <a:rPr lang="de-DE" altLang="de-DE" sz="1400" baseline="-25000" dirty="0">
                <a:solidFill>
                  <a:srgbClr val="003560"/>
                </a:solidFill>
                <a:latin typeface="Arial" panose="020B0604020202020204" pitchFamily="34" charset="0"/>
              </a:rPr>
              <a:t>2</a:t>
            </a:r>
            <a:r>
              <a:rPr lang="de-DE" altLang="de-DE" sz="1400" dirty="0">
                <a:solidFill>
                  <a:srgbClr val="003560"/>
                </a:solidFill>
                <a:latin typeface="Arial" panose="020B0604020202020204" pitchFamily="34" charset="0"/>
              </a:rPr>
              <a:t> </a:t>
            </a:r>
            <a:r>
              <a:rPr lang="de-DE" altLang="de-DE" sz="1400" dirty="0" err="1">
                <a:solidFill>
                  <a:srgbClr val="003560"/>
                </a:solidFill>
                <a:latin typeface="Arial" panose="020B0604020202020204" pitchFamily="34" charset="0"/>
              </a:rPr>
              <a:t>reaction</a:t>
            </a:r>
            <a:r>
              <a:rPr lang="de-DE" altLang="de-DE" sz="1400" dirty="0">
                <a:solidFill>
                  <a:srgbClr val="003560"/>
                </a:solidFill>
                <a:latin typeface="Arial" panose="020B0604020202020204" pitchFamily="34" charset="0"/>
              </a:rPr>
              <a:t> </a:t>
            </a:r>
            <a:r>
              <a:rPr lang="de-DE" altLang="de-DE" sz="1400" dirty="0" err="1">
                <a:solidFill>
                  <a:srgbClr val="003560"/>
                </a:solidFill>
                <a:latin typeface="Arial" panose="020B0604020202020204" pitchFamily="34" charset="0"/>
              </a:rPr>
              <a:t>to</a:t>
            </a:r>
            <a:r>
              <a:rPr lang="de-DE" altLang="de-DE" sz="1400" dirty="0">
                <a:solidFill>
                  <a:srgbClr val="003560"/>
                </a:solidFill>
                <a:latin typeface="Arial" panose="020B0604020202020204" pitchFamily="34" charset="0"/>
              </a:rPr>
              <a:t> </a:t>
            </a:r>
            <a:r>
              <a:rPr lang="de-DE" altLang="de-DE" sz="1400" dirty="0" err="1">
                <a:solidFill>
                  <a:srgbClr val="003560"/>
                </a:solidFill>
                <a:latin typeface="Arial" panose="020B0604020202020204" pitchFamily="34" charset="0"/>
              </a:rPr>
              <a:t>exercise</a:t>
            </a:r>
            <a:endParaRPr kumimoji="0" lang="de-DE" altLang="de-DE" sz="900" i="0" u="none" strike="noStrike" kern="1200" cap="none" spc="0" normalizeH="0" baseline="0" noProof="0" dirty="0">
              <a:ln>
                <a:noFill/>
              </a:ln>
              <a:solidFill>
                <a:srgbClr val="0035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0E26CB2-204C-8A82-89EB-566C03198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113" y="1580095"/>
            <a:ext cx="5600700" cy="4089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CA552B1-0D07-C317-F8D0-B5934B00847E}"/>
              </a:ext>
            </a:extLst>
          </p:cNvPr>
          <p:cNvSpPr txBox="1"/>
          <p:nvPr/>
        </p:nvSpPr>
        <p:spPr>
          <a:xfrm>
            <a:off x="182880" y="5792570"/>
            <a:ext cx="958009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V̇O</a:t>
            </a:r>
            <a:r>
              <a:rPr lang="de-DE" sz="18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limited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rate –&gt; V̇O</a:t>
            </a:r>
            <a:r>
              <a:rPr lang="de-DE" sz="18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limited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oxidative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pathway</a:t>
            </a: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lasting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– 12min </a:t>
            </a:r>
          </a:p>
        </p:txBody>
      </p:sp>
    </p:spTree>
    <p:extLst>
      <p:ext uri="{BB962C8B-B14F-4D97-AF65-F5344CB8AC3E}">
        <p14:creationId xmlns:p14="http://schemas.microsoft.com/office/powerpoint/2010/main" val="71027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8">
            <a:extLst>
              <a:ext uri="{FF2B5EF4-FFF2-40B4-BE49-F238E27FC236}">
                <a16:creationId xmlns:a16="http://schemas.microsoft.com/office/drawing/2014/main" id="{00E7FDA7-B1CC-0894-097F-9901BB54D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Summary (i)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C469BD3-A883-6573-9256-0D7F86EA1E67}"/>
              </a:ext>
            </a:extLst>
          </p:cNvPr>
          <p:cNvSpPr txBox="1"/>
          <p:nvPr/>
        </p:nvSpPr>
        <p:spPr>
          <a:xfrm>
            <a:off x="469288" y="1167702"/>
            <a:ext cx="5331437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 Errors in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Spirometry</a:t>
            </a: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Filtering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Spirometric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</a:t>
            </a:r>
          </a:p>
          <a:p>
            <a:pPr marL="342900" indent="-342900">
              <a:buFont typeface="Wingdings" pitchFamily="2" charset="2"/>
              <a:buChar char="Ø"/>
            </a:pP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V̇O</a:t>
            </a:r>
            <a:r>
              <a:rPr lang="de-DE" sz="18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Calorimetrie</a:t>
            </a: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7564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ymbol Fragezeichen mit Männchen - Kerngas GmbH &amp; Co. KG">
            <a:extLst>
              <a:ext uri="{FF2B5EF4-FFF2-40B4-BE49-F238E27FC236}">
                <a16:creationId xmlns:a16="http://schemas.microsoft.com/office/drawing/2014/main" id="{43B1E729-B550-95EF-CD3C-5CB53CD92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114" y="5302400"/>
            <a:ext cx="898201" cy="163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8">
            <a:extLst>
              <a:ext uri="{FF2B5EF4-FFF2-40B4-BE49-F238E27FC236}">
                <a16:creationId xmlns:a16="http://schemas.microsoft.com/office/drawing/2014/main" id="{8C38FA26-0B29-3B37-099D-F03DA4D94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Spirometric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Devices </a:t>
            </a: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Indirect</a:t>
            </a:r>
            <a:r>
              <a:rPr kumimoji="0" lang="de-DE" alt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Kalorimetrie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5723720-7442-F180-131B-D145B7705CCA}"/>
              </a:ext>
            </a:extLst>
          </p:cNvPr>
          <p:cNvSpPr txBox="1"/>
          <p:nvPr/>
        </p:nvSpPr>
        <p:spPr>
          <a:xfrm>
            <a:off x="469288" y="1610806"/>
            <a:ext cx="533143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Assessing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substrate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gas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exchange</a:t>
            </a: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de-DE" dirty="0"/>
          </a:p>
          <a:p>
            <a:pPr marL="342900" indent="-342900">
              <a:buFont typeface="Wingdings" pitchFamily="2" charset="2"/>
              <a:buChar char="Ø"/>
            </a:pP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Glucose/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Glycogen</a:t>
            </a: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342900" indent="-342900">
              <a:buFont typeface="Wingdings" pitchFamily="2" charset="2"/>
              <a:buChar char="Ø"/>
            </a:pP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Fats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Palmitic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Acid)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B35CE5F-0050-FEAE-2635-1585969CC7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84" y="2900826"/>
            <a:ext cx="3213100" cy="571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B5A7F12-2639-780F-CC44-E959CBE3A7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84" y="4525762"/>
            <a:ext cx="3441700" cy="5715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90F5121F-DDFD-71DD-2F3F-E584C3631209}"/>
              </a:ext>
            </a:extLst>
          </p:cNvPr>
          <p:cNvCxnSpPr>
            <a:cxnSpLocks/>
          </p:cNvCxnSpPr>
          <p:nvPr/>
        </p:nvCxnSpPr>
        <p:spPr>
          <a:xfrm>
            <a:off x="4409463" y="3179786"/>
            <a:ext cx="1676012" cy="67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21C3F43A-2C62-CD1F-7A00-A1EC1EEF237D}"/>
              </a:ext>
            </a:extLst>
          </p:cNvPr>
          <p:cNvCxnSpPr>
            <a:cxnSpLocks/>
          </p:cNvCxnSpPr>
          <p:nvPr/>
        </p:nvCxnSpPr>
        <p:spPr>
          <a:xfrm>
            <a:off x="4502101" y="4752161"/>
            <a:ext cx="1583374" cy="67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9C616F5D-84E1-8315-750C-D5F43B91566F}"/>
              </a:ext>
            </a:extLst>
          </p:cNvPr>
          <p:cNvSpPr txBox="1"/>
          <p:nvPr/>
        </p:nvSpPr>
        <p:spPr>
          <a:xfrm>
            <a:off x="6639952" y="2986521"/>
            <a:ext cx="1322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RQ = 1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B9F5E93-5619-4D9C-9C6E-5875D78727BD}"/>
              </a:ext>
            </a:extLst>
          </p:cNvPr>
          <p:cNvSpPr txBox="1"/>
          <p:nvPr/>
        </p:nvSpPr>
        <p:spPr>
          <a:xfrm>
            <a:off x="6654019" y="4552106"/>
            <a:ext cx="1322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RQ = 0.7</a:t>
            </a:r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7DFA7252-1D70-A2E0-FA1C-DED6DCC95DF3}"/>
              </a:ext>
            </a:extLst>
          </p:cNvPr>
          <p:cNvCxnSpPr>
            <a:cxnSpLocks/>
          </p:cNvCxnSpPr>
          <p:nvPr/>
        </p:nvCxnSpPr>
        <p:spPr>
          <a:xfrm>
            <a:off x="267286" y="5289452"/>
            <a:ext cx="86797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FF75CB5E-E6B7-6EFE-745D-7B402FD2536D}"/>
              </a:ext>
            </a:extLst>
          </p:cNvPr>
          <p:cNvSpPr txBox="1"/>
          <p:nvPr/>
        </p:nvSpPr>
        <p:spPr>
          <a:xfrm>
            <a:off x="469287" y="5627763"/>
            <a:ext cx="6333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RQ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0.85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* 0.5 + 0.7 * 0.5 = 0.85 	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Carbs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50%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Fats</a:t>
            </a: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lide28 2">
            <a:hlinkClick r:id="" action="ppaction://media"/>
            <a:extLst>
              <a:ext uri="{FF2B5EF4-FFF2-40B4-BE49-F238E27FC236}">
                <a16:creationId xmlns:a16="http://schemas.microsoft.com/office/drawing/2014/main" id="{61BBF5B6-3595-1A00-CA7E-06EEC6495F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43238" y="1465174"/>
            <a:ext cx="812800" cy="8128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0AF9873-F14B-35CE-AC81-3792AF62F71A}"/>
              </a:ext>
            </a:extLst>
          </p:cNvPr>
          <p:cNvSpPr txBox="1"/>
          <p:nvPr/>
        </p:nvSpPr>
        <p:spPr>
          <a:xfrm>
            <a:off x="6500802" y="4921438"/>
            <a:ext cx="1908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*0.69 – 0.70</a:t>
            </a:r>
          </a:p>
        </p:txBody>
      </p:sp>
    </p:spTree>
    <p:extLst>
      <p:ext uri="{BB962C8B-B14F-4D97-AF65-F5344CB8AC3E}">
        <p14:creationId xmlns:p14="http://schemas.microsoft.com/office/powerpoint/2010/main" val="287546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84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8">
            <a:extLst>
              <a:ext uri="{FF2B5EF4-FFF2-40B4-BE49-F238E27FC236}">
                <a16:creationId xmlns:a16="http://schemas.microsoft.com/office/drawing/2014/main" id="{8C38FA26-0B29-3B37-099D-F03DA4D94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Spirometric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Devices </a:t>
            </a: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Indirect</a:t>
            </a:r>
            <a:r>
              <a:rPr kumimoji="0" lang="de-DE" alt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altLang="de-DE" sz="1600" dirty="0">
                <a:solidFill>
                  <a:srgbClr val="003560"/>
                </a:solidFill>
                <a:latin typeface="Arial" panose="020B0604020202020204" pitchFamily="34" charset="0"/>
              </a:rPr>
              <a:t>C</a:t>
            </a:r>
            <a:r>
              <a:rPr kumimoji="0" lang="de-DE" alt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alorimetrie</a:t>
            </a:r>
            <a:r>
              <a:rPr kumimoji="0" lang="de-DE" alt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</a:t>
            </a:r>
            <a:r>
              <a:rPr kumimoji="0" lang="de-DE" alt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Relationship</a:t>
            </a:r>
            <a:r>
              <a:rPr kumimoji="0" lang="de-DE" alt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RQ and Substrate Use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E5A13CBD-0E1D-2DFE-A396-486A70EB3E47}"/>
              </a:ext>
            </a:extLst>
          </p:cNvPr>
          <p:cNvCxnSpPr>
            <a:cxnSpLocks/>
          </p:cNvCxnSpPr>
          <p:nvPr/>
        </p:nvCxnSpPr>
        <p:spPr>
          <a:xfrm flipV="1">
            <a:off x="1371599" y="1923393"/>
            <a:ext cx="0" cy="27747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D78E731B-FFCE-BF00-5B6D-3F93BDA6659B}"/>
              </a:ext>
            </a:extLst>
          </p:cNvPr>
          <p:cNvCxnSpPr>
            <a:cxnSpLocks/>
          </p:cNvCxnSpPr>
          <p:nvPr/>
        </p:nvCxnSpPr>
        <p:spPr>
          <a:xfrm>
            <a:off x="1371599" y="4708634"/>
            <a:ext cx="321616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E1F60E7E-42D4-CE09-BDD6-16362748A0EE}"/>
              </a:ext>
            </a:extLst>
          </p:cNvPr>
          <p:cNvSpPr txBox="1"/>
          <p:nvPr/>
        </p:nvSpPr>
        <p:spPr>
          <a:xfrm>
            <a:off x="2790496" y="5108031"/>
            <a:ext cx="1671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/>
              <a:t>RQ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517F067-FCE0-6996-8B88-C281AF956221}"/>
              </a:ext>
            </a:extLst>
          </p:cNvPr>
          <p:cNvSpPr txBox="1"/>
          <p:nvPr/>
        </p:nvSpPr>
        <p:spPr>
          <a:xfrm rot="16200000">
            <a:off x="-342724" y="2875925"/>
            <a:ext cx="2157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/>
              <a:t>%</a:t>
            </a:r>
            <a:r>
              <a:rPr lang="de-DE" i="1" dirty="0" err="1"/>
              <a:t>Carb</a:t>
            </a:r>
            <a:r>
              <a:rPr lang="de-DE" i="1" dirty="0"/>
              <a:t>. Oxidation</a:t>
            </a:r>
          </a:p>
        </p:txBody>
      </p: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256CEF00-4E59-73D9-DC85-FBD5EBCB6AC1}"/>
              </a:ext>
            </a:extLst>
          </p:cNvPr>
          <p:cNvCxnSpPr>
            <a:cxnSpLocks/>
          </p:cNvCxnSpPr>
          <p:nvPr/>
        </p:nvCxnSpPr>
        <p:spPr>
          <a:xfrm flipV="1">
            <a:off x="1860331" y="4556236"/>
            <a:ext cx="0" cy="3468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>
            <a:extLst>
              <a:ext uri="{FF2B5EF4-FFF2-40B4-BE49-F238E27FC236}">
                <a16:creationId xmlns:a16="http://schemas.microsoft.com/office/drawing/2014/main" id="{69D3F088-3692-9F34-596C-142F30F4619F}"/>
              </a:ext>
            </a:extLst>
          </p:cNvPr>
          <p:cNvSpPr txBox="1"/>
          <p:nvPr/>
        </p:nvSpPr>
        <p:spPr>
          <a:xfrm>
            <a:off x="1623849" y="4840014"/>
            <a:ext cx="825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0.7</a:t>
            </a:r>
          </a:p>
        </p:txBody>
      </p:sp>
      <p:cxnSp>
        <p:nvCxnSpPr>
          <p:cNvPr id="30" name="Gerade Verbindung 29">
            <a:extLst>
              <a:ext uri="{FF2B5EF4-FFF2-40B4-BE49-F238E27FC236}">
                <a16:creationId xmlns:a16="http://schemas.microsoft.com/office/drawing/2014/main" id="{F357C744-1BF6-92DD-C993-74041B91D726}"/>
              </a:ext>
            </a:extLst>
          </p:cNvPr>
          <p:cNvCxnSpPr>
            <a:cxnSpLocks/>
          </p:cNvCxnSpPr>
          <p:nvPr/>
        </p:nvCxnSpPr>
        <p:spPr>
          <a:xfrm flipV="1">
            <a:off x="4419973" y="4556236"/>
            <a:ext cx="0" cy="3468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>
            <a:extLst>
              <a:ext uri="{FF2B5EF4-FFF2-40B4-BE49-F238E27FC236}">
                <a16:creationId xmlns:a16="http://schemas.microsoft.com/office/drawing/2014/main" id="{6EEE8884-513B-30A1-C7E4-6FEE36ACFAAD}"/>
              </a:ext>
            </a:extLst>
          </p:cNvPr>
          <p:cNvSpPr txBox="1"/>
          <p:nvPr/>
        </p:nvSpPr>
        <p:spPr>
          <a:xfrm>
            <a:off x="4288220" y="4866287"/>
            <a:ext cx="1671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</a:t>
            </a:r>
          </a:p>
        </p:txBody>
      </p:sp>
      <p:cxnSp>
        <p:nvCxnSpPr>
          <p:cNvPr id="32" name="Gerade Verbindung 31">
            <a:extLst>
              <a:ext uri="{FF2B5EF4-FFF2-40B4-BE49-F238E27FC236}">
                <a16:creationId xmlns:a16="http://schemas.microsoft.com/office/drawing/2014/main" id="{9FAC8A07-1AE0-D62E-B87A-38994263869F}"/>
              </a:ext>
            </a:extLst>
          </p:cNvPr>
          <p:cNvCxnSpPr>
            <a:cxnSpLocks/>
          </p:cNvCxnSpPr>
          <p:nvPr/>
        </p:nvCxnSpPr>
        <p:spPr>
          <a:xfrm>
            <a:off x="1152769" y="4154501"/>
            <a:ext cx="4376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id="{6231FA89-3535-2C6C-81A8-215F04A99466}"/>
              </a:ext>
            </a:extLst>
          </p:cNvPr>
          <p:cNvCxnSpPr>
            <a:cxnSpLocks/>
          </p:cNvCxnSpPr>
          <p:nvPr/>
        </p:nvCxnSpPr>
        <p:spPr>
          <a:xfrm>
            <a:off x="1121237" y="2099729"/>
            <a:ext cx="4376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>
            <a:extLst>
              <a:ext uri="{FF2B5EF4-FFF2-40B4-BE49-F238E27FC236}">
                <a16:creationId xmlns:a16="http://schemas.microsoft.com/office/drawing/2014/main" id="{48FEA2BE-F6E0-13F5-A254-ABC95165152D}"/>
              </a:ext>
            </a:extLst>
          </p:cNvPr>
          <p:cNvSpPr txBox="1"/>
          <p:nvPr/>
        </p:nvSpPr>
        <p:spPr>
          <a:xfrm>
            <a:off x="798413" y="3970927"/>
            <a:ext cx="825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0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4B43C8D6-FF14-4402-A569-397E94759268}"/>
              </a:ext>
            </a:extLst>
          </p:cNvPr>
          <p:cNvSpPr txBox="1"/>
          <p:nvPr/>
        </p:nvSpPr>
        <p:spPr>
          <a:xfrm>
            <a:off x="534184" y="1895993"/>
            <a:ext cx="825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100</a:t>
            </a:r>
          </a:p>
        </p:txBody>
      </p: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246392D4-037A-F296-FF8A-83DD2930CFCD}"/>
              </a:ext>
            </a:extLst>
          </p:cNvPr>
          <p:cNvCxnSpPr>
            <a:cxnSpLocks/>
          </p:cNvCxnSpPr>
          <p:nvPr/>
        </p:nvCxnSpPr>
        <p:spPr>
          <a:xfrm flipV="1">
            <a:off x="1860331" y="2096048"/>
            <a:ext cx="2601310" cy="2074934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0" name="Geschweifte Klammer rechts 39">
            <a:extLst>
              <a:ext uri="{FF2B5EF4-FFF2-40B4-BE49-F238E27FC236}">
                <a16:creationId xmlns:a16="http://schemas.microsoft.com/office/drawing/2014/main" id="{0E7596BB-5963-6829-E76E-7F8998D3AEFB}"/>
              </a:ext>
            </a:extLst>
          </p:cNvPr>
          <p:cNvSpPr/>
          <p:nvPr/>
        </p:nvSpPr>
        <p:spPr>
          <a:xfrm>
            <a:off x="5046857" y="1895994"/>
            <a:ext cx="565670" cy="281264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61E8A681-6E13-F6AE-924B-83DA894423D7}"/>
              </a:ext>
            </a:extLst>
          </p:cNvPr>
          <p:cNvSpPr txBox="1"/>
          <p:nvPr/>
        </p:nvSpPr>
        <p:spPr>
          <a:xfrm>
            <a:off x="5959365" y="3106473"/>
            <a:ext cx="5331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Theoretical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de-DE" sz="1800" b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RQ ≠ RER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E3CE2C2C-FCC8-235F-90EF-DB4A6EF591EC}"/>
              </a:ext>
            </a:extLst>
          </p:cNvPr>
          <p:cNvSpPr txBox="1"/>
          <p:nvPr/>
        </p:nvSpPr>
        <p:spPr>
          <a:xfrm>
            <a:off x="281089" y="5563801"/>
            <a:ext cx="8068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Assumptions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Calorimetrie</a:t>
            </a: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800" b="1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b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1.) RQ = RER</a:t>
            </a:r>
          </a:p>
          <a:p>
            <a:r>
              <a:rPr lang="de-DE" sz="1800" b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800" b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.) Gas </a:t>
            </a:r>
            <a:r>
              <a:rPr lang="de-DE" sz="1800" b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exhange</a:t>
            </a:r>
            <a:r>
              <a:rPr lang="de-DE" sz="1800" b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at </a:t>
            </a:r>
            <a:r>
              <a:rPr lang="de-DE" sz="1800" b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mouth</a:t>
            </a:r>
            <a:r>
              <a:rPr lang="de-DE" sz="1800" b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de-DE" sz="1800" b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accurately</a:t>
            </a:r>
            <a:r>
              <a:rPr lang="de-DE" sz="1800" b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de-DE" sz="1800" b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reflects</a:t>
            </a:r>
            <a:r>
              <a:rPr lang="de-DE" sz="1800" b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de-DE" sz="1800" b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tissue</a:t>
            </a:r>
            <a:r>
              <a:rPr lang="de-DE" sz="1800" b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de-DE" sz="1800" b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level</a:t>
            </a:r>
            <a:endParaRPr lang="de-DE" sz="1800" b="1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lide29_corrected.txt">
            <a:hlinkClick r:id="" action="ppaction://media"/>
            <a:extLst>
              <a:ext uri="{FF2B5EF4-FFF2-40B4-BE49-F238E27FC236}">
                <a16:creationId xmlns:a16="http://schemas.microsoft.com/office/drawing/2014/main" id="{81209610-1B73-9024-4E03-B68EFD40C8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93699" y="432720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0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1A049B9-E838-759A-A964-66D04CB895AD}"/>
              </a:ext>
            </a:extLst>
          </p:cNvPr>
          <p:cNvSpPr txBox="1"/>
          <p:nvPr/>
        </p:nvSpPr>
        <p:spPr>
          <a:xfrm>
            <a:off x="281089" y="1606646"/>
            <a:ext cx="80685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1.) RQ = RER</a:t>
            </a:r>
          </a:p>
          <a:p>
            <a:r>
              <a:rPr lang="de-DE" sz="1800" b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800" b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.) Gas </a:t>
            </a:r>
            <a:r>
              <a:rPr lang="de-DE" sz="1800" b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exhange</a:t>
            </a:r>
            <a:r>
              <a:rPr lang="de-DE" sz="1800" b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at </a:t>
            </a:r>
            <a:r>
              <a:rPr lang="de-DE" sz="1800" b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mouth</a:t>
            </a:r>
            <a:r>
              <a:rPr lang="de-DE" sz="1800" b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de-DE" sz="1800" b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accurately</a:t>
            </a:r>
            <a:r>
              <a:rPr lang="de-DE" sz="1800" b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de-DE" sz="1800" b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reflects</a:t>
            </a:r>
            <a:r>
              <a:rPr lang="de-DE" sz="1800" b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de-DE" sz="1800" b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tissue</a:t>
            </a:r>
            <a:r>
              <a:rPr lang="de-DE" sz="1800" b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de-DE" sz="1800" b="1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level</a:t>
            </a:r>
            <a:endParaRPr lang="de-DE" sz="1800" b="1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endParaRPr lang="de-DE" sz="1800" b="1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endParaRPr lang="de-DE" sz="1800" b="1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r>
              <a:rPr lang="de-DE" sz="1800" b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V̇O</a:t>
            </a:r>
            <a:r>
              <a:rPr lang="de-DE" sz="1800" b="1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2</a:t>
            </a:r>
          </a:p>
          <a:p>
            <a:endParaRPr lang="de-DE" sz="1800" b="1" baseline="-250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endParaRPr lang="de-DE" sz="1800" b="1" baseline="-250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endParaRPr lang="de-DE" sz="1800" b="1" baseline="-250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r>
              <a:rPr lang="de-DE" sz="1800" b="1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V̇CO</a:t>
            </a:r>
            <a:r>
              <a:rPr lang="de-DE" sz="1800" b="1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2 		</a:t>
            </a:r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-&gt; </a:t>
            </a:r>
            <a:r>
              <a:rPr lang="de-DE" sz="16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Only</a:t>
            </a:r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in Presence </a:t>
            </a:r>
            <a:r>
              <a:rPr lang="de-DE" sz="16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of</a:t>
            </a:r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a </a:t>
            </a:r>
            <a:r>
              <a:rPr lang="de-DE" sz="16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stable</a:t>
            </a:r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de-DE" sz="16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bicarbonat</a:t>
            </a:r>
            <a:r>
              <a:rPr lang="de-DE" sz="16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Pool</a:t>
            </a:r>
            <a:endParaRPr lang="de-DE" sz="16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800" b="1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18">
            <a:extLst>
              <a:ext uri="{FF2B5EF4-FFF2-40B4-BE49-F238E27FC236}">
                <a16:creationId xmlns:a16="http://schemas.microsoft.com/office/drawing/2014/main" id="{5193F7D8-9661-DA48-02C8-34FE9C7FD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Spirometric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Devices </a:t>
            </a: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Indirect</a:t>
            </a:r>
            <a:r>
              <a:rPr kumimoji="0" lang="de-DE" alt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altLang="de-DE" sz="1600" dirty="0">
                <a:solidFill>
                  <a:srgbClr val="003560"/>
                </a:solidFill>
                <a:latin typeface="Arial" panose="020B0604020202020204" pitchFamily="34" charset="0"/>
              </a:rPr>
              <a:t>C</a:t>
            </a:r>
            <a:r>
              <a:rPr kumimoji="0" lang="de-DE" alt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alorimetrie</a:t>
            </a:r>
            <a:r>
              <a:rPr kumimoji="0" lang="de-DE" alt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</a:t>
            </a:r>
            <a:r>
              <a:rPr kumimoji="0" lang="de-DE" alt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Relationship</a:t>
            </a:r>
            <a:r>
              <a:rPr kumimoji="0" lang="de-DE" alt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RQ and Substrate Use</a:t>
            </a:r>
          </a:p>
        </p:txBody>
      </p:sp>
      <p:pic>
        <p:nvPicPr>
          <p:cNvPr id="4" name="Picture 6" descr="Rotes Kreuz-Check-Symbol | Premium Vektor">
            <a:extLst>
              <a:ext uri="{FF2B5EF4-FFF2-40B4-BE49-F238E27FC236}">
                <a16:creationId xmlns:a16="http://schemas.microsoft.com/office/drawing/2014/main" id="{D5C4A70A-0FE9-6A30-04A5-F46EF515C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615" y="3460124"/>
            <a:ext cx="525463" cy="52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✔️ kräftiges Häkchen Emoji">
            <a:extLst>
              <a:ext uri="{FF2B5EF4-FFF2-40B4-BE49-F238E27FC236}">
                <a16:creationId xmlns:a16="http://schemas.microsoft.com/office/drawing/2014/main" id="{69C37816-8DD7-1046-D4B1-852E0E676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258" y="2563679"/>
            <a:ext cx="713018" cy="71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A8076FA-57EC-F3E6-4217-6777A62840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813" y="4611662"/>
            <a:ext cx="3860800" cy="6223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717E314-B224-ECA6-A724-EB97AF4F480C}"/>
              </a:ext>
            </a:extLst>
          </p:cNvPr>
          <p:cNvSpPr txBox="1"/>
          <p:nvPr/>
        </p:nvSpPr>
        <p:spPr>
          <a:xfrm>
            <a:off x="778777" y="5760534"/>
            <a:ext cx="8068547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de-DE" sz="1800" baseline="30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leads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</a:t>
            </a:r>
            <a:r>
              <a:rPr lang="de-DE" sz="18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 due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substrate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oxidation</a:t>
            </a: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Interferes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theorethical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</a:t>
            </a:r>
            <a:r>
              <a:rPr lang="de-DE" sz="18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Picture 2" descr="ORIGINAL Verkehrszeichen Nr. 101 Achtung Gefahrenstelle Symbol  Ausrufezeichen 630mm SL Verkehrsschild RAL Schild Verkehrsschilder Schilder  Warnschild Straßenschild Strassenschilder Hinweisschild StVO : Amazon.de:  Baumarkt">
            <a:extLst>
              <a:ext uri="{FF2B5EF4-FFF2-40B4-BE49-F238E27FC236}">
                <a16:creationId xmlns:a16="http://schemas.microsoft.com/office/drawing/2014/main" id="{E1A96083-F057-256F-68E1-209E64219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89" y="4404594"/>
            <a:ext cx="1143315" cy="114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de30_corrected.txt">
            <a:hlinkClick r:id="" action="ppaction://media"/>
            <a:extLst>
              <a:ext uri="{FF2B5EF4-FFF2-40B4-BE49-F238E27FC236}">
                <a16:creationId xmlns:a16="http://schemas.microsoft.com/office/drawing/2014/main" id="{97D5BA0C-665A-5B8E-47A6-D3D31EB3A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23100" y="15340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5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CDC23CD-A8FB-BAEB-A2E7-C071CA8FCC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5" y="1590272"/>
            <a:ext cx="4823290" cy="4813028"/>
          </a:xfrm>
          <a:prstGeom prst="rect">
            <a:avLst/>
          </a:prstGeom>
        </p:spPr>
      </p:pic>
      <p:sp>
        <p:nvSpPr>
          <p:cNvPr id="4" name="Textfeld 18">
            <a:extLst>
              <a:ext uri="{FF2B5EF4-FFF2-40B4-BE49-F238E27FC236}">
                <a16:creationId xmlns:a16="http://schemas.microsoft.com/office/drawing/2014/main" id="{2514E6FA-33C0-6452-B9A4-63D1F310C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Spirometric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Devices </a:t>
            </a: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Indirect</a:t>
            </a:r>
            <a:r>
              <a:rPr kumimoji="0" lang="de-DE" alt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altLang="de-DE" sz="1600" dirty="0">
                <a:solidFill>
                  <a:srgbClr val="003560"/>
                </a:solidFill>
                <a:latin typeface="Arial" panose="020B0604020202020204" pitchFamily="34" charset="0"/>
              </a:rPr>
              <a:t>C</a:t>
            </a:r>
            <a:r>
              <a:rPr kumimoji="0" lang="de-DE" alt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alorimetrie</a:t>
            </a:r>
            <a:r>
              <a:rPr kumimoji="0" lang="de-DE" alt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</a:t>
            </a:r>
            <a:r>
              <a:rPr kumimoji="0" lang="de-DE" alt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Relationship</a:t>
            </a:r>
            <a:r>
              <a:rPr kumimoji="0" lang="de-DE" alt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RQ and Substrate Use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EC7DD1A-B26D-80AE-74EB-CA39EF8ED2FA}"/>
              </a:ext>
            </a:extLst>
          </p:cNvPr>
          <p:cNvSpPr txBox="1"/>
          <p:nvPr/>
        </p:nvSpPr>
        <p:spPr>
          <a:xfrm>
            <a:off x="7753988" y="6859947"/>
            <a:ext cx="44434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Jeukendrup</a:t>
            </a:r>
            <a:r>
              <a:rPr lang="de-DE" sz="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Wallis., 2004</a:t>
            </a:r>
          </a:p>
        </p:txBody>
      </p:sp>
      <p:pic>
        <p:nvPicPr>
          <p:cNvPr id="5" name="Slide31_corrected.txt">
            <a:hlinkClick r:id="" action="ppaction://media"/>
            <a:extLst>
              <a:ext uri="{FF2B5EF4-FFF2-40B4-BE49-F238E27FC236}">
                <a16:creationId xmlns:a16="http://schemas.microsoft.com/office/drawing/2014/main" id="{F8C452BB-A00A-0E2E-26FA-6C9C52772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36838" y="17211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7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CAA2ED7-7C4E-E611-938D-4186F481F5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5904" r="3740"/>
          <a:stretch/>
        </p:blipFill>
        <p:spPr>
          <a:xfrm>
            <a:off x="53974" y="1800221"/>
            <a:ext cx="9972675" cy="4850492"/>
          </a:xfrm>
          <a:prstGeom prst="rect">
            <a:avLst/>
          </a:prstGeom>
        </p:spPr>
      </p:pic>
      <p:sp>
        <p:nvSpPr>
          <p:cNvPr id="4" name="Textfeld 18">
            <a:extLst>
              <a:ext uri="{FF2B5EF4-FFF2-40B4-BE49-F238E27FC236}">
                <a16:creationId xmlns:a16="http://schemas.microsoft.com/office/drawing/2014/main" id="{56DB5336-66F7-6B8E-695F-07ABBAADF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Spirometric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Devices </a:t>
            </a: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Accuracy</a:t>
            </a:r>
            <a:r>
              <a:rPr kumimoji="0" lang="de-DE" alt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Precision</a:t>
            </a:r>
          </a:p>
        </p:txBody>
      </p:sp>
    </p:spTree>
    <p:extLst>
      <p:ext uri="{BB962C8B-B14F-4D97-AF65-F5344CB8AC3E}">
        <p14:creationId xmlns:p14="http://schemas.microsoft.com/office/powerpoint/2010/main" val="17533354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8">
            <a:extLst>
              <a:ext uri="{FF2B5EF4-FFF2-40B4-BE49-F238E27FC236}">
                <a16:creationId xmlns:a16="http://schemas.microsoft.com/office/drawing/2014/main" id="{47A6DD4C-6691-10B1-A256-C9A83D9E7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Summary (ii)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88A79FA-DA7A-1108-FD27-9EA5F145BA5A}"/>
              </a:ext>
            </a:extLst>
          </p:cNvPr>
          <p:cNvSpPr txBox="1"/>
          <p:nvPr/>
        </p:nvSpPr>
        <p:spPr>
          <a:xfrm>
            <a:off x="469288" y="1167702"/>
            <a:ext cx="8314494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 Errors in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Spiroergometry</a:t>
            </a: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Filtering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Spirometric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</a:t>
            </a:r>
          </a:p>
          <a:p>
            <a:pPr marL="342900" indent="-342900">
              <a:buFont typeface="Wingdings" pitchFamily="2" charset="2"/>
              <a:buChar char="Ø"/>
            </a:pP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V̇O</a:t>
            </a:r>
            <a:r>
              <a:rPr lang="de-DE" sz="18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  <a:p>
            <a:pPr marL="342900" indent="-342900">
              <a:buFont typeface="Wingdings" pitchFamily="2" charset="2"/>
              <a:buChar char="Ø"/>
            </a:pP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Calormetrie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assumptions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pitfalls</a:t>
            </a: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uploaded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spirometric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First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afterwards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an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athlete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(non-sport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scientifically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educated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342900" indent="-342900">
              <a:buFont typeface="Wingdings" pitchFamily="2" charset="2"/>
              <a:buChar char="Ø"/>
            </a:pP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Neue Aufnahme 2">
            <a:hlinkClick r:id="" action="ppaction://media"/>
            <a:extLst>
              <a:ext uri="{FF2B5EF4-FFF2-40B4-BE49-F238E27FC236}">
                <a16:creationId xmlns:a16="http://schemas.microsoft.com/office/drawing/2014/main" id="{5C84C152-A751-8C69-845F-F1A8622B2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013" y="558076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9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8">
            <a:extLst>
              <a:ext uri="{FF2B5EF4-FFF2-40B4-BE49-F238E27FC236}">
                <a16:creationId xmlns:a16="http://schemas.microsoft.com/office/drawing/2014/main" id="{023FCCBF-6CB2-4697-0418-08261229F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Literature</a:t>
            </a:r>
            <a:endParaRPr kumimoji="0" lang="de-DE" altLang="de-DE" sz="3000" b="1" i="0" u="none" strike="noStrike" kern="1200" cap="none" spc="0" normalizeH="0" baseline="0" noProof="0" dirty="0">
              <a:ln>
                <a:noFill/>
              </a:ln>
              <a:solidFill>
                <a:srgbClr val="0035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2B19D27-C7EA-4225-B832-88E1EA00E9C8}"/>
              </a:ext>
            </a:extLst>
          </p:cNvPr>
          <p:cNvSpPr txBox="1"/>
          <p:nvPr/>
        </p:nvSpPr>
        <p:spPr>
          <a:xfrm>
            <a:off x="421160" y="1540060"/>
            <a:ext cx="856648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Jeukendrup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AE, Wallis GA. Measurement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substrate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oxidation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exercise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means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gas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exchange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 Sports Med. 2005 Feb;26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1:S28-37.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10.1055/s-2004-830512. PMID: 15702454.</a:t>
            </a:r>
          </a:p>
          <a:p>
            <a:endParaRPr lang="de-DE" sz="12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Neufer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PD. The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Bioenergetics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Exercise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Cold Spring Harb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Med. 2018 May 1;8(5):a029678.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10.1101/cshperspect.a029678. PMID: 28490536; PMCID: PMC5932573.</a:t>
            </a:r>
          </a:p>
          <a:p>
            <a:endParaRPr lang="de-DE" sz="12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Nolte S, Rein R,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Quittmann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OJ. Data Processing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Strategies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Maximum Oxygen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Uptake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Systematic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Scoping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Review and Experimental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Guidelines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Reporting. Sports Med. 2023 Dec;53(12):2463-2475.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10.1007/s40279-023-01903-3.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Epub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2023 Aug 21. PMID: 37603201; PMCID: PMC10687136.</a:t>
            </a:r>
          </a:p>
          <a:p>
            <a:endParaRPr lang="de-DE" sz="12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Poole DC, Jones AM. Measurement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maximum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oxygen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uptake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V̇o2max: V̇o2peak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longer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acceptable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J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Physiol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(1985). 2017 Apr 1;122(4):997-1002.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10.1152/japplphysiol.01063.2016.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Epub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2017 Feb 2. PMID: 28153947.</a:t>
            </a:r>
          </a:p>
          <a:p>
            <a:endParaRPr lang="de-DE" sz="12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Priem, S.;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Jonckheer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J.; De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Waele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E.;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Stiens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Calorimetry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Spontaneously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Breathing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Mechanically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Ventilated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Extracorporeally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Oxygenated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An Engineering Review. Sensors 2023, 23, 4143. https://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doi.org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/10.3390/s23084143</a:t>
            </a:r>
          </a:p>
          <a:p>
            <a:endParaRPr lang="de-DE" sz="12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Hooren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B, Souren T, Bongers BC.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Accuracy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gas variables,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substrate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CPET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simulated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human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exercise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Scand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Sports. 2024 Jan;34(1):e14490.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10.1111/sms.14490.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Epub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2023 Sep 11. Erratum in: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Scand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Sports. 2024 Mar;34(3):e14607.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10.1111/sms.14607. PMID: 37697640.</a:t>
            </a:r>
          </a:p>
        </p:txBody>
      </p:sp>
    </p:spTree>
    <p:extLst>
      <p:ext uri="{BB962C8B-B14F-4D97-AF65-F5344CB8AC3E}">
        <p14:creationId xmlns:p14="http://schemas.microsoft.com/office/powerpoint/2010/main" val="776250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8">
            <a:extLst>
              <a:ext uri="{FF2B5EF4-FFF2-40B4-BE49-F238E27FC236}">
                <a16:creationId xmlns:a16="http://schemas.microsoft.com/office/drawing/2014/main" id="{F8D856C8-41E7-E4C1-D8FD-F6161F994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V̇O</a:t>
            </a:r>
            <a:r>
              <a:rPr kumimoji="0" lang="de-DE" altLang="de-DE" sz="3000" b="1" i="0" u="none" strike="noStrike" kern="1200" cap="none" spc="0" normalizeH="0" baseline="-2500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2E9EAAD1-80A8-DFB3-4A9A-1EB617674101}"/>
                  </a:ext>
                </a:extLst>
              </p:cNvPr>
              <p:cNvSpPr txBox="1"/>
              <p:nvPr/>
            </p:nvSpPr>
            <p:spPr>
              <a:xfrm>
                <a:off x="2215240" y="2538526"/>
                <a:ext cx="438844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altLang="de-DE" b="1" dirty="0" smtClean="0">
                        <a:solidFill>
                          <a:srgbClr val="0035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V</m:t>
                    </m:r>
                    <m:r>
                      <m:rPr>
                        <m:nor/>
                      </m:rPr>
                      <a:rPr lang="de-DE" altLang="de-DE" b="1" dirty="0" smtClean="0">
                        <a:solidFill>
                          <a:srgbClr val="0035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̇</m:t>
                    </m:r>
                    <m:sSub>
                      <m:sSubPr>
                        <m:ctrlPr>
                          <a:rPr lang="de-DE" altLang="de-DE" b="1" i="1" dirty="0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DE" altLang="de-DE" b="1" i="1" dirty="0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𝑶</m:t>
                        </m:r>
                      </m:e>
                      <m:sub>
                        <m:r>
                          <a:rPr lang="de-DE" altLang="de-DE" b="1" i="1" dirty="0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lang="de-DE" altLang="de-DE" b="1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𝒎𝒂𝒙</m:t>
                    </m:r>
                    <m:r>
                      <a:rPr lang="de-DE" altLang="de-DE" b="1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de-DE" altLang="de-DE" b="0" i="0" dirty="0" smtClean="0">
                        <a:solidFill>
                          <a:srgbClr val="0035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de-DE" altLang="de-DE" b="0" i="0" dirty="0" smtClean="0">
                        <a:solidFill>
                          <a:srgbClr val="0035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Qmax</m:t>
                    </m:r>
                    <m:r>
                      <m:rPr>
                        <m:nor/>
                      </m:rPr>
                      <a:rPr lang="de-DE" altLang="de-DE" b="0" i="0" dirty="0" smtClean="0">
                        <a:solidFill>
                          <a:srgbClr val="0035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de-DE" altLang="de-DE" b="0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 (</m:t>
                    </m:r>
                    <m:r>
                      <a:rPr lang="de-DE" altLang="de-DE" b="0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𝐶𝑎𝑂</m:t>
                    </m:r>
                    <m:r>
                      <a:rPr lang="de-DE" altLang="de-DE" b="0" i="1" baseline="-25000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de-DE" altLang="de-DE" b="0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−</m:t>
                    </m:r>
                    <m:r>
                      <a:rPr lang="de-DE" altLang="de-DE" b="0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𝐶𝑣𝑂</m:t>
                    </m:r>
                    <m:r>
                      <a:rPr lang="de-DE" altLang="de-DE" b="0" i="1" baseline="-25000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de-DE" altLang="de-DE" b="0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de-DE" dirty="0"/>
                  <a:t>   </a:t>
                </a: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2E9EAAD1-80A8-DFB3-4A9A-1EB6176741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5240" y="2538526"/>
                <a:ext cx="4388445" cy="307777"/>
              </a:xfrm>
              <a:prstGeom prst="rect">
                <a:avLst/>
              </a:prstGeom>
              <a:blipFill>
                <a:blip r:embed="rId3"/>
                <a:stretch>
                  <a:fillRect l="-2312" t="-23077" r="-578" b="-4615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>
            <a:extLst>
              <a:ext uri="{FF2B5EF4-FFF2-40B4-BE49-F238E27FC236}">
                <a16:creationId xmlns:a16="http://schemas.microsoft.com/office/drawing/2014/main" id="{05130027-C876-8653-0CF4-C863FD1E826F}"/>
              </a:ext>
            </a:extLst>
          </p:cNvPr>
          <p:cNvSpPr txBox="1"/>
          <p:nvPr/>
        </p:nvSpPr>
        <p:spPr>
          <a:xfrm>
            <a:off x="356553" y="1254157"/>
            <a:ext cx="2336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Ficks </a:t>
            </a:r>
            <a:r>
              <a:rPr lang="de-DE" sz="1800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Principle</a:t>
            </a:r>
            <a:endParaRPr lang="de-DE" sz="1800" u="sng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8A3D32D5-737A-2A2B-8A3D-C318ADB1BDBE}"/>
              </a:ext>
            </a:extLst>
          </p:cNvPr>
          <p:cNvCxnSpPr/>
          <p:nvPr/>
        </p:nvCxnSpPr>
        <p:spPr>
          <a:xfrm flipV="1">
            <a:off x="3901674" y="2965632"/>
            <a:ext cx="0" cy="450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1EA3BA73-8F46-D607-7019-0077A9FC95ED}"/>
              </a:ext>
            </a:extLst>
          </p:cNvPr>
          <p:cNvSpPr txBox="1"/>
          <p:nvPr/>
        </p:nvSpPr>
        <p:spPr>
          <a:xfrm>
            <a:off x="3294645" y="3416569"/>
            <a:ext cx="2229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Cardiac</a:t>
            </a:r>
            <a:r>
              <a:rPr lang="de-DE" sz="1200" i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i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</a:t>
            </a:r>
            <a:endParaRPr lang="de-DE" sz="1200" i="1" u="sng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200" i="1" u="sng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Stroke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Volume * Heart Rate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EDAD2219-1390-326B-D3A4-36D9AE1852F4}"/>
              </a:ext>
            </a:extLst>
          </p:cNvPr>
          <p:cNvCxnSpPr>
            <a:cxnSpLocks/>
          </p:cNvCxnSpPr>
          <p:nvPr/>
        </p:nvCxnSpPr>
        <p:spPr>
          <a:xfrm>
            <a:off x="5499528" y="2023827"/>
            <a:ext cx="0" cy="388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A6CCFD3F-35C1-2E98-0F90-74B43AAB3CE0}"/>
              </a:ext>
            </a:extLst>
          </p:cNvPr>
          <p:cNvSpPr txBox="1"/>
          <p:nvPr/>
        </p:nvSpPr>
        <p:spPr>
          <a:xfrm>
            <a:off x="5040312" y="942234"/>
            <a:ext cx="2437359" cy="1297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Arteriovenous</a:t>
            </a:r>
            <a:r>
              <a:rPr lang="de-DE" sz="1200" i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i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  <a:r>
              <a:rPr lang="de-DE" sz="1200" i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O</a:t>
            </a:r>
            <a:r>
              <a:rPr lang="de-DE" sz="1200" i="1" u="sng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de-DE" sz="11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 O</a:t>
            </a:r>
            <a:r>
              <a:rPr lang="de-DE" sz="11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1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/L</a:t>
            </a:r>
          </a:p>
          <a:p>
            <a:endParaRPr lang="de-DE" sz="1100" baseline="-250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C: Concentration</a:t>
            </a:r>
          </a:p>
          <a:p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arterial</a:t>
            </a:r>
            <a:endParaRPr lang="de-DE" sz="12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v: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venous</a:t>
            </a:r>
            <a:endParaRPr lang="de-DE" sz="12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200" i="1" u="sng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0F713EFC-C944-0EC7-73A4-EDB28C95306C}"/>
              </a:ext>
            </a:extLst>
          </p:cNvPr>
          <p:cNvCxnSpPr/>
          <p:nvPr/>
        </p:nvCxnSpPr>
        <p:spPr>
          <a:xfrm>
            <a:off x="212942" y="4221271"/>
            <a:ext cx="86805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80CE54FB-0CA3-8EFF-1686-E051970B80CC}"/>
              </a:ext>
            </a:extLst>
          </p:cNvPr>
          <p:cNvSpPr txBox="1"/>
          <p:nvPr/>
        </p:nvSpPr>
        <p:spPr>
          <a:xfrm>
            <a:off x="356553" y="4521896"/>
            <a:ext cx="66079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V̇O</a:t>
            </a:r>
            <a:r>
              <a:rPr lang="de-DE" sz="18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following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cases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6A8FF21D-D603-B07C-4082-CAA547966BF7}"/>
              </a:ext>
            </a:extLst>
          </p:cNvPr>
          <p:cNvGraphicFramePr>
            <a:graphicFrameLocks noGrp="1"/>
          </p:cNvGraphicFramePr>
          <p:nvPr/>
        </p:nvGraphicFramePr>
        <p:xfrm>
          <a:off x="469288" y="5045703"/>
          <a:ext cx="7572424" cy="155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6553">
                  <a:extLst>
                    <a:ext uri="{9D8B030D-6E8A-4147-A177-3AD203B41FA5}">
                      <a16:colId xmlns:a16="http://schemas.microsoft.com/office/drawing/2014/main" val="3499133352"/>
                    </a:ext>
                  </a:extLst>
                </a:gridCol>
                <a:gridCol w="946553">
                  <a:extLst>
                    <a:ext uri="{9D8B030D-6E8A-4147-A177-3AD203B41FA5}">
                      <a16:colId xmlns:a16="http://schemas.microsoft.com/office/drawing/2014/main" val="1537588727"/>
                    </a:ext>
                  </a:extLst>
                </a:gridCol>
                <a:gridCol w="946553">
                  <a:extLst>
                    <a:ext uri="{9D8B030D-6E8A-4147-A177-3AD203B41FA5}">
                      <a16:colId xmlns:a16="http://schemas.microsoft.com/office/drawing/2014/main" val="3752763894"/>
                    </a:ext>
                  </a:extLst>
                </a:gridCol>
                <a:gridCol w="946553">
                  <a:extLst>
                    <a:ext uri="{9D8B030D-6E8A-4147-A177-3AD203B41FA5}">
                      <a16:colId xmlns:a16="http://schemas.microsoft.com/office/drawing/2014/main" val="3866703334"/>
                    </a:ext>
                  </a:extLst>
                </a:gridCol>
                <a:gridCol w="946553">
                  <a:extLst>
                    <a:ext uri="{9D8B030D-6E8A-4147-A177-3AD203B41FA5}">
                      <a16:colId xmlns:a16="http://schemas.microsoft.com/office/drawing/2014/main" val="1943515635"/>
                    </a:ext>
                  </a:extLst>
                </a:gridCol>
                <a:gridCol w="946553">
                  <a:extLst>
                    <a:ext uri="{9D8B030D-6E8A-4147-A177-3AD203B41FA5}">
                      <a16:colId xmlns:a16="http://schemas.microsoft.com/office/drawing/2014/main" val="821861326"/>
                    </a:ext>
                  </a:extLst>
                </a:gridCol>
                <a:gridCol w="946553">
                  <a:extLst>
                    <a:ext uri="{9D8B030D-6E8A-4147-A177-3AD203B41FA5}">
                      <a16:colId xmlns:a16="http://schemas.microsoft.com/office/drawing/2014/main" val="1315032155"/>
                    </a:ext>
                  </a:extLst>
                </a:gridCol>
                <a:gridCol w="946553">
                  <a:extLst>
                    <a:ext uri="{9D8B030D-6E8A-4147-A177-3AD203B41FA5}">
                      <a16:colId xmlns:a16="http://schemas.microsoft.com/office/drawing/2014/main" val="23292381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900" baseline="0" dirty="0" err="1"/>
                        <a:t>Nr</a:t>
                      </a:r>
                      <a:endParaRPr lang="de-DE" sz="9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baseline="0" dirty="0" err="1"/>
                        <a:t>Stroke</a:t>
                      </a:r>
                      <a:r>
                        <a:rPr lang="de-DE" sz="900" baseline="0" dirty="0"/>
                        <a:t> Volume (ml/b)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baseline="0" dirty="0"/>
                        <a:t>Heart Rate (b/min)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baseline="0" dirty="0" err="1"/>
                        <a:t>Qmax</a:t>
                      </a:r>
                      <a:endParaRPr lang="de-DE" sz="900" baseline="0" dirty="0"/>
                    </a:p>
                    <a:p>
                      <a:r>
                        <a:rPr lang="de-DE" sz="900" baseline="0" dirty="0"/>
                        <a:t>(L/min)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baseline="0" dirty="0"/>
                        <a:t>CaO2 (mlO2/L Blood)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baseline="0" dirty="0"/>
                        <a:t>CvO2 (mlO2/L Blood)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baseline="0" dirty="0"/>
                        <a:t>Body </a:t>
                      </a:r>
                      <a:r>
                        <a:rPr lang="de-DE" sz="900" baseline="0" dirty="0" err="1"/>
                        <a:t>Mass</a:t>
                      </a:r>
                      <a:r>
                        <a:rPr lang="de-DE" sz="900" baseline="0" dirty="0"/>
                        <a:t> (kg)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baseline="0" dirty="0"/>
                        <a:t>V̇O</a:t>
                      </a:r>
                      <a:r>
                        <a:rPr lang="de-DE" sz="900" baseline="-25000" dirty="0"/>
                        <a:t>2</a:t>
                      </a:r>
                      <a:r>
                        <a:rPr lang="de-DE" sz="900" baseline="0" dirty="0"/>
                        <a:t>max (ml/min/kg)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256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213.2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76.0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8254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41.3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250.5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45.7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2507684"/>
                  </a:ext>
                </a:extLst>
              </a:tr>
              <a:tr h="279111">
                <a:tc>
                  <a:txBody>
                    <a:bodyPr/>
                    <a:lstStyle/>
                    <a:p>
                      <a:r>
                        <a:rPr lang="de-DE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29.0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168.2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97.3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3014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5185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8">
            <a:extLst>
              <a:ext uri="{FF2B5EF4-FFF2-40B4-BE49-F238E27FC236}">
                <a16:creationId xmlns:a16="http://schemas.microsoft.com/office/drawing/2014/main" id="{F8D856C8-41E7-E4C1-D8FD-F6161F994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V̇O</a:t>
            </a:r>
            <a:r>
              <a:rPr kumimoji="0" lang="de-DE" altLang="de-DE" sz="3000" b="1" i="0" u="none" strike="noStrike" kern="1200" cap="none" spc="0" normalizeH="0" baseline="-2500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2E9EAAD1-80A8-DFB3-4A9A-1EB617674101}"/>
                  </a:ext>
                </a:extLst>
              </p:cNvPr>
              <p:cNvSpPr txBox="1"/>
              <p:nvPr/>
            </p:nvSpPr>
            <p:spPr>
              <a:xfrm>
                <a:off x="2215240" y="2538526"/>
                <a:ext cx="438844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altLang="de-DE" b="1" dirty="0" smtClean="0">
                        <a:solidFill>
                          <a:srgbClr val="0035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V</m:t>
                    </m:r>
                    <m:r>
                      <m:rPr>
                        <m:nor/>
                      </m:rPr>
                      <a:rPr lang="de-DE" altLang="de-DE" b="1" dirty="0" smtClean="0">
                        <a:solidFill>
                          <a:srgbClr val="0035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̇</m:t>
                    </m:r>
                    <m:sSub>
                      <m:sSubPr>
                        <m:ctrlPr>
                          <a:rPr lang="de-DE" altLang="de-DE" b="1" i="1" dirty="0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DE" altLang="de-DE" b="1" i="1" dirty="0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𝑶</m:t>
                        </m:r>
                      </m:e>
                      <m:sub>
                        <m:r>
                          <a:rPr lang="de-DE" altLang="de-DE" b="1" i="1" dirty="0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lang="de-DE" altLang="de-DE" b="1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𝒎𝒂𝒙</m:t>
                    </m:r>
                    <m:r>
                      <a:rPr lang="de-DE" altLang="de-DE" b="1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de-DE" altLang="de-DE" b="0" i="0" dirty="0" smtClean="0">
                        <a:solidFill>
                          <a:srgbClr val="0035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de-DE" altLang="de-DE" b="0" i="0" dirty="0" smtClean="0">
                        <a:solidFill>
                          <a:srgbClr val="0035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Qmax</m:t>
                    </m:r>
                    <m:r>
                      <m:rPr>
                        <m:nor/>
                      </m:rPr>
                      <a:rPr lang="de-DE" altLang="de-DE" b="0" i="0" dirty="0" smtClean="0">
                        <a:solidFill>
                          <a:srgbClr val="0035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de-DE" altLang="de-DE" b="0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 (</m:t>
                    </m:r>
                    <m:r>
                      <a:rPr lang="de-DE" altLang="de-DE" b="0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𝐶𝑎𝑂</m:t>
                    </m:r>
                    <m:r>
                      <a:rPr lang="de-DE" altLang="de-DE" b="0" i="1" baseline="-25000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de-DE" altLang="de-DE" b="0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−</m:t>
                    </m:r>
                    <m:r>
                      <a:rPr lang="de-DE" altLang="de-DE" b="0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𝐶𝑣𝑂</m:t>
                    </m:r>
                    <m:r>
                      <a:rPr lang="de-DE" altLang="de-DE" b="0" i="1" baseline="-25000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de-DE" altLang="de-DE" b="0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de-DE" dirty="0"/>
                  <a:t>   </a:t>
                </a: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2E9EAAD1-80A8-DFB3-4A9A-1EB6176741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5240" y="2538526"/>
                <a:ext cx="4388445" cy="307777"/>
              </a:xfrm>
              <a:prstGeom prst="rect">
                <a:avLst/>
              </a:prstGeom>
              <a:blipFill>
                <a:blip r:embed="rId3"/>
                <a:stretch>
                  <a:fillRect l="-2312" t="-23077" r="-578" b="-4615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>
            <a:extLst>
              <a:ext uri="{FF2B5EF4-FFF2-40B4-BE49-F238E27FC236}">
                <a16:creationId xmlns:a16="http://schemas.microsoft.com/office/drawing/2014/main" id="{05130027-C876-8653-0CF4-C863FD1E826F}"/>
              </a:ext>
            </a:extLst>
          </p:cNvPr>
          <p:cNvSpPr txBox="1"/>
          <p:nvPr/>
        </p:nvSpPr>
        <p:spPr>
          <a:xfrm>
            <a:off x="356553" y="1254157"/>
            <a:ext cx="2336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Ficks </a:t>
            </a:r>
            <a:r>
              <a:rPr lang="de-DE" sz="1800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Principle</a:t>
            </a:r>
            <a:endParaRPr lang="de-DE" sz="1800" u="sng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8A3D32D5-737A-2A2B-8A3D-C318ADB1BDBE}"/>
              </a:ext>
            </a:extLst>
          </p:cNvPr>
          <p:cNvCxnSpPr/>
          <p:nvPr/>
        </p:nvCxnSpPr>
        <p:spPr>
          <a:xfrm flipV="1">
            <a:off x="3901674" y="2965632"/>
            <a:ext cx="0" cy="450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1EA3BA73-8F46-D607-7019-0077A9FC95ED}"/>
              </a:ext>
            </a:extLst>
          </p:cNvPr>
          <p:cNvSpPr txBox="1"/>
          <p:nvPr/>
        </p:nvSpPr>
        <p:spPr>
          <a:xfrm>
            <a:off x="3294645" y="3416569"/>
            <a:ext cx="2229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Cardiac</a:t>
            </a:r>
            <a:r>
              <a:rPr lang="de-DE" sz="1200" i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i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</a:t>
            </a:r>
            <a:endParaRPr lang="de-DE" sz="1200" i="1" u="sng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200" i="1" u="sng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Stroke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Volume * Heart Rate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EDAD2219-1390-326B-D3A4-36D9AE1852F4}"/>
              </a:ext>
            </a:extLst>
          </p:cNvPr>
          <p:cNvCxnSpPr>
            <a:cxnSpLocks/>
          </p:cNvCxnSpPr>
          <p:nvPr/>
        </p:nvCxnSpPr>
        <p:spPr>
          <a:xfrm>
            <a:off x="5499528" y="2023827"/>
            <a:ext cx="0" cy="388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A6CCFD3F-35C1-2E98-0F90-74B43AAB3CE0}"/>
              </a:ext>
            </a:extLst>
          </p:cNvPr>
          <p:cNvSpPr txBox="1"/>
          <p:nvPr/>
        </p:nvSpPr>
        <p:spPr>
          <a:xfrm>
            <a:off x="5040312" y="942234"/>
            <a:ext cx="2437359" cy="1297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Arteriovenous</a:t>
            </a:r>
            <a:r>
              <a:rPr lang="de-DE" sz="1200" i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i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  <a:r>
              <a:rPr lang="de-DE" sz="1200" i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O</a:t>
            </a:r>
            <a:r>
              <a:rPr lang="de-DE" sz="1200" i="1" u="sng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de-DE" sz="11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 O</a:t>
            </a:r>
            <a:r>
              <a:rPr lang="de-DE" sz="11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1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/L</a:t>
            </a:r>
          </a:p>
          <a:p>
            <a:endParaRPr lang="de-DE" sz="1100" baseline="-250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C: Concentration</a:t>
            </a:r>
          </a:p>
          <a:p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arterial</a:t>
            </a:r>
            <a:endParaRPr lang="de-DE" sz="12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v: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venous</a:t>
            </a:r>
            <a:endParaRPr lang="de-DE" sz="12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200" i="1" u="sng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0F713EFC-C944-0EC7-73A4-EDB28C95306C}"/>
              </a:ext>
            </a:extLst>
          </p:cNvPr>
          <p:cNvCxnSpPr/>
          <p:nvPr/>
        </p:nvCxnSpPr>
        <p:spPr>
          <a:xfrm>
            <a:off x="212942" y="4221271"/>
            <a:ext cx="86805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235CFDE0-18F6-0F6D-59D5-165DDDA62D69}"/>
                  </a:ext>
                </a:extLst>
              </p:cNvPr>
              <p:cNvSpPr txBox="1"/>
              <p:nvPr/>
            </p:nvSpPr>
            <p:spPr>
              <a:xfrm>
                <a:off x="498872" y="5283979"/>
                <a:ext cx="7580416" cy="15388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e-DE" altLang="de-DE" b="1" dirty="0" smtClean="0">
                          <a:solidFill>
                            <a:srgbClr val="0035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de-DE" altLang="de-DE" b="1" dirty="0" smtClean="0">
                          <a:solidFill>
                            <a:srgbClr val="0035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̇</m:t>
                      </m:r>
                      <m:sSub>
                        <m:sSubPr>
                          <m:ctrlPr>
                            <a:rPr lang="de-DE" altLang="de-DE" b="1" i="1" dirty="0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DE" altLang="de-DE" b="1" i="1" dirty="0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𝑶</m:t>
                          </m:r>
                        </m:e>
                        <m:sub>
                          <m:r>
                            <a:rPr lang="de-DE" altLang="de-DE" b="1" i="1" dirty="0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b>
                      </m:sSub>
                      <m:r>
                        <a:rPr lang="de-DE" altLang="de-DE" b="1" i="1" dirty="0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𝒎𝒂𝒙</m:t>
                      </m:r>
                      <m:r>
                        <a:rPr lang="de-DE" altLang="de-DE" b="1" i="1" dirty="0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de-DE" altLang="de-DE" b="0" i="0" dirty="0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(0.180 </m:t>
                      </m:r>
                      <m:r>
                        <m:rPr>
                          <m:nor/>
                        </m:rPr>
                        <a:rPr lang="de-DE" altLang="de-DE" b="0" i="0" dirty="0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de-DE" altLang="de-DE" b="0" i="0" dirty="0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de-DE" altLang="de-DE" b="0" i="0" dirty="0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de-DE" altLang="de-DE" b="0" i="0" dirty="0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DE" altLang="de-DE" b="0" i="1" dirty="0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 190 </m:t>
                      </m:r>
                      <m:r>
                        <a:rPr lang="de-DE" altLang="de-DE" b="0" i="1" dirty="0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de-DE" altLang="de-DE" b="0" i="1" dirty="0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/</m:t>
                      </m:r>
                      <m:r>
                        <a:rPr lang="de-DE" altLang="de-DE" b="0" i="1" dirty="0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𝑚𝑖𝑛</m:t>
                      </m:r>
                      <m:r>
                        <a:rPr lang="de-DE" altLang="de-DE" b="0" i="1" dirty="0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) × (213.2 −76.0)</m:t>
                      </m:r>
                    </m:oMath>
                  </m:oMathPara>
                </a14:m>
                <a:endParaRPr lang="de-DE" altLang="de-DE" b="0" dirty="0">
                  <a:solidFill>
                    <a:srgbClr val="003560"/>
                  </a:solidFill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r>
                  <a:rPr lang="de-DE" dirty="0">
                    <a:solidFill>
                      <a:srgbClr val="0035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		=   </a:t>
                </a:r>
                <a:r>
                  <a:rPr lang="de-DE" dirty="0">
                    <a:solidFill>
                      <a:srgbClr val="003560"/>
                    </a:solidFill>
                    <a:highlight>
                      <a:srgbClr val="FFFF00"/>
                    </a:highlight>
                    <a:ea typeface="Cambria Math" panose="02040503050406030204" pitchFamily="18" charset="0"/>
                    <a:cs typeface="Arial" panose="020B0604020202020204" pitchFamily="34" charset="0"/>
                  </a:rPr>
                  <a:t>34.2 L/min</a:t>
                </a:r>
                <a:r>
                  <a:rPr lang="de-DE" dirty="0">
                    <a:solidFill>
                      <a:srgbClr val="0035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altLang="de-DE" b="0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de-DE" dirty="0">
                    <a:solidFill>
                      <a:srgbClr val="0035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137.2 ml O</a:t>
                </a:r>
                <a:r>
                  <a:rPr lang="de-DE" baseline="-25000" dirty="0">
                    <a:solidFill>
                      <a:srgbClr val="0035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2</a:t>
                </a:r>
                <a:r>
                  <a:rPr lang="de-DE" dirty="0">
                    <a:solidFill>
                      <a:srgbClr val="0035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/L </a:t>
                </a:r>
              </a:p>
              <a:p>
                <a:r>
                  <a:rPr lang="de-DE" dirty="0">
                    <a:solidFill>
                      <a:srgbClr val="0035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		= 4692.24 ml/min </a:t>
                </a:r>
              </a:p>
              <a:p>
                <a:r>
                  <a:rPr lang="de-DE" dirty="0">
                    <a:solidFill>
                      <a:srgbClr val="0035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		</a:t>
                </a:r>
              </a:p>
              <a:p>
                <a:r>
                  <a:rPr lang="de-DE" dirty="0">
                    <a:solidFill>
                      <a:srgbClr val="0035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         4692.24  / 70 = </a:t>
                </a:r>
                <a:r>
                  <a:rPr lang="de-DE" dirty="0">
                    <a:solidFill>
                      <a:srgbClr val="003560"/>
                    </a:solidFill>
                    <a:highlight>
                      <a:srgbClr val="FFFF00"/>
                    </a:highlight>
                    <a:ea typeface="Cambria Math" panose="02040503050406030204" pitchFamily="18" charset="0"/>
                    <a:cs typeface="Arial" panose="020B0604020202020204" pitchFamily="34" charset="0"/>
                  </a:rPr>
                  <a:t>67.03 ml/min/kg</a:t>
                </a:r>
                <a:r>
                  <a:rPr lang="de-DE" dirty="0"/>
                  <a:t>	</a:t>
                </a:r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235CFDE0-18F6-0F6D-59D5-165DDDA62D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872" y="5283979"/>
                <a:ext cx="7580416" cy="1538883"/>
              </a:xfrm>
              <a:prstGeom prst="rect">
                <a:avLst/>
              </a:prstGeom>
              <a:blipFill>
                <a:blip r:embed="rId4"/>
                <a:stretch>
                  <a:fillRect l="-2178" t="-1639" b="-901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4">
            <a:extLst>
              <a:ext uri="{FF2B5EF4-FFF2-40B4-BE49-F238E27FC236}">
                <a16:creationId xmlns:a16="http://schemas.microsoft.com/office/drawing/2014/main" id="{D8A52B2C-86A1-1204-339F-2D1A415869DD}"/>
              </a:ext>
            </a:extLst>
          </p:cNvPr>
          <p:cNvSpPr txBox="1"/>
          <p:nvPr/>
        </p:nvSpPr>
        <p:spPr>
          <a:xfrm>
            <a:off x="356553" y="4521896"/>
            <a:ext cx="66079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V̇O</a:t>
            </a:r>
            <a:r>
              <a:rPr lang="de-DE" sz="18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following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cases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241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8">
            <a:extLst>
              <a:ext uri="{FF2B5EF4-FFF2-40B4-BE49-F238E27FC236}">
                <a16:creationId xmlns:a16="http://schemas.microsoft.com/office/drawing/2014/main" id="{F8D856C8-41E7-E4C1-D8FD-F6161F994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V̇O</a:t>
            </a:r>
            <a:r>
              <a:rPr kumimoji="0" lang="de-DE" altLang="de-DE" sz="3000" b="1" i="0" u="none" strike="noStrike" kern="1200" cap="none" spc="0" normalizeH="0" baseline="-2500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2E9EAAD1-80A8-DFB3-4A9A-1EB617674101}"/>
                  </a:ext>
                </a:extLst>
              </p:cNvPr>
              <p:cNvSpPr txBox="1"/>
              <p:nvPr/>
            </p:nvSpPr>
            <p:spPr>
              <a:xfrm>
                <a:off x="2215240" y="2538526"/>
                <a:ext cx="438844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altLang="de-DE" b="1" dirty="0" smtClean="0">
                        <a:solidFill>
                          <a:srgbClr val="0035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V</m:t>
                    </m:r>
                    <m:r>
                      <m:rPr>
                        <m:nor/>
                      </m:rPr>
                      <a:rPr lang="de-DE" altLang="de-DE" b="1" dirty="0" smtClean="0">
                        <a:solidFill>
                          <a:srgbClr val="0035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̇</m:t>
                    </m:r>
                    <m:sSub>
                      <m:sSubPr>
                        <m:ctrlPr>
                          <a:rPr lang="de-DE" altLang="de-DE" b="1" i="1" dirty="0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DE" altLang="de-DE" b="1" i="1" dirty="0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𝑶</m:t>
                        </m:r>
                      </m:e>
                      <m:sub>
                        <m:r>
                          <a:rPr lang="de-DE" altLang="de-DE" b="1" i="1" dirty="0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lang="de-DE" altLang="de-DE" b="1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𝒎𝒂𝒙</m:t>
                    </m:r>
                    <m:r>
                      <a:rPr lang="de-DE" altLang="de-DE" b="1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de-DE" altLang="de-DE" b="0" i="0" dirty="0" smtClean="0">
                        <a:solidFill>
                          <a:srgbClr val="0035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de-DE" altLang="de-DE" b="0" i="0" dirty="0" smtClean="0">
                        <a:solidFill>
                          <a:srgbClr val="0035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Qmax</m:t>
                    </m:r>
                    <m:r>
                      <m:rPr>
                        <m:nor/>
                      </m:rPr>
                      <a:rPr lang="de-DE" altLang="de-DE" b="0" i="0" dirty="0" smtClean="0">
                        <a:solidFill>
                          <a:srgbClr val="0035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de-DE" altLang="de-DE" b="0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 (</m:t>
                    </m:r>
                    <m:r>
                      <a:rPr lang="de-DE" altLang="de-DE" b="0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𝐶𝑎𝑂</m:t>
                    </m:r>
                    <m:r>
                      <a:rPr lang="de-DE" altLang="de-DE" b="0" i="1" baseline="-25000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de-DE" altLang="de-DE" b="0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−</m:t>
                    </m:r>
                    <m:r>
                      <a:rPr lang="de-DE" altLang="de-DE" b="0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𝐶𝑣𝑂</m:t>
                    </m:r>
                    <m:r>
                      <a:rPr lang="de-DE" altLang="de-DE" b="0" i="1" baseline="-25000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de-DE" altLang="de-DE" b="0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de-DE" dirty="0"/>
                  <a:t>   </a:t>
                </a: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2E9EAAD1-80A8-DFB3-4A9A-1EB6176741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5240" y="2538526"/>
                <a:ext cx="4388445" cy="307777"/>
              </a:xfrm>
              <a:prstGeom prst="rect">
                <a:avLst/>
              </a:prstGeom>
              <a:blipFill>
                <a:blip r:embed="rId3"/>
                <a:stretch>
                  <a:fillRect l="-2312" t="-23077" r="-578" b="-4615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>
            <a:extLst>
              <a:ext uri="{FF2B5EF4-FFF2-40B4-BE49-F238E27FC236}">
                <a16:creationId xmlns:a16="http://schemas.microsoft.com/office/drawing/2014/main" id="{05130027-C876-8653-0CF4-C863FD1E826F}"/>
              </a:ext>
            </a:extLst>
          </p:cNvPr>
          <p:cNvSpPr txBox="1"/>
          <p:nvPr/>
        </p:nvSpPr>
        <p:spPr>
          <a:xfrm>
            <a:off x="356553" y="1254157"/>
            <a:ext cx="2336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Ficks </a:t>
            </a:r>
            <a:r>
              <a:rPr lang="de-DE" sz="1800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Principle</a:t>
            </a:r>
            <a:endParaRPr lang="de-DE" sz="1800" u="sng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8A3D32D5-737A-2A2B-8A3D-C318ADB1BDBE}"/>
              </a:ext>
            </a:extLst>
          </p:cNvPr>
          <p:cNvCxnSpPr/>
          <p:nvPr/>
        </p:nvCxnSpPr>
        <p:spPr>
          <a:xfrm flipV="1">
            <a:off x="3901674" y="2965632"/>
            <a:ext cx="0" cy="450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1EA3BA73-8F46-D607-7019-0077A9FC95ED}"/>
              </a:ext>
            </a:extLst>
          </p:cNvPr>
          <p:cNvSpPr txBox="1"/>
          <p:nvPr/>
        </p:nvSpPr>
        <p:spPr>
          <a:xfrm>
            <a:off x="3294645" y="3416569"/>
            <a:ext cx="2229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Cardiac</a:t>
            </a:r>
            <a:r>
              <a:rPr lang="de-DE" sz="1200" i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i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</a:t>
            </a:r>
            <a:endParaRPr lang="de-DE" sz="1200" i="1" u="sng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200" i="1" u="sng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Stroke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Volume * Heart Rate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EDAD2219-1390-326B-D3A4-36D9AE1852F4}"/>
              </a:ext>
            </a:extLst>
          </p:cNvPr>
          <p:cNvCxnSpPr>
            <a:cxnSpLocks/>
          </p:cNvCxnSpPr>
          <p:nvPr/>
        </p:nvCxnSpPr>
        <p:spPr>
          <a:xfrm>
            <a:off x="5499528" y="2023827"/>
            <a:ext cx="0" cy="388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A6CCFD3F-35C1-2E98-0F90-74B43AAB3CE0}"/>
              </a:ext>
            </a:extLst>
          </p:cNvPr>
          <p:cNvSpPr txBox="1"/>
          <p:nvPr/>
        </p:nvSpPr>
        <p:spPr>
          <a:xfrm>
            <a:off x="5040312" y="942234"/>
            <a:ext cx="2437359" cy="1297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Arteriovenous</a:t>
            </a:r>
            <a:r>
              <a:rPr lang="de-DE" sz="1200" i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i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  <a:r>
              <a:rPr lang="de-DE" sz="1200" i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O</a:t>
            </a:r>
            <a:r>
              <a:rPr lang="de-DE" sz="1200" i="1" u="sng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de-DE" sz="11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 O</a:t>
            </a:r>
            <a:r>
              <a:rPr lang="de-DE" sz="11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1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/L</a:t>
            </a:r>
          </a:p>
          <a:p>
            <a:endParaRPr lang="de-DE" sz="1100" baseline="-250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C: Concentration</a:t>
            </a:r>
          </a:p>
          <a:p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arterial</a:t>
            </a:r>
            <a:endParaRPr lang="de-DE" sz="12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v: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venous</a:t>
            </a:r>
            <a:endParaRPr lang="de-DE" sz="12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200" i="1" u="sng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0F713EFC-C944-0EC7-73A4-EDB28C95306C}"/>
              </a:ext>
            </a:extLst>
          </p:cNvPr>
          <p:cNvCxnSpPr/>
          <p:nvPr/>
        </p:nvCxnSpPr>
        <p:spPr>
          <a:xfrm>
            <a:off x="212942" y="4221271"/>
            <a:ext cx="86805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6A8FF21D-D603-B07C-4082-CAA547966BF7}"/>
              </a:ext>
            </a:extLst>
          </p:cNvPr>
          <p:cNvGraphicFramePr>
            <a:graphicFrameLocks noGrp="1"/>
          </p:cNvGraphicFramePr>
          <p:nvPr/>
        </p:nvGraphicFramePr>
        <p:xfrm>
          <a:off x="469288" y="5045703"/>
          <a:ext cx="7572424" cy="155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6553">
                  <a:extLst>
                    <a:ext uri="{9D8B030D-6E8A-4147-A177-3AD203B41FA5}">
                      <a16:colId xmlns:a16="http://schemas.microsoft.com/office/drawing/2014/main" val="3499133352"/>
                    </a:ext>
                  </a:extLst>
                </a:gridCol>
                <a:gridCol w="946553">
                  <a:extLst>
                    <a:ext uri="{9D8B030D-6E8A-4147-A177-3AD203B41FA5}">
                      <a16:colId xmlns:a16="http://schemas.microsoft.com/office/drawing/2014/main" val="1537588727"/>
                    </a:ext>
                  </a:extLst>
                </a:gridCol>
                <a:gridCol w="946553">
                  <a:extLst>
                    <a:ext uri="{9D8B030D-6E8A-4147-A177-3AD203B41FA5}">
                      <a16:colId xmlns:a16="http://schemas.microsoft.com/office/drawing/2014/main" val="3752763894"/>
                    </a:ext>
                  </a:extLst>
                </a:gridCol>
                <a:gridCol w="946553">
                  <a:extLst>
                    <a:ext uri="{9D8B030D-6E8A-4147-A177-3AD203B41FA5}">
                      <a16:colId xmlns:a16="http://schemas.microsoft.com/office/drawing/2014/main" val="3866703334"/>
                    </a:ext>
                  </a:extLst>
                </a:gridCol>
                <a:gridCol w="946553">
                  <a:extLst>
                    <a:ext uri="{9D8B030D-6E8A-4147-A177-3AD203B41FA5}">
                      <a16:colId xmlns:a16="http://schemas.microsoft.com/office/drawing/2014/main" val="1943515635"/>
                    </a:ext>
                  </a:extLst>
                </a:gridCol>
                <a:gridCol w="946553">
                  <a:extLst>
                    <a:ext uri="{9D8B030D-6E8A-4147-A177-3AD203B41FA5}">
                      <a16:colId xmlns:a16="http://schemas.microsoft.com/office/drawing/2014/main" val="821861326"/>
                    </a:ext>
                  </a:extLst>
                </a:gridCol>
                <a:gridCol w="946553">
                  <a:extLst>
                    <a:ext uri="{9D8B030D-6E8A-4147-A177-3AD203B41FA5}">
                      <a16:colId xmlns:a16="http://schemas.microsoft.com/office/drawing/2014/main" val="1315032155"/>
                    </a:ext>
                  </a:extLst>
                </a:gridCol>
                <a:gridCol w="946553">
                  <a:extLst>
                    <a:ext uri="{9D8B030D-6E8A-4147-A177-3AD203B41FA5}">
                      <a16:colId xmlns:a16="http://schemas.microsoft.com/office/drawing/2014/main" val="23292381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900" baseline="0" dirty="0" err="1"/>
                        <a:t>Nr</a:t>
                      </a:r>
                      <a:endParaRPr lang="de-DE" sz="9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baseline="0" dirty="0" err="1"/>
                        <a:t>Stroke</a:t>
                      </a:r>
                      <a:r>
                        <a:rPr lang="de-DE" sz="900" baseline="0" dirty="0"/>
                        <a:t> Volume (ml/b)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baseline="0" dirty="0"/>
                        <a:t>Heart Rate (b/min)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baseline="0" dirty="0" err="1"/>
                        <a:t>Qmax</a:t>
                      </a:r>
                      <a:endParaRPr lang="de-DE" sz="900" baseline="0" dirty="0"/>
                    </a:p>
                    <a:p>
                      <a:r>
                        <a:rPr lang="de-DE" sz="900" baseline="0" dirty="0"/>
                        <a:t>(L/min)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baseline="0" dirty="0"/>
                        <a:t>CaO2 (mlO2/L Blood)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baseline="0" dirty="0"/>
                        <a:t>CvO2 (mlO2/L Blood)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baseline="0" dirty="0"/>
                        <a:t>Body </a:t>
                      </a:r>
                      <a:r>
                        <a:rPr lang="de-DE" sz="900" baseline="0" dirty="0" err="1"/>
                        <a:t>Mass</a:t>
                      </a:r>
                      <a:r>
                        <a:rPr lang="de-DE" sz="900" baseline="0" dirty="0"/>
                        <a:t> (kg)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baseline="0" dirty="0"/>
                        <a:t>V̇O</a:t>
                      </a:r>
                      <a:r>
                        <a:rPr lang="de-DE" sz="900" baseline="-25000" dirty="0"/>
                        <a:t>2</a:t>
                      </a:r>
                      <a:r>
                        <a:rPr lang="de-DE" sz="900" baseline="0" dirty="0"/>
                        <a:t>max (ml/min/kg)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256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highlight>
                            <a:srgbClr val="FFFF00"/>
                          </a:highlight>
                        </a:rPr>
                        <a:t>34.2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213.2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76.0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highlight>
                            <a:srgbClr val="FFFF00"/>
                          </a:highlight>
                        </a:rPr>
                        <a:t>67.0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8254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highlight>
                            <a:srgbClr val="FFFF00"/>
                          </a:highlight>
                        </a:rPr>
                        <a:t>206.5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41.3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250.5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45.7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highlight>
                            <a:srgbClr val="FFFF00"/>
                          </a:highlight>
                        </a:rPr>
                        <a:t>84.6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2507684"/>
                  </a:ext>
                </a:extLst>
              </a:tr>
              <a:tr h="279111">
                <a:tc>
                  <a:txBody>
                    <a:bodyPr/>
                    <a:lstStyle/>
                    <a:p>
                      <a:r>
                        <a:rPr lang="de-DE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highlight>
                            <a:srgbClr val="FFFF00"/>
                          </a:highlight>
                        </a:rPr>
                        <a:t>181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29.0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168.2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97.3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highlight>
                            <a:srgbClr val="FFFF00"/>
                          </a:highlight>
                        </a:rPr>
                        <a:t>34.3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301407"/>
                  </a:ext>
                </a:extLst>
              </a:tr>
            </a:tbl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5F70364F-3B8A-48A2-9C11-6D5FE3E96E57}"/>
              </a:ext>
            </a:extLst>
          </p:cNvPr>
          <p:cNvSpPr txBox="1"/>
          <p:nvPr/>
        </p:nvSpPr>
        <p:spPr>
          <a:xfrm>
            <a:off x="356553" y="4521896"/>
            <a:ext cx="66079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V̇O</a:t>
            </a:r>
            <a:r>
              <a:rPr lang="de-DE" sz="18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following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cases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0666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8">
            <a:extLst>
              <a:ext uri="{FF2B5EF4-FFF2-40B4-BE49-F238E27FC236}">
                <a16:creationId xmlns:a16="http://schemas.microsoft.com/office/drawing/2014/main" id="{F8D856C8-41E7-E4C1-D8FD-F6161F994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88" y="706037"/>
            <a:ext cx="7880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V̇O</a:t>
            </a:r>
            <a:r>
              <a:rPr kumimoji="0" lang="de-DE" altLang="de-DE" sz="3000" b="1" i="0" u="none" strike="noStrike" kern="1200" cap="none" spc="0" normalizeH="0" baseline="-2500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de-DE" alt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0035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2E9EAAD1-80A8-DFB3-4A9A-1EB617674101}"/>
                  </a:ext>
                </a:extLst>
              </p:cNvPr>
              <p:cNvSpPr txBox="1"/>
              <p:nvPr/>
            </p:nvSpPr>
            <p:spPr>
              <a:xfrm>
                <a:off x="2215240" y="2538526"/>
                <a:ext cx="438844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altLang="de-DE" b="1" dirty="0" smtClean="0">
                        <a:solidFill>
                          <a:srgbClr val="0035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V</m:t>
                    </m:r>
                    <m:r>
                      <m:rPr>
                        <m:nor/>
                      </m:rPr>
                      <a:rPr lang="de-DE" altLang="de-DE" b="1" dirty="0" smtClean="0">
                        <a:solidFill>
                          <a:srgbClr val="0035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̇</m:t>
                    </m:r>
                    <m:sSub>
                      <m:sSubPr>
                        <m:ctrlPr>
                          <a:rPr lang="de-DE" altLang="de-DE" b="1" i="1" dirty="0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DE" altLang="de-DE" b="1" i="1" dirty="0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𝑶</m:t>
                        </m:r>
                      </m:e>
                      <m:sub>
                        <m:r>
                          <a:rPr lang="de-DE" altLang="de-DE" b="1" i="1" dirty="0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lang="de-DE" altLang="de-DE" b="1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𝒎𝒂𝒙</m:t>
                    </m:r>
                    <m:r>
                      <a:rPr lang="de-DE" altLang="de-DE" b="1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de-DE" altLang="de-DE" b="0" i="0" dirty="0" smtClean="0">
                        <a:solidFill>
                          <a:srgbClr val="0035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de-DE" altLang="de-DE" b="0" i="0" dirty="0" smtClean="0">
                        <a:solidFill>
                          <a:srgbClr val="0035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Qmax</m:t>
                    </m:r>
                    <m:r>
                      <m:rPr>
                        <m:nor/>
                      </m:rPr>
                      <a:rPr lang="de-DE" altLang="de-DE" b="0" i="0" dirty="0" smtClean="0">
                        <a:solidFill>
                          <a:srgbClr val="0035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de-DE" altLang="de-DE" b="0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 (</m:t>
                    </m:r>
                    <m:r>
                      <a:rPr lang="de-DE" altLang="de-DE" b="0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𝐶𝑎𝑂</m:t>
                    </m:r>
                    <m:r>
                      <a:rPr lang="de-DE" altLang="de-DE" b="0" i="1" baseline="-25000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de-DE" altLang="de-DE" b="0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−</m:t>
                    </m:r>
                    <m:r>
                      <a:rPr lang="de-DE" altLang="de-DE" b="0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𝐶𝑣𝑂</m:t>
                    </m:r>
                    <m:r>
                      <a:rPr lang="de-DE" altLang="de-DE" b="0" i="1" baseline="-25000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de-DE" altLang="de-DE" b="0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de-DE" dirty="0"/>
                  <a:t>   </a:t>
                </a: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2E9EAAD1-80A8-DFB3-4A9A-1EB6176741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5240" y="2538526"/>
                <a:ext cx="4388445" cy="307777"/>
              </a:xfrm>
              <a:prstGeom prst="rect">
                <a:avLst/>
              </a:prstGeom>
              <a:blipFill>
                <a:blip r:embed="rId3"/>
                <a:stretch>
                  <a:fillRect l="-2312" t="-23077" r="-578" b="-4615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>
            <a:extLst>
              <a:ext uri="{FF2B5EF4-FFF2-40B4-BE49-F238E27FC236}">
                <a16:creationId xmlns:a16="http://schemas.microsoft.com/office/drawing/2014/main" id="{05130027-C876-8653-0CF4-C863FD1E826F}"/>
              </a:ext>
            </a:extLst>
          </p:cNvPr>
          <p:cNvSpPr txBox="1"/>
          <p:nvPr/>
        </p:nvSpPr>
        <p:spPr>
          <a:xfrm>
            <a:off x="356553" y="1254157"/>
            <a:ext cx="2336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Ficks </a:t>
            </a:r>
            <a:r>
              <a:rPr lang="de-DE" sz="1800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Principle</a:t>
            </a:r>
            <a:endParaRPr lang="de-DE" sz="1800" u="sng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8A3D32D5-737A-2A2B-8A3D-C318ADB1BDBE}"/>
              </a:ext>
            </a:extLst>
          </p:cNvPr>
          <p:cNvCxnSpPr/>
          <p:nvPr/>
        </p:nvCxnSpPr>
        <p:spPr>
          <a:xfrm flipV="1">
            <a:off x="3901674" y="2965632"/>
            <a:ext cx="0" cy="450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1EA3BA73-8F46-D607-7019-0077A9FC95ED}"/>
              </a:ext>
            </a:extLst>
          </p:cNvPr>
          <p:cNvSpPr txBox="1"/>
          <p:nvPr/>
        </p:nvSpPr>
        <p:spPr>
          <a:xfrm>
            <a:off x="3294645" y="3416569"/>
            <a:ext cx="2229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Cardiac</a:t>
            </a:r>
            <a:r>
              <a:rPr lang="de-DE" sz="1200" i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i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</a:t>
            </a:r>
            <a:endParaRPr lang="de-DE" sz="1200" i="1" u="sng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200" i="1" u="sng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Stroke</a:t>
            </a:r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Volume * Heart Rate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EDAD2219-1390-326B-D3A4-36D9AE1852F4}"/>
              </a:ext>
            </a:extLst>
          </p:cNvPr>
          <p:cNvCxnSpPr>
            <a:cxnSpLocks/>
          </p:cNvCxnSpPr>
          <p:nvPr/>
        </p:nvCxnSpPr>
        <p:spPr>
          <a:xfrm>
            <a:off x="5499528" y="2023827"/>
            <a:ext cx="0" cy="388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A6CCFD3F-35C1-2E98-0F90-74B43AAB3CE0}"/>
              </a:ext>
            </a:extLst>
          </p:cNvPr>
          <p:cNvSpPr txBox="1"/>
          <p:nvPr/>
        </p:nvSpPr>
        <p:spPr>
          <a:xfrm>
            <a:off x="5040312" y="942234"/>
            <a:ext cx="2437359" cy="1297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Arteriovenous</a:t>
            </a:r>
            <a:r>
              <a:rPr lang="de-DE" sz="1200" i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i="1" u="sng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  <a:r>
              <a:rPr lang="de-DE" sz="1200" i="1" u="sng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O</a:t>
            </a:r>
            <a:r>
              <a:rPr lang="de-DE" sz="1200" i="1" u="sng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de-DE" sz="11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 O</a:t>
            </a:r>
            <a:r>
              <a:rPr lang="de-DE" sz="11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1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/L</a:t>
            </a:r>
          </a:p>
          <a:p>
            <a:endParaRPr lang="de-DE" sz="1100" baseline="-250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C: Concentration</a:t>
            </a:r>
          </a:p>
          <a:p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arterial</a:t>
            </a:r>
            <a:endParaRPr lang="de-DE" sz="12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v: </a:t>
            </a:r>
            <a:r>
              <a:rPr lang="de-DE" sz="12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venous</a:t>
            </a:r>
            <a:endParaRPr lang="de-DE" sz="12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200" i="1" u="sng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0F713EFC-C944-0EC7-73A4-EDB28C95306C}"/>
              </a:ext>
            </a:extLst>
          </p:cNvPr>
          <p:cNvCxnSpPr/>
          <p:nvPr/>
        </p:nvCxnSpPr>
        <p:spPr>
          <a:xfrm>
            <a:off x="212942" y="4221271"/>
            <a:ext cx="86805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6A8FF21D-D603-B07C-4082-CAA547966BF7}"/>
              </a:ext>
            </a:extLst>
          </p:cNvPr>
          <p:cNvGraphicFramePr>
            <a:graphicFrameLocks noGrp="1"/>
          </p:cNvGraphicFramePr>
          <p:nvPr/>
        </p:nvGraphicFramePr>
        <p:xfrm>
          <a:off x="469288" y="5045703"/>
          <a:ext cx="7572424" cy="155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6553">
                  <a:extLst>
                    <a:ext uri="{9D8B030D-6E8A-4147-A177-3AD203B41FA5}">
                      <a16:colId xmlns:a16="http://schemas.microsoft.com/office/drawing/2014/main" val="3499133352"/>
                    </a:ext>
                  </a:extLst>
                </a:gridCol>
                <a:gridCol w="946553">
                  <a:extLst>
                    <a:ext uri="{9D8B030D-6E8A-4147-A177-3AD203B41FA5}">
                      <a16:colId xmlns:a16="http://schemas.microsoft.com/office/drawing/2014/main" val="1537588727"/>
                    </a:ext>
                  </a:extLst>
                </a:gridCol>
                <a:gridCol w="946553">
                  <a:extLst>
                    <a:ext uri="{9D8B030D-6E8A-4147-A177-3AD203B41FA5}">
                      <a16:colId xmlns:a16="http://schemas.microsoft.com/office/drawing/2014/main" val="3752763894"/>
                    </a:ext>
                  </a:extLst>
                </a:gridCol>
                <a:gridCol w="946553">
                  <a:extLst>
                    <a:ext uri="{9D8B030D-6E8A-4147-A177-3AD203B41FA5}">
                      <a16:colId xmlns:a16="http://schemas.microsoft.com/office/drawing/2014/main" val="3866703334"/>
                    </a:ext>
                  </a:extLst>
                </a:gridCol>
                <a:gridCol w="946553">
                  <a:extLst>
                    <a:ext uri="{9D8B030D-6E8A-4147-A177-3AD203B41FA5}">
                      <a16:colId xmlns:a16="http://schemas.microsoft.com/office/drawing/2014/main" val="1943515635"/>
                    </a:ext>
                  </a:extLst>
                </a:gridCol>
                <a:gridCol w="946553">
                  <a:extLst>
                    <a:ext uri="{9D8B030D-6E8A-4147-A177-3AD203B41FA5}">
                      <a16:colId xmlns:a16="http://schemas.microsoft.com/office/drawing/2014/main" val="821861326"/>
                    </a:ext>
                  </a:extLst>
                </a:gridCol>
                <a:gridCol w="946553">
                  <a:extLst>
                    <a:ext uri="{9D8B030D-6E8A-4147-A177-3AD203B41FA5}">
                      <a16:colId xmlns:a16="http://schemas.microsoft.com/office/drawing/2014/main" val="1315032155"/>
                    </a:ext>
                  </a:extLst>
                </a:gridCol>
                <a:gridCol w="946553">
                  <a:extLst>
                    <a:ext uri="{9D8B030D-6E8A-4147-A177-3AD203B41FA5}">
                      <a16:colId xmlns:a16="http://schemas.microsoft.com/office/drawing/2014/main" val="23292381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900" baseline="0" dirty="0" err="1"/>
                        <a:t>Nr</a:t>
                      </a:r>
                      <a:endParaRPr lang="de-DE" sz="9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baseline="0" dirty="0" err="1"/>
                        <a:t>Stroke</a:t>
                      </a:r>
                      <a:r>
                        <a:rPr lang="de-DE" sz="900" baseline="0" dirty="0"/>
                        <a:t> Volume (ml/b)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baseline="0" dirty="0"/>
                        <a:t>Heart Rate (b/min)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baseline="0" dirty="0" err="1"/>
                        <a:t>Qmax</a:t>
                      </a:r>
                      <a:endParaRPr lang="de-DE" sz="900" baseline="0" dirty="0"/>
                    </a:p>
                    <a:p>
                      <a:r>
                        <a:rPr lang="de-DE" sz="900" baseline="0" dirty="0"/>
                        <a:t>(L/min)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baseline="0" dirty="0"/>
                        <a:t>CaO2 (mlO2/L Blood)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baseline="0" dirty="0"/>
                        <a:t>CvO2 (mlO2/L Blood)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baseline="0" dirty="0"/>
                        <a:t>Body </a:t>
                      </a:r>
                      <a:r>
                        <a:rPr lang="de-DE" sz="900" baseline="0" dirty="0" err="1"/>
                        <a:t>Mass</a:t>
                      </a:r>
                      <a:r>
                        <a:rPr lang="de-DE" sz="900" baseline="0" dirty="0"/>
                        <a:t> (kg)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baseline="0" dirty="0"/>
                        <a:t>V̇O</a:t>
                      </a:r>
                      <a:r>
                        <a:rPr lang="de-DE" sz="900" baseline="-25000" dirty="0"/>
                        <a:t>2</a:t>
                      </a:r>
                      <a:r>
                        <a:rPr lang="de-DE" sz="900" baseline="0" dirty="0"/>
                        <a:t>max (ml/min/kg)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256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highlight>
                            <a:srgbClr val="FFFF00"/>
                          </a:highlight>
                        </a:rPr>
                        <a:t>34.2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213.2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76.0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highlight>
                            <a:srgbClr val="FFFF00"/>
                          </a:highlight>
                        </a:rPr>
                        <a:t>67.0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8254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41.3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250.5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45.7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2507684"/>
                  </a:ext>
                </a:extLst>
              </a:tr>
              <a:tr h="212434">
                <a:tc>
                  <a:txBody>
                    <a:bodyPr/>
                    <a:lstStyle/>
                    <a:p>
                      <a:r>
                        <a:rPr lang="de-DE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29.0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168.2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97.3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301407"/>
                  </a:ext>
                </a:extLst>
              </a:tr>
            </a:tbl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95F58AD0-8059-9EE9-DF70-9F944369276A}"/>
              </a:ext>
            </a:extLst>
          </p:cNvPr>
          <p:cNvSpPr txBox="1"/>
          <p:nvPr/>
        </p:nvSpPr>
        <p:spPr>
          <a:xfrm>
            <a:off x="356553" y="4521896"/>
            <a:ext cx="66079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V̇O</a:t>
            </a:r>
            <a:r>
              <a:rPr lang="de-DE" sz="1800" baseline="-250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following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cases</a:t>
            </a:r>
            <a:r>
              <a:rPr lang="de-DE" sz="1800" dirty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de-DE" sz="1800" dirty="0">
              <a:solidFill>
                <a:srgbClr val="0035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4783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itelfolie mit Text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6_VO2maxtesting" id="{0D3F215C-2BD6-7D43-A284-A73C922A4226}" vid="{DBA3BEC9-583C-EA4E-9735-FBFB421A1123}"/>
    </a:ext>
  </a:ext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4040</Words>
  <Application>Microsoft Macintosh PowerPoint</Application>
  <PresentationFormat>Benutzerdefiniert</PresentationFormat>
  <Paragraphs>796</Paragraphs>
  <Slides>58</Slides>
  <Notes>41</Notes>
  <HiddenSlides>5</HiddenSlides>
  <MMClips>30</MMClips>
  <ScaleCrop>false</ScaleCrop>
  <HeadingPairs>
    <vt:vector size="6" baseType="variant">
      <vt:variant>
        <vt:lpstr>Verwendete Schriftarten</vt:lpstr>
      </vt:variant>
      <vt:variant>
        <vt:i4>14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58</vt:i4>
      </vt:variant>
    </vt:vector>
  </HeadingPairs>
  <TitlesOfParts>
    <vt:vector size="73" baseType="lpstr">
      <vt:lpstr>AdvGreekM</vt:lpstr>
      <vt:lpstr>AdvOT1ccbfc1a</vt:lpstr>
      <vt:lpstr>AdvP4C4E59</vt:lpstr>
      <vt:lpstr>AdvP4C4E74</vt:lpstr>
      <vt:lpstr>AdvPS4C9543</vt:lpstr>
      <vt:lpstr>AdvPS7DA6</vt:lpstr>
      <vt:lpstr>AdvPS94B2</vt:lpstr>
      <vt:lpstr>AdvPS94BA</vt:lpstr>
      <vt:lpstr>Arial</vt:lpstr>
      <vt:lpstr>Calibri</vt:lpstr>
      <vt:lpstr>Cambria Math</vt:lpstr>
      <vt:lpstr>PalatinoLinotype</vt:lpstr>
      <vt:lpstr>PalatinoLinotype,Bold</vt:lpstr>
      <vt:lpstr>Wingdings</vt:lpstr>
      <vt:lpstr>Titelfolie mit Text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Beate Schiller</dc:creator>
  <cp:lastModifiedBy>Jasper Suttmeyer</cp:lastModifiedBy>
  <cp:revision>345</cp:revision>
  <dcterms:created xsi:type="dcterms:W3CDTF">2009-11-16T10:30:05Z</dcterms:created>
  <dcterms:modified xsi:type="dcterms:W3CDTF">2026-05-28T09:36:11Z</dcterms:modified>
</cp:coreProperties>
</file>