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3" r:id="rId1"/>
  </p:sldMasterIdLst>
  <p:notesMasterIdLst>
    <p:notesMasterId r:id="rId52"/>
  </p:notesMasterIdLst>
  <p:sldIdLst>
    <p:sldId id="904" r:id="rId2"/>
    <p:sldId id="814" r:id="rId3"/>
    <p:sldId id="1011" r:id="rId4"/>
    <p:sldId id="1022" r:id="rId5"/>
    <p:sldId id="989" r:id="rId6"/>
    <p:sldId id="905" r:id="rId7"/>
    <p:sldId id="906" r:id="rId8"/>
    <p:sldId id="907" r:id="rId9"/>
    <p:sldId id="908" r:id="rId10"/>
    <p:sldId id="909" r:id="rId11"/>
    <p:sldId id="1013" r:id="rId12"/>
    <p:sldId id="333" r:id="rId13"/>
    <p:sldId id="332" r:id="rId14"/>
    <p:sldId id="1014" r:id="rId15"/>
    <p:sldId id="1016" r:id="rId16"/>
    <p:sldId id="1017" r:id="rId17"/>
    <p:sldId id="337" r:id="rId18"/>
    <p:sldId id="276" r:id="rId19"/>
    <p:sldId id="1015" r:id="rId20"/>
    <p:sldId id="809" r:id="rId21"/>
    <p:sldId id="810" r:id="rId22"/>
    <p:sldId id="800" r:id="rId23"/>
    <p:sldId id="988" r:id="rId24"/>
    <p:sldId id="811" r:id="rId25"/>
    <p:sldId id="812" r:id="rId26"/>
    <p:sldId id="813" r:id="rId27"/>
    <p:sldId id="1012" r:id="rId28"/>
    <p:sldId id="990" r:id="rId29"/>
    <p:sldId id="991" r:id="rId30"/>
    <p:sldId id="993" r:id="rId31"/>
    <p:sldId id="996" r:id="rId32"/>
    <p:sldId id="994" r:id="rId33"/>
    <p:sldId id="995" r:id="rId34"/>
    <p:sldId id="992" r:id="rId35"/>
    <p:sldId id="997" r:id="rId36"/>
    <p:sldId id="998" r:id="rId37"/>
    <p:sldId id="999" r:id="rId38"/>
    <p:sldId id="1000" r:id="rId39"/>
    <p:sldId id="1001" r:id="rId40"/>
    <p:sldId id="1018" r:id="rId41"/>
    <p:sldId id="1002" r:id="rId42"/>
    <p:sldId id="1003" r:id="rId43"/>
    <p:sldId id="1004" r:id="rId44"/>
    <p:sldId id="1005" r:id="rId45"/>
    <p:sldId id="1006" r:id="rId46"/>
    <p:sldId id="1007" r:id="rId47"/>
    <p:sldId id="1008" r:id="rId48"/>
    <p:sldId id="1021" r:id="rId49"/>
    <p:sldId id="1020" r:id="rId50"/>
    <p:sldId id="1010" r:id="rId51"/>
  </p:sldIdLst>
  <p:sldSz cx="10080625" cy="7561263"/>
  <p:notesSz cx="6858000" cy="9144000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BE78C-930B-431E-8C2D-CA0151F0E088}">
          <p14:sldIdLst>
            <p14:sldId id="904"/>
            <p14:sldId id="814"/>
            <p14:sldId id="1011"/>
            <p14:sldId id="1022"/>
            <p14:sldId id="989"/>
            <p14:sldId id="905"/>
            <p14:sldId id="906"/>
            <p14:sldId id="907"/>
            <p14:sldId id="908"/>
            <p14:sldId id="909"/>
            <p14:sldId id="1013"/>
            <p14:sldId id="333"/>
            <p14:sldId id="332"/>
            <p14:sldId id="1014"/>
            <p14:sldId id="1016"/>
            <p14:sldId id="1017"/>
            <p14:sldId id="337"/>
            <p14:sldId id="276"/>
            <p14:sldId id="1015"/>
            <p14:sldId id="809"/>
            <p14:sldId id="810"/>
            <p14:sldId id="800"/>
            <p14:sldId id="988"/>
            <p14:sldId id="811"/>
            <p14:sldId id="812"/>
            <p14:sldId id="813"/>
            <p14:sldId id="1012"/>
            <p14:sldId id="990"/>
            <p14:sldId id="991"/>
            <p14:sldId id="993"/>
            <p14:sldId id="996"/>
            <p14:sldId id="994"/>
            <p14:sldId id="995"/>
            <p14:sldId id="992"/>
            <p14:sldId id="997"/>
            <p14:sldId id="998"/>
            <p14:sldId id="999"/>
            <p14:sldId id="1000"/>
            <p14:sldId id="1001"/>
            <p14:sldId id="1018"/>
            <p14:sldId id="1002"/>
            <p14:sldId id="1003"/>
            <p14:sldId id="1004"/>
            <p14:sldId id="1005"/>
            <p14:sldId id="1006"/>
            <p14:sldId id="1007"/>
            <p14:sldId id="1008"/>
            <p14:sldId id="1021"/>
            <p14:sldId id="1020"/>
            <p14:sldId id="10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chneider" initials="CS" lastIdx="1" clrIdx="0">
    <p:extLst>
      <p:ext uri="{19B8F6BF-5375-455C-9EA6-DF929625EA0E}">
        <p15:presenceInfo xmlns:p15="http://schemas.microsoft.com/office/powerpoint/2012/main" userId="S-1-5-21-3095126884-250235157-20738346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3560"/>
    <a:srgbClr val="FFFFFF"/>
    <a:srgbClr val="E7E3DA"/>
    <a:srgbClr val="94C11C"/>
    <a:srgbClr val="E7E7E7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89748" autoAdjust="0"/>
  </p:normalViewPr>
  <p:slideViewPr>
    <p:cSldViewPr snapToGrid="0" snapToObjects="1">
      <p:cViewPr varScale="1">
        <p:scale>
          <a:sx n="88" d="100"/>
          <a:sy n="88" d="100"/>
        </p:scale>
        <p:origin x="1880" y="192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0"/>
    </p:cViewPr>
  </p:sorterViewPr>
  <p:notesViewPr>
    <p:cSldViewPr snapToGrid="0" snapToObjects="1"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12.05.26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bc.org/article/S0021-9258(18)35102-0/full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02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21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484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24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Divide V̇O2 </a:t>
            </a:r>
            <a:r>
              <a:rPr lang="de-DE" dirty="0" err="1"/>
              <a:t>by</a:t>
            </a:r>
            <a:r>
              <a:rPr lang="de-DE" dirty="0"/>
              <a:t> 28 </a:t>
            </a:r>
            <a:r>
              <a:rPr lang="de-DE" dirty="0" err="1"/>
              <a:t>for</a:t>
            </a:r>
            <a:r>
              <a:rPr lang="de-DE" dirty="0"/>
              <a:t> La </a:t>
            </a:r>
            <a:r>
              <a:rPr lang="de-DE" dirty="0" err="1"/>
              <a:t>combustion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05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</a:p>
          <a:p>
            <a:r>
              <a:rPr lang="de-DE" dirty="0"/>
              <a:t>1.) </a:t>
            </a:r>
            <a:r>
              <a:rPr lang="de-DE" dirty="0" err="1"/>
              <a:t>vlaox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vla</a:t>
            </a:r>
            <a:endParaRPr lang="de-DE" dirty="0"/>
          </a:p>
          <a:p>
            <a:r>
              <a:rPr lang="de-DE" dirty="0"/>
              <a:t>2.) </a:t>
            </a:r>
            <a:r>
              <a:rPr lang="de-DE" dirty="0" err="1"/>
              <a:t>vlaox</a:t>
            </a:r>
            <a:r>
              <a:rPr lang="de-DE" dirty="0"/>
              <a:t> </a:t>
            </a:r>
            <a:r>
              <a:rPr lang="de-DE" dirty="0" err="1"/>
              <a:t>be,ow</a:t>
            </a:r>
            <a:r>
              <a:rPr lang="de-DE" dirty="0"/>
              <a:t> </a:t>
            </a:r>
            <a:r>
              <a:rPr lang="de-DE" dirty="0" err="1"/>
              <a:t>vla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835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Next Slide </a:t>
            </a:r>
            <a:r>
              <a:rPr lang="de-DE" dirty="0" err="1"/>
              <a:t>abs</a:t>
            </a:r>
            <a:r>
              <a:rPr lang="de-DE" dirty="0"/>
              <a:t>(</a:t>
            </a:r>
            <a:r>
              <a:rPr lang="de-DE" dirty="0" err="1"/>
              <a:t>vla_ox</a:t>
            </a:r>
            <a:r>
              <a:rPr lang="de-DE" dirty="0"/>
              <a:t> – </a:t>
            </a:r>
            <a:r>
              <a:rPr lang="de-DE" dirty="0" err="1"/>
              <a:t>vLa_pro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34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Oxidative </a:t>
            </a:r>
            <a:r>
              <a:rPr lang="de-DE" dirty="0" err="1"/>
              <a:t>Contribution</a:t>
            </a:r>
            <a:r>
              <a:rPr lang="de-DE" dirty="0"/>
              <a:t> and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power;</a:t>
            </a:r>
          </a:p>
          <a:p>
            <a:r>
              <a:rPr lang="de-DE" dirty="0"/>
              <a:t>I </a:t>
            </a:r>
            <a:r>
              <a:rPr lang="de-DE" dirty="0" err="1"/>
              <a:t>could</a:t>
            </a:r>
            <a:r>
              <a:rPr lang="de-DE" dirty="0"/>
              <a:t> also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runnning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knew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runner</a:t>
            </a:r>
            <a:r>
              <a:rPr lang="de-DE" dirty="0"/>
              <a:t> -&gt; </a:t>
            </a:r>
            <a:r>
              <a:rPr lang="de-DE" dirty="0" err="1"/>
              <a:t>any</a:t>
            </a:r>
            <a:r>
              <a:rPr lang="de-DE" dirty="0"/>
              <a:t> external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possible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ATP Turnover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95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oxidation</a:t>
            </a:r>
            <a:r>
              <a:rPr lang="de-DE" dirty="0"/>
              <a:t>,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and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oxidation</a:t>
            </a:r>
            <a:endParaRPr lang="de-DE" dirty="0"/>
          </a:p>
          <a:p>
            <a:r>
              <a:rPr lang="de-DE" dirty="0"/>
              <a:t>Talk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theorethical</a:t>
            </a:r>
            <a:r>
              <a:rPr lang="de-DE" dirty="0"/>
              <a:t>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transition</a:t>
            </a:r>
            <a:r>
              <a:rPr lang="de-DE" dirty="0"/>
              <a:t> and non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529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interval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also </a:t>
            </a:r>
            <a:r>
              <a:rPr lang="de-DE" dirty="0" err="1"/>
              <a:t>race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7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bridge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aerobic</a:t>
            </a:r>
            <a:r>
              <a:rPr lang="de-DE" dirty="0"/>
              <a:t> and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mechanism</a:t>
            </a:r>
            <a:endParaRPr lang="de-DE" dirty="0"/>
          </a:p>
          <a:p>
            <a:endParaRPr lang="de-DE" dirty="0"/>
          </a:p>
          <a:p>
            <a:r>
              <a:rPr lang="de-DE" dirty="0"/>
              <a:t>Next </a:t>
            </a:r>
            <a:r>
              <a:rPr lang="de-DE" dirty="0" err="1"/>
              <a:t>slides</a:t>
            </a:r>
            <a:r>
              <a:rPr lang="de-DE" dirty="0"/>
              <a:t>: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oxidized</a:t>
            </a:r>
            <a:r>
              <a:rPr lang="de-DE" dirty="0"/>
              <a:t> and </a:t>
            </a:r>
            <a:r>
              <a:rPr lang="de-DE" dirty="0" err="1"/>
              <a:t>produced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94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4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oxidation</a:t>
            </a:r>
            <a:r>
              <a:rPr lang="de-DE" dirty="0"/>
              <a:t>,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and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oxidation</a:t>
            </a:r>
            <a:endParaRPr lang="de-DE" dirty="0"/>
          </a:p>
          <a:p>
            <a:r>
              <a:rPr lang="de-DE" dirty="0"/>
              <a:t>Talk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theorethical</a:t>
            </a:r>
            <a:r>
              <a:rPr lang="de-DE" dirty="0"/>
              <a:t>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transition</a:t>
            </a:r>
            <a:r>
              <a:rPr lang="de-DE" dirty="0"/>
              <a:t> and non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624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Talk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usages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substrates</a:t>
            </a:r>
            <a:r>
              <a:rPr lang="de-DE" dirty="0"/>
              <a:t> on a global </a:t>
            </a:r>
            <a:r>
              <a:rPr lang="de-DE" dirty="0" err="1"/>
              <a:t>scale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882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Talk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usages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substrates</a:t>
            </a:r>
            <a:r>
              <a:rPr lang="de-DE" dirty="0"/>
              <a:t> on a global </a:t>
            </a:r>
            <a:r>
              <a:rPr lang="de-DE" dirty="0" err="1"/>
              <a:t>scale</a:t>
            </a:r>
            <a:endParaRPr lang="de-DE" dirty="0"/>
          </a:p>
          <a:p>
            <a:endParaRPr lang="de-DE" dirty="0"/>
          </a:p>
          <a:p>
            <a:r>
              <a:rPr lang="de-DE" sz="1400" dirty="0">
                <a:effectLst/>
                <a:latin typeface="AdvPS.AT57016T"/>
              </a:rPr>
              <a:t>Maximal </a:t>
            </a:r>
            <a:r>
              <a:rPr lang="de-DE" sz="1400" dirty="0" err="1">
                <a:effectLst/>
                <a:latin typeface="AdvPS.AT57016T"/>
              </a:rPr>
              <a:t>Fat</a:t>
            </a:r>
            <a:r>
              <a:rPr lang="de-DE" sz="1400" dirty="0">
                <a:effectLst/>
                <a:latin typeface="AdvPS.AT57016T"/>
              </a:rPr>
              <a:t> Oxidation </a:t>
            </a:r>
            <a:r>
              <a:rPr lang="de-DE" sz="1400" dirty="0" err="1">
                <a:effectLst/>
                <a:latin typeface="AdvPS.AT57016T"/>
              </a:rPr>
              <a:t>During</a:t>
            </a:r>
            <a:r>
              <a:rPr lang="de-DE" sz="1400" dirty="0">
                <a:effectLst/>
                <a:latin typeface="AdvPS.AT57016T"/>
              </a:rPr>
              <a:t> </a:t>
            </a:r>
            <a:r>
              <a:rPr lang="de-DE" sz="1400" dirty="0" err="1">
                <a:effectLst/>
                <a:latin typeface="AdvPS.AT57016T"/>
              </a:rPr>
              <a:t>Exercise</a:t>
            </a:r>
            <a:r>
              <a:rPr lang="de-DE" sz="1400" dirty="0">
                <a:effectLst/>
                <a:latin typeface="AdvPS.AT57016T"/>
              </a:rPr>
              <a:t> in </a:t>
            </a:r>
            <a:r>
              <a:rPr lang="de-DE" sz="1400" dirty="0" err="1">
                <a:effectLst/>
                <a:latin typeface="AdvPS.AT57016T"/>
              </a:rPr>
              <a:t>Trained</a:t>
            </a:r>
            <a:r>
              <a:rPr lang="de-DE" sz="1400" dirty="0">
                <a:effectLst/>
                <a:latin typeface="AdvPS.AT57016T"/>
              </a:rPr>
              <a:t> Men,</a:t>
            </a:r>
          </a:p>
          <a:p>
            <a:r>
              <a:rPr lang="de-DE" dirty="0" err="1">
                <a:latin typeface="AdvPS.AT57016T"/>
              </a:rPr>
              <a:t>Jeukendrup</a:t>
            </a:r>
            <a:r>
              <a:rPr lang="de-DE" dirty="0">
                <a:latin typeface="AdvPS.AT57016T"/>
              </a:rPr>
              <a:t> 2003</a:t>
            </a:r>
            <a:r>
              <a:rPr lang="de-DE" sz="1400" dirty="0">
                <a:effectLst/>
                <a:latin typeface="AdvPS.AT57016T"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45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Ask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later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459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: </a:t>
            </a:r>
            <a:r>
              <a:rPr lang="de-DE" dirty="0" err="1"/>
              <a:t>What</a:t>
            </a:r>
            <a:r>
              <a:rPr lang="de-DE" dirty="0"/>
              <a:t> will happen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macros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same </a:t>
            </a:r>
            <a:r>
              <a:rPr lang="de-DE" dirty="0" err="1"/>
              <a:t>manipulation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437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Same </a:t>
            </a:r>
            <a:r>
              <a:rPr lang="de-DE" dirty="0" err="1"/>
              <a:t>manipulation</a:t>
            </a:r>
            <a:r>
              <a:rPr lang="de-DE" dirty="0"/>
              <a:t>: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VO2max 60, 65, and 55?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602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Also </a:t>
            </a:r>
            <a:r>
              <a:rPr lang="de-DE" dirty="0" err="1"/>
              <a:t>go</a:t>
            </a:r>
            <a:r>
              <a:rPr lang="de-DE" dirty="0"/>
              <a:t> back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and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specificity</a:t>
            </a:r>
            <a:r>
              <a:rPr lang="de-DE" dirty="0"/>
              <a:t> in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carbohydrate</a:t>
            </a:r>
            <a:r>
              <a:rPr lang="de-DE" dirty="0"/>
              <a:t> </a:t>
            </a:r>
            <a:r>
              <a:rPr lang="de-DE" dirty="0" err="1"/>
              <a:t>utilisation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377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Same in </a:t>
            </a:r>
            <a:r>
              <a:rPr lang="de-DE" dirty="0" err="1"/>
              <a:t>metabolic</a:t>
            </a:r>
            <a:r>
              <a:rPr lang="de-DE" dirty="0"/>
              <a:t> power; </a:t>
            </a:r>
            <a:r>
              <a:rPr lang="de-DE" dirty="0" err="1"/>
              <a:t>Metabolic</a:t>
            </a:r>
            <a:r>
              <a:rPr lang="de-DE" dirty="0"/>
              <a:t> Power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mechanical</a:t>
            </a:r>
            <a:r>
              <a:rPr lang="de-DE" dirty="0"/>
              <a:t> Power! </a:t>
            </a:r>
            <a:r>
              <a:rPr lang="de-DE" dirty="0" err="1"/>
              <a:t>Assumed</a:t>
            </a:r>
            <a:r>
              <a:rPr lang="de-DE" dirty="0"/>
              <a:t> Efficiency </a:t>
            </a:r>
            <a:r>
              <a:rPr lang="de-DE" dirty="0" err="1"/>
              <a:t>of</a:t>
            </a:r>
            <a:r>
              <a:rPr lang="de-DE" dirty="0"/>
              <a:t> 22.99%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59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</a:t>
            </a:r>
            <a:r>
              <a:rPr lang="de-DE" dirty="0" err="1"/>
              <a:t>zUbj_EQjRXo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376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53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rgbClr val="7C0000"/>
                </a:solidFill>
                <a:effectLst/>
                <a:latin typeface="AdvOT1ccbfc1a"/>
              </a:rPr>
              <a:t>Figure 3. </a:t>
            </a:r>
            <a:r>
              <a:rPr lang="de-DE" sz="1800" dirty="0" err="1">
                <a:effectLst/>
                <a:latin typeface="AdvPS94BA"/>
              </a:rPr>
              <a:t>Sequential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schematic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detailing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driving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forces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governing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control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mitochondrial oxidative </a:t>
            </a:r>
            <a:r>
              <a:rPr lang="de-DE" sz="1800" dirty="0" err="1">
                <a:effectLst/>
                <a:latin typeface="AdvPS94BA"/>
              </a:rPr>
              <a:t>phosphorylation</a:t>
            </a:r>
            <a:r>
              <a:rPr lang="de-DE" sz="1800" dirty="0">
                <a:effectLst/>
                <a:latin typeface="AdvPS94BA"/>
              </a:rPr>
              <a:t>. The </a:t>
            </a:r>
            <a:r>
              <a:rPr lang="de-DE" sz="1800" dirty="0" err="1">
                <a:effectLst/>
                <a:latin typeface="AdvPS94BA"/>
              </a:rPr>
              <a:t>reader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is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encouraged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refer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text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for</a:t>
            </a:r>
            <a:r>
              <a:rPr lang="de-DE" sz="1800" dirty="0">
                <a:effectLst/>
                <a:latin typeface="AdvPS94BA"/>
              </a:rPr>
              <a:t> additional </a:t>
            </a:r>
            <a:r>
              <a:rPr lang="de-DE" sz="1800" dirty="0" err="1">
                <a:effectLst/>
                <a:latin typeface="AdvPS94BA"/>
              </a:rPr>
              <a:t>details</a:t>
            </a:r>
            <a:r>
              <a:rPr lang="de-DE" sz="1800" dirty="0">
                <a:effectLst/>
                <a:latin typeface="AdvPS94BA"/>
              </a:rPr>
              <a:t>. (</a:t>
            </a:r>
            <a:r>
              <a:rPr lang="de-DE" sz="1800" dirty="0">
                <a:effectLst/>
                <a:latin typeface="AdvPS94B2"/>
              </a:rPr>
              <a:t>A</a:t>
            </a:r>
            <a:r>
              <a:rPr lang="de-DE" sz="1800" dirty="0">
                <a:effectLst/>
                <a:latin typeface="AdvPS94BA"/>
              </a:rPr>
              <a:t>) </a:t>
            </a:r>
            <a:r>
              <a:rPr lang="de-DE" sz="1800" dirty="0" err="1">
                <a:effectLst/>
                <a:latin typeface="AdvPS94BA"/>
              </a:rPr>
              <a:t>Conceptual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represen</a:t>
            </a:r>
            <a:r>
              <a:rPr lang="de-DE" sz="1800" dirty="0">
                <a:effectLst/>
                <a:latin typeface="AdvPS94BA"/>
              </a:rPr>
              <a:t>- </a:t>
            </a:r>
            <a:r>
              <a:rPr lang="de-DE" sz="1800" dirty="0" err="1">
                <a:effectLst/>
                <a:latin typeface="AdvPS94BA"/>
              </a:rPr>
              <a:t>tation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an </a:t>
            </a:r>
            <a:r>
              <a:rPr lang="de-DE" sz="1800" dirty="0" err="1">
                <a:effectLst/>
                <a:latin typeface="AdvPS94BA"/>
              </a:rPr>
              <a:t>electron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transport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system</a:t>
            </a:r>
            <a:r>
              <a:rPr lang="de-DE" sz="1800" dirty="0">
                <a:effectLst/>
                <a:latin typeface="AdvPS94BA"/>
              </a:rPr>
              <a:t> (ETS) </a:t>
            </a:r>
            <a:r>
              <a:rPr lang="de-DE" sz="1800" dirty="0" err="1">
                <a:effectLst/>
                <a:latin typeface="AdvPS94BA"/>
              </a:rPr>
              <a:t>embedded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within</a:t>
            </a:r>
            <a:r>
              <a:rPr lang="de-DE" sz="1800" dirty="0">
                <a:effectLst/>
                <a:latin typeface="AdvPS94BA"/>
              </a:rPr>
              <a:t> an </a:t>
            </a:r>
            <a:r>
              <a:rPr lang="de-DE" sz="1800" dirty="0" err="1">
                <a:effectLst/>
                <a:latin typeface="AdvPS94BA"/>
              </a:rPr>
              <a:t>artificial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membrane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vesicle</a:t>
            </a:r>
            <a:r>
              <a:rPr lang="de-DE" sz="1800" dirty="0">
                <a:effectLst/>
                <a:latin typeface="AdvPS94BA"/>
              </a:rPr>
              <a:t>. Addition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reducing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equivalents</a:t>
            </a:r>
            <a:r>
              <a:rPr lang="de-DE" sz="1800" dirty="0">
                <a:effectLst/>
                <a:latin typeface="AdvPS94BA"/>
              </a:rPr>
              <a:t> (NADH) </a:t>
            </a:r>
            <a:r>
              <a:rPr lang="de-DE" sz="1800" dirty="0" err="1">
                <a:effectLst/>
                <a:latin typeface="AdvPS94BA"/>
              </a:rPr>
              <a:t>generates</a:t>
            </a:r>
            <a:r>
              <a:rPr lang="de-DE" sz="1800" dirty="0">
                <a:effectLst/>
                <a:latin typeface="AdvPS94BA"/>
              </a:rPr>
              <a:t> immediate and rapid </a:t>
            </a:r>
            <a:r>
              <a:rPr lang="de-DE" sz="1800" dirty="0" err="1">
                <a:effectLst/>
                <a:latin typeface="AdvPS94BA"/>
              </a:rPr>
              <a:t>rates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O2 </a:t>
            </a:r>
            <a:r>
              <a:rPr lang="de-DE" sz="1800" dirty="0" err="1">
                <a:effectLst/>
                <a:latin typeface="AdvPS94BA"/>
              </a:rPr>
              <a:t>consumption</a:t>
            </a:r>
            <a:r>
              <a:rPr lang="de-DE" sz="1800" dirty="0">
                <a:effectLst/>
                <a:latin typeface="AdvPS94BA"/>
              </a:rPr>
              <a:t> (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O2), </a:t>
            </a:r>
            <a:r>
              <a:rPr lang="de-DE" sz="1800" dirty="0" err="1">
                <a:effectLst/>
                <a:latin typeface="AdvPS94BA"/>
              </a:rPr>
              <a:t>electron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flow</a:t>
            </a:r>
            <a:r>
              <a:rPr lang="de-DE" sz="1800" dirty="0">
                <a:effectLst/>
                <a:latin typeface="AdvPS94BA"/>
              </a:rPr>
              <a:t> (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e</a:t>
            </a:r>
            <a:r>
              <a:rPr lang="de-DE" sz="1800" dirty="0">
                <a:effectLst/>
                <a:latin typeface="AdvPS7DA6"/>
              </a:rPr>
              <a:t>2 </a:t>
            </a:r>
            <a:r>
              <a:rPr lang="de-DE" sz="1800" dirty="0" err="1">
                <a:effectLst/>
                <a:latin typeface="AdvPS94BA"/>
              </a:rPr>
              <a:t>flow</a:t>
            </a:r>
            <a:r>
              <a:rPr lang="de-DE" sz="1800" dirty="0">
                <a:effectLst/>
                <a:latin typeface="AdvPS94BA"/>
              </a:rPr>
              <a:t>), and </a:t>
            </a:r>
            <a:r>
              <a:rPr lang="de-DE" sz="1800" dirty="0" err="1">
                <a:effectLst/>
                <a:latin typeface="AdvPS94BA"/>
              </a:rPr>
              <a:t>proton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pumping</a:t>
            </a:r>
            <a:r>
              <a:rPr lang="de-DE" sz="1800" dirty="0">
                <a:effectLst/>
                <a:latin typeface="AdvPS94BA"/>
              </a:rPr>
              <a:t> (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4C4E74"/>
              </a:rPr>
              <a:t> </a:t>
            </a:r>
            <a:r>
              <a:rPr lang="de-DE" sz="1800" dirty="0">
                <a:effectLst/>
                <a:latin typeface="AdvPS94BA"/>
              </a:rPr>
              <a:t>) at </a:t>
            </a:r>
            <a:r>
              <a:rPr lang="de-DE" sz="1800" dirty="0" err="1">
                <a:effectLst/>
                <a:latin typeface="AdvPS94BA"/>
              </a:rPr>
              <a:t>complexes</a:t>
            </a:r>
            <a:r>
              <a:rPr lang="de-DE" sz="1800" dirty="0">
                <a:effectLst/>
                <a:latin typeface="AdvPS94BA"/>
              </a:rPr>
              <a:t> I, III, and IV </a:t>
            </a:r>
            <a:r>
              <a:rPr lang="de-DE" sz="1800" dirty="0" err="1">
                <a:effectLst/>
                <a:latin typeface="AdvPS94BA"/>
              </a:rPr>
              <a:t>driven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by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high </a:t>
            </a:r>
            <a:r>
              <a:rPr lang="de-DE" sz="1800" dirty="0" err="1">
                <a:effectLst/>
                <a:latin typeface="AdvGreekM"/>
              </a:rPr>
              <a:t>D</a:t>
            </a:r>
            <a:r>
              <a:rPr lang="de-DE" sz="1800" dirty="0" err="1">
                <a:effectLst/>
                <a:latin typeface="AdvPS94BA"/>
              </a:rPr>
              <a:t>Gredox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between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O2</a:t>
            </a:r>
            <a:r>
              <a:rPr lang="de-DE" sz="1800" dirty="0">
                <a:effectLst/>
                <a:latin typeface="AdvP4C4E59"/>
              </a:rPr>
              <a:t>/ </a:t>
            </a:r>
            <a:r>
              <a:rPr lang="de-DE" sz="1800" dirty="0">
                <a:effectLst/>
                <a:latin typeface="AdvPS94BA"/>
              </a:rPr>
              <a:t>H2O and </a:t>
            </a:r>
            <a:r>
              <a:rPr lang="de-DE" sz="1800" dirty="0" err="1">
                <a:effectLst/>
                <a:latin typeface="AdvPS94BA"/>
              </a:rPr>
              <a:t>NAD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4C4E59"/>
              </a:rPr>
              <a:t>/</a:t>
            </a:r>
            <a:r>
              <a:rPr lang="de-DE" sz="1800" dirty="0">
                <a:effectLst/>
                <a:latin typeface="AdvPS94BA"/>
              </a:rPr>
              <a:t>NADH </a:t>
            </a:r>
            <a:r>
              <a:rPr lang="de-DE" sz="1800" dirty="0" err="1">
                <a:effectLst/>
                <a:latin typeface="AdvPS94BA"/>
              </a:rPr>
              <a:t>redox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couples</a:t>
            </a:r>
            <a:r>
              <a:rPr lang="de-DE" sz="1800" dirty="0">
                <a:effectLst/>
                <a:latin typeface="AdvPS94BA"/>
              </a:rPr>
              <a:t>. (</a:t>
            </a:r>
            <a:r>
              <a:rPr lang="de-DE" sz="1800" dirty="0">
                <a:effectLst/>
                <a:latin typeface="AdvPS94B2"/>
              </a:rPr>
              <a:t>B</a:t>
            </a:r>
            <a:r>
              <a:rPr lang="de-DE" sz="1800" dirty="0">
                <a:effectLst/>
                <a:latin typeface="AdvPS94BA"/>
              </a:rPr>
              <a:t>) As </a:t>
            </a:r>
            <a:r>
              <a:rPr lang="de-DE" sz="1800" dirty="0" err="1">
                <a:effectLst/>
                <a:latin typeface="AdvPS94BA"/>
              </a:rPr>
              <a:t>protons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accumulate</a:t>
            </a:r>
            <a:r>
              <a:rPr lang="de-DE" sz="1800" dirty="0">
                <a:effectLst/>
                <a:latin typeface="AdvPS94BA"/>
              </a:rPr>
              <a:t> on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outer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surface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membrane</a:t>
            </a:r>
            <a:r>
              <a:rPr lang="de-DE" sz="1800" dirty="0">
                <a:effectLst/>
                <a:latin typeface="AdvPS94BA"/>
              </a:rPr>
              <a:t>, an </a:t>
            </a:r>
            <a:r>
              <a:rPr lang="de-DE" sz="1800" dirty="0" err="1">
                <a:effectLst/>
                <a:latin typeface="AdvPS94BA"/>
              </a:rPr>
              <a:t>electrochemical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gradient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or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proton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motive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force</a:t>
            </a:r>
            <a:r>
              <a:rPr lang="de-DE" sz="1800" dirty="0">
                <a:effectLst/>
                <a:latin typeface="AdvPS94BA"/>
              </a:rPr>
              <a:t> (PMF) </a:t>
            </a:r>
            <a:r>
              <a:rPr lang="de-DE" sz="1800" dirty="0" err="1">
                <a:effectLst/>
                <a:latin typeface="AdvPS94BA"/>
              </a:rPr>
              <a:t>begins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build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creating</a:t>
            </a:r>
            <a:r>
              <a:rPr lang="de-DE" sz="1800" dirty="0">
                <a:effectLst/>
                <a:latin typeface="AdvPS94BA"/>
              </a:rPr>
              <a:t> a </a:t>
            </a:r>
            <a:r>
              <a:rPr lang="de-DE" sz="1800" dirty="0" err="1">
                <a:effectLst/>
                <a:latin typeface="AdvPS94BA"/>
              </a:rPr>
              <a:t>free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energy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backpressure</a:t>
            </a:r>
            <a:r>
              <a:rPr lang="de-DE" sz="1800" dirty="0">
                <a:effectLst/>
                <a:latin typeface="AdvPS94BA"/>
              </a:rPr>
              <a:t> (</a:t>
            </a:r>
            <a:r>
              <a:rPr lang="de-DE" sz="1800" dirty="0">
                <a:effectLst/>
                <a:latin typeface="AdvGreekM"/>
              </a:rPr>
              <a:t>D</a:t>
            </a:r>
            <a:r>
              <a:rPr lang="de-DE" sz="1800" dirty="0">
                <a:effectLst/>
                <a:latin typeface="AdvPS94BA"/>
              </a:rPr>
              <a:t>GPMF) </a:t>
            </a:r>
            <a:r>
              <a:rPr lang="de-DE" sz="1800" dirty="0" err="1">
                <a:effectLst/>
                <a:latin typeface="AdvPS94BA"/>
              </a:rPr>
              <a:t>against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pumps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gradually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slowing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O2,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e</a:t>
            </a:r>
            <a:r>
              <a:rPr lang="de-DE" sz="1800" dirty="0">
                <a:effectLst/>
                <a:latin typeface="AdvPS7DA6"/>
              </a:rPr>
              <a:t>2 </a:t>
            </a:r>
            <a:r>
              <a:rPr lang="de-DE" sz="1800" dirty="0" err="1">
                <a:effectLst/>
                <a:latin typeface="AdvPS94BA"/>
              </a:rPr>
              <a:t>flow</a:t>
            </a:r>
            <a:r>
              <a:rPr lang="de-DE" sz="1800" dirty="0">
                <a:effectLst/>
                <a:latin typeface="AdvPS94BA"/>
              </a:rPr>
              <a:t>, and 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S94BA"/>
              </a:rPr>
              <a:t>. (</a:t>
            </a:r>
            <a:r>
              <a:rPr lang="de-DE" sz="1800" dirty="0">
                <a:effectLst/>
                <a:latin typeface="AdvPS94B2"/>
              </a:rPr>
              <a:t>C</a:t>
            </a:r>
            <a:r>
              <a:rPr lang="de-DE" sz="1800" dirty="0">
                <a:effectLst/>
                <a:latin typeface="AdvPS94BA"/>
              </a:rPr>
              <a:t>) </a:t>
            </a:r>
            <a:r>
              <a:rPr lang="de-DE" sz="1800" dirty="0" err="1">
                <a:effectLst/>
                <a:latin typeface="AdvPS94BA"/>
              </a:rPr>
              <a:t>Eventually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backpressure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increases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point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that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it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counterbalances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proton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pumps</a:t>
            </a:r>
            <a:r>
              <a:rPr lang="de-DE" sz="1800" dirty="0">
                <a:effectLst/>
                <a:latin typeface="AdvPS94BA"/>
              </a:rPr>
              <a:t>, at </a:t>
            </a:r>
            <a:r>
              <a:rPr lang="de-DE" sz="1800" dirty="0" err="1">
                <a:effectLst/>
                <a:latin typeface="AdvPS94BA"/>
              </a:rPr>
              <a:t>which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point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O2,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e</a:t>
            </a:r>
            <a:r>
              <a:rPr lang="de-DE" sz="1800" dirty="0">
                <a:effectLst/>
                <a:latin typeface="AdvPS7DA6"/>
              </a:rPr>
              <a:t>2 </a:t>
            </a:r>
            <a:r>
              <a:rPr lang="de-DE" sz="1800" dirty="0" err="1">
                <a:effectLst/>
                <a:latin typeface="AdvPS94BA"/>
              </a:rPr>
              <a:t>flow</a:t>
            </a:r>
            <a:r>
              <a:rPr lang="de-DE" sz="1800" dirty="0">
                <a:effectLst/>
                <a:latin typeface="AdvPS94BA"/>
              </a:rPr>
              <a:t>, and 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S4C9543"/>
              </a:rPr>
              <a:t> </a:t>
            </a:r>
            <a:r>
              <a:rPr lang="de-DE" sz="1800" dirty="0" err="1">
                <a:effectLst/>
                <a:latin typeface="AdvPS94BA"/>
              </a:rPr>
              <a:t>decrease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zero</a:t>
            </a:r>
            <a:r>
              <a:rPr lang="de-DE" sz="1800" dirty="0">
                <a:effectLst/>
                <a:latin typeface="AdvPS94BA"/>
              </a:rPr>
              <a:t>. (</a:t>
            </a:r>
            <a:r>
              <a:rPr lang="de-DE" sz="1800" dirty="0">
                <a:effectLst/>
                <a:latin typeface="AdvPS94B2"/>
              </a:rPr>
              <a:t>D</a:t>
            </a:r>
            <a:r>
              <a:rPr lang="de-DE" sz="1800" dirty="0">
                <a:effectLst/>
                <a:latin typeface="AdvPS94BA"/>
              </a:rPr>
              <a:t>) In </a:t>
            </a:r>
            <a:r>
              <a:rPr lang="de-DE" sz="1800" dirty="0" err="1">
                <a:effectLst/>
                <a:latin typeface="AdvPS94BA"/>
              </a:rPr>
              <a:t>mitochondria</a:t>
            </a:r>
            <a:r>
              <a:rPr lang="de-DE" sz="1800" dirty="0">
                <a:effectLst/>
                <a:latin typeface="AdvPS94BA"/>
              </a:rPr>
              <a:t>, basal </a:t>
            </a:r>
            <a:r>
              <a:rPr lang="de-DE" sz="1800" dirty="0" err="1">
                <a:effectLst/>
                <a:latin typeface="AdvPS94BA"/>
              </a:rPr>
              <a:t>proton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conductance</a:t>
            </a:r>
            <a:r>
              <a:rPr lang="de-DE" sz="1800" dirty="0">
                <a:effectLst/>
                <a:latin typeface="AdvPS94BA"/>
              </a:rPr>
              <a:t> back </a:t>
            </a:r>
            <a:r>
              <a:rPr lang="de-DE" sz="1800" dirty="0" err="1">
                <a:effectLst/>
                <a:latin typeface="AdvPS94BA"/>
              </a:rPr>
              <a:t>into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matrix</a:t>
            </a:r>
            <a:r>
              <a:rPr lang="de-DE" sz="1800" dirty="0">
                <a:effectLst/>
                <a:latin typeface="AdvPS94BA"/>
              </a:rPr>
              <a:t> (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4C4E74"/>
              </a:rPr>
              <a:t> </a:t>
            </a:r>
            <a:r>
              <a:rPr lang="de-DE" sz="1800" dirty="0">
                <a:effectLst/>
                <a:latin typeface="AdvPS94BA"/>
              </a:rPr>
              <a:t>) </a:t>
            </a:r>
            <a:r>
              <a:rPr lang="de-DE" sz="1800" dirty="0" err="1">
                <a:effectLst/>
                <a:latin typeface="AdvPS94BA"/>
              </a:rPr>
              <a:t>prevents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GreekM"/>
              </a:rPr>
              <a:t>D</a:t>
            </a:r>
            <a:r>
              <a:rPr lang="de-DE" sz="1800" dirty="0">
                <a:effectLst/>
                <a:latin typeface="AdvPS94BA"/>
              </a:rPr>
              <a:t>GPMF </a:t>
            </a:r>
            <a:r>
              <a:rPr lang="de-DE" sz="1800" dirty="0" err="1">
                <a:effectLst/>
                <a:latin typeface="AdvPS94BA"/>
              </a:rPr>
              <a:t>from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reaching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max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thereby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allowing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O2,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e</a:t>
            </a:r>
            <a:r>
              <a:rPr lang="de-DE" sz="1800" dirty="0">
                <a:effectLst/>
                <a:latin typeface="AdvPS7DA6"/>
              </a:rPr>
              <a:t>2 </a:t>
            </a:r>
            <a:r>
              <a:rPr lang="de-DE" sz="1800" dirty="0" err="1">
                <a:effectLst/>
                <a:latin typeface="AdvPS94BA"/>
              </a:rPr>
              <a:t>flow</a:t>
            </a:r>
            <a:r>
              <a:rPr lang="de-DE" sz="1800" dirty="0">
                <a:effectLst/>
                <a:latin typeface="AdvPS94BA"/>
              </a:rPr>
              <a:t>, and 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4C4E74"/>
              </a:rPr>
              <a:t> </a:t>
            </a:r>
            <a:r>
              <a:rPr lang="de-DE" sz="1800" dirty="0">
                <a:effectLst/>
                <a:latin typeface="AdvPS4C9543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proceed</a:t>
            </a:r>
            <a:r>
              <a:rPr lang="de-DE" sz="1800" dirty="0">
                <a:effectLst/>
                <a:latin typeface="AdvPS94BA"/>
              </a:rPr>
              <a:t> at a rate </a:t>
            </a:r>
            <a:r>
              <a:rPr lang="de-DE" sz="1800" dirty="0" err="1">
                <a:effectLst/>
                <a:latin typeface="AdvPS94BA"/>
              </a:rPr>
              <a:t>equivalent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rate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4C4E74"/>
              </a:rPr>
              <a:t> </a:t>
            </a:r>
            <a:r>
              <a:rPr lang="de-DE" sz="1800" dirty="0">
                <a:effectLst/>
                <a:latin typeface="AdvPS94BA"/>
              </a:rPr>
              <a:t>. (</a:t>
            </a:r>
            <a:r>
              <a:rPr lang="de-DE" sz="1800" dirty="0">
                <a:effectLst/>
                <a:latin typeface="AdvPS94B2"/>
              </a:rPr>
              <a:t>E</a:t>
            </a:r>
            <a:r>
              <a:rPr lang="de-DE" sz="1800" dirty="0">
                <a:effectLst/>
                <a:latin typeface="AdvPS94BA"/>
              </a:rPr>
              <a:t>) </a:t>
            </a:r>
            <a:r>
              <a:rPr lang="de-DE" sz="1800" dirty="0" err="1">
                <a:effectLst/>
                <a:latin typeface="AdvPS94BA"/>
              </a:rPr>
              <a:t>Activation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ATP </a:t>
            </a:r>
            <a:r>
              <a:rPr lang="de-DE" sz="1800" dirty="0" err="1">
                <a:effectLst/>
                <a:latin typeface="AdvPS94BA"/>
              </a:rPr>
              <a:t>synthase</a:t>
            </a:r>
            <a:r>
              <a:rPr lang="de-DE" sz="1800" dirty="0">
                <a:effectLst/>
                <a:latin typeface="AdvPS94BA"/>
              </a:rPr>
              <a:t> (</a:t>
            </a:r>
            <a:r>
              <a:rPr lang="de-DE" sz="1800" dirty="0" err="1">
                <a:effectLst/>
                <a:latin typeface="AdvPS94BA"/>
              </a:rPr>
              <a:t>complex</a:t>
            </a:r>
            <a:r>
              <a:rPr lang="de-DE" sz="1800" dirty="0">
                <a:effectLst/>
                <a:latin typeface="AdvPS94BA"/>
              </a:rPr>
              <a:t> V) </a:t>
            </a:r>
            <a:r>
              <a:rPr lang="de-DE" sz="1800" dirty="0" err="1">
                <a:effectLst/>
                <a:latin typeface="AdvPS94BA"/>
              </a:rPr>
              <a:t>by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addition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ADP </a:t>
            </a:r>
            <a:r>
              <a:rPr lang="de-DE" sz="1800" dirty="0" err="1">
                <a:effectLst/>
                <a:latin typeface="AdvPS94BA"/>
              </a:rPr>
              <a:t>accelerates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proton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conductance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thereby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lowering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GreekM"/>
              </a:rPr>
              <a:t>D</a:t>
            </a:r>
            <a:r>
              <a:rPr lang="de-DE" sz="1800" dirty="0">
                <a:effectLst/>
                <a:latin typeface="AdvPS94BA"/>
              </a:rPr>
              <a:t>GPMF and </a:t>
            </a:r>
            <a:r>
              <a:rPr lang="de-DE" sz="1800" dirty="0" err="1">
                <a:effectLst/>
                <a:latin typeface="AdvPS94BA"/>
              </a:rPr>
              <a:t>thus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increasing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O2,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e</a:t>
            </a:r>
            <a:r>
              <a:rPr lang="de-DE" sz="1800" dirty="0">
                <a:effectLst/>
                <a:latin typeface="AdvPS7DA6"/>
              </a:rPr>
              <a:t>2 </a:t>
            </a:r>
            <a:r>
              <a:rPr lang="de-DE" sz="1800" dirty="0" err="1">
                <a:effectLst/>
                <a:latin typeface="AdvPS94BA"/>
              </a:rPr>
              <a:t>flow</a:t>
            </a:r>
            <a:r>
              <a:rPr lang="de-DE" sz="1800" dirty="0">
                <a:effectLst/>
                <a:latin typeface="AdvPS94BA"/>
              </a:rPr>
              <a:t>, and 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S4C9543"/>
              </a:rPr>
              <a:t> </a:t>
            </a:r>
            <a:r>
              <a:rPr lang="de-DE" sz="1800" dirty="0" err="1">
                <a:effectLst/>
                <a:latin typeface="AdvPS94BA"/>
              </a:rPr>
              <a:t>accordingly</a:t>
            </a:r>
            <a:r>
              <a:rPr lang="de-DE" sz="1800" dirty="0">
                <a:effectLst/>
                <a:latin typeface="AdvPS94BA"/>
              </a:rPr>
              <a:t>. (</a:t>
            </a:r>
            <a:r>
              <a:rPr lang="de-DE" sz="1800" dirty="0">
                <a:effectLst/>
                <a:latin typeface="AdvPS94B2"/>
              </a:rPr>
              <a:t>F</a:t>
            </a:r>
            <a:r>
              <a:rPr lang="de-DE" sz="1800" dirty="0">
                <a:effectLst/>
                <a:latin typeface="AdvPS94BA"/>
              </a:rPr>
              <a:t>) As [ATP]</a:t>
            </a:r>
            <a:r>
              <a:rPr lang="de-DE" sz="1800" dirty="0">
                <a:effectLst/>
                <a:latin typeface="AdvP4C4E59"/>
              </a:rPr>
              <a:t>/</a:t>
            </a:r>
            <a:r>
              <a:rPr lang="de-DE" sz="1800" dirty="0">
                <a:effectLst/>
                <a:latin typeface="AdvPS94BA"/>
              </a:rPr>
              <a:t>[ADP]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S94BA"/>
              </a:rPr>
              <a:t>[Pi] </a:t>
            </a:r>
            <a:r>
              <a:rPr lang="de-DE" sz="1800" dirty="0" err="1">
                <a:effectLst/>
                <a:latin typeface="AdvPS94BA"/>
              </a:rPr>
              <a:t>increases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free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energy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associated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with</a:t>
            </a:r>
            <a:r>
              <a:rPr lang="de-DE" sz="1800" dirty="0">
                <a:effectLst/>
                <a:latin typeface="AdvPS94BA"/>
              </a:rPr>
              <a:t> ATP </a:t>
            </a:r>
            <a:r>
              <a:rPr lang="de-DE" sz="1800" dirty="0" err="1">
                <a:effectLst/>
                <a:latin typeface="AdvPS94BA"/>
              </a:rPr>
              <a:t>hydrolysis</a:t>
            </a:r>
            <a:r>
              <a:rPr lang="de-DE" sz="1800" dirty="0">
                <a:effectLst/>
                <a:latin typeface="AdvPS94BA"/>
              </a:rPr>
              <a:t> (</a:t>
            </a:r>
            <a:r>
              <a:rPr lang="de-DE" sz="1800" dirty="0">
                <a:effectLst/>
                <a:latin typeface="AdvGreekM"/>
              </a:rPr>
              <a:t>D</a:t>
            </a:r>
            <a:r>
              <a:rPr lang="de-DE" sz="1800" dirty="0">
                <a:effectLst/>
                <a:latin typeface="AdvPS94BA"/>
              </a:rPr>
              <a:t>GATP) </a:t>
            </a:r>
            <a:r>
              <a:rPr lang="de-DE" sz="1800" dirty="0" err="1">
                <a:effectLst/>
                <a:latin typeface="AdvPS94BA"/>
              </a:rPr>
              <a:t>increases</a:t>
            </a:r>
            <a:r>
              <a:rPr lang="de-DE" sz="1800" dirty="0">
                <a:effectLst/>
                <a:latin typeface="AdvPS94BA"/>
              </a:rPr>
              <a:t> and </a:t>
            </a:r>
            <a:r>
              <a:rPr lang="de-DE" sz="1800" dirty="0" err="1">
                <a:effectLst/>
                <a:latin typeface="AdvPS94BA"/>
              </a:rPr>
              <a:t>creates</a:t>
            </a:r>
            <a:r>
              <a:rPr lang="de-DE" sz="1800" dirty="0">
                <a:effectLst/>
                <a:latin typeface="AdvPS94BA"/>
              </a:rPr>
              <a:t> back </a:t>
            </a:r>
            <a:r>
              <a:rPr lang="de-DE" sz="1800" dirty="0" err="1">
                <a:effectLst/>
                <a:latin typeface="AdvPS94BA"/>
              </a:rPr>
              <a:t>pressure</a:t>
            </a:r>
            <a:r>
              <a:rPr lang="de-DE" sz="1800" dirty="0">
                <a:effectLst/>
                <a:latin typeface="AdvPS94BA"/>
              </a:rPr>
              <a:t> on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ATP </a:t>
            </a:r>
            <a:r>
              <a:rPr lang="de-DE" sz="1800" dirty="0" err="1">
                <a:effectLst/>
                <a:latin typeface="AdvPS94BA"/>
              </a:rPr>
              <a:t>synthase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gradually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slowing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rate </a:t>
            </a:r>
            <a:r>
              <a:rPr lang="de-DE" sz="1800" dirty="0" err="1">
                <a:effectLst/>
                <a:latin typeface="AdvPS94BA"/>
              </a:rPr>
              <a:t>of</a:t>
            </a:r>
            <a:r>
              <a:rPr lang="de-DE" sz="1800" dirty="0">
                <a:effectLst/>
                <a:latin typeface="AdvPS94BA"/>
              </a:rPr>
              <a:t> ATP </a:t>
            </a:r>
            <a:r>
              <a:rPr lang="de-DE" sz="1800" dirty="0" err="1">
                <a:effectLst/>
                <a:latin typeface="AdvPS94BA"/>
              </a:rPr>
              <a:t>synthesis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causing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GreekM"/>
              </a:rPr>
              <a:t>D</a:t>
            </a:r>
            <a:r>
              <a:rPr lang="de-DE" sz="1800" dirty="0" err="1">
                <a:effectLst/>
                <a:latin typeface="AdvPS94BA"/>
              </a:rPr>
              <a:t>Gredox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climb</a:t>
            </a:r>
            <a:r>
              <a:rPr lang="de-DE" sz="1800" dirty="0">
                <a:effectLst/>
                <a:latin typeface="AdvPS94BA"/>
              </a:rPr>
              <a:t> and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O2, </a:t>
            </a:r>
            <a:r>
              <a:rPr lang="de-DE" sz="1800" dirty="0">
                <a:effectLst/>
                <a:latin typeface="AdvPS94B2"/>
              </a:rPr>
              <a:t>J</a:t>
            </a:r>
            <a:r>
              <a:rPr lang="de-DE" sz="1800" dirty="0">
                <a:effectLst/>
                <a:latin typeface="AdvPS94BA"/>
              </a:rPr>
              <a:t>e</a:t>
            </a:r>
            <a:r>
              <a:rPr lang="de-DE" sz="1800" dirty="0">
                <a:effectLst/>
                <a:latin typeface="AdvPS7DA6"/>
              </a:rPr>
              <a:t>2 </a:t>
            </a:r>
            <a:r>
              <a:rPr lang="de-DE" sz="1800" dirty="0" err="1">
                <a:effectLst/>
                <a:latin typeface="AdvPS94BA"/>
              </a:rPr>
              <a:t>flow</a:t>
            </a:r>
            <a:r>
              <a:rPr lang="de-DE" sz="1800" dirty="0">
                <a:effectLst/>
                <a:latin typeface="AdvPS94BA"/>
              </a:rPr>
              <a:t>, and </a:t>
            </a:r>
            <a:r>
              <a:rPr lang="de-DE" sz="1800" dirty="0" err="1">
                <a:effectLst/>
                <a:latin typeface="AdvPS94B2"/>
              </a:rPr>
              <a:t>J</a:t>
            </a:r>
            <a:r>
              <a:rPr lang="de-DE" sz="1800" dirty="0" err="1">
                <a:effectLst/>
                <a:latin typeface="AdvPS94BA"/>
              </a:rPr>
              <a:t>H</a:t>
            </a:r>
            <a:r>
              <a:rPr lang="de-DE" sz="1800" dirty="0" err="1">
                <a:effectLst/>
                <a:latin typeface="AdvP4C4E74"/>
              </a:rPr>
              <a:t>þ</a:t>
            </a:r>
            <a:r>
              <a:rPr lang="de-DE" sz="1800" dirty="0">
                <a:effectLst/>
                <a:latin typeface="AdvPS4C9543"/>
              </a:rPr>
              <a:t>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slow </a:t>
            </a:r>
            <a:r>
              <a:rPr lang="de-DE" sz="1800" dirty="0" err="1">
                <a:effectLst/>
                <a:latin typeface="AdvPS94BA"/>
              </a:rPr>
              <a:t>accordingly</a:t>
            </a:r>
            <a:r>
              <a:rPr lang="de-DE" sz="1800" dirty="0">
                <a:effectLst/>
                <a:latin typeface="AdvPS94BA"/>
              </a:rPr>
              <a:t> back </a:t>
            </a:r>
            <a:r>
              <a:rPr lang="de-DE" sz="1800" dirty="0" err="1">
                <a:effectLst/>
                <a:latin typeface="AdvPS94BA"/>
              </a:rPr>
              <a:t>to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the</a:t>
            </a:r>
            <a:r>
              <a:rPr lang="de-DE" sz="1800" dirty="0">
                <a:effectLst/>
                <a:latin typeface="AdvPS94BA"/>
              </a:rPr>
              <a:t> rate </a:t>
            </a:r>
            <a:r>
              <a:rPr lang="de-DE" sz="1800" dirty="0" err="1">
                <a:effectLst/>
                <a:latin typeface="AdvPS94BA"/>
              </a:rPr>
              <a:t>driven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by</a:t>
            </a:r>
            <a:r>
              <a:rPr lang="de-DE" sz="1800" dirty="0">
                <a:effectLst/>
                <a:latin typeface="AdvPS94BA"/>
              </a:rPr>
              <a:t> basal </a:t>
            </a:r>
            <a:r>
              <a:rPr lang="de-DE" sz="1800" dirty="0" err="1">
                <a:effectLst/>
                <a:latin typeface="AdvPS94BA"/>
              </a:rPr>
              <a:t>proton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 err="1">
                <a:effectLst/>
                <a:latin typeface="AdvPS94BA"/>
              </a:rPr>
              <a:t>conductance</a:t>
            </a:r>
            <a:r>
              <a:rPr lang="de-DE" sz="1800" dirty="0">
                <a:effectLst/>
                <a:latin typeface="AdvPS94BA"/>
              </a:rPr>
              <a:t>. </a:t>
            </a:r>
            <a:r>
              <a:rPr lang="de-DE" sz="1800" dirty="0" err="1">
                <a:effectLst/>
                <a:latin typeface="AdvPS94BA"/>
              </a:rPr>
              <a:t>Cyt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PS94B2"/>
              </a:rPr>
              <a:t>c</a:t>
            </a:r>
            <a:r>
              <a:rPr lang="de-DE" sz="1800" dirty="0">
                <a:effectLst/>
                <a:latin typeface="AdvPS94BA"/>
              </a:rPr>
              <a:t>, </a:t>
            </a:r>
            <a:r>
              <a:rPr lang="de-DE" sz="1800" dirty="0" err="1">
                <a:effectLst/>
                <a:latin typeface="AdvPS94BA"/>
              </a:rPr>
              <a:t>Cytochrome</a:t>
            </a:r>
            <a:r>
              <a:rPr lang="de-DE" sz="1800" dirty="0">
                <a:effectLst/>
                <a:latin typeface="AdvPS94BA"/>
              </a:rPr>
              <a:t> </a:t>
            </a:r>
            <a:r>
              <a:rPr lang="de-DE" sz="1800" dirty="0">
                <a:effectLst/>
                <a:latin typeface="AdvPS94B2"/>
              </a:rPr>
              <a:t>c</a:t>
            </a:r>
            <a:r>
              <a:rPr lang="de-DE" sz="1800" dirty="0">
                <a:effectLst/>
                <a:latin typeface="AdvPS94BA"/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0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EE911-7ECC-4B49-9321-0BEFA085F6AD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562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EE911-7ECC-4B49-9321-0BEFA085F6AD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17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67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Dependence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specific</a:t>
            </a:r>
            <a:r>
              <a:rPr lang="de-DE" b="1" dirty="0"/>
              <a:t> </a:t>
            </a:r>
            <a:r>
              <a:rPr lang="de-DE" b="1" dirty="0" err="1"/>
              <a:t>velocity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MOP (</a:t>
            </a:r>
            <a:r>
              <a:rPr lang="de-DE" b="1" i="1" dirty="0"/>
              <a:t>v</a:t>
            </a:r>
            <a:r>
              <a:rPr lang="de-DE" b="1" dirty="0"/>
              <a:t>/</a:t>
            </a:r>
            <a:r>
              <a:rPr lang="de-DE" b="1" i="1" dirty="0" err="1"/>
              <a:t>V</a:t>
            </a:r>
            <a:r>
              <a:rPr lang="de-DE" b="1" baseline="-25000" dirty="0" err="1"/>
              <a:t>max</a:t>
            </a:r>
            <a:r>
              <a:rPr lang="de-DE" b="1" dirty="0"/>
              <a:t>) on </a:t>
            </a:r>
            <a:r>
              <a:rPr lang="de-DE" b="1" dirty="0" err="1"/>
              <a:t>specific</a:t>
            </a:r>
            <a:r>
              <a:rPr lang="de-DE" b="1" dirty="0"/>
              <a:t> ADP </a:t>
            </a:r>
            <a:r>
              <a:rPr lang="de-DE" b="1" dirty="0" err="1"/>
              <a:t>concentration</a:t>
            </a:r>
            <a:r>
              <a:rPr lang="de-DE" b="1" dirty="0"/>
              <a:t> ([ADP]/[ADP]</a:t>
            </a:r>
            <a:r>
              <a:rPr lang="de-DE" b="1" baseline="-25000" dirty="0"/>
              <a:t>0.5</a:t>
            </a:r>
            <a:r>
              <a:rPr lang="de-DE" b="1" dirty="0"/>
              <a:t>) in different </a:t>
            </a:r>
            <a:r>
              <a:rPr lang="de-DE" b="1" dirty="0" err="1"/>
              <a:t>mammalian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r>
              <a:rPr lang="de-DE" b="1" dirty="0"/>
              <a:t> </a:t>
            </a:r>
            <a:r>
              <a:rPr lang="de-DE" b="1" dirty="0" err="1"/>
              <a:t>types</a:t>
            </a:r>
            <a:r>
              <a:rPr lang="de-DE" b="1" dirty="0"/>
              <a:t> (□, </a:t>
            </a:r>
            <a:r>
              <a:rPr lang="de-DE" b="1" i="1" dirty="0"/>
              <a:t>in vivo</a:t>
            </a:r>
            <a:r>
              <a:rPr lang="de-DE" b="1" dirty="0"/>
              <a:t> human </a:t>
            </a:r>
            <a:r>
              <a:rPr lang="de-DE" b="1" dirty="0" err="1"/>
              <a:t>skeletal</a:t>
            </a:r>
            <a:r>
              <a:rPr lang="de-DE" b="1" dirty="0"/>
              <a:t> </a:t>
            </a:r>
            <a:r>
              <a:rPr lang="de-DE" b="1" dirty="0" err="1"/>
              <a:t>muscle</a:t>
            </a:r>
            <a:r>
              <a:rPr lang="de-DE" b="1" dirty="0"/>
              <a:t> (</a:t>
            </a:r>
            <a:r>
              <a:rPr lang="de-DE" b="1" dirty="0" err="1"/>
              <a:t>present</a:t>
            </a:r>
            <a:r>
              <a:rPr lang="de-DE" b="1" dirty="0"/>
              <a:t> </a:t>
            </a:r>
            <a:r>
              <a:rPr lang="de-DE" b="1" dirty="0" err="1"/>
              <a:t>study</a:t>
            </a:r>
            <a:r>
              <a:rPr lang="de-DE" b="1" dirty="0"/>
              <a:t>); ∘, </a:t>
            </a:r>
            <a:r>
              <a:rPr lang="de-DE" b="1" i="1" dirty="0"/>
              <a:t>in vivo</a:t>
            </a:r>
            <a:r>
              <a:rPr lang="de-DE" b="1" dirty="0"/>
              <a:t> </a:t>
            </a:r>
            <a:r>
              <a:rPr lang="de-DE" b="1" dirty="0" err="1"/>
              <a:t>canine</a:t>
            </a:r>
            <a:r>
              <a:rPr lang="de-DE" b="1" dirty="0"/>
              <a:t> </a:t>
            </a:r>
            <a:r>
              <a:rPr lang="de-DE" b="1" dirty="0" err="1"/>
              <a:t>heart</a:t>
            </a:r>
            <a:r>
              <a:rPr lang="de-DE" b="1" dirty="0"/>
              <a:t> </a:t>
            </a:r>
            <a:r>
              <a:rPr lang="de-DE" b="1" dirty="0" err="1"/>
              <a:t>muscle</a:t>
            </a:r>
            <a:r>
              <a:rPr lang="de-DE" dirty="0"/>
              <a:t>(</a:t>
            </a:r>
            <a:r>
              <a:rPr lang="de-DE" b="1" dirty="0">
                <a:hlinkClick r:id="rId3"/>
              </a:rPr>
              <a:t>14</a:t>
            </a:r>
            <a:r>
              <a:rPr lang="de-DE" dirty="0"/>
              <a:t>)</a:t>
            </a:r>
            <a:r>
              <a:rPr lang="de-DE" b="1" dirty="0"/>
              <a:t>; ▵, </a:t>
            </a:r>
            <a:r>
              <a:rPr lang="de-DE" b="1" i="1" dirty="0"/>
              <a:t>ex situ</a:t>
            </a:r>
            <a:r>
              <a:rPr lang="de-DE" b="1" dirty="0"/>
              <a:t> </a:t>
            </a:r>
            <a:r>
              <a:rPr lang="de-DE" b="1" dirty="0" err="1"/>
              <a:t>perfused</a:t>
            </a:r>
            <a:r>
              <a:rPr lang="de-DE" b="1" dirty="0"/>
              <a:t> </a:t>
            </a:r>
            <a:r>
              <a:rPr lang="de-DE" b="1" dirty="0" err="1"/>
              <a:t>transgenic</a:t>
            </a:r>
            <a:r>
              <a:rPr lang="de-DE" b="1" dirty="0"/>
              <a:t> </a:t>
            </a:r>
            <a:r>
              <a:rPr lang="de-DE" b="1" dirty="0" err="1"/>
              <a:t>mouse</a:t>
            </a:r>
            <a:r>
              <a:rPr lang="de-DE" b="1" dirty="0"/>
              <a:t> </a:t>
            </a:r>
            <a:r>
              <a:rPr lang="de-DE" b="1" dirty="0" err="1"/>
              <a:t>liver</a:t>
            </a:r>
            <a:r>
              <a:rPr lang="de-DE" dirty="0"/>
              <a:t>(</a:t>
            </a:r>
            <a:r>
              <a:rPr lang="de-DE" dirty="0">
                <a:hlinkClick r:id="rId3"/>
              </a:rPr>
              <a:t>15</a:t>
            </a:r>
            <a:r>
              <a:rPr lang="de-DE" dirty="0"/>
              <a:t>)).</a:t>
            </a:r>
          </a:p>
          <a:p>
            <a:endParaRPr lang="de-DE" dirty="0"/>
          </a:p>
          <a:p>
            <a:r>
              <a:rPr lang="de-DE" dirty="0"/>
              <a:t>https://</a:t>
            </a:r>
            <a:r>
              <a:rPr lang="de-DE" dirty="0" err="1"/>
              <a:t>www.jbc.org</a:t>
            </a:r>
            <a:r>
              <a:rPr lang="de-DE" dirty="0"/>
              <a:t>/</a:t>
            </a:r>
            <a:r>
              <a:rPr lang="de-DE" dirty="0" err="1"/>
              <a:t>article</a:t>
            </a:r>
            <a:r>
              <a:rPr lang="de-DE" dirty="0"/>
              <a:t>/S0021-9258(18)35102-0/fulltext#fig1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55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Times"/>
              </a:rPr>
              <a:t>Regulation </a:t>
            </a:r>
            <a:r>
              <a:rPr lang="de-DE" sz="1800" dirty="0" err="1">
                <a:effectLst/>
                <a:latin typeface="Times"/>
              </a:rPr>
              <a:t>of</a:t>
            </a:r>
            <a:r>
              <a:rPr lang="de-DE" sz="1800" dirty="0">
                <a:effectLst/>
                <a:latin typeface="Times"/>
              </a:rPr>
              <a:t> </a:t>
            </a:r>
            <a:r>
              <a:rPr lang="de-DE" sz="1800" dirty="0" err="1">
                <a:effectLst/>
                <a:latin typeface="Times"/>
              </a:rPr>
              <a:t>muscle</a:t>
            </a:r>
            <a:r>
              <a:rPr lang="de-DE" sz="1800" dirty="0">
                <a:effectLst/>
                <a:latin typeface="Times"/>
              </a:rPr>
              <a:t> </a:t>
            </a:r>
            <a:r>
              <a:rPr lang="de-DE" sz="1800" dirty="0" err="1">
                <a:effectLst/>
                <a:latin typeface="Times"/>
              </a:rPr>
              <a:t>carbohydrate</a:t>
            </a:r>
            <a:r>
              <a:rPr lang="de-DE" sz="1800" dirty="0">
                <a:effectLst/>
                <a:latin typeface="Times"/>
              </a:rPr>
              <a:t> </a:t>
            </a:r>
            <a:r>
              <a:rPr lang="de-DE" sz="1800" dirty="0" err="1">
                <a:effectLst/>
                <a:latin typeface="Times"/>
              </a:rPr>
              <a:t>metabolism</a:t>
            </a:r>
            <a:r>
              <a:rPr lang="de-DE" sz="1800" dirty="0">
                <a:effectLst/>
                <a:latin typeface="Times"/>
              </a:rPr>
              <a:t> </a:t>
            </a:r>
            <a:r>
              <a:rPr lang="de-DE" sz="1800" dirty="0" err="1">
                <a:effectLst/>
                <a:latin typeface="Times"/>
              </a:rPr>
              <a:t>during</a:t>
            </a:r>
            <a:r>
              <a:rPr lang="de-DE" sz="1800" dirty="0">
                <a:effectLst/>
                <a:latin typeface="Times"/>
              </a:rPr>
              <a:t> </a:t>
            </a:r>
            <a:r>
              <a:rPr lang="de-DE" sz="1800" dirty="0" err="1">
                <a:effectLst/>
                <a:latin typeface="Times"/>
              </a:rPr>
              <a:t>exercise</a:t>
            </a:r>
            <a:r>
              <a:rPr lang="de-DE" sz="1800" dirty="0">
                <a:effectLst/>
                <a:latin typeface="Times"/>
              </a:rPr>
              <a:t> </a:t>
            </a:r>
            <a:endParaRPr lang="de-DE" dirty="0"/>
          </a:p>
          <a:p>
            <a:r>
              <a:rPr lang="de-DE" sz="1800" dirty="0">
                <a:effectLst/>
                <a:latin typeface="Times"/>
              </a:rPr>
              <a:t>WILLIAM C. STANLEY”2 AND RICHARD J. </a:t>
            </a:r>
            <a:r>
              <a:rPr lang="de-DE" sz="1800" dirty="0" err="1">
                <a:effectLst/>
                <a:latin typeface="Times"/>
              </a:rPr>
              <a:t>CONNETTt</a:t>
            </a:r>
            <a:r>
              <a:rPr lang="de-DE" sz="1800" dirty="0">
                <a:effectLst/>
                <a:latin typeface="Times"/>
              </a:rPr>
              <a:t> </a:t>
            </a:r>
            <a:endParaRPr lang="de-DE" dirty="0"/>
          </a:p>
          <a:p>
            <a:r>
              <a:rPr lang="de-DE" sz="1800" i="1" dirty="0">
                <a:effectLst/>
                <a:latin typeface="Times"/>
              </a:rPr>
              <a:t>“</a:t>
            </a:r>
            <a:r>
              <a:rPr lang="de-DE" sz="1800" i="1" dirty="0" err="1">
                <a:effectLst/>
                <a:latin typeface="Times"/>
              </a:rPr>
              <a:t>Biodynarnic</a:t>
            </a:r>
            <a:r>
              <a:rPr lang="de-DE" sz="1800" i="1" dirty="0">
                <a:effectLst/>
                <a:latin typeface="Times"/>
              </a:rPr>
              <a:t> Laboratory, University </a:t>
            </a:r>
            <a:r>
              <a:rPr lang="de-DE" sz="1800" i="1" dirty="0" err="1">
                <a:effectLst/>
                <a:latin typeface="Times"/>
              </a:rPr>
              <a:t>of</a:t>
            </a:r>
            <a:r>
              <a:rPr lang="de-DE" sz="1800" i="1" dirty="0">
                <a:effectLst/>
                <a:latin typeface="Times"/>
              </a:rPr>
              <a:t> Wisconsin, Madison, Wisconsin 53706, USA; and </a:t>
            </a:r>
            <a:r>
              <a:rPr lang="de-DE" sz="1800" i="1" dirty="0" err="1">
                <a:effectLst/>
                <a:latin typeface="Times"/>
              </a:rPr>
              <a:t>tDepartmeni</a:t>
            </a:r>
            <a:r>
              <a:rPr lang="de-DE" sz="1800" i="1" dirty="0">
                <a:effectLst/>
                <a:latin typeface="Times"/>
              </a:rPr>
              <a:t> </a:t>
            </a:r>
            <a:r>
              <a:rPr lang="de-DE" sz="1800" i="1" dirty="0" err="1">
                <a:effectLst/>
                <a:latin typeface="Times"/>
              </a:rPr>
              <a:t>of</a:t>
            </a:r>
            <a:r>
              <a:rPr lang="de-DE" sz="1800" i="1" dirty="0">
                <a:effectLst/>
                <a:latin typeface="Times"/>
              </a:rPr>
              <a:t> </a:t>
            </a:r>
            <a:r>
              <a:rPr lang="de-DE" sz="1800" i="1" dirty="0" err="1">
                <a:effectLst/>
                <a:latin typeface="Times"/>
              </a:rPr>
              <a:t>Physiology</a:t>
            </a:r>
            <a:r>
              <a:rPr lang="de-DE" sz="1800" i="1" dirty="0">
                <a:effectLst/>
                <a:latin typeface="Times"/>
              </a:rPr>
              <a:t>,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30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EE911-7ECC-4B49-9321-0BEFA085F6AD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90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80E2CA-5B2A-BC2D-BDF8-39C60F141ED5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9A35DE-9ACA-936C-91DD-C303A407AFDD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Model </a:t>
            </a:r>
            <a:r>
              <a:rPr lang="de-DE" sz="1200" dirty="0" err="1">
                <a:solidFill>
                  <a:srgbClr val="003560"/>
                </a:solidFill>
              </a:rPr>
              <a:t>Application</a:t>
            </a:r>
            <a:r>
              <a:rPr lang="de-DE" sz="1200" dirty="0">
                <a:solidFill>
                  <a:srgbClr val="003560"/>
                </a:solidFill>
              </a:rPr>
              <a:t>| Jasper </a:t>
            </a:r>
            <a:r>
              <a:rPr lang="de-DE" sz="1200" dirty="0" err="1">
                <a:solidFill>
                  <a:srgbClr val="003560"/>
                </a:solidFill>
              </a:rPr>
              <a:t>Suttmeyerc</a:t>
            </a:r>
            <a:endParaRPr lang="de-DE" sz="1200" dirty="0">
              <a:solidFill>
                <a:srgbClr val="0035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1D9D7-B623-F317-5C7E-BF6E9F74F980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572C1A-579C-1966-21CB-061F2ED5CD81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Model </a:t>
            </a:r>
            <a:r>
              <a:rPr lang="de-DE" sz="1200" dirty="0" err="1">
                <a:solidFill>
                  <a:srgbClr val="003560"/>
                </a:solidFill>
              </a:rPr>
              <a:t>Application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  <p:extLst>
      <p:ext uri="{BB962C8B-B14F-4D97-AF65-F5344CB8AC3E}">
        <p14:creationId xmlns:p14="http://schemas.microsoft.com/office/powerpoint/2010/main" val="18288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68280" y="7142594"/>
            <a:ext cx="8429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Monitoring, Training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&amp; Recovery Science - WS 2019/20 | Schneider, Prof Ferrauti,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Hanakam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016F8-ECD5-FA91-584F-2E5DED25A776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3C3F4A-1D93-E05B-9A0C-8819F961BBDB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Model </a:t>
            </a:r>
            <a:r>
              <a:rPr lang="de-DE" sz="1200" dirty="0" err="1">
                <a:solidFill>
                  <a:srgbClr val="003560"/>
                </a:solidFill>
              </a:rPr>
              <a:t>Application</a:t>
            </a:r>
            <a:r>
              <a:rPr lang="de-DE" sz="1200" dirty="0">
                <a:solidFill>
                  <a:srgbClr val="003560"/>
                </a:solidFill>
              </a:rPr>
              <a:t>| Jasper </a:t>
            </a:r>
            <a:r>
              <a:rPr lang="de-DE" sz="1200" dirty="0" err="1">
                <a:solidFill>
                  <a:srgbClr val="003560"/>
                </a:solidFill>
              </a:rPr>
              <a:t>Suttmeyerc</a:t>
            </a:r>
            <a:endParaRPr lang="de-DE" sz="1200" dirty="0">
              <a:solidFill>
                <a:srgbClr val="0035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B4uC3-tAgM?feature=oembed" TargetMode="Externa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224/SRXIV.110" TargetMode="External"/><Relationship Id="rId2" Type="http://schemas.openxmlformats.org/officeDocument/2006/relationships/hyperlink" Target="https://doi.org/10.1080/174613903000733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8EB56-9C91-4AEE-8C3B-B04432CC4CD6}"/>
              </a:ext>
            </a:extLst>
          </p:cNvPr>
          <p:cNvSpPr txBox="1"/>
          <p:nvPr/>
        </p:nvSpPr>
        <p:spPr>
          <a:xfrm>
            <a:off x="439200" y="5301574"/>
            <a:ext cx="8529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Applied </a:t>
            </a:r>
            <a:r>
              <a:rPr lang="de-DE" b="1" dirty="0" err="1">
                <a:solidFill>
                  <a:srgbClr val="003560"/>
                </a:solidFill>
              </a:rPr>
              <a:t>Exercise</a:t>
            </a:r>
            <a:r>
              <a:rPr lang="de-DE" b="1" dirty="0">
                <a:solidFill>
                  <a:srgbClr val="003560"/>
                </a:solidFill>
              </a:rPr>
              <a:t> </a:t>
            </a:r>
            <a:r>
              <a:rPr lang="de-DE" b="1" dirty="0" err="1">
                <a:solidFill>
                  <a:srgbClr val="003560"/>
                </a:solidFill>
              </a:rPr>
              <a:t>Physiology</a:t>
            </a:r>
            <a:r>
              <a:rPr lang="de-DE" b="1" dirty="0">
                <a:solidFill>
                  <a:srgbClr val="003560"/>
                </a:solidFill>
              </a:rPr>
              <a:t> &amp; Sports Nutrition </a:t>
            </a:r>
            <a:r>
              <a:rPr lang="de-DE" b="1" dirty="0" err="1">
                <a:solidFill>
                  <a:srgbClr val="003560"/>
                </a:solidFill>
              </a:rPr>
              <a:t>for</a:t>
            </a:r>
            <a:r>
              <a:rPr lang="de-DE" b="1" dirty="0">
                <a:solidFill>
                  <a:srgbClr val="003560"/>
                </a:solidFill>
              </a:rPr>
              <a:t> Health &amp; Performance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</a:rPr>
              <a:t>Jasper Suttmeyer</a:t>
            </a:r>
          </a:p>
          <a:p>
            <a:endParaRPr lang="de-DE" sz="2400" b="1" dirty="0">
              <a:solidFill>
                <a:srgbClr val="00356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A7C574-A93B-4912-ADB7-BC5AD10A0945}"/>
              </a:ext>
            </a:extLst>
          </p:cNvPr>
          <p:cNvSpPr/>
          <p:nvPr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E982E-1ECD-4F2D-90A4-7008D1FF1354}"/>
              </a:ext>
            </a:extLst>
          </p:cNvPr>
          <p:cNvSpPr/>
          <p:nvPr/>
        </p:nvSpPr>
        <p:spPr>
          <a:xfrm>
            <a:off x="1394847" y="4060556"/>
            <a:ext cx="3645465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6" name="Picture 4" descr="Overview of the main pathways of energy metabolism with indication of... |  Download Scientific Diagram">
            <a:extLst>
              <a:ext uri="{FF2B5EF4-FFF2-40B4-BE49-F238E27FC236}">
                <a16:creationId xmlns:a16="http://schemas.microsoft.com/office/drawing/2014/main" id="{05A69D4E-E99E-127F-A3F9-371ED53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" y="1320800"/>
            <a:ext cx="4475005" cy="33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iud Kipchoge's sub-2 hour marathon may herald even faster times | New  Scientist">
            <a:extLst>
              <a:ext uri="{FF2B5EF4-FFF2-40B4-BE49-F238E27FC236}">
                <a16:creationId xmlns:a16="http://schemas.microsoft.com/office/drawing/2014/main" id="{520DBCDA-3461-7003-9E7B-D6E61EA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1" y="2259688"/>
            <a:ext cx="3645465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1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ADE9A437-0FF9-D7DD-A03E-6774B50F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Outline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What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steps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are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needed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to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build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model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0BC90-AFF0-79A6-D648-503F1FCAA0E1}"/>
              </a:ext>
            </a:extLst>
          </p:cNvPr>
          <p:cNvSpPr txBox="1"/>
          <p:nvPr/>
        </p:nvSpPr>
        <p:spPr>
          <a:xfrm>
            <a:off x="469288" y="1621471"/>
            <a:ext cx="8854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(2-Steps)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DA724C-B538-58DC-D6B2-2A1A29CDF422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9779A0-661A-0EFA-D4DB-5C0C88F8113C}"/>
              </a:ext>
            </a:extLst>
          </p:cNvPr>
          <p:cNvSpPr/>
          <p:nvPr/>
        </p:nvSpPr>
        <p:spPr>
          <a:xfrm>
            <a:off x="3251541" y="6375138"/>
            <a:ext cx="2667000" cy="351556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6ED108-72E5-2546-AB40-75D891EE1794}"/>
              </a:ext>
            </a:extLst>
          </p:cNvPr>
          <p:cNvSpPr/>
          <p:nvPr/>
        </p:nvSpPr>
        <p:spPr>
          <a:xfrm>
            <a:off x="3244439" y="6419449"/>
            <a:ext cx="2667000" cy="315044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8D583D-3A5B-DB2E-89A5-1F6AB4E2C6DF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A6441A-9513-BDEC-FD04-5D3D4B0F67F4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4E6B01-50B2-6E3A-DAC9-1ECA7D8D66C9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073DC6-E43E-DA8C-2E5C-656061A16896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8C9557-216E-4B72-6F93-C155AE602A97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A479CFC-A834-01DA-3630-E9405EFA93AB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7B38CF0-7FCD-8BFC-52B9-8CAEF44AD203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5510804-E44F-26E1-0D58-68BD8462E86E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5B215254-3B5B-AD7D-C846-C7CD558CC3AE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C6013D-559E-93C9-68E2-9E791451DE4E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C21EBE4-BD72-27AE-7492-FFCFDB51CEB8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002F06A5-4162-81A4-7E01-A163F55EB65E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037BBAB-A0D0-7F93-CB2A-3A5139F69430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3D8A4AB2-9076-9B3A-F6B9-7B0C77C8BD60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4254B27-71AA-250F-3AFA-D569DEFD27FE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B699736-55F1-0158-C298-AD05953C467A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4C66748-9D9C-43D1-C0CC-D5B80E898CA0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E6B4CA-FB6D-3BA5-D155-A3D55B5023B5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ADE22DF-59C6-F836-3444-CCE1DC6DAD46}"/>
              </a:ext>
            </a:extLst>
          </p:cNvPr>
          <p:cNvCxnSpPr>
            <a:endCxn id="26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ylinder 27">
            <a:extLst>
              <a:ext uri="{FF2B5EF4-FFF2-40B4-BE49-F238E27FC236}">
                <a16:creationId xmlns:a16="http://schemas.microsoft.com/office/drawing/2014/main" id="{C6C6B2A2-9DD0-9430-CB0A-FD5DC92A8C33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A7BD62C-F0C8-A14A-F2B2-903E44158A59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3B52401-B7B6-6858-EB3D-A47D29358F8C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B758A9A7-995C-6D75-462F-D593F77A3D3D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487C1075-15D5-A2DF-9470-84B6F0224A02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5C273E1-7072-DE58-79AA-36364844F0A9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feil nach rechts 33">
            <a:extLst>
              <a:ext uri="{FF2B5EF4-FFF2-40B4-BE49-F238E27FC236}">
                <a16:creationId xmlns:a16="http://schemas.microsoft.com/office/drawing/2014/main" id="{88350BB4-E994-7B22-EE26-A62B25AA6FB6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Zylinder 34">
            <a:extLst>
              <a:ext uri="{FF2B5EF4-FFF2-40B4-BE49-F238E27FC236}">
                <a16:creationId xmlns:a16="http://schemas.microsoft.com/office/drawing/2014/main" id="{00601A5E-25ED-7EC8-F4A3-0967515730B2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E3BF238-8869-CB65-1BBE-0F3E8AD2BE5B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37" name="Geschweifte Klammer links 36">
            <a:extLst>
              <a:ext uri="{FF2B5EF4-FFF2-40B4-BE49-F238E27FC236}">
                <a16:creationId xmlns:a16="http://schemas.microsoft.com/office/drawing/2014/main" id="{4DB660D5-6132-4671-5368-47EE7ED8A7CE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F9BF35A-3E74-54AB-1EEE-B2A386CE95EE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9C8492C-A193-6FC6-75B5-0FDC12338AFE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09C12492-FAC4-0D32-6909-9A4A648F57A5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41" name="Zylinder 40">
            <a:extLst>
              <a:ext uri="{FF2B5EF4-FFF2-40B4-BE49-F238E27FC236}">
                <a16:creationId xmlns:a16="http://schemas.microsoft.com/office/drawing/2014/main" id="{77432CEE-3642-9249-14D5-EBD194F245B4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708FE426-C1CD-C281-01AF-E031E21D7CEC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E29F3E89-9DA4-741C-ACFB-25CD055236E5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5ABEA399-6E0E-B582-2547-6430FBB5377A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82DAF611-39EE-A341-3B66-6DE97695F86E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50F8370-B7B3-BF1B-C04E-DDA9DDF87983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6B29C1E-28C0-71F7-7CF6-D4E8C8499B20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7FDF1D6-08F2-1B8B-F9FC-7DD47C882662}"/>
              </a:ext>
            </a:extLst>
          </p:cNvPr>
          <p:cNvCxnSpPr>
            <a:cxnSpLocks/>
            <a:stCxn id="50" idx="0"/>
            <a:endCxn id="49" idx="6"/>
          </p:cNvCxnSpPr>
          <p:nvPr/>
        </p:nvCxnSpPr>
        <p:spPr>
          <a:xfrm flipV="1">
            <a:off x="8477251" y="5227704"/>
            <a:ext cx="323193" cy="3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6896079-403C-14C0-ABA9-0FAF710965DA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4949EBD-3A8A-92C1-88DB-A598BA7C3174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DD7047F-70E1-A599-DE34-2A59F8156021}"/>
              </a:ext>
            </a:extLst>
          </p:cNvPr>
          <p:cNvCxnSpPr>
            <a:cxnSpLocks/>
            <a:stCxn id="54" idx="0"/>
            <a:endCxn id="53" idx="6"/>
          </p:cNvCxnSpPr>
          <p:nvPr/>
        </p:nvCxnSpPr>
        <p:spPr>
          <a:xfrm flipV="1">
            <a:off x="1330040" y="5152118"/>
            <a:ext cx="323193" cy="3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02B1D545-A8A0-22BF-E1AE-6459C7240887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787AA52-4AA5-4F24-B2CC-4CE975BC461E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DF0FDF8-CA4E-D973-0747-3B6CD97F3C4D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BA816B7-26AC-B510-5DFF-19A8EF554315}"/>
              </a:ext>
            </a:extLst>
          </p:cNvPr>
          <p:cNvSpPr txBox="1"/>
          <p:nvPr/>
        </p:nvSpPr>
        <p:spPr>
          <a:xfrm>
            <a:off x="917233" y="5196160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V̇O</a:t>
            </a:r>
            <a:r>
              <a:rPr lang="de-DE" sz="12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12FAEF-4C6D-6C6A-75F8-424EA4B38FC4}"/>
              </a:ext>
            </a:extLst>
          </p:cNvPr>
          <p:cNvSpPr txBox="1"/>
          <p:nvPr/>
        </p:nvSpPr>
        <p:spPr>
          <a:xfrm>
            <a:off x="7998073" y="5243501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zymes | Biology for Majors I">
            <a:extLst>
              <a:ext uri="{FF2B5EF4-FFF2-40B4-BE49-F238E27FC236}">
                <a16:creationId xmlns:a16="http://schemas.microsoft.com/office/drawing/2014/main" id="{0579127E-FD2D-E5F7-48DF-C20A024A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57" y="1087280"/>
            <a:ext cx="7923394" cy="30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1DBF383-39A0-7827-3287-4F93CFEFB989}"/>
              </a:ext>
            </a:extLst>
          </p:cNvPr>
          <p:cNvSpPr txBox="1"/>
          <p:nvPr/>
        </p:nvSpPr>
        <p:spPr>
          <a:xfrm rot="16200000">
            <a:off x="6488559" y="2336176"/>
            <a:ext cx="27196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>
                <a:solidFill>
                  <a:srgbClr val="003560"/>
                </a:solidFill>
                <a:latin typeface="Arial" panose="020B0604020202020204" pitchFamily="34" charset="0"/>
              </a:rPr>
              <a:t>https://</a:t>
            </a:r>
            <a:r>
              <a:rPr lang="de-DE" sz="500" dirty="0" err="1">
                <a:solidFill>
                  <a:srgbClr val="003560"/>
                </a:solidFill>
                <a:latin typeface="Arial" panose="020B0604020202020204" pitchFamily="34" charset="0"/>
              </a:rPr>
              <a:t>courses.lumenlearning.com</a:t>
            </a:r>
            <a:r>
              <a:rPr lang="de-DE" sz="500" dirty="0">
                <a:solidFill>
                  <a:srgbClr val="003560"/>
                </a:solidFill>
                <a:latin typeface="Arial" panose="020B0604020202020204" pitchFamily="34" charset="0"/>
              </a:rPr>
              <a:t>/wm-biology1/</a:t>
            </a:r>
            <a:r>
              <a:rPr lang="de-DE" sz="500" dirty="0" err="1">
                <a:solidFill>
                  <a:srgbClr val="003560"/>
                </a:solidFill>
                <a:latin typeface="Arial" panose="020B0604020202020204" pitchFamily="34" charset="0"/>
              </a:rPr>
              <a:t>chapter</a:t>
            </a:r>
            <a:r>
              <a:rPr lang="de-DE" sz="500" dirty="0">
                <a:solidFill>
                  <a:srgbClr val="003560"/>
                </a:solidFill>
                <a:latin typeface="Arial" panose="020B0604020202020204" pitchFamily="34" charset="0"/>
              </a:rPr>
              <a:t>/</a:t>
            </a:r>
            <a:r>
              <a:rPr lang="de-DE" sz="500" dirty="0" err="1">
                <a:solidFill>
                  <a:srgbClr val="003560"/>
                </a:solidFill>
                <a:latin typeface="Arial" panose="020B0604020202020204" pitchFamily="34" charset="0"/>
              </a:rPr>
              <a:t>reading</a:t>
            </a:r>
            <a:r>
              <a:rPr lang="de-DE" sz="500" dirty="0">
                <a:solidFill>
                  <a:srgbClr val="003560"/>
                </a:solidFill>
                <a:latin typeface="Arial" panose="020B0604020202020204" pitchFamily="34" charset="0"/>
              </a:rPr>
              <a:t>-enzymes/</a:t>
            </a:r>
          </a:p>
        </p:txBody>
      </p:sp>
    </p:spTree>
    <p:extLst>
      <p:ext uri="{BB962C8B-B14F-4D97-AF65-F5344CB8AC3E}">
        <p14:creationId xmlns:p14="http://schemas.microsoft.com/office/powerpoint/2010/main" val="289170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8">
            <a:extLst>
              <a:ext uri="{FF2B5EF4-FFF2-40B4-BE49-F238E27FC236}">
                <a16:creationId xmlns:a16="http://schemas.microsoft.com/office/drawing/2014/main" id="{08112485-6C93-4B91-9DA9-025CA18B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Hill - </a:t>
            </a:r>
            <a:r>
              <a:rPr kumimoji="0" lang="en-CA" altLang="de-DE" sz="3000" b="1" i="0" u="none" strike="noStrike" kern="1200" cap="none" spc="0" normalizeH="0" baseline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Equation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E621FEE-27B5-4B97-B43B-3C2C92B3F47C}"/>
              </a:ext>
            </a:extLst>
          </p:cNvPr>
          <p:cNvGrpSpPr/>
          <p:nvPr/>
        </p:nvGrpSpPr>
        <p:grpSpPr>
          <a:xfrm>
            <a:off x="468313" y="1208088"/>
            <a:ext cx="7586663" cy="5860897"/>
            <a:chOff x="1685925" y="1673072"/>
            <a:chExt cx="6367463" cy="493395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CADBB11-BD18-4A3A-8339-C12FDE11DB9A}"/>
                </a:ext>
              </a:extLst>
            </p:cNvPr>
            <p:cNvSpPr/>
            <p:nvPr/>
          </p:nvSpPr>
          <p:spPr>
            <a:xfrm>
              <a:off x="1685925" y="1673072"/>
              <a:ext cx="6367463" cy="493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BB572D4-8C39-41AF-9CA7-EBF36A521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616" y="1945482"/>
              <a:ext cx="5852172" cy="4389129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1ED32CC-8A83-435B-8DB9-BCF10D77C616}"/>
                </a:ext>
              </a:extLst>
            </p:cNvPr>
            <p:cNvSpPr txBox="1"/>
            <p:nvPr/>
          </p:nvSpPr>
          <p:spPr>
            <a:xfrm rot="16200000">
              <a:off x="821404" y="3759230"/>
              <a:ext cx="2684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Activation</a:t>
              </a:r>
              <a:r>
                <a:rPr lang="de-DE" sz="16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 </a:t>
              </a:r>
              <a:r>
                <a:rPr lang="de-DE" sz="16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of</a:t>
              </a:r>
              <a:r>
                <a:rPr lang="de-DE" sz="16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 </a:t>
              </a:r>
              <a:r>
                <a:rPr lang="de-DE" sz="16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Vmax</a:t>
              </a:r>
              <a:r>
                <a:rPr lang="de-DE" sz="16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 in %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F07A0E3-FFBE-406C-B947-A09844B3B022}"/>
                </a:ext>
              </a:extLst>
            </p:cNvPr>
            <p:cNvSpPr txBox="1"/>
            <p:nvPr/>
          </p:nvSpPr>
          <p:spPr>
            <a:xfrm>
              <a:off x="3848157" y="6060352"/>
              <a:ext cx="2734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Concentration</a:t>
              </a:r>
              <a:r>
                <a:rPr lang="de-DE" sz="16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 (linear)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59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8D704B5-BF49-4CD9-984F-D7C145E5C73A}"/>
                  </a:ext>
                </a:extLst>
              </p:cNvPr>
              <p:cNvSpPr txBox="1"/>
              <p:nvPr/>
            </p:nvSpPr>
            <p:spPr>
              <a:xfrm>
                <a:off x="4647830" y="1766733"/>
                <a:ext cx="3243260" cy="1661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m:rPr>
                              <m:sty m:val="p"/>
                            </m:rPr>
                            <a:rPr lang="de-DE" sz="3600" b="0" i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de-DE" sz="36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600" i="1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600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de-DE" sz="36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r>
                            <a:rPr lang="de-DE" sz="36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36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3600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3600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3600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𝐾𝑠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360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360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360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8D704B5-BF49-4CD9-984F-D7C145E5C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30" y="1766733"/>
                <a:ext cx="3243260" cy="1661673"/>
              </a:xfrm>
              <a:prstGeom prst="rect">
                <a:avLst/>
              </a:prstGeom>
              <a:blipFill>
                <a:blip r:embed="rId3"/>
                <a:stretch>
                  <a:fillRect l="-1946" t="-763" b="-53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08B2F0D6-C89A-4CDC-A9E9-5969183B29BA}"/>
              </a:ext>
            </a:extLst>
          </p:cNvPr>
          <p:cNvSpPr txBox="1"/>
          <p:nvPr/>
        </p:nvSpPr>
        <p:spPr>
          <a:xfrm>
            <a:off x="933595" y="3068394"/>
            <a:ext cx="250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6"/>
                </a:solidFill>
                <a:latin typeface="Arial" panose="020B0604020202020204" pitchFamily="34" charset="0"/>
              </a:rPr>
              <a:t>Maximal </a:t>
            </a:r>
            <a:r>
              <a:rPr lang="de-DE" sz="1600" dirty="0" err="1">
                <a:solidFill>
                  <a:schemeClr val="accent6"/>
                </a:solidFill>
                <a:latin typeface="Arial" panose="020B0604020202020204" pitchFamily="34" charset="0"/>
              </a:rPr>
              <a:t>Flux</a:t>
            </a:r>
            <a:endParaRPr lang="de-DE" sz="160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F7120D-1A1C-4761-940C-E3E3C6C6AE97}"/>
              </a:ext>
            </a:extLst>
          </p:cNvPr>
          <p:cNvSpPr txBox="1"/>
          <p:nvPr/>
        </p:nvSpPr>
        <p:spPr>
          <a:xfrm>
            <a:off x="922483" y="2672750"/>
            <a:ext cx="250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Current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Flux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43FE19C-C9A4-4E0B-9122-88259CC648E9}"/>
              </a:ext>
            </a:extLst>
          </p:cNvPr>
          <p:cNvSpPr txBox="1"/>
          <p:nvPr/>
        </p:nvSpPr>
        <p:spPr>
          <a:xfrm>
            <a:off x="933595" y="3432557"/>
            <a:ext cx="250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77933C"/>
                </a:solidFill>
                <a:latin typeface="Arial" panose="020B0604020202020204" pitchFamily="34" charset="0"/>
              </a:rPr>
              <a:t>Halfmaximal</a:t>
            </a:r>
            <a:r>
              <a:rPr lang="de-DE" sz="1600" dirty="0">
                <a:solidFill>
                  <a:srgbClr val="77933C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77933C"/>
                </a:solidFill>
                <a:latin typeface="Arial" panose="020B0604020202020204" pitchFamily="34" charset="0"/>
              </a:rPr>
              <a:t>activation</a:t>
            </a:r>
            <a:r>
              <a:rPr lang="de-DE" sz="1600" dirty="0">
                <a:solidFill>
                  <a:srgbClr val="77933C"/>
                </a:solidFill>
                <a:latin typeface="Arial" panose="020B0604020202020204" pitchFamily="34" charset="0"/>
              </a:rPr>
              <a:t> (Constant)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B9018D9-FB3F-4C6B-8A07-8AC5B778A684}"/>
              </a:ext>
            </a:extLst>
          </p:cNvPr>
          <p:cNvSpPr txBox="1"/>
          <p:nvPr/>
        </p:nvSpPr>
        <p:spPr>
          <a:xfrm>
            <a:off x="933595" y="4053617"/>
            <a:ext cx="259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B0F0"/>
                </a:solidFill>
                <a:latin typeface="Arial" panose="020B0604020202020204" pitchFamily="34" charset="0"/>
              </a:rPr>
              <a:t>Concentration </a:t>
            </a:r>
            <a:r>
              <a:rPr lang="de-DE" sz="1600" dirty="0" err="1">
                <a:solidFill>
                  <a:srgbClr val="00B0F0"/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B0F0"/>
                </a:solidFill>
                <a:latin typeface="Arial" panose="020B0604020202020204" pitchFamily="34" charset="0"/>
              </a:rPr>
              <a:t>activating</a:t>
            </a:r>
            <a:r>
              <a:rPr lang="de-DE" sz="1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B0F0"/>
                </a:solidFill>
                <a:latin typeface="Arial" panose="020B0604020202020204" pitchFamily="34" charset="0"/>
              </a:rPr>
              <a:t>substrates</a:t>
            </a:r>
            <a:endParaRPr lang="de-DE" sz="16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4D674C-8822-4CDA-B97A-0D433D6DCD28}"/>
              </a:ext>
            </a:extLst>
          </p:cNvPr>
          <p:cNvSpPr txBox="1"/>
          <p:nvPr/>
        </p:nvSpPr>
        <p:spPr>
          <a:xfrm>
            <a:off x="945471" y="4642501"/>
            <a:ext cx="259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Exponent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71AC733-F0D6-4CAC-90AD-41D4FF75DB8A}"/>
              </a:ext>
            </a:extLst>
          </p:cNvPr>
          <p:cNvCxnSpPr>
            <a:cxnSpLocks/>
          </p:cNvCxnSpPr>
          <p:nvPr/>
        </p:nvCxnSpPr>
        <p:spPr>
          <a:xfrm>
            <a:off x="3576923" y="1372545"/>
            <a:ext cx="0" cy="5730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8">
            <a:extLst>
              <a:ext uri="{FF2B5EF4-FFF2-40B4-BE49-F238E27FC236}">
                <a16:creationId xmlns:a16="http://schemas.microsoft.com/office/drawing/2014/main" id="{08112485-6C93-4B91-9DA9-025CA18B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Hill - </a:t>
            </a:r>
            <a:r>
              <a:rPr kumimoji="0" lang="en-CA" altLang="de-DE" sz="3000" b="1" i="0" u="none" strike="noStrike" kern="1200" cap="none" spc="0" normalizeH="0" baseline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Equation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B6BCFB2-D054-43E9-8C27-F4141989C017}"/>
              </a:ext>
            </a:extLst>
          </p:cNvPr>
          <p:cNvCxnSpPr>
            <a:cxnSpLocks/>
          </p:cNvCxnSpPr>
          <p:nvPr/>
        </p:nvCxnSpPr>
        <p:spPr>
          <a:xfrm flipH="1">
            <a:off x="3642588" y="3764934"/>
            <a:ext cx="6187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7D2D62A-ACF5-4909-8F8B-EFE9E8C09A66}"/>
              </a:ext>
            </a:extLst>
          </p:cNvPr>
          <p:cNvSpPr txBox="1"/>
          <p:nvPr/>
        </p:nvSpPr>
        <p:spPr>
          <a:xfrm>
            <a:off x="3642587" y="3965051"/>
            <a:ext cx="58538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Time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example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…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current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flux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given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pPr marL="788988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Vmax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= 60</a:t>
            </a:r>
          </a:p>
          <a:p>
            <a:pPr marL="788988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</a:rPr>
              <a:t>Ks</a:t>
            </a:r>
            <a:r>
              <a:rPr lang="de-DE" sz="16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</a:rPr>
              <a:t> = 0.035</a:t>
            </a:r>
          </a:p>
          <a:p>
            <a:pPr marL="788988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B0F0"/>
                </a:solidFill>
                <a:latin typeface="Cambria Math" panose="02040503050406030204" pitchFamily="18" charset="0"/>
              </a:rPr>
              <a:t>S = 0.035</a:t>
            </a:r>
          </a:p>
          <a:p>
            <a:pPr marL="788988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Cambria Math" panose="02040503050406030204" pitchFamily="18" charset="0"/>
              </a:rPr>
              <a:t>Exponent = 2</a:t>
            </a:r>
          </a:p>
          <a:p>
            <a:pPr marL="788988" lvl="1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1C9AC2A-B158-43B4-9C19-D7AD39413FFE}"/>
                  </a:ext>
                </a:extLst>
              </p:cNvPr>
              <p:cNvSpPr txBox="1"/>
              <p:nvPr/>
            </p:nvSpPr>
            <p:spPr>
              <a:xfrm>
                <a:off x="4138257" y="5976544"/>
                <a:ext cx="4811113" cy="8649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de-DE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m:rPr>
                            <m:sty m:val="p"/>
                          </m:rPr>
                          <a:rPr lang="de-DE" sz="28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de-DE" sz="28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80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de-DE" sz="2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8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800" i="1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800" i="1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0.035</m:t>
                                    </m:r>
                                  </m:num>
                                  <m:den>
                                    <m:r>
                                      <a:rPr lang="de-DE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0.035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2800" b="0" i="0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8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=</a:t>
                </a:r>
                <a:r>
                  <a:rPr lang="de-DE" sz="2800" dirty="0">
                    <a:solidFill>
                      <a:srgbClr val="0035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de-DE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de-DE" sz="2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8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de-DE" sz="280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8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de-DE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de-DE" sz="28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8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1C9AC2A-B158-43B4-9C19-D7AD39413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57" y="5976544"/>
                <a:ext cx="4811113" cy="864980"/>
              </a:xfrm>
              <a:prstGeom prst="rect">
                <a:avLst/>
              </a:prstGeom>
              <a:blipFill>
                <a:blip r:embed="rId4"/>
                <a:stretch>
                  <a:fillRect l="-2368" t="-2899" b="-57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0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  <p:bldP spid="14" grpId="0"/>
      <p:bldP spid="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1C85B19-1432-1C5B-AF9B-BB0D0B2E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6497" r="5715" b="3873"/>
          <a:stretch/>
        </p:blipFill>
        <p:spPr>
          <a:xfrm>
            <a:off x="0" y="2235199"/>
            <a:ext cx="4960637" cy="37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2BCB0E6-9704-4F0C-18D0-809E97849E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8333" r="5920" b="2602"/>
          <a:stretch/>
        </p:blipFill>
        <p:spPr>
          <a:xfrm>
            <a:off x="4960637" y="2394856"/>
            <a:ext cx="5243565" cy="3780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D7417CA-7E20-6160-3204-302AD517946B}"/>
              </a:ext>
            </a:extLst>
          </p:cNvPr>
          <p:cNvSpPr txBox="1"/>
          <p:nvPr/>
        </p:nvSpPr>
        <p:spPr>
          <a:xfrm>
            <a:off x="8128673" y="6857026"/>
            <a:ext cx="27196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</a:rPr>
              <a:t>Nolte et al., 2022</a:t>
            </a:r>
          </a:p>
        </p:txBody>
      </p:sp>
    </p:spTree>
    <p:extLst>
      <p:ext uri="{BB962C8B-B14F-4D97-AF65-F5344CB8AC3E}">
        <p14:creationId xmlns:p14="http://schemas.microsoft.com/office/powerpoint/2010/main" val="188300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46BD870-0FDD-7BB0-9A0F-C831F677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7" y="2598059"/>
            <a:ext cx="5131792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8">
            <a:extLst>
              <a:ext uri="{FF2B5EF4-FFF2-40B4-BE49-F238E27FC236}">
                <a16:creationId xmlns:a16="http://schemas.microsoft.com/office/drawing/2014/main" id="{B6BCD80B-EADC-ED69-A6B9-23B45804F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V̇O2-[ADP]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A1E331-15CB-F9C6-ECDF-4BEBB4159F57}"/>
              </a:ext>
            </a:extLst>
          </p:cNvPr>
          <p:cNvSpPr txBox="1"/>
          <p:nvPr/>
        </p:nvSpPr>
        <p:spPr>
          <a:xfrm>
            <a:off x="5863771" y="2598059"/>
            <a:ext cx="236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N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ox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= 2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Ks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= 0.035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2F48B0-1CBB-B66C-9A63-B32C468EE86D}"/>
              </a:ext>
            </a:extLst>
          </p:cNvPr>
          <p:cNvSpPr txBox="1"/>
          <p:nvPr/>
        </p:nvSpPr>
        <p:spPr>
          <a:xfrm>
            <a:off x="7800482" y="6798365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Jeneson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al.,1996</a:t>
            </a:r>
          </a:p>
        </p:txBody>
      </p:sp>
    </p:spTree>
    <p:extLst>
      <p:ext uri="{BB962C8B-B14F-4D97-AF65-F5344CB8AC3E}">
        <p14:creationId xmlns:p14="http://schemas.microsoft.com/office/powerpoint/2010/main" val="398521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F4E1CF-8A5D-3C2B-2432-067F7D0D2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" y="1248228"/>
            <a:ext cx="4747836" cy="5779974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2FB0D912-86D3-35AD-6565-2462390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-[ADP]-[AMP]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382FEB1-A29E-3828-57A9-0EF8A6CCD44C}"/>
              </a:ext>
            </a:extLst>
          </p:cNvPr>
          <p:cNvSpPr/>
          <p:nvPr/>
        </p:nvSpPr>
        <p:spPr>
          <a:xfrm>
            <a:off x="986971" y="3135087"/>
            <a:ext cx="435429" cy="53702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A97117-F1A8-7B58-BA27-769F91A35FA3}"/>
              </a:ext>
            </a:extLst>
          </p:cNvPr>
          <p:cNvSpPr txBox="1"/>
          <p:nvPr/>
        </p:nvSpPr>
        <p:spPr>
          <a:xfrm>
            <a:off x="5215542" y="1741715"/>
            <a:ext cx="39043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PFK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Activity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regulated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by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concentration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of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substrate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Fructose-6-phosphate (F6P)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-&gt; ADP &amp; AMP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indirectly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control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PFK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through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a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series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of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</a:rPr>
              <a:t>substeps</a:t>
            </a:r>
            <a:endParaRPr lang="de-DE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97C87AB-0B69-F795-C6C8-27871F4563A7}"/>
              </a:ext>
            </a:extLst>
          </p:cNvPr>
          <p:cNvSpPr txBox="1"/>
          <p:nvPr/>
        </p:nvSpPr>
        <p:spPr>
          <a:xfrm>
            <a:off x="7626314" y="6798365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Stanley &amp; Connet,1991</a:t>
            </a:r>
          </a:p>
        </p:txBody>
      </p:sp>
    </p:spTree>
    <p:extLst>
      <p:ext uri="{BB962C8B-B14F-4D97-AF65-F5344CB8AC3E}">
        <p14:creationId xmlns:p14="http://schemas.microsoft.com/office/powerpoint/2010/main" val="216400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8">
            <a:extLst>
              <a:ext uri="{FF2B5EF4-FFF2-40B4-BE49-F238E27FC236}">
                <a16:creationId xmlns:a16="http://schemas.microsoft.com/office/drawing/2014/main" id="{08112485-6C93-4B91-9DA9-025CA18B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Activating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Substrates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1CDAA48B-B001-4315-B2AD-8496192AF6B0}"/>
                  </a:ext>
                </a:extLst>
              </p:cNvPr>
              <p:cNvSpPr txBox="1"/>
              <p:nvPr/>
            </p:nvSpPr>
            <p:spPr>
              <a:xfrm>
                <a:off x="6533839" y="4918243"/>
                <a:ext cx="3447896" cy="904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1800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de-DE" sz="1800" b="0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8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m:rPr>
                              <m:sty m:val="p"/>
                            </m:rPr>
                            <a:rPr lang="de-DE" sz="18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</m:acc>
                      <m:r>
                        <a:rPr lang="de-DE" sz="1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18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800" b="0" i="0" baseline="-2500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8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800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800" b="0" i="0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de-DE" sz="1800" b="0" i="1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035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800" i="1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b="0" i="0" smtClean="0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ADP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8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1CDAA48B-B001-4315-B2AD-8496192A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39" y="4918243"/>
                <a:ext cx="3447896" cy="904543"/>
              </a:xfrm>
              <a:prstGeom prst="rect">
                <a:avLst/>
              </a:prstGeom>
              <a:blipFill>
                <a:blip r:embed="rId3"/>
                <a:stretch>
                  <a:fillRect t="-4167" b="-2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B8867988-BC30-4641-871B-6A799037640B}"/>
                  </a:ext>
                </a:extLst>
              </p:cNvPr>
              <p:cNvSpPr txBox="1"/>
              <p:nvPr/>
            </p:nvSpPr>
            <p:spPr>
              <a:xfrm>
                <a:off x="3446142" y="4907203"/>
                <a:ext cx="2015167" cy="709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800" dirty="0">
                    <a:solidFill>
                      <a:srgbClr val="003560"/>
                    </a:solidFill>
                  </a:rPr>
                  <a:t>vLa</a:t>
                </a:r>
                <a:r>
                  <a:rPr lang="de-DE" sz="1800" baseline="-25000" dirty="0">
                    <a:solidFill>
                      <a:srgbClr val="003560"/>
                    </a:solidFill>
                  </a:rPr>
                  <a:t>ss</a:t>
                </a:r>
                <a14:m>
                  <m:oMath xmlns:m="http://schemas.openxmlformats.org/officeDocument/2006/math">
                    <m:r>
                      <a:rPr lang="de-DE" sz="18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8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vLa</m:t>
                        </m:r>
                        <m:r>
                          <a:rPr lang="de-DE" sz="1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num>
                      <m:den>
                        <m:r>
                          <a:rPr lang="de-DE" sz="1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sz="180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800" i="1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de-DE" sz="1800" b="0" i="1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>
                                    <m:r>
                                      <a:rPr lang="de-DE" sz="1800" b="0" i="0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0.15</m:t>
                                    </m:r>
                                    <m:r>
                                      <a:rPr lang="de-DE" sz="1800" baseline="3000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i="1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800" b="0" i="0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ADP</m:t>
                                    </m:r>
                                  </m:e>
                                </m:d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 ∗[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AMP</m:t>
                                </m:r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de-DE" sz="18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B8867988-BC30-4641-871B-6A799037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142" y="4907203"/>
                <a:ext cx="2015167" cy="709297"/>
              </a:xfrm>
              <a:prstGeom prst="rect">
                <a:avLst/>
              </a:prstGeom>
              <a:blipFill>
                <a:blip r:embed="rId4"/>
                <a:stretch>
                  <a:fillRect l="-6875" t="-175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9EF9C107-5329-525A-546E-5B74FA4A1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" y="1889359"/>
            <a:ext cx="4003143" cy="2639858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BCCD352-EB52-FFE4-EBFB-A529CA8637BF}"/>
              </a:ext>
            </a:extLst>
          </p:cNvPr>
          <p:cNvGrpSpPr/>
          <p:nvPr/>
        </p:nvGrpSpPr>
        <p:grpSpPr>
          <a:xfrm>
            <a:off x="4439619" y="2043862"/>
            <a:ext cx="5526147" cy="2694253"/>
            <a:chOff x="4439619" y="2043862"/>
            <a:chExt cx="5526147" cy="2694253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3DC77FE0-1F55-427A-9C44-FC01F94810C8}"/>
                </a:ext>
              </a:extLst>
            </p:cNvPr>
            <p:cNvGrpSpPr/>
            <p:nvPr/>
          </p:nvGrpSpPr>
          <p:grpSpPr>
            <a:xfrm>
              <a:off x="4439619" y="2043862"/>
              <a:ext cx="5526147" cy="2694253"/>
              <a:chOff x="1110461" y="2768537"/>
              <a:chExt cx="8266975" cy="3917651"/>
            </a:xfrm>
          </p:grpSpPr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A819911-DB91-4BBF-AF07-0653BAA73BFC}"/>
                  </a:ext>
                </a:extLst>
              </p:cNvPr>
              <p:cNvSpPr txBox="1"/>
              <p:nvPr/>
            </p:nvSpPr>
            <p:spPr>
              <a:xfrm>
                <a:off x="1313729" y="3887513"/>
                <a:ext cx="1583770" cy="30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i="1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Glycolysis</a:t>
                </a:r>
                <a:endParaRPr lang="de-DE" sz="800" i="1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47087AB-CD9B-4FED-B7A7-4E6D7426C04E}"/>
                  </a:ext>
                </a:extLst>
              </p:cNvPr>
              <p:cNvSpPr txBox="1"/>
              <p:nvPr/>
            </p:nvSpPr>
            <p:spPr>
              <a:xfrm>
                <a:off x="1110461" y="3339250"/>
                <a:ext cx="1583770" cy="30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i="1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Carbohydrates</a:t>
                </a:r>
                <a:endParaRPr lang="de-DE" sz="800" i="1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6ADDEE0-5790-4868-AA04-EDE1ED1201EB}"/>
                  </a:ext>
                </a:extLst>
              </p:cNvPr>
              <p:cNvSpPr txBox="1"/>
              <p:nvPr/>
            </p:nvSpPr>
            <p:spPr>
              <a:xfrm>
                <a:off x="1399016" y="5334694"/>
                <a:ext cx="1583770" cy="30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i="1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Pyruvate</a:t>
                </a:r>
              </a:p>
            </p:txBody>
          </p:sp>
          <p:cxnSp>
            <p:nvCxnSpPr>
              <p:cNvPr id="12" name="Gerade Verbindung mit Pfeil 11">
                <a:extLst>
                  <a:ext uri="{FF2B5EF4-FFF2-40B4-BE49-F238E27FC236}">
                    <a16:creationId xmlns:a16="http://schemas.microsoft.com/office/drawing/2014/main" id="{EEEDD845-3617-45FB-A3ED-920A98ED6328}"/>
                  </a:ext>
                </a:extLst>
              </p:cNvPr>
              <p:cNvCxnSpPr/>
              <p:nvPr/>
            </p:nvCxnSpPr>
            <p:spPr>
              <a:xfrm>
                <a:off x="1867077" y="3677804"/>
                <a:ext cx="0" cy="2097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id="{EE0CB442-7467-4531-9660-AFD94F1F3F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7077" y="4226067"/>
                <a:ext cx="0" cy="10837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DE321399-3B38-4688-9DC4-BD9D06484ABC}"/>
                  </a:ext>
                </a:extLst>
              </p:cNvPr>
              <p:cNvCxnSpPr>
                <a:cxnSpLocks/>
                <a:stCxn id="11" idx="2"/>
              </p:cNvCxnSpPr>
              <p:nvPr/>
            </p:nvCxnSpPr>
            <p:spPr>
              <a:xfrm>
                <a:off x="2190902" y="5639314"/>
                <a:ext cx="2667967" cy="119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2189DB7-600B-4CAF-8CC4-F78F6EC4572D}"/>
                  </a:ext>
                </a:extLst>
              </p:cNvPr>
              <p:cNvSpPr txBox="1"/>
              <p:nvPr/>
            </p:nvSpPr>
            <p:spPr>
              <a:xfrm>
                <a:off x="1449699" y="6308859"/>
                <a:ext cx="1583770" cy="30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i="1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Lactate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80F360DF-645A-4839-8FBC-59FD2D8481F8}"/>
                  </a:ext>
                </a:extLst>
              </p:cNvPr>
              <p:cNvSpPr txBox="1"/>
              <p:nvPr/>
            </p:nvSpPr>
            <p:spPr>
              <a:xfrm>
                <a:off x="6447930" y="3348867"/>
                <a:ext cx="1583770" cy="30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i="1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Fats</a:t>
                </a:r>
                <a:endParaRPr lang="de-DE" sz="800" i="1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8D14134-18AE-4E1B-9F04-FF556A8CE0E2}"/>
                  </a:ext>
                </a:extLst>
              </p:cNvPr>
              <p:cNvSpPr/>
              <p:nvPr/>
            </p:nvSpPr>
            <p:spPr>
              <a:xfrm>
                <a:off x="5020923" y="3915407"/>
                <a:ext cx="3602840" cy="27707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E4CDF05B-A208-472B-9677-812AD488EBBA}"/>
                  </a:ext>
                </a:extLst>
              </p:cNvPr>
              <p:cNvSpPr txBox="1"/>
              <p:nvPr/>
            </p:nvSpPr>
            <p:spPr>
              <a:xfrm>
                <a:off x="6030338" y="5097128"/>
                <a:ext cx="2190307" cy="49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i="1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Citric</a:t>
                </a:r>
                <a:r>
                  <a:rPr lang="de-DE" sz="800" i="1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Acid Cycle, </a:t>
                </a:r>
              </a:p>
              <a:p>
                <a:r>
                  <a:rPr lang="de-DE" sz="800" i="1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Oxidative </a:t>
                </a:r>
                <a:r>
                  <a:rPr lang="de-DE" sz="800" i="1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Phosphorylation</a:t>
                </a:r>
                <a:endParaRPr lang="de-DE" sz="800" i="1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97B0AB14-54F6-4C7E-8CC3-AFA30A941C17}"/>
                  </a:ext>
                </a:extLst>
              </p:cNvPr>
              <p:cNvCxnSpPr/>
              <p:nvPr/>
            </p:nvCxnSpPr>
            <p:spPr>
              <a:xfrm>
                <a:off x="6737282" y="3677803"/>
                <a:ext cx="0" cy="2097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C184B05-2961-4036-A326-CEF43562FD46}"/>
                  </a:ext>
                </a:extLst>
              </p:cNvPr>
              <p:cNvSpPr txBox="1"/>
              <p:nvPr/>
            </p:nvSpPr>
            <p:spPr>
              <a:xfrm>
                <a:off x="1343347" y="2768537"/>
                <a:ext cx="3104707" cy="47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Anaerobic</a:t>
                </a:r>
                <a:endParaRPr lang="de-DE" sz="800" b="1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r>
                  <a:rPr lang="de-DE" sz="800" b="1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   (fast)</a:t>
                </a: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51029A40-86DE-45B2-A8AC-8AD5C06A8FFC}"/>
                  </a:ext>
                </a:extLst>
              </p:cNvPr>
              <p:cNvSpPr txBox="1"/>
              <p:nvPr/>
            </p:nvSpPr>
            <p:spPr>
              <a:xfrm>
                <a:off x="6272729" y="2796670"/>
                <a:ext cx="3104707" cy="47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1600" b="1">
                    <a:solidFill>
                      <a:srgbClr val="003560"/>
                    </a:solidFill>
                    <a:latin typeface="Arial" panose="020B0604020202020204" pitchFamily="34" charset="0"/>
                  </a:defRPr>
                </a:lvl1pPr>
              </a:lstStyle>
              <a:p>
                <a:r>
                  <a:rPr lang="de-DE" sz="800" dirty="0"/>
                  <a:t>Aerobic</a:t>
                </a:r>
              </a:p>
              <a:p>
                <a:r>
                  <a:rPr lang="de-DE" sz="800" dirty="0"/>
                  <a:t> (slow)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55E0583-4150-4D85-BC22-E8094BDFB93C}"/>
                  </a:ext>
                </a:extLst>
              </p:cNvPr>
              <p:cNvSpPr txBox="1"/>
              <p:nvPr/>
            </p:nvSpPr>
            <p:spPr>
              <a:xfrm>
                <a:off x="1993931" y="4463156"/>
                <a:ext cx="2079075" cy="53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i="1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VLamax</a:t>
                </a:r>
                <a:endParaRPr lang="de-DE" sz="1800" b="1" i="1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02D5C375-1BE2-4453-99BB-0F064865EA71}"/>
                  </a:ext>
                </a:extLst>
              </p:cNvPr>
              <p:cNvSpPr txBox="1"/>
              <p:nvPr/>
            </p:nvSpPr>
            <p:spPr>
              <a:xfrm>
                <a:off x="5980977" y="4703854"/>
                <a:ext cx="2079075" cy="53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i="1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VO2max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5AC44F6-77CE-4FD8-935A-1B1F9BAF9D1F}"/>
                  </a:ext>
                </a:extLst>
              </p:cNvPr>
              <p:cNvSpPr txBox="1"/>
              <p:nvPr/>
            </p:nvSpPr>
            <p:spPr>
              <a:xfrm rot="183003">
                <a:off x="3145974" y="5458591"/>
                <a:ext cx="1583770" cy="2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700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combustion</a:t>
                </a:r>
                <a:endParaRPr lang="de-DE" sz="7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84A01C6A-3B8D-144F-B32B-AC8DAB9AC167}"/>
                </a:ext>
              </a:extLst>
            </p:cNvPr>
            <p:cNvCxnSpPr/>
            <p:nvPr/>
          </p:nvCxnSpPr>
          <p:spPr>
            <a:xfrm>
              <a:off x="4940387" y="4037937"/>
              <a:ext cx="0" cy="4438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49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8">
            <a:extLst>
              <a:ext uri="{FF2B5EF4-FFF2-40B4-BE49-F238E27FC236}">
                <a16:creationId xmlns:a16="http://schemas.microsoft.com/office/drawing/2014/main" id="{79C71EB0-0FDB-41CD-B196-B88CADF8A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Characteristics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E0671C6-898A-4BED-850B-9928A1326173}"/>
              </a:ext>
            </a:extLst>
          </p:cNvPr>
          <p:cNvGrpSpPr/>
          <p:nvPr/>
        </p:nvGrpSpPr>
        <p:grpSpPr>
          <a:xfrm>
            <a:off x="283757" y="1423524"/>
            <a:ext cx="9218613" cy="4876547"/>
            <a:chOff x="0" y="1729098"/>
            <a:chExt cx="9884287" cy="501936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92EBEDDD-3E97-444A-ABCA-BEF125DB6926}"/>
                </a:ext>
              </a:extLst>
            </p:cNvPr>
            <p:cNvGrpSpPr/>
            <p:nvPr/>
          </p:nvGrpSpPr>
          <p:grpSpPr>
            <a:xfrm>
              <a:off x="0" y="1729098"/>
              <a:ext cx="9884287" cy="5019365"/>
              <a:chOff x="649031" y="-618116"/>
              <a:chExt cx="9884287" cy="5019365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A295EE9F-DAC3-4D25-BA86-CB6C8E5AA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31" y="-618116"/>
                <a:ext cx="9884287" cy="5019365"/>
              </a:xfrm>
              <a:prstGeom prst="rect">
                <a:avLst/>
              </a:prstGeom>
            </p:spPr>
          </p:pic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8290144B-15E0-4EDB-896B-8DCBBF1885B6}"/>
                  </a:ext>
                </a:extLst>
              </p:cNvPr>
              <p:cNvSpPr/>
              <p:nvPr/>
            </p:nvSpPr>
            <p:spPr>
              <a:xfrm>
                <a:off x="5284788" y="3981932"/>
                <a:ext cx="857250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87C7670-CD1F-41C2-9D5A-78ED13D00039}"/>
                </a:ext>
              </a:extLst>
            </p:cNvPr>
            <p:cNvSpPr txBox="1"/>
            <p:nvPr/>
          </p:nvSpPr>
          <p:spPr>
            <a:xfrm>
              <a:off x="4144963" y="6353179"/>
              <a:ext cx="4810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3560"/>
                  </a:solidFill>
                  <a:latin typeface="Arial" panose="020B0604020202020204" pitchFamily="34" charset="0"/>
                </a:rPr>
                <a:t>Concentration </a:t>
              </a:r>
              <a:r>
                <a:rPr lang="de-DE" sz="1100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of</a:t>
              </a:r>
              <a:r>
                <a:rPr lang="de-DE" sz="1100" dirty="0">
                  <a:solidFill>
                    <a:srgbClr val="003560"/>
                  </a:solidFill>
                  <a:latin typeface="Arial" panose="020B0604020202020204" pitchFamily="34" charset="0"/>
                </a:rPr>
                <a:t> ADP (</a:t>
              </a:r>
              <a:r>
                <a:rPr lang="de-DE" sz="1100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Decreasing</a:t>
              </a:r>
              <a:r>
                <a:rPr lang="de-DE" sz="1100" dirty="0">
                  <a:solidFill>
                    <a:srgbClr val="003560"/>
                  </a:solidFill>
                  <a:latin typeface="Arial" panose="020B0604020202020204" pitchFamily="34" charset="0"/>
                </a:rPr>
                <a:t> [</a:t>
              </a:r>
              <a:r>
                <a:rPr lang="de-DE" sz="1100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PCr</a:t>
              </a:r>
              <a:r>
                <a:rPr lang="de-DE" sz="1100" dirty="0">
                  <a:solidFill>
                    <a:srgbClr val="003560"/>
                  </a:solidFill>
                  <a:latin typeface="Arial" panose="020B0604020202020204" pitchFamily="34" charset="0"/>
                </a:rPr>
                <a:t>])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B3DF043-77B5-4A19-BCE8-4F35C42A59D0}"/>
                </a:ext>
              </a:extLst>
            </p:cNvPr>
            <p:cNvSpPr/>
            <p:nvPr/>
          </p:nvSpPr>
          <p:spPr>
            <a:xfrm>
              <a:off x="809625" y="3898317"/>
              <a:ext cx="266700" cy="72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591127A-20F7-4FA8-8623-D3EAE817521D}"/>
              </a:ext>
            </a:extLst>
          </p:cNvPr>
          <p:cNvSpPr txBox="1"/>
          <p:nvPr/>
        </p:nvSpPr>
        <p:spPr>
          <a:xfrm rot="16200000">
            <a:off x="-1696002" y="1959933"/>
            <a:ext cx="481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</a:rPr>
              <a:t>Activation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</a:rPr>
              <a:t> in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0599B1B-D429-E457-30FD-E935E9F4FD30}"/>
                  </a:ext>
                </a:extLst>
              </p:cNvPr>
              <p:cNvSpPr txBox="1"/>
              <p:nvPr/>
            </p:nvSpPr>
            <p:spPr>
              <a:xfrm>
                <a:off x="6062865" y="6170200"/>
                <a:ext cx="3447896" cy="904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1800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de-DE" sz="1800" b="0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8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m:rPr>
                              <m:sty m:val="p"/>
                            </m:rPr>
                            <a:rPr lang="de-DE" sz="18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</m:acc>
                      <m:r>
                        <a:rPr lang="de-DE" sz="1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18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800" b="0" i="0" baseline="-2500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8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800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800" b="0" i="0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de-DE" sz="1800" b="0" i="1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035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800" i="1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b="0" i="0" smtClean="0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ADP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8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0599B1B-D429-E457-30FD-E935E9F4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65" y="6170200"/>
                <a:ext cx="3447896" cy="904543"/>
              </a:xfrm>
              <a:prstGeom prst="rect">
                <a:avLst/>
              </a:prstGeom>
              <a:blipFill>
                <a:blip r:embed="rId4"/>
                <a:stretch>
                  <a:fillRect t="-2740" b="-27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03E30-7907-A073-D467-D68349AD482F}"/>
                  </a:ext>
                </a:extLst>
              </p:cNvPr>
              <p:cNvSpPr txBox="1"/>
              <p:nvPr/>
            </p:nvSpPr>
            <p:spPr>
              <a:xfrm>
                <a:off x="3057042" y="6300071"/>
                <a:ext cx="1986954" cy="540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800" dirty="0">
                    <a:solidFill>
                      <a:srgbClr val="003560"/>
                    </a:solidFill>
                  </a:rPr>
                  <a:t>vLa</a:t>
                </a:r>
                <a:r>
                  <a:rPr lang="de-DE" sz="1800" baseline="-25000" dirty="0">
                    <a:solidFill>
                      <a:srgbClr val="003560"/>
                    </a:solidFill>
                  </a:rPr>
                  <a:t>ss</a:t>
                </a:r>
                <a14:m>
                  <m:oMath xmlns:m="http://schemas.openxmlformats.org/officeDocument/2006/math">
                    <m:r>
                      <a:rPr lang="de-DE" sz="18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8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vLa</m:t>
                        </m:r>
                        <m:r>
                          <a:rPr lang="de-DE" sz="1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num>
                      <m:den>
                        <m:r>
                          <a:rPr lang="de-DE" sz="1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sz="180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800" i="1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  <m:r>
                                  <a:rPr lang="de-DE" sz="1800" baseline="3000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i="1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800" b="0" i="0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ADP</m:t>
                                    </m:r>
                                  </m:e>
                                </m:d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 ∗[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AMP</m:t>
                                </m:r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de-DE" sz="18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03E30-7907-A073-D467-D68349AD4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2" y="6300071"/>
                <a:ext cx="1986954" cy="540341"/>
              </a:xfrm>
              <a:prstGeom prst="rect">
                <a:avLst/>
              </a:prstGeom>
              <a:blipFill>
                <a:blip r:embed="rId5"/>
                <a:stretch>
                  <a:fillRect l="-7006" b="-1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44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3258AFE-8A96-E83E-F598-39BC36F5F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56" y="972116"/>
            <a:ext cx="3242974" cy="25364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7700E61-AC53-36A9-77D9-176FD2DF9938}"/>
              </a:ext>
            </a:extLst>
          </p:cNvPr>
          <p:cNvSpPr txBox="1"/>
          <p:nvPr/>
        </p:nvSpPr>
        <p:spPr>
          <a:xfrm rot="16200000">
            <a:off x="1354177" y="1687136"/>
            <a:ext cx="183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[La-] mmol/L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626CCA-E30F-84F6-A69B-81858FB6E254}"/>
              </a:ext>
            </a:extLst>
          </p:cNvPr>
          <p:cNvSpPr txBox="1"/>
          <p:nvPr/>
        </p:nvSpPr>
        <p:spPr>
          <a:xfrm>
            <a:off x="2784804" y="3537394"/>
            <a:ext cx="3383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Mechanical</a:t>
            </a:r>
            <a:r>
              <a:rPr lang="de-DE" dirty="0"/>
              <a:t> Power, Watt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71F9D4-FB7F-E3BC-9A95-DF780D154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59" y="3857217"/>
            <a:ext cx="5941169" cy="3237603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7609145-EA16-C965-7CDA-E71325F2D67F}"/>
              </a:ext>
            </a:extLst>
          </p:cNvPr>
          <p:cNvCxnSpPr/>
          <p:nvPr/>
        </p:nvCxnSpPr>
        <p:spPr>
          <a:xfrm>
            <a:off x="3614057" y="1973943"/>
            <a:ext cx="0" cy="828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DFD2063-6EE5-1A33-36F7-F5800115C9FA}"/>
              </a:ext>
            </a:extLst>
          </p:cNvPr>
          <p:cNvSpPr txBox="1"/>
          <p:nvPr/>
        </p:nvSpPr>
        <p:spPr>
          <a:xfrm>
            <a:off x="3004457" y="1272633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First La </a:t>
            </a:r>
            <a:r>
              <a:rPr lang="de-DE" dirty="0" err="1"/>
              <a:t>constant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885DE79-57DD-39D1-E12E-8DA73C192246}"/>
              </a:ext>
            </a:extLst>
          </p:cNvPr>
          <p:cNvCxnSpPr>
            <a:cxnSpLocks/>
          </p:cNvCxnSpPr>
          <p:nvPr/>
        </p:nvCxnSpPr>
        <p:spPr>
          <a:xfrm flipH="1" flipV="1">
            <a:off x="5346576" y="2152168"/>
            <a:ext cx="981654" cy="235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4C962388-FE27-788D-2610-52290DD23A58}"/>
              </a:ext>
            </a:extLst>
          </p:cNvPr>
          <p:cNvSpPr txBox="1"/>
          <p:nvPr/>
        </p:nvSpPr>
        <p:spPr>
          <a:xfrm>
            <a:off x="6443826" y="1980519"/>
            <a:ext cx="178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later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932A91-16FD-D5C0-3666-1A18A9F97805}"/>
              </a:ext>
            </a:extLst>
          </p:cNvPr>
          <p:cNvSpPr txBox="1"/>
          <p:nvPr/>
        </p:nvSpPr>
        <p:spPr>
          <a:xfrm>
            <a:off x="2311369" y="6045032"/>
            <a:ext cx="178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Very sensitive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AEAF31C-AF84-EA08-B95A-360A3D53FD8C}"/>
              </a:ext>
            </a:extLst>
          </p:cNvPr>
          <p:cNvSpPr txBox="1"/>
          <p:nvPr/>
        </p:nvSpPr>
        <p:spPr>
          <a:xfrm>
            <a:off x="7877597" y="5183662"/>
            <a:ext cx="178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Towards</a:t>
            </a:r>
            <a:r>
              <a:rPr lang="de-DE" dirty="0"/>
              <a:t> „</a:t>
            </a:r>
            <a:r>
              <a:rPr lang="de-DE" dirty="0" err="1"/>
              <a:t>levelling</a:t>
            </a:r>
            <a:r>
              <a:rPr lang="de-DE" dirty="0"/>
              <a:t> off“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1E902E7-9DD5-751D-8E69-5126E7C200A3}"/>
              </a:ext>
            </a:extLst>
          </p:cNvPr>
          <p:cNvCxnSpPr>
            <a:cxnSpLocks/>
          </p:cNvCxnSpPr>
          <p:nvPr/>
        </p:nvCxnSpPr>
        <p:spPr>
          <a:xfrm flipH="1" flipV="1">
            <a:off x="7053943" y="4644571"/>
            <a:ext cx="928914" cy="53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575A27BA-3999-C697-A8CD-F11AAA332085}"/>
              </a:ext>
            </a:extLst>
          </p:cNvPr>
          <p:cNvSpPr txBox="1"/>
          <p:nvPr/>
        </p:nvSpPr>
        <p:spPr>
          <a:xfrm>
            <a:off x="66350" y="3526715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et al., 2022</a:t>
            </a:r>
          </a:p>
        </p:txBody>
      </p:sp>
    </p:spTree>
    <p:extLst>
      <p:ext uri="{BB962C8B-B14F-4D97-AF65-F5344CB8AC3E}">
        <p14:creationId xmlns:p14="http://schemas.microsoft.com/office/powerpoint/2010/main" val="124955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2D10F8E-2D3A-4BDA-ABD5-405DD1E02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Homework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CA9179-52EC-114E-E430-2D85A8C134B8}"/>
              </a:ext>
            </a:extLst>
          </p:cNvPr>
          <p:cNvSpPr txBox="1"/>
          <p:nvPr/>
        </p:nvSpPr>
        <p:spPr>
          <a:xfrm>
            <a:off x="354013" y="1461145"/>
            <a:ext cx="7203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redraw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[ADP] &amp; [AMP], pH and %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GXT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35, Seminar 3).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[La</a:t>
            </a:r>
            <a:r>
              <a:rPr lang="de-DE" sz="16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de-DE" sz="16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Happy mothers day! : r/labrats">
            <a:extLst>
              <a:ext uri="{FF2B5EF4-FFF2-40B4-BE49-F238E27FC236}">
                <a16:creationId xmlns:a16="http://schemas.microsoft.com/office/drawing/2014/main" id="{B378B802-0998-9B0D-E4ED-5454CA5D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66" y="3552031"/>
            <a:ext cx="2864597" cy="37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6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8">
            <a:extLst>
              <a:ext uri="{FF2B5EF4-FFF2-40B4-BE49-F238E27FC236}">
                <a16:creationId xmlns:a16="http://schemas.microsoft.com/office/drawing/2014/main" id="{79C71EB0-0FDB-41CD-B196-B88CADF8A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Characteristics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0599B1B-D429-E457-30FD-E935E9F4FD30}"/>
                  </a:ext>
                </a:extLst>
              </p:cNvPr>
              <p:cNvSpPr txBox="1"/>
              <p:nvPr/>
            </p:nvSpPr>
            <p:spPr>
              <a:xfrm>
                <a:off x="5223900" y="1586809"/>
                <a:ext cx="3447896" cy="904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1800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de-DE" sz="1800" b="0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8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m:rPr>
                              <m:sty m:val="p"/>
                            </m:rPr>
                            <a:rPr lang="de-DE" sz="18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</m:acc>
                      <m:r>
                        <a:rPr lang="de-DE" sz="1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18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800" b="0" i="0" baseline="-2500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r>
                            <a:rPr lang="de-DE" sz="18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8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800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800" b="0" i="0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de-DE" sz="1800" b="0" i="1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035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800" i="1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b="0" i="0" smtClean="0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ADP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8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0599B1B-D429-E457-30FD-E935E9F4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00" y="1586809"/>
                <a:ext cx="3447896" cy="904543"/>
              </a:xfrm>
              <a:prstGeom prst="rect">
                <a:avLst/>
              </a:prstGeom>
              <a:blipFill>
                <a:blip r:embed="rId3"/>
                <a:stretch>
                  <a:fillRect t="-2740" b="-27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03E30-7907-A073-D467-D68349AD482F}"/>
                  </a:ext>
                </a:extLst>
              </p:cNvPr>
              <p:cNvSpPr txBox="1"/>
              <p:nvPr/>
            </p:nvSpPr>
            <p:spPr>
              <a:xfrm>
                <a:off x="1017926" y="1768911"/>
                <a:ext cx="1986954" cy="540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800" dirty="0">
                    <a:solidFill>
                      <a:srgbClr val="003560"/>
                    </a:solidFill>
                  </a:rPr>
                  <a:t>vLa</a:t>
                </a:r>
                <a:r>
                  <a:rPr lang="de-DE" sz="1800" baseline="-25000" dirty="0">
                    <a:solidFill>
                      <a:srgbClr val="003560"/>
                    </a:solidFill>
                  </a:rPr>
                  <a:t>ss</a:t>
                </a:r>
                <a14:m>
                  <m:oMath xmlns:m="http://schemas.openxmlformats.org/officeDocument/2006/math">
                    <m:r>
                      <a:rPr lang="de-DE" sz="18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8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vLa</m:t>
                        </m:r>
                        <m:r>
                          <a:rPr lang="de-DE" sz="1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num>
                      <m:den>
                        <m:r>
                          <a:rPr lang="de-DE" sz="18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sz="180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800" i="1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  <m:r>
                                  <a:rPr lang="de-DE" sz="1800" baseline="3000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i="1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800" b="0" i="0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ADP</m:t>
                                    </m:r>
                                  </m:e>
                                </m:d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 ∗[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AMP</m:t>
                                </m:r>
                                <m:r>
                                  <a:rPr lang="de-DE" sz="18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de-DE" sz="18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03E30-7907-A073-D467-D68349AD4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26" y="1768911"/>
                <a:ext cx="1986954" cy="540341"/>
              </a:xfrm>
              <a:prstGeom prst="rect">
                <a:avLst/>
              </a:prstGeom>
              <a:blipFill>
                <a:blip r:embed="rId4"/>
                <a:stretch>
                  <a:fillRect l="-7006" t="-2326" b="-139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CCC3D17-A4E5-C8DC-AF68-F80049548030}"/>
              </a:ext>
            </a:extLst>
          </p:cNvPr>
          <p:cNvCxnSpPr>
            <a:cxnSpLocks/>
          </p:cNvCxnSpPr>
          <p:nvPr/>
        </p:nvCxnSpPr>
        <p:spPr>
          <a:xfrm flipV="1">
            <a:off x="1203664" y="2309252"/>
            <a:ext cx="0" cy="41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30A82A07-C02E-0B3D-481F-8C0D5E22997A}"/>
              </a:ext>
            </a:extLst>
          </p:cNvPr>
          <p:cNvSpPr txBox="1"/>
          <p:nvPr/>
        </p:nvSpPr>
        <p:spPr>
          <a:xfrm>
            <a:off x="468313" y="2802649"/>
            <a:ext cx="17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</a:rPr>
              <a:t>mmol/L/min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14DB9E4-A677-D9CE-C690-B20ED50F5112}"/>
              </a:ext>
            </a:extLst>
          </p:cNvPr>
          <p:cNvCxnSpPr>
            <a:cxnSpLocks/>
          </p:cNvCxnSpPr>
          <p:nvPr/>
        </p:nvCxnSpPr>
        <p:spPr>
          <a:xfrm flipV="1">
            <a:off x="6170951" y="2309251"/>
            <a:ext cx="0" cy="43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575D982-8265-88C5-820D-E60A4AA411ED}"/>
              </a:ext>
            </a:extLst>
          </p:cNvPr>
          <p:cNvSpPr txBox="1"/>
          <p:nvPr/>
        </p:nvSpPr>
        <p:spPr>
          <a:xfrm>
            <a:off x="5610537" y="2844462"/>
            <a:ext cx="17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</a:rPr>
              <a:t>ml/min/kg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4FF61D7-CC28-34D4-5CBF-4CD87C682F9E}"/>
              </a:ext>
            </a:extLst>
          </p:cNvPr>
          <p:cNvGrpSpPr/>
          <p:nvPr/>
        </p:nvGrpSpPr>
        <p:grpSpPr>
          <a:xfrm>
            <a:off x="1878517" y="4120885"/>
            <a:ext cx="5526147" cy="2694253"/>
            <a:chOff x="1110461" y="2768537"/>
            <a:chExt cx="8266975" cy="3917651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37022CB-C848-4730-7A53-E8A1B721206A}"/>
                </a:ext>
              </a:extLst>
            </p:cNvPr>
            <p:cNvSpPr txBox="1"/>
            <p:nvPr/>
          </p:nvSpPr>
          <p:spPr>
            <a:xfrm>
              <a:off x="1313729" y="3887513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Glycolysis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E069E9E-8E20-08C9-C85F-E0A54CA46B6D}"/>
                </a:ext>
              </a:extLst>
            </p:cNvPr>
            <p:cNvSpPr txBox="1"/>
            <p:nvPr/>
          </p:nvSpPr>
          <p:spPr>
            <a:xfrm>
              <a:off x="1110461" y="3339250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Carbohydrates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D09B6F0-1758-7551-3F97-777F970DBAB8}"/>
                </a:ext>
              </a:extLst>
            </p:cNvPr>
            <p:cNvSpPr txBox="1"/>
            <p:nvPr/>
          </p:nvSpPr>
          <p:spPr>
            <a:xfrm>
              <a:off x="1399016" y="5334694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Pyruvate</a:t>
              </a: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1AAD46FA-3FCD-EB3E-BE02-674CCF2EA4BE}"/>
                </a:ext>
              </a:extLst>
            </p:cNvPr>
            <p:cNvCxnSpPr/>
            <p:nvPr/>
          </p:nvCxnSpPr>
          <p:spPr>
            <a:xfrm>
              <a:off x="1867077" y="3677804"/>
              <a:ext cx="0" cy="209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62EFAF8E-D7FE-430B-B6F5-EDBA06A057D1}"/>
                </a:ext>
              </a:extLst>
            </p:cNvPr>
            <p:cNvCxnSpPr>
              <a:cxnSpLocks/>
            </p:cNvCxnSpPr>
            <p:nvPr/>
          </p:nvCxnSpPr>
          <p:spPr>
            <a:xfrm>
              <a:off x="1867077" y="4226067"/>
              <a:ext cx="0" cy="1083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3BDD1529-02C1-EF92-A102-4979A7FA3297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2190902" y="5639314"/>
              <a:ext cx="2667967" cy="119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EEB1220-4386-0115-2473-F952ED1CA586}"/>
                </a:ext>
              </a:extLst>
            </p:cNvPr>
            <p:cNvSpPr txBox="1"/>
            <p:nvPr/>
          </p:nvSpPr>
          <p:spPr>
            <a:xfrm>
              <a:off x="1449699" y="6308859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Lactate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18144CC-3E39-EC94-F2A4-51EC3418BE65}"/>
                </a:ext>
              </a:extLst>
            </p:cNvPr>
            <p:cNvSpPr txBox="1"/>
            <p:nvPr/>
          </p:nvSpPr>
          <p:spPr>
            <a:xfrm>
              <a:off x="6447930" y="3348867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Fats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Ellipse 19">
              <a:extLst>
                <a:ext uri="{FF2B5EF4-FFF2-40B4-BE49-F238E27FC236}">
                  <a16:creationId xmlns:a16="http://schemas.microsoft.com/office/drawing/2014/main" id="{9DF298E2-AEC8-4CB6-7460-1B133C2BA1D5}"/>
                </a:ext>
              </a:extLst>
            </p:cNvPr>
            <p:cNvSpPr/>
            <p:nvPr/>
          </p:nvSpPr>
          <p:spPr>
            <a:xfrm>
              <a:off x="5020923" y="3915407"/>
              <a:ext cx="3602840" cy="27707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7FB5EC88-FBF6-ED63-3DF7-E15A25898A2F}"/>
                </a:ext>
              </a:extLst>
            </p:cNvPr>
            <p:cNvSpPr txBox="1"/>
            <p:nvPr/>
          </p:nvSpPr>
          <p:spPr>
            <a:xfrm>
              <a:off x="6030338" y="5097128"/>
              <a:ext cx="2190307" cy="49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Citric</a:t>
              </a:r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 Acid Cycle, </a:t>
              </a:r>
            </a:p>
            <a:p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Oxidative </a:t>
              </a:r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Phosphorylation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4A3C6C63-BDC1-8324-7BB2-0FC9C33F4C1F}"/>
                </a:ext>
              </a:extLst>
            </p:cNvPr>
            <p:cNvCxnSpPr/>
            <p:nvPr/>
          </p:nvCxnSpPr>
          <p:spPr>
            <a:xfrm>
              <a:off x="6737282" y="3677803"/>
              <a:ext cx="0" cy="209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9518F4C-7426-947D-AC13-A3D74BC8F05E}"/>
                </a:ext>
              </a:extLst>
            </p:cNvPr>
            <p:cNvSpPr txBox="1"/>
            <p:nvPr/>
          </p:nvSpPr>
          <p:spPr>
            <a:xfrm>
              <a:off x="1343347" y="2768537"/>
              <a:ext cx="3104707" cy="4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Anaerobic</a:t>
              </a:r>
              <a:endParaRPr lang="de-DE" sz="800" b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  <a:p>
              <a:r>
                <a:rPr lang="de-DE" sz="800" b="1" dirty="0">
                  <a:solidFill>
                    <a:srgbClr val="003560"/>
                  </a:solidFill>
                  <a:latin typeface="Arial" panose="020B0604020202020204" pitchFamily="34" charset="0"/>
                </a:rPr>
                <a:t>    (fast)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7D8FFB8-BE5F-5F1B-F0DD-B27CA62DDED0}"/>
                </a:ext>
              </a:extLst>
            </p:cNvPr>
            <p:cNvSpPr txBox="1"/>
            <p:nvPr/>
          </p:nvSpPr>
          <p:spPr>
            <a:xfrm>
              <a:off x="6272729" y="2796670"/>
              <a:ext cx="3104707" cy="4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560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de-DE" sz="800" dirty="0"/>
                <a:t>Aerobic</a:t>
              </a:r>
            </a:p>
            <a:p>
              <a:r>
                <a:rPr lang="de-DE" sz="800" dirty="0"/>
                <a:t> (slow)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5DBA87F-3510-C57E-FAA8-91CCD588A49B}"/>
                </a:ext>
              </a:extLst>
            </p:cNvPr>
            <p:cNvSpPr txBox="1"/>
            <p:nvPr/>
          </p:nvSpPr>
          <p:spPr>
            <a:xfrm>
              <a:off x="1993931" y="4463156"/>
              <a:ext cx="2079075" cy="53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VLamax</a:t>
              </a:r>
              <a:endParaRPr lang="de-DE" sz="1800" b="1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1CBB6F2-A3B6-863C-CD2E-476E4102CDCC}"/>
                </a:ext>
              </a:extLst>
            </p:cNvPr>
            <p:cNvSpPr txBox="1"/>
            <p:nvPr/>
          </p:nvSpPr>
          <p:spPr>
            <a:xfrm>
              <a:off x="5980977" y="4703854"/>
              <a:ext cx="2079075" cy="53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VO2max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500C778-9A0A-9C64-8A20-AC18612DA37C}"/>
                </a:ext>
              </a:extLst>
            </p:cNvPr>
            <p:cNvSpPr txBox="1"/>
            <p:nvPr/>
          </p:nvSpPr>
          <p:spPr>
            <a:xfrm rot="183003">
              <a:off x="3145974" y="5458591"/>
              <a:ext cx="1583770" cy="29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00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combustion</a:t>
              </a:r>
              <a:endParaRPr lang="de-DE" sz="700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C025793-4A34-35AB-7811-2A10F7E901F8}"/>
              </a:ext>
            </a:extLst>
          </p:cNvPr>
          <p:cNvCxnSpPr/>
          <p:nvPr/>
        </p:nvCxnSpPr>
        <p:spPr>
          <a:xfrm>
            <a:off x="2369997" y="6095180"/>
            <a:ext cx="0" cy="443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850AB138-73E6-9130-4CA4-23E496E74C0A}"/>
              </a:ext>
            </a:extLst>
          </p:cNvPr>
          <p:cNvCxnSpPr>
            <a:cxnSpLocks/>
          </p:cNvCxnSpPr>
          <p:nvPr/>
        </p:nvCxnSpPr>
        <p:spPr>
          <a:xfrm>
            <a:off x="3858862" y="3015864"/>
            <a:ext cx="0" cy="292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DE236C84-570F-F34D-CC73-C154A1F3504E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78517" y="3015864"/>
            <a:ext cx="3732020" cy="132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C08223F3-1173-95AB-7184-89D50F4F80FE}"/>
              </a:ext>
            </a:extLst>
          </p:cNvPr>
          <p:cNvSpPr txBox="1"/>
          <p:nvPr/>
        </p:nvSpPr>
        <p:spPr>
          <a:xfrm>
            <a:off x="2458869" y="2615586"/>
            <a:ext cx="3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 err="1">
                <a:solidFill>
                  <a:srgbClr val="003560"/>
                </a:solidFill>
              </a:rPr>
              <a:t>Pathways</a:t>
            </a:r>
            <a:r>
              <a:rPr lang="de-DE" sz="1800" b="1" i="1" dirty="0">
                <a:solidFill>
                  <a:srgbClr val="003560"/>
                </a:solidFill>
              </a:rPr>
              <a:t> </a:t>
            </a:r>
            <a:r>
              <a:rPr lang="de-DE" sz="1800" b="1" i="1" dirty="0" err="1">
                <a:solidFill>
                  <a:srgbClr val="003560"/>
                </a:solidFill>
              </a:rPr>
              <a:t>are</a:t>
            </a:r>
            <a:r>
              <a:rPr lang="de-DE" sz="1800" b="1" i="1" dirty="0">
                <a:solidFill>
                  <a:srgbClr val="003560"/>
                </a:solidFill>
              </a:rPr>
              <a:t> </a:t>
            </a:r>
            <a:r>
              <a:rPr lang="de-DE" sz="1800" b="1" i="1" dirty="0" err="1">
                <a:solidFill>
                  <a:srgbClr val="003560"/>
                </a:solidFill>
              </a:rPr>
              <a:t>interconnected</a:t>
            </a:r>
            <a:r>
              <a:rPr lang="de-DE" sz="1800" b="1" i="1" dirty="0">
                <a:solidFill>
                  <a:srgbClr val="0035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6141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8">
            <a:extLst>
              <a:ext uri="{FF2B5EF4-FFF2-40B4-BE49-F238E27FC236}">
                <a16:creationId xmlns:a16="http://schemas.microsoft.com/office/drawing/2014/main" id="{79C71EB0-0FDB-41CD-B196-B88CADF8A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Characteristics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4FF61D7-CC28-34D4-5CBF-4CD87C682F9E}"/>
              </a:ext>
            </a:extLst>
          </p:cNvPr>
          <p:cNvGrpSpPr/>
          <p:nvPr/>
        </p:nvGrpSpPr>
        <p:grpSpPr>
          <a:xfrm>
            <a:off x="468313" y="3077898"/>
            <a:ext cx="5526147" cy="2694253"/>
            <a:chOff x="1110461" y="2768537"/>
            <a:chExt cx="8266975" cy="3917651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37022CB-C848-4730-7A53-E8A1B721206A}"/>
                </a:ext>
              </a:extLst>
            </p:cNvPr>
            <p:cNvSpPr txBox="1"/>
            <p:nvPr/>
          </p:nvSpPr>
          <p:spPr>
            <a:xfrm>
              <a:off x="1313729" y="3887513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Glycolysis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E069E9E-8E20-08C9-C85F-E0A54CA46B6D}"/>
                </a:ext>
              </a:extLst>
            </p:cNvPr>
            <p:cNvSpPr txBox="1"/>
            <p:nvPr/>
          </p:nvSpPr>
          <p:spPr>
            <a:xfrm>
              <a:off x="1110461" y="3339250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Carbohydrates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D09B6F0-1758-7551-3F97-777F970DBAB8}"/>
                </a:ext>
              </a:extLst>
            </p:cNvPr>
            <p:cNvSpPr txBox="1"/>
            <p:nvPr/>
          </p:nvSpPr>
          <p:spPr>
            <a:xfrm>
              <a:off x="1399016" y="5334694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Pyruvate</a:t>
              </a: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1AAD46FA-3FCD-EB3E-BE02-674CCF2EA4BE}"/>
                </a:ext>
              </a:extLst>
            </p:cNvPr>
            <p:cNvCxnSpPr/>
            <p:nvPr/>
          </p:nvCxnSpPr>
          <p:spPr>
            <a:xfrm>
              <a:off x="1867077" y="3677804"/>
              <a:ext cx="0" cy="209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62EFAF8E-D7FE-430B-B6F5-EDBA06A057D1}"/>
                </a:ext>
              </a:extLst>
            </p:cNvPr>
            <p:cNvCxnSpPr>
              <a:cxnSpLocks/>
            </p:cNvCxnSpPr>
            <p:nvPr/>
          </p:nvCxnSpPr>
          <p:spPr>
            <a:xfrm>
              <a:off x="1867077" y="4226067"/>
              <a:ext cx="0" cy="1083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3BDD1529-02C1-EF92-A102-4979A7FA3297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2190902" y="5639314"/>
              <a:ext cx="2667967" cy="119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EEB1220-4386-0115-2473-F952ED1CA586}"/>
                </a:ext>
              </a:extLst>
            </p:cNvPr>
            <p:cNvSpPr txBox="1"/>
            <p:nvPr/>
          </p:nvSpPr>
          <p:spPr>
            <a:xfrm>
              <a:off x="1449699" y="6308859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Lactate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18144CC-3E39-EC94-F2A4-51EC3418BE65}"/>
                </a:ext>
              </a:extLst>
            </p:cNvPr>
            <p:cNvSpPr txBox="1"/>
            <p:nvPr/>
          </p:nvSpPr>
          <p:spPr>
            <a:xfrm>
              <a:off x="6447930" y="3348867"/>
              <a:ext cx="1583770" cy="3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Fats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Ellipse 19">
              <a:extLst>
                <a:ext uri="{FF2B5EF4-FFF2-40B4-BE49-F238E27FC236}">
                  <a16:creationId xmlns:a16="http://schemas.microsoft.com/office/drawing/2014/main" id="{9DF298E2-AEC8-4CB6-7460-1B133C2BA1D5}"/>
                </a:ext>
              </a:extLst>
            </p:cNvPr>
            <p:cNvSpPr/>
            <p:nvPr/>
          </p:nvSpPr>
          <p:spPr>
            <a:xfrm>
              <a:off x="5020923" y="3915407"/>
              <a:ext cx="3602840" cy="27707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7FB5EC88-FBF6-ED63-3DF7-E15A25898A2F}"/>
                </a:ext>
              </a:extLst>
            </p:cNvPr>
            <p:cNvSpPr txBox="1"/>
            <p:nvPr/>
          </p:nvSpPr>
          <p:spPr>
            <a:xfrm>
              <a:off x="6030338" y="5097128"/>
              <a:ext cx="2190307" cy="49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Citric</a:t>
              </a:r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 Acid Cycle, </a:t>
              </a:r>
            </a:p>
            <a:p>
              <a:r>
                <a:rPr lang="de-DE" sz="800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Oxidative </a:t>
              </a:r>
              <a:r>
                <a:rPr lang="de-DE" sz="800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Phosphorylation</a:t>
              </a:r>
              <a:endParaRPr lang="de-DE" sz="800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4A3C6C63-BDC1-8324-7BB2-0FC9C33F4C1F}"/>
                </a:ext>
              </a:extLst>
            </p:cNvPr>
            <p:cNvCxnSpPr/>
            <p:nvPr/>
          </p:nvCxnSpPr>
          <p:spPr>
            <a:xfrm>
              <a:off x="6737282" y="3677803"/>
              <a:ext cx="0" cy="209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9518F4C-7426-947D-AC13-A3D74BC8F05E}"/>
                </a:ext>
              </a:extLst>
            </p:cNvPr>
            <p:cNvSpPr txBox="1"/>
            <p:nvPr/>
          </p:nvSpPr>
          <p:spPr>
            <a:xfrm>
              <a:off x="1343347" y="2768537"/>
              <a:ext cx="3104707" cy="4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Anaerobic</a:t>
              </a:r>
              <a:endParaRPr lang="de-DE" sz="800" b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  <a:p>
              <a:r>
                <a:rPr lang="de-DE" sz="800" b="1" dirty="0">
                  <a:solidFill>
                    <a:srgbClr val="003560"/>
                  </a:solidFill>
                  <a:latin typeface="Arial" panose="020B0604020202020204" pitchFamily="34" charset="0"/>
                </a:rPr>
                <a:t>    (fast)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7D8FFB8-BE5F-5F1B-F0DD-B27CA62DDED0}"/>
                </a:ext>
              </a:extLst>
            </p:cNvPr>
            <p:cNvSpPr txBox="1"/>
            <p:nvPr/>
          </p:nvSpPr>
          <p:spPr>
            <a:xfrm>
              <a:off x="6272729" y="2796670"/>
              <a:ext cx="3104707" cy="4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560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de-DE" sz="800" dirty="0"/>
                <a:t>Aerobic</a:t>
              </a:r>
            </a:p>
            <a:p>
              <a:r>
                <a:rPr lang="de-DE" sz="800" dirty="0"/>
                <a:t> (slow)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5DBA87F-3510-C57E-FAA8-91CCD588A49B}"/>
                </a:ext>
              </a:extLst>
            </p:cNvPr>
            <p:cNvSpPr txBox="1"/>
            <p:nvPr/>
          </p:nvSpPr>
          <p:spPr>
            <a:xfrm>
              <a:off x="1993931" y="4463156"/>
              <a:ext cx="2079075" cy="53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i="1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VLamax</a:t>
              </a:r>
              <a:endParaRPr lang="de-DE" sz="1800" b="1" i="1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1CBB6F2-A3B6-863C-CD2E-476E4102CDCC}"/>
                </a:ext>
              </a:extLst>
            </p:cNvPr>
            <p:cNvSpPr txBox="1"/>
            <p:nvPr/>
          </p:nvSpPr>
          <p:spPr>
            <a:xfrm>
              <a:off x="5980977" y="4703854"/>
              <a:ext cx="2079075" cy="53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i="1" dirty="0">
                  <a:solidFill>
                    <a:srgbClr val="003560"/>
                  </a:solidFill>
                  <a:latin typeface="Arial" panose="020B0604020202020204" pitchFamily="34" charset="0"/>
                </a:rPr>
                <a:t>VO2max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500C778-9A0A-9C64-8A20-AC18612DA37C}"/>
                </a:ext>
              </a:extLst>
            </p:cNvPr>
            <p:cNvSpPr txBox="1"/>
            <p:nvPr/>
          </p:nvSpPr>
          <p:spPr>
            <a:xfrm rot="183003">
              <a:off x="3145974" y="5458591"/>
              <a:ext cx="1583770" cy="29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00" dirty="0" err="1">
                  <a:solidFill>
                    <a:srgbClr val="003560"/>
                  </a:solidFill>
                  <a:latin typeface="Arial" panose="020B0604020202020204" pitchFamily="34" charset="0"/>
                </a:rPr>
                <a:t>combustion</a:t>
              </a:r>
              <a:endParaRPr lang="de-DE" sz="700" dirty="0">
                <a:solidFill>
                  <a:srgbClr val="00356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C025793-4A34-35AB-7811-2A10F7E901F8}"/>
              </a:ext>
            </a:extLst>
          </p:cNvPr>
          <p:cNvCxnSpPr/>
          <p:nvPr/>
        </p:nvCxnSpPr>
        <p:spPr>
          <a:xfrm>
            <a:off x="959793" y="5052193"/>
            <a:ext cx="0" cy="443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850AB138-73E6-9130-4CA4-23E496E74C0A}"/>
              </a:ext>
            </a:extLst>
          </p:cNvPr>
          <p:cNvCxnSpPr>
            <a:cxnSpLocks/>
          </p:cNvCxnSpPr>
          <p:nvPr/>
        </p:nvCxnSpPr>
        <p:spPr>
          <a:xfrm>
            <a:off x="2448658" y="1972877"/>
            <a:ext cx="0" cy="292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DE236C84-570F-F34D-CC73-C154A1F3504E}"/>
              </a:ext>
            </a:extLst>
          </p:cNvPr>
          <p:cNvCxnSpPr>
            <a:cxnSpLocks/>
          </p:cNvCxnSpPr>
          <p:nvPr/>
        </p:nvCxnSpPr>
        <p:spPr>
          <a:xfrm>
            <a:off x="468313" y="1972877"/>
            <a:ext cx="3732020" cy="132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C08223F3-1173-95AB-7184-89D50F4F80FE}"/>
              </a:ext>
            </a:extLst>
          </p:cNvPr>
          <p:cNvSpPr txBox="1"/>
          <p:nvPr/>
        </p:nvSpPr>
        <p:spPr>
          <a:xfrm>
            <a:off x="1048665" y="1572599"/>
            <a:ext cx="3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 err="1">
                <a:solidFill>
                  <a:srgbClr val="003560"/>
                </a:solidFill>
              </a:rPr>
              <a:t>Pathways</a:t>
            </a:r>
            <a:r>
              <a:rPr lang="de-DE" sz="1800" b="1" i="1" dirty="0">
                <a:solidFill>
                  <a:srgbClr val="003560"/>
                </a:solidFill>
              </a:rPr>
              <a:t> </a:t>
            </a:r>
            <a:r>
              <a:rPr lang="de-DE" sz="1800" b="1" i="1" dirty="0" err="1">
                <a:solidFill>
                  <a:srgbClr val="003560"/>
                </a:solidFill>
              </a:rPr>
              <a:t>are</a:t>
            </a:r>
            <a:r>
              <a:rPr lang="de-DE" sz="1800" b="1" i="1" dirty="0">
                <a:solidFill>
                  <a:srgbClr val="003560"/>
                </a:solidFill>
              </a:rPr>
              <a:t> </a:t>
            </a:r>
            <a:r>
              <a:rPr lang="de-DE" sz="1800" b="1" i="1" dirty="0" err="1">
                <a:solidFill>
                  <a:srgbClr val="003560"/>
                </a:solidFill>
              </a:rPr>
              <a:t>interconnected</a:t>
            </a:r>
            <a:r>
              <a:rPr lang="de-DE" sz="1800" b="1" i="1" dirty="0">
                <a:solidFill>
                  <a:srgbClr val="003560"/>
                </a:solidFill>
              </a:rPr>
              <a:t>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383B53-246B-9F3C-ADE6-6AF1538EF739}"/>
              </a:ext>
            </a:extLst>
          </p:cNvPr>
          <p:cNvSpPr txBox="1"/>
          <p:nvPr/>
        </p:nvSpPr>
        <p:spPr>
          <a:xfrm>
            <a:off x="6180678" y="1876459"/>
            <a:ext cx="2641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3560"/>
                </a:solidFill>
              </a:rPr>
              <a:t>1 mmol/L La</a:t>
            </a:r>
            <a:r>
              <a:rPr lang="de-DE" sz="1800" b="1" baseline="30000" dirty="0">
                <a:solidFill>
                  <a:srgbClr val="003560"/>
                </a:solidFill>
              </a:rPr>
              <a:t>-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needs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approximately</a:t>
            </a:r>
            <a:r>
              <a:rPr lang="de-DE" sz="1800" b="1">
                <a:solidFill>
                  <a:srgbClr val="003560"/>
                </a:solidFill>
              </a:rPr>
              <a:t> 28* </a:t>
            </a:r>
            <a:r>
              <a:rPr lang="de-DE" sz="1800" b="1" dirty="0">
                <a:solidFill>
                  <a:srgbClr val="003560"/>
                </a:solidFill>
              </a:rPr>
              <a:t>ml/min/kg </a:t>
            </a:r>
            <a:r>
              <a:rPr lang="de-DE" sz="1800" b="1" dirty="0" err="1">
                <a:solidFill>
                  <a:srgbClr val="003560"/>
                </a:solidFill>
              </a:rPr>
              <a:t>of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oxygen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0FA40B-A63C-B036-39AD-4E1BC6E8F1E5}"/>
              </a:ext>
            </a:extLst>
          </p:cNvPr>
          <p:cNvSpPr txBox="1"/>
          <p:nvPr/>
        </p:nvSpPr>
        <p:spPr>
          <a:xfrm>
            <a:off x="6494522" y="6815138"/>
            <a:ext cx="6321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solidFill>
                  <a:srgbClr val="003560"/>
                </a:solidFill>
                <a:latin typeface="Arial" panose="020B0604020202020204" pitchFamily="34" charset="0"/>
              </a:rPr>
              <a:t>* </a:t>
            </a:r>
            <a:r>
              <a:rPr lang="de-DE" sz="800" i="1" dirty="0" err="1">
                <a:solidFill>
                  <a:srgbClr val="003560"/>
                </a:solidFill>
                <a:latin typeface="Arial" panose="020B0604020202020204" pitchFamily="34" charset="0"/>
              </a:rPr>
              <a:t>Exact</a:t>
            </a:r>
            <a:r>
              <a:rPr lang="de-DE" sz="800" i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800" i="1" dirty="0" err="1">
                <a:solidFill>
                  <a:srgbClr val="003560"/>
                </a:solidFill>
                <a:latin typeface="Arial" panose="020B0604020202020204" pitchFamily="34" charset="0"/>
              </a:rPr>
              <a:t>value</a:t>
            </a:r>
            <a:r>
              <a:rPr lang="de-DE" sz="800" i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800" i="1" dirty="0" err="1">
                <a:solidFill>
                  <a:srgbClr val="003560"/>
                </a:solidFill>
                <a:latin typeface="Arial" panose="020B0604020202020204" pitchFamily="34" charset="0"/>
              </a:rPr>
              <a:t>depends</a:t>
            </a:r>
            <a:r>
              <a:rPr lang="de-DE" sz="800" i="1" dirty="0">
                <a:solidFill>
                  <a:srgbClr val="003560"/>
                </a:solidFill>
                <a:latin typeface="Arial" panose="020B0604020202020204" pitchFamily="34" charset="0"/>
              </a:rPr>
              <a:t> on individual </a:t>
            </a:r>
            <a:r>
              <a:rPr lang="de-DE" sz="800" i="1" dirty="0" err="1">
                <a:solidFill>
                  <a:srgbClr val="003560"/>
                </a:solidFill>
                <a:latin typeface="Arial" panose="020B0604020202020204" pitchFamily="34" charset="0"/>
              </a:rPr>
              <a:t>body</a:t>
            </a:r>
            <a:r>
              <a:rPr lang="de-DE" sz="800" i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800" i="1" dirty="0" err="1">
                <a:solidFill>
                  <a:srgbClr val="003560"/>
                </a:solidFill>
                <a:latin typeface="Arial" panose="020B0604020202020204" pitchFamily="34" charset="0"/>
              </a:rPr>
              <a:t>composition</a:t>
            </a:r>
            <a:endParaRPr lang="de-DE" sz="800" i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C795B081-0ABB-A34E-709A-D48C588B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c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alculation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individual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00CE0D-7DCF-FB5D-4D6A-7CC6E4105449}"/>
              </a:ext>
            </a:extLst>
          </p:cNvPr>
          <p:cNvSpPr txBox="1"/>
          <p:nvPr/>
        </p:nvSpPr>
        <p:spPr>
          <a:xfrm>
            <a:off x="469288" y="1621471"/>
            <a:ext cx="885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 70 kg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		: 60 ml/min/kg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0.7 mmol/L/s	 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4CBAD4-8ECB-397E-EBF7-BFA71CD2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" y="2525047"/>
            <a:ext cx="6027737" cy="452080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CF8BB37-4CEF-140C-D04E-D15CB36BE9C0}"/>
              </a:ext>
            </a:extLst>
          </p:cNvPr>
          <p:cNvSpPr/>
          <p:nvPr/>
        </p:nvSpPr>
        <p:spPr>
          <a:xfrm>
            <a:off x="601662" y="2902474"/>
            <a:ext cx="741364" cy="387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A3C497-E9DC-36F4-3F0E-027411A5C13C}"/>
              </a:ext>
            </a:extLst>
          </p:cNvPr>
          <p:cNvSpPr txBox="1"/>
          <p:nvPr/>
        </p:nvSpPr>
        <p:spPr>
          <a:xfrm>
            <a:off x="2620418" y="6634715"/>
            <a:ext cx="885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[ADP] mmol/</a:t>
            </a:r>
            <a:r>
              <a:rPr lang="de-DE" sz="1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de-DE" sz="10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65A6020-3999-BB64-D19F-A2CABC9DADA0}"/>
              </a:ext>
            </a:extLst>
          </p:cNvPr>
          <p:cNvCxnSpPr/>
          <p:nvPr/>
        </p:nvCxnSpPr>
        <p:spPr>
          <a:xfrm flipH="1">
            <a:off x="3357563" y="3557588"/>
            <a:ext cx="3689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3610BA-6ECF-5E7B-3A91-8DF1B2E38D8B}"/>
              </a:ext>
            </a:extLst>
          </p:cNvPr>
          <p:cNvSpPr txBox="1"/>
          <p:nvPr/>
        </p:nvSpPr>
        <p:spPr>
          <a:xfrm>
            <a:off x="7047522" y="2841912"/>
            <a:ext cx="201453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buAutoNum type="arabicParenR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A207F58-14EC-D7E0-6DC9-B993296109BE}"/>
                  </a:ext>
                </a:extLst>
              </p:cNvPr>
              <p:cNvSpPr txBox="1"/>
              <p:nvPr/>
            </p:nvSpPr>
            <p:spPr>
              <a:xfrm>
                <a:off x="6738207" y="5934724"/>
                <a:ext cx="2585290" cy="50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1000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de-DE" sz="1000" b="0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0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m:rPr>
                              <m:sty m:val="p"/>
                            </m:rPr>
                            <a:rPr lang="de-DE" sz="10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</m:acc>
                      <m:r>
                        <a:rPr lang="de-DE" sz="10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000" i="1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10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00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sty m:val="p"/>
                                </m:rPr>
                                <a:rPr lang="de-DE" sz="10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000" b="0" i="0" baseline="-2500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0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000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0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de-DE" sz="1000" b="0" i="1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035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000" i="1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000" b="0" i="0" smtClean="0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ADP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0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0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A207F58-14EC-D7E0-6DC9-B99329610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07" y="5934724"/>
                <a:ext cx="2585290" cy="502573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10AB3EB-C9BD-332B-60C7-472B756F1250}"/>
                  </a:ext>
                </a:extLst>
              </p:cNvPr>
              <p:cNvSpPr txBox="1"/>
              <p:nvPr/>
            </p:nvSpPr>
            <p:spPr>
              <a:xfrm>
                <a:off x="7532925" y="6562029"/>
                <a:ext cx="1104661" cy="300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000" dirty="0">
                    <a:solidFill>
                      <a:srgbClr val="003560"/>
                    </a:solidFill>
                  </a:rPr>
                  <a:t>vLa</a:t>
                </a:r>
                <a:r>
                  <a:rPr lang="de-DE" sz="1000" baseline="-25000" dirty="0">
                    <a:solidFill>
                      <a:srgbClr val="003560"/>
                    </a:solidFill>
                  </a:rPr>
                  <a:t>ss</a:t>
                </a:r>
                <a14:m>
                  <m:oMath xmlns:m="http://schemas.openxmlformats.org/officeDocument/2006/math">
                    <m:r>
                      <a:rPr lang="de-DE" sz="10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0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0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vLa</m:t>
                        </m:r>
                        <m:r>
                          <a:rPr lang="de-DE" sz="10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num>
                      <m:den>
                        <m:r>
                          <a:rPr lang="de-DE" sz="10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sz="100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000" i="1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  <m:r>
                                  <a:rPr lang="de-DE" sz="1000" baseline="3000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000" i="1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000" b="0" i="0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ADP</m:t>
                                    </m:r>
                                  </m:e>
                                </m:d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 ∗[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AMP</m:t>
                                </m:r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de-DE" sz="10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10AB3EB-C9BD-332B-60C7-472B756F1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25" y="6562029"/>
                <a:ext cx="1104661" cy="300403"/>
              </a:xfrm>
              <a:prstGeom prst="rect">
                <a:avLst/>
              </a:prstGeom>
              <a:blipFill>
                <a:blip r:embed="rId4"/>
                <a:stretch>
                  <a:fillRect l="-6818" b="-1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0ADC7B2-5E27-AE46-CFBC-00222AAA7CCF}"/>
              </a:ext>
            </a:extLst>
          </p:cNvPr>
          <p:cNvCxnSpPr>
            <a:cxnSpLocks/>
          </p:cNvCxnSpPr>
          <p:nvPr/>
        </p:nvCxnSpPr>
        <p:spPr>
          <a:xfrm>
            <a:off x="8054790" y="4965570"/>
            <a:ext cx="0" cy="853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3756B371-96F2-6544-F5F3-AAB0AA67C06D}"/>
              </a:ext>
            </a:extLst>
          </p:cNvPr>
          <p:cNvSpPr txBox="1"/>
          <p:nvPr/>
        </p:nvSpPr>
        <p:spPr>
          <a:xfrm>
            <a:off x="8261720" y="6295471"/>
            <a:ext cx="220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3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B8BEC8A-53DC-28CB-A8BD-A45C05B36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27"/>
          <a:stretch/>
        </p:blipFill>
        <p:spPr>
          <a:xfrm>
            <a:off x="30991" y="6335052"/>
            <a:ext cx="3494087" cy="7241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6ED5A07-6AEF-1042-DD1C-BB3A6C943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21" y="6209183"/>
            <a:ext cx="2438400" cy="3657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00F0599-656A-3083-938B-2DA1EFE1D21A}"/>
              </a:ext>
            </a:extLst>
          </p:cNvPr>
          <p:cNvSpPr txBox="1"/>
          <p:nvPr/>
        </p:nvSpPr>
        <p:spPr>
          <a:xfrm>
            <a:off x="8163339" y="6798365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2003</a:t>
            </a:r>
          </a:p>
        </p:txBody>
      </p:sp>
      <p:sp>
        <p:nvSpPr>
          <p:cNvPr id="6" name="Textfeld 18">
            <a:extLst>
              <a:ext uri="{FF2B5EF4-FFF2-40B4-BE49-F238E27FC236}">
                <a16:creationId xmlns:a16="http://schemas.microsoft.com/office/drawing/2014/main" id="{342884C6-DF86-77DE-6A41-81BC0825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Calculation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of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[ADP] &amp; [AMP]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23CEFE-B34A-33D0-1780-41EC1FA84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" y="1197309"/>
            <a:ext cx="7772400" cy="50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C795B081-0ABB-A34E-709A-D48C588B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c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alculation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individual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00CE0D-7DCF-FB5D-4D6A-7CC6E4105449}"/>
              </a:ext>
            </a:extLst>
          </p:cNvPr>
          <p:cNvSpPr txBox="1"/>
          <p:nvPr/>
        </p:nvSpPr>
        <p:spPr>
          <a:xfrm>
            <a:off x="469288" y="1621471"/>
            <a:ext cx="885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 70 kg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		: 60 ml/min/kg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0.7 mmol/L/s	 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F8BB37-4CEF-140C-D04E-D15CB36BE9C0}"/>
              </a:ext>
            </a:extLst>
          </p:cNvPr>
          <p:cNvSpPr/>
          <p:nvPr/>
        </p:nvSpPr>
        <p:spPr>
          <a:xfrm>
            <a:off x="601662" y="2902474"/>
            <a:ext cx="741364" cy="387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3610BA-6ECF-5E7B-3A91-8DF1B2E38D8B}"/>
              </a:ext>
            </a:extLst>
          </p:cNvPr>
          <p:cNvSpPr txBox="1"/>
          <p:nvPr/>
        </p:nvSpPr>
        <p:spPr>
          <a:xfrm>
            <a:off x="7047522" y="2841912"/>
            <a:ext cx="201453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buAutoNum type="arabicParenR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A207F58-14EC-D7E0-6DC9-B993296109BE}"/>
                  </a:ext>
                </a:extLst>
              </p:cNvPr>
              <p:cNvSpPr txBox="1"/>
              <p:nvPr/>
            </p:nvSpPr>
            <p:spPr>
              <a:xfrm>
                <a:off x="6588165" y="5883622"/>
                <a:ext cx="2585290" cy="50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1000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de-DE" sz="1000" b="0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0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m:rPr>
                              <m:sty m:val="p"/>
                            </m:rPr>
                            <a:rPr lang="de-DE" sz="10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</m:acc>
                      <m:r>
                        <a:rPr lang="de-DE" sz="10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000" i="1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10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00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sty m:val="p"/>
                                </m:rPr>
                                <a:rPr lang="de-DE" sz="10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000" b="0" i="0" baseline="-2500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0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000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0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de-DE" sz="1000" b="0" i="1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035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000" i="1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000" b="0" i="0" smtClean="0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ADP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0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0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A207F58-14EC-D7E0-6DC9-B99329610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65" y="5883622"/>
                <a:ext cx="2585290" cy="502573"/>
              </a:xfrm>
              <a:prstGeom prst="rect">
                <a:avLst/>
              </a:prstGeom>
              <a:blipFill>
                <a:blip r:embed="rId3"/>
                <a:stretch>
                  <a:fillRect t="-2439" b="-2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10AB3EB-C9BD-332B-60C7-472B756F1250}"/>
                  </a:ext>
                </a:extLst>
              </p:cNvPr>
              <p:cNvSpPr txBox="1"/>
              <p:nvPr/>
            </p:nvSpPr>
            <p:spPr>
              <a:xfrm>
                <a:off x="7382883" y="6510927"/>
                <a:ext cx="1104661" cy="300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000" dirty="0">
                    <a:solidFill>
                      <a:srgbClr val="003560"/>
                    </a:solidFill>
                  </a:rPr>
                  <a:t>vLa</a:t>
                </a:r>
                <a:r>
                  <a:rPr lang="de-DE" sz="1000" baseline="-25000" dirty="0">
                    <a:solidFill>
                      <a:srgbClr val="003560"/>
                    </a:solidFill>
                  </a:rPr>
                  <a:t>ss</a:t>
                </a:r>
                <a14:m>
                  <m:oMath xmlns:m="http://schemas.openxmlformats.org/officeDocument/2006/math">
                    <m:r>
                      <a:rPr lang="de-DE" sz="10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0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0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vLa</m:t>
                        </m:r>
                        <m:r>
                          <a:rPr lang="de-DE" sz="10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num>
                      <m:den>
                        <m:r>
                          <a:rPr lang="de-DE" sz="10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sz="100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000" i="1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  <m:r>
                                  <a:rPr lang="de-DE" sz="1000" baseline="3000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000" i="1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000" b="0" i="0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ADP</m:t>
                                    </m:r>
                                  </m:e>
                                </m:d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 ∗[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AMP</m:t>
                                </m:r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de-DE" sz="10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10AB3EB-C9BD-332B-60C7-472B756F1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883" y="6510927"/>
                <a:ext cx="1104661" cy="300403"/>
              </a:xfrm>
              <a:prstGeom prst="rect">
                <a:avLst/>
              </a:prstGeom>
              <a:blipFill>
                <a:blip r:embed="rId4"/>
                <a:stretch>
                  <a:fillRect l="-6818" b="-1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0ADC7B2-5E27-AE46-CFBC-00222AAA7CCF}"/>
              </a:ext>
            </a:extLst>
          </p:cNvPr>
          <p:cNvCxnSpPr>
            <a:cxnSpLocks/>
          </p:cNvCxnSpPr>
          <p:nvPr/>
        </p:nvCxnSpPr>
        <p:spPr>
          <a:xfrm>
            <a:off x="8054790" y="4965570"/>
            <a:ext cx="0" cy="853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F6D69A6-7C07-D8E8-51C1-0ED12960E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" y="2495646"/>
            <a:ext cx="5842000" cy="4381500"/>
          </a:xfrm>
          <a:prstGeom prst="rect">
            <a:avLst/>
          </a:prstGeom>
          <a:ln>
            <a:tailEnd type="triangle"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1A3C497-E9DC-36F4-3F0E-027411A5C13C}"/>
              </a:ext>
            </a:extLst>
          </p:cNvPr>
          <p:cNvSpPr txBox="1"/>
          <p:nvPr/>
        </p:nvSpPr>
        <p:spPr>
          <a:xfrm>
            <a:off x="2801280" y="6658827"/>
            <a:ext cx="885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[ADP] mmol/</a:t>
            </a:r>
            <a:r>
              <a:rPr lang="de-DE" sz="1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de-DE" sz="10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65A6020-3999-BB64-D19F-A2CABC9DADA0}"/>
              </a:ext>
            </a:extLst>
          </p:cNvPr>
          <p:cNvCxnSpPr>
            <a:cxnSpLocks/>
          </p:cNvCxnSpPr>
          <p:nvPr/>
        </p:nvCxnSpPr>
        <p:spPr>
          <a:xfrm flipH="1">
            <a:off x="3186113" y="3557588"/>
            <a:ext cx="3861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B262F21-89D1-05C2-7889-D4FDCC5A7A56}"/>
              </a:ext>
            </a:extLst>
          </p:cNvPr>
          <p:cNvCxnSpPr>
            <a:cxnSpLocks/>
          </p:cNvCxnSpPr>
          <p:nvPr/>
        </p:nvCxnSpPr>
        <p:spPr>
          <a:xfrm flipH="1" flipV="1">
            <a:off x="3614738" y="5457825"/>
            <a:ext cx="3599471" cy="60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762676C-A287-2D64-BDA5-7A6FC8FE63BF}"/>
              </a:ext>
            </a:extLst>
          </p:cNvPr>
          <p:cNvCxnSpPr>
            <a:cxnSpLocks/>
          </p:cNvCxnSpPr>
          <p:nvPr/>
        </p:nvCxnSpPr>
        <p:spPr>
          <a:xfrm flipH="1" flipV="1">
            <a:off x="4029075" y="6186488"/>
            <a:ext cx="3353808" cy="47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3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1CDDF3B3-1B9B-AA70-59FF-1B0D14103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4" y="2502730"/>
            <a:ext cx="5842000" cy="4381500"/>
          </a:xfrm>
          <a:prstGeom prst="rect">
            <a:avLst/>
          </a:prstGeom>
        </p:spPr>
      </p:pic>
      <p:sp>
        <p:nvSpPr>
          <p:cNvPr id="2" name="Textfeld 18">
            <a:extLst>
              <a:ext uri="{FF2B5EF4-FFF2-40B4-BE49-F238E27FC236}">
                <a16:creationId xmlns:a16="http://schemas.microsoft.com/office/drawing/2014/main" id="{C795B081-0ABB-A34E-709A-D48C588B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c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alculation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individual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00CE0D-7DCF-FB5D-4D6A-7CC6E4105449}"/>
              </a:ext>
            </a:extLst>
          </p:cNvPr>
          <p:cNvSpPr txBox="1"/>
          <p:nvPr/>
        </p:nvSpPr>
        <p:spPr>
          <a:xfrm>
            <a:off x="469288" y="1621471"/>
            <a:ext cx="885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 70 kg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		: 60 ml/min/kg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0.7 mmol/L/s	 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3610BA-6ECF-5E7B-3A91-8DF1B2E38D8B}"/>
              </a:ext>
            </a:extLst>
          </p:cNvPr>
          <p:cNvSpPr txBox="1"/>
          <p:nvPr/>
        </p:nvSpPr>
        <p:spPr>
          <a:xfrm>
            <a:off x="7047522" y="2841912"/>
            <a:ext cx="201453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buAutoNum type="arabicParenR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A207F58-14EC-D7E0-6DC9-B993296109BE}"/>
                  </a:ext>
                </a:extLst>
              </p:cNvPr>
              <p:cNvSpPr txBox="1"/>
              <p:nvPr/>
            </p:nvSpPr>
            <p:spPr>
              <a:xfrm>
                <a:off x="6588165" y="5883622"/>
                <a:ext cx="2585290" cy="50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1000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de-DE" sz="1000" b="0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0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m:rPr>
                              <m:sty m:val="p"/>
                            </m:rPr>
                            <a:rPr lang="de-DE" sz="1000" b="0" i="0" baseline="-2500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</m:acc>
                      <m:r>
                        <a:rPr lang="de-DE" sz="10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000" i="1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10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00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sty m:val="p"/>
                                </m:rPr>
                                <a:rPr lang="de-DE" sz="10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000" b="0" i="0" baseline="-2500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r>
                            <a:rPr lang="de-DE" sz="100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000" i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000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0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de-DE" sz="1000" b="0" i="1" smtClean="0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035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000" i="1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000" b="0" i="0" smtClean="0">
                                              <a:solidFill>
                                                <a:srgbClr val="0035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ADP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000" b="0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0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A207F58-14EC-D7E0-6DC9-B99329610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65" y="5883622"/>
                <a:ext cx="2585290" cy="502573"/>
              </a:xfrm>
              <a:prstGeom prst="rect">
                <a:avLst/>
              </a:prstGeom>
              <a:blipFill>
                <a:blip r:embed="rId4"/>
                <a:stretch>
                  <a:fillRect t="-2439" b="-2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10AB3EB-C9BD-332B-60C7-472B756F1250}"/>
                  </a:ext>
                </a:extLst>
              </p:cNvPr>
              <p:cNvSpPr txBox="1"/>
              <p:nvPr/>
            </p:nvSpPr>
            <p:spPr>
              <a:xfrm>
                <a:off x="7382883" y="6510927"/>
                <a:ext cx="1104661" cy="300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000" dirty="0">
                    <a:solidFill>
                      <a:srgbClr val="003560"/>
                    </a:solidFill>
                  </a:rPr>
                  <a:t>vLa</a:t>
                </a:r>
                <a:r>
                  <a:rPr lang="de-DE" sz="1000" baseline="-25000" dirty="0">
                    <a:solidFill>
                      <a:srgbClr val="003560"/>
                    </a:solidFill>
                  </a:rPr>
                  <a:t>ss</a:t>
                </a:r>
                <a14:m>
                  <m:oMath xmlns:m="http://schemas.openxmlformats.org/officeDocument/2006/math">
                    <m:r>
                      <a:rPr lang="de-DE" sz="10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0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0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vLa</m:t>
                        </m:r>
                        <m:r>
                          <a:rPr lang="de-DE" sz="10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num>
                      <m:den>
                        <m:r>
                          <a:rPr lang="de-DE" sz="10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sz="100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000" i="1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  <m:r>
                                  <a:rPr lang="de-DE" sz="1000" baseline="3000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000" i="1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000" b="0" i="0" smtClean="0">
                                        <a:solidFill>
                                          <a:srgbClr val="0035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ADP</m:t>
                                    </m:r>
                                  </m:e>
                                </m:d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 ∗[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AMP</m:t>
                                </m:r>
                                <m:r>
                                  <a:rPr lang="de-DE" sz="1000" b="0" i="0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de-DE" sz="1000" dirty="0">
                  <a:solidFill>
                    <a:srgbClr val="0035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10AB3EB-C9BD-332B-60C7-472B756F1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883" y="6510927"/>
                <a:ext cx="1104661" cy="300403"/>
              </a:xfrm>
              <a:prstGeom prst="rect">
                <a:avLst/>
              </a:prstGeom>
              <a:blipFill>
                <a:blip r:embed="rId5"/>
                <a:stretch>
                  <a:fillRect l="-6818" b="-1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0ADC7B2-5E27-AE46-CFBC-00222AAA7CCF}"/>
              </a:ext>
            </a:extLst>
          </p:cNvPr>
          <p:cNvCxnSpPr>
            <a:cxnSpLocks/>
          </p:cNvCxnSpPr>
          <p:nvPr/>
        </p:nvCxnSpPr>
        <p:spPr>
          <a:xfrm>
            <a:off x="8054790" y="4965570"/>
            <a:ext cx="0" cy="853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1A3C497-E9DC-36F4-3F0E-027411A5C13C}"/>
              </a:ext>
            </a:extLst>
          </p:cNvPr>
          <p:cNvSpPr txBox="1"/>
          <p:nvPr/>
        </p:nvSpPr>
        <p:spPr>
          <a:xfrm>
            <a:off x="2386943" y="6570731"/>
            <a:ext cx="885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[ADP] mmol/</a:t>
            </a:r>
            <a:r>
              <a:rPr lang="de-DE" sz="1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de-DE" sz="10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38F350C-9B18-CF4F-7DF9-F52A428A11DA}"/>
              </a:ext>
            </a:extLst>
          </p:cNvPr>
          <p:cNvSpPr/>
          <p:nvPr/>
        </p:nvSpPr>
        <p:spPr>
          <a:xfrm>
            <a:off x="468313" y="3657601"/>
            <a:ext cx="174625" cy="210129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855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527CB0DF-E007-1C6F-583A-D1E50D50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c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alculation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individual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B5A07C-4626-EC3F-F584-76C2C7CE1B68}"/>
              </a:ext>
            </a:extLst>
          </p:cNvPr>
          <p:cNvSpPr txBox="1"/>
          <p:nvPr/>
        </p:nvSpPr>
        <p:spPr>
          <a:xfrm>
            <a:off x="468313" y="1728787"/>
            <a:ext cx="528637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Linking external/internal </a:t>
            </a:r>
            <a:r>
              <a:rPr lang="de-DE" sz="16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sz="16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ATP-breakdown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de-DE" sz="16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de-DE" sz="16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2.ATP</a:t>
            </a:r>
          </a:p>
          <a:p>
            <a:endParaRPr lang="de-DE" sz="16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de-DE" sz="16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1.4 (mmol ATP / mmol La</a:t>
            </a:r>
            <a:r>
              <a:rPr lang="de-DE" sz="16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2.ATP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0.233 (mmol ATP / ml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Also: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0.0484 mmol ATP = 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Watt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63FFCB-FD39-CAED-6364-C48E98D1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2" y="2057023"/>
            <a:ext cx="5842000" cy="43815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D38674E-BDB8-C6A2-331A-70248BCC3510}"/>
              </a:ext>
            </a:extLst>
          </p:cNvPr>
          <p:cNvSpPr txBox="1"/>
          <p:nvPr/>
        </p:nvSpPr>
        <p:spPr>
          <a:xfrm>
            <a:off x="6187418" y="6184969"/>
            <a:ext cx="885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[ADP] mmol/</a:t>
            </a:r>
            <a:r>
              <a:rPr lang="de-DE" sz="1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de-DE" sz="10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8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527CB0DF-E007-1C6F-583A-D1E50D50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c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alculation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individual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2244A7-3619-0964-B087-6E0FC4A73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6" y="1617628"/>
            <a:ext cx="6930013" cy="51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4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FE560F-E229-9748-2384-AAF89037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556"/>
            <a:ext cx="7464000" cy="559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042DD23-0D25-DDD5-EFB0-B216E8A2CDD1}"/>
              </a:ext>
            </a:extLst>
          </p:cNvPr>
          <p:cNvSpPr txBox="1"/>
          <p:nvPr/>
        </p:nvSpPr>
        <p:spPr>
          <a:xfrm>
            <a:off x="6972299" y="2072936"/>
            <a:ext cx="43148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75kg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La-Space = 45%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VO2max = 60 ml/min/kg</a:t>
            </a:r>
          </a:p>
          <a:p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0.60 mmol/L/s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ml/min = 1 W/min</a:t>
            </a:r>
          </a:p>
        </p:txBody>
      </p:sp>
    </p:spTree>
    <p:extLst>
      <p:ext uri="{BB962C8B-B14F-4D97-AF65-F5344CB8AC3E}">
        <p14:creationId xmlns:p14="http://schemas.microsoft.com/office/powerpoint/2010/main" val="10643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F7F9A0-679C-AD39-BA04-A67CA7F18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694"/>
            <a:ext cx="7464000" cy="55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5CBFA1-EF3C-542D-45AF-58BC3BCA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4" y="736119"/>
            <a:ext cx="5939447" cy="63023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E464642-ED39-D2A5-A49D-BC3CDEB3CD3D}"/>
              </a:ext>
            </a:extLst>
          </p:cNvPr>
          <p:cNvSpPr txBox="1"/>
          <p:nvPr/>
        </p:nvSpPr>
        <p:spPr>
          <a:xfrm>
            <a:off x="8163339" y="6798365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Neufer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571039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CD099D-0F01-7858-E99C-1F891614D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257"/>
            <a:ext cx="7464000" cy="559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5D9A83E-4079-4CDB-DEC6-67D98A432384}"/>
              </a:ext>
            </a:extLst>
          </p:cNvPr>
          <p:cNvSpPr/>
          <p:nvPr/>
        </p:nvSpPr>
        <p:spPr>
          <a:xfrm>
            <a:off x="1185863" y="2871788"/>
            <a:ext cx="3000375" cy="31003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FD4D2D-429F-7581-A08B-FB9946AD8E3D}"/>
              </a:ext>
            </a:extLst>
          </p:cNvPr>
          <p:cNvSpPr/>
          <p:nvPr/>
        </p:nvSpPr>
        <p:spPr>
          <a:xfrm>
            <a:off x="4167189" y="2871787"/>
            <a:ext cx="490536" cy="31003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776C260-BB9F-649F-AD11-3CB116040FE5}"/>
              </a:ext>
            </a:extLst>
          </p:cNvPr>
          <p:cNvSpPr/>
          <p:nvPr/>
        </p:nvSpPr>
        <p:spPr>
          <a:xfrm>
            <a:off x="4657724" y="2871787"/>
            <a:ext cx="2028825" cy="31003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ABC9A16-5D64-F155-8D43-B2D237C054B4}"/>
              </a:ext>
            </a:extLst>
          </p:cNvPr>
          <p:cNvCxnSpPr/>
          <p:nvPr/>
        </p:nvCxnSpPr>
        <p:spPr>
          <a:xfrm>
            <a:off x="1328738" y="3414713"/>
            <a:ext cx="26146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36D0BDC-0EBA-9371-1B82-95A746C356BE}"/>
              </a:ext>
            </a:extLst>
          </p:cNvPr>
          <p:cNvCxnSpPr>
            <a:cxnSpLocks/>
          </p:cNvCxnSpPr>
          <p:nvPr/>
        </p:nvCxnSpPr>
        <p:spPr>
          <a:xfrm>
            <a:off x="4167189" y="3414713"/>
            <a:ext cx="4905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DFD5059-82F6-FF81-3F4E-727F91771D61}"/>
              </a:ext>
            </a:extLst>
          </p:cNvPr>
          <p:cNvCxnSpPr>
            <a:cxnSpLocks/>
          </p:cNvCxnSpPr>
          <p:nvPr/>
        </p:nvCxnSpPr>
        <p:spPr>
          <a:xfrm>
            <a:off x="4792236" y="3429001"/>
            <a:ext cx="17371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BA9E51F0-FA2D-FFCC-A3C2-752F35E24516}"/>
              </a:ext>
            </a:extLst>
          </p:cNvPr>
          <p:cNvSpPr txBox="1"/>
          <p:nvPr/>
        </p:nvSpPr>
        <p:spPr>
          <a:xfrm>
            <a:off x="2300288" y="3137713"/>
            <a:ext cx="210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State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9A81CBA-34F6-2045-F2AB-9BE45C3AB917}"/>
              </a:ext>
            </a:extLst>
          </p:cNvPr>
          <p:cNvSpPr txBox="1"/>
          <p:nvPr/>
        </p:nvSpPr>
        <p:spPr>
          <a:xfrm rot="16200000">
            <a:off x="3340506" y="3276212"/>
            <a:ext cx="210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6635AA4-B93A-DBAE-FF81-7C85A2795E55}"/>
              </a:ext>
            </a:extLst>
          </p:cNvPr>
          <p:cNvSpPr txBox="1"/>
          <p:nvPr/>
        </p:nvSpPr>
        <p:spPr>
          <a:xfrm>
            <a:off x="4604563" y="2963495"/>
            <a:ext cx="210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Non-Steady State</a:t>
            </a:r>
          </a:p>
        </p:txBody>
      </p:sp>
    </p:spTree>
    <p:extLst>
      <p:ext uri="{BB962C8B-B14F-4D97-AF65-F5344CB8AC3E}">
        <p14:creationId xmlns:p14="http://schemas.microsoft.com/office/powerpoint/2010/main" val="31144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CD099D-0F01-7858-E99C-1F891614D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257"/>
            <a:ext cx="7464000" cy="55980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F11520F-9EBE-7270-C86E-1DF7D1D58D74}"/>
              </a:ext>
            </a:extLst>
          </p:cNvPr>
          <p:cNvCxnSpPr/>
          <p:nvPr/>
        </p:nvCxnSpPr>
        <p:spPr>
          <a:xfrm>
            <a:off x="5841402" y="3560781"/>
            <a:ext cx="0" cy="1602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F476B5B9-F42B-7AD5-D646-6646309C7EB4}"/>
              </a:ext>
            </a:extLst>
          </p:cNvPr>
          <p:cNvSpPr txBox="1"/>
          <p:nvPr/>
        </p:nvSpPr>
        <p:spPr>
          <a:xfrm>
            <a:off x="6712772" y="3854394"/>
            <a:ext cx="275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400W Lactate </a:t>
            </a:r>
            <a:r>
              <a:rPr lang="de-DE" sz="12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mmol/L/min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636C46E-B6AF-4A71-248A-DD343F3E78D9}"/>
              </a:ext>
            </a:extLst>
          </p:cNvPr>
          <p:cNvCxnSpPr>
            <a:cxnSpLocks/>
          </p:cNvCxnSpPr>
          <p:nvPr/>
        </p:nvCxnSpPr>
        <p:spPr>
          <a:xfrm>
            <a:off x="3496236" y="5464884"/>
            <a:ext cx="0" cy="3119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ADC5FC9-3934-5CFB-5673-D817C626D978}"/>
              </a:ext>
            </a:extLst>
          </p:cNvPr>
          <p:cNvSpPr txBox="1"/>
          <p:nvPr/>
        </p:nvSpPr>
        <p:spPr>
          <a:xfrm>
            <a:off x="1273882" y="4813619"/>
            <a:ext cx="3457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200W: Lactate </a:t>
            </a:r>
            <a:r>
              <a:rPr lang="de-DE" sz="12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0.5 mmol/L/min</a:t>
            </a:r>
          </a:p>
        </p:txBody>
      </p:sp>
    </p:spTree>
    <p:extLst>
      <p:ext uri="{BB962C8B-B14F-4D97-AF65-F5344CB8AC3E}">
        <p14:creationId xmlns:p14="http://schemas.microsoft.com/office/powerpoint/2010/main" val="3674740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336E37-20C6-29BE-20B1-2CA72B6323BF}"/>
              </a:ext>
            </a:extLst>
          </p:cNvPr>
          <p:cNvSpPr txBox="1"/>
          <p:nvPr/>
        </p:nvSpPr>
        <p:spPr>
          <a:xfrm>
            <a:off x="5481627" y="370122"/>
            <a:ext cx="257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ATP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Lactate „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1023D-B3C4-4830-6430-768B4AA61A7C}"/>
              </a:ext>
            </a:extLst>
          </p:cNvPr>
          <p:cNvCxnSpPr/>
          <p:nvPr/>
        </p:nvCxnSpPr>
        <p:spPr>
          <a:xfrm flipV="1">
            <a:off x="5016519" y="906254"/>
            <a:ext cx="94270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AD72588-BD25-D559-4116-B674F50D12E1}"/>
              </a:ext>
            </a:extLst>
          </p:cNvPr>
          <p:cNvCxnSpPr/>
          <p:nvPr/>
        </p:nvCxnSpPr>
        <p:spPr>
          <a:xfrm flipV="1">
            <a:off x="2743200" y="1961202"/>
            <a:ext cx="0" cy="3470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B7CF69C5-83AA-064E-8033-AFB3B82D39BD}"/>
              </a:ext>
            </a:extLst>
          </p:cNvPr>
          <p:cNvSpPr txBox="1"/>
          <p:nvPr/>
        </p:nvSpPr>
        <p:spPr>
          <a:xfrm>
            <a:off x="424598" y="3430790"/>
            <a:ext cx="203886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Glucose/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3E3EE18-7145-CE45-45D4-BCA9F09FBB2F}"/>
              </a:ext>
            </a:extLst>
          </p:cNvPr>
          <p:cNvSpPr txBox="1"/>
          <p:nvPr/>
        </p:nvSpPr>
        <p:spPr>
          <a:xfrm>
            <a:off x="6754863" y="2057912"/>
            <a:ext cx="203886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Lactate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oxidizing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Oxygen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breakdown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8F42F8-377C-E90F-8E2B-41A187B763AA}"/>
              </a:ext>
            </a:extLst>
          </p:cNvPr>
          <p:cNvSpPr txBox="1"/>
          <p:nvPr/>
        </p:nvSpPr>
        <p:spPr>
          <a:xfrm>
            <a:off x="8163339" y="6798365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 &amp; Heck, 1986</a:t>
            </a:r>
          </a:p>
        </p:txBody>
      </p:sp>
    </p:spTree>
    <p:extLst>
      <p:ext uri="{BB962C8B-B14F-4D97-AF65-F5344CB8AC3E}">
        <p14:creationId xmlns:p14="http://schemas.microsoft.com/office/powerpoint/2010/main" val="1454566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CD099D-0F01-7858-E99C-1F891614D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257"/>
            <a:ext cx="7464000" cy="55980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BDC4537-02F4-392B-2C44-528AFD67A92A}"/>
              </a:ext>
            </a:extLst>
          </p:cNvPr>
          <p:cNvCxnSpPr>
            <a:cxnSpLocks/>
          </p:cNvCxnSpPr>
          <p:nvPr/>
        </p:nvCxnSpPr>
        <p:spPr>
          <a:xfrm flipH="1">
            <a:off x="5600700" y="4186238"/>
            <a:ext cx="1500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A0C1DE4-7063-6162-B544-E9BDE3890445}"/>
              </a:ext>
            </a:extLst>
          </p:cNvPr>
          <p:cNvSpPr txBox="1"/>
          <p:nvPr/>
        </p:nvSpPr>
        <p:spPr>
          <a:xfrm>
            <a:off x="7464000" y="3647629"/>
            <a:ext cx="203886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Glucose/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Breakdown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B6257D-C9B2-5485-6B5B-EB21F9B46FA2}"/>
              </a:ext>
            </a:extLst>
          </p:cNvPr>
          <p:cNvSpPr txBox="1"/>
          <p:nvPr/>
        </p:nvSpPr>
        <p:spPr>
          <a:xfrm rot="21095795">
            <a:off x="2330841" y="5192537"/>
            <a:ext cx="2053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B050"/>
                </a:solidFill>
              </a:rPr>
              <a:t>Fat</a:t>
            </a:r>
            <a:r>
              <a:rPr lang="de-DE" sz="1200" dirty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oxidation</a:t>
            </a:r>
            <a:r>
              <a:rPr lang="de-DE" sz="1200" dirty="0">
                <a:solidFill>
                  <a:srgbClr val="00B050"/>
                </a:solidFill>
              </a:rPr>
              <a:t>/Lack </a:t>
            </a:r>
            <a:r>
              <a:rPr lang="de-DE" sz="1200" dirty="0" err="1">
                <a:solidFill>
                  <a:srgbClr val="00B050"/>
                </a:solidFill>
              </a:rPr>
              <a:t>of</a:t>
            </a:r>
            <a:r>
              <a:rPr lang="de-DE" sz="1200" dirty="0">
                <a:solidFill>
                  <a:srgbClr val="00B050"/>
                </a:solidFill>
              </a:rPr>
              <a:t> Lactate</a:t>
            </a:r>
          </a:p>
        </p:txBody>
      </p:sp>
      <p:sp>
        <p:nvSpPr>
          <p:cNvPr id="26" name="Mond 25">
            <a:extLst>
              <a:ext uri="{FF2B5EF4-FFF2-40B4-BE49-F238E27FC236}">
                <a16:creationId xmlns:a16="http://schemas.microsoft.com/office/drawing/2014/main" id="{938DBC30-6616-4D2F-F651-03B51DD1D101}"/>
              </a:ext>
            </a:extLst>
          </p:cNvPr>
          <p:cNvSpPr/>
          <p:nvPr/>
        </p:nvSpPr>
        <p:spPr>
          <a:xfrm rot="15691456">
            <a:off x="2763938" y="4143123"/>
            <a:ext cx="274844" cy="3105372"/>
          </a:xfrm>
          <a:prstGeom prst="moon">
            <a:avLst>
              <a:gd name="adj" fmla="val 87500"/>
            </a:avLst>
          </a:prstGeom>
          <a:solidFill>
            <a:schemeClr val="accent3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11F6FAB-95C5-DF5D-C790-EA72DC64371C}"/>
              </a:ext>
            </a:extLst>
          </p:cNvPr>
          <p:cNvSpPr/>
          <p:nvPr/>
        </p:nvSpPr>
        <p:spPr>
          <a:xfrm rot="20844251">
            <a:off x="1310736" y="5333473"/>
            <a:ext cx="908783" cy="45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18">
            <a:extLst>
              <a:ext uri="{FF2B5EF4-FFF2-40B4-BE49-F238E27FC236}">
                <a16:creationId xmlns:a16="http://schemas.microsoft.com/office/drawing/2014/main" id="{F58899A4-058D-E272-C5A7-8BD8063B9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Macronutrient utilisation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8158280-BE68-1940-DFCA-1C685252E2A8}"/>
              </a:ext>
            </a:extLst>
          </p:cNvPr>
          <p:cNvSpPr txBox="1"/>
          <p:nvPr/>
        </p:nvSpPr>
        <p:spPr>
          <a:xfrm>
            <a:off x="7682833" y="6759257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 &amp; Heck, 1986</a:t>
            </a:r>
          </a:p>
        </p:txBody>
      </p:sp>
    </p:spTree>
    <p:extLst>
      <p:ext uri="{BB962C8B-B14F-4D97-AF65-F5344CB8AC3E}">
        <p14:creationId xmlns:p14="http://schemas.microsoft.com/office/powerpoint/2010/main" val="36620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1EB603-7113-AC29-0C2F-82E9C1638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" y="1298334"/>
            <a:ext cx="7464000" cy="5598000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F3670B03-AB47-16EF-7431-D3437B64F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Macronutrient utilisation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35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F3670B03-AB47-16EF-7431-D3437B64F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Macronutrient utilisation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0B4C3F-66AF-9F41-8979-24080B2C2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78" y="2601955"/>
            <a:ext cx="4788584" cy="29904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81B39A0-4E4E-779C-8C80-05EBDD14580E}"/>
              </a:ext>
            </a:extLst>
          </p:cNvPr>
          <p:cNvSpPr txBox="1"/>
          <p:nvPr/>
        </p:nvSpPr>
        <p:spPr>
          <a:xfrm>
            <a:off x="7351643" y="5642365"/>
            <a:ext cx="5897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Achten &amp; </a:t>
            </a:r>
            <a:r>
              <a:rPr lang="de-DE" dirty="0" err="1"/>
              <a:t>Jeukendrup</a:t>
            </a:r>
            <a:r>
              <a:rPr lang="de-DE" dirty="0"/>
              <a:t>, 2003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A3A4DB-D7D4-7700-37DD-25F3AEBBF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885"/>
            <a:ext cx="4788584" cy="35914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81EC818-547E-E51D-6EDC-73FAE7AE2390}"/>
              </a:ext>
            </a:extLst>
          </p:cNvPr>
          <p:cNvSpPr txBox="1"/>
          <p:nvPr/>
        </p:nvSpPr>
        <p:spPr>
          <a:xfrm>
            <a:off x="1824447" y="5549960"/>
            <a:ext cx="15372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% VO2max</a:t>
            </a:r>
          </a:p>
        </p:txBody>
      </p:sp>
    </p:spTree>
    <p:extLst>
      <p:ext uri="{BB962C8B-B14F-4D97-AF65-F5344CB8AC3E}">
        <p14:creationId xmlns:p14="http://schemas.microsoft.com/office/powerpoint/2010/main" val="2375001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32DAE121-3714-2806-D923-930D6BE7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Summary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794EF6-6D04-1118-2C5B-8E7E498401B0}"/>
              </a:ext>
            </a:extLst>
          </p:cNvPr>
          <p:cNvSpPr txBox="1"/>
          <p:nvPr/>
        </p:nvSpPr>
        <p:spPr>
          <a:xfrm>
            <a:off x="469288" y="1621471"/>
            <a:ext cx="88542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</a:t>
            </a: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788BE5-5FDE-0A48-E963-06DBED4CFEC6}"/>
              </a:ext>
            </a:extLst>
          </p:cNvPr>
          <p:cNvSpPr txBox="1"/>
          <p:nvPr/>
        </p:nvSpPr>
        <p:spPr>
          <a:xfrm>
            <a:off x="757128" y="2046431"/>
            <a:ext cx="43148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75kg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La-Space = 45%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VO2max = 60 ml/min/kg</a:t>
            </a:r>
          </a:p>
          <a:p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0.60 mmol/L/s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ml/min = 1 W/min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C7895E-53E6-A4A9-A27F-59A38AF4AFC8}"/>
              </a:ext>
            </a:extLst>
          </p:cNvPr>
          <p:cNvSpPr/>
          <p:nvPr/>
        </p:nvSpPr>
        <p:spPr>
          <a:xfrm>
            <a:off x="757128" y="3167270"/>
            <a:ext cx="3006489" cy="71561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9A0B9B7-FAB6-8A06-B617-B24169B6D79E}"/>
              </a:ext>
            </a:extLst>
          </p:cNvPr>
          <p:cNvCxnSpPr/>
          <p:nvPr/>
        </p:nvCxnSpPr>
        <p:spPr>
          <a:xfrm>
            <a:off x="3763617" y="3485322"/>
            <a:ext cx="2001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0E89B3B-5D66-0A50-7842-2415F1BEFCA9}"/>
              </a:ext>
            </a:extLst>
          </p:cNvPr>
          <p:cNvSpPr txBox="1"/>
          <p:nvPr/>
        </p:nvSpPr>
        <p:spPr>
          <a:xfrm>
            <a:off x="5826679" y="3167270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15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5C6A11-1A2A-6EB3-37E1-D7DDA65E0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585"/>
            <a:ext cx="6175513" cy="46316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4925ED-3008-C675-4B4E-29BCEEC82321}"/>
              </a:ext>
            </a:extLst>
          </p:cNvPr>
          <p:cNvSpPr txBox="1"/>
          <p:nvPr/>
        </p:nvSpPr>
        <p:spPr>
          <a:xfrm>
            <a:off x="1616768" y="1510748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7F907A-48B9-C615-2C53-2BF04B954C36}"/>
              </a:ext>
            </a:extLst>
          </p:cNvPr>
          <p:cNvSpPr txBox="1"/>
          <p:nvPr/>
        </p:nvSpPr>
        <p:spPr>
          <a:xfrm>
            <a:off x="1908314" y="1910858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BAB9CF5-98BC-80FC-A0AE-D7B6A1677092}"/>
              </a:ext>
            </a:extLst>
          </p:cNvPr>
          <p:cNvSpPr txBox="1"/>
          <p:nvPr/>
        </p:nvSpPr>
        <p:spPr>
          <a:xfrm>
            <a:off x="1908313" y="2387403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2F6EE33-ACBE-D6C7-FA77-94FC31DA7B6F}"/>
              </a:ext>
            </a:extLst>
          </p:cNvPr>
          <p:cNvCxnSpPr>
            <a:cxnSpLocks/>
          </p:cNvCxnSpPr>
          <p:nvPr/>
        </p:nvCxnSpPr>
        <p:spPr>
          <a:xfrm>
            <a:off x="887896" y="2360899"/>
            <a:ext cx="1709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B45E9D7-0820-C3C8-2B61-9101F0F4CE95}"/>
              </a:ext>
            </a:extLst>
          </p:cNvPr>
          <p:cNvSpPr txBox="1"/>
          <p:nvPr/>
        </p:nvSpPr>
        <p:spPr>
          <a:xfrm>
            <a:off x="5767042" y="2096610"/>
            <a:ext cx="3432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A1C2AD-9F41-1F87-C381-0764A5DA9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" y="1351342"/>
            <a:ext cx="5842000" cy="4381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4A50909-433A-EA28-F42F-DE2B2321BC99}"/>
              </a:ext>
            </a:extLst>
          </p:cNvPr>
          <p:cNvSpPr txBox="1"/>
          <p:nvPr/>
        </p:nvSpPr>
        <p:spPr>
          <a:xfrm>
            <a:off x="1616768" y="1510748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DBB56F5-F0C1-8C8A-FDA2-F09390344731}"/>
              </a:ext>
            </a:extLst>
          </p:cNvPr>
          <p:cNvSpPr txBox="1"/>
          <p:nvPr/>
        </p:nvSpPr>
        <p:spPr>
          <a:xfrm>
            <a:off x="1908314" y="1910858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178F31-EEA0-0C71-CFB0-C0B9CDF718C9}"/>
              </a:ext>
            </a:extLst>
          </p:cNvPr>
          <p:cNvSpPr txBox="1"/>
          <p:nvPr/>
        </p:nvSpPr>
        <p:spPr>
          <a:xfrm>
            <a:off x="1914941" y="2392488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48EF00-AF91-44E1-5D9F-E9D235277D6E}"/>
              </a:ext>
            </a:extLst>
          </p:cNvPr>
          <p:cNvSpPr txBox="1"/>
          <p:nvPr/>
        </p:nvSpPr>
        <p:spPr>
          <a:xfrm>
            <a:off x="1914941" y="2775739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8475DB-BB15-6E63-3964-009488391FC1}"/>
              </a:ext>
            </a:extLst>
          </p:cNvPr>
          <p:cNvSpPr txBox="1"/>
          <p:nvPr/>
        </p:nvSpPr>
        <p:spPr>
          <a:xfrm>
            <a:off x="5767042" y="2096610"/>
            <a:ext cx="3432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And vice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28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FCE5A15-3614-FA10-0A8B-C9290FB10F8E}"/>
              </a:ext>
            </a:extLst>
          </p:cNvPr>
          <p:cNvGrpSpPr/>
          <p:nvPr/>
        </p:nvGrpSpPr>
        <p:grpSpPr>
          <a:xfrm>
            <a:off x="0" y="1894946"/>
            <a:ext cx="4746812" cy="3343871"/>
            <a:chOff x="0" y="1354859"/>
            <a:chExt cx="5842000" cy="43815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212DD47-9B14-530D-91B8-A0B49D69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54859"/>
              <a:ext cx="5842000" cy="4381500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5BFAAA6-A41E-049F-8DE1-C76F3CC68DF3}"/>
                </a:ext>
              </a:extLst>
            </p:cNvPr>
            <p:cNvSpPr txBox="1"/>
            <p:nvPr/>
          </p:nvSpPr>
          <p:spPr>
            <a:xfrm>
              <a:off x="1379265" y="1988189"/>
              <a:ext cx="1736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V̇O</a:t>
              </a:r>
              <a:r>
                <a:rPr lang="de-DE" sz="1600" b="1" baseline="-25000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sz="1600" b="1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 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E87B5FD-75B3-7DEB-36EE-0A2A94E812A3}"/>
                </a:ext>
              </a:extLst>
            </p:cNvPr>
            <p:cNvSpPr txBox="1"/>
            <p:nvPr/>
          </p:nvSpPr>
          <p:spPr>
            <a:xfrm>
              <a:off x="2664724" y="2960073"/>
              <a:ext cx="1736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EDE364F-9006-B59B-89BD-F689C33A1272}"/>
                </a:ext>
              </a:extLst>
            </p:cNvPr>
            <p:cNvSpPr txBox="1"/>
            <p:nvPr/>
          </p:nvSpPr>
          <p:spPr>
            <a:xfrm>
              <a:off x="3135180" y="2392460"/>
              <a:ext cx="1736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F3696FD-488E-5EFA-A967-FB1B34F25559}"/>
                </a:ext>
              </a:extLst>
            </p:cNvPr>
            <p:cNvSpPr txBox="1"/>
            <p:nvPr/>
          </p:nvSpPr>
          <p:spPr>
            <a:xfrm>
              <a:off x="2472568" y="2494382"/>
              <a:ext cx="1736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BA1C6C83-C659-C4D7-0C9E-7C1C69404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99" y="2108695"/>
            <a:ext cx="5067093" cy="33438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E1E4CC7-2D91-E012-B709-0E5B4862A0FB}"/>
              </a:ext>
            </a:extLst>
          </p:cNvPr>
          <p:cNvSpPr txBox="1"/>
          <p:nvPr/>
        </p:nvSpPr>
        <p:spPr>
          <a:xfrm>
            <a:off x="7294245" y="5552084"/>
            <a:ext cx="5897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Achten &amp;, </a:t>
            </a:r>
            <a:r>
              <a:rPr lang="de-DE" dirty="0" err="1"/>
              <a:t>Jeukendrup</a:t>
            </a:r>
            <a:r>
              <a:rPr lang="de-DE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172751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9B50F7-DDFD-6FB3-152D-8D757875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6" y="1830274"/>
            <a:ext cx="5177928" cy="291589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9B7A433-8756-D51F-6DD8-723359428E6E}"/>
              </a:ext>
            </a:extLst>
          </p:cNvPr>
          <p:cNvSpPr txBox="1"/>
          <p:nvPr/>
        </p:nvSpPr>
        <p:spPr>
          <a:xfrm>
            <a:off x="8163339" y="6798365"/>
            <a:ext cx="1820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Neufer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083429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187702-E96A-F460-FE25-D1D9D1B20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4" y="2529681"/>
            <a:ext cx="4770438" cy="19579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B379F4-9D44-B6AE-97F9-DE21E9E1C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" y="760475"/>
            <a:ext cx="4687038" cy="1769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64738E-6B2F-803F-4F8F-2C4D127F2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99" y="2325936"/>
            <a:ext cx="4293152" cy="23654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E6BC03-B62C-E779-0AAB-3401982CE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9" y="953165"/>
            <a:ext cx="7467600" cy="5232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BF0A352-E950-F308-1D22-0A6C3FD758A5}"/>
              </a:ext>
            </a:extLst>
          </p:cNvPr>
          <p:cNvSpPr txBox="1"/>
          <p:nvPr/>
        </p:nvSpPr>
        <p:spPr>
          <a:xfrm>
            <a:off x="2655093" y="6309102"/>
            <a:ext cx="477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Training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F2D161-5708-9027-0F7F-6611AFD1003E}"/>
              </a:ext>
            </a:extLst>
          </p:cNvPr>
          <p:cNvSpPr txBox="1"/>
          <p:nvPr/>
        </p:nvSpPr>
        <p:spPr>
          <a:xfrm>
            <a:off x="7425531" y="6705791"/>
            <a:ext cx="5897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Bagley et al., 2016</a:t>
            </a:r>
          </a:p>
        </p:txBody>
      </p:sp>
    </p:spTree>
    <p:extLst>
      <p:ext uri="{BB962C8B-B14F-4D97-AF65-F5344CB8AC3E}">
        <p14:creationId xmlns:p14="http://schemas.microsoft.com/office/powerpoint/2010/main" val="25698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4BE795-2FA1-05CC-3645-208FDC225932}"/>
              </a:ext>
            </a:extLst>
          </p:cNvPr>
          <p:cNvSpPr txBox="1"/>
          <p:nvPr/>
        </p:nvSpPr>
        <p:spPr>
          <a:xfrm>
            <a:off x="664955" y="1858071"/>
            <a:ext cx="3432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And vice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65ACF3-4EEB-2F2B-EBC3-2336A23E7511}"/>
              </a:ext>
            </a:extLst>
          </p:cNvPr>
          <p:cNvSpPr txBox="1"/>
          <p:nvPr/>
        </p:nvSpPr>
        <p:spPr>
          <a:xfrm>
            <a:off x="437325" y="1401576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5195695-D380-8DAE-3F1E-5201ADAC6E51}"/>
              </a:ext>
            </a:extLst>
          </p:cNvPr>
          <p:cNvCxnSpPr>
            <a:cxnSpLocks/>
          </p:cNvCxnSpPr>
          <p:nvPr/>
        </p:nvCxnSpPr>
        <p:spPr>
          <a:xfrm flipV="1">
            <a:off x="1506469" y="1152939"/>
            <a:ext cx="0" cy="705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B3A1D6-916F-F12C-EDD3-63B88CD6FF63}"/>
              </a:ext>
            </a:extLst>
          </p:cNvPr>
          <p:cNvSpPr txBox="1"/>
          <p:nvPr/>
        </p:nvSpPr>
        <p:spPr>
          <a:xfrm>
            <a:off x="4731029" y="1401576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??? </a:t>
            </a:r>
          </a:p>
        </p:txBody>
      </p:sp>
    </p:spTree>
    <p:extLst>
      <p:ext uri="{BB962C8B-B14F-4D97-AF65-F5344CB8AC3E}">
        <p14:creationId xmlns:p14="http://schemas.microsoft.com/office/powerpoint/2010/main" val="903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552EBA-9456-7CB8-264B-6C4959A7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854"/>
            <a:ext cx="5842000" cy="4381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8252CA-FC24-8D4E-5759-0122A5D85201}"/>
              </a:ext>
            </a:extLst>
          </p:cNvPr>
          <p:cNvSpPr txBox="1"/>
          <p:nvPr/>
        </p:nvSpPr>
        <p:spPr>
          <a:xfrm>
            <a:off x="2333423" y="2554181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7B1410-F2FE-842E-7910-C76FCBEA36E2}"/>
              </a:ext>
            </a:extLst>
          </p:cNvPr>
          <p:cNvSpPr txBox="1"/>
          <p:nvPr/>
        </p:nvSpPr>
        <p:spPr>
          <a:xfrm>
            <a:off x="3201441" y="3058103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AA339E-A8C1-54D5-48CD-2B955950DC01}"/>
              </a:ext>
            </a:extLst>
          </p:cNvPr>
          <p:cNvSpPr txBox="1"/>
          <p:nvPr/>
        </p:nvSpPr>
        <p:spPr>
          <a:xfrm>
            <a:off x="3744777" y="3452327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16F92C-83FC-C2EB-A890-D9DA66E244AE}"/>
              </a:ext>
            </a:extLst>
          </p:cNvPr>
          <p:cNvSpPr txBox="1"/>
          <p:nvPr/>
        </p:nvSpPr>
        <p:spPr>
          <a:xfrm>
            <a:off x="5767042" y="2096610"/>
            <a:ext cx="3432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9ED4BD-34E8-39D2-5903-52E3D029E2DA}"/>
              </a:ext>
            </a:extLst>
          </p:cNvPr>
          <p:cNvSpPr txBox="1"/>
          <p:nvPr/>
        </p:nvSpPr>
        <p:spPr>
          <a:xfrm>
            <a:off x="5842000" y="1594455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2780E02-930E-0326-989C-31CF355DFB0D}"/>
              </a:ext>
            </a:extLst>
          </p:cNvPr>
          <p:cNvCxnSpPr>
            <a:cxnSpLocks/>
          </p:cNvCxnSpPr>
          <p:nvPr/>
        </p:nvCxnSpPr>
        <p:spPr>
          <a:xfrm>
            <a:off x="6904383" y="1430854"/>
            <a:ext cx="0" cy="639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3F898F9-D29F-E622-448C-C9DF73F40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58" y="1430854"/>
            <a:ext cx="5842000" cy="4381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8252CA-FC24-8D4E-5759-0122A5D85201}"/>
              </a:ext>
            </a:extLst>
          </p:cNvPr>
          <p:cNvSpPr txBox="1"/>
          <p:nvPr/>
        </p:nvSpPr>
        <p:spPr>
          <a:xfrm>
            <a:off x="2333423" y="2554181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7B1410-F2FE-842E-7910-C76FCBEA36E2}"/>
              </a:ext>
            </a:extLst>
          </p:cNvPr>
          <p:cNvSpPr txBox="1"/>
          <p:nvPr/>
        </p:nvSpPr>
        <p:spPr>
          <a:xfrm>
            <a:off x="3445430" y="3113773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AA339E-A8C1-54D5-48CD-2B955950DC01}"/>
              </a:ext>
            </a:extLst>
          </p:cNvPr>
          <p:cNvSpPr txBox="1"/>
          <p:nvPr/>
        </p:nvSpPr>
        <p:spPr>
          <a:xfrm>
            <a:off x="3599003" y="3504088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16F92C-83FC-C2EB-A890-D9DA66E244AE}"/>
              </a:ext>
            </a:extLst>
          </p:cNvPr>
          <p:cNvSpPr txBox="1"/>
          <p:nvPr/>
        </p:nvSpPr>
        <p:spPr>
          <a:xfrm>
            <a:off x="5767042" y="2096610"/>
            <a:ext cx="3432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And vice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9ED4BD-34E8-39D2-5903-52E3D029E2DA}"/>
              </a:ext>
            </a:extLst>
          </p:cNvPr>
          <p:cNvSpPr txBox="1"/>
          <p:nvPr/>
        </p:nvSpPr>
        <p:spPr>
          <a:xfrm>
            <a:off x="5842000" y="1594455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2780E02-930E-0326-989C-31CF355DFB0D}"/>
              </a:ext>
            </a:extLst>
          </p:cNvPr>
          <p:cNvCxnSpPr>
            <a:cxnSpLocks/>
          </p:cNvCxnSpPr>
          <p:nvPr/>
        </p:nvCxnSpPr>
        <p:spPr>
          <a:xfrm>
            <a:off x="6904383" y="1430854"/>
            <a:ext cx="0" cy="639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63DB372-FDB8-4C13-6E44-70C6AB7E1231}"/>
              </a:ext>
            </a:extLst>
          </p:cNvPr>
          <p:cNvSpPr txBox="1"/>
          <p:nvPr/>
        </p:nvSpPr>
        <p:spPr>
          <a:xfrm>
            <a:off x="3287444" y="2619847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</p:spTree>
    <p:extLst>
      <p:ext uri="{BB962C8B-B14F-4D97-AF65-F5344CB8AC3E}">
        <p14:creationId xmlns:p14="http://schemas.microsoft.com/office/powerpoint/2010/main" val="32835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4BE795-2FA1-05CC-3645-208FDC225932}"/>
              </a:ext>
            </a:extLst>
          </p:cNvPr>
          <p:cNvSpPr txBox="1"/>
          <p:nvPr/>
        </p:nvSpPr>
        <p:spPr>
          <a:xfrm>
            <a:off x="664955" y="1858071"/>
            <a:ext cx="3432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And vice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65ACF3-4EEB-2F2B-EBC3-2336A23E7511}"/>
              </a:ext>
            </a:extLst>
          </p:cNvPr>
          <p:cNvSpPr txBox="1"/>
          <p:nvPr/>
        </p:nvSpPr>
        <p:spPr>
          <a:xfrm>
            <a:off x="437325" y="1401576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5195695-D380-8DAE-3F1E-5201ADAC6E51}"/>
              </a:ext>
            </a:extLst>
          </p:cNvPr>
          <p:cNvCxnSpPr>
            <a:cxnSpLocks/>
          </p:cNvCxnSpPr>
          <p:nvPr/>
        </p:nvCxnSpPr>
        <p:spPr>
          <a:xfrm flipV="1">
            <a:off x="1506469" y="1152939"/>
            <a:ext cx="0" cy="705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B3A1D6-916F-F12C-EDD3-63B88CD6FF63}"/>
              </a:ext>
            </a:extLst>
          </p:cNvPr>
          <p:cNvSpPr txBox="1"/>
          <p:nvPr/>
        </p:nvSpPr>
        <p:spPr>
          <a:xfrm>
            <a:off x="4731029" y="1401576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74E477-6406-FC5D-A73C-F5F909055521}"/>
              </a:ext>
            </a:extLst>
          </p:cNvPr>
          <p:cNvSpPr txBox="1"/>
          <p:nvPr/>
        </p:nvSpPr>
        <p:spPr>
          <a:xfrm>
            <a:off x="4938782" y="1858071"/>
            <a:ext cx="3432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And vice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B322D36-ACDA-A342-BA57-FB3E7E70294E}"/>
              </a:ext>
            </a:extLst>
          </p:cNvPr>
          <p:cNvCxnSpPr>
            <a:cxnSpLocks/>
          </p:cNvCxnSpPr>
          <p:nvPr/>
        </p:nvCxnSpPr>
        <p:spPr>
          <a:xfrm flipV="1">
            <a:off x="5767043" y="1152939"/>
            <a:ext cx="0" cy="705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D474DED-0710-DE93-4CDD-4A1428917627}"/>
              </a:ext>
            </a:extLst>
          </p:cNvPr>
          <p:cNvSpPr txBox="1"/>
          <p:nvPr/>
        </p:nvSpPr>
        <p:spPr>
          <a:xfrm>
            <a:off x="2500179" y="5703192"/>
            <a:ext cx="793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 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V̇O</a:t>
            </a:r>
            <a:r>
              <a:rPr lang="de-DE" sz="18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Maennchen fragezeichen Bilder ...">
            <a:extLst>
              <a:ext uri="{FF2B5EF4-FFF2-40B4-BE49-F238E27FC236}">
                <a16:creationId xmlns:a16="http://schemas.microsoft.com/office/drawing/2014/main" id="{5E044C46-F006-F55A-1B35-BC8D537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2" y="5015869"/>
            <a:ext cx="1835224" cy="13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A69128-68CD-B0A6-6073-1D478741E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9" b="50000"/>
          <a:stretch/>
        </p:blipFill>
        <p:spPr>
          <a:xfrm>
            <a:off x="714936" y="1696895"/>
            <a:ext cx="4325376" cy="3013984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2460EE9D-5DD0-73E1-17AD-CCACE063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Sprinting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43756A-92E6-9BA8-3E46-D34FC51AA4F9}"/>
              </a:ext>
            </a:extLst>
          </p:cNvPr>
          <p:cNvSpPr txBox="1"/>
          <p:nvPr/>
        </p:nvSpPr>
        <p:spPr>
          <a:xfrm>
            <a:off x="2144684" y="1296785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97C057-4116-EFA7-BC97-57FD8EB325C7}"/>
              </a:ext>
            </a:extLst>
          </p:cNvPr>
          <p:cNvSpPr txBox="1"/>
          <p:nvPr/>
        </p:nvSpPr>
        <p:spPr>
          <a:xfrm rot="16200000">
            <a:off x="145491" y="3593485"/>
            <a:ext cx="136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Metabolic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848F5FE-C1E8-7CC8-FF7C-AD2118433DF2}"/>
              </a:ext>
            </a:extLst>
          </p:cNvPr>
          <p:cNvSpPr txBox="1"/>
          <p:nvPr/>
        </p:nvSpPr>
        <p:spPr>
          <a:xfrm>
            <a:off x="3259989" y="2957786"/>
            <a:ext cx="22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Average 82.9 W/kg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14927F-29C3-87BA-9878-1D77A657EC35}"/>
              </a:ext>
            </a:extLst>
          </p:cNvPr>
          <p:cNvSpPr txBox="1"/>
          <p:nvPr/>
        </p:nvSpPr>
        <p:spPr>
          <a:xfrm>
            <a:off x="3259989" y="3577799"/>
            <a:ext cx="22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Average 60.3 W/kg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85C65F-99BE-7A90-A791-8101C800251A}"/>
              </a:ext>
            </a:extLst>
          </p:cNvPr>
          <p:cNvSpPr txBox="1"/>
          <p:nvPr/>
        </p:nvSpPr>
        <p:spPr>
          <a:xfrm>
            <a:off x="5857875" y="1659731"/>
            <a:ext cx="350043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Watt-O2 = 2.87 ml/min/W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Theorethical</a:t>
            </a:r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i="1" u="sng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60.3 * 2.87 = 173.1 ml/min/kg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Theorethical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~1.01 mmol/L/s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7143CBE1-B34E-4AB7-F470-23949D88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4" y="5322661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9A1ECB-609E-6ACE-9A39-E3D8C999854E}"/>
              </a:ext>
            </a:extLst>
          </p:cNvPr>
          <p:cNvSpPr txBox="1"/>
          <p:nvPr/>
        </p:nvSpPr>
        <p:spPr>
          <a:xfrm>
            <a:off x="1380642" y="5399612"/>
            <a:ext cx="696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oxidative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sprinting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A715EB-B4C1-3647-9DE7-4C526905E839}"/>
              </a:ext>
            </a:extLst>
          </p:cNvPr>
          <p:cNvSpPr/>
          <p:nvPr/>
        </p:nvSpPr>
        <p:spPr>
          <a:xfrm>
            <a:off x="982402" y="5399613"/>
            <a:ext cx="7097569" cy="88924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98F01766-5F02-6948-21A3-9BC18D58C590}"/>
              </a:ext>
            </a:extLst>
          </p:cNvPr>
          <p:cNvSpPr txBox="1"/>
          <p:nvPr/>
        </p:nvSpPr>
        <p:spPr bwMode="auto">
          <a:xfrm>
            <a:off x="660336" y="4755160"/>
            <a:ext cx="485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Briand et al, 2025</a:t>
            </a:r>
          </a:p>
        </p:txBody>
      </p:sp>
    </p:spTree>
    <p:extLst>
      <p:ext uri="{BB962C8B-B14F-4D97-AF65-F5344CB8AC3E}">
        <p14:creationId xmlns:p14="http://schemas.microsoft.com/office/powerpoint/2010/main" val="16519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4BE795-2FA1-05CC-3645-208FDC225932}"/>
              </a:ext>
            </a:extLst>
          </p:cNvPr>
          <p:cNvSpPr txBox="1"/>
          <p:nvPr/>
        </p:nvSpPr>
        <p:spPr>
          <a:xfrm>
            <a:off x="664955" y="1858071"/>
            <a:ext cx="3432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And vice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65ACF3-4EEB-2F2B-EBC3-2336A23E7511}"/>
              </a:ext>
            </a:extLst>
          </p:cNvPr>
          <p:cNvSpPr txBox="1"/>
          <p:nvPr/>
        </p:nvSpPr>
        <p:spPr>
          <a:xfrm>
            <a:off x="437325" y="1401576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5195695-D380-8DAE-3F1E-5201ADAC6E51}"/>
              </a:ext>
            </a:extLst>
          </p:cNvPr>
          <p:cNvCxnSpPr>
            <a:cxnSpLocks/>
          </p:cNvCxnSpPr>
          <p:nvPr/>
        </p:nvCxnSpPr>
        <p:spPr>
          <a:xfrm flipV="1">
            <a:off x="1506469" y="1152939"/>
            <a:ext cx="0" cy="705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B3A1D6-916F-F12C-EDD3-63B88CD6FF63}"/>
              </a:ext>
            </a:extLst>
          </p:cNvPr>
          <p:cNvSpPr txBox="1"/>
          <p:nvPr/>
        </p:nvSpPr>
        <p:spPr>
          <a:xfrm>
            <a:off x="4731029" y="1401576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74E477-6406-FC5D-A73C-F5F909055521}"/>
              </a:ext>
            </a:extLst>
          </p:cNvPr>
          <p:cNvSpPr txBox="1"/>
          <p:nvPr/>
        </p:nvSpPr>
        <p:spPr>
          <a:xfrm>
            <a:off x="4938782" y="1858071"/>
            <a:ext cx="3432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Point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Lactate/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And vice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B322D36-ACDA-A342-BA57-FB3E7E70294E}"/>
              </a:ext>
            </a:extLst>
          </p:cNvPr>
          <p:cNvCxnSpPr>
            <a:cxnSpLocks/>
          </p:cNvCxnSpPr>
          <p:nvPr/>
        </p:nvCxnSpPr>
        <p:spPr>
          <a:xfrm flipV="1">
            <a:off x="5767043" y="1152939"/>
            <a:ext cx="0" cy="705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D474DED-0710-DE93-4CDD-4A1428917627}"/>
              </a:ext>
            </a:extLst>
          </p:cNvPr>
          <p:cNvSpPr txBox="1"/>
          <p:nvPr/>
        </p:nvSpPr>
        <p:spPr>
          <a:xfrm>
            <a:off x="2361236" y="4949144"/>
            <a:ext cx="793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 </a:t>
            </a:r>
            <a:r>
              <a:rPr lang="de-DE" sz="1800" b="1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V̇O</a:t>
            </a:r>
            <a:r>
              <a:rPr lang="de-DE" sz="1800" b="1" strike="sngStrike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800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de-DE" sz="1800" b="1" strike="sngStrik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800" b="1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strike="sngStrik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800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strike="sngStrik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strike="sngStrik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800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strike="sngStrik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800" strike="sngStrik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Maennchen fragezeichen Bilder ...">
            <a:extLst>
              <a:ext uri="{FF2B5EF4-FFF2-40B4-BE49-F238E27FC236}">
                <a16:creationId xmlns:a16="http://schemas.microsoft.com/office/drawing/2014/main" id="{5E044C46-F006-F55A-1B35-BC8D537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5" y="5040200"/>
            <a:ext cx="1835224" cy="13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F2448E2-6D17-856D-425D-14FD33052D60}"/>
              </a:ext>
            </a:extLst>
          </p:cNvPr>
          <p:cNvSpPr txBox="1"/>
          <p:nvPr/>
        </p:nvSpPr>
        <p:spPr>
          <a:xfrm>
            <a:off x="1506469" y="5438228"/>
            <a:ext cx="793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V̇O</a:t>
            </a:r>
            <a:r>
              <a:rPr lang="de-DE" sz="18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de-DE" sz="18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finetuned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78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n 1" descr="The Final Mile: Geens v Blummenfelt | Precision Fuel &amp; Hydration IRONMAN 70.3 World Championship">
            <a:hlinkClick r:id="" action="ppaction://media"/>
            <a:extLst>
              <a:ext uri="{FF2B5EF4-FFF2-40B4-BE49-F238E27FC236}">
                <a16:creationId xmlns:a16="http://schemas.microsoft.com/office/drawing/2014/main" id="{A055A9A0-BB8A-2555-39F8-991F348C26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3360" y="1246936"/>
            <a:ext cx="8217481" cy="46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32364C-DE6C-1384-97D9-F23F3BC5C60C}"/>
              </a:ext>
            </a:extLst>
          </p:cNvPr>
          <p:cNvSpPr txBox="1"/>
          <p:nvPr/>
        </p:nvSpPr>
        <p:spPr>
          <a:xfrm>
            <a:off x="508000" y="1118363"/>
            <a:ext cx="40494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[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pH, [La</a:t>
            </a:r>
            <a:r>
              <a:rPr lang="de-DE" sz="16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V̇O2,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</a:t>
            </a:r>
          </a:p>
          <a:p>
            <a:endParaRPr lang="de-DE" dirty="0"/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I.)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 150W,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 [30sec 350W, 30sec 150W],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 150W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II.)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 150W,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[2min 310W, 1min 150W],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 150W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III.)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 150W,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[4min 280W, 2min 150W],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 150W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EE2039-DEF7-B5C6-A981-826A5D542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90" y="1473429"/>
            <a:ext cx="5065335" cy="37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3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2460EE9D-5DD0-73E1-17AD-CCACE063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1- vs 2-Compartment Modell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2BE80A-4B51-8523-F99F-5E7D541E3E45}"/>
              </a:ext>
            </a:extLst>
          </p:cNvPr>
          <p:cNvSpPr/>
          <p:nvPr/>
        </p:nvSpPr>
        <p:spPr>
          <a:xfrm>
            <a:off x="696686" y="2177143"/>
            <a:ext cx="2873828" cy="27722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726A87E-D128-288B-4FCE-75492060985C}"/>
              </a:ext>
            </a:extLst>
          </p:cNvPr>
          <p:cNvSpPr txBox="1"/>
          <p:nvPr/>
        </p:nvSpPr>
        <p:spPr>
          <a:xfrm>
            <a:off x="1193914" y="3176694"/>
            <a:ext cx="56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vLa</a:t>
            </a:r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1407DC4-9D3B-9869-D041-91EEB9B64BF8}"/>
              </a:ext>
            </a:extLst>
          </p:cNvPr>
          <p:cNvSpPr txBox="1"/>
          <p:nvPr/>
        </p:nvSpPr>
        <p:spPr>
          <a:xfrm>
            <a:off x="2485571" y="3163147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vLa</a:t>
            </a:r>
            <a:r>
              <a:rPr lang="de-DE" baseline="-25000" dirty="0" err="1"/>
              <a:t>ox</a:t>
            </a:r>
            <a:r>
              <a:rPr lang="de-DE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F2D96CC-E7B2-AA7C-2173-EECB2B0C44F1}"/>
              </a:ext>
            </a:extLst>
          </p:cNvPr>
          <p:cNvSpPr txBox="1"/>
          <p:nvPr/>
        </p:nvSpPr>
        <p:spPr>
          <a:xfrm>
            <a:off x="696686" y="17770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D3CB9A3-8C10-2507-E7E8-5F62ED3EB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8" y="2542381"/>
            <a:ext cx="5257800" cy="2476500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0057FA5A-FE05-DAD0-2DD3-1AC8042953CD}"/>
              </a:ext>
            </a:extLst>
          </p:cNvPr>
          <p:cNvCxnSpPr/>
          <p:nvPr/>
        </p:nvCxnSpPr>
        <p:spPr>
          <a:xfrm>
            <a:off x="4074771" y="1553029"/>
            <a:ext cx="0" cy="52541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0F053F8-CC14-F593-0391-6471D8B44701}"/>
              </a:ext>
            </a:extLst>
          </p:cNvPr>
          <p:cNvSpPr txBox="1"/>
          <p:nvPr/>
        </p:nvSpPr>
        <p:spPr>
          <a:xfrm>
            <a:off x="5624057" y="177703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0BFA6F0-F55C-DE7E-0364-9ABD97F9EBC3}"/>
              </a:ext>
            </a:extLst>
          </p:cNvPr>
          <p:cNvSpPr txBox="1"/>
          <p:nvPr/>
        </p:nvSpPr>
        <p:spPr>
          <a:xfrm>
            <a:off x="8029348" y="177703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5049634-091A-77E7-9BCD-3BBD1FA75649}"/>
              </a:ext>
            </a:extLst>
          </p:cNvPr>
          <p:cNvSpPr txBox="1"/>
          <p:nvPr/>
        </p:nvSpPr>
        <p:spPr>
          <a:xfrm>
            <a:off x="8661173" y="5018881"/>
            <a:ext cx="303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et al., 2022</a:t>
            </a:r>
          </a:p>
        </p:txBody>
      </p:sp>
    </p:spTree>
    <p:extLst>
      <p:ext uri="{BB962C8B-B14F-4D97-AF65-F5344CB8AC3E}">
        <p14:creationId xmlns:p14="http://schemas.microsoft.com/office/powerpoint/2010/main" val="349171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D359F44F-49BB-12AA-0A6A-0C4BE3B62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Calculation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steady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metabolic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profiles</a:t>
            </a: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20F66FD-8ACF-A075-A74D-43E8361C3CF7}"/>
              </a:ext>
            </a:extLst>
          </p:cNvPr>
          <p:cNvSpPr txBox="1"/>
          <p:nvPr/>
        </p:nvSpPr>
        <p:spPr>
          <a:xfrm>
            <a:off x="326413" y="1607183"/>
            <a:ext cx="9089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(4-Steps) (pH=7,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ADP and AMP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oxidative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phosphorylation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8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B150C086-BBE5-CF99-7786-10DDC8BA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6"/>
            <a:ext cx="5488734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Literature</a:t>
            </a: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29036C-A94F-9B90-0F47-54BCB8F6A100}"/>
              </a:ext>
            </a:extLst>
          </p:cNvPr>
          <p:cNvSpPr txBox="1"/>
          <p:nvPr/>
        </p:nvSpPr>
        <p:spPr>
          <a:xfrm>
            <a:off x="375201" y="1453962"/>
            <a:ext cx="889348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Achten J,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Jeukendrup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AE. Maximal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Sports Med. 2003 Nov;24(8):603-8.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10.1055/s-2003-43265. PMID: 14598198.</a:t>
            </a:r>
          </a:p>
          <a:p>
            <a:endParaRPr lang="en-US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Bagley L,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Slevin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Bradburn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Liu D,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Murgatroyd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Morrissey G, Carroll M,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Piasecki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Gilmore WS,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McPhee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JS. Sex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12 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VO2max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BMJ Open Sport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Med. 2016 Mar 4;2(1):e000056.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10.1136/bmjsem-2015-000056. PMID: 27900150; PMCID: PMC5117024.</a:t>
            </a:r>
            <a:endParaRPr lang="en-US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Briand J, di </a:t>
            </a:r>
            <a:r>
              <a:rPr lang="en-US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Prampero</a:t>
            </a:r>
            <a:r>
              <a:rPr lang="en-US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PE, </a:t>
            </a:r>
            <a:r>
              <a:rPr lang="en-US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Osgnach</a:t>
            </a:r>
            <a:r>
              <a:rPr lang="en-US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Thibault G, Tremblay J. Quantifying metabolic energy contributions in sprint running: a novel bioenergetic model. </a:t>
            </a:r>
            <a:r>
              <a:rPr lang="en-US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Appl Physiol. 2025 Dec;125(12):3521-3541. </a:t>
            </a:r>
            <a:r>
              <a:rPr lang="en-US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10.1007/s00421-025-05831-0. </a:t>
            </a:r>
            <a:r>
              <a:rPr lang="en-US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Jun 19. PMID: 40536521; PMCID: PMC12678604.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Bartmus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U., Grabow, V., Laktat: Stoffwechselgrundlagen, Leistungsdiagnostik, Trainingssteuerung, 2022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 (1990a). Laktat in der Leistungsdiagnostik. Schorndorf: Hofmann.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H., Schulz, H.,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Bartmus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and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EJSS, 2010,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10.1080/17461390300073302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Jeneson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JA, Wiseman RW, Westerhoff HV,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Kushmerick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MJ. The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transduction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oxidative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phosphorylation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ADP. J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Chem. 1996 Nov 8;271(45):27995-8.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10.1074/jbc.271.45.27995. PMID: 8910406.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Neufer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PD. The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Bioenergetics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Cold Spring Harb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Med. 2018 May 1;8(5):a029678.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10.1101/cshperspect.a029678. PMID: 28490536; PMCID: PMC5932573.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A. (2003).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oxidative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phosphorylation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cytosolic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phosphorylation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power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 A, Heck H. A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Sports Med. 1986 Jun;7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1:45-65. PMID: 3744647.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Nolte, S.,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Quittmann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O.,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V,. Simulation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Steady-State Energy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Cycling and Running, 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 10.51224/SRXIV.110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Stanley WC,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Connett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RJ. Regulation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carbohydrate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FASEB J. 1991 May;5(8):2155-9.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10.1096/fasebj.5.8.1827082. PMID: 1827082.</a:t>
            </a:r>
          </a:p>
        </p:txBody>
      </p:sp>
    </p:spTree>
    <p:extLst>
      <p:ext uri="{BB962C8B-B14F-4D97-AF65-F5344CB8AC3E}">
        <p14:creationId xmlns:p14="http://schemas.microsoft.com/office/powerpoint/2010/main" val="121088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ADE9A437-0FF9-D7DD-A03E-6774B50F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Outline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What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steps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are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needed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to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build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model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0BC90-AFF0-79A6-D648-503F1FCAA0E1}"/>
              </a:ext>
            </a:extLst>
          </p:cNvPr>
          <p:cNvSpPr txBox="1"/>
          <p:nvPr/>
        </p:nvSpPr>
        <p:spPr>
          <a:xfrm>
            <a:off x="469288" y="1621471"/>
            <a:ext cx="8854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(2-Steps)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DA724C-B538-58DC-D6B2-2A1A29CDF422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365A834-DD44-D7C2-04A4-2893BCF9D10D}"/>
              </a:ext>
            </a:extLst>
          </p:cNvPr>
          <p:cNvSpPr/>
          <p:nvPr/>
        </p:nvSpPr>
        <p:spPr>
          <a:xfrm>
            <a:off x="4312683" y="618957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9779A0-661A-0EFA-D4DB-5C0C88F8113C}"/>
              </a:ext>
            </a:extLst>
          </p:cNvPr>
          <p:cNvSpPr/>
          <p:nvPr/>
        </p:nvSpPr>
        <p:spPr>
          <a:xfrm>
            <a:off x="3251541" y="5416213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6ED108-72E5-2546-AB40-75D891EE1794}"/>
              </a:ext>
            </a:extLst>
          </p:cNvPr>
          <p:cNvSpPr/>
          <p:nvPr/>
        </p:nvSpPr>
        <p:spPr>
          <a:xfrm>
            <a:off x="3244439" y="6105076"/>
            <a:ext cx="2667000" cy="62941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8D583D-3A5B-DB2E-89A5-1F6AB4E2C6DF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A6441A-9513-BDEC-FD04-5D3D4B0F67F4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4E6B01-50B2-6E3A-DAC9-1ECA7D8D66C9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073DC6-E43E-DA8C-2E5C-656061A16896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8C9557-216E-4B72-6F93-C155AE602A97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A479CFC-A834-01DA-3630-E9405EFA93AB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7B38CF0-7FCD-8BFC-52B9-8CAEF44AD203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5510804-E44F-26E1-0D58-68BD8462E86E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5B215254-3B5B-AD7D-C846-C7CD558CC3AE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C6013D-559E-93C9-68E2-9E791451DE4E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C21EBE4-BD72-27AE-7492-FFCFDB51CEB8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002F06A5-4162-81A4-7E01-A163F55EB65E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037BBAB-A0D0-7F93-CB2A-3A5139F69430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3D8A4AB2-9076-9B3A-F6B9-7B0C77C8BD60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4254B27-71AA-250F-3AFA-D569DEFD27FE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B699736-55F1-0158-C298-AD05953C467A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4C66748-9D9C-43D1-C0CC-D5B80E898CA0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E6B4CA-FB6D-3BA5-D155-A3D55B5023B5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ADE22DF-59C6-F836-3444-CCE1DC6DAD46}"/>
              </a:ext>
            </a:extLst>
          </p:cNvPr>
          <p:cNvCxnSpPr>
            <a:endCxn id="26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ylinder 27">
            <a:extLst>
              <a:ext uri="{FF2B5EF4-FFF2-40B4-BE49-F238E27FC236}">
                <a16:creationId xmlns:a16="http://schemas.microsoft.com/office/drawing/2014/main" id="{C6C6B2A2-9DD0-9430-CB0A-FD5DC92A8C33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A7BD62C-F0C8-A14A-F2B2-903E44158A59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3B52401-B7B6-6858-EB3D-A47D29358F8C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B758A9A7-995C-6D75-462F-D593F77A3D3D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487C1075-15D5-A2DF-9470-84B6F0224A02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5C273E1-7072-DE58-79AA-36364844F0A9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feil nach rechts 33">
            <a:extLst>
              <a:ext uri="{FF2B5EF4-FFF2-40B4-BE49-F238E27FC236}">
                <a16:creationId xmlns:a16="http://schemas.microsoft.com/office/drawing/2014/main" id="{88350BB4-E994-7B22-EE26-A62B25AA6FB6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Zylinder 34">
            <a:extLst>
              <a:ext uri="{FF2B5EF4-FFF2-40B4-BE49-F238E27FC236}">
                <a16:creationId xmlns:a16="http://schemas.microsoft.com/office/drawing/2014/main" id="{00601A5E-25ED-7EC8-F4A3-0967515730B2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E3BF238-8869-CB65-1BBE-0F3E8AD2BE5B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37" name="Geschweifte Klammer links 36">
            <a:extLst>
              <a:ext uri="{FF2B5EF4-FFF2-40B4-BE49-F238E27FC236}">
                <a16:creationId xmlns:a16="http://schemas.microsoft.com/office/drawing/2014/main" id="{4DB660D5-6132-4671-5368-47EE7ED8A7CE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F9BF35A-3E74-54AB-1EEE-B2A386CE95EE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9C8492C-A193-6FC6-75B5-0FDC12338AFE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09C12492-FAC4-0D32-6909-9A4A648F57A5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41" name="Zylinder 40">
            <a:extLst>
              <a:ext uri="{FF2B5EF4-FFF2-40B4-BE49-F238E27FC236}">
                <a16:creationId xmlns:a16="http://schemas.microsoft.com/office/drawing/2014/main" id="{77432CEE-3642-9249-14D5-EBD194F245B4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708FE426-C1CD-C281-01AF-E031E21D7CEC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E29F3E89-9DA4-741C-ACFB-25CD055236E5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5ABEA399-6E0E-B582-2547-6430FBB5377A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82DAF611-39EE-A341-3B66-6DE97695F86E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50F8370-B7B3-BF1B-C04E-DDA9DDF87983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6B29C1E-28C0-71F7-7CF6-D4E8C8499B20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7FDF1D6-08F2-1B8B-F9FC-7DD47C882662}"/>
              </a:ext>
            </a:extLst>
          </p:cNvPr>
          <p:cNvCxnSpPr>
            <a:cxnSpLocks/>
          </p:cNvCxnSpPr>
          <p:nvPr/>
        </p:nvCxnSpPr>
        <p:spPr>
          <a:xfrm flipH="1" flipV="1">
            <a:off x="8229601" y="5175203"/>
            <a:ext cx="442912" cy="5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6896079-403C-14C0-ABA9-0FAF710965DA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4949EBD-3A8A-92C1-88DB-A598BA7C3174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DD7047F-70E1-A599-DE34-2A59F8156021}"/>
              </a:ext>
            </a:extLst>
          </p:cNvPr>
          <p:cNvCxnSpPr>
            <a:cxnSpLocks/>
          </p:cNvCxnSpPr>
          <p:nvPr/>
        </p:nvCxnSpPr>
        <p:spPr>
          <a:xfrm flipH="1" flipV="1">
            <a:off x="1082390" y="5099617"/>
            <a:ext cx="442912" cy="5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02B1D545-A8A0-22BF-E1AE-6459C7240887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787AA52-4AA5-4F24-B2CC-4CE975BC461E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DF0FDF8-CA4E-D973-0747-3B6CD97F3C4D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C13C524-F3AF-11F1-70FB-AE91D5457B38}"/>
              </a:ext>
            </a:extLst>
          </p:cNvPr>
          <p:cNvSpPr txBox="1"/>
          <p:nvPr/>
        </p:nvSpPr>
        <p:spPr>
          <a:xfrm>
            <a:off x="917233" y="5196160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V̇O</a:t>
            </a:r>
            <a:r>
              <a:rPr lang="de-DE" sz="12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C2B09B5-1A63-2D9D-60A2-85E5885F32C6}"/>
              </a:ext>
            </a:extLst>
          </p:cNvPr>
          <p:cNvSpPr txBox="1"/>
          <p:nvPr/>
        </p:nvSpPr>
        <p:spPr>
          <a:xfrm>
            <a:off x="7998073" y="5243501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5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ADE9A437-0FF9-D7DD-A03E-6774B50F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Outline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What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steps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are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needed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to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build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model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0BC90-AFF0-79A6-D648-503F1FCAA0E1}"/>
              </a:ext>
            </a:extLst>
          </p:cNvPr>
          <p:cNvSpPr txBox="1"/>
          <p:nvPr/>
        </p:nvSpPr>
        <p:spPr>
          <a:xfrm>
            <a:off x="469288" y="1621471"/>
            <a:ext cx="8854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(2-Steps)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DA724C-B538-58DC-D6B2-2A1A29CDF422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365A834-DD44-D7C2-04A4-2893BCF9D10D}"/>
              </a:ext>
            </a:extLst>
          </p:cNvPr>
          <p:cNvSpPr/>
          <p:nvPr/>
        </p:nvSpPr>
        <p:spPr>
          <a:xfrm>
            <a:off x="4312683" y="618957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9779A0-661A-0EFA-D4DB-5C0C88F8113C}"/>
              </a:ext>
            </a:extLst>
          </p:cNvPr>
          <p:cNvSpPr/>
          <p:nvPr/>
        </p:nvSpPr>
        <p:spPr>
          <a:xfrm>
            <a:off x="3251541" y="5686060"/>
            <a:ext cx="2667000" cy="1040634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6ED108-72E5-2546-AB40-75D891EE1794}"/>
              </a:ext>
            </a:extLst>
          </p:cNvPr>
          <p:cNvSpPr/>
          <p:nvPr/>
        </p:nvSpPr>
        <p:spPr>
          <a:xfrm>
            <a:off x="3244439" y="6105076"/>
            <a:ext cx="2667000" cy="62941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8D583D-3A5B-DB2E-89A5-1F6AB4E2C6DF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A6441A-9513-BDEC-FD04-5D3D4B0F67F4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4E6B01-50B2-6E3A-DAC9-1ECA7D8D66C9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073DC6-E43E-DA8C-2E5C-656061A16896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8C9557-216E-4B72-6F93-C155AE602A97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A479CFC-A834-01DA-3630-E9405EFA93AB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7B38CF0-7FCD-8BFC-52B9-8CAEF44AD203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5510804-E44F-26E1-0D58-68BD8462E86E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5B215254-3B5B-AD7D-C846-C7CD558CC3AE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C6013D-559E-93C9-68E2-9E791451DE4E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C21EBE4-BD72-27AE-7492-FFCFDB51CEB8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002F06A5-4162-81A4-7E01-A163F55EB65E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037BBAB-A0D0-7F93-CB2A-3A5139F69430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3D8A4AB2-9076-9B3A-F6B9-7B0C77C8BD60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4254B27-71AA-250F-3AFA-D569DEFD27FE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B699736-55F1-0158-C298-AD05953C467A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4C66748-9D9C-43D1-C0CC-D5B80E898CA0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E6B4CA-FB6D-3BA5-D155-A3D55B5023B5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ADE22DF-59C6-F836-3444-CCE1DC6DAD46}"/>
              </a:ext>
            </a:extLst>
          </p:cNvPr>
          <p:cNvCxnSpPr>
            <a:endCxn id="26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ylinder 27">
            <a:extLst>
              <a:ext uri="{FF2B5EF4-FFF2-40B4-BE49-F238E27FC236}">
                <a16:creationId xmlns:a16="http://schemas.microsoft.com/office/drawing/2014/main" id="{C6C6B2A2-9DD0-9430-CB0A-FD5DC92A8C33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A7BD62C-F0C8-A14A-F2B2-903E44158A59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3B52401-B7B6-6858-EB3D-A47D29358F8C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B758A9A7-995C-6D75-462F-D593F77A3D3D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487C1075-15D5-A2DF-9470-84B6F0224A02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5C273E1-7072-DE58-79AA-36364844F0A9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feil nach rechts 33">
            <a:extLst>
              <a:ext uri="{FF2B5EF4-FFF2-40B4-BE49-F238E27FC236}">
                <a16:creationId xmlns:a16="http://schemas.microsoft.com/office/drawing/2014/main" id="{88350BB4-E994-7B22-EE26-A62B25AA6FB6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Zylinder 34">
            <a:extLst>
              <a:ext uri="{FF2B5EF4-FFF2-40B4-BE49-F238E27FC236}">
                <a16:creationId xmlns:a16="http://schemas.microsoft.com/office/drawing/2014/main" id="{00601A5E-25ED-7EC8-F4A3-0967515730B2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E3BF238-8869-CB65-1BBE-0F3E8AD2BE5B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37" name="Geschweifte Klammer links 36">
            <a:extLst>
              <a:ext uri="{FF2B5EF4-FFF2-40B4-BE49-F238E27FC236}">
                <a16:creationId xmlns:a16="http://schemas.microsoft.com/office/drawing/2014/main" id="{4DB660D5-6132-4671-5368-47EE7ED8A7CE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F9BF35A-3E74-54AB-1EEE-B2A386CE95EE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9C8492C-A193-6FC6-75B5-0FDC12338AFE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09C12492-FAC4-0D32-6909-9A4A648F57A5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41" name="Zylinder 40">
            <a:extLst>
              <a:ext uri="{FF2B5EF4-FFF2-40B4-BE49-F238E27FC236}">
                <a16:creationId xmlns:a16="http://schemas.microsoft.com/office/drawing/2014/main" id="{77432CEE-3642-9249-14D5-EBD194F245B4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708FE426-C1CD-C281-01AF-E031E21D7CEC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E29F3E89-9DA4-741C-ACFB-25CD055236E5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5ABEA399-6E0E-B582-2547-6430FBB5377A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82DAF611-39EE-A341-3B66-6DE97695F86E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50F8370-B7B3-BF1B-C04E-DDA9DDF87983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6B29C1E-28C0-71F7-7CF6-D4E8C8499B20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7FDF1D6-08F2-1B8B-F9FC-7DD47C882662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8229601" y="5175203"/>
            <a:ext cx="247650" cy="8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6896079-403C-14C0-ABA9-0FAF710965DA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4949EBD-3A8A-92C1-88DB-A598BA7C3174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DD7047F-70E1-A599-DE34-2A59F8156021}"/>
              </a:ext>
            </a:extLst>
          </p:cNvPr>
          <p:cNvCxnSpPr>
            <a:cxnSpLocks/>
            <a:stCxn id="54" idx="0"/>
            <a:endCxn id="53" idx="1"/>
          </p:cNvCxnSpPr>
          <p:nvPr/>
        </p:nvCxnSpPr>
        <p:spPr>
          <a:xfrm flipH="1" flipV="1">
            <a:off x="1128842" y="4950415"/>
            <a:ext cx="201198" cy="23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02B1D545-A8A0-22BF-E1AE-6459C7240887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787AA52-4AA5-4F24-B2CC-4CE975BC461E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DF0FDF8-CA4E-D973-0747-3B6CD97F3C4D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4B0E2A4-53F7-1FAD-971B-B696A3252261}"/>
              </a:ext>
            </a:extLst>
          </p:cNvPr>
          <p:cNvSpPr txBox="1"/>
          <p:nvPr/>
        </p:nvSpPr>
        <p:spPr>
          <a:xfrm>
            <a:off x="917233" y="5196160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V̇O</a:t>
            </a:r>
            <a:r>
              <a:rPr lang="de-DE" sz="12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221F921-D89F-9B44-0799-61855D1734B8}"/>
              </a:ext>
            </a:extLst>
          </p:cNvPr>
          <p:cNvSpPr txBox="1"/>
          <p:nvPr/>
        </p:nvSpPr>
        <p:spPr>
          <a:xfrm>
            <a:off x="7998073" y="5243501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2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ADE9A437-0FF9-D7DD-A03E-6774B50F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Outline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What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steps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are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needed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to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build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model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0BC90-AFF0-79A6-D648-503F1FCAA0E1}"/>
              </a:ext>
            </a:extLst>
          </p:cNvPr>
          <p:cNvSpPr txBox="1"/>
          <p:nvPr/>
        </p:nvSpPr>
        <p:spPr>
          <a:xfrm>
            <a:off x="469288" y="1621471"/>
            <a:ext cx="8854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(2-Steps)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DA724C-B538-58DC-D6B2-2A1A29CDF422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365A834-DD44-D7C2-04A4-2893BCF9D10D}"/>
              </a:ext>
            </a:extLst>
          </p:cNvPr>
          <p:cNvSpPr/>
          <p:nvPr/>
        </p:nvSpPr>
        <p:spPr>
          <a:xfrm>
            <a:off x="4312683" y="618957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9779A0-661A-0EFA-D4DB-5C0C88F8113C}"/>
              </a:ext>
            </a:extLst>
          </p:cNvPr>
          <p:cNvSpPr/>
          <p:nvPr/>
        </p:nvSpPr>
        <p:spPr>
          <a:xfrm>
            <a:off x="3251541" y="5968764"/>
            <a:ext cx="2667000" cy="757930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6ED108-72E5-2546-AB40-75D891EE1794}"/>
              </a:ext>
            </a:extLst>
          </p:cNvPr>
          <p:cNvSpPr/>
          <p:nvPr/>
        </p:nvSpPr>
        <p:spPr>
          <a:xfrm>
            <a:off x="3244439" y="6105076"/>
            <a:ext cx="2667000" cy="62941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8D583D-3A5B-DB2E-89A5-1F6AB4E2C6DF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A6441A-9513-BDEC-FD04-5D3D4B0F67F4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4E6B01-50B2-6E3A-DAC9-1ECA7D8D66C9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073DC6-E43E-DA8C-2E5C-656061A16896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8C9557-216E-4B72-6F93-C155AE602A97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A479CFC-A834-01DA-3630-E9405EFA93AB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7B38CF0-7FCD-8BFC-52B9-8CAEF44AD203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5510804-E44F-26E1-0D58-68BD8462E86E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5B215254-3B5B-AD7D-C846-C7CD558CC3AE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C6013D-559E-93C9-68E2-9E791451DE4E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C21EBE4-BD72-27AE-7492-FFCFDB51CEB8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002F06A5-4162-81A4-7E01-A163F55EB65E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037BBAB-A0D0-7F93-CB2A-3A5139F69430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3D8A4AB2-9076-9B3A-F6B9-7B0C77C8BD60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4254B27-71AA-250F-3AFA-D569DEFD27FE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B699736-55F1-0158-C298-AD05953C467A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4C66748-9D9C-43D1-C0CC-D5B80E898CA0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E6B4CA-FB6D-3BA5-D155-A3D55B5023B5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ADE22DF-59C6-F836-3444-CCE1DC6DAD46}"/>
              </a:ext>
            </a:extLst>
          </p:cNvPr>
          <p:cNvCxnSpPr>
            <a:endCxn id="26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ylinder 27">
            <a:extLst>
              <a:ext uri="{FF2B5EF4-FFF2-40B4-BE49-F238E27FC236}">
                <a16:creationId xmlns:a16="http://schemas.microsoft.com/office/drawing/2014/main" id="{C6C6B2A2-9DD0-9430-CB0A-FD5DC92A8C33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A7BD62C-F0C8-A14A-F2B2-903E44158A59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3B52401-B7B6-6858-EB3D-A47D29358F8C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B758A9A7-995C-6D75-462F-D593F77A3D3D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487C1075-15D5-A2DF-9470-84B6F0224A02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5C273E1-7072-DE58-79AA-36364844F0A9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feil nach rechts 33">
            <a:extLst>
              <a:ext uri="{FF2B5EF4-FFF2-40B4-BE49-F238E27FC236}">
                <a16:creationId xmlns:a16="http://schemas.microsoft.com/office/drawing/2014/main" id="{88350BB4-E994-7B22-EE26-A62B25AA6FB6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Zylinder 34">
            <a:extLst>
              <a:ext uri="{FF2B5EF4-FFF2-40B4-BE49-F238E27FC236}">
                <a16:creationId xmlns:a16="http://schemas.microsoft.com/office/drawing/2014/main" id="{00601A5E-25ED-7EC8-F4A3-0967515730B2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E3BF238-8869-CB65-1BBE-0F3E8AD2BE5B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37" name="Geschweifte Klammer links 36">
            <a:extLst>
              <a:ext uri="{FF2B5EF4-FFF2-40B4-BE49-F238E27FC236}">
                <a16:creationId xmlns:a16="http://schemas.microsoft.com/office/drawing/2014/main" id="{4DB660D5-6132-4671-5368-47EE7ED8A7CE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F9BF35A-3E74-54AB-1EEE-B2A386CE95EE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9C8492C-A193-6FC6-75B5-0FDC12338AFE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09C12492-FAC4-0D32-6909-9A4A648F57A5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41" name="Zylinder 40">
            <a:extLst>
              <a:ext uri="{FF2B5EF4-FFF2-40B4-BE49-F238E27FC236}">
                <a16:creationId xmlns:a16="http://schemas.microsoft.com/office/drawing/2014/main" id="{77432CEE-3642-9249-14D5-EBD194F245B4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708FE426-C1CD-C281-01AF-E031E21D7CEC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E29F3E89-9DA4-741C-ACFB-25CD055236E5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5ABEA399-6E0E-B582-2547-6430FBB5377A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82DAF611-39EE-A341-3B66-6DE97695F86E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50F8370-B7B3-BF1B-C04E-DDA9DDF87983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6B29C1E-28C0-71F7-7CF6-D4E8C8499B20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7FDF1D6-08F2-1B8B-F9FC-7DD47C882662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8186082" y="5090030"/>
            <a:ext cx="291169" cy="1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6896079-403C-14C0-ABA9-0FAF710965DA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4949EBD-3A8A-92C1-88DB-A598BA7C3174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DD7047F-70E1-A599-DE34-2A59F8156021}"/>
              </a:ext>
            </a:extLst>
          </p:cNvPr>
          <p:cNvCxnSpPr>
            <a:cxnSpLocks/>
            <a:stCxn id="54" idx="0"/>
            <a:endCxn id="53" idx="7"/>
          </p:cNvCxnSpPr>
          <p:nvPr/>
        </p:nvCxnSpPr>
        <p:spPr>
          <a:xfrm flipV="1">
            <a:off x="1330040" y="4950415"/>
            <a:ext cx="233222" cy="23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02B1D545-A8A0-22BF-E1AE-6459C7240887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787AA52-4AA5-4F24-B2CC-4CE975BC461E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DF0FDF8-CA4E-D973-0747-3B6CD97F3C4D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B6EC071-15ED-4A51-BE2B-77BD5D721855}"/>
              </a:ext>
            </a:extLst>
          </p:cNvPr>
          <p:cNvSpPr txBox="1"/>
          <p:nvPr/>
        </p:nvSpPr>
        <p:spPr>
          <a:xfrm>
            <a:off x="917233" y="5196160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V̇O</a:t>
            </a:r>
            <a:r>
              <a:rPr lang="de-DE" sz="12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098B423-382E-24AD-16F3-54DD95D9CFCF}"/>
              </a:ext>
            </a:extLst>
          </p:cNvPr>
          <p:cNvSpPr txBox="1"/>
          <p:nvPr/>
        </p:nvSpPr>
        <p:spPr>
          <a:xfrm>
            <a:off x="7998073" y="5243501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6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ADE9A437-0FF9-D7DD-A03E-6774B50F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Outline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What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steps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are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needed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to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build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3560"/>
                </a:solidFill>
                <a:latin typeface="Arial" panose="020B0604020202020204" pitchFamily="34" charset="0"/>
              </a:rPr>
              <a:t>model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0BC90-AFF0-79A6-D648-503F1FCAA0E1}"/>
              </a:ext>
            </a:extLst>
          </p:cNvPr>
          <p:cNvSpPr txBox="1"/>
          <p:nvPr/>
        </p:nvSpPr>
        <p:spPr>
          <a:xfrm>
            <a:off x="469288" y="1621471"/>
            <a:ext cx="8854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(2-Steps)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DA724C-B538-58DC-D6B2-2A1A29CDF422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9779A0-661A-0EFA-D4DB-5C0C88F8113C}"/>
              </a:ext>
            </a:extLst>
          </p:cNvPr>
          <p:cNvSpPr/>
          <p:nvPr/>
        </p:nvSpPr>
        <p:spPr>
          <a:xfrm>
            <a:off x="3251541" y="6222974"/>
            <a:ext cx="2667000" cy="503720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6ED108-72E5-2546-AB40-75D891EE1794}"/>
              </a:ext>
            </a:extLst>
          </p:cNvPr>
          <p:cNvSpPr/>
          <p:nvPr/>
        </p:nvSpPr>
        <p:spPr>
          <a:xfrm>
            <a:off x="3244439" y="6243477"/>
            <a:ext cx="2667000" cy="491016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8D583D-3A5B-DB2E-89A5-1F6AB4E2C6DF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A6441A-9513-BDEC-FD04-5D3D4B0F67F4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4E6B01-50B2-6E3A-DAC9-1ECA7D8D66C9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073DC6-E43E-DA8C-2E5C-656061A16896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8C9557-216E-4B72-6F93-C155AE602A97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A479CFC-A834-01DA-3630-E9405EFA93AB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7B38CF0-7FCD-8BFC-52B9-8CAEF44AD203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5510804-E44F-26E1-0D58-68BD8462E86E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5B215254-3B5B-AD7D-C846-C7CD558CC3AE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C6013D-559E-93C9-68E2-9E791451DE4E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C21EBE4-BD72-27AE-7492-FFCFDB51CEB8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002F06A5-4162-81A4-7E01-A163F55EB65E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037BBAB-A0D0-7F93-CB2A-3A5139F69430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3D8A4AB2-9076-9B3A-F6B9-7B0C77C8BD60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4254B27-71AA-250F-3AFA-D569DEFD27FE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B699736-55F1-0158-C298-AD05953C467A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4C66748-9D9C-43D1-C0CC-D5B80E898CA0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E6B4CA-FB6D-3BA5-D155-A3D55B5023B5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ADE22DF-59C6-F836-3444-CCE1DC6DAD46}"/>
              </a:ext>
            </a:extLst>
          </p:cNvPr>
          <p:cNvCxnSpPr>
            <a:endCxn id="26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ylinder 27">
            <a:extLst>
              <a:ext uri="{FF2B5EF4-FFF2-40B4-BE49-F238E27FC236}">
                <a16:creationId xmlns:a16="http://schemas.microsoft.com/office/drawing/2014/main" id="{C6C6B2A2-9DD0-9430-CB0A-FD5DC92A8C33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A7BD62C-F0C8-A14A-F2B2-903E44158A59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3B52401-B7B6-6858-EB3D-A47D29358F8C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B758A9A7-995C-6D75-462F-D593F77A3D3D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487C1075-15D5-A2DF-9470-84B6F0224A02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5C273E1-7072-DE58-79AA-36364844F0A9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feil nach rechts 33">
            <a:extLst>
              <a:ext uri="{FF2B5EF4-FFF2-40B4-BE49-F238E27FC236}">
                <a16:creationId xmlns:a16="http://schemas.microsoft.com/office/drawing/2014/main" id="{88350BB4-E994-7B22-EE26-A62B25AA6FB6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Zylinder 34">
            <a:extLst>
              <a:ext uri="{FF2B5EF4-FFF2-40B4-BE49-F238E27FC236}">
                <a16:creationId xmlns:a16="http://schemas.microsoft.com/office/drawing/2014/main" id="{00601A5E-25ED-7EC8-F4A3-0967515730B2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E3BF238-8869-CB65-1BBE-0F3E8AD2BE5B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37" name="Geschweifte Klammer links 36">
            <a:extLst>
              <a:ext uri="{FF2B5EF4-FFF2-40B4-BE49-F238E27FC236}">
                <a16:creationId xmlns:a16="http://schemas.microsoft.com/office/drawing/2014/main" id="{4DB660D5-6132-4671-5368-47EE7ED8A7CE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F9BF35A-3E74-54AB-1EEE-B2A386CE95EE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9C8492C-A193-6FC6-75B5-0FDC12338AFE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09C12492-FAC4-0D32-6909-9A4A648F57A5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41" name="Zylinder 40">
            <a:extLst>
              <a:ext uri="{FF2B5EF4-FFF2-40B4-BE49-F238E27FC236}">
                <a16:creationId xmlns:a16="http://schemas.microsoft.com/office/drawing/2014/main" id="{77432CEE-3642-9249-14D5-EBD194F245B4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708FE426-C1CD-C281-01AF-E031E21D7CEC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E29F3E89-9DA4-741C-ACFB-25CD055236E5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5ABEA399-6E0E-B582-2547-6430FBB5377A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82DAF611-39EE-A341-3B66-6DE97695F86E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50F8370-B7B3-BF1B-C04E-DDA9DDF87983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6B29C1E-28C0-71F7-7CF6-D4E8C8499B20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7FDF1D6-08F2-1B8B-F9FC-7DD47C882662}"/>
              </a:ext>
            </a:extLst>
          </p:cNvPr>
          <p:cNvCxnSpPr>
            <a:cxnSpLocks/>
            <a:stCxn id="50" idx="0"/>
            <a:endCxn id="49" idx="1"/>
          </p:cNvCxnSpPr>
          <p:nvPr/>
        </p:nvCxnSpPr>
        <p:spPr>
          <a:xfrm flipH="1" flipV="1">
            <a:off x="8276053" y="5026001"/>
            <a:ext cx="201198" cy="23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6896079-403C-14C0-ABA9-0FAF710965DA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4949EBD-3A8A-92C1-88DB-A598BA7C3174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DD7047F-70E1-A599-DE34-2A59F8156021}"/>
              </a:ext>
            </a:extLst>
          </p:cNvPr>
          <p:cNvCxnSpPr>
            <a:cxnSpLocks/>
            <a:stCxn id="54" idx="0"/>
            <a:endCxn id="53" idx="6"/>
          </p:cNvCxnSpPr>
          <p:nvPr/>
        </p:nvCxnSpPr>
        <p:spPr>
          <a:xfrm flipV="1">
            <a:off x="1330040" y="5152118"/>
            <a:ext cx="323193" cy="3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02B1D545-A8A0-22BF-E1AE-6459C7240887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787AA52-4AA5-4F24-B2CC-4CE975BC461E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DF0FDF8-CA4E-D973-0747-3B6CD97F3C4D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3E2A26-BC7B-566C-A8FA-F902AD6421AA}"/>
              </a:ext>
            </a:extLst>
          </p:cNvPr>
          <p:cNvSpPr txBox="1"/>
          <p:nvPr/>
        </p:nvSpPr>
        <p:spPr>
          <a:xfrm>
            <a:off x="917233" y="5196160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V̇O</a:t>
            </a:r>
            <a:r>
              <a:rPr lang="de-DE" sz="12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ED57B44-5345-EB91-E62A-037D4E8BF6AC}"/>
              </a:ext>
            </a:extLst>
          </p:cNvPr>
          <p:cNvSpPr txBox="1"/>
          <p:nvPr/>
        </p:nvSpPr>
        <p:spPr>
          <a:xfrm>
            <a:off x="7998073" y="5243501"/>
            <a:ext cx="132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6498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2909</Words>
  <Application>Microsoft Macintosh PowerPoint</Application>
  <PresentationFormat>Benutzerdefiniert</PresentationFormat>
  <Paragraphs>594</Paragraphs>
  <Slides>50</Slides>
  <Notes>29</Notes>
  <HiddenSlides>3</HiddenSlides>
  <MMClips>1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65" baseType="lpstr">
      <vt:lpstr>AdvGreekM</vt:lpstr>
      <vt:lpstr>AdvOT1ccbfc1a</vt:lpstr>
      <vt:lpstr>AdvP4C4E59</vt:lpstr>
      <vt:lpstr>AdvP4C4E74</vt:lpstr>
      <vt:lpstr>AdvPS.AT57016T</vt:lpstr>
      <vt:lpstr>AdvPS4C9543</vt:lpstr>
      <vt:lpstr>AdvPS7DA6</vt:lpstr>
      <vt:lpstr>AdvPS94B2</vt:lpstr>
      <vt:lpstr>AdvPS94BA</vt:lpstr>
      <vt:lpstr>Arial</vt:lpstr>
      <vt:lpstr>Calibri</vt:lpstr>
      <vt:lpstr>Cambria Math</vt:lpstr>
      <vt:lpstr>Times</vt:lpstr>
      <vt:lpstr>Wingdings</vt:lpstr>
      <vt:lpstr>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Jasper Suttmeyer</cp:lastModifiedBy>
  <cp:revision>331</cp:revision>
  <dcterms:created xsi:type="dcterms:W3CDTF">2009-11-16T10:30:05Z</dcterms:created>
  <dcterms:modified xsi:type="dcterms:W3CDTF">2026-05-12T07:42:52Z</dcterms:modified>
</cp:coreProperties>
</file>