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3" r:id="rId1"/>
  </p:sldMasterIdLst>
  <p:notesMasterIdLst>
    <p:notesMasterId r:id="rId49"/>
  </p:notesMasterIdLst>
  <p:sldIdLst>
    <p:sldId id="745" r:id="rId2"/>
    <p:sldId id="744" r:id="rId3"/>
    <p:sldId id="746" r:id="rId4"/>
    <p:sldId id="810" r:id="rId5"/>
    <p:sldId id="811" r:id="rId6"/>
    <p:sldId id="812" r:id="rId7"/>
    <p:sldId id="813" r:id="rId8"/>
    <p:sldId id="650" r:id="rId9"/>
    <p:sldId id="907" r:id="rId10"/>
    <p:sldId id="904" r:id="rId11"/>
    <p:sldId id="750" r:id="rId12"/>
    <p:sldId id="653" r:id="rId13"/>
    <p:sldId id="906" r:id="rId14"/>
    <p:sldId id="652" r:id="rId15"/>
    <p:sldId id="892" r:id="rId16"/>
    <p:sldId id="893" r:id="rId17"/>
    <p:sldId id="894" r:id="rId18"/>
    <p:sldId id="895" r:id="rId19"/>
    <p:sldId id="908" r:id="rId20"/>
    <p:sldId id="873" r:id="rId21"/>
    <p:sldId id="874" r:id="rId22"/>
    <p:sldId id="875" r:id="rId23"/>
    <p:sldId id="876" r:id="rId24"/>
    <p:sldId id="909" r:id="rId25"/>
    <p:sldId id="731" r:id="rId26"/>
    <p:sldId id="877" r:id="rId27"/>
    <p:sldId id="881" r:id="rId28"/>
    <p:sldId id="882" r:id="rId29"/>
    <p:sldId id="886" r:id="rId30"/>
    <p:sldId id="885" r:id="rId31"/>
    <p:sldId id="888" r:id="rId32"/>
    <p:sldId id="887" r:id="rId33"/>
    <p:sldId id="889" r:id="rId34"/>
    <p:sldId id="883" r:id="rId35"/>
    <p:sldId id="890" r:id="rId36"/>
    <p:sldId id="884" r:id="rId37"/>
    <p:sldId id="896" r:id="rId38"/>
    <p:sldId id="897" r:id="rId39"/>
    <p:sldId id="339" r:id="rId40"/>
    <p:sldId id="898" r:id="rId41"/>
    <p:sldId id="891" r:id="rId42"/>
    <p:sldId id="899" r:id="rId43"/>
    <p:sldId id="900" r:id="rId44"/>
    <p:sldId id="902" r:id="rId45"/>
    <p:sldId id="903" r:id="rId46"/>
    <p:sldId id="910" r:id="rId47"/>
    <p:sldId id="814" r:id="rId48"/>
  </p:sldIdLst>
  <p:sldSz cx="10080625" cy="7561263"/>
  <p:notesSz cx="6858000" cy="9144000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BE78C-930B-431E-8C2D-CA0151F0E088}">
          <p14:sldIdLst>
            <p14:sldId id="745"/>
            <p14:sldId id="744"/>
            <p14:sldId id="746"/>
            <p14:sldId id="810"/>
            <p14:sldId id="811"/>
            <p14:sldId id="812"/>
            <p14:sldId id="813"/>
            <p14:sldId id="650"/>
            <p14:sldId id="907"/>
            <p14:sldId id="904"/>
            <p14:sldId id="750"/>
            <p14:sldId id="653"/>
            <p14:sldId id="906"/>
            <p14:sldId id="652"/>
            <p14:sldId id="892"/>
            <p14:sldId id="893"/>
            <p14:sldId id="894"/>
            <p14:sldId id="895"/>
            <p14:sldId id="908"/>
            <p14:sldId id="873"/>
            <p14:sldId id="874"/>
            <p14:sldId id="875"/>
            <p14:sldId id="876"/>
            <p14:sldId id="909"/>
            <p14:sldId id="731"/>
            <p14:sldId id="877"/>
            <p14:sldId id="881"/>
            <p14:sldId id="882"/>
            <p14:sldId id="886"/>
            <p14:sldId id="885"/>
            <p14:sldId id="888"/>
            <p14:sldId id="887"/>
            <p14:sldId id="889"/>
            <p14:sldId id="883"/>
            <p14:sldId id="890"/>
            <p14:sldId id="884"/>
            <p14:sldId id="896"/>
            <p14:sldId id="897"/>
            <p14:sldId id="339"/>
            <p14:sldId id="898"/>
            <p14:sldId id="891"/>
            <p14:sldId id="899"/>
            <p14:sldId id="900"/>
            <p14:sldId id="902"/>
            <p14:sldId id="903"/>
            <p14:sldId id="910"/>
            <p14:sldId id="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chneider" initials="CS" lastIdx="1" clrIdx="0">
    <p:extLst>
      <p:ext uri="{19B8F6BF-5375-455C-9EA6-DF929625EA0E}">
        <p15:presenceInfo xmlns:p15="http://schemas.microsoft.com/office/powerpoint/2012/main" userId="S-1-5-21-3095126884-250235157-20738346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3560"/>
    <a:srgbClr val="FFFFFF"/>
    <a:srgbClr val="E7E3DA"/>
    <a:srgbClr val="94C11C"/>
    <a:srgbClr val="E7E7E7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1654" autoAdjust="0"/>
  </p:normalViewPr>
  <p:slideViewPr>
    <p:cSldViewPr snapToGrid="0" snapToObjects="1">
      <p:cViewPr varScale="1">
        <p:scale>
          <a:sx n="95" d="100"/>
          <a:sy n="95" d="100"/>
        </p:scale>
        <p:origin x="1840" y="184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0"/>
    </p:cViewPr>
  </p:sorterViewPr>
  <p:notesViewPr>
    <p:cSldViewPr snapToGrid="0" snapToObjects="1"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04.05.26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14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05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53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Next: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V̇O2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9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will </a:t>
            </a:r>
            <a:r>
              <a:rPr lang="de-DE" dirty="0" err="1"/>
              <a:t>the</a:t>
            </a:r>
            <a:r>
              <a:rPr lang="de-DE" dirty="0"/>
              <a:t> V̇O2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  <a:p>
            <a:r>
              <a:rPr lang="de-DE" dirty="0"/>
              <a:t>Onset and </a:t>
            </a:r>
            <a:r>
              <a:rPr lang="de-DE" dirty="0" err="1"/>
              <a:t>offset</a:t>
            </a:r>
            <a:r>
              <a:rPr lang="de-DE" dirty="0"/>
              <a:t> </a:t>
            </a:r>
            <a:r>
              <a:rPr lang="de-DE" dirty="0" err="1"/>
              <a:t>kinetics</a:t>
            </a:r>
            <a:r>
              <a:rPr lang="de-DE" dirty="0"/>
              <a:t>?</a:t>
            </a:r>
          </a:p>
          <a:p>
            <a:r>
              <a:rPr lang="de-DE" dirty="0"/>
              <a:t>Quantitativ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? = 3 * 12.5 + 3.5 = 41 ml/min/kg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08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 = 35s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84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anaerobic</a:t>
            </a:r>
            <a:r>
              <a:rPr lang="de-DE" dirty="0"/>
              <a:t> ATP </a:t>
            </a:r>
            <a:r>
              <a:rPr lang="de-DE" dirty="0" err="1"/>
              <a:t>supply</a:t>
            </a:r>
            <a:r>
              <a:rPr lang="de-DE" dirty="0"/>
              <a:t> (La and </a:t>
            </a:r>
            <a:r>
              <a:rPr lang="de-DE" dirty="0" err="1"/>
              <a:t>PCr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03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FCCP </a:t>
            </a:r>
            <a:r>
              <a:rPr lang="de-DE" dirty="0" err="1"/>
              <a:t>entkoppler</a:t>
            </a:r>
            <a:r>
              <a:rPr lang="de-DE" dirty="0"/>
              <a:t> der mitochondrialen </a:t>
            </a:r>
            <a:r>
              <a:rPr lang="de-DE" dirty="0" err="1"/>
              <a:t>atmung</a:t>
            </a:r>
            <a:r>
              <a:rPr lang="de-DE" dirty="0"/>
              <a:t> von der ATP </a:t>
            </a:r>
            <a:r>
              <a:rPr lang="de-DE" dirty="0" err="1"/>
              <a:t>produktion</a:t>
            </a:r>
            <a:r>
              <a:rPr lang="de-DE" dirty="0"/>
              <a:t> -&gt; Es wird plötzlich sehr schnell O2 verbraucht aber kein ATP produziert</a:t>
            </a:r>
          </a:p>
          <a:p>
            <a:r>
              <a:rPr lang="de-DE" dirty="0" err="1"/>
              <a:t>Oligomycin</a:t>
            </a:r>
            <a:r>
              <a:rPr lang="de-DE" dirty="0"/>
              <a:t> A -&gt; Gegenteil vom FCCP. Blockiert ATP </a:t>
            </a:r>
            <a:r>
              <a:rPr lang="de-DE" dirty="0" err="1"/>
              <a:t>synthase</a:t>
            </a:r>
            <a:r>
              <a:rPr lang="de-DE" dirty="0"/>
              <a:t>, sodass </a:t>
            </a:r>
            <a:r>
              <a:rPr lang="de-DE" dirty="0" err="1"/>
              <a:t>pmv</a:t>
            </a:r>
            <a:r>
              <a:rPr lang="de-DE" dirty="0"/>
              <a:t> sehr hoch wird und keine H+ </a:t>
            </a:r>
            <a:r>
              <a:rPr lang="de-DE" dirty="0" err="1"/>
              <a:t>ionen</a:t>
            </a:r>
            <a:r>
              <a:rPr lang="de-DE" dirty="0"/>
              <a:t> mehr </a:t>
            </a:r>
            <a:r>
              <a:rPr lang="de-DE" dirty="0" err="1"/>
              <a:t>geshuttelt</a:t>
            </a:r>
            <a:r>
              <a:rPr lang="de-DE" dirty="0"/>
              <a:t> werden, wodurch O2 zum erliegen kommt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161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ADP and AMP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high </a:t>
            </a:r>
            <a:r>
              <a:rPr lang="de-DE" dirty="0" err="1"/>
              <a:t>margins</a:t>
            </a:r>
            <a:r>
              <a:rPr lang="de-DE" dirty="0"/>
              <a:t>! These </a:t>
            </a:r>
            <a:r>
              <a:rPr lang="de-DE" dirty="0" err="1"/>
              <a:t>molecules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 tune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838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Knee</a:t>
            </a:r>
            <a:r>
              <a:rPr lang="de-DE" dirty="0"/>
              <a:t> Extension </a:t>
            </a:r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31 PNMR and </a:t>
            </a:r>
            <a:r>
              <a:rPr lang="de-DE" dirty="0" err="1"/>
              <a:t>spirometry</a:t>
            </a:r>
            <a:r>
              <a:rPr lang="de-DE" dirty="0"/>
              <a:t>; moderate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circles</a:t>
            </a:r>
            <a:r>
              <a:rPr lang="de-DE" dirty="0"/>
              <a:t>, high </a:t>
            </a:r>
            <a:r>
              <a:rPr lang="de-DE" dirty="0" err="1"/>
              <a:t>intensity</a:t>
            </a:r>
            <a:r>
              <a:rPr lang="de-DE" dirty="0"/>
              <a:t> open </a:t>
            </a:r>
            <a:r>
              <a:rPr lang="de-DE" dirty="0" err="1"/>
              <a:t>circles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-&gt; </a:t>
            </a:r>
            <a:r>
              <a:rPr lang="de-DE" dirty="0" err="1"/>
              <a:t>spin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nuclues</a:t>
            </a:r>
            <a:r>
              <a:rPr lang="de-DE" dirty="0"/>
              <a:t> </a:t>
            </a:r>
            <a:r>
              <a:rPr lang="de-DE" dirty="0" err="1"/>
              <a:t>reacts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-&gt;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turned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-&gt; </a:t>
            </a:r>
            <a:r>
              <a:rPr lang="de-DE" dirty="0" err="1"/>
              <a:t>spins</a:t>
            </a:r>
            <a:r>
              <a:rPr lang="de-DE" dirty="0"/>
              <a:t> </a:t>
            </a:r>
            <a:r>
              <a:rPr lang="de-DE" dirty="0" err="1"/>
              <a:t>react</a:t>
            </a:r>
            <a:r>
              <a:rPr lang="de-DE" dirty="0"/>
              <a:t> back -&gt;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measured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6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? </a:t>
            </a:r>
          </a:p>
          <a:p>
            <a:r>
              <a:rPr lang="de-DE" dirty="0"/>
              <a:t>Use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41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Summary:</a:t>
            </a:r>
          </a:p>
          <a:p>
            <a:r>
              <a:rPr lang="de-DE" dirty="0"/>
              <a:t>Power and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66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bridge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aerobic</a:t>
            </a:r>
            <a:r>
              <a:rPr lang="de-DE" dirty="0"/>
              <a:t> and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mechanism</a:t>
            </a:r>
            <a:endParaRPr lang="de-DE" dirty="0"/>
          </a:p>
          <a:p>
            <a:endParaRPr lang="de-DE" dirty="0"/>
          </a:p>
          <a:p>
            <a:r>
              <a:rPr lang="de-DE" dirty="0"/>
              <a:t>Next </a:t>
            </a:r>
            <a:r>
              <a:rPr lang="de-DE" dirty="0" err="1"/>
              <a:t>slides</a:t>
            </a:r>
            <a:r>
              <a:rPr lang="de-DE" dirty="0"/>
              <a:t>: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oxidized</a:t>
            </a:r>
            <a:r>
              <a:rPr lang="de-DE" dirty="0"/>
              <a:t> and </a:t>
            </a:r>
            <a:r>
              <a:rPr lang="de-DE" dirty="0" err="1"/>
              <a:t>produced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37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bridge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aerobic</a:t>
            </a:r>
            <a:r>
              <a:rPr lang="de-DE" dirty="0"/>
              <a:t> and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mechanism</a:t>
            </a:r>
            <a:endParaRPr lang="de-DE" dirty="0"/>
          </a:p>
          <a:p>
            <a:endParaRPr lang="de-DE" dirty="0"/>
          </a:p>
          <a:p>
            <a:r>
              <a:rPr lang="de-DE" dirty="0"/>
              <a:t>Next </a:t>
            </a:r>
            <a:r>
              <a:rPr lang="de-DE" dirty="0" err="1"/>
              <a:t>slides</a:t>
            </a:r>
            <a:r>
              <a:rPr lang="de-DE" dirty="0"/>
              <a:t>: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oxidized</a:t>
            </a:r>
            <a:r>
              <a:rPr lang="de-DE" dirty="0"/>
              <a:t> and </a:t>
            </a:r>
            <a:r>
              <a:rPr lang="de-DE" dirty="0" err="1"/>
              <a:t>produced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294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390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386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349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frage 1 &amp;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4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ATP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Glycolysis</a:t>
            </a:r>
            <a:endParaRPr lang="de-DE" dirty="0"/>
          </a:p>
          <a:p>
            <a:r>
              <a:rPr lang="de-DE" dirty="0"/>
              <a:t>Glucose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Glycogen</a:t>
            </a:r>
            <a:endParaRPr lang="de-DE" dirty="0"/>
          </a:p>
          <a:p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ADP &amp; AMP</a:t>
            </a:r>
          </a:p>
          <a:p>
            <a:r>
              <a:rPr lang="de-DE" dirty="0"/>
              <a:t>Inhibition due </a:t>
            </a:r>
            <a:r>
              <a:rPr lang="de-DE" dirty="0" err="1"/>
              <a:t>to</a:t>
            </a:r>
            <a:r>
              <a:rPr lang="de-DE" dirty="0"/>
              <a:t> H+</a:t>
            </a:r>
          </a:p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an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, Maybe 450W </a:t>
            </a:r>
            <a:r>
              <a:rPr lang="de-DE" dirty="0" err="1"/>
              <a:t>for</a:t>
            </a:r>
            <a:r>
              <a:rPr lang="de-DE" dirty="0"/>
              <a:t> 30s, </a:t>
            </a:r>
            <a:r>
              <a:rPr lang="de-DE" dirty="0" err="1"/>
              <a:t>preset</a:t>
            </a:r>
            <a:r>
              <a:rPr lang="de-DE" dirty="0"/>
              <a:t> 60W </a:t>
            </a:r>
            <a:r>
              <a:rPr lang="de-DE" dirty="0" err="1"/>
              <a:t>for</a:t>
            </a:r>
            <a:r>
              <a:rPr lang="de-DE" dirty="0"/>
              <a:t> 60sec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19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,</a:t>
            </a:r>
          </a:p>
          <a:p>
            <a:r>
              <a:rPr lang="de-DE" dirty="0"/>
              <a:t>Both </a:t>
            </a:r>
            <a:r>
              <a:rPr lang="de-DE" dirty="0" err="1"/>
              <a:t>Pathways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interconnected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65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,</a:t>
            </a:r>
          </a:p>
          <a:p>
            <a:r>
              <a:rPr lang="de-DE" dirty="0"/>
              <a:t>Both </a:t>
            </a:r>
            <a:r>
              <a:rPr lang="de-DE" dirty="0" err="1"/>
              <a:t>Pathways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interconnected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55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pathway</a:t>
            </a:r>
            <a:r>
              <a:rPr lang="de-DE" dirty="0"/>
              <a:t>,</a:t>
            </a:r>
            <a:br>
              <a:rPr lang="de-DE" dirty="0"/>
            </a:br>
            <a:r>
              <a:rPr lang="de-DE" sz="1800" dirty="0">
                <a:effectLst/>
                <a:latin typeface="AdvTimes"/>
              </a:rPr>
              <a:t>1.0 ml </a:t>
            </a:r>
            <a:r>
              <a:rPr lang="de-DE" sz="1800" dirty="0" err="1">
                <a:effectLst/>
                <a:latin typeface="AdvTimes"/>
              </a:rPr>
              <a:t>Vmit</a:t>
            </a:r>
            <a:r>
              <a:rPr lang="de-DE" sz="1800" dirty="0">
                <a:effectLst/>
                <a:latin typeface="AdvTimes"/>
              </a:rPr>
              <a:t> </a:t>
            </a:r>
            <a:r>
              <a:rPr lang="de-DE" sz="1800" dirty="0" err="1">
                <a:effectLst/>
                <a:latin typeface="AdvTimes"/>
              </a:rPr>
              <a:t>can</a:t>
            </a:r>
            <a:r>
              <a:rPr lang="de-DE" sz="1800" dirty="0">
                <a:effectLst/>
                <a:latin typeface="AdvTimes"/>
              </a:rPr>
              <a:t> </a:t>
            </a:r>
            <a:r>
              <a:rPr lang="de-DE" sz="1800" dirty="0" err="1">
                <a:effectLst/>
                <a:latin typeface="AdvTimes"/>
              </a:rPr>
              <a:t>consume</a:t>
            </a:r>
            <a:r>
              <a:rPr lang="de-DE" sz="1800" dirty="0">
                <a:effectLst/>
                <a:latin typeface="AdvTimes"/>
              </a:rPr>
              <a:t> </a:t>
            </a:r>
            <a:r>
              <a:rPr lang="de-DE" sz="1800" dirty="0" err="1">
                <a:effectLst/>
                <a:latin typeface="AdvTimes"/>
              </a:rPr>
              <a:t>up</a:t>
            </a:r>
            <a:r>
              <a:rPr lang="de-DE" sz="1800" dirty="0">
                <a:effectLst/>
                <a:latin typeface="AdvTimes"/>
              </a:rPr>
              <a:t> </a:t>
            </a:r>
            <a:r>
              <a:rPr lang="de-DE" sz="1800" dirty="0" err="1">
                <a:effectLst/>
                <a:latin typeface="AdvTimes"/>
              </a:rPr>
              <a:t>to</a:t>
            </a:r>
            <a:r>
              <a:rPr lang="de-DE" sz="1800" dirty="0">
                <a:effectLst/>
                <a:latin typeface="AdvTimes"/>
              </a:rPr>
              <a:t> 4.5 ml O2min–1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75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lactate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equation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41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CO2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citric</a:t>
            </a:r>
            <a:r>
              <a:rPr lang="de-DE" dirty="0"/>
              <a:t> </a:t>
            </a:r>
            <a:r>
              <a:rPr lang="de-DE" dirty="0" err="1"/>
              <a:t>acid</a:t>
            </a:r>
            <a:r>
              <a:rPr lang="de-DE" dirty="0"/>
              <a:t> </a:t>
            </a:r>
            <a:r>
              <a:rPr lang="de-DE" dirty="0" err="1"/>
              <a:t>cycle</a:t>
            </a:r>
            <a:endParaRPr lang="de-DE" dirty="0"/>
          </a:p>
          <a:p>
            <a:r>
              <a:rPr lang="de-DE" dirty="0" err="1"/>
              <a:t>One</a:t>
            </a:r>
            <a:r>
              <a:rPr lang="de-DE" dirty="0"/>
              <a:t> CO2 </a:t>
            </a:r>
            <a:r>
              <a:rPr lang="de-DE" dirty="0" err="1"/>
              <a:t>from</a:t>
            </a:r>
            <a:r>
              <a:rPr lang="de-DE" dirty="0"/>
              <a:t> Pyruvate </a:t>
            </a:r>
            <a:r>
              <a:rPr lang="de-DE" dirty="0" err="1"/>
              <a:t>to</a:t>
            </a:r>
            <a:r>
              <a:rPr lang="de-DE" dirty="0"/>
              <a:t> Acetyl-</a:t>
            </a:r>
            <a:r>
              <a:rPr lang="de-DE" dirty="0" err="1"/>
              <a:t>CoA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2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out,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ATP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get</a:t>
            </a:r>
            <a:r>
              <a:rPr lang="de-DE" dirty="0"/>
              <a:t> per </a:t>
            </a:r>
            <a:r>
              <a:rPr lang="de-DE" dirty="0" err="1"/>
              <a:t>piece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O2?</a:t>
            </a:r>
          </a:p>
          <a:p>
            <a:r>
              <a:rPr lang="de-DE" dirty="0"/>
              <a:t>(Mader </a:t>
            </a:r>
            <a:r>
              <a:rPr lang="de-DE" dirty="0" err="1"/>
              <a:t>uses</a:t>
            </a:r>
            <a:r>
              <a:rPr lang="de-DE" dirty="0"/>
              <a:t> 2.6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2.5)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27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80E2CA-5B2A-BC2D-BDF8-39C60F141ED5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351BFE-E1CA-42C0-2755-8DB7AEC4E3D8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Aerobic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1D9D7-B623-F317-5C7E-BF6E9F74F980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57BEFA-C748-2AFA-A376-112A555ECBFA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Aerobic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  <p:extLst>
      <p:ext uri="{BB962C8B-B14F-4D97-AF65-F5344CB8AC3E}">
        <p14:creationId xmlns:p14="http://schemas.microsoft.com/office/powerpoint/2010/main" val="18288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68280" y="7142594"/>
            <a:ext cx="8429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Monitoring, Training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&amp; Recovery Science - WS 2019/20 | Schneider, Prof Ferrauti,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Hanakam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016F8-ECD5-FA91-584F-2E5DED25A776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C5C6B0-9CE1-F67A-CCA6-80C9C10FAE15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Aerobic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746139030007330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8EB56-9C91-4AEE-8C3B-B04432CC4CD6}"/>
              </a:ext>
            </a:extLst>
          </p:cNvPr>
          <p:cNvSpPr txBox="1"/>
          <p:nvPr/>
        </p:nvSpPr>
        <p:spPr>
          <a:xfrm>
            <a:off x="439200" y="5301574"/>
            <a:ext cx="8529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Applied </a:t>
            </a:r>
            <a:r>
              <a:rPr lang="de-DE" b="1" dirty="0" err="1">
                <a:solidFill>
                  <a:srgbClr val="003560"/>
                </a:solidFill>
              </a:rPr>
              <a:t>Exercise</a:t>
            </a:r>
            <a:r>
              <a:rPr lang="de-DE" b="1" dirty="0">
                <a:solidFill>
                  <a:srgbClr val="003560"/>
                </a:solidFill>
              </a:rPr>
              <a:t> </a:t>
            </a:r>
            <a:r>
              <a:rPr lang="de-DE" b="1" dirty="0" err="1">
                <a:solidFill>
                  <a:srgbClr val="003560"/>
                </a:solidFill>
              </a:rPr>
              <a:t>Physiology</a:t>
            </a:r>
            <a:r>
              <a:rPr lang="de-DE" b="1" dirty="0">
                <a:solidFill>
                  <a:srgbClr val="003560"/>
                </a:solidFill>
              </a:rPr>
              <a:t> &amp; Sports Nutrition </a:t>
            </a:r>
            <a:r>
              <a:rPr lang="de-DE" b="1" dirty="0" err="1">
                <a:solidFill>
                  <a:srgbClr val="003560"/>
                </a:solidFill>
              </a:rPr>
              <a:t>for</a:t>
            </a:r>
            <a:r>
              <a:rPr lang="de-DE" b="1" dirty="0">
                <a:solidFill>
                  <a:srgbClr val="003560"/>
                </a:solidFill>
              </a:rPr>
              <a:t> Health &amp; Performance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</a:rPr>
              <a:t>Jasper Suttmeyer</a:t>
            </a:r>
          </a:p>
          <a:p>
            <a:endParaRPr lang="de-DE" sz="2400" b="1" dirty="0">
              <a:solidFill>
                <a:srgbClr val="00356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E982E-1ECD-4F2D-90A4-7008D1FF1354}"/>
              </a:ext>
            </a:extLst>
          </p:cNvPr>
          <p:cNvSpPr/>
          <p:nvPr/>
        </p:nvSpPr>
        <p:spPr>
          <a:xfrm>
            <a:off x="1394847" y="4060556"/>
            <a:ext cx="3645465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6" name="Picture 4" descr="Overview of the main pathways of energy metabolism with indication of... |  Download Scientific Diagram">
            <a:extLst>
              <a:ext uri="{FF2B5EF4-FFF2-40B4-BE49-F238E27FC236}">
                <a16:creationId xmlns:a16="http://schemas.microsoft.com/office/drawing/2014/main" id="{05A69D4E-E99E-127F-A3F9-371ED53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" y="1320800"/>
            <a:ext cx="4475005" cy="33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iud Kipchoge's sub-2 hour marathon may herald even faster times | New  Scientist">
            <a:extLst>
              <a:ext uri="{FF2B5EF4-FFF2-40B4-BE49-F238E27FC236}">
                <a16:creationId xmlns:a16="http://schemas.microsoft.com/office/drawing/2014/main" id="{520DBCDA-3461-7003-9E7B-D6E61EA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1" y="2259688"/>
            <a:ext cx="3645465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7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336E37-20C6-29BE-20B1-2CA72B6323BF}"/>
              </a:ext>
            </a:extLst>
          </p:cNvPr>
          <p:cNvSpPr txBox="1"/>
          <p:nvPr/>
        </p:nvSpPr>
        <p:spPr>
          <a:xfrm>
            <a:off x="5481627" y="370122"/>
            <a:ext cx="257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ATP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Lactate „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1023D-B3C4-4830-6430-768B4AA61A7C}"/>
              </a:ext>
            </a:extLst>
          </p:cNvPr>
          <p:cNvCxnSpPr/>
          <p:nvPr/>
        </p:nvCxnSpPr>
        <p:spPr>
          <a:xfrm flipV="1">
            <a:off x="5016519" y="906254"/>
            <a:ext cx="94270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0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649C422-96F9-77BF-4D74-713A9D28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1610"/>
            <a:ext cx="78803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The Citric Acid Cycle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930C6397-707C-EB26-E833-5C44FE7A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1" y="1558131"/>
            <a:ext cx="5588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3997890-483E-FAE7-C76D-81A6281C3B62}"/>
              </a:ext>
            </a:extLst>
          </p:cNvPr>
          <p:cNvSpPr/>
          <p:nvPr/>
        </p:nvSpPr>
        <p:spPr>
          <a:xfrm>
            <a:off x="2637692" y="1981200"/>
            <a:ext cx="1125416" cy="38686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3331BA-6E3A-BF56-09F0-2808406B37C7}"/>
              </a:ext>
            </a:extLst>
          </p:cNvPr>
          <p:cNvSpPr/>
          <p:nvPr/>
        </p:nvSpPr>
        <p:spPr>
          <a:xfrm>
            <a:off x="4865076" y="3669322"/>
            <a:ext cx="762001" cy="6447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1F65AD-9ABA-C270-C774-ADCCA15480A1}"/>
              </a:ext>
            </a:extLst>
          </p:cNvPr>
          <p:cNvSpPr/>
          <p:nvPr/>
        </p:nvSpPr>
        <p:spPr>
          <a:xfrm>
            <a:off x="4759569" y="4587142"/>
            <a:ext cx="762001" cy="4981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34222B5-C90A-50A5-9267-B0799EA7C85B}"/>
              </a:ext>
            </a:extLst>
          </p:cNvPr>
          <p:cNvSpPr/>
          <p:nvPr/>
        </p:nvSpPr>
        <p:spPr>
          <a:xfrm>
            <a:off x="4044461" y="5255876"/>
            <a:ext cx="762001" cy="4981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4B0B835-A254-9D0B-2F33-E2AA1537CA71}"/>
              </a:ext>
            </a:extLst>
          </p:cNvPr>
          <p:cNvSpPr/>
          <p:nvPr/>
        </p:nvSpPr>
        <p:spPr>
          <a:xfrm>
            <a:off x="1740035" y="3282461"/>
            <a:ext cx="616304" cy="4981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4C644FB-955F-916C-C401-B80374C10AE9}"/>
              </a:ext>
            </a:extLst>
          </p:cNvPr>
          <p:cNvCxnSpPr>
            <a:cxnSpLocks/>
          </p:cNvCxnSpPr>
          <p:nvPr/>
        </p:nvCxnSpPr>
        <p:spPr>
          <a:xfrm>
            <a:off x="1359877" y="1981200"/>
            <a:ext cx="960452" cy="418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16763DC-B2EB-3E3B-DA1F-50037E8A0DAB}"/>
              </a:ext>
            </a:extLst>
          </p:cNvPr>
          <p:cNvSpPr txBox="1"/>
          <p:nvPr/>
        </p:nvSpPr>
        <p:spPr>
          <a:xfrm>
            <a:off x="152367" y="1338371"/>
            <a:ext cx="1780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</p:spTree>
    <p:extLst>
      <p:ext uri="{BB962C8B-B14F-4D97-AF65-F5344CB8AC3E}">
        <p14:creationId xmlns:p14="http://schemas.microsoft.com/office/powerpoint/2010/main" val="8770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EA6A049-EB10-80E9-4100-24E1C62D9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The Electron Transport Chain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D2A810-1F26-2B04-7C40-C70BAF19F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2533406"/>
            <a:ext cx="7772400" cy="28392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B1EE26-90FD-8D65-8D86-B3F8E51181AB}"/>
              </a:ext>
            </a:extLst>
          </p:cNvPr>
          <p:cNvSpPr txBox="1"/>
          <p:nvPr/>
        </p:nvSpPr>
        <p:spPr>
          <a:xfrm>
            <a:off x="238991" y="1850071"/>
            <a:ext cx="8854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ATP-Synthesis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E08B5B-94DE-B3D0-5A0B-31AB7FA30BA5}"/>
              </a:ext>
            </a:extLst>
          </p:cNvPr>
          <p:cNvSpPr txBox="1"/>
          <p:nvPr/>
        </p:nvSpPr>
        <p:spPr>
          <a:xfrm>
            <a:off x="7315201" y="6824663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Ferguson &amp; Nicholls, 2013, Chapter 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42522D-ED71-87D8-B804-93B261F52A44}"/>
              </a:ext>
            </a:extLst>
          </p:cNvPr>
          <p:cNvSpPr txBox="1"/>
          <p:nvPr/>
        </p:nvSpPr>
        <p:spPr>
          <a:xfrm>
            <a:off x="4478215" y="4806461"/>
            <a:ext cx="85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NADH</a:t>
            </a:r>
          </a:p>
        </p:txBody>
      </p:sp>
    </p:spTree>
    <p:extLst>
      <p:ext uri="{BB962C8B-B14F-4D97-AF65-F5344CB8AC3E}">
        <p14:creationId xmlns:p14="http://schemas.microsoft.com/office/powerpoint/2010/main" val="158142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EA6A049-EB10-80E9-4100-24E1C62D9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The Electron Transport Chain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D2A810-1F26-2B04-7C40-C70BAF19F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3" b="8017"/>
          <a:stretch/>
        </p:blipFill>
        <p:spPr>
          <a:xfrm>
            <a:off x="1573083" y="1357702"/>
            <a:ext cx="6277483" cy="43111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B1EE26-90FD-8D65-8D86-B3F8E51181AB}"/>
              </a:ext>
            </a:extLst>
          </p:cNvPr>
          <p:cNvSpPr txBox="1"/>
          <p:nvPr/>
        </p:nvSpPr>
        <p:spPr>
          <a:xfrm>
            <a:off x="379668" y="1357702"/>
            <a:ext cx="8854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ATP-Synthesis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E08B5B-94DE-B3D0-5A0B-31AB7FA30BA5}"/>
              </a:ext>
            </a:extLst>
          </p:cNvPr>
          <p:cNvSpPr txBox="1"/>
          <p:nvPr/>
        </p:nvSpPr>
        <p:spPr>
          <a:xfrm>
            <a:off x="7315201" y="6824663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Ferguson &amp; Nicholls, 2013, Chapter 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42522D-ED71-87D8-B804-93B261F52A44}"/>
              </a:ext>
            </a:extLst>
          </p:cNvPr>
          <p:cNvSpPr txBox="1"/>
          <p:nvPr/>
        </p:nvSpPr>
        <p:spPr>
          <a:xfrm>
            <a:off x="2297722" y="4800261"/>
            <a:ext cx="85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D419BB-A0C1-717B-8CCE-9767564BBD8E}"/>
              </a:ext>
            </a:extLst>
          </p:cNvPr>
          <p:cNvSpPr txBox="1"/>
          <p:nvPr/>
        </p:nvSpPr>
        <p:spPr>
          <a:xfrm>
            <a:off x="6318739" y="1840523"/>
            <a:ext cx="1242646" cy="56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CE3C5D-535E-FC8E-7F00-F57DCFFE84F9}"/>
              </a:ext>
            </a:extLst>
          </p:cNvPr>
          <p:cNvSpPr txBox="1"/>
          <p:nvPr/>
        </p:nvSpPr>
        <p:spPr>
          <a:xfrm>
            <a:off x="2602524" y="3118985"/>
            <a:ext cx="77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</a:t>
            </a:r>
            <a:r>
              <a:rPr lang="de-DE" sz="1600" b="1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71EC8A-9B7A-E2D5-3DC2-F778E16D3A38}"/>
              </a:ext>
            </a:extLst>
          </p:cNvPr>
          <p:cNvSpPr txBox="1"/>
          <p:nvPr/>
        </p:nvSpPr>
        <p:spPr>
          <a:xfrm>
            <a:off x="3376857" y="4393900"/>
            <a:ext cx="127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de-DE" sz="1600" b="1" baseline="30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BB0DA5-3421-60E4-65D0-BA1C480EED54}"/>
              </a:ext>
            </a:extLst>
          </p:cNvPr>
          <p:cNvSpPr txBox="1"/>
          <p:nvPr/>
        </p:nvSpPr>
        <p:spPr>
          <a:xfrm>
            <a:off x="6572751" y="4055346"/>
            <a:ext cx="59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</a:t>
            </a:r>
            <a:r>
              <a:rPr lang="de-DE" sz="1600" b="1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857CE1-85B3-2829-DFB1-78BF1645981B}"/>
              </a:ext>
            </a:extLst>
          </p:cNvPr>
          <p:cNvSpPr txBox="1"/>
          <p:nvPr/>
        </p:nvSpPr>
        <p:spPr>
          <a:xfrm>
            <a:off x="690993" y="5468018"/>
            <a:ext cx="4069241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/ 4 = 2.5 -&gt; 2.5 ATP per ½ 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de-DE" sz="1600" b="1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mmol 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mmol ATP</a:t>
            </a:r>
          </a:p>
          <a:p>
            <a:endParaRPr lang="de-DE" sz="1600" b="1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22.4 ml 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5 mmol ATP</a:t>
            </a:r>
          </a:p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1ml 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0.223 mmol ATP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5D4B6EF-2B55-1DC5-03BF-3D2CC41D4385}"/>
              </a:ext>
            </a:extLst>
          </p:cNvPr>
          <p:cNvCxnSpPr/>
          <p:nvPr/>
        </p:nvCxnSpPr>
        <p:spPr>
          <a:xfrm>
            <a:off x="3376857" y="6057578"/>
            <a:ext cx="11482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8A787C1D-2A2C-26CF-0C92-8343274CFE5E}"/>
              </a:ext>
            </a:extLst>
          </p:cNvPr>
          <p:cNvSpPr txBox="1"/>
          <p:nvPr/>
        </p:nvSpPr>
        <p:spPr>
          <a:xfrm>
            <a:off x="4578172" y="5888301"/>
            <a:ext cx="457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mmol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22.4 ml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gasvolume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76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885384-69E7-7017-9336-53CCB028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1" y="1600414"/>
            <a:ext cx="5382420" cy="45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26AB6C83-AA21-362D-4B6E-058AEB7C6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Rotating part of ATP-Synthase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6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159003" y="2063163"/>
            <a:ext cx="0" cy="85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300598" y="1629261"/>
            <a:ext cx="168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mmol Lactate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369722" y="1669270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ml 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336E37-20C6-29BE-20B1-2CA72B6323BF}"/>
              </a:ext>
            </a:extLst>
          </p:cNvPr>
          <p:cNvSpPr txBox="1"/>
          <p:nvPr/>
        </p:nvSpPr>
        <p:spPr>
          <a:xfrm>
            <a:off x="5481627" y="370122"/>
            <a:ext cx="257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ATP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Lactate „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1023D-B3C4-4830-6430-768B4AA61A7C}"/>
              </a:ext>
            </a:extLst>
          </p:cNvPr>
          <p:cNvCxnSpPr/>
          <p:nvPr/>
        </p:nvCxnSpPr>
        <p:spPr>
          <a:xfrm flipV="1">
            <a:off x="5016519" y="906254"/>
            <a:ext cx="94270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40AC16F-209D-607D-D86F-00419199650D}"/>
              </a:ext>
            </a:extLst>
          </p:cNvPr>
          <p:cNvSpPr txBox="1"/>
          <p:nvPr/>
        </p:nvSpPr>
        <p:spPr>
          <a:xfrm>
            <a:off x="1296023" y="2922795"/>
            <a:ext cx="168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mmol ATP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5B07890-1EA4-A181-B0F7-03A3B274B625}"/>
              </a:ext>
            </a:extLst>
          </p:cNvPr>
          <p:cNvCxnSpPr>
            <a:cxnSpLocks/>
          </p:cNvCxnSpPr>
          <p:nvPr/>
        </p:nvCxnSpPr>
        <p:spPr>
          <a:xfrm>
            <a:off x="6183315" y="2063163"/>
            <a:ext cx="0" cy="85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4D2A64D5-8C29-7771-AB5F-C16BAC7F56D0}"/>
              </a:ext>
            </a:extLst>
          </p:cNvPr>
          <p:cNvSpPr txBox="1"/>
          <p:nvPr/>
        </p:nvSpPr>
        <p:spPr>
          <a:xfrm>
            <a:off x="5001224" y="2978134"/>
            <a:ext cx="2432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0.233 mmol ATP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8C9E6AEC-812F-5FA2-A3C7-37D0184FBCDF}"/>
              </a:ext>
            </a:extLst>
          </p:cNvPr>
          <p:cNvCxnSpPr>
            <a:stCxn id="20" idx="2"/>
          </p:cNvCxnSpPr>
          <p:nvPr/>
        </p:nvCxnSpPr>
        <p:spPr>
          <a:xfrm flipH="1">
            <a:off x="2138586" y="3261349"/>
            <a:ext cx="1" cy="54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1510CC14-8272-BB93-508D-0709EC1E5863}"/>
              </a:ext>
            </a:extLst>
          </p:cNvPr>
          <p:cNvCxnSpPr/>
          <p:nvPr/>
        </p:nvCxnSpPr>
        <p:spPr>
          <a:xfrm flipH="1">
            <a:off x="6174582" y="3261349"/>
            <a:ext cx="1" cy="54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CB042607-BE07-3528-E733-D9F6CEDC9542}"/>
              </a:ext>
            </a:extLst>
          </p:cNvPr>
          <p:cNvCxnSpPr/>
          <p:nvPr/>
        </p:nvCxnSpPr>
        <p:spPr>
          <a:xfrm>
            <a:off x="2138586" y="3803063"/>
            <a:ext cx="4035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6194383D-285C-9590-725C-44DA387A6CFD}"/>
              </a:ext>
            </a:extLst>
          </p:cNvPr>
          <p:cNvSpPr txBox="1"/>
          <p:nvPr/>
        </p:nvSpPr>
        <p:spPr>
          <a:xfrm>
            <a:off x="3396820" y="4144723"/>
            <a:ext cx="193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/ 0.233 = 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971BDD-67D5-42A2-700F-906F08ABEE69}"/>
              </a:ext>
            </a:extLst>
          </p:cNvPr>
          <p:cNvSpPr txBox="1"/>
          <p:nvPr/>
        </p:nvSpPr>
        <p:spPr>
          <a:xfrm>
            <a:off x="1714501" y="5134971"/>
            <a:ext cx="684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Energetically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ATP-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mmol Lactate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ml O2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respiration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DDB7EEDC-D94B-A22B-B192-1D682162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9" y="5051741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6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159003" y="2063163"/>
            <a:ext cx="0" cy="85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300598" y="1629261"/>
            <a:ext cx="168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mmol Lactate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369722" y="1669270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ml 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336E37-20C6-29BE-20B1-2CA72B6323BF}"/>
              </a:ext>
            </a:extLst>
          </p:cNvPr>
          <p:cNvSpPr txBox="1"/>
          <p:nvPr/>
        </p:nvSpPr>
        <p:spPr>
          <a:xfrm>
            <a:off x="5481627" y="370122"/>
            <a:ext cx="257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ATP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Lactate „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1023D-B3C4-4830-6430-768B4AA61A7C}"/>
              </a:ext>
            </a:extLst>
          </p:cNvPr>
          <p:cNvCxnSpPr/>
          <p:nvPr/>
        </p:nvCxnSpPr>
        <p:spPr>
          <a:xfrm flipV="1">
            <a:off x="5016519" y="906254"/>
            <a:ext cx="94270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40AC16F-209D-607D-D86F-00419199650D}"/>
              </a:ext>
            </a:extLst>
          </p:cNvPr>
          <p:cNvSpPr txBox="1"/>
          <p:nvPr/>
        </p:nvSpPr>
        <p:spPr>
          <a:xfrm>
            <a:off x="1296023" y="2922795"/>
            <a:ext cx="168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mmol ATP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5B07890-1EA4-A181-B0F7-03A3B274B625}"/>
              </a:ext>
            </a:extLst>
          </p:cNvPr>
          <p:cNvCxnSpPr>
            <a:cxnSpLocks/>
          </p:cNvCxnSpPr>
          <p:nvPr/>
        </p:nvCxnSpPr>
        <p:spPr>
          <a:xfrm>
            <a:off x="6183315" y="2063163"/>
            <a:ext cx="0" cy="85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4D2A64D5-8C29-7771-AB5F-C16BAC7F56D0}"/>
              </a:ext>
            </a:extLst>
          </p:cNvPr>
          <p:cNvSpPr txBox="1"/>
          <p:nvPr/>
        </p:nvSpPr>
        <p:spPr>
          <a:xfrm>
            <a:off x="5001224" y="2978134"/>
            <a:ext cx="2432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0.233 mmol ATP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8C9E6AEC-812F-5FA2-A3C7-37D0184FBCDF}"/>
              </a:ext>
            </a:extLst>
          </p:cNvPr>
          <p:cNvCxnSpPr>
            <a:stCxn id="20" idx="2"/>
          </p:cNvCxnSpPr>
          <p:nvPr/>
        </p:nvCxnSpPr>
        <p:spPr>
          <a:xfrm flipH="1">
            <a:off x="2138586" y="3261349"/>
            <a:ext cx="1" cy="54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1510CC14-8272-BB93-508D-0709EC1E5863}"/>
              </a:ext>
            </a:extLst>
          </p:cNvPr>
          <p:cNvCxnSpPr/>
          <p:nvPr/>
        </p:nvCxnSpPr>
        <p:spPr>
          <a:xfrm flipH="1">
            <a:off x="6174582" y="3261349"/>
            <a:ext cx="1" cy="54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CB042607-BE07-3528-E733-D9F6CEDC9542}"/>
              </a:ext>
            </a:extLst>
          </p:cNvPr>
          <p:cNvCxnSpPr/>
          <p:nvPr/>
        </p:nvCxnSpPr>
        <p:spPr>
          <a:xfrm>
            <a:off x="2138586" y="3803063"/>
            <a:ext cx="4035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6194383D-285C-9590-725C-44DA387A6CFD}"/>
              </a:ext>
            </a:extLst>
          </p:cNvPr>
          <p:cNvSpPr txBox="1"/>
          <p:nvPr/>
        </p:nvSpPr>
        <p:spPr>
          <a:xfrm>
            <a:off x="3396820" y="4144723"/>
            <a:ext cx="193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/ 0.233 = 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971BDD-67D5-42A2-700F-906F08ABEE69}"/>
              </a:ext>
            </a:extLst>
          </p:cNvPr>
          <p:cNvSpPr txBox="1"/>
          <p:nvPr/>
        </p:nvSpPr>
        <p:spPr>
          <a:xfrm>
            <a:off x="328613" y="4648596"/>
            <a:ext cx="9229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dirty="0">
                <a:solidFill>
                  <a:srgbClr val="00356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kg, </a:t>
            </a:r>
            <a:r>
              <a:rPr lang="de-DE" sz="18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de-DE" sz="18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= 60 ml/min/kg                 60 * </a:t>
            </a:r>
            <a:r>
              <a:rPr lang="de-DE" sz="1800" dirty="0">
                <a:solidFill>
                  <a:srgbClr val="00356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0.233 		= 1049 mmol/min </a:t>
            </a:r>
          </a:p>
          <a:p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0.60 mmol/L/s                0.60 * 60 * </a:t>
            </a:r>
            <a:r>
              <a:rPr lang="de-DE" sz="1800" dirty="0">
                <a:solidFill>
                  <a:srgbClr val="00356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de-DE" sz="18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0.45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1.4	= 1701 mmol/min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8851D0C-E831-3516-3B61-C74EF354A317}"/>
              </a:ext>
            </a:extLst>
          </p:cNvPr>
          <p:cNvCxnSpPr/>
          <p:nvPr/>
        </p:nvCxnSpPr>
        <p:spPr>
          <a:xfrm>
            <a:off x="2996770" y="5657851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CE3B465-DAE7-0442-4F22-BE3DA0E469DB}"/>
              </a:ext>
            </a:extLst>
          </p:cNvPr>
          <p:cNvCxnSpPr/>
          <p:nvPr/>
        </p:nvCxnSpPr>
        <p:spPr>
          <a:xfrm>
            <a:off x="2996770" y="5938838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0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1E2636-4A35-4CD9-7624-CA26D0A61ACE}"/>
              </a:ext>
            </a:extLst>
          </p:cNvPr>
          <p:cNvSpPr txBox="1"/>
          <p:nvPr/>
        </p:nvSpPr>
        <p:spPr>
          <a:xfrm>
            <a:off x="407193" y="1281976"/>
            <a:ext cx="5900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kg, 45% La</a:t>
            </a:r>
            <a:r>
              <a:rPr lang="de-DE" sz="20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F6607692-CFB3-D859-2A2B-E8BA4104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2644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VO2max vs. </a:t>
            </a: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vLamax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0337FB6-B7E4-63DA-38DA-1F6F2EDB21A9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167007"/>
          <a:ext cx="6720416" cy="340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461108380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576682025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3350378574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57778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V̇O2max </a:t>
                      </a:r>
                    </a:p>
                    <a:p>
                      <a:pPr algn="ctr"/>
                      <a:r>
                        <a:rPr lang="de-DE" sz="1100" dirty="0"/>
                        <a:t>ml/min/kg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ATP V̇O2max</a:t>
                      </a:r>
                    </a:p>
                    <a:p>
                      <a:pPr algn="ctr"/>
                      <a:r>
                        <a:rPr lang="de-DE" sz="1100" dirty="0"/>
                        <a:t>mmol/min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vLamax</a:t>
                      </a:r>
                      <a:endParaRPr lang="de-DE" dirty="0"/>
                    </a:p>
                    <a:p>
                      <a:pPr algn="ctr"/>
                      <a:r>
                        <a:rPr lang="de-DE" sz="1100" dirty="0"/>
                        <a:t>mmol/L/s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ATP </a:t>
                      </a:r>
                      <a:r>
                        <a:rPr lang="de-DE" dirty="0" err="1"/>
                        <a:t>vLamax</a:t>
                      </a:r>
                      <a:endParaRPr lang="de-DE" dirty="0"/>
                    </a:p>
                    <a:p>
                      <a:pPr algn="ctr"/>
                      <a:r>
                        <a:rPr lang="de-DE" sz="1100" dirty="0"/>
                        <a:t>mmol/min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4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57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6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1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1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5016"/>
                  </a:ext>
                </a:extLst>
              </a:tr>
              <a:tr h="463074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8077"/>
                  </a:ext>
                </a:extLst>
              </a:tr>
            </a:tbl>
          </a:graphicData>
        </a:graphic>
      </p:graphicFrame>
      <p:pic>
        <p:nvPicPr>
          <p:cNvPr id="6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7A46E2AE-7015-50FE-D43D-9BB7181D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7580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321575-C5E1-1DA9-AC76-BF1E9F32582E}"/>
              </a:ext>
            </a:extLst>
          </p:cNvPr>
          <p:cNvSpPr txBox="1"/>
          <p:nvPr/>
        </p:nvSpPr>
        <p:spPr>
          <a:xfrm>
            <a:off x="1504952" y="5897664"/>
            <a:ext cx="684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C2D5881-CFE1-46AE-885F-1845F995D05A}"/>
              </a:ext>
            </a:extLst>
          </p:cNvPr>
          <p:cNvSpPr/>
          <p:nvPr/>
        </p:nvSpPr>
        <p:spPr>
          <a:xfrm>
            <a:off x="2151529" y="2167007"/>
            <a:ext cx="1667436" cy="340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5E83334-83FE-4052-4703-0720235BC784}"/>
              </a:ext>
            </a:extLst>
          </p:cNvPr>
          <p:cNvSpPr/>
          <p:nvPr/>
        </p:nvSpPr>
        <p:spPr>
          <a:xfrm>
            <a:off x="5521293" y="2161524"/>
            <a:ext cx="1667436" cy="340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2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1E2636-4A35-4CD9-7624-CA26D0A61ACE}"/>
              </a:ext>
            </a:extLst>
          </p:cNvPr>
          <p:cNvSpPr txBox="1"/>
          <p:nvPr/>
        </p:nvSpPr>
        <p:spPr>
          <a:xfrm>
            <a:off x="407193" y="1281976"/>
            <a:ext cx="5900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kg, 45% La</a:t>
            </a:r>
            <a:r>
              <a:rPr lang="de-DE" sz="20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F6607692-CFB3-D859-2A2B-E8BA4104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2644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VO2max vs. </a:t>
            </a: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vLamax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0337FB6-B7E4-63DA-38DA-1F6F2EDB21A9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167007"/>
          <a:ext cx="8361360" cy="340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272">
                  <a:extLst>
                    <a:ext uri="{9D8B030D-6E8A-4147-A177-3AD203B41FA5}">
                      <a16:colId xmlns:a16="http://schemas.microsoft.com/office/drawing/2014/main" val="2461108380"/>
                    </a:ext>
                  </a:extLst>
                </a:gridCol>
                <a:gridCol w="1672272">
                  <a:extLst>
                    <a:ext uri="{9D8B030D-6E8A-4147-A177-3AD203B41FA5}">
                      <a16:colId xmlns:a16="http://schemas.microsoft.com/office/drawing/2014/main" val="576682025"/>
                    </a:ext>
                  </a:extLst>
                </a:gridCol>
                <a:gridCol w="1672272">
                  <a:extLst>
                    <a:ext uri="{9D8B030D-6E8A-4147-A177-3AD203B41FA5}">
                      <a16:colId xmlns:a16="http://schemas.microsoft.com/office/drawing/2014/main" val="3350378574"/>
                    </a:ext>
                  </a:extLst>
                </a:gridCol>
                <a:gridCol w="1672272">
                  <a:extLst>
                    <a:ext uri="{9D8B030D-6E8A-4147-A177-3AD203B41FA5}">
                      <a16:colId xmlns:a16="http://schemas.microsoft.com/office/drawing/2014/main" val="257778392"/>
                    </a:ext>
                  </a:extLst>
                </a:gridCol>
                <a:gridCol w="1672272">
                  <a:extLst>
                    <a:ext uri="{9D8B030D-6E8A-4147-A177-3AD203B41FA5}">
                      <a16:colId xmlns:a16="http://schemas.microsoft.com/office/drawing/2014/main" val="2675617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V̇O2max </a:t>
                      </a:r>
                    </a:p>
                    <a:p>
                      <a:pPr algn="ctr"/>
                      <a:r>
                        <a:rPr lang="de-DE" sz="1100" dirty="0"/>
                        <a:t>ml/min/kg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ATP V̇O2max</a:t>
                      </a:r>
                    </a:p>
                    <a:p>
                      <a:pPr algn="ctr"/>
                      <a:r>
                        <a:rPr lang="de-DE" sz="1100" dirty="0"/>
                        <a:t>mmol/min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vLamax</a:t>
                      </a:r>
                      <a:endParaRPr lang="de-DE" dirty="0"/>
                    </a:p>
                    <a:p>
                      <a:pPr algn="ctr"/>
                      <a:r>
                        <a:rPr lang="de-DE" sz="1100" dirty="0"/>
                        <a:t>mmol/L/s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ATP </a:t>
                      </a:r>
                      <a:r>
                        <a:rPr lang="de-DE" dirty="0" err="1"/>
                        <a:t>vLamax</a:t>
                      </a:r>
                      <a:endParaRPr lang="de-DE" dirty="0"/>
                    </a:p>
                    <a:p>
                      <a:pPr algn="ctr"/>
                      <a:r>
                        <a:rPr lang="de-DE" sz="1100" dirty="0"/>
                        <a:t>mmol/min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O2 </a:t>
                      </a:r>
                      <a:r>
                        <a:rPr lang="de-DE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vLamax</a:t>
                      </a:r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ml/min/kg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4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57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6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1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1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5016"/>
                  </a:ext>
                </a:extLst>
              </a:tr>
              <a:tr h="463074"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8077"/>
                  </a:ext>
                </a:extLst>
              </a:tr>
            </a:tbl>
          </a:graphicData>
        </a:graphic>
      </p:graphicFrame>
      <p:pic>
        <p:nvPicPr>
          <p:cNvPr id="6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7A46E2AE-7015-50FE-D43D-9BB7181D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7580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321575-C5E1-1DA9-AC76-BF1E9F32582E}"/>
              </a:ext>
            </a:extLst>
          </p:cNvPr>
          <p:cNvSpPr txBox="1"/>
          <p:nvPr/>
        </p:nvSpPr>
        <p:spPr>
          <a:xfrm>
            <a:off x="1504952" y="5897664"/>
            <a:ext cx="684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2801E3-278D-8453-FAF0-B9D0D85F6FBC}"/>
              </a:ext>
            </a:extLst>
          </p:cNvPr>
          <p:cNvSpPr/>
          <p:nvPr/>
        </p:nvSpPr>
        <p:spPr>
          <a:xfrm>
            <a:off x="468313" y="2167007"/>
            <a:ext cx="1674812" cy="340439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74F469-FA27-4130-3ED3-30B0BBE6E79A}"/>
              </a:ext>
            </a:extLst>
          </p:cNvPr>
          <p:cNvSpPr/>
          <p:nvPr/>
        </p:nvSpPr>
        <p:spPr>
          <a:xfrm>
            <a:off x="7150098" y="2167007"/>
            <a:ext cx="1674812" cy="340439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76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CA9A7300-8A67-7460-F10D-C429A129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Summary (</a:t>
            </a: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i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)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46D6DB-5D9B-3EB8-9773-2E7DE8B4B981}"/>
              </a:ext>
            </a:extLst>
          </p:cNvPr>
          <p:cNvSpPr txBox="1"/>
          <p:nvPr/>
        </p:nvSpPr>
        <p:spPr>
          <a:xfrm>
            <a:off x="468313" y="1327336"/>
            <a:ext cx="47484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1ml O</a:t>
            </a:r>
            <a:r>
              <a:rPr lang="de-DE" sz="1600" b="1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0.233 mmol ATP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NADH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 (ATP-Synthase)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de-DE" sz="1600" b="1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ATP-Synthase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Keyword: </a:t>
            </a:r>
            <a:r>
              <a:rPr lang="de-DE" sz="11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Chemiosmotic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Theory</a:t>
            </a: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4516438" y="4758953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3455296" y="3985595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3449190" y="5029714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3443288" y="5083620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3278188" y="2433813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9C5E20B7-CF7C-9542-C8B1-E26084D98FEA}"/>
              </a:ext>
            </a:extLst>
          </p:cNvPr>
          <p:cNvSpPr/>
          <p:nvPr/>
        </p:nvSpPr>
        <p:spPr>
          <a:xfrm flipV="1">
            <a:off x="4516438" y="5241957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2910337" y="3995913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>
            <a:off x="526930" y="4219245"/>
            <a:ext cx="25157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8DC2E1-7E1E-6B6D-18F6-AC750F471277}"/>
              </a:ext>
            </a:extLst>
          </p:cNvPr>
          <p:cNvSpPr txBox="1"/>
          <p:nvPr/>
        </p:nvSpPr>
        <p:spPr>
          <a:xfrm>
            <a:off x="900840" y="446506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ATP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6122092" y="4945032"/>
            <a:ext cx="280296" cy="369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6134304" y="3988502"/>
            <a:ext cx="280092" cy="939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6ADE73-84DE-4501-E96B-97E1C418A397}"/>
              </a:ext>
            </a:extLst>
          </p:cNvPr>
          <p:cNvSpPr txBox="1"/>
          <p:nvPr/>
        </p:nvSpPr>
        <p:spPr>
          <a:xfrm>
            <a:off x="3720536" y="6404419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Recap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6487624" y="436678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6487624" y="4988903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4713342" y="2801606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86EFEA5C-2F32-18D1-93DA-A92627B3DED0}"/>
              </a:ext>
            </a:extLst>
          </p:cNvPr>
          <p:cNvSpPr/>
          <p:nvPr/>
        </p:nvSpPr>
        <p:spPr>
          <a:xfrm rot="5400000">
            <a:off x="3693755" y="2933937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AC39BF-390F-7C41-1D9B-FB36AED7197E}"/>
              </a:ext>
            </a:extLst>
          </p:cNvPr>
          <p:cNvSpPr txBox="1"/>
          <p:nvPr/>
        </p:nvSpPr>
        <p:spPr>
          <a:xfrm>
            <a:off x="4055605" y="1276761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26" name="Zylinder 25">
            <a:extLst>
              <a:ext uri="{FF2B5EF4-FFF2-40B4-BE49-F238E27FC236}">
                <a16:creationId xmlns:a16="http://schemas.microsoft.com/office/drawing/2014/main" id="{E31DFB77-E746-DBC6-70BE-CFE27B692EC3}"/>
              </a:ext>
            </a:extLst>
          </p:cNvPr>
          <p:cNvSpPr/>
          <p:nvPr/>
        </p:nvSpPr>
        <p:spPr>
          <a:xfrm>
            <a:off x="4164384" y="1665928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5275252" y="183877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3278188" y="1818061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3288994" y="255702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4788796" y="1275159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Lactic-Anaerobic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102E-6 3.51459E-6 L -1.81102E-6 0.16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26FBA128-2685-440A-B103-80562F52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A1B354-CD6E-5B5F-F864-8A5282D8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56" y="1607128"/>
            <a:ext cx="6234979" cy="4676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306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26FBA128-2685-440A-B103-80562F52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A1B354-CD6E-5B5F-F864-8A5282D8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5" y="1870364"/>
            <a:ext cx="4470496" cy="3352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CFE68E-DEF2-89B9-2239-041B132E5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870364"/>
            <a:ext cx="4470497" cy="33528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A88C09A-C84B-3215-BDD6-C6BA1D2CF100}"/>
              </a:ext>
            </a:extLst>
          </p:cNvPr>
          <p:cNvCxnSpPr>
            <a:cxnSpLocks/>
          </p:cNvCxnSpPr>
          <p:nvPr/>
        </p:nvCxnSpPr>
        <p:spPr>
          <a:xfrm>
            <a:off x="7162800" y="2424546"/>
            <a:ext cx="0" cy="2410691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EB7240-8BE9-945C-7F50-AA3168F9B2AF}"/>
              </a:ext>
            </a:extLst>
          </p:cNvPr>
          <p:cNvCxnSpPr>
            <a:cxnSpLocks/>
          </p:cNvCxnSpPr>
          <p:nvPr/>
        </p:nvCxnSpPr>
        <p:spPr>
          <a:xfrm>
            <a:off x="6096000" y="4585855"/>
            <a:ext cx="0" cy="235527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DE1D116B-4B1B-EF93-B851-0872F117E24F}"/>
              </a:ext>
            </a:extLst>
          </p:cNvPr>
          <p:cNvSpPr/>
          <p:nvPr/>
        </p:nvSpPr>
        <p:spPr>
          <a:xfrm rot="16200000">
            <a:off x="6234546" y="4762643"/>
            <a:ext cx="789709" cy="1066801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DAFBAB-764E-CCC5-92CB-BDDC0EC2D887}"/>
              </a:ext>
            </a:extLst>
          </p:cNvPr>
          <p:cNvSpPr txBox="1"/>
          <p:nvPr/>
        </p:nvSpPr>
        <p:spPr>
          <a:xfrm>
            <a:off x="5735783" y="5690898"/>
            <a:ext cx="2433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="1" u="sng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-onset time</a:t>
            </a:r>
          </a:p>
          <a:p>
            <a:r>
              <a:rPr lang="de-DE" sz="18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~2.5-3min </a:t>
            </a:r>
          </a:p>
        </p:txBody>
      </p:sp>
    </p:spTree>
    <p:extLst>
      <p:ext uri="{BB962C8B-B14F-4D97-AF65-F5344CB8AC3E}">
        <p14:creationId xmlns:p14="http://schemas.microsoft.com/office/powerpoint/2010/main" val="272291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571D5D2-852C-0A35-80C2-7DDB288DF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426"/>
            <a:ext cx="5295900" cy="5511800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D3A53839-A295-5BA7-1242-3BD31AB3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876838-4931-EB38-1876-BBFF92ED3F49}"/>
              </a:ext>
            </a:extLst>
          </p:cNvPr>
          <p:cNvSpPr txBox="1"/>
          <p:nvPr/>
        </p:nvSpPr>
        <p:spPr>
          <a:xfrm>
            <a:off x="7644983" y="7186776"/>
            <a:ext cx="225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 &amp; Jones, 2012</a:t>
            </a:r>
          </a:p>
        </p:txBody>
      </p:sp>
    </p:spTree>
    <p:extLst>
      <p:ext uri="{BB962C8B-B14F-4D97-AF65-F5344CB8AC3E}">
        <p14:creationId xmlns:p14="http://schemas.microsoft.com/office/powerpoint/2010/main" val="398590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DFA29479-1212-DF63-3E6F-78CBBC1A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ACE06D-98B0-3D0B-4436-5FDA0A446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589881"/>
            <a:ext cx="584200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298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FFE58C2-4C88-8D76-2D66-FB01B1A1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69" y="2026077"/>
            <a:ext cx="6155715" cy="3873259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98596639-A6C6-19B8-DA0D-1B0916FC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</a:t>
            </a:r>
            <a:r>
              <a:rPr lang="de-DE" altLang="de-DE" sz="30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ADP] Control</a:t>
            </a:r>
            <a:endParaRPr kumimoji="0" lang="de-DE" altLang="de-DE" sz="3000" b="1" i="0" u="none" strike="noStrike" kern="1200" cap="none" spc="0" normalizeH="0" baseline="-2500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AFD184-7F22-64B2-8DCE-2E042A06E1FD}"/>
              </a:ext>
            </a:extLst>
          </p:cNvPr>
          <p:cNvSpPr txBox="1"/>
          <p:nvPr/>
        </p:nvSpPr>
        <p:spPr>
          <a:xfrm>
            <a:off x="8196312" y="6855226"/>
            <a:ext cx="2251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Gao et al., 2020</a:t>
            </a:r>
          </a:p>
        </p:txBody>
      </p:sp>
    </p:spTree>
    <p:extLst>
      <p:ext uri="{BB962C8B-B14F-4D97-AF65-F5344CB8AC3E}">
        <p14:creationId xmlns:p14="http://schemas.microsoft.com/office/powerpoint/2010/main" val="367885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4120CC-E097-75BE-AEB7-15005DBC3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1498215"/>
            <a:ext cx="7772400" cy="5125481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88B3CED9-14D1-D122-B848-BE06D444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36609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PCr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Control for Glycolysis?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5" name="Eckige Klammer rechts 4">
            <a:extLst>
              <a:ext uri="{FF2B5EF4-FFF2-40B4-BE49-F238E27FC236}">
                <a16:creationId xmlns:a16="http://schemas.microsoft.com/office/drawing/2014/main" id="{0C7A0FD3-1315-DA5A-1BE5-596B9BD3A025}"/>
              </a:ext>
            </a:extLst>
          </p:cNvPr>
          <p:cNvSpPr/>
          <p:nvPr/>
        </p:nvSpPr>
        <p:spPr>
          <a:xfrm rot="10800000">
            <a:off x="767501" y="1405941"/>
            <a:ext cx="463661" cy="4935541"/>
          </a:xfrm>
          <a:prstGeom prst="rightBracke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B2759F-C330-D1ED-7155-6A13F9F68463}"/>
              </a:ext>
            </a:extLst>
          </p:cNvPr>
          <p:cNvSpPr txBox="1"/>
          <p:nvPr/>
        </p:nvSpPr>
        <p:spPr>
          <a:xfrm rot="16200000">
            <a:off x="-1856475" y="2248276"/>
            <a:ext cx="493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Logarithmic</a:t>
            </a:r>
            <a:r>
              <a:rPr lang="de-DE" sz="1100" dirty="0"/>
              <a:t> </a:t>
            </a:r>
            <a:r>
              <a:rPr lang="de-DE" sz="1100" dirty="0" err="1"/>
              <a:t>Scaling</a:t>
            </a:r>
            <a:endParaRPr lang="de-DE" sz="11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804B2-44E6-9953-EA71-96FA6D45958F}"/>
              </a:ext>
            </a:extLst>
          </p:cNvPr>
          <p:cNvSpPr txBox="1"/>
          <p:nvPr/>
        </p:nvSpPr>
        <p:spPr>
          <a:xfrm>
            <a:off x="8433492" y="6860289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2003</a:t>
            </a:r>
          </a:p>
        </p:txBody>
      </p:sp>
    </p:spTree>
    <p:extLst>
      <p:ext uri="{BB962C8B-B14F-4D97-AF65-F5344CB8AC3E}">
        <p14:creationId xmlns:p14="http://schemas.microsoft.com/office/powerpoint/2010/main" val="315918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DFA29479-1212-DF63-3E6F-78CBBC1A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D35DD8-1B2B-04B2-CF43-6030F7831B1A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0710570-E7CD-779B-E18E-B199B64E9C75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F77207C-5C1D-193F-DD4B-B454337F9251}"/>
              </a:ext>
            </a:extLst>
          </p:cNvPr>
          <p:cNvSpPr/>
          <p:nvPr/>
        </p:nvSpPr>
        <p:spPr>
          <a:xfrm>
            <a:off x="4312683" y="618957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D699887-5062-2C25-36E4-CCD3EA94C5DA}"/>
              </a:ext>
            </a:extLst>
          </p:cNvPr>
          <p:cNvSpPr/>
          <p:nvPr/>
        </p:nvSpPr>
        <p:spPr>
          <a:xfrm>
            <a:off x="3251541" y="5416213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229843-218A-9E78-9B76-3F2D44149C46}"/>
              </a:ext>
            </a:extLst>
          </p:cNvPr>
          <p:cNvSpPr/>
          <p:nvPr/>
        </p:nvSpPr>
        <p:spPr>
          <a:xfrm>
            <a:off x="3244439" y="6105076"/>
            <a:ext cx="2667000" cy="62941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469C6B8-98A0-3990-B1DB-7A7AA704E920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9695BEF-DE43-8BA7-59F7-F5DE8DFC4188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C1599D-BF0C-7256-E243-2BCDEC6D9315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9ABF821-7A87-0291-684F-50681D997FB7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58B1386-D2A0-D920-45C5-E200C8BF9EA7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86C8D64-EE0F-F622-9983-574EC1AC838D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F514AB3-A9E9-BC56-93C0-3F605C55F85D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F7577766-9CCD-5721-9996-8A037294C104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3A3B63DF-9FCC-F040-E2E6-E89859642B4E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710F62-F90F-0DC8-C44C-D5CCCB158D31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767997C-94A1-FABA-92CF-016A247564DA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A3C2F7CB-D98F-741A-95D8-3E67221E1835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FE884FB-29B2-0CDC-CF77-2062C9545D93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78ADFCE6-7928-2810-99AA-55978A5363F4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BA320E9-700A-EE9B-3125-F15BDC3FCB97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D1A1AB6E-4A14-F0B6-0DD3-40E0B30D871E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AEFF00B-5B29-13C3-8808-C021FFC44D08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0F3F198-5126-04E2-63A4-04E519D4D85C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A313FC3-1E02-EE95-CAA0-F59D3B33F7A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ylinder 27">
            <a:extLst>
              <a:ext uri="{FF2B5EF4-FFF2-40B4-BE49-F238E27FC236}">
                <a16:creationId xmlns:a16="http://schemas.microsoft.com/office/drawing/2014/main" id="{F5960A8C-46A4-9549-2481-DB5767A47A05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E9B26D5-A963-4108-D2C4-CFBE8E337797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ylinder 29">
            <a:extLst>
              <a:ext uri="{FF2B5EF4-FFF2-40B4-BE49-F238E27FC236}">
                <a16:creationId xmlns:a16="http://schemas.microsoft.com/office/drawing/2014/main" id="{AA1BBFFE-7967-2E0D-DDF0-AC28817EC776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85B9C9E1-0482-6021-45A9-D5A614D5FF60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C0AE6F04-83BC-1127-7339-CF6E045E77AD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feil nach rechts 32">
            <a:extLst>
              <a:ext uri="{FF2B5EF4-FFF2-40B4-BE49-F238E27FC236}">
                <a16:creationId xmlns:a16="http://schemas.microsoft.com/office/drawing/2014/main" id="{94D36D17-D68F-E22B-9F80-1AB2BA9F7335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Zylinder 33">
            <a:extLst>
              <a:ext uri="{FF2B5EF4-FFF2-40B4-BE49-F238E27FC236}">
                <a16:creationId xmlns:a16="http://schemas.microsoft.com/office/drawing/2014/main" id="{DD22BB30-10E3-43B5-2E34-36618A0170D2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5" name="Geschweifte Klammer links 34">
            <a:extLst>
              <a:ext uri="{FF2B5EF4-FFF2-40B4-BE49-F238E27FC236}">
                <a16:creationId xmlns:a16="http://schemas.microsoft.com/office/drawing/2014/main" id="{63948180-0878-CA72-3ED6-55EE55236A27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3640112-4F8F-7BFE-540F-B1C8F68D9F90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36438FEF-1B11-5038-83CA-49BB8FC7133A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C595177F-5472-1F45-CE6C-87131E69826F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39" name="Zylinder 38">
            <a:extLst>
              <a:ext uri="{FF2B5EF4-FFF2-40B4-BE49-F238E27FC236}">
                <a16:creationId xmlns:a16="http://schemas.microsoft.com/office/drawing/2014/main" id="{C036381C-4D45-D85A-95E8-FB053D2D0E6E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C3CED8EC-D9E6-52EA-6926-C15393F43ABD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E97C517A-A8B5-E768-E5DB-217552183A95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08A98CBD-71F2-489A-ED19-05E304863A10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1AC25AC8-6E68-1A65-6B41-6DC2C61F8CE1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5C50D4C-C2A6-EEC2-3C2E-21E0FD9F5783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357EF27B-94FE-F6F2-5625-F7DC123A9748}"/>
              </a:ext>
            </a:extLst>
          </p:cNvPr>
          <p:cNvCxnSpPr>
            <a:cxnSpLocks/>
          </p:cNvCxnSpPr>
          <p:nvPr/>
        </p:nvCxnSpPr>
        <p:spPr>
          <a:xfrm flipH="1" flipV="1">
            <a:off x="8229601" y="5175203"/>
            <a:ext cx="442912" cy="5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E9E21E7-2346-D29A-FC04-07CB99029E16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78B9A05-ECE5-06F7-1E23-11F21DE7E6E4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DEB9599-72B4-971E-AA9A-21ADF1CEC564}"/>
              </a:ext>
            </a:extLst>
          </p:cNvPr>
          <p:cNvCxnSpPr>
            <a:cxnSpLocks/>
          </p:cNvCxnSpPr>
          <p:nvPr/>
        </p:nvCxnSpPr>
        <p:spPr>
          <a:xfrm flipH="1" flipV="1">
            <a:off x="1082390" y="5099617"/>
            <a:ext cx="442912" cy="5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B80E07A2-9834-5D4C-2FA9-4112F770F40A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C9B898F-D97B-3152-E6B7-316CBB8C5B7C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06A65C83-FB37-B8FB-F624-2363933C8BA7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A4CA792-DFE3-B307-5712-BBA419A79F74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B3CC0CC0-0563-366F-BE62-47E6E2CC9CB8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FF7F00C5-6E9F-4399-AC66-7A2FB0F8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" y="1391682"/>
            <a:ext cx="2709651" cy="2032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653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DFA29479-1212-DF63-3E6F-78CBBC1A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FF7F00C5-6E9F-4399-AC66-7A2FB0F8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" y="1391682"/>
            <a:ext cx="2709651" cy="2032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098A6E1-BE1C-6B5D-CD5D-4EF49E759F44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8DAFC78-40DD-B538-EFEE-C0A5EFE7144E}"/>
              </a:ext>
            </a:extLst>
          </p:cNvPr>
          <p:cNvSpPr/>
          <p:nvPr/>
        </p:nvSpPr>
        <p:spPr>
          <a:xfrm>
            <a:off x="4312683" y="618957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9A51A27-D3D0-3FFA-0AE5-2ACB620E2BD1}"/>
              </a:ext>
            </a:extLst>
          </p:cNvPr>
          <p:cNvSpPr/>
          <p:nvPr/>
        </p:nvSpPr>
        <p:spPr>
          <a:xfrm>
            <a:off x="3251541" y="5686060"/>
            <a:ext cx="2667000" cy="1040634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E69E6E6A-18E2-FCD4-B043-1FAC35FD9AFA}"/>
              </a:ext>
            </a:extLst>
          </p:cNvPr>
          <p:cNvSpPr/>
          <p:nvPr/>
        </p:nvSpPr>
        <p:spPr>
          <a:xfrm>
            <a:off x="3244439" y="6105076"/>
            <a:ext cx="2667000" cy="62941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1097803-46C2-9645-119F-CB3BE8652B93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AD16C74D-017F-3AD1-1F13-B02A5C4CC10E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5D0332E-4C09-43E3-79B1-D3F39C3AECCA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F83FF60-9263-DE56-3885-72D17B70D4D6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CEE3C55-4272-31FF-833B-6D40CAEEE905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5D51F5CB-26A3-4BB9-7B8D-EEDBEA163123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0164AB36-C8A2-BC90-20A1-60217B27E38E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5" name="Geschweifte Klammer links 64">
            <a:extLst>
              <a:ext uri="{FF2B5EF4-FFF2-40B4-BE49-F238E27FC236}">
                <a16:creationId xmlns:a16="http://schemas.microsoft.com/office/drawing/2014/main" id="{50DFE312-5405-8943-4F49-ED8A9695D054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Geschweifte Klammer links 65">
            <a:extLst>
              <a:ext uri="{FF2B5EF4-FFF2-40B4-BE49-F238E27FC236}">
                <a16:creationId xmlns:a16="http://schemas.microsoft.com/office/drawing/2014/main" id="{99AD4A53-6166-5DB3-8993-BFD9C5151535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D004C4E5-2CD6-AA5E-B942-F84D5702B2D2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0701EDFF-F136-38E5-FC96-9BBB9C2A6364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69" name="Pfeil nach rechts 68">
            <a:extLst>
              <a:ext uri="{FF2B5EF4-FFF2-40B4-BE49-F238E27FC236}">
                <a16:creationId xmlns:a16="http://schemas.microsoft.com/office/drawing/2014/main" id="{72FB502C-76E0-3FC6-3B5C-9DF9490E9F43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D993ED29-35ED-A268-6CAD-BC08349D5233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9482A426-02A6-6152-6099-7F6C0D17FA61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B9915D3C-C382-DA74-07B8-54DE4D5174C9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D7E8FA7E-37D3-F754-7014-C11F542201B5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5FBA18A6-C5DD-6E6C-F90E-E55541F344E3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FADB3BC1-889D-95B4-2D1E-8CE310C935A9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54A46B02-A728-AE36-9AE8-7E3530E3B955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ylinder 76">
            <a:extLst>
              <a:ext uri="{FF2B5EF4-FFF2-40B4-BE49-F238E27FC236}">
                <a16:creationId xmlns:a16="http://schemas.microsoft.com/office/drawing/2014/main" id="{EA552932-91BC-F22D-04BB-E9E8B6F6FE25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45E2323C-718B-CBF0-85B1-B3168A731C20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AF5DD0-6BFE-DFEB-CF35-C40C02B63B52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80" name="Zylinder 79">
            <a:extLst>
              <a:ext uri="{FF2B5EF4-FFF2-40B4-BE49-F238E27FC236}">
                <a16:creationId xmlns:a16="http://schemas.microsoft.com/office/drawing/2014/main" id="{79CD298C-2379-9567-E69F-1910DE7BF2A4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81" name="Zylinder 80">
            <a:extLst>
              <a:ext uri="{FF2B5EF4-FFF2-40B4-BE49-F238E27FC236}">
                <a16:creationId xmlns:a16="http://schemas.microsoft.com/office/drawing/2014/main" id="{B220BD8F-AFAD-18F6-472F-ACF8F8951744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C00DB870-DCBB-55B5-DA24-133044B6EF15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Pfeil nach rechts 82">
            <a:extLst>
              <a:ext uri="{FF2B5EF4-FFF2-40B4-BE49-F238E27FC236}">
                <a16:creationId xmlns:a16="http://schemas.microsoft.com/office/drawing/2014/main" id="{388E4B18-82D3-1538-70C5-5D7283236E3C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Zylinder 83">
            <a:extLst>
              <a:ext uri="{FF2B5EF4-FFF2-40B4-BE49-F238E27FC236}">
                <a16:creationId xmlns:a16="http://schemas.microsoft.com/office/drawing/2014/main" id="{543B0A8E-D79F-BDE4-EF22-BC2E236DBD3B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927AEB3-00B3-1244-3A43-3A6F0ED17106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86" name="Geschweifte Klammer links 85">
            <a:extLst>
              <a:ext uri="{FF2B5EF4-FFF2-40B4-BE49-F238E27FC236}">
                <a16:creationId xmlns:a16="http://schemas.microsoft.com/office/drawing/2014/main" id="{C6A38179-9854-4C68-2B84-52C078919334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63B686E-096A-C775-1F82-EDD708F4BE4B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52770D55-617C-83E4-3A11-0F3CE86861D9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4567028C-A5CB-DB40-B57A-E781CF3A0D6F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90" name="Zylinder 89">
            <a:extLst>
              <a:ext uri="{FF2B5EF4-FFF2-40B4-BE49-F238E27FC236}">
                <a16:creationId xmlns:a16="http://schemas.microsoft.com/office/drawing/2014/main" id="{53122B99-10DB-A90A-606D-6A554A87453F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91" name="Gerade Verbindung 90">
            <a:extLst>
              <a:ext uri="{FF2B5EF4-FFF2-40B4-BE49-F238E27FC236}">
                <a16:creationId xmlns:a16="http://schemas.microsoft.com/office/drawing/2014/main" id="{CCEDFCDD-4A37-FEB5-93A6-AC45498FE8D4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Gerade Verbindung 91">
            <a:extLst>
              <a:ext uri="{FF2B5EF4-FFF2-40B4-BE49-F238E27FC236}">
                <a16:creationId xmlns:a16="http://schemas.microsoft.com/office/drawing/2014/main" id="{39F4179D-65CA-478E-38ED-62F223546B79}"/>
              </a:ext>
            </a:extLst>
          </p:cNvPr>
          <p:cNvCxnSpPr>
            <a:cxnSpLocks/>
            <a:stCxn id="89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28D78C1F-CDB2-1ADC-D17B-CC5906EFB27D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feld 93">
            <a:extLst>
              <a:ext uri="{FF2B5EF4-FFF2-40B4-BE49-F238E27FC236}">
                <a16:creationId xmlns:a16="http://schemas.microsoft.com/office/drawing/2014/main" id="{23372778-533F-30C9-75F7-9224B5E4C7A1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AA499138-ACBF-7042-2FF2-D8801253A91F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A3EE35AB-1A6D-C348-FF9F-B3D1D905E9BB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E9E83D4C-6DF7-8A38-14B8-5578129A9D3A}"/>
              </a:ext>
            </a:extLst>
          </p:cNvPr>
          <p:cNvCxnSpPr>
            <a:cxnSpLocks/>
            <a:stCxn id="99" idx="0"/>
          </p:cNvCxnSpPr>
          <p:nvPr/>
        </p:nvCxnSpPr>
        <p:spPr>
          <a:xfrm flipH="1" flipV="1">
            <a:off x="8229601" y="5175203"/>
            <a:ext cx="247650" cy="8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C34388D7-00E4-90A4-A55C-71956493A9C5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8EBB4D51-A175-9014-6240-E3BF361265DE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62B9C84F-4A5D-8D3B-E9B7-E255C685965B}"/>
              </a:ext>
            </a:extLst>
          </p:cNvPr>
          <p:cNvCxnSpPr>
            <a:cxnSpLocks/>
            <a:stCxn id="103" idx="0"/>
            <a:endCxn id="102" idx="1"/>
          </p:cNvCxnSpPr>
          <p:nvPr/>
        </p:nvCxnSpPr>
        <p:spPr>
          <a:xfrm flipH="1" flipV="1">
            <a:off x="1128842" y="4950415"/>
            <a:ext cx="201198" cy="23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hteck 100">
            <a:extLst>
              <a:ext uri="{FF2B5EF4-FFF2-40B4-BE49-F238E27FC236}">
                <a16:creationId xmlns:a16="http://schemas.microsoft.com/office/drawing/2014/main" id="{09017001-C415-2FF3-BF29-0095CD468EB7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FE8AAF3-C9B8-EFB1-A442-E3051041E009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95236B9E-A43E-BB20-620A-CCE316F2283E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1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DFA29479-1212-DF63-3E6F-78CBBC1A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de-DE" altLang="de-DE" sz="3000" b="1" i="0" u="none" strike="noStrike" kern="1200" cap="none" spc="0" normalizeH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FF7F00C5-6E9F-4399-AC66-7A2FB0F8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" y="1391682"/>
            <a:ext cx="2709651" cy="2032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D4ADF2-9D18-7495-2FF2-9E6769FD5CB3}"/>
              </a:ext>
            </a:extLst>
          </p:cNvPr>
          <p:cNvSpPr/>
          <p:nvPr/>
        </p:nvSpPr>
        <p:spPr>
          <a:xfrm>
            <a:off x="5020697" y="4006511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412B93-C4C4-369C-4010-14C2FF11FA5D}"/>
              </a:ext>
            </a:extLst>
          </p:cNvPr>
          <p:cNvSpPr/>
          <p:nvPr/>
        </p:nvSpPr>
        <p:spPr>
          <a:xfrm>
            <a:off x="4312683" y="618957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A05938-0B76-0500-CC45-A2E226E0ED9E}"/>
              </a:ext>
            </a:extLst>
          </p:cNvPr>
          <p:cNvSpPr/>
          <p:nvPr/>
        </p:nvSpPr>
        <p:spPr>
          <a:xfrm>
            <a:off x="3251541" y="5968764"/>
            <a:ext cx="2667000" cy="757930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A70AB8-042A-212C-74F5-48B5A5F2AD94}"/>
              </a:ext>
            </a:extLst>
          </p:cNvPr>
          <p:cNvSpPr/>
          <p:nvPr/>
        </p:nvSpPr>
        <p:spPr>
          <a:xfrm>
            <a:off x="3244439" y="6105076"/>
            <a:ext cx="2667000" cy="62941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7822D50-4157-1A1B-6AC1-3E185889D305}"/>
              </a:ext>
            </a:extLst>
          </p:cNvPr>
          <p:cNvSpPr/>
          <p:nvPr/>
        </p:nvSpPr>
        <p:spPr>
          <a:xfrm>
            <a:off x="3245435" y="646033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3DC579-66B4-7204-FB27-08B0AAB4537E}"/>
              </a:ext>
            </a:extLst>
          </p:cNvPr>
          <p:cNvSpPr/>
          <p:nvPr/>
        </p:nvSpPr>
        <p:spPr>
          <a:xfrm>
            <a:off x="5071497" y="4426556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AF67D6-E33D-BA4C-2BFA-10FCD5C9F450}"/>
              </a:ext>
            </a:extLst>
          </p:cNvPr>
          <p:cNvSpPr/>
          <p:nvPr/>
        </p:nvSpPr>
        <p:spPr>
          <a:xfrm>
            <a:off x="4018341" y="4128913"/>
            <a:ext cx="278346" cy="389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FB4819-CE0F-CABB-B02C-C8351FE5550E}"/>
              </a:ext>
            </a:extLst>
          </p:cNvPr>
          <p:cNvSpPr/>
          <p:nvPr/>
        </p:nvSpPr>
        <p:spPr>
          <a:xfrm>
            <a:off x="3239533" y="651423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415A658-3D4C-9B1D-05EC-8A3EDCA172D9}"/>
              </a:ext>
            </a:extLst>
          </p:cNvPr>
          <p:cNvGrpSpPr/>
          <p:nvPr/>
        </p:nvGrpSpPr>
        <p:grpSpPr>
          <a:xfrm>
            <a:off x="3074433" y="3864431"/>
            <a:ext cx="3124200" cy="2872581"/>
            <a:chOff x="2755900" y="2273300"/>
            <a:chExt cx="3124200" cy="2872581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5BFD00E-401A-595C-DCBC-2FAFAF7E01FB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441C3C5-F995-C885-DC27-0644E434606E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107DCF02-495A-CAEE-A398-B2B0A2EE9089}"/>
              </a:ext>
            </a:extLst>
          </p:cNvPr>
          <p:cNvSpPr/>
          <p:nvPr/>
        </p:nvSpPr>
        <p:spPr>
          <a:xfrm flipH="1">
            <a:off x="5906533" y="6568661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09FD3423-FDAA-A128-60D9-01EB65AE7456}"/>
              </a:ext>
            </a:extLst>
          </p:cNvPr>
          <p:cNvSpPr/>
          <p:nvPr/>
        </p:nvSpPr>
        <p:spPr>
          <a:xfrm flipH="1">
            <a:off x="5930549" y="5419119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7FEF14E-2989-AE11-45D9-FDDFBC4B4D38}"/>
              </a:ext>
            </a:extLst>
          </p:cNvPr>
          <p:cNvSpPr txBox="1"/>
          <p:nvPr/>
        </p:nvSpPr>
        <p:spPr>
          <a:xfrm>
            <a:off x="6174821" y="5775402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66FBC4-0D00-498E-73A7-CFF32074067D}"/>
              </a:ext>
            </a:extLst>
          </p:cNvPr>
          <p:cNvSpPr txBox="1"/>
          <p:nvPr/>
        </p:nvSpPr>
        <p:spPr>
          <a:xfrm>
            <a:off x="6210641" y="6487544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18" name="Pfeil nach rechts 17">
            <a:extLst>
              <a:ext uri="{FF2B5EF4-FFF2-40B4-BE49-F238E27FC236}">
                <a16:creationId xmlns:a16="http://schemas.microsoft.com/office/drawing/2014/main" id="{2B62D81B-00A4-E9C8-30D3-047AE3C2FE55}"/>
              </a:ext>
            </a:extLst>
          </p:cNvPr>
          <p:cNvSpPr/>
          <p:nvPr/>
        </p:nvSpPr>
        <p:spPr>
          <a:xfrm rot="5400000">
            <a:off x="4509587" y="4232224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64FDF7-C205-7354-F3A3-CC8AF221CFC5}"/>
              </a:ext>
            </a:extLst>
          </p:cNvPr>
          <p:cNvSpPr txBox="1"/>
          <p:nvPr/>
        </p:nvSpPr>
        <p:spPr>
          <a:xfrm>
            <a:off x="3085239" y="3987646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DF489A8B-4DE1-E4D8-F1CC-FC4733E38265}"/>
              </a:ext>
            </a:extLst>
          </p:cNvPr>
          <p:cNvCxnSpPr>
            <a:cxnSpLocks/>
          </p:cNvCxnSpPr>
          <p:nvPr/>
        </p:nvCxnSpPr>
        <p:spPr>
          <a:xfrm>
            <a:off x="8631651" y="5989010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E01AEDE6-8D28-7B69-1A0B-AE1805169638}"/>
              </a:ext>
            </a:extLst>
          </p:cNvPr>
          <p:cNvCxnSpPr>
            <a:cxnSpLocks/>
          </p:cNvCxnSpPr>
          <p:nvPr/>
        </p:nvCxnSpPr>
        <p:spPr>
          <a:xfrm flipV="1">
            <a:off x="9504300" y="4434104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B710A2D-D674-0E5D-FC87-7817090B78C2}"/>
              </a:ext>
            </a:extLst>
          </p:cNvPr>
          <p:cNvCxnSpPr>
            <a:cxnSpLocks/>
          </p:cNvCxnSpPr>
          <p:nvPr/>
        </p:nvCxnSpPr>
        <p:spPr>
          <a:xfrm flipH="1" flipV="1">
            <a:off x="5367393" y="4417402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F85E2F73-8DB5-0CBC-4D06-48C932E9A806}"/>
              </a:ext>
            </a:extLst>
          </p:cNvPr>
          <p:cNvSpPr txBox="1"/>
          <p:nvPr/>
        </p:nvSpPr>
        <p:spPr>
          <a:xfrm rot="16200000">
            <a:off x="8317014" y="4527862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EDF9CD-C38F-34E1-E7B9-F3AAE16E1435}"/>
              </a:ext>
            </a:extLst>
          </p:cNvPr>
          <p:cNvSpPr txBox="1"/>
          <p:nvPr/>
        </p:nvSpPr>
        <p:spPr>
          <a:xfrm>
            <a:off x="6972781" y="5852255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BAE002-DE74-60DF-C262-C8EBF6B49074}"/>
              </a:ext>
            </a:extLst>
          </p:cNvPr>
          <p:cNvCxnSpPr>
            <a:endCxn id="24" idx="1"/>
          </p:cNvCxnSpPr>
          <p:nvPr/>
        </p:nvCxnSpPr>
        <p:spPr>
          <a:xfrm>
            <a:off x="6699246" y="5979213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ylinder 25">
            <a:extLst>
              <a:ext uri="{FF2B5EF4-FFF2-40B4-BE49-F238E27FC236}">
                <a16:creationId xmlns:a16="http://schemas.microsoft.com/office/drawing/2014/main" id="{EE696E4F-6FA8-9912-1D41-0D695E0B6594}"/>
              </a:ext>
            </a:extLst>
          </p:cNvPr>
          <p:cNvSpPr/>
          <p:nvPr/>
        </p:nvSpPr>
        <p:spPr>
          <a:xfrm>
            <a:off x="5071497" y="328875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7535C00-73E3-3A43-57CE-2628200E1E29}"/>
              </a:ext>
            </a:extLst>
          </p:cNvPr>
          <p:cNvSpPr txBox="1"/>
          <p:nvPr/>
        </p:nvSpPr>
        <p:spPr>
          <a:xfrm>
            <a:off x="2971245" y="3288329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612BB4D-C3D9-876C-994D-EDF79F980855}"/>
              </a:ext>
            </a:extLst>
          </p:cNvPr>
          <p:cNvSpPr txBox="1"/>
          <p:nvPr/>
        </p:nvSpPr>
        <p:spPr>
          <a:xfrm>
            <a:off x="4690304" y="248482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29" name="Zylinder 28">
            <a:extLst>
              <a:ext uri="{FF2B5EF4-FFF2-40B4-BE49-F238E27FC236}">
                <a16:creationId xmlns:a16="http://schemas.microsoft.com/office/drawing/2014/main" id="{DB63C676-AFFE-888E-0CDA-2A6D88A87BDE}"/>
              </a:ext>
            </a:extLst>
          </p:cNvPr>
          <p:cNvSpPr/>
          <p:nvPr/>
        </p:nvSpPr>
        <p:spPr>
          <a:xfrm>
            <a:off x="7678507" y="6368344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0" name="Zylinder 29">
            <a:extLst>
              <a:ext uri="{FF2B5EF4-FFF2-40B4-BE49-F238E27FC236}">
                <a16:creationId xmlns:a16="http://schemas.microsoft.com/office/drawing/2014/main" id="{3F29D988-DB11-F09C-1660-8F3EE8534E05}"/>
              </a:ext>
            </a:extLst>
          </p:cNvPr>
          <p:cNvSpPr/>
          <p:nvPr/>
        </p:nvSpPr>
        <p:spPr>
          <a:xfrm>
            <a:off x="7573859" y="3619376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7CC8E19-43A7-888F-8058-C40D626C5FB8}"/>
              </a:ext>
            </a:extLst>
          </p:cNvPr>
          <p:cNvCxnSpPr>
            <a:cxnSpLocks/>
          </p:cNvCxnSpPr>
          <p:nvPr/>
        </p:nvCxnSpPr>
        <p:spPr>
          <a:xfrm>
            <a:off x="7626183" y="3782986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feil nach rechts 31">
            <a:extLst>
              <a:ext uri="{FF2B5EF4-FFF2-40B4-BE49-F238E27FC236}">
                <a16:creationId xmlns:a16="http://schemas.microsoft.com/office/drawing/2014/main" id="{78FCA787-F28B-4958-FD82-F3BFCE7DEC0F}"/>
              </a:ext>
            </a:extLst>
          </p:cNvPr>
          <p:cNvSpPr/>
          <p:nvPr/>
        </p:nvSpPr>
        <p:spPr>
          <a:xfrm rot="5400000">
            <a:off x="3506584" y="4320245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Zylinder 32">
            <a:extLst>
              <a:ext uri="{FF2B5EF4-FFF2-40B4-BE49-F238E27FC236}">
                <a16:creationId xmlns:a16="http://schemas.microsoft.com/office/drawing/2014/main" id="{2A17F509-8429-3C01-FBA7-EAB9FB96DF4E}"/>
              </a:ext>
            </a:extLst>
          </p:cNvPr>
          <p:cNvSpPr/>
          <p:nvPr/>
        </p:nvSpPr>
        <p:spPr>
          <a:xfrm>
            <a:off x="3977213" y="2979552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A5989AD-3EB8-B9CF-683F-05E5060AAA90}"/>
              </a:ext>
            </a:extLst>
          </p:cNvPr>
          <p:cNvSpPr txBox="1"/>
          <p:nvPr/>
        </p:nvSpPr>
        <p:spPr>
          <a:xfrm>
            <a:off x="3854343" y="2490582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35" name="Geschweifte Klammer links 34">
            <a:extLst>
              <a:ext uri="{FF2B5EF4-FFF2-40B4-BE49-F238E27FC236}">
                <a16:creationId xmlns:a16="http://schemas.microsoft.com/office/drawing/2014/main" id="{8F44065D-16FF-02C3-74CD-759340A7ADC5}"/>
              </a:ext>
            </a:extLst>
          </p:cNvPr>
          <p:cNvSpPr/>
          <p:nvPr/>
        </p:nvSpPr>
        <p:spPr>
          <a:xfrm>
            <a:off x="2835310" y="5428878"/>
            <a:ext cx="303992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619378E-494E-CBC2-52AF-A17DB14FCBC9}"/>
              </a:ext>
            </a:extLst>
          </p:cNvPr>
          <p:cNvSpPr txBox="1"/>
          <p:nvPr/>
        </p:nvSpPr>
        <p:spPr>
          <a:xfrm>
            <a:off x="2274939" y="5809936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91D62FA2-D872-C77E-7459-AAF6877DF86B}"/>
              </a:ext>
            </a:extLst>
          </p:cNvPr>
          <p:cNvCxnSpPr>
            <a:cxnSpLocks/>
          </p:cNvCxnSpPr>
          <p:nvPr/>
        </p:nvCxnSpPr>
        <p:spPr>
          <a:xfrm flipH="1" flipV="1">
            <a:off x="1929067" y="5999107"/>
            <a:ext cx="345872" cy="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217E9CF5-2714-CA3E-4C6D-DDBBA70889F8}"/>
              </a:ext>
            </a:extLst>
          </p:cNvPr>
          <p:cNvSpPr txBox="1"/>
          <p:nvPr/>
        </p:nvSpPr>
        <p:spPr>
          <a:xfrm>
            <a:off x="795065" y="5881907"/>
            <a:ext cx="1136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</a:t>
            </a:r>
          </a:p>
        </p:txBody>
      </p:sp>
      <p:sp>
        <p:nvSpPr>
          <p:cNvPr id="39" name="Zylinder 38">
            <a:extLst>
              <a:ext uri="{FF2B5EF4-FFF2-40B4-BE49-F238E27FC236}">
                <a16:creationId xmlns:a16="http://schemas.microsoft.com/office/drawing/2014/main" id="{B5D3BA16-6D2C-844F-1777-622C0F5FC988}"/>
              </a:ext>
            </a:extLst>
          </p:cNvPr>
          <p:cNvSpPr/>
          <p:nvPr/>
        </p:nvSpPr>
        <p:spPr>
          <a:xfrm rot="10800000" flipH="1" flipV="1">
            <a:off x="1440525" y="6322625"/>
            <a:ext cx="7935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BAF71D2D-CEC7-E639-2FB6-6802952D1DF3}"/>
              </a:ext>
            </a:extLst>
          </p:cNvPr>
          <p:cNvCxnSpPr>
            <a:cxnSpLocks/>
          </p:cNvCxnSpPr>
          <p:nvPr/>
        </p:nvCxnSpPr>
        <p:spPr>
          <a:xfrm flipV="1">
            <a:off x="270788" y="4426556"/>
            <a:ext cx="0" cy="1581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A0B9A333-04F7-6BAE-69E9-E321419CF6DB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258780" y="5999107"/>
            <a:ext cx="536285" cy="9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5AD942E9-CB50-A649-5AD2-F1FA6B1647A3}"/>
              </a:ext>
            </a:extLst>
          </p:cNvPr>
          <p:cNvCxnSpPr>
            <a:cxnSpLocks/>
          </p:cNvCxnSpPr>
          <p:nvPr/>
        </p:nvCxnSpPr>
        <p:spPr>
          <a:xfrm>
            <a:off x="267081" y="4430237"/>
            <a:ext cx="3670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8B41F27A-6F79-4F68-0430-63B7C6A2BE76}"/>
              </a:ext>
            </a:extLst>
          </p:cNvPr>
          <p:cNvSpPr txBox="1"/>
          <p:nvPr/>
        </p:nvSpPr>
        <p:spPr>
          <a:xfrm rot="16200000">
            <a:off x="-599743" y="443795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6CE8482-772D-0E66-C764-A87B417888EA}"/>
              </a:ext>
            </a:extLst>
          </p:cNvPr>
          <p:cNvSpPr txBox="1"/>
          <p:nvPr/>
        </p:nvSpPr>
        <p:spPr>
          <a:xfrm rot="16200000">
            <a:off x="6751422" y="3243617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020BCD5-C872-DE21-37F0-F98FE2D09E03}"/>
              </a:ext>
            </a:extLst>
          </p:cNvPr>
          <p:cNvSpPr txBox="1"/>
          <p:nvPr/>
        </p:nvSpPr>
        <p:spPr>
          <a:xfrm>
            <a:off x="480843" y="5808186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2112F3D-A9D1-8147-5641-2755514E8637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8186082" y="5090030"/>
            <a:ext cx="291169" cy="1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E33FAFAF-2031-E19F-124F-6FF990AB2186}"/>
              </a:ext>
            </a:extLst>
          </p:cNvPr>
          <p:cNvSpPr/>
          <p:nvPr/>
        </p:nvSpPr>
        <p:spPr>
          <a:xfrm>
            <a:off x="8186082" y="4942453"/>
            <a:ext cx="614362" cy="570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2E1B272-5454-3EC4-E6D2-598198D73F2A}"/>
              </a:ext>
            </a:extLst>
          </p:cNvPr>
          <p:cNvSpPr/>
          <p:nvPr/>
        </p:nvSpPr>
        <p:spPr>
          <a:xfrm>
            <a:off x="8012579" y="5259595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D5AE0377-34B4-57C2-75A4-E90BC566519F}"/>
              </a:ext>
            </a:extLst>
          </p:cNvPr>
          <p:cNvCxnSpPr>
            <a:cxnSpLocks/>
            <a:stCxn id="52" idx="0"/>
            <a:endCxn id="51" idx="7"/>
          </p:cNvCxnSpPr>
          <p:nvPr/>
        </p:nvCxnSpPr>
        <p:spPr>
          <a:xfrm flipV="1">
            <a:off x="1330040" y="4950415"/>
            <a:ext cx="233222" cy="23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16DA79D3-BF23-B9B4-9B33-9C2DD753CBA0}"/>
              </a:ext>
            </a:extLst>
          </p:cNvPr>
          <p:cNvSpPr/>
          <p:nvPr/>
        </p:nvSpPr>
        <p:spPr>
          <a:xfrm>
            <a:off x="1017768" y="53364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705FF2C-8705-2ED5-9C05-C00F3BDFE62C}"/>
              </a:ext>
            </a:extLst>
          </p:cNvPr>
          <p:cNvSpPr/>
          <p:nvPr/>
        </p:nvSpPr>
        <p:spPr>
          <a:xfrm>
            <a:off x="1038871" y="4866867"/>
            <a:ext cx="614362" cy="570501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BB96931-F374-9209-33F1-3693BCA6BBFD}"/>
              </a:ext>
            </a:extLst>
          </p:cNvPr>
          <p:cNvSpPr/>
          <p:nvPr/>
        </p:nvSpPr>
        <p:spPr>
          <a:xfrm>
            <a:off x="865368" y="5184009"/>
            <a:ext cx="929344" cy="39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20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53948F0-05F7-0214-38E2-2B25C81D2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4" y="1967995"/>
            <a:ext cx="7772400" cy="38376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7237597-C205-5934-ADAE-07F769FB4156}"/>
              </a:ext>
            </a:extLst>
          </p:cNvPr>
          <p:cNvSpPr txBox="1"/>
          <p:nvPr/>
        </p:nvSpPr>
        <p:spPr>
          <a:xfrm>
            <a:off x="3463636" y="5805617"/>
            <a:ext cx="21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Time (min)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B02558-A6EB-67A8-5A55-BFC901407DE9}"/>
              </a:ext>
            </a:extLst>
          </p:cNvPr>
          <p:cNvSpPr txBox="1"/>
          <p:nvPr/>
        </p:nvSpPr>
        <p:spPr>
          <a:xfrm rot="16200000">
            <a:off x="-778714" y="3619342"/>
            <a:ext cx="21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Mechanical</a:t>
            </a:r>
            <a:r>
              <a:rPr lang="de-DE" sz="1400" dirty="0"/>
              <a:t> Power (W)</a:t>
            </a:r>
          </a:p>
        </p:txBody>
      </p:sp>
      <p:sp>
        <p:nvSpPr>
          <p:cNvPr id="6" name="Textfeld 18">
            <a:extLst>
              <a:ext uri="{FF2B5EF4-FFF2-40B4-BE49-F238E27FC236}">
                <a16:creationId xmlns:a16="http://schemas.microsoft.com/office/drawing/2014/main" id="{1BFDF966-5534-CC01-5214-1F5C6B1F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de-DE" altLang="de-DE" sz="30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7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977820A-E46D-8C4E-E3C7-F59AAFC33D3F}"/>
              </a:ext>
            </a:extLst>
          </p:cNvPr>
          <p:cNvSpPr/>
          <p:nvPr/>
        </p:nvSpPr>
        <p:spPr>
          <a:xfrm>
            <a:off x="3008422" y="2388520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E5F0718-31CA-A53E-5CE0-49B8547B37C6}"/>
              </a:ext>
            </a:extLst>
          </p:cNvPr>
          <p:cNvSpPr/>
          <p:nvPr/>
        </p:nvSpPr>
        <p:spPr>
          <a:xfrm>
            <a:off x="2300408" y="4571580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6A2E2AA-3FEF-B936-43ED-4755978C2389}"/>
              </a:ext>
            </a:extLst>
          </p:cNvPr>
          <p:cNvSpPr/>
          <p:nvPr/>
        </p:nvSpPr>
        <p:spPr>
          <a:xfrm>
            <a:off x="1239266" y="3798222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850364-EDED-3E4E-BB44-D46A5037BADD}"/>
              </a:ext>
            </a:extLst>
          </p:cNvPr>
          <p:cNvSpPr/>
          <p:nvPr/>
        </p:nvSpPr>
        <p:spPr>
          <a:xfrm>
            <a:off x="1233160" y="4842341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3C4A554-6D4D-EAAF-DCA3-087C987269D1}"/>
              </a:ext>
            </a:extLst>
          </p:cNvPr>
          <p:cNvSpPr/>
          <p:nvPr/>
        </p:nvSpPr>
        <p:spPr>
          <a:xfrm>
            <a:off x="3059222" y="2808565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C188BE-3E69-1490-B1D7-420C21A9C955}"/>
              </a:ext>
            </a:extLst>
          </p:cNvPr>
          <p:cNvSpPr/>
          <p:nvPr/>
        </p:nvSpPr>
        <p:spPr>
          <a:xfrm>
            <a:off x="1227258" y="4896247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7D6ABD-F05E-E533-6522-19775CDB9311}"/>
              </a:ext>
            </a:extLst>
          </p:cNvPr>
          <p:cNvGrpSpPr/>
          <p:nvPr/>
        </p:nvGrpSpPr>
        <p:grpSpPr>
          <a:xfrm>
            <a:off x="1062158" y="2246440"/>
            <a:ext cx="3124200" cy="2872581"/>
            <a:chOff x="2755900" y="2273300"/>
            <a:chExt cx="3124200" cy="2872581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256101C-2846-3E66-D192-062F96DC290C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F5D07DB-835A-6896-2EA1-2862C1871C6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BF5F1162-C4B8-EE70-4DFC-B12CE40A58BB}"/>
              </a:ext>
            </a:extLst>
          </p:cNvPr>
          <p:cNvSpPr/>
          <p:nvPr/>
        </p:nvSpPr>
        <p:spPr>
          <a:xfrm flipV="1">
            <a:off x="2300408" y="5054584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86A6AE27-8DE2-A3E9-D43E-F4A1DD21FD42}"/>
              </a:ext>
            </a:extLst>
          </p:cNvPr>
          <p:cNvSpPr/>
          <p:nvPr/>
        </p:nvSpPr>
        <p:spPr>
          <a:xfrm flipH="1">
            <a:off x="3894258" y="4950670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94EAD80E-D798-B82D-DBAC-33F2A0EFF5FC}"/>
              </a:ext>
            </a:extLst>
          </p:cNvPr>
          <p:cNvSpPr/>
          <p:nvPr/>
        </p:nvSpPr>
        <p:spPr>
          <a:xfrm flipH="1">
            <a:off x="3918274" y="3801128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B1722D-16AC-3469-E02D-5715C45924D3}"/>
              </a:ext>
            </a:extLst>
          </p:cNvPr>
          <p:cNvSpPr txBox="1"/>
          <p:nvPr/>
        </p:nvSpPr>
        <p:spPr>
          <a:xfrm>
            <a:off x="4162546" y="4157411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D20DAF-5474-C10A-F7A9-6A110F5DE1DB}"/>
              </a:ext>
            </a:extLst>
          </p:cNvPr>
          <p:cNvSpPr txBox="1"/>
          <p:nvPr/>
        </p:nvSpPr>
        <p:spPr>
          <a:xfrm>
            <a:off x="4198366" y="4869553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16" name="Pfeil nach rechts 15">
            <a:extLst>
              <a:ext uri="{FF2B5EF4-FFF2-40B4-BE49-F238E27FC236}">
                <a16:creationId xmlns:a16="http://schemas.microsoft.com/office/drawing/2014/main" id="{428E7915-2FAF-212D-1AC1-60EA1F542CE1}"/>
              </a:ext>
            </a:extLst>
          </p:cNvPr>
          <p:cNvSpPr/>
          <p:nvPr/>
        </p:nvSpPr>
        <p:spPr>
          <a:xfrm rot="5400000">
            <a:off x="2497312" y="2614233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2DF0B9E-617D-2395-D1E5-E524BE338DDC}"/>
              </a:ext>
            </a:extLst>
          </p:cNvPr>
          <p:cNvSpPr txBox="1"/>
          <p:nvPr/>
        </p:nvSpPr>
        <p:spPr>
          <a:xfrm>
            <a:off x="1072964" y="2369655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A76334B1-0A8E-1842-72A9-10D498AD7787}"/>
              </a:ext>
            </a:extLst>
          </p:cNvPr>
          <p:cNvCxnSpPr>
            <a:cxnSpLocks/>
          </p:cNvCxnSpPr>
          <p:nvPr/>
        </p:nvCxnSpPr>
        <p:spPr>
          <a:xfrm>
            <a:off x="6619376" y="4371019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15AEC8DC-AE25-91EB-B9FE-E25EF98CB531}"/>
              </a:ext>
            </a:extLst>
          </p:cNvPr>
          <p:cNvCxnSpPr>
            <a:cxnSpLocks/>
          </p:cNvCxnSpPr>
          <p:nvPr/>
        </p:nvCxnSpPr>
        <p:spPr>
          <a:xfrm flipV="1">
            <a:off x="7492025" y="2816113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70DC6C2-747A-35EA-A7C6-12AB6CAC93E6}"/>
              </a:ext>
            </a:extLst>
          </p:cNvPr>
          <p:cNvCxnSpPr>
            <a:cxnSpLocks/>
          </p:cNvCxnSpPr>
          <p:nvPr/>
        </p:nvCxnSpPr>
        <p:spPr>
          <a:xfrm flipH="1" flipV="1">
            <a:off x="3355118" y="2799411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7D09C47-AA3A-0A1C-812D-D3451266FFE4}"/>
              </a:ext>
            </a:extLst>
          </p:cNvPr>
          <p:cNvSpPr txBox="1"/>
          <p:nvPr/>
        </p:nvSpPr>
        <p:spPr>
          <a:xfrm rot="16200000">
            <a:off x="6304739" y="290987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96ED430-52F0-2403-BCB1-75A3A45F5A2A}"/>
              </a:ext>
            </a:extLst>
          </p:cNvPr>
          <p:cNvSpPr txBox="1"/>
          <p:nvPr/>
        </p:nvSpPr>
        <p:spPr>
          <a:xfrm>
            <a:off x="4960506" y="4234264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10DE689-125C-B543-83AB-4DCFA76A5359}"/>
              </a:ext>
            </a:extLst>
          </p:cNvPr>
          <p:cNvCxnSpPr>
            <a:endCxn id="22" idx="1"/>
          </p:cNvCxnSpPr>
          <p:nvPr/>
        </p:nvCxnSpPr>
        <p:spPr>
          <a:xfrm>
            <a:off x="4686971" y="4361222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BBE121B9-3133-9184-853F-454BA7B0B1B6}"/>
              </a:ext>
            </a:extLst>
          </p:cNvPr>
          <p:cNvSpPr txBox="1"/>
          <p:nvPr/>
        </p:nvSpPr>
        <p:spPr>
          <a:xfrm>
            <a:off x="6619376" y="4152033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Geschweifte Klammer links 24">
            <a:extLst>
              <a:ext uri="{FF2B5EF4-FFF2-40B4-BE49-F238E27FC236}">
                <a16:creationId xmlns:a16="http://schemas.microsoft.com/office/drawing/2014/main" id="{4A5F599E-386C-006A-DD67-B737F4F82228}"/>
              </a:ext>
            </a:extLst>
          </p:cNvPr>
          <p:cNvSpPr/>
          <p:nvPr/>
        </p:nvSpPr>
        <p:spPr>
          <a:xfrm>
            <a:off x="694307" y="3808540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9A31C55-C16D-AEA5-5FA6-D2C9FBCC8F94}"/>
              </a:ext>
            </a:extLst>
          </p:cNvPr>
          <p:cNvSpPr txBox="1"/>
          <p:nvPr/>
        </p:nvSpPr>
        <p:spPr>
          <a:xfrm rot="16200000">
            <a:off x="-343722" y="4207515"/>
            <a:ext cx="142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8A014C1-DCF1-B0C7-FDF9-ECA637CE09B0}"/>
              </a:ext>
            </a:extLst>
          </p:cNvPr>
          <p:cNvSpPr txBox="1"/>
          <p:nvPr/>
        </p:nvSpPr>
        <p:spPr>
          <a:xfrm>
            <a:off x="1227258" y="6055738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ylinder 27">
            <a:extLst>
              <a:ext uri="{FF2B5EF4-FFF2-40B4-BE49-F238E27FC236}">
                <a16:creationId xmlns:a16="http://schemas.microsoft.com/office/drawing/2014/main" id="{04AC6189-2A0E-E268-8F4C-6001F66FD5EC}"/>
              </a:ext>
            </a:extLst>
          </p:cNvPr>
          <p:cNvSpPr/>
          <p:nvPr/>
        </p:nvSpPr>
        <p:spPr>
          <a:xfrm>
            <a:off x="3059222" y="1612726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B9EC3CF-7F56-FEB5-02B5-80194DCECC29}"/>
              </a:ext>
            </a:extLst>
          </p:cNvPr>
          <p:cNvSpPr txBox="1"/>
          <p:nvPr/>
        </p:nvSpPr>
        <p:spPr>
          <a:xfrm>
            <a:off x="1062158" y="163068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AEF430E-2E3F-B7CE-10AE-6BECD5F61BA4}"/>
              </a:ext>
            </a:extLst>
          </p:cNvPr>
          <p:cNvSpPr txBox="1"/>
          <p:nvPr/>
        </p:nvSpPr>
        <p:spPr>
          <a:xfrm>
            <a:off x="2721315" y="1240149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6A4C3B6F-D93E-14F7-36B2-59C60C13A82B}"/>
              </a:ext>
            </a:extLst>
          </p:cNvPr>
          <p:cNvSpPr/>
          <p:nvPr/>
        </p:nvSpPr>
        <p:spPr>
          <a:xfrm>
            <a:off x="5666232" y="4750353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B4337376-01EE-8519-E337-2AB1DE31AB6B}"/>
              </a:ext>
            </a:extLst>
          </p:cNvPr>
          <p:cNvSpPr/>
          <p:nvPr/>
        </p:nvSpPr>
        <p:spPr>
          <a:xfrm>
            <a:off x="5561584" y="2001385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5872187-A74D-ADA9-7FCF-6FEBB7C719DC}"/>
              </a:ext>
            </a:extLst>
          </p:cNvPr>
          <p:cNvCxnSpPr>
            <a:cxnSpLocks/>
          </p:cNvCxnSpPr>
          <p:nvPr/>
        </p:nvCxnSpPr>
        <p:spPr>
          <a:xfrm>
            <a:off x="5613908" y="2164995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repeatCount="6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701E-6 4.67353E-6 L 3.93701E-6 0.16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6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425 0.00273 0.02441 0.00336 0.05921 0.00336 C 0.06378 0.00336 0.06834 0.0021 0.07307 0.00168 C 0.07212 -0.00168 0.07118 -0.00504 0.07055 -0.0084 C 0.07007 -0.01071 0.06976 -0.01302 0.06929 -0.01512 C 0.0685 -0.01869 0.06756 -0.02184 0.06677 -0.0252 C 0.0663 -0.02688 0.06567 -0.02856 0.06551 -0.03024 C 0.0633 -0.0443 0.06441 -0.0359 0.06299 -0.05543 C 0.0633 -0.08188 0.06346 -0.10813 0.06425 -0.13437 C 0.06425 -0.13626 0.06519 -0.13773 0.06551 -0.13941 C 0.06598 -0.14277 0.06614 -0.14634 0.06677 -0.14949 C 0.06708 -0.15138 0.06771 -0.15285 0.06803 -0.15453 C 0.0685 -0.15789 0.06866 -0.16145 0.06929 -0.1646 L 0.07307 -0.17972 L 0.07433 -0.18476 C 0.07637 -0.20491 0.07433 -0.19001 0.07685 -0.20156 C 0.07732 -0.20387 0.07984 -0.20827 0.07811 -0.20827 C 0.07496 -0.20827 0.07055 -0.20156 0.07055 -0.20156 L 0.03401 -0.20324 L 0.00252 -0.20491 L -0.08945 -0.20827 C -0.09418 -0.2089 -0.09874 -0.20932 -0.10331 -0.20995 C -0.10599 -0.21037 -0.10835 -0.21163 -0.11087 -0.21163 C -0.13481 -0.21163 -0.15874 -0.21058 -0.18268 -0.20995 C -0.18567 -0.20953 -0.18867 -0.20869 -0.1915 -0.20827 C -0.19701 -0.20764 -0.20252 -0.20764 -0.20788 -0.20659 C -0.22126 -0.20429 -0.21843 -0.20261 -0.23056 -0.20156 C -0.24315 -0.20072 -0.25575 -0.20051 -0.26835 -0.19988 C -0.27307 -0.19946 -0.27764 -0.1982 -0.28221 -0.1982 C -0.30709 -0.1982 -0.35654 -0.19988 -0.35654 -0.19988 " pathEditMode="relative" ptsTypes="AAAAAAAAAAAAAAAAAAAAAAAAA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6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6142E-7 -3.07579E-6 L -0.00252 -0.07558 L 0.05039 -0.0739 C 0.05323 -0.0739 0.05622 -0.07285 0.05921 -0.07222 C 0.06331 -0.07159 0.06756 -0.07075 0.07181 -0.07054 C 0.09354 -0.0697 0.11543 -0.06949 0.13732 -0.06886 C 0.14142 -0.06844 0.14567 -0.06802 0.14992 -0.06718 C 0.15575 -0.06634 0.16158 -0.06424 0.16756 -0.06382 L 0.19528 -0.06214 C 0.21024 -0.06025 0.20362 -0.06046 0.21543 -0.06046 " pathEditMode="relative" rAng="0" ptsTypes="AAAAAAAA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6" y="-37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6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4 -0.00315 L 0.00094 -0.00315 C 0.00047 0.03653 0.00031 0.07621 -0.00032 0.1161 C -0.00095 0.14592 -0.00142 0.12828 -0.00284 0.14969 C -0.00347 0.15746 -0.00378 0.16523 -0.0041 0.17321 C -0.00378 0.1984 -0.00363 0.2236 -0.00284 0.24879 C -0.00158 0.29918 -0.00158 0.25719 -0.00158 0.27231 " pathEditMode="relative" ptsTypes="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1" grpId="0" animBg="1"/>
      <p:bldP spid="24" grpId="0"/>
      <p:bldP spid="27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7C4672F-F038-0046-CDE6-0E86B6EA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de-DE" altLang="de-DE" sz="30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56FF9-E27D-DA7E-9BB1-BC48376A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9" y="1190772"/>
            <a:ext cx="7566109" cy="5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8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7C4672F-F038-0046-CDE6-0E86B6EA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de-DE" altLang="de-DE" sz="30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56FF9-E27D-DA7E-9BB1-BC48376A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282"/>
            <a:ext cx="4794057" cy="35955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24102FD-1CBB-BE6C-5A6C-F304D124F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9247" r="8649" b="1899"/>
          <a:stretch/>
        </p:blipFill>
        <p:spPr>
          <a:xfrm>
            <a:off x="4935026" y="2171701"/>
            <a:ext cx="4189010" cy="31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2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754BCFD-98E7-14BE-5537-F79C5FE20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11228" r="7798" b="2888"/>
          <a:stretch/>
        </p:blipFill>
        <p:spPr>
          <a:xfrm>
            <a:off x="4204218" y="4320933"/>
            <a:ext cx="3769449" cy="275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F440E6-4F2F-9D96-968C-75DB0DDB3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8616" r="6481" b="2612"/>
          <a:stretch/>
        </p:blipFill>
        <p:spPr>
          <a:xfrm>
            <a:off x="128984" y="4213996"/>
            <a:ext cx="3862699" cy="2754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7EFE6A-BB5E-C90B-D33A-497A7DC0D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0829" r="9162" b="2531"/>
          <a:stretch/>
        </p:blipFill>
        <p:spPr>
          <a:xfrm>
            <a:off x="4171545" y="1346181"/>
            <a:ext cx="3769160" cy="275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8D42F5-F6BE-58EF-99B9-7D16873585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9247" r="8649" b="1899"/>
          <a:stretch/>
        </p:blipFill>
        <p:spPr>
          <a:xfrm>
            <a:off x="267531" y="1379353"/>
            <a:ext cx="3674195" cy="2753198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81BF8FB7-7541-EC0A-BEA7-303E52F0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de-DE" altLang="de-DE" sz="30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76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A3EC753-E542-1E51-7DA8-CD40A577EDA8}"/>
              </a:ext>
            </a:extLst>
          </p:cNvPr>
          <p:cNvSpPr txBox="1"/>
          <p:nvPr/>
        </p:nvSpPr>
        <p:spPr>
          <a:xfrm>
            <a:off x="-42861" y="6810069"/>
            <a:ext cx="5900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Cannon et al., 2016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1EEA4C-1492-6E4B-6500-DC4455D1A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" y="1476947"/>
            <a:ext cx="3456255" cy="5298504"/>
          </a:xfrm>
          <a:prstGeom prst="rect">
            <a:avLst/>
          </a:prstGeom>
        </p:spPr>
      </p:pic>
      <p:sp>
        <p:nvSpPr>
          <p:cNvPr id="6" name="Textfeld 18">
            <a:extLst>
              <a:ext uri="{FF2B5EF4-FFF2-40B4-BE49-F238E27FC236}">
                <a16:creationId xmlns:a16="http://schemas.microsoft.com/office/drawing/2014/main" id="{C83A2BAD-9BAD-48A8-A49E-57EC2CB0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PCr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and V̇O</a:t>
            </a:r>
            <a:r>
              <a:rPr lang="de-DE" altLang="de-DE" sz="30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2</a:t>
            </a:r>
            <a:endParaRPr kumimoji="0" lang="de-DE" altLang="de-DE" sz="3000" b="1" i="0" u="none" strike="noStrike" kern="1200" cap="none" spc="0" normalizeH="0" baseline="-2500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64DF1A3-6633-7584-C74A-608ED0DDAD0B}"/>
              </a:ext>
            </a:extLst>
          </p:cNvPr>
          <p:cNvCxnSpPr/>
          <p:nvPr/>
        </p:nvCxnSpPr>
        <p:spPr>
          <a:xfrm>
            <a:off x="3857624" y="5486400"/>
            <a:ext cx="20002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4639987-E638-4979-4F41-2EF308FA6FF7}"/>
              </a:ext>
            </a:extLst>
          </p:cNvPr>
          <p:cNvSpPr txBox="1"/>
          <p:nvPr/>
        </p:nvSpPr>
        <p:spPr>
          <a:xfrm>
            <a:off x="6015037" y="5329209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ADP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B63F079-CA11-E366-E01A-AC479668C016}"/>
              </a:ext>
            </a:extLst>
          </p:cNvPr>
          <p:cNvCxnSpPr>
            <a:cxnSpLocks/>
          </p:cNvCxnSpPr>
          <p:nvPr/>
        </p:nvCxnSpPr>
        <p:spPr>
          <a:xfrm flipV="1">
            <a:off x="6349387" y="3228975"/>
            <a:ext cx="0" cy="2057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9DA0D7E-1463-27AE-417A-09DE900B264C}"/>
              </a:ext>
            </a:extLst>
          </p:cNvPr>
          <p:cNvSpPr txBox="1"/>
          <p:nvPr/>
        </p:nvSpPr>
        <p:spPr>
          <a:xfrm>
            <a:off x="5986460" y="2540698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Inertia (tau)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344B920-CABF-ACF6-8276-1746F4BCF4D5}"/>
              </a:ext>
            </a:extLst>
          </p:cNvPr>
          <p:cNvCxnSpPr>
            <a:cxnSpLocks/>
          </p:cNvCxnSpPr>
          <p:nvPr/>
        </p:nvCxnSpPr>
        <p:spPr>
          <a:xfrm flipH="1">
            <a:off x="3857624" y="2794625"/>
            <a:ext cx="2129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75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BE991A4B-7E34-CC56-29A9-E93BC606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(ii)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V̇O</a:t>
            </a:r>
            <a:r>
              <a:rPr lang="de-DE" altLang="de-DE" sz="1600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2</a:t>
            </a:r>
            <a:r>
              <a:rPr lang="de-DE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-Kinetics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000" b="1" i="0" u="none" strike="noStrike" kern="1200" cap="none" spc="0" normalizeH="0" baseline="-2500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2E2C47-1825-96CE-3142-484E8400F341}"/>
              </a:ext>
            </a:extLst>
          </p:cNvPr>
          <p:cNvSpPr txBox="1"/>
          <p:nvPr/>
        </p:nvSpPr>
        <p:spPr>
          <a:xfrm>
            <a:off x="469288" y="1788200"/>
            <a:ext cx="80263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-&gt; Start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Start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ATP-Breakdown -&gt;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Breakdown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Resphorylate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ADP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-&gt;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ADP -&gt; Positive Feedback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Aerobic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inertia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-&gt;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~2.5 – 3min   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external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8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-Response (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846917" lvl="1" indent="-342900">
              <a:buFont typeface="Wingdings" pitchFamily="2" charset="2"/>
              <a:buChar char="§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Cardiopulmonary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917" lvl="1" indent="-342900">
              <a:buFont typeface="Wingdings" pitchFamily="2" charset="2"/>
              <a:buChar char="§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917" lvl="1" indent="-342900">
              <a:buFont typeface="Wingdings" pitchFamily="2" charset="2"/>
              <a:buChar char="§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sz="18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917" lvl="1" indent="-342900">
              <a:buFont typeface="Wingdings" pitchFamily="2" charset="2"/>
              <a:buChar char="§"/>
            </a:pPr>
            <a:r>
              <a:rPr lang="de-DE" sz="1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(iv) ?</a:t>
            </a:r>
          </a:p>
        </p:txBody>
      </p:sp>
    </p:spTree>
    <p:extLst>
      <p:ext uri="{BB962C8B-B14F-4D97-AF65-F5344CB8AC3E}">
        <p14:creationId xmlns:p14="http://schemas.microsoft.com/office/powerpoint/2010/main" val="3975056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336E37-20C6-29BE-20B1-2CA72B6323BF}"/>
              </a:ext>
            </a:extLst>
          </p:cNvPr>
          <p:cNvSpPr txBox="1"/>
          <p:nvPr/>
        </p:nvSpPr>
        <p:spPr>
          <a:xfrm>
            <a:off x="5481627" y="370122"/>
            <a:ext cx="257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ATP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Lactate „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1023D-B3C4-4830-6430-768B4AA61A7C}"/>
              </a:ext>
            </a:extLst>
          </p:cNvPr>
          <p:cNvCxnSpPr/>
          <p:nvPr/>
        </p:nvCxnSpPr>
        <p:spPr>
          <a:xfrm flipV="1">
            <a:off x="5016519" y="906254"/>
            <a:ext cx="94270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2950AF39-1C47-4998-04C5-F858C19237E0}"/>
              </a:ext>
            </a:extLst>
          </p:cNvPr>
          <p:cNvSpPr/>
          <p:nvPr/>
        </p:nvSpPr>
        <p:spPr>
          <a:xfrm>
            <a:off x="3197694" y="1240149"/>
            <a:ext cx="1760939" cy="576130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789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4CEF82D-CC3B-3C36-78E8-8B35D5B3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Oxidative Phosphorylation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F393F6-05DA-84AC-355E-2A53C39BB34C}"/>
              </a:ext>
            </a:extLst>
          </p:cNvPr>
          <p:cNvSpPr txBox="1"/>
          <p:nvPr/>
        </p:nvSpPr>
        <p:spPr>
          <a:xfrm>
            <a:off x="468313" y="1572451"/>
            <a:ext cx="7118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      1ml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~1/4.3 = 0.233 mmol ATP   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8629211-9526-B033-BB4F-41824EC5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2817741"/>
            <a:ext cx="7772400" cy="1610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C7DA0E3-E9D2-8EAF-0E3C-0A38249BF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172350"/>
            <a:ext cx="7772400" cy="13012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8081500-050F-D4C5-BD7E-864F87A5D9C3}"/>
              </a:ext>
            </a:extLst>
          </p:cNvPr>
          <p:cNvCxnSpPr/>
          <p:nvPr/>
        </p:nvCxnSpPr>
        <p:spPr>
          <a:xfrm>
            <a:off x="3086101" y="2486025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240E7E10-0708-F082-16B5-111C1D0B787B}"/>
              </a:ext>
            </a:extLst>
          </p:cNvPr>
          <p:cNvSpPr/>
          <p:nvPr/>
        </p:nvSpPr>
        <p:spPr>
          <a:xfrm>
            <a:off x="576261" y="4760063"/>
            <a:ext cx="7772401" cy="1713548"/>
          </a:xfrm>
          <a:prstGeom prst="rect">
            <a:avLst/>
          </a:prstGeom>
          <a:solidFill>
            <a:schemeClr val="bg1">
              <a:lumMod val="75000"/>
              <a:alpha val="873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776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4CEF82D-CC3B-3C36-78E8-8B35D5B3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Oxidative Phosphorylation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F393F6-05DA-84AC-355E-2A53C39BB34C}"/>
              </a:ext>
            </a:extLst>
          </p:cNvPr>
          <p:cNvSpPr txBox="1"/>
          <p:nvPr/>
        </p:nvSpPr>
        <p:spPr>
          <a:xfrm>
            <a:off x="468313" y="1572451"/>
            <a:ext cx="7118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      1ml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~1/4.3 = 0.233 mmol ATP   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0.01576 mmol Lactate / ml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8629211-9526-B033-BB4F-41824EC5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2817741"/>
            <a:ext cx="7772400" cy="1610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C7DA0E3-E9D2-8EAF-0E3C-0A38249BF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172350"/>
            <a:ext cx="7772400" cy="13012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8081500-050F-D4C5-BD7E-864F87A5D9C3}"/>
              </a:ext>
            </a:extLst>
          </p:cNvPr>
          <p:cNvCxnSpPr/>
          <p:nvPr/>
        </p:nvCxnSpPr>
        <p:spPr>
          <a:xfrm>
            <a:off x="3086101" y="2486025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6495087-F019-A0CA-2E4C-4390579E43A0}"/>
              </a:ext>
            </a:extLst>
          </p:cNvPr>
          <p:cNvCxnSpPr/>
          <p:nvPr/>
        </p:nvCxnSpPr>
        <p:spPr>
          <a:xfrm>
            <a:off x="3971926" y="4914900"/>
            <a:ext cx="600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77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336E37-20C6-29BE-20B1-2CA72B6323BF}"/>
              </a:ext>
            </a:extLst>
          </p:cNvPr>
          <p:cNvSpPr txBox="1"/>
          <p:nvPr/>
        </p:nvSpPr>
        <p:spPr>
          <a:xfrm>
            <a:off x="5481627" y="370122"/>
            <a:ext cx="257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ATP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Lactate „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1023D-B3C4-4830-6430-768B4AA61A7C}"/>
              </a:ext>
            </a:extLst>
          </p:cNvPr>
          <p:cNvCxnSpPr/>
          <p:nvPr/>
        </p:nvCxnSpPr>
        <p:spPr>
          <a:xfrm flipV="1">
            <a:off x="5016519" y="906254"/>
            <a:ext cx="94270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2950AF39-1C47-4998-04C5-F858C19237E0}"/>
              </a:ext>
            </a:extLst>
          </p:cNvPr>
          <p:cNvSpPr/>
          <p:nvPr/>
        </p:nvSpPr>
        <p:spPr>
          <a:xfrm>
            <a:off x="3197694" y="1240149"/>
            <a:ext cx="1760939" cy="576130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67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8">
            <a:extLst>
              <a:ext uri="{FF2B5EF4-FFF2-40B4-BE49-F238E27FC236}">
                <a16:creationId xmlns:a16="http://schemas.microsoft.com/office/drawing/2014/main" id="{79C71EB0-0FDB-41CD-B196-B88CADF8A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46125"/>
            <a:ext cx="7880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La</a:t>
            </a:r>
            <a:r>
              <a:rPr lang="en-GB" altLang="de-DE" sz="3000" b="1" baseline="30000" dirty="0">
                <a:solidFill>
                  <a:srgbClr val="003560"/>
                </a:solidFill>
                <a:latin typeface="Arial" panose="020B0604020202020204" pitchFamily="34" charset="0"/>
              </a:rPr>
              <a:t>- </a:t>
            </a:r>
            <a:r>
              <a:rPr lang="en-GB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Oxidation</a:t>
            </a:r>
            <a:endParaRPr lang="en-GB" altLang="de-DE" sz="3000" b="1" baseline="30000" dirty="0">
              <a:solidFill>
                <a:srgbClr val="003560"/>
              </a:solidFill>
              <a:latin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de-DE" sz="3000" b="1" i="0" u="none" strike="noStrike" kern="1200" cap="none" spc="0" normalizeH="0" baseline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BA8C39C-7396-442E-A659-45140DB3EEC9}"/>
                  </a:ext>
                </a:extLst>
              </p:cNvPr>
              <p:cNvSpPr txBox="1"/>
              <p:nvPr/>
            </p:nvSpPr>
            <p:spPr>
              <a:xfrm>
                <a:off x="168256" y="1579914"/>
                <a:ext cx="8909844" cy="5140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How much lactate can be combusted for a given VO</a:t>
                </a:r>
                <a:r>
                  <a:rPr lang="en-GB" altLang="de-DE" sz="1600" baseline="-250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2.ss</a:t>
                </a: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?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1 mmol lactate requires 63.5 ml oxygen</a:t>
                </a:r>
              </a:p>
              <a:p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n-GB" altLang="de-DE" sz="1600" dirty="0">
                    <a:solidFill>
                      <a:srgbClr val="003560"/>
                    </a:solidFill>
                  </a:rPr>
                  <a:t>	</a:t>
                </a: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1 mmol Lactate </a:t>
                </a:r>
                <a14:m>
                  <m:oMath xmlns:m="http://schemas.openxmlformats.org/officeDocument/2006/math">
                    <m:r>
                      <a:rPr lang="en-GB" altLang="de-DE" sz="16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sz="1600" b="0" i="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altLang="de-DE" sz="1600" b="0" i="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altLang="de-DE" sz="16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altLang="de-DE" sz="1600" b="0" i="0" smtClean="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altLang="de-DE" sz="16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altLang="de-DE" sz="16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ml</m:t>
                    </m:r>
                    <m:r>
                      <a:rPr lang="de-DE" altLang="de-DE" sz="16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altLang="de-DE" sz="1600">
                        <a:solidFill>
                          <a:srgbClr val="003560"/>
                        </a:solidFill>
                        <a:latin typeface="Cambria Math" panose="02040503050406030204" pitchFamily="18" charset="0"/>
                      </a:rPr>
                      <m:t>oxygen</m:t>
                    </m:r>
                  </m:oMath>
                </a14:m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     I : 63.5</a:t>
                </a:r>
              </a:p>
              <a:p>
                <a:pPr algn="ctr"/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     0.01576 mmol Lactate = 1 ml oxygen</a:t>
                </a:r>
              </a:p>
              <a:p>
                <a:pPr algn="ctr"/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algn="ctr"/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1 ml of oxygen is required to combust 0.01576 mmol of lactate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Assumption:</a:t>
                </a:r>
              </a:p>
              <a:p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r>
                  <a:rPr lang="en-GB" altLang="de-DE" sz="1600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La</a:t>
                </a:r>
                <a:r>
                  <a:rPr lang="en-GB" altLang="de-DE" sz="1600" baseline="-25000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ox</a:t>
                </a:r>
                <a:r>
                  <a:rPr lang="en-GB" altLang="de-DE" sz="1600" baseline="-250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is linearly related to VO</a:t>
                </a:r>
                <a:r>
                  <a:rPr lang="en-GB" altLang="de-DE" sz="1600" baseline="-250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2	                </a:t>
                </a:r>
                <a:r>
                  <a:rPr lang="en-GB" altLang="de-DE" sz="1600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La</a:t>
                </a:r>
                <a:r>
                  <a:rPr lang="en-GB" altLang="de-DE" sz="1600" baseline="-25000" dirty="0" err="1">
                    <a:solidFill>
                      <a:srgbClr val="003560"/>
                    </a:solidFill>
                    <a:latin typeface="Arial" panose="020B0604020202020204" pitchFamily="34" charset="0"/>
                  </a:rPr>
                  <a:t>ox</a:t>
                </a:r>
                <a:r>
                  <a:rPr lang="en-GB" altLang="de-DE" sz="1600" baseline="-250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= VO2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de-DE" sz="1600" i="1" dirty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1600" b="0" i="1" dirty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0.01576</m:t>
                        </m:r>
                      </m:num>
                      <m:den>
                        <m:r>
                          <a:rPr lang="de-DE" altLang="de-DE" sz="1600" b="0" i="1" dirty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𝐿𝑎</m:t>
                        </m:r>
                        <m:r>
                          <a:rPr lang="de-DE" altLang="de-DE" sz="1600" b="0" i="1" baseline="-25000" dirty="0" smtClean="0">
                            <a:solidFill>
                              <a:srgbClr val="003560"/>
                            </a:solidFill>
                            <a:latin typeface="Cambria Math" panose="02040503050406030204" pitchFamily="18" charset="0"/>
                          </a:rPr>
                          <m:t>𝑠𝑝𝑎𝑐𝑒</m:t>
                        </m:r>
                      </m:den>
                    </m:f>
                  </m:oMath>
                </a14:m>
                <a:r>
                  <a:rPr lang="en-GB" altLang="de-DE" sz="1600" baseline="-250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		</a:t>
                </a:r>
                <a:r>
                  <a:rPr lang="en-GB" altLang="de-DE" sz="1600" dirty="0">
                    <a:solidFill>
                      <a:srgbClr val="003560"/>
                    </a:solidFill>
                    <a:latin typeface="Arial" panose="020B0604020202020204" pitchFamily="34" charset="0"/>
                  </a:rPr>
                  <a:t> </a:t>
                </a:r>
                <a:endParaRPr lang="en-GB" altLang="de-DE" sz="1600" baseline="-250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  <a:p>
                <a:endParaRPr lang="en-GB" altLang="de-DE" sz="1600" dirty="0">
                  <a:solidFill>
                    <a:srgbClr val="00356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BA8C39C-7396-442E-A659-45140DB3E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6" y="1579914"/>
                <a:ext cx="8909844" cy="5140510"/>
              </a:xfrm>
              <a:prstGeom prst="rect">
                <a:avLst/>
              </a:prstGeom>
              <a:blipFill>
                <a:blip r:embed="rId2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5D343DCF-8304-FCE0-3942-96FD77CC0ECC}"/>
              </a:ext>
            </a:extLst>
          </p:cNvPr>
          <p:cNvCxnSpPr/>
          <p:nvPr/>
        </p:nvCxnSpPr>
        <p:spPr>
          <a:xfrm>
            <a:off x="2891118" y="5903259"/>
            <a:ext cx="900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5EF8000-51C3-B375-15B6-B5DCE2B335D3}"/>
              </a:ext>
            </a:extLst>
          </p:cNvPr>
          <p:cNvSpPr txBox="1"/>
          <p:nvPr/>
        </p:nvSpPr>
        <p:spPr>
          <a:xfrm>
            <a:off x="-42861" y="6810069"/>
            <a:ext cx="5900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2003</a:t>
            </a:r>
          </a:p>
        </p:txBody>
      </p:sp>
    </p:spTree>
    <p:extLst>
      <p:ext uri="{BB962C8B-B14F-4D97-AF65-F5344CB8AC3E}">
        <p14:creationId xmlns:p14="http://schemas.microsoft.com/office/powerpoint/2010/main" val="126953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5C060B-8205-185D-057D-EB63341F832B}"/>
              </a:ext>
            </a:extLst>
          </p:cNvPr>
          <p:cNvSpPr/>
          <p:nvPr/>
        </p:nvSpPr>
        <p:spPr>
          <a:xfrm>
            <a:off x="481378" y="1372319"/>
            <a:ext cx="3548932" cy="562913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441E-7 -2.66219E-6 L 0.4326 0.007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2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7C4672F-F038-0046-CDE6-0E86B6EA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V̇O</a:t>
            </a: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de-DE" altLang="de-DE" sz="30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56FF9-E27D-DA7E-9BB1-BC48376A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9" y="1190772"/>
            <a:ext cx="7566109" cy="5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2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D2FF73E-ADC6-145B-3CEC-9CDD77FFB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56331"/>
            <a:ext cx="7569600" cy="5677200"/>
          </a:xfrm>
          <a:prstGeom prst="rect">
            <a:avLst/>
          </a:prstGeom>
        </p:spPr>
      </p:pic>
      <p:sp>
        <p:nvSpPr>
          <p:cNvPr id="7" name="Textfeld 18">
            <a:extLst>
              <a:ext uri="{FF2B5EF4-FFF2-40B4-BE49-F238E27FC236}">
                <a16:creationId xmlns:a16="http://schemas.microsoft.com/office/drawing/2014/main" id="{56DB8799-883E-0408-2831-622BEBC1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,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vLa.ox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and Lactate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901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8B34E9-4EBF-6CD6-747A-93555DE7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2" y="1061240"/>
            <a:ext cx="7569600" cy="5677200"/>
          </a:xfrm>
          <a:prstGeom prst="rect">
            <a:avLst/>
          </a:prstGeom>
        </p:spPr>
      </p:pic>
      <p:sp>
        <p:nvSpPr>
          <p:cNvPr id="2" name="Textfeld 18">
            <a:extLst>
              <a:ext uri="{FF2B5EF4-FFF2-40B4-BE49-F238E27FC236}">
                <a16:creationId xmlns:a16="http://schemas.microsoft.com/office/drawing/2014/main" id="{7448BE8E-9692-6BE7-FF67-509A95EC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,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vLa.ox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and Lactate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794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BB3A514F-885E-6642-6658-5DAAFFC7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Submaximal Endurance Parameters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400" dirty="0" err="1">
                <a:solidFill>
                  <a:srgbClr val="003560"/>
                </a:solidFill>
                <a:latin typeface="Arial" panose="020B0604020202020204" pitchFamily="34" charset="0"/>
              </a:rPr>
              <a:t>Metabolic</a:t>
            </a:r>
            <a:r>
              <a:rPr lang="de-DE" altLang="de-DE" sz="14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003560"/>
                </a:solidFill>
                <a:latin typeface="Arial" panose="020B0604020202020204" pitchFamily="34" charset="0"/>
              </a:rPr>
              <a:t>origin</a:t>
            </a:r>
            <a:r>
              <a:rPr lang="de-DE" altLang="de-DE" sz="14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003560"/>
                </a:solidFill>
                <a:latin typeface="Arial" panose="020B0604020202020204" pitchFamily="34" charset="0"/>
              </a:rPr>
              <a:t>of</a:t>
            </a:r>
            <a:r>
              <a:rPr lang="de-DE" altLang="de-DE" sz="14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003560"/>
                </a:solidFill>
                <a:latin typeface="Arial" panose="020B0604020202020204" pitchFamily="34" charset="0"/>
              </a:rPr>
              <a:t>lactate</a:t>
            </a:r>
            <a:r>
              <a:rPr lang="de-DE" altLang="de-DE" sz="14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003560"/>
                </a:solidFill>
                <a:latin typeface="Arial" panose="020B0604020202020204" pitchFamily="34" charset="0"/>
              </a:rPr>
              <a:t>concentration</a:t>
            </a:r>
            <a:r>
              <a:rPr lang="de-DE" altLang="de-DE" sz="1400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003560"/>
                </a:solidFill>
                <a:latin typeface="Arial" panose="020B0604020202020204" pitchFamily="34" charset="0"/>
              </a:rPr>
              <a:t>below</a:t>
            </a:r>
            <a:r>
              <a:rPr lang="de-DE" altLang="de-DE" sz="1400" dirty="0">
                <a:solidFill>
                  <a:srgbClr val="003560"/>
                </a:solidFill>
                <a:latin typeface="Arial" panose="020B0604020202020204" pitchFamily="34" charset="0"/>
              </a:rPr>
              <a:t> AT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1159E78-E273-CAFD-B0D3-0641882A0FA9}"/>
              </a:ext>
            </a:extLst>
          </p:cNvPr>
          <p:cNvSpPr/>
          <p:nvPr/>
        </p:nvSpPr>
        <p:spPr>
          <a:xfrm>
            <a:off x="2129894" y="3502724"/>
            <a:ext cx="2361062" cy="1665311"/>
          </a:xfrm>
          <a:prstGeom prst="roundRect">
            <a:avLst/>
          </a:prstGeom>
          <a:solidFill>
            <a:srgbClr val="E4373A">
              <a:alpha val="74902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4C22062-1757-13D1-E84F-883BD8A0B842}"/>
              </a:ext>
            </a:extLst>
          </p:cNvPr>
          <p:cNvSpPr/>
          <p:nvPr/>
        </p:nvSpPr>
        <p:spPr>
          <a:xfrm>
            <a:off x="1713451" y="3502725"/>
            <a:ext cx="3443287" cy="47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DC6793D-442B-F0ED-11A1-C2222DFB54CE}"/>
              </a:ext>
            </a:extLst>
          </p:cNvPr>
          <p:cNvCxnSpPr>
            <a:cxnSpLocks/>
          </p:cNvCxnSpPr>
          <p:nvPr/>
        </p:nvCxnSpPr>
        <p:spPr>
          <a:xfrm flipV="1">
            <a:off x="2129894" y="2533480"/>
            <a:ext cx="0" cy="20860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18D89DA-9CA9-118D-8F12-5326A8819AA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490956" y="2533480"/>
            <a:ext cx="0" cy="1801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7FF8EE56-F783-5B8C-0464-93245D16214A}"/>
              </a:ext>
            </a:extLst>
          </p:cNvPr>
          <p:cNvSpPr/>
          <p:nvPr/>
        </p:nvSpPr>
        <p:spPr>
          <a:xfrm>
            <a:off x="3067665" y="5182783"/>
            <a:ext cx="398207" cy="796414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438160D-9B5A-DC61-7D27-52D1E496E88D}"/>
              </a:ext>
            </a:extLst>
          </p:cNvPr>
          <p:cNvSpPr/>
          <p:nvPr/>
        </p:nvSpPr>
        <p:spPr>
          <a:xfrm flipH="1">
            <a:off x="4667968" y="5433506"/>
            <a:ext cx="1349573" cy="54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343DEE2-0193-13C0-51CF-B06BB8D79A22}"/>
              </a:ext>
            </a:extLst>
          </p:cNvPr>
          <p:cNvSpPr/>
          <p:nvPr/>
        </p:nvSpPr>
        <p:spPr>
          <a:xfrm>
            <a:off x="3067664" y="5650559"/>
            <a:ext cx="2949873" cy="343386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8AE1C33-F8B7-0FC7-D3D6-5B8F55CE1911}"/>
              </a:ext>
            </a:extLst>
          </p:cNvPr>
          <p:cNvGrpSpPr/>
          <p:nvPr/>
        </p:nvGrpSpPr>
        <p:grpSpPr>
          <a:xfrm rot="10800000">
            <a:off x="315614" y="1856620"/>
            <a:ext cx="2949873" cy="811162"/>
            <a:chOff x="3824748" y="1914474"/>
            <a:chExt cx="2949873" cy="811162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D58F8AE-98F8-408E-E820-7480CA9A545F}"/>
                </a:ext>
              </a:extLst>
            </p:cNvPr>
            <p:cNvSpPr/>
            <p:nvPr/>
          </p:nvSpPr>
          <p:spPr>
            <a:xfrm rot="10800000">
              <a:off x="3824749" y="1914474"/>
              <a:ext cx="398207" cy="796414"/>
            </a:xfrm>
            <a:prstGeom prst="rect">
              <a:avLst/>
            </a:prstGeom>
            <a:solidFill>
              <a:srgbClr val="E4373A">
                <a:alpha val="74902"/>
              </a:srgb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DB14919-C4EC-3AF2-2C0B-17709782C3C3}"/>
                </a:ext>
              </a:extLst>
            </p:cNvPr>
            <p:cNvSpPr/>
            <p:nvPr/>
          </p:nvSpPr>
          <p:spPr>
            <a:xfrm rot="10800000">
              <a:off x="3824748" y="2382250"/>
              <a:ext cx="2949873" cy="343386"/>
            </a:xfrm>
            <a:prstGeom prst="rect">
              <a:avLst/>
            </a:prstGeom>
            <a:solidFill>
              <a:srgbClr val="E4373A">
                <a:alpha val="74902"/>
              </a:srgb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B9C5FE17-1AE5-2CC6-C023-2D94298896A6}"/>
              </a:ext>
            </a:extLst>
          </p:cNvPr>
          <p:cNvSpPr txBox="1"/>
          <p:nvPr/>
        </p:nvSpPr>
        <p:spPr>
          <a:xfrm>
            <a:off x="189557" y="4353951"/>
            <a:ext cx="225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F86796F-1783-116A-0A80-4E93E7B2882C}"/>
              </a:ext>
            </a:extLst>
          </p:cNvPr>
          <p:cNvSpPr txBox="1"/>
          <p:nvPr/>
        </p:nvSpPr>
        <p:spPr>
          <a:xfrm>
            <a:off x="315614" y="2252507"/>
            <a:ext cx="225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A8D2A7D-D2B1-E29D-F38B-CFEC732CA682}"/>
              </a:ext>
            </a:extLst>
          </p:cNvPr>
          <p:cNvSpPr txBox="1"/>
          <p:nvPr/>
        </p:nvSpPr>
        <p:spPr>
          <a:xfrm>
            <a:off x="3764845" y="6117174"/>
            <a:ext cx="225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3C94069-9723-B5FD-43B6-4CBD43742D48}"/>
              </a:ext>
            </a:extLst>
          </p:cNvPr>
          <p:cNvSpPr txBox="1"/>
          <p:nvPr/>
        </p:nvSpPr>
        <p:spPr>
          <a:xfrm>
            <a:off x="5455711" y="1737325"/>
            <a:ext cx="35838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</a:t>
            </a:r>
            <a:r>
              <a:rPr lang="de-DE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b="1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(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potential maximum) and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maximum)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33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8B34E9-4EBF-6CD6-747A-93555DE7C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2" y="1061240"/>
            <a:ext cx="7569600" cy="5677200"/>
          </a:xfrm>
          <a:prstGeom prst="rect">
            <a:avLst/>
          </a:prstGeom>
        </p:spPr>
      </p:pic>
      <p:sp>
        <p:nvSpPr>
          <p:cNvPr id="2" name="Textfeld 18">
            <a:extLst>
              <a:ext uri="{FF2B5EF4-FFF2-40B4-BE49-F238E27FC236}">
                <a16:creationId xmlns:a16="http://schemas.microsoft.com/office/drawing/2014/main" id="{7448BE8E-9692-6BE7-FF67-509A95EC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706037"/>
            <a:ext cx="7880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,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vLa.ox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and Lactate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during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GXT</a:t>
            </a:r>
            <a:endParaRPr kumimoji="0" lang="de-DE" altLang="de-DE" sz="3000" b="1" i="0" u="none" strike="noStrike" kern="1200" cap="none" spc="0" normalizeH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-2500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8D59603-36B7-8E28-2E45-D7C12484353F}"/>
              </a:ext>
            </a:extLst>
          </p:cNvPr>
          <p:cNvCxnSpPr>
            <a:cxnSpLocks/>
          </p:cNvCxnSpPr>
          <p:nvPr/>
        </p:nvCxnSpPr>
        <p:spPr>
          <a:xfrm>
            <a:off x="1671638" y="6738440"/>
            <a:ext cx="31450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2E89C65-8BEC-84FE-9296-C012BC3AB002}"/>
              </a:ext>
            </a:extLst>
          </p:cNvPr>
          <p:cNvSpPr txBox="1"/>
          <p:nvPr/>
        </p:nvSpPr>
        <p:spPr>
          <a:xfrm>
            <a:off x="2454875" y="6716908"/>
            <a:ext cx="2043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4F76C4A-EBCE-AD05-1174-5F4CD402F0B3}"/>
              </a:ext>
            </a:extLst>
          </p:cNvPr>
          <p:cNvCxnSpPr>
            <a:cxnSpLocks/>
          </p:cNvCxnSpPr>
          <p:nvPr/>
        </p:nvCxnSpPr>
        <p:spPr>
          <a:xfrm>
            <a:off x="5040312" y="6738440"/>
            <a:ext cx="7858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5F768A8-3F44-B172-2CB5-6748087AD350}"/>
              </a:ext>
            </a:extLst>
          </p:cNvPr>
          <p:cNvSpPr txBox="1"/>
          <p:nvPr/>
        </p:nvSpPr>
        <p:spPr>
          <a:xfrm>
            <a:off x="4922043" y="6729841"/>
            <a:ext cx="2043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47F7DC8-68DC-617A-86DB-11D280BF8762}"/>
              </a:ext>
            </a:extLst>
          </p:cNvPr>
          <p:cNvCxnSpPr>
            <a:cxnSpLocks/>
          </p:cNvCxnSpPr>
          <p:nvPr/>
        </p:nvCxnSpPr>
        <p:spPr>
          <a:xfrm>
            <a:off x="5972175" y="6738440"/>
            <a:ext cx="1314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5DD0C93-E2DE-073E-9147-F61E5BBEDCA7}"/>
              </a:ext>
            </a:extLst>
          </p:cNvPr>
          <p:cNvSpPr txBox="1"/>
          <p:nvPr/>
        </p:nvSpPr>
        <p:spPr>
          <a:xfrm>
            <a:off x="5905679" y="6710384"/>
            <a:ext cx="2043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Non-Steady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5F3BBA-A082-F38D-2750-0F37ECAAFA8E}"/>
              </a:ext>
            </a:extLst>
          </p:cNvPr>
          <p:cNvSpPr/>
          <p:nvPr/>
        </p:nvSpPr>
        <p:spPr>
          <a:xfrm>
            <a:off x="5152414" y="1732744"/>
            <a:ext cx="805473" cy="4382306"/>
          </a:xfrm>
          <a:prstGeom prst="rect">
            <a:avLst/>
          </a:prstGeom>
          <a:solidFill>
            <a:schemeClr val="bg1">
              <a:lumMod val="65000"/>
              <a:alpha val="47000"/>
            </a:schemeClr>
          </a:solidFill>
          <a:ln>
            <a:solidFill>
              <a:srgbClr val="0035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296C530-F765-AA83-6363-7C1633635254}"/>
              </a:ext>
            </a:extLst>
          </p:cNvPr>
          <p:cNvCxnSpPr/>
          <p:nvPr/>
        </p:nvCxnSpPr>
        <p:spPr>
          <a:xfrm>
            <a:off x="3514725" y="4914900"/>
            <a:ext cx="0" cy="62865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0FCE6DA-0A5C-5FF0-8CF4-6194BA9F7569}"/>
              </a:ext>
            </a:extLst>
          </p:cNvPr>
          <p:cNvSpPr txBox="1"/>
          <p:nvPr/>
        </p:nvSpPr>
        <p:spPr>
          <a:xfrm>
            <a:off x="3488064" y="4952226"/>
            <a:ext cx="1709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B050"/>
                </a:solidFill>
              </a:rPr>
              <a:t>Fat</a:t>
            </a:r>
            <a:r>
              <a:rPr lang="de-DE" sz="1200" dirty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oxidation</a:t>
            </a:r>
            <a:endParaRPr lang="de-DE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EEC8F213-029B-DC93-1B25-E855C2AF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Summary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6FEE796-B0BD-EB07-6E45-B238DA7AEAF4}"/>
              </a:ext>
            </a:extLst>
          </p:cNvPr>
          <p:cNvGrpSpPr/>
          <p:nvPr/>
        </p:nvGrpSpPr>
        <p:grpSpPr>
          <a:xfrm>
            <a:off x="257144" y="1379746"/>
            <a:ext cx="3686235" cy="5608004"/>
            <a:chOff x="2565370" y="1605512"/>
            <a:chExt cx="3686235" cy="560800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EC5C60B-1B03-145F-A0E4-F905CB9EA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70" y="1605512"/>
              <a:ext cx="3686235" cy="5561975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31956D2-8B62-0BC7-9DB2-2942B036A555}"/>
                </a:ext>
              </a:extLst>
            </p:cNvPr>
            <p:cNvSpPr txBox="1"/>
            <p:nvPr/>
          </p:nvSpPr>
          <p:spPr>
            <a:xfrm>
              <a:off x="3633390" y="1854422"/>
              <a:ext cx="10275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Aerobic ATP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970214D-D783-817F-CE3C-325ED1DDBF45}"/>
                </a:ext>
              </a:extLst>
            </p:cNvPr>
            <p:cNvSpPr txBox="1"/>
            <p:nvPr/>
          </p:nvSpPr>
          <p:spPr>
            <a:xfrm>
              <a:off x="3557190" y="2471384"/>
              <a:ext cx="11799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Glykolytic</a:t>
              </a:r>
              <a:r>
                <a:rPr lang="de-DE" sz="1200" dirty="0"/>
                <a:t> ATP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B9905BF-F92C-DAC1-88FC-E0A5BA6472A9}"/>
                </a:ext>
              </a:extLst>
            </p:cNvPr>
            <p:cNvSpPr txBox="1"/>
            <p:nvPr/>
          </p:nvSpPr>
          <p:spPr>
            <a:xfrm>
              <a:off x="3289300" y="3973662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pH Muscle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D203012-2C5D-9423-F308-495E6863BE46}"/>
                </a:ext>
              </a:extLst>
            </p:cNvPr>
            <p:cNvSpPr txBox="1"/>
            <p:nvPr/>
          </p:nvSpPr>
          <p:spPr>
            <a:xfrm>
              <a:off x="4597430" y="3925475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Lactate </a:t>
              </a:r>
              <a:r>
                <a:rPr lang="de-DE" sz="1050" dirty="0" err="1"/>
                <a:t>active</a:t>
              </a:r>
              <a:endParaRPr lang="de-DE" sz="1050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EEEA44D-8606-747D-48DA-492713E2AB53}"/>
                </a:ext>
              </a:extLst>
            </p:cNvPr>
            <p:cNvSpPr txBox="1"/>
            <p:nvPr/>
          </p:nvSpPr>
          <p:spPr>
            <a:xfrm>
              <a:off x="4587491" y="4557898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Lactate passive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6FF802A-498E-3600-D5A4-C342B3D855E0}"/>
                </a:ext>
              </a:extLst>
            </p:cNvPr>
            <p:cNvSpPr txBox="1"/>
            <p:nvPr/>
          </p:nvSpPr>
          <p:spPr>
            <a:xfrm>
              <a:off x="4889529" y="6636435"/>
              <a:ext cx="1362075" cy="57708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Energy </a:t>
              </a:r>
              <a:r>
                <a:rPr lang="de-DE" sz="1050" dirty="0" err="1"/>
                <a:t>utilisation</a:t>
              </a:r>
              <a:r>
                <a:rPr lang="de-DE" sz="1050" dirty="0"/>
                <a:t> </a:t>
              </a:r>
              <a:r>
                <a:rPr lang="de-DE" sz="1050" dirty="0" err="1"/>
                <a:t>through</a:t>
              </a:r>
              <a:r>
                <a:rPr lang="de-DE" sz="1050" dirty="0"/>
                <a:t> </a:t>
              </a:r>
              <a:r>
                <a:rPr lang="de-DE" sz="1050" dirty="0" err="1"/>
                <a:t>muscle</a:t>
              </a:r>
              <a:r>
                <a:rPr lang="de-DE" sz="1050" dirty="0"/>
                <a:t> </a:t>
              </a:r>
              <a:r>
                <a:rPr lang="de-DE" sz="1050" dirty="0" err="1"/>
                <a:t>contraction</a:t>
              </a:r>
              <a:endParaRPr lang="de-DE" sz="1050" dirty="0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8663AC79-9017-E425-C9F6-62A12FE18E5B}"/>
              </a:ext>
            </a:extLst>
          </p:cNvPr>
          <p:cNvSpPr txBox="1"/>
          <p:nvPr/>
        </p:nvSpPr>
        <p:spPr>
          <a:xfrm>
            <a:off x="4133299" y="6793508"/>
            <a:ext cx="276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Mod. </a:t>
            </a:r>
            <a:r>
              <a:rPr lang="de-DE" sz="1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Heck, 1990 &amp; Heck et al., 2022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7184E41-A245-4368-3F9E-5A4F1C399E88}"/>
              </a:ext>
            </a:extLst>
          </p:cNvPr>
          <p:cNvSpPr txBox="1"/>
          <p:nvPr/>
        </p:nvSpPr>
        <p:spPr>
          <a:xfrm>
            <a:off x="4012010" y="1767155"/>
            <a:ext cx="4960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Kausal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inhibtion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breakdown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high/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max?</a:t>
            </a:r>
          </a:p>
        </p:txBody>
      </p:sp>
    </p:spTree>
    <p:extLst>
      <p:ext uri="{BB962C8B-B14F-4D97-AF65-F5344CB8AC3E}">
        <p14:creationId xmlns:p14="http://schemas.microsoft.com/office/powerpoint/2010/main" val="3440907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46C5ACA-B855-CB12-F935-5A5410DD39CD}"/>
              </a:ext>
            </a:extLst>
          </p:cNvPr>
          <p:cNvSpPr txBox="1"/>
          <p:nvPr/>
        </p:nvSpPr>
        <p:spPr>
          <a:xfrm>
            <a:off x="406858" y="1518473"/>
            <a:ext cx="79841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Cannon DT,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Bimson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WE, Hampson SA, Bowen TS,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Murgatroyd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SR,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Marwood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Kemp GJ,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Rossiter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HB.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Skeletal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31P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moderate and heavy bilateral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knee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2014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1;592(23):5287-300.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10.1113/jphysiol.2014.279174.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PMID: 25281731; PMCID: PMC4262339.</a:t>
            </a:r>
            <a:endParaRPr lang="de-DE" sz="12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Gao M, Li A, Qin Y, Liu B, Gong G. Protocol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Oxygen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In Situ in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Permeabilized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Cardiomyocytes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STAR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 Jul 25;1(2):100072.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10.1016/j.xpro.2020.100072. PMID: 33111108; PMCID: PMC7580108.</a:t>
            </a:r>
          </a:p>
          <a:p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H., Schulz, H., </a:t>
            </a:r>
            <a:r>
              <a:rPr lang="en-US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Bartmus</a:t>
            </a:r>
            <a:r>
              <a:rPr lang="en-US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U., Diagnostics of anaerobic power and capacity. EJSS, 2010, </a:t>
            </a:r>
            <a:r>
              <a:rPr lang="en-US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10.1080/17461390300073302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</a:t>
            </a:r>
            <a:r>
              <a:rPr lang="en-US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(2003). Glycolysis and oxidative phosphorylation as a function of cytosolic phosphorylation state and power output of the muscle cell.</a:t>
            </a:r>
          </a:p>
          <a:p>
            <a:endParaRPr lang="en-US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Nicholls, D., Ferguson, S.J. Bioenergetics, 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978-0123884251</a:t>
            </a:r>
            <a:endParaRPr lang="en-US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 DC, Jones AM. Oxygen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 Apr;2(2):933-96.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10.1002/cphy.c100072. PMID: 23798293.</a:t>
            </a:r>
            <a:endParaRPr lang="en-US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Rogatzki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MJ, Ferguson BS, Goodwin ML, Gladden LB. Lactate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 Feb 27;9:22. </a:t>
            </a:r>
            <a:r>
              <a:rPr lang="de-DE" sz="12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10.3389/fnins.2015.00022. PMID: 25774123; PMCID: PMC4343186.</a:t>
            </a:r>
            <a:endParaRPr lang="en-US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0BCEF409-3AA1-65F4-3A24-66728A07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Literature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87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2D10F8E-2D3A-4BDA-ABD5-405DD1E02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Homework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CA9179-52EC-114E-E430-2D85A8C134B8}"/>
              </a:ext>
            </a:extLst>
          </p:cNvPr>
          <p:cNvSpPr txBox="1"/>
          <p:nvPr/>
        </p:nvSpPr>
        <p:spPr>
          <a:xfrm>
            <a:off x="354013" y="1461145"/>
            <a:ext cx="7203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redraw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[ADP] &amp; [AMP], pH and %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GXT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35, Seminar 3).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V̇O2, [La</a:t>
            </a:r>
            <a:r>
              <a:rPr lang="de-DE" sz="16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de-DE" sz="16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Happy mothers day! : r/labrats">
            <a:extLst>
              <a:ext uri="{FF2B5EF4-FFF2-40B4-BE49-F238E27FC236}">
                <a16:creationId xmlns:a16="http://schemas.microsoft.com/office/drawing/2014/main" id="{B378B802-0998-9B0D-E4ED-5454CA5D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66" y="3552031"/>
            <a:ext cx="2864597" cy="37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6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336E37-20C6-29BE-20B1-2CA72B6323BF}"/>
              </a:ext>
            </a:extLst>
          </p:cNvPr>
          <p:cNvSpPr txBox="1"/>
          <p:nvPr/>
        </p:nvSpPr>
        <p:spPr>
          <a:xfrm>
            <a:off x="5481627" y="370122"/>
            <a:ext cx="257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ATP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Lactate „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41023D-B3C4-4830-6430-768B4AA61A7C}"/>
              </a:ext>
            </a:extLst>
          </p:cNvPr>
          <p:cNvCxnSpPr/>
          <p:nvPr/>
        </p:nvCxnSpPr>
        <p:spPr>
          <a:xfrm flipV="1">
            <a:off x="5016519" y="906254"/>
            <a:ext cx="942706" cy="44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5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4CEF82D-CC3B-3C36-78E8-8B35D5B3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2A6C68-92BF-3777-27DB-09A775ED7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1"/>
          <a:stretch/>
        </p:blipFill>
        <p:spPr bwMode="auto">
          <a:xfrm>
            <a:off x="371331" y="1553499"/>
            <a:ext cx="4992537" cy="222713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934CBD6-7FB9-195F-1217-01B8903D784A}"/>
              </a:ext>
            </a:extLst>
          </p:cNvPr>
          <p:cNvSpPr/>
          <p:nvPr/>
        </p:nvSpPr>
        <p:spPr>
          <a:xfrm>
            <a:off x="468313" y="3325091"/>
            <a:ext cx="4713287" cy="34636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5C9A64B-6C4F-84CC-BAF9-61969EF90E3E}"/>
              </a:ext>
            </a:extLst>
          </p:cNvPr>
          <p:cNvCxnSpPr/>
          <p:nvPr/>
        </p:nvCxnSpPr>
        <p:spPr>
          <a:xfrm flipH="1">
            <a:off x="5363868" y="3463636"/>
            <a:ext cx="732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99EB5F54-CEB9-7F53-7613-5DD4D8FE175C}"/>
              </a:ext>
            </a:extLst>
          </p:cNvPr>
          <p:cNvSpPr txBox="1"/>
          <p:nvPr/>
        </p:nvSpPr>
        <p:spPr>
          <a:xfrm>
            <a:off x="6096000" y="3325091"/>
            <a:ext cx="2923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Power, high </a:t>
            </a:r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F393F6-05DA-84AC-355E-2A53C39BB34C}"/>
              </a:ext>
            </a:extLst>
          </p:cNvPr>
          <p:cNvSpPr txBox="1"/>
          <p:nvPr/>
        </p:nvSpPr>
        <p:spPr>
          <a:xfrm>
            <a:off x="468313" y="4093981"/>
            <a:ext cx="6389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de-DE" sz="16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de-DE" sz="16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E90F59A0-16FD-637C-3CEB-B6617C82D55F}"/>
              </a:ext>
            </a:extLst>
          </p:cNvPr>
          <p:cNvSpPr txBox="1"/>
          <p:nvPr/>
        </p:nvSpPr>
        <p:spPr bwMode="auto">
          <a:xfrm>
            <a:off x="398790" y="3676089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Heck et al., 2010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87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4CEF82D-CC3B-3C36-78E8-8B35D5B3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Oxidative Phosphorylation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F393F6-05DA-84AC-355E-2A53C39BB34C}"/>
              </a:ext>
            </a:extLst>
          </p:cNvPr>
          <p:cNvSpPr txBox="1"/>
          <p:nvPr/>
        </p:nvSpPr>
        <p:spPr>
          <a:xfrm>
            <a:off x="468313" y="1572451"/>
            <a:ext cx="3909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8629211-9526-B033-BB4F-41824EC5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2817741"/>
            <a:ext cx="7772400" cy="1610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C7DA0E3-E9D2-8EAF-0E3C-0A38249BF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172350"/>
            <a:ext cx="7772400" cy="1301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83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C284A6EE-FB81-139C-62A5-118CB6AA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Mitochondrial Structure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1E6624-E540-F96D-9B31-65A1F8A2F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1938338"/>
            <a:ext cx="7772400" cy="42839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168C9B-49C0-BCE0-CC79-341AA23CF0B9}"/>
              </a:ext>
            </a:extLst>
          </p:cNvPr>
          <p:cNvSpPr txBox="1"/>
          <p:nvPr/>
        </p:nvSpPr>
        <p:spPr>
          <a:xfrm>
            <a:off x="7315201" y="6824663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Ferguson &amp; Nicholls, 2013, Chapter 1</a:t>
            </a:r>
          </a:p>
        </p:txBody>
      </p:sp>
    </p:spTree>
    <p:extLst>
      <p:ext uri="{BB962C8B-B14F-4D97-AF65-F5344CB8AC3E}">
        <p14:creationId xmlns:p14="http://schemas.microsoft.com/office/powerpoint/2010/main" val="242583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F90B14-80C3-53FC-D7DC-5EA97B22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2640" r="4374"/>
          <a:stretch/>
        </p:blipFill>
        <p:spPr>
          <a:xfrm>
            <a:off x="0" y="1670476"/>
            <a:ext cx="8238918" cy="482990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B118D6-7C2E-3BE0-65F5-936648188062}"/>
              </a:ext>
            </a:extLst>
          </p:cNvPr>
          <p:cNvSpPr txBox="1"/>
          <p:nvPr/>
        </p:nvSpPr>
        <p:spPr>
          <a:xfrm>
            <a:off x="8053755" y="6848109"/>
            <a:ext cx="1160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Rogatzki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 </a:t>
            </a:r>
          </a:p>
        </p:txBody>
      </p:sp>
    </p:spTree>
    <p:extLst>
      <p:ext uri="{BB962C8B-B14F-4D97-AF65-F5344CB8AC3E}">
        <p14:creationId xmlns:p14="http://schemas.microsoft.com/office/powerpoint/2010/main" val="410995179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2117</Words>
  <Application>Microsoft Macintosh PowerPoint</Application>
  <PresentationFormat>Benutzerdefiniert</PresentationFormat>
  <Paragraphs>538</Paragraphs>
  <Slides>47</Slides>
  <Notes>25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3" baseType="lpstr">
      <vt:lpstr>AdvTimes</vt:lpstr>
      <vt:lpstr>Arial</vt:lpstr>
      <vt:lpstr>Calibri</vt:lpstr>
      <vt:lpstr>Cambria Math</vt:lpstr>
      <vt:lpstr>Wingdings</vt:lpstr>
      <vt:lpstr>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Jasper Suttmeyer</cp:lastModifiedBy>
  <cp:revision>329</cp:revision>
  <dcterms:created xsi:type="dcterms:W3CDTF">2009-11-16T10:30:05Z</dcterms:created>
  <dcterms:modified xsi:type="dcterms:W3CDTF">2026-05-04T08:07:20Z</dcterms:modified>
</cp:coreProperties>
</file>