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53" r:id="rId1"/>
  </p:sldMasterIdLst>
  <p:notesMasterIdLst>
    <p:notesMasterId r:id="rId50"/>
  </p:notesMasterIdLst>
  <p:sldIdLst>
    <p:sldId id="706" r:id="rId2"/>
    <p:sldId id="816" r:id="rId3"/>
    <p:sldId id="812" r:id="rId4"/>
    <p:sldId id="707" r:id="rId5"/>
    <p:sldId id="709" r:id="rId6"/>
    <p:sldId id="711" r:id="rId7"/>
    <p:sldId id="648" r:id="rId8"/>
    <p:sldId id="809" r:id="rId9"/>
    <p:sldId id="714" r:id="rId10"/>
    <p:sldId id="715" r:id="rId11"/>
    <p:sldId id="717" r:id="rId12"/>
    <p:sldId id="815" r:id="rId13"/>
    <p:sldId id="810" r:id="rId14"/>
    <p:sldId id="712" r:id="rId15"/>
    <p:sldId id="811" r:id="rId16"/>
    <p:sldId id="260" r:id="rId17"/>
    <p:sldId id="797" r:id="rId18"/>
    <p:sldId id="796" r:id="rId19"/>
    <p:sldId id="719" r:id="rId20"/>
    <p:sldId id="798" r:id="rId21"/>
    <p:sldId id="713" r:id="rId22"/>
    <p:sldId id="729" r:id="rId23"/>
    <p:sldId id="730" r:id="rId24"/>
    <p:sldId id="732" r:id="rId25"/>
    <p:sldId id="733" r:id="rId26"/>
    <p:sldId id="731" r:id="rId27"/>
    <p:sldId id="734" r:id="rId28"/>
    <p:sldId id="736" r:id="rId29"/>
    <p:sldId id="803" r:id="rId30"/>
    <p:sldId id="804" r:id="rId31"/>
    <p:sldId id="805" r:id="rId32"/>
    <p:sldId id="808" r:id="rId33"/>
    <p:sldId id="806" r:id="rId34"/>
    <p:sldId id="807" r:id="rId35"/>
    <p:sldId id="799" r:id="rId36"/>
    <p:sldId id="801" r:id="rId37"/>
    <p:sldId id="795" r:id="rId38"/>
    <p:sldId id="814" r:id="rId39"/>
    <p:sldId id="817" r:id="rId40"/>
    <p:sldId id="263" r:id="rId41"/>
    <p:sldId id="264" r:id="rId42"/>
    <p:sldId id="265" r:id="rId43"/>
    <p:sldId id="266" r:id="rId44"/>
    <p:sldId id="267" r:id="rId45"/>
    <p:sldId id="268" r:id="rId46"/>
    <p:sldId id="269" r:id="rId47"/>
    <p:sldId id="270" r:id="rId48"/>
    <p:sldId id="271" r:id="rId49"/>
  </p:sldIdLst>
  <p:sldSz cx="10080625" cy="7561263"/>
  <p:notesSz cx="6858000" cy="9144000"/>
  <p:defaultTextStyle>
    <a:defPPr>
      <a:defRPr lang="de-DE"/>
    </a:defPPr>
    <a:lvl1pPr marL="0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4017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8035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2052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6069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20086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4104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8121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2138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492BE78C-930B-431E-8C2D-CA0151F0E088}">
          <p14:sldIdLst>
            <p14:sldId id="706"/>
            <p14:sldId id="816"/>
            <p14:sldId id="812"/>
            <p14:sldId id="707"/>
            <p14:sldId id="709"/>
            <p14:sldId id="711"/>
            <p14:sldId id="648"/>
            <p14:sldId id="809"/>
            <p14:sldId id="714"/>
            <p14:sldId id="715"/>
            <p14:sldId id="717"/>
            <p14:sldId id="815"/>
            <p14:sldId id="810"/>
            <p14:sldId id="712"/>
            <p14:sldId id="811"/>
            <p14:sldId id="260"/>
            <p14:sldId id="797"/>
            <p14:sldId id="796"/>
            <p14:sldId id="719"/>
            <p14:sldId id="798"/>
            <p14:sldId id="713"/>
            <p14:sldId id="729"/>
            <p14:sldId id="730"/>
            <p14:sldId id="732"/>
            <p14:sldId id="733"/>
            <p14:sldId id="731"/>
            <p14:sldId id="734"/>
            <p14:sldId id="736"/>
            <p14:sldId id="803"/>
            <p14:sldId id="804"/>
            <p14:sldId id="805"/>
            <p14:sldId id="808"/>
            <p14:sldId id="806"/>
            <p14:sldId id="807"/>
            <p14:sldId id="799"/>
            <p14:sldId id="801"/>
            <p14:sldId id="795"/>
            <p14:sldId id="814"/>
            <p14:sldId id="817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59">
          <p15:clr>
            <a:srgbClr val="A4A3A4"/>
          </p15:clr>
        </p15:guide>
        <p15:guide id="2" pos="30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ph Schneider" initials="CS" lastIdx="1" clrIdx="0">
    <p:extLst>
      <p:ext uri="{19B8F6BF-5375-455C-9EA6-DF929625EA0E}">
        <p15:presenceInfo xmlns:p15="http://schemas.microsoft.com/office/powerpoint/2012/main" userId="S-1-5-21-3095126884-250235157-2073834601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000"/>
    <a:srgbClr val="003560"/>
    <a:srgbClr val="FFFFFF"/>
    <a:srgbClr val="E7E3DA"/>
    <a:srgbClr val="94C11C"/>
    <a:srgbClr val="E7E7E7"/>
    <a:srgbClr val="E6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3" autoAdjust="0"/>
    <p:restoredTop sz="91579" autoAdjust="0"/>
  </p:normalViewPr>
  <p:slideViewPr>
    <p:cSldViewPr snapToGrid="0" snapToObjects="1">
      <p:cViewPr varScale="1">
        <p:scale>
          <a:sx n="95" d="100"/>
          <a:sy n="95" d="100"/>
        </p:scale>
        <p:origin x="1880" y="184"/>
      </p:cViewPr>
      <p:guideLst>
        <p:guide orient="horz" pos="1859"/>
        <p:guide pos="3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040"/>
    </p:cViewPr>
  </p:sorterViewPr>
  <p:notesViewPr>
    <p:cSldViewPr snapToGrid="0" snapToObjects="1">
      <p:cViewPr varScale="1">
        <p:scale>
          <a:sx n="78" d="100"/>
          <a:sy n="78" d="100"/>
        </p:scale>
        <p:origin x="-2856" y="-6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8A77F-3D00-445F-B220-9D8F98DF2D8C}" type="datetimeFigureOut">
              <a:rPr lang="de-DE" smtClean="0"/>
              <a:pPr/>
              <a:t>27.04.26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142B0-932D-45B5-941B-F78BA9A0660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8887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4017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8035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12052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16069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20086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24104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28121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32138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6894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7E47D66-CAE5-16AB-2F58-8A9528435403}" type="slidenum">
              <a:rPr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5627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7E47D66-CAE5-16AB-2F58-8A9528435403}" type="slidenum">
              <a:rPr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6756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7E47D66-CAE5-16AB-2F58-8A9528435403}" type="slidenum">
              <a:rPr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5237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7E47D66-CAE5-16AB-2F58-8A9528435403}" type="slidenum">
              <a:rPr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3020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 err="1"/>
              <a:t>Glycogen</a:t>
            </a:r>
            <a:r>
              <a:rPr lang="de-DE" dirty="0"/>
              <a:t> </a:t>
            </a:r>
            <a:r>
              <a:rPr lang="de-DE" dirty="0" err="1"/>
              <a:t>phosphorlytically</a:t>
            </a:r>
            <a:endParaRPr lang="de-DE" dirty="0"/>
          </a:p>
          <a:p>
            <a:pPr>
              <a:defRPr/>
            </a:pPr>
            <a:r>
              <a:rPr lang="de-DE" dirty="0"/>
              <a:t>Glucose </a:t>
            </a:r>
            <a:r>
              <a:rPr lang="de-DE" dirty="0" err="1"/>
              <a:t>hydrolytically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7E47D66-CAE5-16AB-2F58-8A9528435403}" type="slidenum">
              <a:rPr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4667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8690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anybody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an </a:t>
            </a:r>
            <a:r>
              <a:rPr lang="de-DE" dirty="0" err="1"/>
              <a:t>Idea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find </a:t>
            </a:r>
            <a:r>
              <a:rPr lang="de-DE" dirty="0" err="1"/>
              <a:t>this</a:t>
            </a:r>
            <a:r>
              <a:rPr lang="de-DE" dirty="0"/>
              <a:t>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00167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Relative </a:t>
            </a:r>
            <a:r>
              <a:rPr lang="de-DE" dirty="0" err="1"/>
              <a:t>quantity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enzymes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fibres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87111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8487323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2238075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8466996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29237C9-F29F-D524-E05D-F8E895574EC9}" type="slidenum">
              <a:rPr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0751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Ask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idea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</a:t>
            </a:r>
            <a:r>
              <a:rPr lang="de-DE" dirty="0" err="1"/>
              <a:t>could</a:t>
            </a:r>
            <a:r>
              <a:rPr lang="de-DE" dirty="0"/>
              <a:t> </a:t>
            </a:r>
            <a:r>
              <a:rPr lang="de-DE" dirty="0" err="1"/>
              <a:t>look</a:t>
            </a:r>
            <a:r>
              <a:rPr lang="de-DE" dirty="0"/>
              <a:t> like?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592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23698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PCr</a:t>
            </a:r>
            <a:r>
              <a:rPr lang="de-DE" dirty="0"/>
              <a:t> Range </a:t>
            </a:r>
            <a:r>
              <a:rPr lang="de-DE" dirty="0" err="1"/>
              <a:t>from</a:t>
            </a:r>
            <a:r>
              <a:rPr lang="de-DE" dirty="0"/>
              <a:t> 4 – 23 mmol/</a:t>
            </a:r>
            <a:r>
              <a:rPr lang="de-DE" dirty="0" err="1"/>
              <a:t>kgm</a:t>
            </a:r>
            <a:r>
              <a:rPr lang="de-DE" dirty="0"/>
              <a:t> (5-6 Times </a:t>
            </a:r>
            <a:r>
              <a:rPr lang="de-DE" dirty="0" err="1"/>
              <a:t>increase</a:t>
            </a:r>
            <a:r>
              <a:rPr lang="de-DE" dirty="0"/>
              <a:t>,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enough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fine</a:t>
            </a:r>
            <a:r>
              <a:rPr lang="de-DE" dirty="0"/>
              <a:t> </a:t>
            </a:r>
            <a:r>
              <a:rPr lang="de-DE" dirty="0" err="1"/>
              <a:t>tuned</a:t>
            </a:r>
            <a:r>
              <a:rPr lang="de-DE" dirty="0"/>
              <a:t> </a:t>
            </a:r>
            <a:r>
              <a:rPr lang="de-DE" dirty="0" err="1"/>
              <a:t>metabolic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) -&gt; not possible!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21110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Problem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scaling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axis</a:t>
            </a:r>
            <a:r>
              <a:rPr lang="de-DE" dirty="0"/>
              <a:t>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94094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ADP and AMP </a:t>
            </a:r>
            <a:r>
              <a:rPr lang="de-DE" dirty="0" err="1"/>
              <a:t>increase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high </a:t>
            </a:r>
            <a:r>
              <a:rPr lang="de-DE" dirty="0" err="1"/>
              <a:t>margins</a:t>
            </a:r>
            <a:r>
              <a:rPr lang="de-DE" dirty="0"/>
              <a:t>! These </a:t>
            </a:r>
            <a:r>
              <a:rPr lang="de-DE" dirty="0" err="1"/>
              <a:t>molecules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able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fine</a:t>
            </a:r>
            <a:r>
              <a:rPr lang="de-DE" dirty="0"/>
              <a:t> tune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glycolytic</a:t>
            </a:r>
            <a:r>
              <a:rPr lang="de-DE" dirty="0"/>
              <a:t> </a:t>
            </a:r>
            <a:r>
              <a:rPr lang="de-DE" dirty="0" err="1"/>
              <a:t>activity</a:t>
            </a:r>
            <a:r>
              <a:rPr lang="de-DE" dirty="0"/>
              <a:t>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78385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Limit </a:t>
            </a:r>
            <a:r>
              <a:rPr lang="de-DE" dirty="0" err="1"/>
              <a:t>of</a:t>
            </a:r>
            <a:r>
              <a:rPr lang="de-DE" dirty="0"/>
              <a:t> C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01091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Nur bis hierhin gekommen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17341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Limit </a:t>
            </a:r>
            <a:r>
              <a:rPr lang="de-DE" dirty="0" err="1"/>
              <a:t>of</a:t>
            </a:r>
            <a:r>
              <a:rPr lang="de-DE" dirty="0"/>
              <a:t> C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241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Limit </a:t>
            </a:r>
            <a:r>
              <a:rPr lang="de-DE" dirty="0" err="1"/>
              <a:t>of</a:t>
            </a:r>
            <a:r>
              <a:rPr lang="de-DE" dirty="0"/>
              <a:t> C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10412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69536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53751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Nur frage 1 &amp; 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2445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us</a:t>
            </a:r>
            <a:r>
              <a:rPr lang="de-DE" dirty="0"/>
              <a:t>: </a:t>
            </a:r>
            <a:r>
              <a:rPr lang="de-DE" dirty="0" err="1"/>
              <a:t>Lets</a:t>
            </a:r>
            <a:r>
              <a:rPr lang="de-DE" dirty="0"/>
              <a:t> Try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reduce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complexity</a:t>
            </a:r>
            <a:r>
              <a:rPr lang="de-DE" dirty="0"/>
              <a:t>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03515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t>Transfer from one muscle to the other not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A428DE7-46B1-3843-993A-ACA0BCB33D74}" type="slidenum">
              <a:rPr/>
              <a:t>40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134059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69201946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t>Can break 1,4-bonds but not 1,6 bonds;</a:t>
            </a:r>
          </a:p>
          <a:p>
            <a:pPr>
              <a:defRPr/>
            </a:pPr>
            <a:r>
              <a:t>Every 8 - 12 bonds one alpha-1,6-bond</a:t>
            </a:r>
          </a:p>
        </p:txBody>
      </p:sp>
      <p:sp>
        <p:nvSpPr>
          <p:cNvPr id="66007717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25924B3-2CA1-D93D-6B3B-79830AB1F29A}" type="slidenum">
              <a:rPr/>
              <a:t>41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0867856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01481304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t>Can break 1,4-bonds but not 1,6 bonds</a:t>
            </a:r>
          </a:p>
        </p:txBody>
      </p:sp>
      <p:sp>
        <p:nvSpPr>
          <p:cNvPr id="186640166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01C35A7-7680-6C31-1457-50A647F0AB78}" type="slidenum">
              <a:rPr/>
              <a:t>42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4129989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7720065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t>Can break 1,4-bonds but not 1,6 bonds</a:t>
            </a:r>
          </a:p>
        </p:txBody>
      </p:sp>
      <p:sp>
        <p:nvSpPr>
          <p:cNvPr id="185938044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C398EB6-9B32-5E65-411B-1C94544B7DA7}" type="slidenum">
              <a:rPr/>
              <a:t>43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05337114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95552465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t>Can break 1,4-bonds but not 1,6 bonds</a:t>
            </a:r>
          </a:p>
        </p:txBody>
      </p:sp>
      <p:sp>
        <p:nvSpPr>
          <p:cNvPr id="158155564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974333B-68B4-FD93-55CA-5662E1F2A90C}" type="slidenum">
              <a:rPr/>
              <a:t>44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7295165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50484444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t>Can break 1,4-bonds but not 1,6 bonds</a:t>
            </a:r>
          </a:p>
        </p:txBody>
      </p:sp>
      <p:sp>
        <p:nvSpPr>
          <p:cNvPr id="13332216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C97BFED-FF69-3538-3B51-EFD1B9E6DBAB}" type="slidenum">
              <a:rPr/>
              <a:t>45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3811494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51324857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t>Can break 1,4-bonds but not 1,6 bonds</a:t>
            </a:r>
          </a:p>
        </p:txBody>
      </p:sp>
      <p:sp>
        <p:nvSpPr>
          <p:cNvPr id="49670465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FF965F4-2D3C-CFDD-7ED3-E8CD56CCC720}" type="slidenum">
              <a:rPr/>
              <a:t>46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8887651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43038740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t>Can break 1,4-bonds but not 1,6 bonds</a:t>
            </a:r>
          </a:p>
        </p:txBody>
      </p:sp>
      <p:sp>
        <p:nvSpPr>
          <p:cNvPr id="49519597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2ABC921-3C12-E740-6285-3DDE53361DBF}" type="slidenum">
              <a:rPr/>
              <a:t>47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B1B80F4-F69E-3337-4EF0-BD6B97246E5D}" type="slidenum">
              <a:rPr/>
              <a:t>48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Reduced</a:t>
            </a:r>
            <a:r>
              <a:rPr lang="de-DE" dirty="0"/>
              <a:t> </a:t>
            </a:r>
            <a:r>
              <a:rPr lang="de-DE" dirty="0" err="1"/>
              <a:t>Complexity</a:t>
            </a:r>
            <a:r>
              <a:rPr lang="de-DE" dirty="0"/>
              <a:t>,</a:t>
            </a:r>
          </a:p>
          <a:p>
            <a:r>
              <a:rPr lang="de-DE" dirty="0"/>
              <a:t>Both </a:t>
            </a:r>
            <a:r>
              <a:rPr lang="de-DE" dirty="0" err="1"/>
              <a:t>Pathways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interconnected</a:t>
            </a:r>
            <a:r>
              <a:rPr lang="de-DE" dirty="0"/>
              <a:t>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4066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7E47D66-CAE5-16AB-2F58-8A9528435403}" type="slidenum">
              <a:r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3034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8487323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2238075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Pyruvate </a:t>
            </a:r>
            <a:r>
              <a:rPr lang="de-DE" dirty="0" err="1"/>
              <a:t>vs</a:t>
            </a:r>
            <a:r>
              <a:rPr lang="de-DE" dirty="0"/>
              <a:t> Lactate </a:t>
            </a:r>
            <a:r>
              <a:rPr lang="de-DE" dirty="0" err="1"/>
              <a:t>introduction</a:t>
            </a:r>
            <a:r>
              <a:rPr lang="de-DE" dirty="0"/>
              <a:t>!</a:t>
            </a:r>
          </a:p>
          <a:p>
            <a:pPr>
              <a:defRPr/>
            </a:pPr>
            <a:r>
              <a:rPr lang="de-DE" dirty="0"/>
              <a:t>162 000 000 000 -&gt; </a:t>
            </a:r>
            <a:r>
              <a:rPr lang="de-DE" dirty="0" err="1"/>
              <a:t>billion</a:t>
            </a:r>
            <a:endParaRPr dirty="0"/>
          </a:p>
        </p:txBody>
      </p:sp>
      <p:sp>
        <p:nvSpPr>
          <p:cNvPr id="78466996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29237C9-F29F-D524-E05D-F8E895574EC9}" type="slidenum">
              <a:r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1875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8487323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2238075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Pyruvate </a:t>
            </a:r>
            <a:r>
              <a:rPr lang="de-DE" dirty="0" err="1"/>
              <a:t>vs</a:t>
            </a:r>
            <a:r>
              <a:rPr lang="de-DE" dirty="0"/>
              <a:t> Lactate </a:t>
            </a:r>
            <a:r>
              <a:rPr lang="de-DE" dirty="0" err="1"/>
              <a:t>introduction</a:t>
            </a:r>
            <a:r>
              <a:rPr lang="de-DE" dirty="0"/>
              <a:t>!</a:t>
            </a:r>
            <a:endParaRPr dirty="0"/>
          </a:p>
        </p:txBody>
      </p:sp>
      <p:sp>
        <p:nvSpPr>
          <p:cNvPr id="78466996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29237C9-F29F-D524-E05D-F8E895574EC9}" type="slidenum">
              <a:r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9516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8487323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2238075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Pyruvate </a:t>
            </a:r>
            <a:r>
              <a:rPr lang="de-DE" dirty="0" err="1"/>
              <a:t>vs</a:t>
            </a:r>
            <a:r>
              <a:rPr lang="de-DE" dirty="0"/>
              <a:t> Lactate </a:t>
            </a:r>
            <a:r>
              <a:rPr lang="de-DE" dirty="0" err="1"/>
              <a:t>introduction</a:t>
            </a:r>
            <a:r>
              <a:rPr lang="de-DE" dirty="0"/>
              <a:t>!</a:t>
            </a:r>
            <a:endParaRPr dirty="0"/>
          </a:p>
        </p:txBody>
      </p:sp>
      <p:sp>
        <p:nvSpPr>
          <p:cNvPr id="78466996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29237C9-F29F-D524-E05D-F8E895574EC9}" type="slidenum">
              <a:r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4369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7E47D66-CAE5-16AB-2F58-8A9528435403}" type="slidenum">
              <a:r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5233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880E2CA-5B2A-BC2D-BDF8-39C60F141ED5}"/>
              </a:ext>
            </a:extLst>
          </p:cNvPr>
          <p:cNvSpPr/>
          <p:nvPr userDrawn="1"/>
        </p:nvSpPr>
        <p:spPr>
          <a:xfrm>
            <a:off x="439200" y="7156800"/>
            <a:ext cx="7862400" cy="2520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0A5E262-ED30-7B27-8BB0-B8365E5B87F2}"/>
              </a:ext>
            </a:extLst>
          </p:cNvPr>
          <p:cNvSpPr txBox="1"/>
          <p:nvPr userDrawn="1"/>
        </p:nvSpPr>
        <p:spPr>
          <a:xfrm>
            <a:off x="439200" y="7125069"/>
            <a:ext cx="1135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3560"/>
                </a:solidFill>
              </a:rPr>
              <a:t>AEPSN 2026 | </a:t>
            </a:r>
            <a:r>
              <a:rPr lang="de-DE" sz="1200" dirty="0" err="1">
                <a:solidFill>
                  <a:srgbClr val="003560"/>
                </a:solidFill>
              </a:rPr>
              <a:t>Anaerobic-Lactic</a:t>
            </a:r>
            <a:r>
              <a:rPr lang="de-DE" sz="1200" dirty="0">
                <a:solidFill>
                  <a:srgbClr val="003560"/>
                </a:solidFill>
              </a:rPr>
              <a:t> </a:t>
            </a:r>
            <a:r>
              <a:rPr lang="de-DE" sz="1200" dirty="0" err="1">
                <a:solidFill>
                  <a:srgbClr val="003560"/>
                </a:solidFill>
              </a:rPr>
              <a:t>Metabolism</a:t>
            </a:r>
            <a:r>
              <a:rPr lang="de-DE" sz="1200" dirty="0">
                <a:solidFill>
                  <a:srgbClr val="003560"/>
                </a:solidFill>
              </a:rPr>
              <a:t>| Jasper Suttmeyer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671D9D7-B623-F317-5C7E-BF6E9F74F980}"/>
              </a:ext>
            </a:extLst>
          </p:cNvPr>
          <p:cNvSpPr/>
          <p:nvPr userDrawn="1"/>
        </p:nvSpPr>
        <p:spPr>
          <a:xfrm>
            <a:off x="439200" y="7156800"/>
            <a:ext cx="7862400" cy="2520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3B9E23-F731-EFDF-C43A-78673074E8BE}"/>
              </a:ext>
            </a:extLst>
          </p:cNvPr>
          <p:cNvSpPr txBox="1"/>
          <p:nvPr userDrawn="1"/>
        </p:nvSpPr>
        <p:spPr>
          <a:xfrm>
            <a:off x="439200" y="7125069"/>
            <a:ext cx="1135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3560"/>
                </a:solidFill>
              </a:rPr>
              <a:t>AEPSN 2026 | </a:t>
            </a:r>
            <a:r>
              <a:rPr lang="de-DE" sz="1200" dirty="0" err="1">
                <a:solidFill>
                  <a:srgbClr val="003560"/>
                </a:solidFill>
              </a:rPr>
              <a:t>Anaerobic-Lactic</a:t>
            </a:r>
            <a:r>
              <a:rPr lang="de-DE" sz="1200" dirty="0">
                <a:solidFill>
                  <a:srgbClr val="003560"/>
                </a:solidFill>
              </a:rPr>
              <a:t> </a:t>
            </a:r>
            <a:r>
              <a:rPr lang="de-DE" sz="1200" dirty="0" err="1">
                <a:solidFill>
                  <a:srgbClr val="003560"/>
                </a:solidFill>
              </a:rPr>
              <a:t>Metabolism</a:t>
            </a:r>
            <a:r>
              <a:rPr lang="de-DE" sz="1200" dirty="0">
                <a:solidFill>
                  <a:srgbClr val="003560"/>
                </a:solidFill>
              </a:rPr>
              <a:t>| Jasper Suttmeyer</a:t>
            </a:r>
          </a:p>
        </p:txBody>
      </p:sp>
    </p:spTree>
    <p:extLst>
      <p:ext uri="{BB962C8B-B14F-4D97-AF65-F5344CB8AC3E}">
        <p14:creationId xmlns:p14="http://schemas.microsoft.com/office/powerpoint/2010/main" val="182887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-3"/>
            <a:ext cx="9122400" cy="7066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Inhaltsplatzhalter 5" descr="Label_RUB_WEISS-BLAU_srg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57600" y="0"/>
            <a:ext cx="1440000" cy="1440000"/>
          </a:xfrm>
          <a:prstGeom prst="rect">
            <a:avLst/>
          </a:prstGeom>
        </p:spPr>
      </p:pic>
      <p:pic>
        <p:nvPicPr>
          <p:cNvPr id="4" name="Grafik 3" descr="Wortmarke_BLAU_srg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0" y="468000"/>
            <a:ext cx="2376000" cy="155307"/>
          </a:xfrm>
          <a:prstGeom prst="rect">
            <a:avLst/>
          </a:prstGeom>
        </p:spPr>
      </p:pic>
      <p:sp>
        <p:nvSpPr>
          <p:cNvPr id="5" name="Textfeld 4"/>
          <p:cNvSpPr txBox="1"/>
          <p:nvPr userDrawn="1"/>
        </p:nvSpPr>
        <p:spPr>
          <a:xfrm>
            <a:off x="9194740" y="7138217"/>
            <a:ext cx="36671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9CF035EB-F284-40BB-A304-AA520D83863F}" type="slidenum">
              <a:rPr lang="de-DE" sz="1000" baseline="0" smtClean="0">
                <a:latin typeface="Arial" pitchFamily="34" charset="0"/>
                <a:cs typeface="Arial" pitchFamily="34" charset="0"/>
              </a:rPr>
              <a:pPr algn="r"/>
              <a:t>‹Nr.›</a:t>
            </a:fld>
            <a:endParaRPr lang="de-DE" sz="100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468280" y="7142594"/>
            <a:ext cx="842968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b="1" baseline="0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Monitoring, Training </a:t>
            </a:r>
            <a:r>
              <a:rPr lang="de-DE" sz="1200" b="1" baseline="0" dirty="0" err="1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Prescription</a:t>
            </a:r>
            <a:r>
              <a:rPr lang="de-DE" sz="1200" b="1" baseline="0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 &amp; Recovery Science - WS 2019/20 | Schneider, Prof Ferrauti, </a:t>
            </a:r>
            <a:r>
              <a:rPr lang="de-DE" sz="1200" b="1" baseline="0" dirty="0" err="1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Dr</a:t>
            </a:r>
            <a:r>
              <a:rPr lang="de-DE" sz="1200" b="1" baseline="0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 Hanakam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52016F8-ECD5-FA91-584F-2E5DED25A776}"/>
              </a:ext>
            </a:extLst>
          </p:cNvPr>
          <p:cNvSpPr/>
          <p:nvPr userDrawn="1"/>
        </p:nvSpPr>
        <p:spPr>
          <a:xfrm>
            <a:off x="439200" y="7156800"/>
            <a:ext cx="7862400" cy="2520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EA8CB82-0DE3-5887-BB09-76464DD919B0}"/>
              </a:ext>
            </a:extLst>
          </p:cNvPr>
          <p:cNvSpPr txBox="1"/>
          <p:nvPr userDrawn="1"/>
        </p:nvSpPr>
        <p:spPr>
          <a:xfrm>
            <a:off x="439200" y="7125069"/>
            <a:ext cx="1135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3560"/>
                </a:solidFill>
              </a:rPr>
              <a:t>AEPSN 2026 | </a:t>
            </a:r>
            <a:r>
              <a:rPr lang="de-DE" sz="1200" dirty="0" err="1">
                <a:solidFill>
                  <a:srgbClr val="003560"/>
                </a:solidFill>
              </a:rPr>
              <a:t>Anaerobic-Lactic</a:t>
            </a:r>
            <a:r>
              <a:rPr lang="de-DE" sz="1200" dirty="0">
                <a:solidFill>
                  <a:srgbClr val="003560"/>
                </a:solidFill>
              </a:rPr>
              <a:t> </a:t>
            </a:r>
            <a:r>
              <a:rPr lang="de-DE" sz="1200" dirty="0" err="1">
                <a:solidFill>
                  <a:srgbClr val="003560"/>
                </a:solidFill>
              </a:rPr>
              <a:t>Metabolism</a:t>
            </a:r>
            <a:r>
              <a:rPr lang="de-DE" sz="1200" dirty="0">
                <a:solidFill>
                  <a:srgbClr val="003560"/>
                </a:solidFill>
              </a:rPr>
              <a:t>| Jasper Suttmeyer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2" r:id="rId2"/>
  </p:sldLayoutIdLst>
  <p:txStyles>
    <p:titleStyle>
      <a:lvl1pPr algn="ctr" defTabSz="1008035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8013" indent="-378013" algn="l" defTabSz="1008035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9028" indent="-315011" algn="l" defTabSz="100803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043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4060" indent="-252009" algn="l" defTabSz="1008035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078" indent="-252009" algn="l" defTabSz="1008035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17461390300073302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7468EB56-9C91-4AEE-8C3B-B04432CC4CD6}"/>
              </a:ext>
            </a:extLst>
          </p:cNvPr>
          <p:cNvSpPr txBox="1"/>
          <p:nvPr/>
        </p:nvSpPr>
        <p:spPr>
          <a:xfrm>
            <a:off x="439200" y="5301574"/>
            <a:ext cx="852947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3560"/>
                </a:solidFill>
              </a:rPr>
              <a:t>Applied </a:t>
            </a:r>
            <a:r>
              <a:rPr lang="de-DE" b="1" dirty="0" err="1">
                <a:solidFill>
                  <a:srgbClr val="003560"/>
                </a:solidFill>
              </a:rPr>
              <a:t>Exercise</a:t>
            </a:r>
            <a:r>
              <a:rPr lang="de-DE" b="1" dirty="0">
                <a:solidFill>
                  <a:srgbClr val="003560"/>
                </a:solidFill>
              </a:rPr>
              <a:t> </a:t>
            </a:r>
            <a:r>
              <a:rPr lang="de-DE" b="1" dirty="0" err="1">
                <a:solidFill>
                  <a:srgbClr val="003560"/>
                </a:solidFill>
              </a:rPr>
              <a:t>Physiology</a:t>
            </a:r>
            <a:r>
              <a:rPr lang="de-DE" b="1" dirty="0">
                <a:solidFill>
                  <a:srgbClr val="003560"/>
                </a:solidFill>
              </a:rPr>
              <a:t> &amp; Sports Nutrition </a:t>
            </a:r>
            <a:r>
              <a:rPr lang="de-DE" b="1" dirty="0" err="1">
                <a:solidFill>
                  <a:srgbClr val="003560"/>
                </a:solidFill>
              </a:rPr>
              <a:t>for</a:t>
            </a:r>
            <a:r>
              <a:rPr lang="de-DE" b="1" dirty="0">
                <a:solidFill>
                  <a:srgbClr val="003560"/>
                </a:solidFill>
              </a:rPr>
              <a:t> Health &amp; Performance</a:t>
            </a:r>
          </a:p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Anaerobic-Lactic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Metabolism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>
                <a:solidFill>
                  <a:srgbClr val="003560"/>
                </a:solidFill>
              </a:rPr>
              <a:t>Jasper Suttmeyer</a:t>
            </a:r>
          </a:p>
          <a:p>
            <a:endParaRPr lang="de-DE" sz="2400" b="1" dirty="0">
              <a:solidFill>
                <a:srgbClr val="003560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AA7C574-A93B-4912-ADB7-BC5AD10A0945}"/>
              </a:ext>
            </a:extLst>
          </p:cNvPr>
          <p:cNvSpPr/>
          <p:nvPr/>
        </p:nvSpPr>
        <p:spPr>
          <a:xfrm>
            <a:off x="439200" y="7156800"/>
            <a:ext cx="7862400" cy="2520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4DE982E-1ECD-4F2D-90A4-7008D1FF1354}"/>
              </a:ext>
            </a:extLst>
          </p:cNvPr>
          <p:cNvSpPr/>
          <p:nvPr/>
        </p:nvSpPr>
        <p:spPr>
          <a:xfrm>
            <a:off x="1394847" y="4060556"/>
            <a:ext cx="3645465" cy="743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6" name="Picture 4" descr="Overview of the main pathways of energy metabolism with indication of... |  Download Scientific Diagram">
            <a:extLst>
              <a:ext uri="{FF2B5EF4-FFF2-40B4-BE49-F238E27FC236}">
                <a16:creationId xmlns:a16="http://schemas.microsoft.com/office/drawing/2014/main" id="{05A69D4E-E99E-127F-A3F9-371ED53E1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00" y="1320800"/>
            <a:ext cx="4475005" cy="336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liud Kipchoge's sub-2 hour marathon may herald even faster times | New  Scientist">
            <a:extLst>
              <a:ext uri="{FF2B5EF4-FFF2-40B4-BE49-F238E27FC236}">
                <a16:creationId xmlns:a16="http://schemas.microsoft.com/office/drawing/2014/main" id="{520DBCDA-3461-7003-9E7B-D6E61EA32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421" y="2259688"/>
            <a:ext cx="3645465" cy="243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291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29222266" name="Textfeld 18"/>
          <p:cNvSpPr txBox="1">
            <a:spLocks noChangeArrowheads="1"/>
          </p:cNvSpPr>
          <p:nvPr/>
        </p:nvSpPr>
        <p:spPr bwMode="auto">
          <a:xfrm>
            <a:off x="468312" y="870816"/>
            <a:ext cx="7892948" cy="7318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5pPr>
            <a:lvl6pPr marL="2514599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1">
                <a:solidFill>
                  <a:srgbClr val="003560"/>
                </a:solidFill>
                <a:latin typeface="Arial"/>
              </a:rPr>
              <a:t>Glucose and Glycolysis</a:t>
            </a:r>
            <a:endParaRPr/>
          </a:p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400" b="1">
              <a:solidFill>
                <a:srgbClr val="003560"/>
              </a:solidFill>
              <a:latin typeface="Arial"/>
            </a:endParaRPr>
          </a:p>
        </p:txBody>
      </p:sp>
      <p:sp>
        <p:nvSpPr>
          <p:cNvPr id="724320694" name="Textfeld 4"/>
          <p:cNvSpPr txBox="1"/>
          <p:nvPr/>
        </p:nvSpPr>
        <p:spPr bwMode="auto">
          <a:xfrm>
            <a:off x="239712" y="1642327"/>
            <a:ext cx="72151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Regeneration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NADH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to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keep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Glycolysis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</a:p>
          <a:p>
            <a:pPr>
              <a:defRPr/>
            </a:pP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running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!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0A9D54D-A964-E7D0-3DDA-B1372DFD2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38" y="3256029"/>
            <a:ext cx="3875901" cy="4836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F7C723A-4397-DA81-0815-745424ED2B2B}"/>
              </a:ext>
            </a:extLst>
          </p:cNvPr>
          <p:cNvSpPr txBox="1"/>
          <p:nvPr/>
        </p:nvSpPr>
        <p:spPr>
          <a:xfrm>
            <a:off x="7977136" y="6860289"/>
            <a:ext cx="4845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Rogatzki</a:t>
            </a:r>
            <a:r>
              <a:rPr lang="de-DE" sz="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2015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B845BD7-79B1-8102-EACB-99796AD94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668135" y="254000"/>
            <a:ext cx="3309001" cy="5836162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95CA2D09-90D3-9AD9-F52C-994A9DF5254E}"/>
              </a:ext>
            </a:extLst>
          </p:cNvPr>
          <p:cNvSpPr/>
          <p:nvPr/>
        </p:nvSpPr>
        <p:spPr>
          <a:xfrm>
            <a:off x="3086100" y="3382519"/>
            <a:ext cx="431800" cy="249681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55A4A47-3B3F-6DB6-FCA8-F446C50A4728}"/>
              </a:ext>
            </a:extLst>
          </p:cNvPr>
          <p:cNvSpPr/>
          <p:nvPr/>
        </p:nvSpPr>
        <p:spPr bwMode="auto">
          <a:xfrm>
            <a:off x="6222562" y="3138810"/>
            <a:ext cx="431800" cy="48260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431619F2-8E08-E568-1F34-7D7DA89AA582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3302000" y="3048000"/>
            <a:ext cx="0" cy="33451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FA7984B0-02C1-AB27-12DF-D7F2000484B8}"/>
              </a:ext>
            </a:extLst>
          </p:cNvPr>
          <p:cNvCxnSpPr>
            <a:cxnSpLocks/>
          </p:cNvCxnSpPr>
          <p:nvPr/>
        </p:nvCxnSpPr>
        <p:spPr bwMode="auto">
          <a:xfrm flipH="1">
            <a:off x="3302000" y="3048000"/>
            <a:ext cx="313646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02266F43-6B38-EC2B-745E-2156006202E2}"/>
              </a:ext>
            </a:extLst>
          </p:cNvPr>
          <p:cNvCxnSpPr>
            <a:cxnSpLocks/>
            <a:stCxn id="7" idx="0"/>
          </p:cNvCxnSpPr>
          <p:nvPr/>
        </p:nvCxnSpPr>
        <p:spPr bwMode="auto">
          <a:xfrm flipH="1" flipV="1">
            <a:off x="6408905" y="3048000"/>
            <a:ext cx="29557" cy="9081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Rechteck 24">
            <a:extLst>
              <a:ext uri="{FF2B5EF4-FFF2-40B4-BE49-F238E27FC236}">
                <a16:creationId xmlns:a16="http://schemas.microsoft.com/office/drawing/2014/main" id="{0BFC29FF-C65B-3074-66FA-EDB87AED266C}"/>
              </a:ext>
            </a:extLst>
          </p:cNvPr>
          <p:cNvSpPr/>
          <p:nvPr/>
        </p:nvSpPr>
        <p:spPr bwMode="auto">
          <a:xfrm>
            <a:off x="1409919" y="3382519"/>
            <a:ext cx="431800" cy="249681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6" name="Gerade Verbindung 25">
            <a:extLst>
              <a:ext uri="{FF2B5EF4-FFF2-40B4-BE49-F238E27FC236}">
                <a16:creationId xmlns:a16="http://schemas.microsoft.com/office/drawing/2014/main" id="{4C9301A7-C8D1-8234-7A4C-79B6BE5C1F1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608407" y="4076700"/>
            <a:ext cx="4868155" cy="2343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Gerade Verbindung 27">
            <a:extLst>
              <a:ext uri="{FF2B5EF4-FFF2-40B4-BE49-F238E27FC236}">
                <a16:creationId xmlns:a16="http://schemas.microsoft.com/office/drawing/2014/main" id="{CEC8D990-0FA8-459A-A2D9-F65A8758926B}"/>
              </a:ext>
            </a:extLst>
          </p:cNvPr>
          <p:cNvCxnSpPr>
            <a:cxnSpLocks/>
          </p:cNvCxnSpPr>
          <p:nvPr/>
        </p:nvCxnSpPr>
        <p:spPr bwMode="auto">
          <a:xfrm>
            <a:off x="1613119" y="3632200"/>
            <a:ext cx="0" cy="4445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AB16A639-FA97-78DA-07AA-4C0F2B177614}"/>
              </a:ext>
            </a:extLst>
          </p:cNvPr>
          <p:cNvCxnSpPr>
            <a:cxnSpLocks/>
          </p:cNvCxnSpPr>
          <p:nvPr/>
        </p:nvCxnSpPr>
        <p:spPr bwMode="auto">
          <a:xfrm flipH="1">
            <a:off x="6459150" y="3632200"/>
            <a:ext cx="17412" cy="46793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Rechteck 4">
            <a:extLst>
              <a:ext uri="{FF2B5EF4-FFF2-40B4-BE49-F238E27FC236}">
                <a16:creationId xmlns:a16="http://schemas.microsoft.com/office/drawing/2014/main" id="{CC889570-8DB7-AB20-47CC-F3E36ACE8487}"/>
              </a:ext>
            </a:extLst>
          </p:cNvPr>
          <p:cNvSpPr/>
          <p:nvPr/>
        </p:nvSpPr>
        <p:spPr bwMode="auto">
          <a:xfrm>
            <a:off x="5782106" y="6201058"/>
            <a:ext cx="800100" cy="31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chemeClr val="tx1"/>
                </a:solidFill>
              </a:rPr>
              <a:t>La</a:t>
            </a:r>
            <a:r>
              <a:rPr lang="de-DE" sz="1100" b="1" baseline="30000" dirty="0">
                <a:solidFill>
                  <a:schemeClr val="tx1"/>
                </a:solidFill>
              </a:rPr>
              <a:t>-</a:t>
            </a:r>
            <a:r>
              <a:rPr lang="de-DE" sz="1100" b="1" dirty="0"/>
              <a:t>-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7F0280C7-AB22-606C-410C-2A5882FDD111}"/>
              </a:ext>
            </a:extLst>
          </p:cNvPr>
          <p:cNvCxnSpPr/>
          <p:nvPr/>
        </p:nvCxnSpPr>
        <p:spPr bwMode="auto">
          <a:xfrm>
            <a:off x="6169456" y="5870858"/>
            <a:ext cx="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785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29222266" name="Textfeld 18"/>
          <p:cNvSpPr txBox="1">
            <a:spLocks noChangeArrowheads="1"/>
          </p:cNvSpPr>
          <p:nvPr/>
        </p:nvSpPr>
        <p:spPr bwMode="auto">
          <a:xfrm>
            <a:off x="468312" y="870816"/>
            <a:ext cx="7892948" cy="7318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5pPr>
            <a:lvl6pPr marL="2514599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1" dirty="0">
                <a:solidFill>
                  <a:srgbClr val="003560"/>
                </a:solidFill>
                <a:latin typeface="Arial"/>
              </a:rPr>
              <a:t>Side Note: Lactate </a:t>
            </a: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vs</a:t>
            </a:r>
            <a:r>
              <a:rPr lang="de-DE" sz="2400" b="1" dirty="0">
                <a:solidFill>
                  <a:srgbClr val="003560"/>
                </a:solidFill>
                <a:latin typeface="Arial"/>
              </a:rPr>
              <a:t> </a:t>
            </a: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Lactic</a:t>
            </a:r>
            <a:r>
              <a:rPr lang="de-DE" sz="2400" b="1" dirty="0">
                <a:solidFill>
                  <a:srgbClr val="003560"/>
                </a:solidFill>
                <a:latin typeface="Arial"/>
              </a:rPr>
              <a:t> Acid</a:t>
            </a:r>
            <a:endParaRPr dirty="0"/>
          </a:p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400" b="1" dirty="0">
              <a:solidFill>
                <a:srgbClr val="003560"/>
              </a:solidFill>
              <a:latin typeface="Arial"/>
            </a:endParaRPr>
          </a:p>
        </p:txBody>
      </p:sp>
      <p:sp>
        <p:nvSpPr>
          <p:cNvPr id="724320694" name="Textfeld 4"/>
          <p:cNvSpPr txBox="1"/>
          <p:nvPr/>
        </p:nvSpPr>
        <p:spPr bwMode="auto">
          <a:xfrm>
            <a:off x="239713" y="1642327"/>
            <a:ext cx="2947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Lactic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Acid: 	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HLa</a:t>
            </a: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Lactate: 		La</a:t>
            </a:r>
            <a:r>
              <a:rPr lang="de-DE" sz="1600" baseline="30000" dirty="0">
                <a:solidFill>
                  <a:srgbClr val="003560"/>
                </a:solidFill>
                <a:latin typeface="Arial"/>
                <a:cs typeface="Arial"/>
              </a:rPr>
              <a:t>-</a:t>
            </a:r>
          </a:p>
        </p:txBody>
      </p:sp>
      <p:sp>
        <p:nvSpPr>
          <p:cNvPr id="2083321331" name="Textfeld 4"/>
          <p:cNvSpPr txBox="1"/>
          <p:nvPr/>
        </p:nvSpPr>
        <p:spPr bwMode="auto">
          <a:xfrm>
            <a:off x="6433417" y="1694476"/>
            <a:ext cx="1259459" cy="335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0" i="0" u="none" strike="noStrike" cap="none" spc="0" dirty="0">
                <a:solidFill>
                  <a:srgbClr val="003560"/>
                </a:solidFill>
                <a:latin typeface="Arial"/>
                <a:ea typeface="Arial"/>
                <a:cs typeface="Arial"/>
              </a:rPr>
              <a:t>1 Glucose</a:t>
            </a:r>
            <a:endParaRPr lang="de-DE" sz="1600" b="0" i="0" u="none" strike="noStrike" cap="none" spc="0" dirty="0">
              <a:solidFill>
                <a:srgbClr val="003560"/>
              </a:solidFill>
              <a:latin typeface="Arial"/>
              <a:cs typeface="Arial"/>
            </a:endParaRPr>
          </a:p>
        </p:txBody>
      </p:sp>
      <p:sp>
        <p:nvSpPr>
          <p:cNvPr id="449166080" name="Textfeld 8"/>
          <p:cNvSpPr txBox="1"/>
          <p:nvPr/>
        </p:nvSpPr>
        <p:spPr bwMode="auto">
          <a:xfrm>
            <a:off x="6260304" y="5472111"/>
            <a:ext cx="1605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0" i="0" u="none" strike="noStrike" cap="none" spc="0" dirty="0">
                <a:solidFill>
                  <a:srgbClr val="003560"/>
                </a:solidFill>
                <a:latin typeface="Arial"/>
                <a:ea typeface="Arial"/>
                <a:cs typeface="Arial"/>
              </a:rPr>
              <a:t>2 </a:t>
            </a:r>
            <a:r>
              <a:rPr lang="de-DE" sz="1600" dirty="0" err="1">
                <a:solidFill>
                  <a:srgbClr val="003560"/>
                </a:solidFill>
                <a:latin typeface="Arial"/>
                <a:ea typeface="Arial"/>
                <a:cs typeface="Arial"/>
              </a:rPr>
              <a:t>Lactic</a:t>
            </a:r>
            <a:r>
              <a:rPr lang="de-DE" sz="1600" dirty="0">
                <a:solidFill>
                  <a:srgbClr val="003560"/>
                </a:solidFill>
                <a:latin typeface="Arial"/>
                <a:ea typeface="Arial"/>
                <a:cs typeface="Arial"/>
              </a:rPr>
              <a:t> Acid</a:t>
            </a:r>
            <a:endParaRPr dirty="0"/>
          </a:p>
        </p:txBody>
      </p:sp>
      <p:sp>
        <p:nvSpPr>
          <p:cNvPr id="204011447" name="Textfeld 204011446"/>
          <p:cNvSpPr txBox="1"/>
          <p:nvPr/>
        </p:nvSpPr>
        <p:spPr bwMode="auto">
          <a:xfrm>
            <a:off x="6185711" y="2087382"/>
            <a:ext cx="2173416" cy="2289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b="0" i="0" u="none" strike="noStrike" cap="none" spc="0" dirty="0">
                <a:solidFill>
                  <a:srgbClr val="003560"/>
                </a:solidFill>
                <a:latin typeface="Arial"/>
                <a:ea typeface="Arial"/>
                <a:cs typeface="Arial"/>
              </a:rPr>
              <a:t>-1 ATP</a:t>
            </a:r>
            <a:endParaRPr lang="de-DE" sz="1600" b="0" i="0" u="none" strike="noStrike" cap="none" spc="0" dirty="0">
              <a:solidFill>
                <a:srgbClr val="003560"/>
              </a:solidFill>
              <a:latin typeface="Arial"/>
              <a:cs typeface="Arial"/>
            </a:endParaRPr>
          </a:p>
        </p:txBody>
      </p:sp>
      <p:sp>
        <p:nvSpPr>
          <p:cNvPr id="818492796" name="Textfeld 818492795"/>
          <p:cNvSpPr txBox="1"/>
          <p:nvPr/>
        </p:nvSpPr>
        <p:spPr bwMode="auto">
          <a:xfrm>
            <a:off x="6173011" y="2905738"/>
            <a:ext cx="2173775" cy="2289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b="0" i="0" u="none" strike="noStrike" cap="none" spc="0" dirty="0">
                <a:solidFill>
                  <a:srgbClr val="003560"/>
                </a:solidFill>
                <a:latin typeface="Arial"/>
                <a:ea typeface="Arial"/>
                <a:cs typeface="Arial"/>
              </a:rPr>
              <a:t>-1 ATP</a:t>
            </a:r>
            <a:endParaRPr lang="de-DE" sz="1600" b="0" i="0" u="none" strike="noStrike" cap="none" spc="0" dirty="0">
              <a:solidFill>
                <a:srgbClr val="003560"/>
              </a:solidFill>
              <a:latin typeface="Arial"/>
              <a:cs typeface="Arial"/>
            </a:endParaRPr>
          </a:p>
        </p:txBody>
      </p:sp>
      <p:sp>
        <p:nvSpPr>
          <p:cNvPr id="1423590590" name="Textfeld 1423590589"/>
          <p:cNvSpPr txBox="1"/>
          <p:nvPr/>
        </p:nvSpPr>
        <p:spPr bwMode="auto">
          <a:xfrm>
            <a:off x="6184965" y="3793270"/>
            <a:ext cx="2176295" cy="2289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b="0" i="0" u="none" strike="noStrike" cap="none" spc="0">
                <a:solidFill>
                  <a:srgbClr val="003560"/>
                </a:solidFill>
                <a:latin typeface="Arial"/>
                <a:ea typeface="Arial"/>
                <a:cs typeface="Arial"/>
              </a:rPr>
              <a:t>+2 ATP</a:t>
            </a:r>
            <a:endParaRPr lang="de-DE" sz="1600" b="0" i="0" u="none" strike="noStrike" cap="none" spc="0">
              <a:solidFill>
                <a:srgbClr val="003560"/>
              </a:solidFill>
              <a:latin typeface="Arial"/>
              <a:cs typeface="Arial"/>
            </a:endParaRPr>
          </a:p>
        </p:txBody>
      </p:sp>
      <p:sp>
        <p:nvSpPr>
          <p:cNvPr id="322026242" name="Textfeld 322026241"/>
          <p:cNvSpPr txBox="1"/>
          <p:nvPr/>
        </p:nvSpPr>
        <p:spPr bwMode="auto">
          <a:xfrm>
            <a:off x="6184965" y="4823160"/>
            <a:ext cx="2176654" cy="2289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b="0" i="0" u="none" strike="noStrike" cap="none" spc="0" dirty="0">
                <a:solidFill>
                  <a:srgbClr val="003560"/>
                </a:solidFill>
                <a:latin typeface="Arial"/>
                <a:ea typeface="Arial"/>
                <a:cs typeface="Arial"/>
              </a:rPr>
              <a:t>+2 ATP</a:t>
            </a:r>
            <a:endParaRPr lang="de-DE" sz="1600" b="0" i="0" u="none" strike="noStrike" cap="none" spc="0" dirty="0">
              <a:solidFill>
                <a:srgbClr val="003560"/>
              </a:solidFill>
              <a:latin typeface="Arial"/>
              <a:cs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6922082-2838-FB30-09FC-891C923D3DB2}"/>
              </a:ext>
            </a:extLst>
          </p:cNvPr>
          <p:cNvSpPr/>
          <p:nvPr/>
        </p:nvSpPr>
        <p:spPr>
          <a:xfrm>
            <a:off x="5549900" y="1447800"/>
            <a:ext cx="2811360" cy="203200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429B2DD-D04F-8969-86B2-54C348145DED}"/>
              </a:ext>
            </a:extLst>
          </p:cNvPr>
          <p:cNvSpPr/>
          <p:nvPr/>
        </p:nvSpPr>
        <p:spPr bwMode="auto">
          <a:xfrm>
            <a:off x="5549900" y="3479619"/>
            <a:ext cx="2811360" cy="2487318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99434131-1FAF-00D5-23FD-6F97E7ED4110}"/>
              </a:ext>
            </a:extLst>
          </p:cNvPr>
          <p:cNvCxnSpPr>
            <a:endCxn id="3" idx="0"/>
          </p:cNvCxnSpPr>
          <p:nvPr/>
        </p:nvCxnSpPr>
        <p:spPr>
          <a:xfrm>
            <a:off x="6955580" y="2087382"/>
            <a:ext cx="0" cy="1392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2134D3A8-25B9-9303-18EA-4805CD276D05}"/>
              </a:ext>
            </a:extLst>
          </p:cNvPr>
          <p:cNvCxnSpPr/>
          <p:nvPr/>
        </p:nvCxnSpPr>
        <p:spPr>
          <a:xfrm>
            <a:off x="6908800" y="3479619"/>
            <a:ext cx="0" cy="1930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BC037E33-7E6E-6385-553F-6E527B54C403}"/>
              </a:ext>
            </a:extLst>
          </p:cNvPr>
          <p:cNvCxnSpPr/>
          <p:nvPr/>
        </p:nvCxnSpPr>
        <p:spPr bwMode="auto">
          <a:xfrm>
            <a:off x="7012345" y="3479619"/>
            <a:ext cx="0" cy="1930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4">
            <a:extLst>
              <a:ext uri="{FF2B5EF4-FFF2-40B4-BE49-F238E27FC236}">
                <a16:creationId xmlns:a16="http://schemas.microsoft.com/office/drawing/2014/main" id="{EA63DB23-04FC-C779-CDFD-777FF8108864}"/>
              </a:ext>
            </a:extLst>
          </p:cNvPr>
          <p:cNvSpPr txBox="1"/>
          <p:nvPr/>
        </p:nvSpPr>
        <p:spPr bwMode="auto">
          <a:xfrm>
            <a:off x="1016812" y="2719763"/>
            <a:ext cx="3127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HLa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                      	 La</a:t>
            </a:r>
            <a:r>
              <a:rPr lang="de-DE" sz="1600" baseline="30000" dirty="0">
                <a:solidFill>
                  <a:srgbClr val="003560"/>
                </a:solidFill>
                <a:latin typeface="Arial"/>
                <a:cs typeface="Arial"/>
              </a:rPr>
              <a:t>-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+ H</a:t>
            </a:r>
            <a:r>
              <a:rPr lang="de-DE" sz="1600" baseline="30000" dirty="0">
                <a:solidFill>
                  <a:srgbClr val="003560"/>
                </a:solidFill>
                <a:latin typeface="Arial"/>
                <a:cs typeface="Arial"/>
              </a:rPr>
              <a:t>+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D0C6BEB7-6302-8608-59E9-3BD6EB93247E}"/>
              </a:ext>
            </a:extLst>
          </p:cNvPr>
          <p:cNvCxnSpPr/>
          <p:nvPr/>
        </p:nvCxnSpPr>
        <p:spPr>
          <a:xfrm>
            <a:off x="1620857" y="2889040"/>
            <a:ext cx="14097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4BC43117-A93E-01AF-9809-2BFADC726BF3}"/>
              </a:ext>
            </a:extLst>
          </p:cNvPr>
          <p:cNvSpPr txBox="1"/>
          <p:nvPr/>
        </p:nvSpPr>
        <p:spPr>
          <a:xfrm>
            <a:off x="2001064" y="2905738"/>
            <a:ext cx="16637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>
                <a:solidFill>
                  <a:srgbClr val="003560"/>
                </a:solidFill>
                <a:latin typeface="Arial"/>
                <a:cs typeface="Arial"/>
              </a:rPr>
              <a:t>pKs = 3.72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B57CB88-92C4-D605-48DC-B57526314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28" y="3590392"/>
            <a:ext cx="4947171" cy="3185677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9C388C9B-8876-4E8E-F395-F75F58CA4749}"/>
              </a:ext>
            </a:extLst>
          </p:cNvPr>
          <p:cNvSpPr/>
          <p:nvPr/>
        </p:nvSpPr>
        <p:spPr>
          <a:xfrm>
            <a:off x="3327400" y="3793270"/>
            <a:ext cx="337364" cy="260753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4">
            <a:extLst>
              <a:ext uri="{FF2B5EF4-FFF2-40B4-BE49-F238E27FC236}">
                <a16:creationId xmlns:a16="http://schemas.microsoft.com/office/drawing/2014/main" id="{B3FB9288-1D65-AB9F-944C-CC026E9237CA}"/>
              </a:ext>
            </a:extLst>
          </p:cNvPr>
          <p:cNvSpPr txBox="1"/>
          <p:nvPr/>
        </p:nvSpPr>
        <p:spPr bwMode="auto">
          <a:xfrm>
            <a:off x="2325707" y="6700265"/>
            <a:ext cx="4542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Physiological Range (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intramuscular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)</a:t>
            </a:r>
            <a:endParaRPr lang="de-DE" sz="1600" baseline="30000" dirty="0">
              <a:solidFill>
                <a:srgbClr val="003560"/>
              </a:solidFill>
              <a:latin typeface="Arial"/>
              <a:cs typeface="Arial"/>
            </a:endParaRP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99D3DD6C-7607-F05E-1841-625E8AB510BC}"/>
              </a:ext>
            </a:extLst>
          </p:cNvPr>
          <p:cNvCxnSpPr/>
          <p:nvPr/>
        </p:nvCxnSpPr>
        <p:spPr>
          <a:xfrm flipV="1">
            <a:off x="3496082" y="6413500"/>
            <a:ext cx="0" cy="375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343F5964-EB9A-D5D2-B815-BCBD048F86B8}"/>
              </a:ext>
            </a:extLst>
          </p:cNvPr>
          <p:cNvCxnSpPr>
            <a:cxnSpLocks/>
          </p:cNvCxnSpPr>
          <p:nvPr/>
        </p:nvCxnSpPr>
        <p:spPr>
          <a:xfrm>
            <a:off x="6080128" y="2591776"/>
            <a:ext cx="8754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4">
            <a:extLst>
              <a:ext uri="{FF2B5EF4-FFF2-40B4-BE49-F238E27FC236}">
                <a16:creationId xmlns:a16="http://schemas.microsoft.com/office/drawing/2014/main" id="{667476C6-E9FA-6672-11DD-F1DB0B85F00B}"/>
              </a:ext>
            </a:extLst>
          </p:cNvPr>
          <p:cNvSpPr txBox="1"/>
          <p:nvPr/>
        </p:nvSpPr>
        <p:spPr bwMode="auto">
          <a:xfrm>
            <a:off x="5543281" y="2245545"/>
            <a:ext cx="1324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0" i="0" u="none" strike="noStrike" cap="none" spc="0" dirty="0">
                <a:solidFill>
                  <a:srgbClr val="003560"/>
                </a:solidFill>
                <a:latin typeface="Arial"/>
                <a:ea typeface="Arial"/>
                <a:cs typeface="Arial"/>
              </a:rPr>
              <a:t>1 </a:t>
            </a:r>
            <a:r>
              <a:rPr lang="de-DE" sz="1600" b="0" i="0" u="none" strike="noStrike" cap="none" spc="0" dirty="0" err="1">
                <a:solidFill>
                  <a:srgbClr val="003560"/>
                </a:solidFill>
                <a:latin typeface="Arial"/>
                <a:ea typeface="Arial"/>
                <a:cs typeface="Arial"/>
              </a:rPr>
              <a:t>Glycogen</a:t>
            </a:r>
            <a:r>
              <a:rPr lang="de-DE" sz="1600" b="0" i="0" u="none" strike="noStrike" cap="none" spc="0" dirty="0">
                <a:solidFill>
                  <a:srgbClr val="003560"/>
                </a:solidFill>
                <a:latin typeface="Arial"/>
                <a:ea typeface="Arial"/>
                <a:cs typeface="Arial"/>
              </a:rPr>
              <a:t>*</a:t>
            </a:r>
            <a:endParaRPr lang="de-DE" sz="1600" b="0" i="0" u="none" strike="noStrike" cap="none" spc="0" dirty="0">
              <a:solidFill>
                <a:srgbClr val="0035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456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4916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1660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08062032" name="Grafik 90806203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716496" y="402602"/>
            <a:ext cx="3478761" cy="6135572"/>
          </a:xfrm>
          <a:prstGeom prst="rect">
            <a:avLst/>
          </a:prstGeom>
        </p:spPr>
      </p:pic>
      <p:sp>
        <p:nvSpPr>
          <p:cNvPr id="80674082" name="Textfeld 18"/>
          <p:cNvSpPr txBox="1">
            <a:spLocks noChangeArrowheads="1"/>
          </p:cNvSpPr>
          <p:nvPr/>
        </p:nvSpPr>
        <p:spPr bwMode="auto">
          <a:xfrm>
            <a:off x="468313" y="870816"/>
            <a:ext cx="3659188" cy="7318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5pPr>
            <a:lvl6pPr marL="2514599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1" dirty="0">
                <a:solidFill>
                  <a:srgbClr val="003560"/>
                </a:solidFill>
                <a:latin typeface="Arial"/>
              </a:rPr>
              <a:t>Glucose and </a:t>
            </a: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Glycolysis</a:t>
            </a:r>
            <a:endParaRPr dirty="0"/>
          </a:p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400" b="1" dirty="0">
              <a:solidFill>
                <a:srgbClr val="003560"/>
              </a:solidFill>
              <a:latin typeface="Arial"/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4999C741-AF7B-25BF-6516-68E2BAED2FA7}"/>
              </a:ext>
            </a:extLst>
          </p:cNvPr>
          <p:cNvGrpSpPr/>
          <p:nvPr/>
        </p:nvGrpSpPr>
        <p:grpSpPr>
          <a:xfrm>
            <a:off x="6339745" y="913221"/>
            <a:ext cx="348398" cy="5140788"/>
            <a:chOff x="6339745" y="913221"/>
            <a:chExt cx="348398" cy="5140788"/>
          </a:xfrm>
        </p:grpSpPr>
        <p:sp>
          <p:nvSpPr>
            <p:cNvPr id="687774147" name="Rechteck 687774146"/>
            <p:cNvSpPr/>
            <p:nvPr/>
          </p:nvSpPr>
          <p:spPr bwMode="auto">
            <a:xfrm>
              <a:off x="6354278" y="913221"/>
              <a:ext cx="333865" cy="363324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45104887" name="Rechteck 2045104886"/>
            <p:cNvSpPr/>
            <p:nvPr/>
          </p:nvSpPr>
          <p:spPr bwMode="auto">
            <a:xfrm>
              <a:off x="6339745" y="2011317"/>
              <a:ext cx="333864" cy="363323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70606794" name="Rechteck 1270606793"/>
            <p:cNvSpPr/>
            <p:nvPr/>
          </p:nvSpPr>
          <p:spPr bwMode="auto">
            <a:xfrm>
              <a:off x="6354278" y="4061913"/>
              <a:ext cx="333864" cy="363322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32184392" name="Rechteck 2132184391"/>
            <p:cNvSpPr/>
            <p:nvPr/>
          </p:nvSpPr>
          <p:spPr bwMode="auto">
            <a:xfrm>
              <a:off x="6354278" y="5690687"/>
              <a:ext cx="333864" cy="363322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85781835" name="Rechteck 685781834"/>
          <p:cNvSpPr/>
          <p:nvPr/>
        </p:nvSpPr>
        <p:spPr bwMode="auto">
          <a:xfrm>
            <a:off x="5650769" y="2119312"/>
            <a:ext cx="628605" cy="182562"/>
          </a:xfrm>
          <a:prstGeom prst="rect">
            <a:avLst/>
          </a:prstGeom>
          <a:noFill/>
          <a:ln w="12699" cap="flat" cmpd="sng" algn="ctr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07E4FE0-D38D-BC8A-64FB-399827374CAF}"/>
              </a:ext>
            </a:extLst>
          </p:cNvPr>
          <p:cNvSpPr/>
          <p:nvPr/>
        </p:nvSpPr>
        <p:spPr>
          <a:xfrm>
            <a:off x="5888042" y="6588060"/>
            <a:ext cx="800100" cy="31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chemeClr val="tx1"/>
                </a:solidFill>
              </a:rPr>
              <a:t>La</a:t>
            </a:r>
            <a:r>
              <a:rPr lang="de-DE" sz="1100" b="1" baseline="30000" dirty="0">
                <a:solidFill>
                  <a:schemeClr val="tx1"/>
                </a:solidFill>
              </a:rPr>
              <a:t>-</a:t>
            </a:r>
            <a:r>
              <a:rPr lang="de-DE" sz="1100" b="1" dirty="0"/>
              <a:t>-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232E1E4D-C6B4-DE03-8D37-3FDD18C1B758}"/>
              </a:ext>
            </a:extLst>
          </p:cNvPr>
          <p:cNvCxnSpPr/>
          <p:nvPr/>
        </p:nvCxnSpPr>
        <p:spPr>
          <a:xfrm>
            <a:off x="6275392" y="6257860"/>
            <a:ext cx="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eck 30">
            <a:extLst>
              <a:ext uri="{FF2B5EF4-FFF2-40B4-BE49-F238E27FC236}">
                <a16:creationId xmlns:a16="http://schemas.microsoft.com/office/drawing/2014/main" id="{C9A3062C-CC7B-B317-FF5B-612492E676F0}"/>
              </a:ext>
            </a:extLst>
          </p:cNvPr>
          <p:cNvSpPr/>
          <p:nvPr/>
        </p:nvSpPr>
        <p:spPr bwMode="auto">
          <a:xfrm>
            <a:off x="6042991" y="745864"/>
            <a:ext cx="473698" cy="146568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11">
            <a:extLst>
              <a:ext uri="{FF2B5EF4-FFF2-40B4-BE49-F238E27FC236}">
                <a16:creationId xmlns:a16="http://schemas.microsoft.com/office/drawing/2014/main" id="{F0795CCB-D91B-07DE-3FE1-A977FEECA1C3}"/>
              </a:ext>
            </a:extLst>
          </p:cNvPr>
          <p:cNvSpPr txBox="1"/>
          <p:nvPr/>
        </p:nvSpPr>
        <p:spPr bwMode="auto">
          <a:xfrm>
            <a:off x="8062255" y="6691841"/>
            <a:ext cx="4852331" cy="21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800" dirty="0" err="1">
                <a:solidFill>
                  <a:srgbClr val="003560"/>
                </a:solidFill>
                <a:latin typeface="Arial"/>
                <a:cs typeface="Arial"/>
              </a:rPr>
              <a:t>Stryer</a:t>
            </a:r>
            <a:r>
              <a:rPr lang="de-DE" sz="800" dirty="0">
                <a:solidFill>
                  <a:srgbClr val="003560"/>
                </a:solidFill>
                <a:latin typeface="Arial"/>
                <a:cs typeface="Arial"/>
              </a:rPr>
              <a:t> et al., 2018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630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08062032" name="Grafik 90806203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716496" y="402602"/>
            <a:ext cx="3478761" cy="6135572"/>
          </a:xfrm>
          <a:prstGeom prst="rect">
            <a:avLst/>
          </a:prstGeom>
        </p:spPr>
      </p:pic>
      <p:sp>
        <p:nvSpPr>
          <p:cNvPr id="80674082" name="Textfeld 18"/>
          <p:cNvSpPr txBox="1">
            <a:spLocks noChangeArrowheads="1"/>
          </p:cNvSpPr>
          <p:nvPr/>
        </p:nvSpPr>
        <p:spPr bwMode="auto">
          <a:xfrm>
            <a:off x="468313" y="870816"/>
            <a:ext cx="3659188" cy="7318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5pPr>
            <a:lvl6pPr marL="2514599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1" dirty="0">
                <a:solidFill>
                  <a:srgbClr val="003560"/>
                </a:solidFill>
                <a:latin typeface="Arial"/>
              </a:rPr>
              <a:t>Glucose and </a:t>
            </a: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Glycolysis</a:t>
            </a:r>
            <a:endParaRPr dirty="0"/>
          </a:p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400" b="1" dirty="0">
              <a:solidFill>
                <a:srgbClr val="003560"/>
              </a:solidFill>
              <a:latin typeface="Arial"/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4999C741-AF7B-25BF-6516-68E2BAED2FA7}"/>
              </a:ext>
            </a:extLst>
          </p:cNvPr>
          <p:cNvGrpSpPr/>
          <p:nvPr/>
        </p:nvGrpSpPr>
        <p:grpSpPr>
          <a:xfrm>
            <a:off x="6339745" y="913221"/>
            <a:ext cx="348398" cy="5140788"/>
            <a:chOff x="6339745" y="913221"/>
            <a:chExt cx="348398" cy="5140788"/>
          </a:xfrm>
        </p:grpSpPr>
        <p:sp>
          <p:nvSpPr>
            <p:cNvPr id="687774147" name="Rechteck 687774146"/>
            <p:cNvSpPr/>
            <p:nvPr/>
          </p:nvSpPr>
          <p:spPr bwMode="auto">
            <a:xfrm>
              <a:off x="6354278" y="913221"/>
              <a:ext cx="333865" cy="363324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45104887" name="Rechteck 2045104886"/>
            <p:cNvSpPr/>
            <p:nvPr/>
          </p:nvSpPr>
          <p:spPr bwMode="auto">
            <a:xfrm>
              <a:off x="6339745" y="2011317"/>
              <a:ext cx="333864" cy="363323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70606794" name="Rechteck 1270606793"/>
            <p:cNvSpPr/>
            <p:nvPr/>
          </p:nvSpPr>
          <p:spPr bwMode="auto">
            <a:xfrm>
              <a:off x="6354278" y="4061913"/>
              <a:ext cx="333864" cy="363322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32184392" name="Rechteck 2132184391"/>
            <p:cNvSpPr/>
            <p:nvPr/>
          </p:nvSpPr>
          <p:spPr bwMode="auto">
            <a:xfrm>
              <a:off x="6354278" y="5690687"/>
              <a:ext cx="333864" cy="363322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85781835" name="Rechteck 685781834"/>
          <p:cNvSpPr/>
          <p:nvPr/>
        </p:nvSpPr>
        <p:spPr bwMode="auto">
          <a:xfrm>
            <a:off x="5650769" y="2119312"/>
            <a:ext cx="628605" cy="182562"/>
          </a:xfrm>
          <a:prstGeom prst="rect">
            <a:avLst/>
          </a:prstGeom>
          <a:noFill/>
          <a:ln w="12699" cap="flat" cmpd="sng" algn="ctr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9F9D1F4-8CE4-B764-3CA1-AD4D369DE2C8}"/>
              </a:ext>
            </a:extLst>
          </p:cNvPr>
          <p:cNvSpPr/>
          <p:nvPr/>
        </p:nvSpPr>
        <p:spPr>
          <a:xfrm>
            <a:off x="739808" y="4403655"/>
            <a:ext cx="279400" cy="279400"/>
          </a:xfrm>
          <a:prstGeom prst="ellipse">
            <a:avLst/>
          </a:prstGeom>
          <a:solidFill>
            <a:schemeClr val="accent5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44F6D3A1-66A9-F91F-3A3F-97827BD7E06F}"/>
              </a:ext>
            </a:extLst>
          </p:cNvPr>
          <p:cNvCxnSpPr>
            <a:cxnSpLocks/>
          </p:cNvCxnSpPr>
          <p:nvPr/>
        </p:nvCxnSpPr>
        <p:spPr>
          <a:xfrm>
            <a:off x="650908" y="4695755"/>
            <a:ext cx="431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ihandform 9">
            <a:extLst>
              <a:ext uri="{FF2B5EF4-FFF2-40B4-BE49-F238E27FC236}">
                <a16:creationId xmlns:a16="http://schemas.microsoft.com/office/drawing/2014/main" id="{F1DDFF27-36B9-BD09-48EB-DDB29AECF913}"/>
              </a:ext>
            </a:extLst>
          </p:cNvPr>
          <p:cNvSpPr/>
          <p:nvPr/>
        </p:nvSpPr>
        <p:spPr>
          <a:xfrm>
            <a:off x="1057309" y="2972941"/>
            <a:ext cx="1270000" cy="3910364"/>
          </a:xfrm>
          <a:custGeom>
            <a:avLst/>
            <a:gdLst>
              <a:gd name="connsiteX0" fmla="*/ 0 w 1270000"/>
              <a:gd name="connsiteY0" fmla="*/ 1738664 h 3910364"/>
              <a:gd name="connsiteX1" fmla="*/ 368300 w 1270000"/>
              <a:gd name="connsiteY1" fmla="*/ 74964 h 3910364"/>
              <a:gd name="connsiteX2" fmla="*/ 1270000 w 1270000"/>
              <a:gd name="connsiteY2" fmla="*/ 3910364 h 391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0000" h="3910364">
                <a:moveTo>
                  <a:pt x="0" y="1738664"/>
                </a:moveTo>
                <a:cubicBezTo>
                  <a:pt x="78316" y="725839"/>
                  <a:pt x="156633" y="-286986"/>
                  <a:pt x="368300" y="74964"/>
                </a:cubicBezTo>
                <a:cubicBezTo>
                  <a:pt x="579967" y="436914"/>
                  <a:pt x="1115483" y="3290181"/>
                  <a:pt x="1270000" y="3910364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4E7FF9D4-0C5E-5459-FE1E-14A007C7E8DF}"/>
              </a:ext>
            </a:extLst>
          </p:cNvPr>
          <p:cNvCxnSpPr>
            <a:cxnSpLocks/>
          </p:cNvCxnSpPr>
          <p:nvPr/>
        </p:nvCxnSpPr>
        <p:spPr>
          <a:xfrm flipV="1">
            <a:off x="468313" y="2819400"/>
            <a:ext cx="0" cy="3898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D3BB1C2D-553C-1159-5584-2A04D90BCC29}"/>
              </a:ext>
            </a:extLst>
          </p:cNvPr>
          <p:cNvCxnSpPr/>
          <p:nvPr/>
        </p:nvCxnSpPr>
        <p:spPr>
          <a:xfrm>
            <a:off x="290513" y="4683055"/>
            <a:ext cx="292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989D9527-B84D-C64C-8B56-4503F50A9EB0}"/>
              </a:ext>
            </a:extLst>
          </p:cNvPr>
          <p:cNvCxnSpPr/>
          <p:nvPr/>
        </p:nvCxnSpPr>
        <p:spPr bwMode="auto">
          <a:xfrm>
            <a:off x="329405" y="3780631"/>
            <a:ext cx="292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F27BD754-5ED2-AF19-F1F7-9E34A7442282}"/>
              </a:ext>
            </a:extLst>
          </p:cNvPr>
          <p:cNvCxnSpPr/>
          <p:nvPr/>
        </p:nvCxnSpPr>
        <p:spPr bwMode="auto">
          <a:xfrm>
            <a:off x="329405" y="2981672"/>
            <a:ext cx="292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74B62C25-634F-D001-440D-9F4A3D6A89C8}"/>
              </a:ext>
            </a:extLst>
          </p:cNvPr>
          <p:cNvCxnSpPr/>
          <p:nvPr/>
        </p:nvCxnSpPr>
        <p:spPr bwMode="auto">
          <a:xfrm>
            <a:off x="290513" y="5572472"/>
            <a:ext cx="292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4E741C4F-6110-CB81-17FF-BB6B7DFF8306}"/>
              </a:ext>
            </a:extLst>
          </p:cNvPr>
          <p:cNvCxnSpPr/>
          <p:nvPr/>
        </p:nvCxnSpPr>
        <p:spPr bwMode="auto">
          <a:xfrm>
            <a:off x="329405" y="6538174"/>
            <a:ext cx="292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 19">
            <a:extLst>
              <a:ext uri="{FF2B5EF4-FFF2-40B4-BE49-F238E27FC236}">
                <a16:creationId xmlns:a16="http://schemas.microsoft.com/office/drawing/2014/main" id="{E28A2907-EADB-5516-3883-9E90FA171E28}"/>
              </a:ext>
            </a:extLst>
          </p:cNvPr>
          <p:cNvSpPr/>
          <p:nvPr/>
        </p:nvSpPr>
        <p:spPr>
          <a:xfrm>
            <a:off x="1511300" y="6538174"/>
            <a:ext cx="1209190" cy="383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07E4FE0-D38D-BC8A-64FB-399827374CAF}"/>
              </a:ext>
            </a:extLst>
          </p:cNvPr>
          <p:cNvSpPr/>
          <p:nvPr/>
        </p:nvSpPr>
        <p:spPr>
          <a:xfrm>
            <a:off x="5888042" y="6588060"/>
            <a:ext cx="800100" cy="31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chemeClr val="tx1"/>
                </a:solidFill>
              </a:rPr>
              <a:t>La</a:t>
            </a:r>
            <a:r>
              <a:rPr lang="de-DE" sz="1100" b="1" baseline="30000" dirty="0">
                <a:solidFill>
                  <a:schemeClr val="tx1"/>
                </a:solidFill>
              </a:rPr>
              <a:t>-</a:t>
            </a:r>
            <a:r>
              <a:rPr lang="de-DE" sz="1100" b="1" dirty="0"/>
              <a:t>-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232E1E4D-C6B4-DE03-8D37-3FDD18C1B758}"/>
              </a:ext>
            </a:extLst>
          </p:cNvPr>
          <p:cNvCxnSpPr/>
          <p:nvPr/>
        </p:nvCxnSpPr>
        <p:spPr>
          <a:xfrm>
            <a:off x="6275392" y="6257860"/>
            <a:ext cx="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Geschweifte Klammer rechts 22">
            <a:extLst>
              <a:ext uri="{FF2B5EF4-FFF2-40B4-BE49-F238E27FC236}">
                <a16:creationId xmlns:a16="http://schemas.microsoft.com/office/drawing/2014/main" id="{E502D6A7-BE5F-4BD0-D15E-AB2FC726C7D4}"/>
              </a:ext>
            </a:extLst>
          </p:cNvPr>
          <p:cNvSpPr/>
          <p:nvPr/>
        </p:nvSpPr>
        <p:spPr bwMode="auto">
          <a:xfrm>
            <a:off x="627100" y="5575233"/>
            <a:ext cx="248441" cy="98062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F78E39A2-CA9D-D7BA-0215-9B9B6453E62F}"/>
              </a:ext>
            </a:extLst>
          </p:cNvPr>
          <p:cNvSpPr txBox="1"/>
          <p:nvPr/>
        </p:nvSpPr>
        <p:spPr bwMode="auto">
          <a:xfrm>
            <a:off x="808935" y="5921374"/>
            <a:ext cx="7152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dirty="0">
                <a:solidFill>
                  <a:srgbClr val="003560"/>
                </a:solidFill>
                <a:latin typeface="Arial"/>
                <a:cs typeface="Arial"/>
              </a:rPr>
              <a:t> 1 ATP</a:t>
            </a:r>
          </a:p>
        </p:txBody>
      </p:sp>
      <p:sp>
        <p:nvSpPr>
          <p:cNvPr id="26" name="Textfeld 4">
            <a:extLst>
              <a:ext uri="{FF2B5EF4-FFF2-40B4-BE49-F238E27FC236}">
                <a16:creationId xmlns:a16="http://schemas.microsoft.com/office/drawing/2014/main" id="{B1CDEA29-7823-C1A1-290D-4A6864EFAA87}"/>
              </a:ext>
            </a:extLst>
          </p:cNvPr>
          <p:cNvSpPr txBox="1"/>
          <p:nvPr/>
        </p:nvSpPr>
        <p:spPr bwMode="auto">
          <a:xfrm>
            <a:off x="392502" y="1374689"/>
            <a:ext cx="36591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850" indent="-261850">
              <a:buFont typeface="Arial"/>
              <a:buChar char="–"/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2 ATP</a:t>
            </a:r>
          </a:p>
          <a:p>
            <a:pPr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+  4 ATP</a:t>
            </a:r>
          </a:p>
          <a:p>
            <a:pPr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___________</a:t>
            </a:r>
          </a:p>
          <a:p>
            <a:pPr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+ 2 ATP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EC2F978C-C190-4860-0FCA-FE9DEB716B4F}"/>
              </a:ext>
            </a:extLst>
          </p:cNvPr>
          <p:cNvSpPr/>
          <p:nvPr/>
        </p:nvSpPr>
        <p:spPr bwMode="auto">
          <a:xfrm>
            <a:off x="392502" y="1411849"/>
            <a:ext cx="1469578" cy="1029446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C9A3062C-CC7B-B317-FF5B-612492E676F0}"/>
              </a:ext>
            </a:extLst>
          </p:cNvPr>
          <p:cNvSpPr/>
          <p:nvPr/>
        </p:nvSpPr>
        <p:spPr bwMode="auto">
          <a:xfrm>
            <a:off x="6042991" y="745864"/>
            <a:ext cx="473698" cy="146568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11">
            <a:extLst>
              <a:ext uri="{FF2B5EF4-FFF2-40B4-BE49-F238E27FC236}">
                <a16:creationId xmlns:a16="http://schemas.microsoft.com/office/drawing/2014/main" id="{2BEB71D1-3E53-4A0A-20A9-A6346E133607}"/>
              </a:ext>
            </a:extLst>
          </p:cNvPr>
          <p:cNvSpPr txBox="1"/>
          <p:nvPr/>
        </p:nvSpPr>
        <p:spPr bwMode="auto">
          <a:xfrm>
            <a:off x="8062255" y="6691841"/>
            <a:ext cx="4852331" cy="21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800" dirty="0" err="1">
                <a:solidFill>
                  <a:srgbClr val="003560"/>
                </a:solidFill>
                <a:latin typeface="Arial"/>
                <a:cs typeface="Arial"/>
              </a:rPr>
              <a:t>Stryer</a:t>
            </a:r>
            <a:r>
              <a:rPr lang="de-DE" sz="800" dirty="0">
                <a:solidFill>
                  <a:srgbClr val="003560"/>
                </a:solidFill>
                <a:latin typeface="Arial"/>
                <a:cs typeface="Arial"/>
              </a:rPr>
              <a:t> et al., 2018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2097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08062032" name="Grafik 90806203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716496" y="402602"/>
            <a:ext cx="3478761" cy="6135572"/>
          </a:xfrm>
          <a:prstGeom prst="rect">
            <a:avLst/>
          </a:prstGeom>
        </p:spPr>
      </p:pic>
      <p:sp>
        <p:nvSpPr>
          <p:cNvPr id="80674082" name="Textfeld 18"/>
          <p:cNvSpPr txBox="1">
            <a:spLocks noChangeArrowheads="1"/>
          </p:cNvSpPr>
          <p:nvPr/>
        </p:nvSpPr>
        <p:spPr bwMode="auto">
          <a:xfrm>
            <a:off x="468313" y="870816"/>
            <a:ext cx="3659188" cy="7318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5pPr>
            <a:lvl6pPr marL="2514599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1" dirty="0">
                <a:solidFill>
                  <a:srgbClr val="003560"/>
                </a:solidFill>
                <a:latin typeface="Arial"/>
              </a:rPr>
              <a:t>Glucose and </a:t>
            </a: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Glycolysis</a:t>
            </a:r>
            <a:endParaRPr dirty="0"/>
          </a:p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400" b="1" dirty="0">
              <a:solidFill>
                <a:srgbClr val="003560"/>
              </a:solidFill>
              <a:latin typeface="Arial"/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4999C741-AF7B-25BF-6516-68E2BAED2FA7}"/>
              </a:ext>
            </a:extLst>
          </p:cNvPr>
          <p:cNvGrpSpPr/>
          <p:nvPr/>
        </p:nvGrpSpPr>
        <p:grpSpPr>
          <a:xfrm>
            <a:off x="6339745" y="913221"/>
            <a:ext cx="348398" cy="5140788"/>
            <a:chOff x="6339745" y="913221"/>
            <a:chExt cx="348398" cy="5140788"/>
          </a:xfrm>
        </p:grpSpPr>
        <p:sp>
          <p:nvSpPr>
            <p:cNvPr id="687774147" name="Rechteck 687774146"/>
            <p:cNvSpPr/>
            <p:nvPr/>
          </p:nvSpPr>
          <p:spPr bwMode="auto">
            <a:xfrm>
              <a:off x="6354278" y="913221"/>
              <a:ext cx="333865" cy="363324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45104887" name="Rechteck 2045104886"/>
            <p:cNvSpPr/>
            <p:nvPr/>
          </p:nvSpPr>
          <p:spPr bwMode="auto">
            <a:xfrm>
              <a:off x="6339745" y="2011317"/>
              <a:ext cx="333864" cy="363323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70606794" name="Rechteck 1270606793"/>
            <p:cNvSpPr/>
            <p:nvPr/>
          </p:nvSpPr>
          <p:spPr bwMode="auto">
            <a:xfrm>
              <a:off x="6354278" y="4061913"/>
              <a:ext cx="333864" cy="363322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32184392" name="Rechteck 2132184391"/>
            <p:cNvSpPr/>
            <p:nvPr/>
          </p:nvSpPr>
          <p:spPr bwMode="auto">
            <a:xfrm>
              <a:off x="6354278" y="5690687"/>
              <a:ext cx="333864" cy="363322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85781835" name="Rechteck 685781834"/>
          <p:cNvSpPr/>
          <p:nvPr/>
        </p:nvSpPr>
        <p:spPr bwMode="auto">
          <a:xfrm>
            <a:off x="5650769" y="2119312"/>
            <a:ext cx="628605" cy="182562"/>
          </a:xfrm>
          <a:prstGeom prst="rect">
            <a:avLst/>
          </a:prstGeom>
          <a:noFill/>
          <a:ln w="12699" cap="flat" cmpd="sng" algn="ctr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9F9D1F4-8CE4-B764-3CA1-AD4D369DE2C8}"/>
              </a:ext>
            </a:extLst>
          </p:cNvPr>
          <p:cNvSpPr/>
          <p:nvPr/>
        </p:nvSpPr>
        <p:spPr>
          <a:xfrm>
            <a:off x="1380985" y="2586570"/>
            <a:ext cx="279400" cy="279400"/>
          </a:xfrm>
          <a:prstGeom prst="ellipse">
            <a:avLst/>
          </a:prstGeom>
          <a:solidFill>
            <a:schemeClr val="accent5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44F6D3A1-66A9-F91F-3A3F-97827BD7E06F}"/>
              </a:ext>
            </a:extLst>
          </p:cNvPr>
          <p:cNvCxnSpPr>
            <a:cxnSpLocks/>
          </p:cNvCxnSpPr>
          <p:nvPr/>
        </p:nvCxnSpPr>
        <p:spPr>
          <a:xfrm>
            <a:off x="650908" y="4695755"/>
            <a:ext cx="431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ihandform 9">
            <a:extLst>
              <a:ext uri="{FF2B5EF4-FFF2-40B4-BE49-F238E27FC236}">
                <a16:creationId xmlns:a16="http://schemas.microsoft.com/office/drawing/2014/main" id="{F1DDFF27-36B9-BD09-48EB-DDB29AECF913}"/>
              </a:ext>
            </a:extLst>
          </p:cNvPr>
          <p:cNvSpPr/>
          <p:nvPr/>
        </p:nvSpPr>
        <p:spPr>
          <a:xfrm>
            <a:off x="1057309" y="2972941"/>
            <a:ext cx="1270000" cy="3910364"/>
          </a:xfrm>
          <a:custGeom>
            <a:avLst/>
            <a:gdLst>
              <a:gd name="connsiteX0" fmla="*/ 0 w 1270000"/>
              <a:gd name="connsiteY0" fmla="*/ 1738664 h 3910364"/>
              <a:gd name="connsiteX1" fmla="*/ 368300 w 1270000"/>
              <a:gd name="connsiteY1" fmla="*/ 74964 h 3910364"/>
              <a:gd name="connsiteX2" fmla="*/ 1270000 w 1270000"/>
              <a:gd name="connsiteY2" fmla="*/ 3910364 h 391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0000" h="3910364">
                <a:moveTo>
                  <a:pt x="0" y="1738664"/>
                </a:moveTo>
                <a:cubicBezTo>
                  <a:pt x="78316" y="725839"/>
                  <a:pt x="156633" y="-286986"/>
                  <a:pt x="368300" y="74964"/>
                </a:cubicBezTo>
                <a:cubicBezTo>
                  <a:pt x="579967" y="436914"/>
                  <a:pt x="1115483" y="3290181"/>
                  <a:pt x="1270000" y="3910364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4E7FF9D4-0C5E-5459-FE1E-14A007C7E8DF}"/>
              </a:ext>
            </a:extLst>
          </p:cNvPr>
          <p:cNvCxnSpPr>
            <a:cxnSpLocks/>
          </p:cNvCxnSpPr>
          <p:nvPr/>
        </p:nvCxnSpPr>
        <p:spPr>
          <a:xfrm flipV="1">
            <a:off x="468313" y="2819400"/>
            <a:ext cx="0" cy="3898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D3BB1C2D-553C-1159-5584-2A04D90BCC29}"/>
              </a:ext>
            </a:extLst>
          </p:cNvPr>
          <p:cNvCxnSpPr/>
          <p:nvPr/>
        </p:nvCxnSpPr>
        <p:spPr>
          <a:xfrm>
            <a:off x="290513" y="4683055"/>
            <a:ext cx="292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989D9527-B84D-C64C-8B56-4503F50A9EB0}"/>
              </a:ext>
            </a:extLst>
          </p:cNvPr>
          <p:cNvCxnSpPr/>
          <p:nvPr/>
        </p:nvCxnSpPr>
        <p:spPr bwMode="auto">
          <a:xfrm>
            <a:off x="329405" y="3780631"/>
            <a:ext cx="292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F27BD754-5ED2-AF19-F1F7-9E34A7442282}"/>
              </a:ext>
            </a:extLst>
          </p:cNvPr>
          <p:cNvCxnSpPr/>
          <p:nvPr/>
        </p:nvCxnSpPr>
        <p:spPr bwMode="auto">
          <a:xfrm>
            <a:off x="329405" y="2981672"/>
            <a:ext cx="292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74B62C25-634F-D001-440D-9F4A3D6A89C8}"/>
              </a:ext>
            </a:extLst>
          </p:cNvPr>
          <p:cNvCxnSpPr/>
          <p:nvPr/>
        </p:nvCxnSpPr>
        <p:spPr bwMode="auto">
          <a:xfrm>
            <a:off x="320330" y="5572472"/>
            <a:ext cx="292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4E741C4F-6110-CB81-17FF-BB6B7DFF8306}"/>
              </a:ext>
            </a:extLst>
          </p:cNvPr>
          <p:cNvCxnSpPr/>
          <p:nvPr/>
        </p:nvCxnSpPr>
        <p:spPr bwMode="auto">
          <a:xfrm>
            <a:off x="329405" y="6538174"/>
            <a:ext cx="292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eck 3">
            <a:extLst>
              <a:ext uri="{FF2B5EF4-FFF2-40B4-BE49-F238E27FC236}">
                <a16:creationId xmlns:a16="http://schemas.microsoft.com/office/drawing/2014/main" id="{678A0F27-19BD-71EE-494B-68C1208A3236}"/>
              </a:ext>
            </a:extLst>
          </p:cNvPr>
          <p:cNvSpPr/>
          <p:nvPr/>
        </p:nvSpPr>
        <p:spPr>
          <a:xfrm>
            <a:off x="5873509" y="6565805"/>
            <a:ext cx="800100" cy="31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chemeClr val="tx1"/>
                </a:solidFill>
              </a:rPr>
              <a:t>La</a:t>
            </a:r>
            <a:r>
              <a:rPr lang="de-DE" sz="1100" b="1" baseline="30000" dirty="0">
                <a:solidFill>
                  <a:schemeClr val="tx1"/>
                </a:solidFill>
              </a:rPr>
              <a:t>-</a:t>
            </a:r>
            <a:r>
              <a:rPr lang="de-DE" sz="1100" b="1" dirty="0"/>
              <a:t>-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D05EF941-D9B7-C646-69D2-19355F27B3E0}"/>
              </a:ext>
            </a:extLst>
          </p:cNvPr>
          <p:cNvCxnSpPr/>
          <p:nvPr/>
        </p:nvCxnSpPr>
        <p:spPr>
          <a:xfrm>
            <a:off x="6260859" y="6235605"/>
            <a:ext cx="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eschweifte Klammer rechts 7">
            <a:extLst>
              <a:ext uri="{FF2B5EF4-FFF2-40B4-BE49-F238E27FC236}">
                <a16:creationId xmlns:a16="http://schemas.microsoft.com/office/drawing/2014/main" id="{5AF88FB8-C738-FDDA-65F5-2BC582D67AC2}"/>
              </a:ext>
            </a:extLst>
          </p:cNvPr>
          <p:cNvSpPr/>
          <p:nvPr/>
        </p:nvSpPr>
        <p:spPr>
          <a:xfrm>
            <a:off x="627100" y="5575233"/>
            <a:ext cx="248441" cy="98062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252C3CA-4B78-21B0-51E3-112E342828D0}"/>
              </a:ext>
            </a:extLst>
          </p:cNvPr>
          <p:cNvSpPr txBox="1"/>
          <p:nvPr/>
        </p:nvSpPr>
        <p:spPr>
          <a:xfrm>
            <a:off x="808935" y="5921374"/>
            <a:ext cx="7152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dirty="0">
                <a:solidFill>
                  <a:srgbClr val="003560"/>
                </a:solidFill>
                <a:latin typeface="Arial"/>
                <a:cs typeface="Arial"/>
              </a:rPr>
              <a:t> 1 ATP</a:t>
            </a:r>
          </a:p>
        </p:txBody>
      </p:sp>
      <p:sp>
        <p:nvSpPr>
          <p:cNvPr id="13" name="Textfeld 4">
            <a:extLst>
              <a:ext uri="{FF2B5EF4-FFF2-40B4-BE49-F238E27FC236}">
                <a16:creationId xmlns:a16="http://schemas.microsoft.com/office/drawing/2014/main" id="{A817A662-E5FA-32A6-A1C8-0BCB302D4FCE}"/>
              </a:ext>
            </a:extLst>
          </p:cNvPr>
          <p:cNvSpPr txBox="1"/>
          <p:nvPr/>
        </p:nvSpPr>
        <p:spPr bwMode="auto">
          <a:xfrm>
            <a:off x="392502" y="1374689"/>
            <a:ext cx="36591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850" indent="-261850">
              <a:buFont typeface="Arial"/>
              <a:buChar char="–"/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2 ATP</a:t>
            </a:r>
          </a:p>
          <a:p>
            <a:pPr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+  4 ATP</a:t>
            </a:r>
          </a:p>
          <a:p>
            <a:pPr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___________</a:t>
            </a:r>
          </a:p>
          <a:p>
            <a:pPr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+ 2 ATP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26BF062-BD5E-E7F4-DF60-6F1F7CFDC8D9}"/>
              </a:ext>
            </a:extLst>
          </p:cNvPr>
          <p:cNvSpPr/>
          <p:nvPr/>
        </p:nvSpPr>
        <p:spPr bwMode="auto">
          <a:xfrm>
            <a:off x="392502" y="1411849"/>
            <a:ext cx="1469578" cy="1029446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C091507-65B0-9AC9-23C9-889786340365}"/>
              </a:ext>
            </a:extLst>
          </p:cNvPr>
          <p:cNvSpPr/>
          <p:nvPr/>
        </p:nvSpPr>
        <p:spPr bwMode="auto">
          <a:xfrm>
            <a:off x="3242611" y="6606049"/>
            <a:ext cx="834308" cy="31750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AAE5DCEA-4EA8-135F-BAFE-65E5F89E4121}"/>
              </a:ext>
            </a:extLst>
          </p:cNvPr>
          <p:cNvSpPr txBox="1"/>
          <p:nvPr/>
        </p:nvSpPr>
        <p:spPr>
          <a:xfrm>
            <a:off x="3194391" y="6633994"/>
            <a:ext cx="2420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003560"/>
                </a:solidFill>
                <a:latin typeface="Arial"/>
                <a:cs typeface="Arial"/>
              </a:rPr>
              <a:t>+ 1 ATP / La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5D5AC31-FEED-4CE5-20C1-894D042AFD62}"/>
              </a:ext>
            </a:extLst>
          </p:cNvPr>
          <p:cNvSpPr/>
          <p:nvPr/>
        </p:nvSpPr>
        <p:spPr bwMode="auto">
          <a:xfrm>
            <a:off x="6042991" y="745864"/>
            <a:ext cx="473698" cy="146568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11">
            <a:extLst>
              <a:ext uri="{FF2B5EF4-FFF2-40B4-BE49-F238E27FC236}">
                <a16:creationId xmlns:a16="http://schemas.microsoft.com/office/drawing/2014/main" id="{D0B16A9C-E4F3-C3BF-08C8-3C11A5626496}"/>
              </a:ext>
            </a:extLst>
          </p:cNvPr>
          <p:cNvSpPr txBox="1"/>
          <p:nvPr/>
        </p:nvSpPr>
        <p:spPr bwMode="auto">
          <a:xfrm>
            <a:off x="8062255" y="6691841"/>
            <a:ext cx="4852331" cy="21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800" dirty="0" err="1">
                <a:solidFill>
                  <a:srgbClr val="003560"/>
                </a:solidFill>
                <a:latin typeface="Arial"/>
                <a:cs typeface="Arial"/>
              </a:rPr>
              <a:t>Stryer</a:t>
            </a:r>
            <a:r>
              <a:rPr lang="de-DE" sz="800" dirty="0">
                <a:solidFill>
                  <a:srgbClr val="003560"/>
                </a:solidFill>
                <a:latin typeface="Arial"/>
                <a:cs typeface="Arial"/>
              </a:rPr>
              <a:t> et al., 2018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9393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5827E-6 2.91203E-6 L 0.16283 0.490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42" y="245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08062032" name="Grafik 90806203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716496" y="402602"/>
            <a:ext cx="3478761" cy="6135572"/>
          </a:xfrm>
          <a:prstGeom prst="rect">
            <a:avLst/>
          </a:prstGeom>
        </p:spPr>
      </p:pic>
      <p:sp>
        <p:nvSpPr>
          <p:cNvPr id="80674082" name="Textfeld 18"/>
          <p:cNvSpPr txBox="1">
            <a:spLocks noChangeArrowheads="1"/>
          </p:cNvSpPr>
          <p:nvPr/>
        </p:nvSpPr>
        <p:spPr bwMode="auto">
          <a:xfrm>
            <a:off x="468313" y="870816"/>
            <a:ext cx="3659188" cy="7318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5pPr>
            <a:lvl6pPr marL="2514599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1" dirty="0">
                <a:solidFill>
                  <a:srgbClr val="003560"/>
                </a:solidFill>
                <a:latin typeface="Arial"/>
              </a:rPr>
              <a:t>Glucose and </a:t>
            </a: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Glycolysis</a:t>
            </a:r>
            <a:endParaRPr dirty="0"/>
          </a:p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400" b="1" dirty="0">
              <a:solidFill>
                <a:srgbClr val="003560"/>
              </a:solidFill>
              <a:latin typeface="Arial"/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4999C741-AF7B-25BF-6516-68E2BAED2FA7}"/>
              </a:ext>
            </a:extLst>
          </p:cNvPr>
          <p:cNvGrpSpPr/>
          <p:nvPr/>
        </p:nvGrpSpPr>
        <p:grpSpPr>
          <a:xfrm>
            <a:off x="6339745" y="913221"/>
            <a:ext cx="348398" cy="5140788"/>
            <a:chOff x="6339745" y="913221"/>
            <a:chExt cx="348398" cy="5140788"/>
          </a:xfrm>
        </p:grpSpPr>
        <p:sp>
          <p:nvSpPr>
            <p:cNvPr id="687774147" name="Rechteck 687774146"/>
            <p:cNvSpPr/>
            <p:nvPr/>
          </p:nvSpPr>
          <p:spPr bwMode="auto">
            <a:xfrm>
              <a:off x="6354278" y="913221"/>
              <a:ext cx="333865" cy="363324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45104887" name="Rechteck 2045104886"/>
            <p:cNvSpPr/>
            <p:nvPr/>
          </p:nvSpPr>
          <p:spPr bwMode="auto">
            <a:xfrm>
              <a:off x="6339745" y="2011317"/>
              <a:ext cx="333864" cy="363323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70606794" name="Rechteck 1270606793"/>
            <p:cNvSpPr/>
            <p:nvPr/>
          </p:nvSpPr>
          <p:spPr bwMode="auto">
            <a:xfrm>
              <a:off x="6354278" y="4061913"/>
              <a:ext cx="333864" cy="363322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32184392" name="Rechteck 2132184391"/>
            <p:cNvSpPr/>
            <p:nvPr/>
          </p:nvSpPr>
          <p:spPr bwMode="auto">
            <a:xfrm>
              <a:off x="6354278" y="5690687"/>
              <a:ext cx="333864" cy="363322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85781835" name="Rechteck 685781834"/>
          <p:cNvSpPr/>
          <p:nvPr/>
        </p:nvSpPr>
        <p:spPr bwMode="auto">
          <a:xfrm>
            <a:off x="5650769" y="2119312"/>
            <a:ext cx="628605" cy="182562"/>
          </a:xfrm>
          <a:prstGeom prst="rect">
            <a:avLst/>
          </a:prstGeom>
          <a:noFill/>
          <a:ln w="12699" cap="flat" cmpd="sng" algn="ctr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9F9D1F4-8CE4-B764-3CA1-AD4D369DE2C8}"/>
              </a:ext>
            </a:extLst>
          </p:cNvPr>
          <p:cNvSpPr/>
          <p:nvPr/>
        </p:nvSpPr>
        <p:spPr>
          <a:xfrm>
            <a:off x="2980779" y="6398474"/>
            <a:ext cx="279400" cy="279400"/>
          </a:xfrm>
          <a:prstGeom prst="ellipse">
            <a:avLst/>
          </a:prstGeom>
          <a:solidFill>
            <a:schemeClr val="accent5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44F6D3A1-66A9-F91F-3A3F-97827BD7E06F}"/>
              </a:ext>
            </a:extLst>
          </p:cNvPr>
          <p:cNvCxnSpPr>
            <a:cxnSpLocks/>
          </p:cNvCxnSpPr>
          <p:nvPr/>
        </p:nvCxnSpPr>
        <p:spPr>
          <a:xfrm>
            <a:off x="650908" y="4695755"/>
            <a:ext cx="431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ihandform 9">
            <a:extLst>
              <a:ext uri="{FF2B5EF4-FFF2-40B4-BE49-F238E27FC236}">
                <a16:creationId xmlns:a16="http://schemas.microsoft.com/office/drawing/2014/main" id="{F1DDFF27-36B9-BD09-48EB-DDB29AECF913}"/>
              </a:ext>
            </a:extLst>
          </p:cNvPr>
          <p:cNvSpPr/>
          <p:nvPr/>
        </p:nvSpPr>
        <p:spPr>
          <a:xfrm>
            <a:off x="1057309" y="2972941"/>
            <a:ext cx="1270000" cy="3910364"/>
          </a:xfrm>
          <a:custGeom>
            <a:avLst/>
            <a:gdLst>
              <a:gd name="connsiteX0" fmla="*/ 0 w 1270000"/>
              <a:gd name="connsiteY0" fmla="*/ 1738664 h 3910364"/>
              <a:gd name="connsiteX1" fmla="*/ 368300 w 1270000"/>
              <a:gd name="connsiteY1" fmla="*/ 74964 h 3910364"/>
              <a:gd name="connsiteX2" fmla="*/ 1270000 w 1270000"/>
              <a:gd name="connsiteY2" fmla="*/ 3910364 h 391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0000" h="3910364">
                <a:moveTo>
                  <a:pt x="0" y="1738664"/>
                </a:moveTo>
                <a:cubicBezTo>
                  <a:pt x="78316" y="725839"/>
                  <a:pt x="156633" y="-286986"/>
                  <a:pt x="368300" y="74964"/>
                </a:cubicBezTo>
                <a:cubicBezTo>
                  <a:pt x="579967" y="436914"/>
                  <a:pt x="1115483" y="3290181"/>
                  <a:pt x="1270000" y="3910364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4E7FF9D4-0C5E-5459-FE1E-14A007C7E8DF}"/>
              </a:ext>
            </a:extLst>
          </p:cNvPr>
          <p:cNvCxnSpPr>
            <a:cxnSpLocks/>
          </p:cNvCxnSpPr>
          <p:nvPr/>
        </p:nvCxnSpPr>
        <p:spPr>
          <a:xfrm flipV="1">
            <a:off x="468313" y="2819400"/>
            <a:ext cx="0" cy="3898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D3BB1C2D-553C-1159-5584-2A04D90BCC29}"/>
              </a:ext>
            </a:extLst>
          </p:cNvPr>
          <p:cNvCxnSpPr/>
          <p:nvPr/>
        </p:nvCxnSpPr>
        <p:spPr>
          <a:xfrm>
            <a:off x="290513" y="4683055"/>
            <a:ext cx="292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989D9527-B84D-C64C-8B56-4503F50A9EB0}"/>
              </a:ext>
            </a:extLst>
          </p:cNvPr>
          <p:cNvCxnSpPr/>
          <p:nvPr/>
        </p:nvCxnSpPr>
        <p:spPr bwMode="auto">
          <a:xfrm>
            <a:off x="329405" y="3780631"/>
            <a:ext cx="292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F27BD754-5ED2-AF19-F1F7-9E34A7442282}"/>
              </a:ext>
            </a:extLst>
          </p:cNvPr>
          <p:cNvCxnSpPr/>
          <p:nvPr/>
        </p:nvCxnSpPr>
        <p:spPr bwMode="auto">
          <a:xfrm>
            <a:off x="329405" y="2981672"/>
            <a:ext cx="292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74B62C25-634F-D001-440D-9F4A3D6A89C8}"/>
              </a:ext>
            </a:extLst>
          </p:cNvPr>
          <p:cNvCxnSpPr/>
          <p:nvPr/>
        </p:nvCxnSpPr>
        <p:spPr bwMode="auto">
          <a:xfrm>
            <a:off x="320330" y="5572472"/>
            <a:ext cx="292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4E741C4F-6110-CB81-17FF-BB6B7DFF8306}"/>
              </a:ext>
            </a:extLst>
          </p:cNvPr>
          <p:cNvCxnSpPr/>
          <p:nvPr/>
        </p:nvCxnSpPr>
        <p:spPr bwMode="auto">
          <a:xfrm>
            <a:off x="329405" y="6538174"/>
            <a:ext cx="292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eck 3">
            <a:extLst>
              <a:ext uri="{FF2B5EF4-FFF2-40B4-BE49-F238E27FC236}">
                <a16:creationId xmlns:a16="http://schemas.microsoft.com/office/drawing/2014/main" id="{678A0F27-19BD-71EE-494B-68C1208A3236}"/>
              </a:ext>
            </a:extLst>
          </p:cNvPr>
          <p:cNvSpPr/>
          <p:nvPr/>
        </p:nvSpPr>
        <p:spPr>
          <a:xfrm>
            <a:off x="5873509" y="6565805"/>
            <a:ext cx="800100" cy="31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chemeClr val="tx1"/>
                </a:solidFill>
              </a:rPr>
              <a:t>La</a:t>
            </a:r>
            <a:r>
              <a:rPr lang="de-DE" sz="1100" b="1" baseline="30000" dirty="0">
                <a:solidFill>
                  <a:schemeClr val="tx1"/>
                </a:solidFill>
              </a:rPr>
              <a:t>-</a:t>
            </a:r>
            <a:r>
              <a:rPr lang="de-DE" sz="1100" b="1" dirty="0"/>
              <a:t>-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D05EF941-D9B7-C646-69D2-19355F27B3E0}"/>
              </a:ext>
            </a:extLst>
          </p:cNvPr>
          <p:cNvCxnSpPr/>
          <p:nvPr/>
        </p:nvCxnSpPr>
        <p:spPr>
          <a:xfrm>
            <a:off x="6260859" y="6235605"/>
            <a:ext cx="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eschweifte Klammer rechts 7">
            <a:extLst>
              <a:ext uri="{FF2B5EF4-FFF2-40B4-BE49-F238E27FC236}">
                <a16:creationId xmlns:a16="http://schemas.microsoft.com/office/drawing/2014/main" id="{5AF88FB8-C738-FDDA-65F5-2BC582D67AC2}"/>
              </a:ext>
            </a:extLst>
          </p:cNvPr>
          <p:cNvSpPr/>
          <p:nvPr/>
        </p:nvSpPr>
        <p:spPr>
          <a:xfrm>
            <a:off x="627100" y="5575233"/>
            <a:ext cx="248441" cy="98062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252C3CA-4B78-21B0-51E3-112E342828D0}"/>
              </a:ext>
            </a:extLst>
          </p:cNvPr>
          <p:cNvSpPr txBox="1"/>
          <p:nvPr/>
        </p:nvSpPr>
        <p:spPr>
          <a:xfrm>
            <a:off x="808935" y="5921374"/>
            <a:ext cx="7152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dirty="0">
                <a:solidFill>
                  <a:srgbClr val="003560"/>
                </a:solidFill>
                <a:latin typeface="Arial"/>
                <a:cs typeface="Arial"/>
              </a:rPr>
              <a:t> 1 ATP</a:t>
            </a:r>
          </a:p>
        </p:txBody>
      </p:sp>
      <p:sp>
        <p:nvSpPr>
          <p:cNvPr id="13" name="Textfeld 4">
            <a:extLst>
              <a:ext uri="{FF2B5EF4-FFF2-40B4-BE49-F238E27FC236}">
                <a16:creationId xmlns:a16="http://schemas.microsoft.com/office/drawing/2014/main" id="{A817A662-E5FA-32A6-A1C8-0BCB302D4FCE}"/>
              </a:ext>
            </a:extLst>
          </p:cNvPr>
          <p:cNvSpPr txBox="1"/>
          <p:nvPr/>
        </p:nvSpPr>
        <p:spPr bwMode="auto">
          <a:xfrm>
            <a:off x="392502" y="1374689"/>
            <a:ext cx="36591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850" indent="-261850">
              <a:buFont typeface="Arial"/>
              <a:buChar char="–"/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2 ATP</a:t>
            </a:r>
          </a:p>
          <a:p>
            <a:pPr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+  4 ATP</a:t>
            </a:r>
          </a:p>
          <a:p>
            <a:pPr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___________</a:t>
            </a:r>
          </a:p>
          <a:p>
            <a:pPr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+ 2 ATP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26BF062-BD5E-E7F4-DF60-6F1F7CFDC8D9}"/>
              </a:ext>
            </a:extLst>
          </p:cNvPr>
          <p:cNvSpPr/>
          <p:nvPr/>
        </p:nvSpPr>
        <p:spPr bwMode="auto">
          <a:xfrm>
            <a:off x="392502" y="1411849"/>
            <a:ext cx="1469578" cy="1029446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FD6C0E79-73B8-572B-F15C-2AC007953B15}"/>
              </a:ext>
            </a:extLst>
          </p:cNvPr>
          <p:cNvSpPr/>
          <p:nvPr/>
        </p:nvSpPr>
        <p:spPr bwMode="auto">
          <a:xfrm>
            <a:off x="2222097" y="1415043"/>
            <a:ext cx="1469578" cy="102944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CCEBA4F8-2A82-41EA-3F70-37166E25CEFB}"/>
              </a:ext>
            </a:extLst>
          </p:cNvPr>
          <p:cNvSpPr txBox="1"/>
          <p:nvPr/>
        </p:nvSpPr>
        <p:spPr bwMode="auto">
          <a:xfrm>
            <a:off x="2265258" y="1368371"/>
            <a:ext cx="58988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1849" indent="-261849">
              <a:buFont typeface="Arial"/>
              <a:buChar char="–"/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1 ATP</a:t>
            </a:r>
          </a:p>
          <a:p>
            <a:pPr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+  4 ATP</a:t>
            </a:r>
          </a:p>
          <a:p>
            <a:pPr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___________</a:t>
            </a:r>
          </a:p>
          <a:p>
            <a:pPr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+ 3 ATP</a:t>
            </a:r>
          </a:p>
        </p:txBody>
      </p: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ED2B8B2E-8DEE-FC62-AE4A-F21172C73A19}"/>
              </a:ext>
            </a:extLst>
          </p:cNvPr>
          <p:cNvCxnSpPr>
            <a:cxnSpLocks/>
          </p:cNvCxnSpPr>
          <p:nvPr/>
        </p:nvCxnSpPr>
        <p:spPr bwMode="auto">
          <a:xfrm>
            <a:off x="680261" y="3780631"/>
            <a:ext cx="4318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4C091507-65B0-9AC9-23C9-889786340365}"/>
              </a:ext>
            </a:extLst>
          </p:cNvPr>
          <p:cNvSpPr/>
          <p:nvPr/>
        </p:nvSpPr>
        <p:spPr bwMode="auto">
          <a:xfrm>
            <a:off x="3242611" y="6606049"/>
            <a:ext cx="834308" cy="31750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AAE5DCEA-4EA8-135F-BAFE-65E5F89E4121}"/>
              </a:ext>
            </a:extLst>
          </p:cNvPr>
          <p:cNvSpPr txBox="1"/>
          <p:nvPr/>
        </p:nvSpPr>
        <p:spPr>
          <a:xfrm>
            <a:off x="3194391" y="6633994"/>
            <a:ext cx="2420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003560"/>
                </a:solidFill>
                <a:latin typeface="Arial"/>
                <a:cs typeface="Arial"/>
              </a:rPr>
              <a:t>+ 1 ATP / La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1B266AD-FBE8-5857-8C08-F7D07EA39A2E}"/>
              </a:ext>
            </a:extLst>
          </p:cNvPr>
          <p:cNvSpPr/>
          <p:nvPr/>
        </p:nvSpPr>
        <p:spPr bwMode="auto">
          <a:xfrm>
            <a:off x="788212" y="3419030"/>
            <a:ext cx="279400" cy="2794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BE4A2B1-99E9-F18B-AA1C-4D9DCBFB3D26}"/>
              </a:ext>
            </a:extLst>
          </p:cNvPr>
          <p:cNvSpPr/>
          <p:nvPr/>
        </p:nvSpPr>
        <p:spPr bwMode="auto">
          <a:xfrm>
            <a:off x="4375724" y="1257653"/>
            <a:ext cx="944349" cy="3175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04C95B2-5A47-0CA4-BEE1-6CCB99523A5E}"/>
              </a:ext>
            </a:extLst>
          </p:cNvPr>
          <p:cNvSpPr txBox="1"/>
          <p:nvPr/>
        </p:nvSpPr>
        <p:spPr bwMode="auto">
          <a:xfrm>
            <a:off x="4218514" y="1276545"/>
            <a:ext cx="1257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Glycogen</a:t>
            </a:r>
            <a:endParaRPr lang="de-DE" sz="1200" b="1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95CC2B1A-72CF-3BEB-F7A2-0DFBD6D24D90}"/>
              </a:ext>
            </a:extLst>
          </p:cNvPr>
          <p:cNvCxnSpPr>
            <a:cxnSpLocks/>
            <a:stCxn id="9" idx="3"/>
          </p:cNvCxnSpPr>
          <p:nvPr/>
        </p:nvCxnSpPr>
        <p:spPr bwMode="auto">
          <a:xfrm flipV="1">
            <a:off x="5475814" y="1411849"/>
            <a:ext cx="412228" cy="3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eck 25">
            <a:extLst>
              <a:ext uri="{FF2B5EF4-FFF2-40B4-BE49-F238E27FC236}">
                <a16:creationId xmlns:a16="http://schemas.microsoft.com/office/drawing/2014/main" id="{4ECED713-02BB-2889-4840-C6724BBEE394}"/>
              </a:ext>
            </a:extLst>
          </p:cNvPr>
          <p:cNvSpPr/>
          <p:nvPr/>
        </p:nvSpPr>
        <p:spPr bwMode="auto">
          <a:xfrm>
            <a:off x="6042991" y="745864"/>
            <a:ext cx="473698" cy="146568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11">
            <a:extLst>
              <a:ext uri="{FF2B5EF4-FFF2-40B4-BE49-F238E27FC236}">
                <a16:creationId xmlns:a16="http://schemas.microsoft.com/office/drawing/2014/main" id="{26128634-AB38-8224-CD55-8E3FB0C4928F}"/>
              </a:ext>
            </a:extLst>
          </p:cNvPr>
          <p:cNvSpPr txBox="1"/>
          <p:nvPr/>
        </p:nvSpPr>
        <p:spPr bwMode="auto">
          <a:xfrm>
            <a:off x="8062255" y="6691841"/>
            <a:ext cx="4852331" cy="21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800" dirty="0" err="1">
                <a:solidFill>
                  <a:srgbClr val="003560"/>
                </a:solidFill>
                <a:latin typeface="Arial"/>
                <a:cs typeface="Arial"/>
              </a:rPr>
              <a:t>Stryer</a:t>
            </a:r>
            <a:r>
              <a:rPr lang="de-DE" sz="800" dirty="0">
                <a:solidFill>
                  <a:srgbClr val="003560"/>
                </a:solidFill>
                <a:latin typeface="Arial"/>
                <a:cs typeface="Arial"/>
              </a:rPr>
              <a:t> et al., 2018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90842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08062032" name="Grafik 90806203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716496" y="402602"/>
            <a:ext cx="3478761" cy="6135572"/>
          </a:xfrm>
          <a:prstGeom prst="rect">
            <a:avLst/>
          </a:prstGeom>
        </p:spPr>
      </p:pic>
      <p:sp>
        <p:nvSpPr>
          <p:cNvPr id="80674082" name="Textfeld 18"/>
          <p:cNvSpPr txBox="1">
            <a:spLocks noChangeArrowheads="1"/>
          </p:cNvSpPr>
          <p:nvPr/>
        </p:nvSpPr>
        <p:spPr bwMode="auto">
          <a:xfrm>
            <a:off x="468313" y="870816"/>
            <a:ext cx="3659188" cy="7318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5pPr>
            <a:lvl6pPr marL="2514599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1" dirty="0">
                <a:solidFill>
                  <a:srgbClr val="003560"/>
                </a:solidFill>
                <a:latin typeface="Arial"/>
              </a:rPr>
              <a:t>Glucose and </a:t>
            </a: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Glycolysis</a:t>
            </a:r>
            <a:endParaRPr dirty="0"/>
          </a:p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400" b="1" dirty="0">
              <a:solidFill>
                <a:srgbClr val="003560"/>
              </a:solidFill>
              <a:latin typeface="Arial"/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4999C741-AF7B-25BF-6516-68E2BAED2FA7}"/>
              </a:ext>
            </a:extLst>
          </p:cNvPr>
          <p:cNvGrpSpPr/>
          <p:nvPr/>
        </p:nvGrpSpPr>
        <p:grpSpPr>
          <a:xfrm>
            <a:off x="6339745" y="913221"/>
            <a:ext cx="348398" cy="5140788"/>
            <a:chOff x="6339745" y="913221"/>
            <a:chExt cx="348398" cy="5140788"/>
          </a:xfrm>
        </p:grpSpPr>
        <p:sp>
          <p:nvSpPr>
            <p:cNvPr id="687774147" name="Rechteck 687774146"/>
            <p:cNvSpPr/>
            <p:nvPr/>
          </p:nvSpPr>
          <p:spPr bwMode="auto">
            <a:xfrm>
              <a:off x="6354278" y="913221"/>
              <a:ext cx="333865" cy="363324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45104887" name="Rechteck 2045104886"/>
            <p:cNvSpPr/>
            <p:nvPr/>
          </p:nvSpPr>
          <p:spPr bwMode="auto">
            <a:xfrm>
              <a:off x="6339745" y="2011317"/>
              <a:ext cx="333864" cy="363323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70606794" name="Rechteck 1270606793"/>
            <p:cNvSpPr/>
            <p:nvPr/>
          </p:nvSpPr>
          <p:spPr bwMode="auto">
            <a:xfrm>
              <a:off x="6354278" y="4061913"/>
              <a:ext cx="333864" cy="363322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32184392" name="Rechteck 2132184391"/>
            <p:cNvSpPr/>
            <p:nvPr/>
          </p:nvSpPr>
          <p:spPr bwMode="auto">
            <a:xfrm>
              <a:off x="6354278" y="5690687"/>
              <a:ext cx="333864" cy="363322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85781835" name="Rechteck 685781834"/>
          <p:cNvSpPr/>
          <p:nvPr/>
        </p:nvSpPr>
        <p:spPr bwMode="auto">
          <a:xfrm>
            <a:off x="5650769" y="2119312"/>
            <a:ext cx="628605" cy="182562"/>
          </a:xfrm>
          <a:prstGeom prst="rect">
            <a:avLst/>
          </a:prstGeom>
          <a:noFill/>
          <a:ln w="12699" cap="flat" cmpd="sng" algn="ctr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9F9D1F4-8CE4-B764-3CA1-AD4D369DE2C8}"/>
              </a:ext>
            </a:extLst>
          </p:cNvPr>
          <p:cNvSpPr/>
          <p:nvPr/>
        </p:nvSpPr>
        <p:spPr>
          <a:xfrm>
            <a:off x="739808" y="4403655"/>
            <a:ext cx="279400" cy="279400"/>
          </a:xfrm>
          <a:prstGeom prst="ellipse">
            <a:avLst/>
          </a:prstGeom>
          <a:solidFill>
            <a:schemeClr val="accent5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44F6D3A1-66A9-F91F-3A3F-97827BD7E06F}"/>
              </a:ext>
            </a:extLst>
          </p:cNvPr>
          <p:cNvCxnSpPr>
            <a:cxnSpLocks/>
          </p:cNvCxnSpPr>
          <p:nvPr/>
        </p:nvCxnSpPr>
        <p:spPr>
          <a:xfrm>
            <a:off x="650908" y="4695755"/>
            <a:ext cx="431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ihandform 9">
            <a:extLst>
              <a:ext uri="{FF2B5EF4-FFF2-40B4-BE49-F238E27FC236}">
                <a16:creationId xmlns:a16="http://schemas.microsoft.com/office/drawing/2014/main" id="{F1DDFF27-36B9-BD09-48EB-DDB29AECF913}"/>
              </a:ext>
            </a:extLst>
          </p:cNvPr>
          <p:cNvSpPr/>
          <p:nvPr/>
        </p:nvSpPr>
        <p:spPr>
          <a:xfrm>
            <a:off x="1057309" y="2972941"/>
            <a:ext cx="1270000" cy="3910364"/>
          </a:xfrm>
          <a:custGeom>
            <a:avLst/>
            <a:gdLst>
              <a:gd name="connsiteX0" fmla="*/ 0 w 1270000"/>
              <a:gd name="connsiteY0" fmla="*/ 1738664 h 3910364"/>
              <a:gd name="connsiteX1" fmla="*/ 368300 w 1270000"/>
              <a:gd name="connsiteY1" fmla="*/ 74964 h 3910364"/>
              <a:gd name="connsiteX2" fmla="*/ 1270000 w 1270000"/>
              <a:gd name="connsiteY2" fmla="*/ 3910364 h 391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0000" h="3910364">
                <a:moveTo>
                  <a:pt x="0" y="1738664"/>
                </a:moveTo>
                <a:cubicBezTo>
                  <a:pt x="78316" y="725839"/>
                  <a:pt x="156633" y="-286986"/>
                  <a:pt x="368300" y="74964"/>
                </a:cubicBezTo>
                <a:cubicBezTo>
                  <a:pt x="579967" y="436914"/>
                  <a:pt x="1115483" y="3290181"/>
                  <a:pt x="1270000" y="3910364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4E7FF9D4-0C5E-5459-FE1E-14A007C7E8DF}"/>
              </a:ext>
            </a:extLst>
          </p:cNvPr>
          <p:cNvCxnSpPr>
            <a:cxnSpLocks/>
          </p:cNvCxnSpPr>
          <p:nvPr/>
        </p:nvCxnSpPr>
        <p:spPr>
          <a:xfrm flipV="1">
            <a:off x="468313" y="2819400"/>
            <a:ext cx="0" cy="3898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D3BB1C2D-553C-1159-5584-2A04D90BCC29}"/>
              </a:ext>
            </a:extLst>
          </p:cNvPr>
          <p:cNvCxnSpPr/>
          <p:nvPr/>
        </p:nvCxnSpPr>
        <p:spPr>
          <a:xfrm>
            <a:off x="290513" y="4683055"/>
            <a:ext cx="292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989D9527-B84D-C64C-8B56-4503F50A9EB0}"/>
              </a:ext>
            </a:extLst>
          </p:cNvPr>
          <p:cNvCxnSpPr/>
          <p:nvPr/>
        </p:nvCxnSpPr>
        <p:spPr bwMode="auto">
          <a:xfrm>
            <a:off x="329405" y="3780631"/>
            <a:ext cx="292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F27BD754-5ED2-AF19-F1F7-9E34A7442282}"/>
              </a:ext>
            </a:extLst>
          </p:cNvPr>
          <p:cNvCxnSpPr/>
          <p:nvPr/>
        </p:nvCxnSpPr>
        <p:spPr bwMode="auto">
          <a:xfrm>
            <a:off x="329405" y="2981672"/>
            <a:ext cx="292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74B62C25-634F-D001-440D-9F4A3D6A89C8}"/>
              </a:ext>
            </a:extLst>
          </p:cNvPr>
          <p:cNvCxnSpPr/>
          <p:nvPr/>
        </p:nvCxnSpPr>
        <p:spPr bwMode="auto">
          <a:xfrm>
            <a:off x="290513" y="5572472"/>
            <a:ext cx="292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4E741C4F-6110-CB81-17FF-BB6B7DFF8306}"/>
              </a:ext>
            </a:extLst>
          </p:cNvPr>
          <p:cNvCxnSpPr/>
          <p:nvPr/>
        </p:nvCxnSpPr>
        <p:spPr bwMode="auto">
          <a:xfrm>
            <a:off x="329405" y="6538174"/>
            <a:ext cx="292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 19">
            <a:extLst>
              <a:ext uri="{FF2B5EF4-FFF2-40B4-BE49-F238E27FC236}">
                <a16:creationId xmlns:a16="http://schemas.microsoft.com/office/drawing/2014/main" id="{E28A2907-EADB-5516-3883-9E90FA171E28}"/>
              </a:ext>
            </a:extLst>
          </p:cNvPr>
          <p:cNvSpPr/>
          <p:nvPr/>
        </p:nvSpPr>
        <p:spPr>
          <a:xfrm>
            <a:off x="1511300" y="6538174"/>
            <a:ext cx="1209190" cy="383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07E4FE0-D38D-BC8A-64FB-399827374CAF}"/>
              </a:ext>
            </a:extLst>
          </p:cNvPr>
          <p:cNvSpPr/>
          <p:nvPr/>
        </p:nvSpPr>
        <p:spPr>
          <a:xfrm>
            <a:off x="5888042" y="6588060"/>
            <a:ext cx="800100" cy="31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chemeClr val="tx1"/>
                </a:solidFill>
              </a:rPr>
              <a:t>La</a:t>
            </a:r>
            <a:r>
              <a:rPr lang="de-DE" sz="1100" b="1" baseline="30000" dirty="0">
                <a:solidFill>
                  <a:schemeClr val="tx1"/>
                </a:solidFill>
              </a:rPr>
              <a:t>-</a:t>
            </a:r>
            <a:r>
              <a:rPr lang="de-DE" sz="1100" b="1" dirty="0"/>
              <a:t>-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232E1E4D-C6B4-DE03-8D37-3FDD18C1B758}"/>
              </a:ext>
            </a:extLst>
          </p:cNvPr>
          <p:cNvCxnSpPr/>
          <p:nvPr/>
        </p:nvCxnSpPr>
        <p:spPr>
          <a:xfrm>
            <a:off x="6275392" y="6257860"/>
            <a:ext cx="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32AD4F07-DC80-2996-342F-B61CE640A652}"/>
              </a:ext>
            </a:extLst>
          </p:cNvPr>
          <p:cNvCxnSpPr>
            <a:cxnSpLocks/>
          </p:cNvCxnSpPr>
          <p:nvPr/>
        </p:nvCxnSpPr>
        <p:spPr bwMode="auto">
          <a:xfrm>
            <a:off x="680261" y="3780631"/>
            <a:ext cx="4318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19503EB1-68D2-6104-3E63-CB331C3D0949}"/>
              </a:ext>
            </a:extLst>
          </p:cNvPr>
          <p:cNvSpPr/>
          <p:nvPr/>
        </p:nvSpPr>
        <p:spPr bwMode="auto">
          <a:xfrm>
            <a:off x="788212" y="3419030"/>
            <a:ext cx="279400" cy="2794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Geschweifte Klammer rechts 22">
            <a:extLst>
              <a:ext uri="{FF2B5EF4-FFF2-40B4-BE49-F238E27FC236}">
                <a16:creationId xmlns:a16="http://schemas.microsoft.com/office/drawing/2014/main" id="{E502D6A7-BE5F-4BD0-D15E-AB2FC726C7D4}"/>
              </a:ext>
            </a:extLst>
          </p:cNvPr>
          <p:cNvSpPr/>
          <p:nvPr/>
        </p:nvSpPr>
        <p:spPr bwMode="auto">
          <a:xfrm>
            <a:off x="627100" y="5575233"/>
            <a:ext cx="248441" cy="98062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F78E39A2-CA9D-D7BA-0215-9B9B6453E62F}"/>
              </a:ext>
            </a:extLst>
          </p:cNvPr>
          <p:cNvSpPr txBox="1"/>
          <p:nvPr/>
        </p:nvSpPr>
        <p:spPr bwMode="auto">
          <a:xfrm>
            <a:off x="808935" y="5921374"/>
            <a:ext cx="7152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dirty="0">
                <a:solidFill>
                  <a:srgbClr val="003560"/>
                </a:solidFill>
                <a:latin typeface="Arial"/>
                <a:cs typeface="Arial"/>
              </a:rPr>
              <a:t> 1 ATP</a:t>
            </a:r>
          </a:p>
        </p:txBody>
      </p:sp>
      <p:sp>
        <p:nvSpPr>
          <p:cNvPr id="26" name="Textfeld 4">
            <a:extLst>
              <a:ext uri="{FF2B5EF4-FFF2-40B4-BE49-F238E27FC236}">
                <a16:creationId xmlns:a16="http://schemas.microsoft.com/office/drawing/2014/main" id="{B1CDEA29-7823-C1A1-290D-4A6864EFAA87}"/>
              </a:ext>
            </a:extLst>
          </p:cNvPr>
          <p:cNvSpPr txBox="1"/>
          <p:nvPr/>
        </p:nvSpPr>
        <p:spPr bwMode="auto">
          <a:xfrm>
            <a:off x="392502" y="1374689"/>
            <a:ext cx="36591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850" indent="-261850">
              <a:buFont typeface="Arial"/>
              <a:buChar char="–"/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2 ATP</a:t>
            </a:r>
          </a:p>
          <a:p>
            <a:pPr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+  4 ATP</a:t>
            </a:r>
          </a:p>
          <a:p>
            <a:pPr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___________</a:t>
            </a:r>
          </a:p>
          <a:p>
            <a:pPr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+ 2 ATP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EC2F978C-C190-4860-0FCA-FE9DEB716B4F}"/>
              </a:ext>
            </a:extLst>
          </p:cNvPr>
          <p:cNvSpPr/>
          <p:nvPr/>
        </p:nvSpPr>
        <p:spPr bwMode="auto">
          <a:xfrm>
            <a:off x="392502" y="1411849"/>
            <a:ext cx="1469578" cy="1029446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8F3BCA06-818F-BC92-FCAF-C8CB4BA3F52B}"/>
              </a:ext>
            </a:extLst>
          </p:cNvPr>
          <p:cNvSpPr/>
          <p:nvPr/>
        </p:nvSpPr>
        <p:spPr bwMode="auto">
          <a:xfrm>
            <a:off x="2222097" y="1415043"/>
            <a:ext cx="1469578" cy="102944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3D8DDE74-5A87-EBF5-C864-B85F56935443}"/>
              </a:ext>
            </a:extLst>
          </p:cNvPr>
          <p:cNvSpPr txBox="1"/>
          <p:nvPr/>
        </p:nvSpPr>
        <p:spPr bwMode="auto">
          <a:xfrm>
            <a:off x="2222096" y="1376597"/>
            <a:ext cx="58988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1849" indent="-261849">
              <a:buFont typeface="Arial"/>
              <a:buChar char="–"/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1 ATP</a:t>
            </a:r>
          </a:p>
          <a:p>
            <a:pPr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+  4 ATP</a:t>
            </a:r>
          </a:p>
          <a:p>
            <a:pPr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___________</a:t>
            </a:r>
          </a:p>
          <a:p>
            <a:pPr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+ 3 ATP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9F1CAD4A-D20B-D957-CAFC-87A12F4ECC32}"/>
              </a:ext>
            </a:extLst>
          </p:cNvPr>
          <p:cNvSpPr/>
          <p:nvPr/>
        </p:nvSpPr>
        <p:spPr bwMode="auto">
          <a:xfrm>
            <a:off x="4375724" y="1257653"/>
            <a:ext cx="944349" cy="3175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C9A3062C-CC7B-B317-FF5B-612492E676F0}"/>
              </a:ext>
            </a:extLst>
          </p:cNvPr>
          <p:cNvSpPr/>
          <p:nvPr/>
        </p:nvSpPr>
        <p:spPr bwMode="auto">
          <a:xfrm>
            <a:off x="6042991" y="745864"/>
            <a:ext cx="473698" cy="146568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C320D8E8-4EBB-4AF5-B179-5FB2FDF32BCB}"/>
              </a:ext>
            </a:extLst>
          </p:cNvPr>
          <p:cNvSpPr txBox="1"/>
          <p:nvPr/>
        </p:nvSpPr>
        <p:spPr>
          <a:xfrm>
            <a:off x="4218514" y="1276545"/>
            <a:ext cx="1257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Glycogen</a:t>
            </a:r>
            <a:endParaRPr lang="de-DE" sz="1200" b="1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35DED3D5-6CD4-6C6D-82D3-9D9D80CF09F0}"/>
              </a:ext>
            </a:extLst>
          </p:cNvPr>
          <p:cNvCxnSpPr>
            <a:cxnSpLocks/>
            <a:stCxn id="33" idx="3"/>
          </p:cNvCxnSpPr>
          <p:nvPr/>
        </p:nvCxnSpPr>
        <p:spPr>
          <a:xfrm flipV="1">
            <a:off x="5475814" y="1411849"/>
            <a:ext cx="412228" cy="3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11">
            <a:extLst>
              <a:ext uri="{FF2B5EF4-FFF2-40B4-BE49-F238E27FC236}">
                <a16:creationId xmlns:a16="http://schemas.microsoft.com/office/drawing/2014/main" id="{B4C94A29-AB5F-5446-898C-FDA87A54E703}"/>
              </a:ext>
            </a:extLst>
          </p:cNvPr>
          <p:cNvSpPr txBox="1"/>
          <p:nvPr/>
        </p:nvSpPr>
        <p:spPr bwMode="auto">
          <a:xfrm>
            <a:off x="8062255" y="6691841"/>
            <a:ext cx="4852331" cy="21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800" dirty="0" err="1">
                <a:solidFill>
                  <a:srgbClr val="003560"/>
                </a:solidFill>
                <a:latin typeface="Arial"/>
                <a:cs typeface="Arial"/>
              </a:rPr>
              <a:t>Stryer</a:t>
            </a:r>
            <a:r>
              <a:rPr lang="de-DE" sz="800" dirty="0">
                <a:solidFill>
                  <a:srgbClr val="003560"/>
                </a:solidFill>
                <a:latin typeface="Arial"/>
                <a:cs typeface="Arial"/>
              </a:rPr>
              <a:t> et al., 2018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2104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08062032" name="Grafik 90806203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716496" y="402602"/>
            <a:ext cx="3478761" cy="6135572"/>
          </a:xfrm>
          <a:prstGeom prst="rect">
            <a:avLst/>
          </a:prstGeom>
        </p:spPr>
      </p:pic>
      <p:sp>
        <p:nvSpPr>
          <p:cNvPr id="80674082" name="Textfeld 18"/>
          <p:cNvSpPr txBox="1">
            <a:spLocks noChangeArrowheads="1"/>
          </p:cNvSpPr>
          <p:nvPr/>
        </p:nvSpPr>
        <p:spPr bwMode="auto">
          <a:xfrm>
            <a:off x="468313" y="870816"/>
            <a:ext cx="3659188" cy="7318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5pPr>
            <a:lvl6pPr marL="2514599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1" dirty="0">
                <a:solidFill>
                  <a:srgbClr val="003560"/>
                </a:solidFill>
                <a:latin typeface="Arial"/>
              </a:rPr>
              <a:t>Glucose and </a:t>
            </a: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Glycolysis</a:t>
            </a:r>
            <a:endParaRPr dirty="0"/>
          </a:p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400" b="1" dirty="0">
              <a:solidFill>
                <a:srgbClr val="003560"/>
              </a:solidFill>
              <a:latin typeface="Arial"/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4999C741-AF7B-25BF-6516-68E2BAED2FA7}"/>
              </a:ext>
            </a:extLst>
          </p:cNvPr>
          <p:cNvGrpSpPr/>
          <p:nvPr/>
        </p:nvGrpSpPr>
        <p:grpSpPr>
          <a:xfrm>
            <a:off x="6339745" y="913221"/>
            <a:ext cx="348398" cy="5140788"/>
            <a:chOff x="6339745" y="913221"/>
            <a:chExt cx="348398" cy="5140788"/>
          </a:xfrm>
        </p:grpSpPr>
        <p:sp>
          <p:nvSpPr>
            <p:cNvPr id="687774147" name="Rechteck 687774146"/>
            <p:cNvSpPr/>
            <p:nvPr/>
          </p:nvSpPr>
          <p:spPr bwMode="auto">
            <a:xfrm>
              <a:off x="6354278" y="913221"/>
              <a:ext cx="333865" cy="363324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45104887" name="Rechteck 2045104886"/>
            <p:cNvSpPr/>
            <p:nvPr/>
          </p:nvSpPr>
          <p:spPr bwMode="auto">
            <a:xfrm>
              <a:off x="6339745" y="2011317"/>
              <a:ext cx="333864" cy="363323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70606794" name="Rechteck 1270606793"/>
            <p:cNvSpPr/>
            <p:nvPr/>
          </p:nvSpPr>
          <p:spPr bwMode="auto">
            <a:xfrm>
              <a:off x="6354278" y="4061913"/>
              <a:ext cx="333864" cy="363322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32184392" name="Rechteck 2132184391"/>
            <p:cNvSpPr/>
            <p:nvPr/>
          </p:nvSpPr>
          <p:spPr bwMode="auto">
            <a:xfrm>
              <a:off x="6354278" y="5690687"/>
              <a:ext cx="333864" cy="363322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85781835" name="Rechteck 685781834"/>
          <p:cNvSpPr/>
          <p:nvPr/>
        </p:nvSpPr>
        <p:spPr bwMode="auto">
          <a:xfrm>
            <a:off x="5650769" y="2119312"/>
            <a:ext cx="628605" cy="182562"/>
          </a:xfrm>
          <a:prstGeom prst="rect">
            <a:avLst/>
          </a:prstGeom>
          <a:noFill/>
          <a:ln w="12699" cap="flat" cmpd="sng" algn="ctr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9F9D1F4-8CE4-B764-3CA1-AD4D369DE2C8}"/>
              </a:ext>
            </a:extLst>
          </p:cNvPr>
          <p:cNvSpPr/>
          <p:nvPr/>
        </p:nvSpPr>
        <p:spPr>
          <a:xfrm>
            <a:off x="1605968" y="2546777"/>
            <a:ext cx="279400" cy="279400"/>
          </a:xfrm>
          <a:prstGeom prst="ellipse">
            <a:avLst/>
          </a:prstGeom>
          <a:solidFill>
            <a:schemeClr val="accent5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44F6D3A1-66A9-F91F-3A3F-97827BD7E06F}"/>
              </a:ext>
            </a:extLst>
          </p:cNvPr>
          <p:cNvCxnSpPr>
            <a:cxnSpLocks/>
          </p:cNvCxnSpPr>
          <p:nvPr/>
        </p:nvCxnSpPr>
        <p:spPr>
          <a:xfrm>
            <a:off x="650908" y="4695755"/>
            <a:ext cx="431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ihandform 9">
            <a:extLst>
              <a:ext uri="{FF2B5EF4-FFF2-40B4-BE49-F238E27FC236}">
                <a16:creationId xmlns:a16="http://schemas.microsoft.com/office/drawing/2014/main" id="{F1DDFF27-36B9-BD09-48EB-DDB29AECF913}"/>
              </a:ext>
            </a:extLst>
          </p:cNvPr>
          <p:cNvSpPr/>
          <p:nvPr/>
        </p:nvSpPr>
        <p:spPr>
          <a:xfrm>
            <a:off x="1057309" y="2972941"/>
            <a:ext cx="1270000" cy="3910364"/>
          </a:xfrm>
          <a:custGeom>
            <a:avLst/>
            <a:gdLst>
              <a:gd name="connsiteX0" fmla="*/ 0 w 1270000"/>
              <a:gd name="connsiteY0" fmla="*/ 1738664 h 3910364"/>
              <a:gd name="connsiteX1" fmla="*/ 368300 w 1270000"/>
              <a:gd name="connsiteY1" fmla="*/ 74964 h 3910364"/>
              <a:gd name="connsiteX2" fmla="*/ 1270000 w 1270000"/>
              <a:gd name="connsiteY2" fmla="*/ 3910364 h 391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0000" h="3910364">
                <a:moveTo>
                  <a:pt x="0" y="1738664"/>
                </a:moveTo>
                <a:cubicBezTo>
                  <a:pt x="78316" y="725839"/>
                  <a:pt x="156633" y="-286986"/>
                  <a:pt x="368300" y="74964"/>
                </a:cubicBezTo>
                <a:cubicBezTo>
                  <a:pt x="579967" y="436914"/>
                  <a:pt x="1115483" y="3290181"/>
                  <a:pt x="1270000" y="3910364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4E7FF9D4-0C5E-5459-FE1E-14A007C7E8DF}"/>
              </a:ext>
            </a:extLst>
          </p:cNvPr>
          <p:cNvCxnSpPr>
            <a:cxnSpLocks/>
          </p:cNvCxnSpPr>
          <p:nvPr/>
        </p:nvCxnSpPr>
        <p:spPr>
          <a:xfrm flipV="1">
            <a:off x="468313" y="2819400"/>
            <a:ext cx="0" cy="3898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D3BB1C2D-553C-1159-5584-2A04D90BCC29}"/>
              </a:ext>
            </a:extLst>
          </p:cNvPr>
          <p:cNvCxnSpPr/>
          <p:nvPr/>
        </p:nvCxnSpPr>
        <p:spPr>
          <a:xfrm>
            <a:off x="290513" y="4683055"/>
            <a:ext cx="292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989D9527-B84D-C64C-8B56-4503F50A9EB0}"/>
              </a:ext>
            </a:extLst>
          </p:cNvPr>
          <p:cNvCxnSpPr/>
          <p:nvPr/>
        </p:nvCxnSpPr>
        <p:spPr bwMode="auto">
          <a:xfrm>
            <a:off x="329405" y="3780631"/>
            <a:ext cx="292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F27BD754-5ED2-AF19-F1F7-9E34A7442282}"/>
              </a:ext>
            </a:extLst>
          </p:cNvPr>
          <p:cNvCxnSpPr/>
          <p:nvPr/>
        </p:nvCxnSpPr>
        <p:spPr bwMode="auto">
          <a:xfrm>
            <a:off x="329405" y="2981672"/>
            <a:ext cx="292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74B62C25-634F-D001-440D-9F4A3D6A89C8}"/>
              </a:ext>
            </a:extLst>
          </p:cNvPr>
          <p:cNvCxnSpPr/>
          <p:nvPr/>
        </p:nvCxnSpPr>
        <p:spPr bwMode="auto">
          <a:xfrm>
            <a:off x="320330" y="5572472"/>
            <a:ext cx="292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4E741C4F-6110-CB81-17FF-BB6B7DFF8306}"/>
              </a:ext>
            </a:extLst>
          </p:cNvPr>
          <p:cNvCxnSpPr/>
          <p:nvPr/>
        </p:nvCxnSpPr>
        <p:spPr bwMode="auto">
          <a:xfrm>
            <a:off x="329405" y="6538174"/>
            <a:ext cx="292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eck 3">
            <a:extLst>
              <a:ext uri="{FF2B5EF4-FFF2-40B4-BE49-F238E27FC236}">
                <a16:creationId xmlns:a16="http://schemas.microsoft.com/office/drawing/2014/main" id="{678A0F27-19BD-71EE-494B-68C1208A3236}"/>
              </a:ext>
            </a:extLst>
          </p:cNvPr>
          <p:cNvSpPr/>
          <p:nvPr/>
        </p:nvSpPr>
        <p:spPr>
          <a:xfrm>
            <a:off x="5873509" y="6565805"/>
            <a:ext cx="800100" cy="31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chemeClr val="tx1"/>
                </a:solidFill>
              </a:rPr>
              <a:t>La</a:t>
            </a:r>
            <a:r>
              <a:rPr lang="de-DE" sz="1100" b="1" baseline="30000" dirty="0">
                <a:solidFill>
                  <a:schemeClr val="tx1"/>
                </a:solidFill>
              </a:rPr>
              <a:t>-</a:t>
            </a:r>
            <a:r>
              <a:rPr lang="de-DE" sz="1100" b="1" dirty="0"/>
              <a:t>-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D05EF941-D9B7-C646-69D2-19355F27B3E0}"/>
              </a:ext>
            </a:extLst>
          </p:cNvPr>
          <p:cNvCxnSpPr/>
          <p:nvPr/>
        </p:nvCxnSpPr>
        <p:spPr>
          <a:xfrm>
            <a:off x="6260859" y="6235605"/>
            <a:ext cx="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eschweifte Klammer rechts 7">
            <a:extLst>
              <a:ext uri="{FF2B5EF4-FFF2-40B4-BE49-F238E27FC236}">
                <a16:creationId xmlns:a16="http://schemas.microsoft.com/office/drawing/2014/main" id="{5AF88FB8-C738-FDDA-65F5-2BC582D67AC2}"/>
              </a:ext>
            </a:extLst>
          </p:cNvPr>
          <p:cNvSpPr/>
          <p:nvPr/>
        </p:nvSpPr>
        <p:spPr>
          <a:xfrm>
            <a:off x="627100" y="5575233"/>
            <a:ext cx="248441" cy="98062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252C3CA-4B78-21B0-51E3-112E342828D0}"/>
              </a:ext>
            </a:extLst>
          </p:cNvPr>
          <p:cNvSpPr txBox="1"/>
          <p:nvPr/>
        </p:nvSpPr>
        <p:spPr>
          <a:xfrm>
            <a:off x="808935" y="5921374"/>
            <a:ext cx="7152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dirty="0">
                <a:solidFill>
                  <a:srgbClr val="003560"/>
                </a:solidFill>
                <a:latin typeface="Arial"/>
                <a:cs typeface="Arial"/>
              </a:rPr>
              <a:t> 1 ATP</a:t>
            </a:r>
          </a:p>
        </p:txBody>
      </p:sp>
      <p:sp>
        <p:nvSpPr>
          <p:cNvPr id="13" name="Textfeld 4">
            <a:extLst>
              <a:ext uri="{FF2B5EF4-FFF2-40B4-BE49-F238E27FC236}">
                <a16:creationId xmlns:a16="http://schemas.microsoft.com/office/drawing/2014/main" id="{A817A662-E5FA-32A6-A1C8-0BCB302D4FCE}"/>
              </a:ext>
            </a:extLst>
          </p:cNvPr>
          <p:cNvSpPr txBox="1"/>
          <p:nvPr/>
        </p:nvSpPr>
        <p:spPr bwMode="auto">
          <a:xfrm>
            <a:off x="392502" y="1374689"/>
            <a:ext cx="36591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850" indent="-261850">
              <a:buFont typeface="Arial"/>
              <a:buChar char="–"/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2 ATP</a:t>
            </a:r>
          </a:p>
          <a:p>
            <a:pPr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+  4 ATP</a:t>
            </a:r>
          </a:p>
          <a:p>
            <a:pPr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___________</a:t>
            </a:r>
          </a:p>
          <a:p>
            <a:pPr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+ 2 ATP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26BF062-BD5E-E7F4-DF60-6F1F7CFDC8D9}"/>
              </a:ext>
            </a:extLst>
          </p:cNvPr>
          <p:cNvSpPr/>
          <p:nvPr/>
        </p:nvSpPr>
        <p:spPr bwMode="auto">
          <a:xfrm>
            <a:off x="392502" y="1411849"/>
            <a:ext cx="1469578" cy="1029446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FD6C0E79-73B8-572B-F15C-2AC007953B15}"/>
              </a:ext>
            </a:extLst>
          </p:cNvPr>
          <p:cNvSpPr/>
          <p:nvPr/>
        </p:nvSpPr>
        <p:spPr bwMode="auto">
          <a:xfrm>
            <a:off x="2222097" y="1415043"/>
            <a:ext cx="1469578" cy="102944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CCEBA4F8-2A82-41EA-3F70-37166E25CEFB}"/>
              </a:ext>
            </a:extLst>
          </p:cNvPr>
          <p:cNvSpPr txBox="1"/>
          <p:nvPr/>
        </p:nvSpPr>
        <p:spPr bwMode="auto">
          <a:xfrm>
            <a:off x="2265258" y="1368371"/>
            <a:ext cx="58988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1849" indent="-261849">
              <a:buFont typeface="Arial"/>
              <a:buChar char="–"/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1 ATP</a:t>
            </a:r>
          </a:p>
          <a:p>
            <a:pPr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+  4 ATP</a:t>
            </a:r>
          </a:p>
          <a:p>
            <a:pPr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___________</a:t>
            </a:r>
          </a:p>
          <a:p>
            <a:pPr>
              <a:defRPr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+ 3 ATP</a:t>
            </a:r>
          </a:p>
        </p:txBody>
      </p: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ED2B8B2E-8DEE-FC62-AE4A-F21172C73A19}"/>
              </a:ext>
            </a:extLst>
          </p:cNvPr>
          <p:cNvCxnSpPr>
            <a:cxnSpLocks/>
          </p:cNvCxnSpPr>
          <p:nvPr/>
        </p:nvCxnSpPr>
        <p:spPr bwMode="auto">
          <a:xfrm>
            <a:off x="680261" y="3780631"/>
            <a:ext cx="4318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4C091507-65B0-9AC9-23C9-889786340365}"/>
              </a:ext>
            </a:extLst>
          </p:cNvPr>
          <p:cNvSpPr/>
          <p:nvPr/>
        </p:nvSpPr>
        <p:spPr bwMode="auto">
          <a:xfrm>
            <a:off x="3242611" y="6606049"/>
            <a:ext cx="834308" cy="31750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AAE5DCEA-4EA8-135F-BAFE-65E5F89E4121}"/>
              </a:ext>
            </a:extLst>
          </p:cNvPr>
          <p:cNvSpPr txBox="1"/>
          <p:nvPr/>
        </p:nvSpPr>
        <p:spPr>
          <a:xfrm>
            <a:off x="3194391" y="6633994"/>
            <a:ext cx="2420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003560"/>
                </a:solidFill>
                <a:latin typeface="Arial"/>
                <a:cs typeface="Arial"/>
              </a:rPr>
              <a:t>+ 1 ATP / La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1B266AD-FBE8-5857-8C08-F7D07EA39A2E}"/>
              </a:ext>
            </a:extLst>
          </p:cNvPr>
          <p:cNvSpPr/>
          <p:nvPr/>
        </p:nvSpPr>
        <p:spPr bwMode="auto">
          <a:xfrm>
            <a:off x="1244806" y="2572724"/>
            <a:ext cx="279400" cy="2794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94BD41D4-773F-EB73-EC86-AB30E506D468}"/>
              </a:ext>
            </a:extLst>
          </p:cNvPr>
          <p:cNvSpPr/>
          <p:nvPr/>
        </p:nvSpPr>
        <p:spPr bwMode="auto">
          <a:xfrm>
            <a:off x="1511300" y="6538174"/>
            <a:ext cx="1209190" cy="383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BAE81106-4A9F-30A1-4E4B-2087C58AE7F4}"/>
              </a:ext>
            </a:extLst>
          </p:cNvPr>
          <p:cNvSpPr/>
          <p:nvPr/>
        </p:nvSpPr>
        <p:spPr bwMode="auto">
          <a:xfrm>
            <a:off x="1971954" y="6584903"/>
            <a:ext cx="944349" cy="3175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26DD0AD-0D30-A89F-E3F4-73AE1DC787BA}"/>
              </a:ext>
            </a:extLst>
          </p:cNvPr>
          <p:cNvSpPr txBox="1"/>
          <p:nvPr/>
        </p:nvSpPr>
        <p:spPr bwMode="auto">
          <a:xfrm>
            <a:off x="1905583" y="6599032"/>
            <a:ext cx="2420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003560"/>
                </a:solidFill>
                <a:latin typeface="Arial"/>
                <a:cs typeface="Arial"/>
              </a:rPr>
              <a:t>+ 1.5 ATP / La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8894540-E5EB-672F-C7E5-D2B5F0C88B6B}"/>
              </a:ext>
            </a:extLst>
          </p:cNvPr>
          <p:cNvSpPr/>
          <p:nvPr/>
        </p:nvSpPr>
        <p:spPr bwMode="auto">
          <a:xfrm>
            <a:off x="6042991" y="745864"/>
            <a:ext cx="473698" cy="146568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11">
            <a:extLst>
              <a:ext uri="{FF2B5EF4-FFF2-40B4-BE49-F238E27FC236}">
                <a16:creationId xmlns:a16="http://schemas.microsoft.com/office/drawing/2014/main" id="{04C543D2-AE98-CA4A-FD9E-55089070EA3B}"/>
              </a:ext>
            </a:extLst>
          </p:cNvPr>
          <p:cNvSpPr txBox="1"/>
          <p:nvPr/>
        </p:nvSpPr>
        <p:spPr bwMode="auto">
          <a:xfrm>
            <a:off x="8062255" y="6691841"/>
            <a:ext cx="4852331" cy="21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800" dirty="0" err="1">
                <a:solidFill>
                  <a:srgbClr val="003560"/>
                </a:solidFill>
                <a:latin typeface="Arial"/>
                <a:cs typeface="Arial"/>
              </a:rPr>
              <a:t>Stryer</a:t>
            </a:r>
            <a:r>
              <a:rPr lang="de-DE" sz="800" dirty="0">
                <a:solidFill>
                  <a:srgbClr val="003560"/>
                </a:solidFill>
                <a:latin typeface="Arial"/>
                <a:cs typeface="Arial"/>
              </a:rPr>
              <a:t> et al., 2018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0709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3465E-6 2.52572E-6 L 0.12331 0.495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7" y="247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6 0.00357 L 0.16236 0.5080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8" y="25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25" grpId="0"/>
      <p:bldP spid="29" grpId="0" animBg="1"/>
      <p:bldP spid="26" grpId="0" animBg="1"/>
      <p:bldP spid="27" grpId="0" animBg="1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otes Ausrufezeichen.Warnung Gefährliche Aufmerksamkeit I Icon.vector  Illustration Eps Lizenzfrei nutzbare SVG, Vektorgrafiken, Clip Arts,  Illustrationen. Image 150858721.">
            <a:extLst>
              <a:ext uri="{FF2B5EF4-FFF2-40B4-BE49-F238E27FC236}">
                <a16:creationId xmlns:a16="http://schemas.microsoft.com/office/drawing/2014/main" id="{FE93AEE6-4F9C-48BE-A54C-037638096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37" y="1906293"/>
            <a:ext cx="1083414" cy="108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338D1BB-49FF-9D68-40F3-58335AB2F322}"/>
              </a:ext>
            </a:extLst>
          </p:cNvPr>
          <p:cNvSpPr txBox="1"/>
          <p:nvPr/>
        </p:nvSpPr>
        <p:spPr>
          <a:xfrm>
            <a:off x="1423951" y="2080753"/>
            <a:ext cx="3903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 pitchFamily="2" charset="2"/>
              <a:buChar char="Ø"/>
            </a:pPr>
            <a:r>
              <a:rPr lang="de-DE" sz="12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 </a:t>
            </a:r>
            <a:r>
              <a:rPr lang="de-DE" sz="12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r>
              <a:rPr lang="de-DE" sz="12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depends</a:t>
            </a:r>
            <a:r>
              <a:rPr lang="de-DE" sz="12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2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glucose</a:t>
            </a:r>
            <a:r>
              <a:rPr lang="de-DE" sz="12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2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glycogen</a:t>
            </a:r>
            <a:r>
              <a:rPr lang="de-DE" sz="12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endParaRPr lang="de-DE" sz="1200" b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itchFamily="2" charset="2"/>
              <a:buChar char="Ø"/>
            </a:pPr>
            <a:endParaRPr lang="de-DE" sz="1200" b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itchFamily="2" charset="2"/>
              <a:buChar char="Ø"/>
            </a:pPr>
            <a:r>
              <a:rPr lang="de-DE" sz="12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de-DE" sz="12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</a:t>
            </a:r>
            <a:r>
              <a:rPr lang="de-DE" sz="12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1.4 ATP / Lactate</a:t>
            </a:r>
          </a:p>
        </p:txBody>
      </p:sp>
      <p:sp>
        <p:nvSpPr>
          <p:cNvPr id="7" name="Textfeld 18">
            <a:extLst>
              <a:ext uri="{FF2B5EF4-FFF2-40B4-BE49-F238E27FC236}">
                <a16:creationId xmlns:a16="http://schemas.microsoft.com/office/drawing/2014/main" id="{18E05089-8A29-E4EC-61B7-6DA18C6EB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6"/>
            <a:ext cx="3659188" cy="7318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5pPr>
            <a:lvl6pPr marL="2514599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1" dirty="0">
                <a:solidFill>
                  <a:srgbClr val="003560"/>
                </a:solidFill>
                <a:latin typeface="Arial"/>
              </a:rPr>
              <a:t>Glucose and </a:t>
            </a: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Glycolysis</a:t>
            </a:r>
            <a:endParaRPr dirty="0"/>
          </a:p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400" b="1" dirty="0">
              <a:solidFill>
                <a:srgbClr val="0035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3647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5A5DD714-14AF-5110-094F-33CFF1379A45}"/>
              </a:ext>
            </a:extLst>
          </p:cNvPr>
          <p:cNvSpPr/>
          <p:nvPr/>
        </p:nvSpPr>
        <p:spPr>
          <a:xfrm>
            <a:off x="6156274" y="6763616"/>
            <a:ext cx="800100" cy="31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chemeClr val="tx1"/>
                </a:solidFill>
              </a:rPr>
              <a:t>La</a:t>
            </a:r>
            <a:r>
              <a:rPr lang="de-DE" sz="1100" b="1" baseline="30000" dirty="0">
                <a:solidFill>
                  <a:schemeClr val="tx1"/>
                </a:solidFill>
              </a:rPr>
              <a:t>-</a:t>
            </a:r>
            <a:r>
              <a:rPr lang="de-DE" sz="1100" b="1" dirty="0"/>
              <a:t>-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172EA16-3725-90A7-8F8D-32CAA65A6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052259" y="870816"/>
            <a:ext cx="3309001" cy="5836162"/>
          </a:xfrm>
          <a:prstGeom prst="rect">
            <a:avLst/>
          </a:prstGeom>
        </p:spPr>
      </p:pic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15DD7396-6DE4-6E9E-C301-71245D0EFFC3}"/>
              </a:ext>
            </a:extLst>
          </p:cNvPr>
          <p:cNvCxnSpPr/>
          <p:nvPr/>
        </p:nvCxnSpPr>
        <p:spPr>
          <a:xfrm>
            <a:off x="6543624" y="6433416"/>
            <a:ext cx="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18">
            <a:extLst>
              <a:ext uri="{FF2B5EF4-FFF2-40B4-BE49-F238E27FC236}">
                <a16:creationId xmlns:a16="http://schemas.microsoft.com/office/drawing/2014/main" id="{F9AFAD7F-EF69-ADB8-98A8-2BB880A21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870816"/>
            <a:ext cx="7892948" cy="7386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5pPr>
            <a:lvl6pPr marL="2514599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1" dirty="0">
                <a:solidFill>
                  <a:srgbClr val="003560"/>
                </a:solidFill>
                <a:latin typeface="Arial"/>
              </a:rPr>
              <a:t>Rate Limitation </a:t>
            </a: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of</a:t>
            </a:r>
            <a:r>
              <a:rPr lang="de-DE" sz="2400" b="1" dirty="0">
                <a:solidFill>
                  <a:srgbClr val="003560"/>
                </a:solidFill>
                <a:latin typeface="Arial"/>
              </a:rPr>
              <a:t> </a:t>
            </a: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Glycolysis</a:t>
            </a:r>
            <a:endParaRPr dirty="0"/>
          </a:p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400" b="1" dirty="0">
              <a:solidFill>
                <a:srgbClr val="003560"/>
              </a:solidFill>
              <a:latin typeface="Arial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5BFDE06D-2399-8B7C-2051-E550560DC8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781"/>
          <a:stretch/>
        </p:blipFill>
        <p:spPr bwMode="auto">
          <a:xfrm>
            <a:off x="400250" y="1369768"/>
            <a:ext cx="3733605" cy="166553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3C64D923-1C21-27B5-99D2-DE2BE974BBE8}"/>
              </a:ext>
            </a:extLst>
          </p:cNvPr>
          <p:cNvSpPr txBox="1"/>
          <p:nvPr/>
        </p:nvSpPr>
        <p:spPr>
          <a:xfrm>
            <a:off x="400249" y="3573453"/>
            <a:ext cx="373360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What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is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rate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limiting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factor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ATP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Production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in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Glycolysis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?</a:t>
            </a:r>
          </a:p>
          <a:p>
            <a:pPr marL="285750" indent="-285750">
              <a:buFont typeface="Wingdings" pitchFamily="2" charset="2"/>
              <a:buChar char="Ø"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Need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to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look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at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different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steps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glycolysis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isolated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and find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slowest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one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!</a:t>
            </a:r>
          </a:p>
          <a:p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PFK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is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key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regulatory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enzyme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in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Pathway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!</a:t>
            </a:r>
          </a:p>
          <a:p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BC3B7E77-8D33-75FB-DA08-B599CE5C9305}"/>
              </a:ext>
            </a:extLst>
          </p:cNvPr>
          <p:cNvSpPr/>
          <p:nvPr/>
        </p:nvSpPr>
        <p:spPr>
          <a:xfrm>
            <a:off x="5829300" y="2247900"/>
            <a:ext cx="1587500" cy="738664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3F5AD711-EFED-309D-18C4-A3174667A46F}"/>
              </a:ext>
            </a:extLst>
          </p:cNvPr>
          <p:cNvSpPr/>
          <p:nvPr/>
        </p:nvSpPr>
        <p:spPr>
          <a:xfrm>
            <a:off x="420260" y="5499100"/>
            <a:ext cx="3389740" cy="59690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11">
            <a:extLst>
              <a:ext uri="{FF2B5EF4-FFF2-40B4-BE49-F238E27FC236}">
                <a16:creationId xmlns:a16="http://schemas.microsoft.com/office/drawing/2014/main" id="{6F51641E-700F-11C4-CC9B-9F826F4CFDDD}"/>
              </a:ext>
            </a:extLst>
          </p:cNvPr>
          <p:cNvSpPr txBox="1"/>
          <p:nvPr/>
        </p:nvSpPr>
        <p:spPr bwMode="auto">
          <a:xfrm>
            <a:off x="8062255" y="6691841"/>
            <a:ext cx="4852331" cy="21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800" dirty="0" err="1">
                <a:solidFill>
                  <a:srgbClr val="003560"/>
                </a:solidFill>
                <a:latin typeface="Arial"/>
                <a:cs typeface="Arial"/>
              </a:rPr>
              <a:t>Stryer</a:t>
            </a:r>
            <a:r>
              <a:rPr lang="de-DE" sz="800" dirty="0">
                <a:solidFill>
                  <a:srgbClr val="003560"/>
                </a:solidFill>
                <a:latin typeface="Arial"/>
                <a:cs typeface="Arial"/>
              </a:rPr>
              <a:t> et al., 2018</a:t>
            </a:r>
            <a:endParaRPr dirty="0"/>
          </a:p>
        </p:txBody>
      </p:sp>
      <p:sp>
        <p:nvSpPr>
          <p:cNvPr id="6" name="Textfeld 11">
            <a:extLst>
              <a:ext uri="{FF2B5EF4-FFF2-40B4-BE49-F238E27FC236}">
                <a16:creationId xmlns:a16="http://schemas.microsoft.com/office/drawing/2014/main" id="{6E461BE7-D4FC-1F50-30CC-D3FCF2364143}"/>
              </a:ext>
            </a:extLst>
          </p:cNvPr>
          <p:cNvSpPr txBox="1"/>
          <p:nvPr/>
        </p:nvSpPr>
        <p:spPr bwMode="auto">
          <a:xfrm>
            <a:off x="334120" y="3035300"/>
            <a:ext cx="4852331" cy="21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800" dirty="0">
                <a:solidFill>
                  <a:srgbClr val="003560"/>
                </a:solidFill>
                <a:latin typeface="Arial"/>
                <a:cs typeface="Arial"/>
              </a:rPr>
              <a:t>Heck et al., 2010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9004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45DD441-3B88-9CA2-8B51-DBE21A18B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64" y="1454381"/>
            <a:ext cx="8095130" cy="542070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780D67A-7677-8179-26B6-25EE850EC9CE}"/>
              </a:ext>
            </a:extLst>
          </p:cNvPr>
          <p:cNvSpPr txBox="1"/>
          <p:nvPr/>
        </p:nvSpPr>
        <p:spPr>
          <a:xfrm>
            <a:off x="5432611" y="7075557"/>
            <a:ext cx="589653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de-DE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www.instagram.com</a:t>
            </a:r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/p/DXmE2Y0Deat/?</a:t>
            </a:r>
            <a:r>
              <a:rPr lang="de-DE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img_index</a:t>
            </a:r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</a:t>
            </a:r>
          </a:p>
        </p:txBody>
      </p:sp>
    </p:spTree>
    <p:extLst>
      <p:ext uri="{BB962C8B-B14F-4D97-AF65-F5344CB8AC3E}">
        <p14:creationId xmlns:p14="http://schemas.microsoft.com/office/powerpoint/2010/main" val="1112931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9E19821-9CAB-B3CB-F0D9-4D63E7D566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6" t="3582" r="9528" b="1070"/>
          <a:stretch/>
        </p:blipFill>
        <p:spPr>
          <a:xfrm>
            <a:off x="417443" y="1013790"/>
            <a:ext cx="4949687" cy="531595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CEFE072-BCF4-5716-1861-DB90E46D021F}"/>
              </a:ext>
            </a:extLst>
          </p:cNvPr>
          <p:cNvSpPr txBox="1"/>
          <p:nvPr/>
        </p:nvSpPr>
        <p:spPr>
          <a:xfrm>
            <a:off x="0" y="6746060"/>
            <a:ext cx="589887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dirty="0" err="1">
                <a:solidFill>
                  <a:srgbClr val="003560"/>
                </a:solidFill>
                <a:latin typeface="Arial"/>
                <a:cs typeface="Arial"/>
              </a:rPr>
              <a:t>Murgia</a:t>
            </a:r>
            <a:r>
              <a:rPr lang="de-DE" sz="1100" dirty="0">
                <a:solidFill>
                  <a:srgbClr val="003560"/>
                </a:solidFill>
                <a:latin typeface="Arial"/>
                <a:cs typeface="Arial"/>
              </a:rPr>
              <a:t> et al., 2021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3F2B14A2-462F-B7C7-727F-DAD1EA5DD0A5}"/>
              </a:ext>
            </a:extLst>
          </p:cNvPr>
          <p:cNvCxnSpPr/>
          <p:nvPr/>
        </p:nvCxnSpPr>
        <p:spPr>
          <a:xfrm flipH="1">
            <a:off x="5121136" y="2216426"/>
            <a:ext cx="135172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C39D9913-6D4A-EC80-073B-201855F71F22}"/>
              </a:ext>
            </a:extLst>
          </p:cNvPr>
          <p:cNvSpPr txBox="1"/>
          <p:nvPr/>
        </p:nvSpPr>
        <p:spPr>
          <a:xfrm>
            <a:off x="6612006" y="2013490"/>
            <a:ext cx="2044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Most abundant in Type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IIx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fibres</a:t>
            </a: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3339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29222266" name="Textfeld 18"/>
          <p:cNvSpPr txBox="1">
            <a:spLocks noChangeArrowheads="1"/>
          </p:cNvSpPr>
          <p:nvPr/>
        </p:nvSpPr>
        <p:spPr bwMode="auto">
          <a:xfrm>
            <a:off x="468312" y="870816"/>
            <a:ext cx="7892948" cy="7318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5pPr>
            <a:lvl6pPr marL="2514599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1" dirty="0">
                <a:solidFill>
                  <a:srgbClr val="003560"/>
                </a:solidFill>
                <a:latin typeface="Arial"/>
              </a:rPr>
              <a:t>Glucose and </a:t>
            </a: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Glycolysis</a:t>
            </a:r>
            <a:endParaRPr dirty="0"/>
          </a:p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400" b="1" dirty="0">
              <a:solidFill>
                <a:srgbClr val="003560"/>
              </a:solidFill>
              <a:latin typeface="Arial"/>
            </a:endParaRP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C7CDBFE7-2798-9F7A-5B0E-EAA68DC29FEC}"/>
              </a:ext>
            </a:extLst>
          </p:cNvPr>
          <p:cNvGrpSpPr/>
          <p:nvPr/>
        </p:nvGrpSpPr>
        <p:grpSpPr>
          <a:xfrm>
            <a:off x="5946772" y="1602695"/>
            <a:ext cx="3903326" cy="4519137"/>
            <a:chOff x="5272157" y="1642327"/>
            <a:chExt cx="3903326" cy="4519137"/>
          </a:xfrm>
        </p:grpSpPr>
        <p:sp>
          <p:nvSpPr>
            <p:cNvPr id="1136978257" name="Nach oben gekrümmter Pfeil 1136978256"/>
            <p:cNvSpPr/>
            <p:nvPr/>
          </p:nvSpPr>
          <p:spPr bwMode="auto">
            <a:xfrm rot="5399978">
              <a:off x="6522049" y="3124064"/>
              <a:ext cx="507999" cy="182562"/>
            </a:xfrm>
            <a:prstGeom prst="curvedUp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2614794" name="Textfeld 322614793"/>
            <p:cNvSpPr txBox="1"/>
            <p:nvPr/>
          </p:nvSpPr>
          <p:spPr bwMode="auto">
            <a:xfrm>
              <a:off x="7006026" y="3003807"/>
              <a:ext cx="2169457" cy="366119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compatLnSpc="0">
              <a:spAutoFit/>
            </a:bodyPr>
            <a:lstStyle/>
            <a:p>
              <a:pPr marL="0" marR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 b="0" i="0" u="none" strike="noStrike" cap="none" spc="0">
                  <a:solidFill>
                    <a:srgbClr val="003560"/>
                  </a:solidFill>
                  <a:latin typeface="Arial"/>
                  <a:ea typeface="Arial"/>
                  <a:cs typeface="Arial"/>
                </a:rPr>
                <a:t>Key Enzyme:</a:t>
              </a:r>
              <a:endParaRPr lang="de-DE" sz="900" b="0" i="0" u="none" strike="noStrike" cap="none" spc="0">
                <a:solidFill>
                  <a:srgbClr val="003560"/>
                </a:solidFill>
                <a:latin typeface="Arial"/>
                <a:cs typeface="Arial"/>
              </a:endParaRPr>
            </a:p>
            <a:p>
              <a:pPr marL="0" marR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 b="0" i="0" u="none" strike="noStrike" cap="none" spc="0">
                  <a:solidFill>
                    <a:srgbClr val="003560"/>
                  </a:solidFill>
                  <a:latin typeface="Arial"/>
                  <a:ea typeface="Arial"/>
                  <a:cs typeface="Arial"/>
                </a:rPr>
                <a:t>Phosphofruktokinase (PFK)</a:t>
              </a:r>
              <a:endParaRPr lang="de-DE" sz="1600" b="0" i="0" u="none" strike="noStrike" cap="none" spc="0">
                <a:solidFill>
                  <a:srgbClr val="003560"/>
                </a:solidFill>
                <a:latin typeface="Arial"/>
                <a:cs typeface="Arial"/>
              </a:endParaRPr>
            </a:p>
          </p:txBody>
        </p:sp>
        <p:sp>
          <p:nvSpPr>
            <p:cNvPr id="13" name="Textfeld 4">
              <a:extLst>
                <a:ext uri="{FF2B5EF4-FFF2-40B4-BE49-F238E27FC236}">
                  <a16:creationId xmlns:a16="http://schemas.microsoft.com/office/drawing/2014/main" id="{A6231187-60BC-ADA8-FFF3-DB2E95D2B8EB}"/>
                </a:ext>
              </a:extLst>
            </p:cNvPr>
            <p:cNvSpPr txBox="1"/>
            <p:nvPr/>
          </p:nvSpPr>
          <p:spPr bwMode="auto">
            <a:xfrm>
              <a:off x="6155674" y="1889003"/>
              <a:ext cx="1259459" cy="335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600" b="0" i="0" u="none" strike="noStrike" cap="none" spc="0" dirty="0">
                  <a:solidFill>
                    <a:srgbClr val="003560"/>
                  </a:solidFill>
                  <a:latin typeface="Arial"/>
                  <a:ea typeface="Arial"/>
                  <a:cs typeface="Arial"/>
                </a:rPr>
                <a:t>1 Glucose</a:t>
              </a:r>
              <a:endParaRPr lang="de-DE" sz="1600" b="0" i="0" u="none" strike="noStrike" cap="none" spc="0" dirty="0">
                <a:solidFill>
                  <a:srgbClr val="003560"/>
                </a:solidFill>
                <a:latin typeface="Arial"/>
                <a:cs typeface="Arial"/>
              </a:endParaRPr>
            </a:p>
          </p:txBody>
        </p:sp>
        <p:sp>
          <p:nvSpPr>
            <p:cNvPr id="14" name="Textfeld 8">
              <a:extLst>
                <a:ext uri="{FF2B5EF4-FFF2-40B4-BE49-F238E27FC236}">
                  <a16:creationId xmlns:a16="http://schemas.microsoft.com/office/drawing/2014/main" id="{D2717539-6092-32F9-6340-F4DCC7114F42}"/>
                </a:ext>
              </a:extLst>
            </p:cNvPr>
            <p:cNvSpPr txBox="1"/>
            <p:nvPr/>
          </p:nvSpPr>
          <p:spPr bwMode="auto">
            <a:xfrm>
              <a:off x="5803303" y="5640250"/>
              <a:ext cx="17629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600" b="0" i="0" u="none" strike="noStrike" cap="none" spc="0" dirty="0">
                  <a:solidFill>
                    <a:srgbClr val="003560"/>
                  </a:solidFill>
                  <a:latin typeface="Arial"/>
                  <a:ea typeface="Arial"/>
                  <a:cs typeface="Arial"/>
                </a:rPr>
                <a:t>2 </a:t>
              </a:r>
              <a:r>
                <a:rPr lang="de-DE" sz="1600" dirty="0">
                  <a:solidFill>
                    <a:srgbClr val="003560"/>
                  </a:solidFill>
                  <a:latin typeface="Arial"/>
                  <a:ea typeface="Arial"/>
                  <a:cs typeface="Arial"/>
                </a:rPr>
                <a:t>Lactate + 2 H</a:t>
              </a:r>
              <a:r>
                <a:rPr lang="de-DE" sz="1600" baseline="30000" dirty="0">
                  <a:solidFill>
                    <a:srgbClr val="003560"/>
                  </a:solidFill>
                  <a:latin typeface="Arial"/>
                  <a:ea typeface="Arial"/>
                  <a:cs typeface="Arial"/>
                </a:rPr>
                <a:t>+</a:t>
              </a:r>
              <a:endParaRPr baseline="30000" dirty="0"/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8E2A57BE-9A93-F0B7-9D9E-5B8BDF0B7DEF}"/>
                </a:ext>
              </a:extLst>
            </p:cNvPr>
            <p:cNvSpPr txBox="1"/>
            <p:nvPr/>
          </p:nvSpPr>
          <p:spPr bwMode="auto">
            <a:xfrm>
              <a:off x="5907968" y="2281909"/>
              <a:ext cx="2173416" cy="228960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compatLnSpc="0">
              <a:spAutoFit/>
            </a:bodyPr>
            <a:lstStyle/>
            <a:p>
              <a:pPr marL="0" marR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 b="0" i="0" u="none" strike="noStrike" cap="none" spc="0" dirty="0">
                  <a:solidFill>
                    <a:srgbClr val="003560"/>
                  </a:solidFill>
                  <a:latin typeface="Arial"/>
                  <a:ea typeface="Arial"/>
                  <a:cs typeface="Arial"/>
                </a:rPr>
                <a:t>-1 ATP</a:t>
              </a:r>
              <a:endParaRPr lang="de-DE" sz="1600" b="0" i="0" u="none" strike="noStrike" cap="none" spc="0" dirty="0">
                <a:solidFill>
                  <a:srgbClr val="003560"/>
                </a:solidFill>
                <a:latin typeface="Arial"/>
                <a:cs typeface="Arial"/>
              </a:endParaRP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75285D8C-43ED-A2A9-A05B-F71CCD518252}"/>
                </a:ext>
              </a:extLst>
            </p:cNvPr>
            <p:cNvSpPr txBox="1"/>
            <p:nvPr/>
          </p:nvSpPr>
          <p:spPr bwMode="auto">
            <a:xfrm>
              <a:off x="5895268" y="3100265"/>
              <a:ext cx="2173775" cy="228960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compatLnSpc="0">
              <a:spAutoFit/>
            </a:bodyPr>
            <a:lstStyle/>
            <a:p>
              <a:pPr marL="0" marR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 b="0" i="0" u="none" strike="noStrike" cap="none" spc="0" dirty="0">
                  <a:solidFill>
                    <a:srgbClr val="003560"/>
                  </a:solidFill>
                  <a:latin typeface="Arial"/>
                  <a:ea typeface="Arial"/>
                  <a:cs typeface="Arial"/>
                </a:rPr>
                <a:t>-1 ATP</a:t>
              </a:r>
              <a:endParaRPr lang="de-DE" sz="1600" b="0" i="0" u="none" strike="noStrike" cap="none" spc="0" dirty="0">
                <a:solidFill>
                  <a:srgbClr val="003560"/>
                </a:solidFill>
                <a:latin typeface="Arial"/>
                <a:cs typeface="Arial"/>
              </a:endParaRP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1ABE0406-7378-481B-92A2-D3275A919FBD}"/>
                </a:ext>
              </a:extLst>
            </p:cNvPr>
            <p:cNvSpPr txBox="1"/>
            <p:nvPr/>
          </p:nvSpPr>
          <p:spPr bwMode="auto">
            <a:xfrm>
              <a:off x="5907222" y="3987797"/>
              <a:ext cx="2176295" cy="228960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compatLnSpc="0">
              <a:spAutoFit/>
            </a:bodyPr>
            <a:lstStyle/>
            <a:p>
              <a:pPr marL="0" marR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 b="0" i="0" u="none" strike="noStrike" cap="none" spc="0">
                  <a:solidFill>
                    <a:srgbClr val="003560"/>
                  </a:solidFill>
                  <a:latin typeface="Arial"/>
                  <a:ea typeface="Arial"/>
                  <a:cs typeface="Arial"/>
                </a:rPr>
                <a:t>+2 ATP</a:t>
              </a:r>
              <a:endParaRPr lang="de-DE" sz="1600" b="0" i="0" u="none" strike="noStrike" cap="none" spc="0">
                <a:solidFill>
                  <a:srgbClr val="003560"/>
                </a:solidFill>
                <a:latin typeface="Arial"/>
                <a:cs typeface="Arial"/>
              </a:endParaRP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460DFADC-4426-371A-0E6E-A7A082EE7639}"/>
                </a:ext>
              </a:extLst>
            </p:cNvPr>
            <p:cNvSpPr txBox="1"/>
            <p:nvPr/>
          </p:nvSpPr>
          <p:spPr bwMode="auto">
            <a:xfrm>
              <a:off x="5907222" y="5017687"/>
              <a:ext cx="2176654" cy="228960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compatLnSpc="0">
              <a:spAutoFit/>
            </a:bodyPr>
            <a:lstStyle/>
            <a:p>
              <a:pPr marL="0" marR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 b="0" i="0" u="none" strike="noStrike" cap="none" spc="0" dirty="0">
                  <a:solidFill>
                    <a:srgbClr val="003560"/>
                  </a:solidFill>
                  <a:latin typeface="Arial"/>
                  <a:ea typeface="Arial"/>
                  <a:cs typeface="Arial"/>
                </a:rPr>
                <a:t>+2 ATP</a:t>
              </a:r>
              <a:endParaRPr lang="de-DE" sz="1600" b="0" i="0" u="none" strike="noStrike" cap="none" spc="0" dirty="0">
                <a:solidFill>
                  <a:srgbClr val="003560"/>
                </a:solidFill>
                <a:latin typeface="Arial"/>
                <a:cs typeface="Arial"/>
              </a:endParaRPr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B1074583-7BDC-8AE5-51E5-F8C7FEEFF288}"/>
                </a:ext>
              </a:extLst>
            </p:cNvPr>
            <p:cNvSpPr/>
            <p:nvPr/>
          </p:nvSpPr>
          <p:spPr bwMode="auto">
            <a:xfrm>
              <a:off x="5272157" y="1642327"/>
              <a:ext cx="2811360" cy="2032000"/>
            </a:xfrm>
            <a:prstGeom prst="rect">
              <a:avLst/>
            </a:pr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A6FDB7B3-366A-1E1E-D317-2263145ED989}"/>
                </a:ext>
              </a:extLst>
            </p:cNvPr>
            <p:cNvSpPr/>
            <p:nvPr/>
          </p:nvSpPr>
          <p:spPr bwMode="auto">
            <a:xfrm>
              <a:off x="5272157" y="3674146"/>
              <a:ext cx="2811360" cy="2487318"/>
            </a:xfrm>
            <a:prstGeom prst="rect">
              <a:avLst/>
            </a:pr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1" name="Gerade Verbindung 20">
              <a:extLst>
                <a:ext uri="{FF2B5EF4-FFF2-40B4-BE49-F238E27FC236}">
                  <a16:creationId xmlns:a16="http://schemas.microsoft.com/office/drawing/2014/main" id="{11A714F9-8CB4-D7C1-A9F5-D17BF88E2CB0}"/>
                </a:ext>
              </a:extLst>
            </p:cNvPr>
            <p:cNvCxnSpPr>
              <a:endCxn id="20" idx="0"/>
            </p:cNvCxnSpPr>
            <p:nvPr/>
          </p:nvCxnSpPr>
          <p:spPr bwMode="auto">
            <a:xfrm>
              <a:off x="6677837" y="2281909"/>
              <a:ext cx="0" cy="13922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>
              <a:extLst>
                <a:ext uri="{FF2B5EF4-FFF2-40B4-BE49-F238E27FC236}">
                  <a16:creationId xmlns:a16="http://schemas.microsoft.com/office/drawing/2014/main" id="{32DB65E6-6F04-D39D-ACBD-F5597742571C}"/>
                </a:ext>
              </a:extLst>
            </p:cNvPr>
            <p:cNvCxnSpPr/>
            <p:nvPr/>
          </p:nvCxnSpPr>
          <p:spPr bwMode="auto">
            <a:xfrm>
              <a:off x="6631057" y="3674146"/>
              <a:ext cx="0" cy="19305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>
              <a:extLst>
                <a:ext uri="{FF2B5EF4-FFF2-40B4-BE49-F238E27FC236}">
                  <a16:creationId xmlns:a16="http://schemas.microsoft.com/office/drawing/2014/main" id="{90203208-F9DD-5D1F-9D85-50B2C205B109}"/>
                </a:ext>
              </a:extLst>
            </p:cNvPr>
            <p:cNvCxnSpPr/>
            <p:nvPr/>
          </p:nvCxnSpPr>
          <p:spPr bwMode="auto">
            <a:xfrm>
              <a:off x="6734602" y="3674146"/>
              <a:ext cx="0" cy="19305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feld 24">
            <a:extLst>
              <a:ext uri="{FF2B5EF4-FFF2-40B4-BE49-F238E27FC236}">
                <a16:creationId xmlns:a16="http://schemas.microsoft.com/office/drawing/2014/main" id="{FC669617-036D-C349-4F1C-64137141421A}"/>
              </a:ext>
            </a:extLst>
          </p:cNvPr>
          <p:cNvSpPr txBox="1"/>
          <p:nvPr/>
        </p:nvSpPr>
        <p:spPr>
          <a:xfrm>
            <a:off x="400248" y="1799037"/>
            <a:ext cx="373360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What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is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rate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limiting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factor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ATP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Production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in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Glycolysis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?</a:t>
            </a:r>
          </a:p>
          <a:p>
            <a:pPr marL="285750" indent="-285750">
              <a:buFont typeface="Wingdings" pitchFamily="2" charset="2"/>
              <a:buChar char="Ø"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More Enzymes -&gt; More ATP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Production</a:t>
            </a: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è"/>
            </a:pP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More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Process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can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occur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in parallel</a:t>
            </a:r>
          </a:p>
          <a:p>
            <a:pPr marL="285750" indent="-285750">
              <a:buFont typeface="Wingdings" pitchFamily="2" charset="2"/>
              <a:buChar char="è"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è"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è"/>
            </a:pP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When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looking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at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enzyme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level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PFK will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give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best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index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anerobic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pathway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!</a:t>
            </a:r>
          </a:p>
          <a:p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28BFB4C6-A3B2-963D-2E09-C0A15918CF1E}"/>
              </a:ext>
            </a:extLst>
          </p:cNvPr>
          <p:cNvCxnSpPr>
            <a:cxnSpLocks/>
          </p:cNvCxnSpPr>
          <p:nvPr/>
        </p:nvCxnSpPr>
        <p:spPr>
          <a:xfrm flipV="1">
            <a:off x="468312" y="5338467"/>
            <a:ext cx="0" cy="627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8B522083-5109-3212-92FE-D40D49E68F06}"/>
              </a:ext>
            </a:extLst>
          </p:cNvPr>
          <p:cNvSpPr txBox="1"/>
          <p:nvPr/>
        </p:nvSpPr>
        <p:spPr>
          <a:xfrm>
            <a:off x="769142" y="5493362"/>
            <a:ext cx="162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ADP, AMP, P</a:t>
            </a:r>
            <a:r>
              <a:rPr lang="de-DE" sz="1600" baseline="-25000" dirty="0">
                <a:solidFill>
                  <a:srgbClr val="003560"/>
                </a:solidFill>
                <a:latin typeface="Arial"/>
                <a:cs typeface="Arial"/>
              </a:rPr>
              <a:t>i</a:t>
            </a:r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7E0CD268-1205-DB02-7EF1-F23142E42CDA}"/>
              </a:ext>
            </a:extLst>
          </p:cNvPr>
          <p:cNvCxnSpPr>
            <a:cxnSpLocks/>
          </p:cNvCxnSpPr>
          <p:nvPr/>
        </p:nvCxnSpPr>
        <p:spPr bwMode="auto">
          <a:xfrm>
            <a:off x="468312" y="6130660"/>
            <a:ext cx="0" cy="676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B8C9B6B8-EB76-7D4E-DB64-A9007ADE9F42}"/>
              </a:ext>
            </a:extLst>
          </p:cNvPr>
          <p:cNvSpPr txBox="1"/>
          <p:nvPr/>
        </p:nvSpPr>
        <p:spPr bwMode="auto">
          <a:xfrm>
            <a:off x="769142" y="6299653"/>
            <a:ext cx="162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ATP, H</a:t>
            </a:r>
            <a:r>
              <a:rPr lang="de-DE" sz="1600" baseline="30000" dirty="0">
                <a:solidFill>
                  <a:srgbClr val="003560"/>
                </a:solidFill>
                <a:latin typeface="Arial"/>
                <a:cs typeface="Arial"/>
              </a:rPr>
              <a:t>+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A963EB21-6D3F-32B7-0506-EF4F8B041FE0}"/>
              </a:ext>
            </a:extLst>
          </p:cNvPr>
          <p:cNvSpPr txBox="1"/>
          <p:nvPr/>
        </p:nvSpPr>
        <p:spPr bwMode="auto">
          <a:xfrm rot="16200000">
            <a:off x="-492769" y="5106987"/>
            <a:ext cx="1625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 err="1">
                <a:solidFill>
                  <a:srgbClr val="003560"/>
                </a:solidFill>
                <a:latin typeface="Arial"/>
                <a:cs typeface="Arial"/>
              </a:rPr>
              <a:t>Activation</a:t>
            </a:r>
            <a:endParaRPr lang="de-DE" sz="700" baseline="-25000" dirty="0">
              <a:solidFill>
                <a:srgbClr val="003560"/>
              </a:solidFill>
              <a:latin typeface="Arial"/>
              <a:cs typeface="Arial"/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FDF9FBAF-AB19-C4C9-8CF1-C0BB066F4E4F}"/>
              </a:ext>
            </a:extLst>
          </p:cNvPr>
          <p:cNvSpPr txBox="1"/>
          <p:nvPr/>
        </p:nvSpPr>
        <p:spPr bwMode="auto">
          <a:xfrm rot="16200000">
            <a:off x="-21943" y="6279838"/>
            <a:ext cx="6765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>
                <a:solidFill>
                  <a:srgbClr val="003560"/>
                </a:solidFill>
                <a:latin typeface="Arial"/>
                <a:cs typeface="Arial"/>
              </a:rPr>
              <a:t>Inhibition</a:t>
            </a:r>
            <a:endParaRPr lang="de-DE" sz="700" baseline="-25000" dirty="0">
              <a:solidFill>
                <a:srgbClr val="0035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5248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53EE3B3-ADB5-5886-C318-C16D6A86A22E}"/>
              </a:ext>
            </a:extLst>
          </p:cNvPr>
          <p:cNvSpPr/>
          <p:nvPr/>
        </p:nvSpPr>
        <p:spPr>
          <a:xfrm>
            <a:off x="4516438" y="4758953"/>
            <a:ext cx="4699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dk1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DC6C700-5B76-95AB-5253-7D101E14C9F9}"/>
              </a:ext>
            </a:extLst>
          </p:cNvPr>
          <p:cNvSpPr/>
          <p:nvPr/>
        </p:nvSpPr>
        <p:spPr>
          <a:xfrm>
            <a:off x="3455296" y="3985595"/>
            <a:ext cx="2667000" cy="1310481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5630DEA-8C02-04E3-640F-3DFF6E38DA0B}"/>
              </a:ext>
            </a:extLst>
          </p:cNvPr>
          <p:cNvSpPr/>
          <p:nvPr/>
        </p:nvSpPr>
        <p:spPr>
          <a:xfrm>
            <a:off x="3449190" y="5029714"/>
            <a:ext cx="2667000" cy="266361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5034EFF-89FC-FC2B-69F7-8D335FB607F1}"/>
              </a:ext>
            </a:extLst>
          </p:cNvPr>
          <p:cNvSpPr/>
          <p:nvPr/>
        </p:nvSpPr>
        <p:spPr>
          <a:xfrm>
            <a:off x="3443288" y="5083620"/>
            <a:ext cx="2667000" cy="2307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A72A541-A42C-B95A-C386-3A1CBD80B0E3}"/>
              </a:ext>
            </a:extLst>
          </p:cNvPr>
          <p:cNvGrpSpPr/>
          <p:nvPr/>
        </p:nvGrpSpPr>
        <p:grpSpPr>
          <a:xfrm>
            <a:off x="3278188" y="2433813"/>
            <a:ext cx="3124200" cy="2872581"/>
            <a:chOff x="2755900" y="2273300"/>
            <a:chExt cx="3124200" cy="2872581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3BC47ED3-C2A0-537D-493A-579CB0CF7B56}"/>
                </a:ext>
              </a:extLst>
            </p:cNvPr>
            <p:cNvSpPr/>
            <p:nvPr/>
          </p:nvSpPr>
          <p:spPr>
            <a:xfrm>
              <a:off x="2921000" y="2415381"/>
              <a:ext cx="2667000" cy="2730500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1C65FBCE-AB65-F7AE-30B8-B1C18BFBE44C}"/>
                </a:ext>
              </a:extLst>
            </p:cNvPr>
            <p:cNvSpPr/>
            <p:nvPr/>
          </p:nvSpPr>
          <p:spPr>
            <a:xfrm>
              <a:off x="2755900" y="2273300"/>
              <a:ext cx="312420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1" name="Geschweifte Klammer links 10">
            <a:extLst>
              <a:ext uri="{FF2B5EF4-FFF2-40B4-BE49-F238E27FC236}">
                <a16:creationId xmlns:a16="http://schemas.microsoft.com/office/drawing/2014/main" id="{F7CCCAA3-804A-9879-B6F1-54D9524E2C7D}"/>
              </a:ext>
            </a:extLst>
          </p:cNvPr>
          <p:cNvSpPr/>
          <p:nvPr/>
        </p:nvSpPr>
        <p:spPr>
          <a:xfrm>
            <a:off x="2910337" y="3995913"/>
            <a:ext cx="264663" cy="131048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D8636E6-6E95-39FC-3703-178C5AE29A68}"/>
              </a:ext>
            </a:extLst>
          </p:cNvPr>
          <p:cNvSpPr txBox="1"/>
          <p:nvPr/>
        </p:nvSpPr>
        <p:spPr>
          <a:xfrm>
            <a:off x="526930" y="4219245"/>
            <a:ext cx="25157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Alactic-Anaerobic</a:t>
            </a:r>
            <a:r>
              <a:rPr lang="de-DE" sz="1050" b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(ATP-</a:t>
            </a:r>
            <a:r>
              <a:rPr lang="de-DE" sz="1050" b="1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r>
              <a:rPr lang="de-DE" sz="1050" b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-System)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88DC2E1-7E1E-6B6D-18F6-AC750F471277}"/>
              </a:ext>
            </a:extLst>
          </p:cNvPr>
          <p:cNvSpPr txBox="1"/>
          <p:nvPr/>
        </p:nvSpPr>
        <p:spPr>
          <a:xfrm>
            <a:off x="900840" y="4465064"/>
            <a:ext cx="2542448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ATP</a:t>
            </a:r>
          </a:p>
        </p:txBody>
      </p:sp>
      <p:sp>
        <p:nvSpPr>
          <p:cNvPr id="15" name="Geschweifte Klammer links 14">
            <a:extLst>
              <a:ext uri="{FF2B5EF4-FFF2-40B4-BE49-F238E27FC236}">
                <a16:creationId xmlns:a16="http://schemas.microsoft.com/office/drawing/2014/main" id="{9D72C6D6-3EAE-324E-5924-31808F12A5C3}"/>
              </a:ext>
            </a:extLst>
          </p:cNvPr>
          <p:cNvSpPr/>
          <p:nvPr/>
        </p:nvSpPr>
        <p:spPr>
          <a:xfrm flipH="1">
            <a:off x="6122092" y="4945032"/>
            <a:ext cx="280296" cy="36933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Geschweifte Klammer links 15">
            <a:extLst>
              <a:ext uri="{FF2B5EF4-FFF2-40B4-BE49-F238E27FC236}">
                <a16:creationId xmlns:a16="http://schemas.microsoft.com/office/drawing/2014/main" id="{44BC15AB-6DFA-2CE6-B7CF-B5C6094ADF0D}"/>
              </a:ext>
            </a:extLst>
          </p:cNvPr>
          <p:cNvSpPr/>
          <p:nvPr/>
        </p:nvSpPr>
        <p:spPr>
          <a:xfrm flipH="1">
            <a:off x="6134304" y="3988502"/>
            <a:ext cx="280092" cy="93909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8">
            <a:extLst>
              <a:ext uri="{FF2B5EF4-FFF2-40B4-BE49-F238E27FC236}">
                <a16:creationId xmlns:a16="http://schemas.microsoft.com/office/drawing/2014/main" id="{E8AC9389-6FEE-42D0-8CD3-AB8DA835F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Integration into our Model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5C84727-D338-9D35-8056-AB2996DE2D8B}"/>
              </a:ext>
            </a:extLst>
          </p:cNvPr>
          <p:cNvSpPr txBox="1"/>
          <p:nvPr/>
        </p:nvSpPr>
        <p:spPr>
          <a:xfrm>
            <a:off x="6487624" y="4366784"/>
            <a:ext cx="2542448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Usable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66265BBE-FBE2-C203-D821-0E832FF38165}"/>
              </a:ext>
            </a:extLst>
          </p:cNvPr>
          <p:cNvSpPr txBox="1"/>
          <p:nvPr/>
        </p:nvSpPr>
        <p:spPr>
          <a:xfrm>
            <a:off x="6487624" y="4988903"/>
            <a:ext cx="2542448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Usable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Pfeil nach rechts 22">
            <a:extLst>
              <a:ext uri="{FF2B5EF4-FFF2-40B4-BE49-F238E27FC236}">
                <a16:creationId xmlns:a16="http://schemas.microsoft.com/office/drawing/2014/main" id="{7057C2D9-5388-51FD-2966-D8DC1F9779C3}"/>
              </a:ext>
            </a:extLst>
          </p:cNvPr>
          <p:cNvSpPr/>
          <p:nvPr/>
        </p:nvSpPr>
        <p:spPr>
          <a:xfrm rot="5400000">
            <a:off x="4713342" y="2801606"/>
            <a:ext cx="1310482" cy="405129"/>
          </a:xfrm>
          <a:prstGeom prst="rightArrow">
            <a:avLst>
              <a:gd name="adj1" fmla="val 50000"/>
              <a:gd name="adj2" fmla="val 476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feil nach rechts 23">
            <a:extLst>
              <a:ext uri="{FF2B5EF4-FFF2-40B4-BE49-F238E27FC236}">
                <a16:creationId xmlns:a16="http://schemas.microsoft.com/office/drawing/2014/main" id="{86EFEA5C-2F32-18D1-93DA-A92627B3DED0}"/>
              </a:ext>
            </a:extLst>
          </p:cNvPr>
          <p:cNvSpPr/>
          <p:nvPr/>
        </p:nvSpPr>
        <p:spPr>
          <a:xfrm rot="5400000">
            <a:off x="3693755" y="2933937"/>
            <a:ext cx="1310482" cy="140466"/>
          </a:xfrm>
          <a:prstGeom prst="rightArrow">
            <a:avLst>
              <a:gd name="adj1" fmla="val 50000"/>
              <a:gd name="adj2" fmla="val 47669"/>
            </a:avLst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6AC39BF-390F-7C41-1D9B-FB36AED7197E}"/>
              </a:ext>
            </a:extLst>
          </p:cNvPr>
          <p:cNvSpPr txBox="1"/>
          <p:nvPr/>
        </p:nvSpPr>
        <p:spPr>
          <a:xfrm>
            <a:off x="4055605" y="1276761"/>
            <a:ext cx="1856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50" b="1" u="sng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Aerobic</a:t>
            </a:r>
          </a:p>
        </p:txBody>
      </p:sp>
      <p:sp>
        <p:nvSpPr>
          <p:cNvPr id="26" name="Zylinder 25">
            <a:extLst>
              <a:ext uri="{FF2B5EF4-FFF2-40B4-BE49-F238E27FC236}">
                <a16:creationId xmlns:a16="http://schemas.microsoft.com/office/drawing/2014/main" id="{E31DFB77-E746-DBC6-70BE-CFE27B692EC3}"/>
              </a:ext>
            </a:extLst>
          </p:cNvPr>
          <p:cNvSpPr/>
          <p:nvPr/>
        </p:nvSpPr>
        <p:spPr>
          <a:xfrm>
            <a:off x="4164384" y="1665928"/>
            <a:ext cx="369224" cy="571951"/>
          </a:xfrm>
          <a:prstGeom prst="can">
            <a:avLst/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dk1"/>
              </a:solidFill>
            </a:endParaRPr>
          </a:p>
        </p:txBody>
      </p:sp>
      <p:sp>
        <p:nvSpPr>
          <p:cNvPr id="27" name="Zylinder 26">
            <a:extLst>
              <a:ext uri="{FF2B5EF4-FFF2-40B4-BE49-F238E27FC236}">
                <a16:creationId xmlns:a16="http://schemas.microsoft.com/office/drawing/2014/main" id="{CF308C5B-E6CA-47B2-212A-692D6EF3526A}"/>
              </a:ext>
            </a:extLst>
          </p:cNvPr>
          <p:cNvSpPr/>
          <p:nvPr/>
        </p:nvSpPr>
        <p:spPr>
          <a:xfrm>
            <a:off x="5275252" y="1838775"/>
            <a:ext cx="186661" cy="246876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663E17E3-4BA2-07E1-2141-5BB073824954}"/>
              </a:ext>
            </a:extLst>
          </p:cNvPr>
          <p:cNvSpPr txBox="1"/>
          <p:nvPr/>
        </p:nvSpPr>
        <p:spPr>
          <a:xfrm>
            <a:off x="3278188" y="1818061"/>
            <a:ext cx="11963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endParaRPr lang="de-DE" sz="105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FB59F21D-361C-D01C-A5CF-772700DEE924}"/>
              </a:ext>
            </a:extLst>
          </p:cNvPr>
          <p:cNvSpPr txBox="1"/>
          <p:nvPr/>
        </p:nvSpPr>
        <p:spPr>
          <a:xfrm>
            <a:off x="3288994" y="2557028"/>
            <a:ext cx="11963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EABAA3B8-31D5-20CC-6D5C-3D7CBFA44FE9}"/>
              </a:ext>
            </a:extLst>
          </p:cNvPr>
          <p:cNvSpPr txBox="1"/>
          <p:nvPr/>
        </p:nvSpPr>
        <p:spPr>
          <a:xfrm>
            <a:off x="4788796" y="1275159"/>
            <a:ext cx="1856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50" b="1" u="sng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Lactic-Anaerobic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7345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53EE3B3-ADB5-5886-C318-C16D6A86A22E}"/>
              </a:ext>
            </a:extLst>
          </p:cNvPr>
          <p:cNvSpPr/>
          <p:nvPr/>
        </p:nvSpPr>
        <p:spPr>
          <a:xfrm>
            <a:off x="2719508" y="4919716"/>
            <a:ext cx="4699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dk1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DC6C700-5B76-95AB-5253-7D101E14C9F9}"/>
              </a:ext>
            </a:extLst>
          </p:cNvPr>
          <p:cNvSpPr/>
          <p:nvPr/>
        </p:nvSpPr>
        <p:spPr>
          <a:xfrm>
            <a:off x="1658366" y="4146358"/>
            <a:ext cx="2667000" cy="1310481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5630DEA-8C02-04E3-640F-3DFF6E38DA0B}"/>
              </a:ext>
            </a:extLst>
          </p:cNvPr>
          <p:cNvSpPr/>
          <p:nvPr/>
        </p:nvSpPr>
        <p:spPr>
          <a:xfrm>
            <a:off x="1652260" y="5190477"/>
            <a:ext cx="2667000" cy="266361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5034EFF-89FC-FC2B-69F7-8D335FB607F1}"/>
              </a:ext>
            </a:extLst>
          </p:cNvPr>
          <p:cNvSpPr/>
          <p:nvPr/>
        </p:nvSpPr>
        <p:spPr>
          <a:xfrm>
            <a:off x="1646358" y="5244383"/>
            <a:ext cx="2667000" cy="2307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A72A541-A42C-B95A-C386-3A1CBD80B0E3}"/>
              </a:ext>
            </a:extLst>
          </p:cNvPr>
          <p:cNvGrpSpPr/>
          <p:nvPr/>
        </p:nvGrpSpPr>
        <p:grpSpPr>
          <a:xfrm>
            <a:off x="1481258" y="2594576"/>
            <a:ext cx="3124200" cy="2872581"/>
            <a:chOff x="2755900" y="2273300"/>
            <a:chExt cx="3124200" cy="2872581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3BC47ED3-C2A0-537D-493A-579CB0CF7B56}"/>
                </a:ext>
              </a:extLst>
            </p:cNvPr>
            <p:cNvSpPr/>
            <p:nvPr/>
          </p:nvSpPr>
          <p:spPr>
            <a:xfrm>
              <a:off x="2921000" y="2415381"/>
              <a:ext cx="2667000" cy="2730500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1C65FBCE-AB65-F7AE-30B8-B1C18BFBE44C}"/>
                </a:ext>
              </a:extLst>
            </p:cNvPr>
            <p:cNvSpPr/>
            <p:nvPr/>
          </p:nvSpPr>
          <p:spPr>
            <a:xfrm>
              <a:off x="2755900" y="2273300"/>
              <a:ext cx="312420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9" name="Rechteck 8">
            <a:extLst>
              <a:ext uri="{FF2B5EF4-FFF2-40B4-BE49-F238E27FC236}">
                <a16:creationId xmlns:a16="http://schemas.microsoft.com/office/drawing/2014/main" id="{9C5E20B7-CF7C-9542-C8B1-E26084D98FEA}"/>
              </a:ext>
            </a:extLst>
          </p:cNvPr>
          <p:cNvSpPr/>
          <p:nvPr/>
        </p:nvSpPr>
        <p:spPr>
          <a:xfrm flipV="1">
            <a:off x="2719508" y="5402720"/>
            <a:ext cx="469900" cy="25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Geschweifte Klammer links 10">
            <a:extLst>
              <a:ext uri="{FF2B5EF4-FFF2-40B4-BE49-F238E27FC236}">
                <a16:creationId xmlns:a16="http://schemas.microsoft.com/office/drawing/2014/main" id="{F7CCCAA3-804A-9879-B6F1-54D9524E2C7D}"/>
              </a:ext>
            </a:extLst>
          </p:cNvPr>
          <p:cNvSpPr/>
          <p:nvPr/>
        </p:nvSpPr>
        <p:spPr>
          <a:xfrm>
            <a:off x="1113407" y="4156676"/>
            <a:ext cx="264663" cy="131048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D8636E6-6E95-39FC-3703-178C5AE29A68}"/>
              </a:ext>
            </a:extLst>
          </p:cNvPr>
          <p:cNvSpPr txBox="1"/>
          <p:nvPr/>
        </p:nvSpPr>
        <p:spPr>
          <a:xfrm rot="16200000">
            <a:off x="75378" y="4555651"/>
            <a:ext cx="14234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Alactic-Anaerobic</a:t>
            </a:r>
            <a:r>
              <a:rPr lang="de-DE" sz="1050" b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1050" b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(ATP-</a:t>
            </a:r>
            <a:r>
              <a:rPr lang="de-DE" sz="1050" b="1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r>
              <a:rPr lang="de-DE" sz="1050" b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-System)</a:t>
            </a:r>
          </a:p>
        </p:txBody>
      </p:sp>
      <p:sp>
        <p:nvSpPr>
          <p:cNvPr id="15" name="Geschweifte Klammer links 14">
            <a:extLst>
              <a:ext uri="{FF2B5EF4-FFF2-40B4-BE49-F238E27FC236}">
                <a16:creationId xmlns:a16="http://schemas.microsoft.com/office/drawing/2014/main" id="{9D72C6D6-3EAE-324E-5924-31808F12A5C3}"/>
              </a:ext>
            </a:extLst>
          </p:cNvPr>
          <p:cNvSpPr/>
          <p:nvPr/>
        </p:nvSpPr>
        <p:spPr>
          <a:xfrm flipH="1">
            <a:off x="4313358" y="5298806"/>
            <a:ext cx="292100" cy="1763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Geschweifte Klammer links 15">
            <a:extLst>
              <a:ext uri="{FF2B5EF4-FFF2-40B4-BE49-F238E27FC236}">
                <a16:creationId xmlns:a16="http://schemas.microsoft.com/office/drawing/2014/main" id="{44BC15AB-6DFA-2CE6-B7CF-B5C6094ADF0D}"/>
              </a:ext>
            </a:extLst>
          </p:cNvPr>
          <p:cNvSpPr/>
          <p:nvPr/>
        </p:nvSpPr>
        <p:spPr>
          <a:xfrm flipH="1">
            <a:off x="4337374" y="4149264"/>
            <a:ext cx="268084" cy="113978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F6ADE73-84DE-4501-E96B-97E1C418A397}"/>
              </a:ext>
            </a:extLst>
          </p:cNvPr>
          <p:cNvSpPr txBox="1"/>
          <p:nvPr/>
        </p:nvSpPr>
        <p:spPr>
          <a:xfrm>
            <a:off x="1646358" y="6403874"/>
            <a:ext cx="2531603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Contraction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Insufficiency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8">
            <a:extLst>
              <a:ext uri="{FF2B5EF4-FFF2-40B4-BE49-F238E27FC236}">
                <a16:creationId xmlns:a16="http://schemas.microsoft.com/office/drawing/2014/main" id="{E8AC9389-6FEE-42D0-8CD3-AB8DA835F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Integration into our Model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5C84727-D338-9D35-8056-AB2996DE2D8B}"/>
              </a:ext>
            </a:extLst>
          </p:cNvPr>
          <p:cNvSpPr txBox="1"/>
          <p:nvPr/>
        </p:nvSpPr>
        <p:spPr>
          <a:xfrm>
            <a:off x="4581646" y="4505547"/>
            <a:ext cx="66001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66265BBE-FBE2-C203-D821-0E832FF38165}"/>
              </a:ext>
            </a:extLst>
          </p:cNvPr>
          <p:cNvSpPr txBox="1"/>
          <p:nvPr/>
        </p:nvSpPr>
        <p:spPr>
          <a:xfrm>
            <a:off x="4581646" y="5178466"/>
            <a:ext cx="2542448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</a:t>
            </a:r>
          </a:p>
        </p:txBody>
      </p:sp>
      <p:sp>
        <p:nvSpPr>
          <p:cNvPr id="23" name="Pfeil nach rechts 22">
            <a:extLst>
              <a:ext uri="{FF2B5EF4-FFF2-40B4-BE49-F238E27FC236}">
                <a16:creationId xmlns:a16="http://schemas.microsoft.com/office/drawing/2014/main" id="{7057C2D9-5388-51FD-2966-D8DC1F9779C3}"/>
              </a:ext>
            </a:extLst>
          </p:cNvPr>
          <p:cNvSpPr/>
          <p:nvPr/>
        </p:nvSpPr>
        <p:spPr>
          <a:xfrm rot="5400000">
            <a:off x="2916412" y="2962369"/>
            <a:ext cx="1310482" cy="405129"/>
          </a:xfrm>
          <a:prstGeom prst="rightArrow">
            <a:avLst>
              <a:gd name="adj1" fmla="val 50000"/>
              <a:gd name="adj2" fmla="val 476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Zylinder 26">
            <a:extLst>
              <a:ext uri="{FF2B5EF4-FFF2-40B4-BE49-F238E27FC236}">
                <a16:creationId xmlns:a16="http://schemas.microsoft.com/office/drawing/2014/main" id="{CF308C5B-E6CA-47B2-212A-692D6EF3526A}"/>
              </a:ext>
            </a:extLst>
          </p:cNvPr>
          <p:cNvSpPr/>
          <p:nvPr/>
        </p:nvSpPr>
        <p:spPr>
          <a:xfrm>
            <a:off x="3478322" y="1960862"/>
            <a:ext cx="186661" cy="246876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663E17E3-4BA2-07E1-2141-5BB073824954}"/>
              </a:ext>
            </a:extLst>
          </p:cNvPr>
          <p:cNvSpPr txBox="1"/>
          <p:nvPr/>
        </p:nvSpPr>
        <p:spPr>
          <a:xfrm>
            <a:off x="1481258" y="1978824"/>
            <a:ext cx="11963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endParaRPr lang="de-DE" sz="105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FB59F21D-361C-D01C-A5CF-772700DEE924}"/>
              </a:ext>
            </a:extLst>
          </p:cNvPr>
          <p:cNvSpPr txBox="1"/>
          <p:nvPr/>
        </p:nvSpPr>
        <p:spPr>
          <a:xfrm>
            <a:off x="1492064" y="2717791"/>
            <a:ext cx="11963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EABAA3B8-31D5-20CC-6D5C-3D7CBFA44FE9}"/>
              </a:ext>
            </a:extLst>
          </p:cNvPr>
          <p:cNvSpPr txBox="1"/>
          <p:nvPr/>
        </p:nvSpPr>
        <p:spPr>
          <a:xfrm>
            <a:off x="3140415" y="1588285"/>
            <a:ext cx="1856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50" b="1" u="sng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Glycolysis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3F2AF52-D20B-3267-C717-51EE0E678D5F}"/>
              </a:ext>
            </a:extLst>
          </p:cNvPr>
          <p:cNvSpPr txBox="1"/>
          <p:nvPr/>
        </p:nvSpPr>
        <p:spPr>
          <a:xfrm>
            <a:off x="5533758" y="1915350"/>
            <a:ext cx="3483242" cy="58477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ATP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Glycolysis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7173ACAE-858C-986A-B121-92DBCD54F1A2}"/>
              </a:ext>
            </a:extLst>
          </p:cNvPr>
          <p:cNvCxnSpPr>
            <a:cxnSpLocks/>
          </p:cNvCxnSpPr>
          <p:nvPr/>
        </p:nvCxnSpPr>
        <p:spPr>
          <a:xfrm>
            <a:off x="5040312" y="4699000"/>
            <a:ext cx="49344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C555F74D-EDE8-AF07-755B-34734E582B3B}"/>
              </a:ext>
            </a:extLst>
          </p:cNvPr>
          <p:cNvCxnSpPr>
            <a:cxnSpLocks/>
          </p:cNvCxnSpPr>
          <p:nvPr/>
        </p:nvCxnSpPr>
        <p:spPr>
          <a:xfrm flipV="1">
            <a:off x="5533758" y="3147547"/>
            <a:ext cx="0" cy="155145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2658C055-7059-514D-F5F2-5C98D2A63E29}"/>
              </a:ext>
            </a:extLst>
          </p:cNvPr>
          <p:cNvCxnSpPr/>
          <p:nvPr/>
        </p:nvCxnSpPr>
        <p:spPr>
          <a:xfrm flipH="1">
            <a:off x="3774218" y="3139748"/>
            <a:ext cx="1759540" cy="77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793217A4-CF47-B772-FC82-E76F9A78DA6C}"/>
              </a:ext>
            </a:extLst>
          </p:cNvPr>
          <p:cNvSpPr txBox="1"/>
          <p:nvPr/>
        </p:nvSpPr>
        <p:spPr>
          <a:xfrm rot="16200000">
            <a:off x="4423805" y="3379726"/>
            <a:ext cx="2019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Feedback-Control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1AD7E7F0-2D5E-977F-8C45-E834FB636543}"/>
              </a:ext>
            </a:extLst>
          </p:cNvPr>
          <p:cNvSpPr txBox="1"/>
          <p:nvPr/>
        </p:nvSpPr>
        <p:spPr>
          <a:xfrm>
            <a:off x="5662048" y="3286691"/>
            <a:ext cx="3062852" cy="58477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Concentration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indirectly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glycolytic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979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repeatCount="3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6142E-7 -4.75121E-6 L -8.66142E-7 0.1656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27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6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9" grpId="0" animBg="1"/>
      <p:bldP spid="10" grpId="0" animBg="1"/>
      <p:bldP spid="36" grpId="0"/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4BEB6BC4-90FE-DB23-6C14-63A3E6499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36609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 err="1">
                <a:solidFill>
                  <a:srgbClr val="003560"/>
                </a:solidFill>
                <a:latin typeface="Arial" panose="020B0604020202020204" pitchFamily="34" charset="0"/>
              </a:rPr>
              <a:t>PCr</a:t>
            </a: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 Control for Glycolysis?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63128B0-AA98-CD90-AF8F-0A42FAEB8176}"/>
              </a:ext>
            </a:extLst>
          </p:cNvPr>
          <p:cNvSpPr txBox="1"/>
          <p:nvPr/>
        </p:nvSpPr>
        <p:spPr>
          <a:xfrm>
            <a:off x="8433492" y="6860289"/>
            <a:ext cx="4845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Mader, 2003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7FBB7C3-5ECE-A2CF-BD26-1073AC543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89" y="1553764"/>
            <a:ext cx="7457274" cy="5166825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CBE6CCA-2024-3912-7B44-F448BA6CF066}"/>
              </a:ext>
            </a:extLst>
          </p:cNvPr>
          <p:cNvSpPr/>
          <p:nvPr/>
        </p:nvSpPr>
        <p:spPr>
          <a:xfrm>
            <a:off x="5727700" y="1828801"/>
            <a:ext cx="1282700" cy="478790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957E02B-3CC1-E2B9-0B6D-0320E2FB995D}"/>
              </a:ext>
            </a:extLst>
          </p:cNvPr>
          <p:cNvSpPr txBox="1"/>
          <p:nvPr/>
        </p:nvSpPr>
        <p:spPr>
          <a:xfrm rot="16200000">
            <a:off x="-515937" y="3266073"/>
            <a:ext cx="1968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 Energy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F85EBC16-2DF0-0F9C-5E7E-FC721F49979E}"/>
              </a:ext>
            </a:extLst>
          </p:cNvPr>
          <p:cNvCxnSpPr>
            <a:cxnSpLocks/>
          </p:cNvCxnSpPr>
          <p:nvPr/>
        </p:nvCxnSpPr>
        <p:spPr>
          <a:xfrm>
            <a:off x="5727700" y="5575300"/>
            <a:ext cx="2765426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34C2E959-7085-1154-8612-42F6F422775A}"/>
              </a:ext>
            </a:extLst>
          </p:cNvPr>
          <p:cNvCxnSpPr>
            <a:cxnSpLocks/>
          </p:cNvCxnSpPr>
          <p:nvPr/>
        </p:nvCxnSpPr>
        <p:spPr>
          <a:xfrm>
            <a:off x="2500312" y="2908300"/>
            <a:ext cx="5992814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B2A52023-1695-9A9B-C05F-F5BC6BBCF97B}"/>
              </a:ext>
            </a:extLst>
          </p:cNvPr>
          <p:cNvCxnSpPr/>
          <p:nvPr/>
        </p:nvCxnSpPr>
        <p:spPr>
          <a:xfrm>
            <a:off x="8255000" y="3060700"/>
            <a:ext cx="0" cy="2413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2F12C55D-6889-ABD9-A3B1-C65E0CFDA1F2}"/>
              </a:ext>
            </a:extLst>
          </p:cNvPr>
          <p:cNvSpPr txBox="1"/>
          <p:nvPr/>
        </p:nvSpPr>
        <p:spPr>
          <a:xfrm rot="16200000">
            <a:off x="7608923" y="3802417"/>
            <a:ext cx="1623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PCr</a:t>
            </a:r>
            <a:r>
              <a:rPr lang="de-DE" dirty="0"/>
              <a:t> Range</a:t>
            </a:r>
          </a:p>
        </p:txBody>
      </p:sp>
    </p:spTree>
    <p:extLst>
      <p:ext uri="{BB962C8B-B14F-4D97-AF65-F5344CB8AC3E}">
        <p14:creationId xmlns:p14="http://schemas.microsoft.com/office/powerpoint/2010/main" val="1347582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4BEB6BC4-90FE-DB23-6C14-63A3E6499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36609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 err="1">
                <a:solidFill>
                  <a:srgbClr val="003560"/>
                </a:solidFill>
                <a:latin typeface="Arial" panose="020B0604020202020204" pitchFamily="34" charset="0"/>
              </a:rPr>
              <a:t>PCr</a:t>
            </a: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 Control for Glycolysis?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63128B0-AA98-CD90-AF8F-0A42FAEB8176}"/>
              </a:ext>
            </a:extLst>
          </p:cNvPr>
          <p:cNvSpPr txBox="1"/>
          <p:nvPr/>
        </p:nvSpPr>
        <p:spPr>
          <a:xfrm>
            <a:off x="8433492" y="6860289"/>
            <a:ext cx="4845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Mader, 2003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7FBB7C3-5ECE-A2CF-BD26-1073AC543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89" y="1553764"/>
            <a:ext cx="7457274" cy="516682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4957E02B-3CC1-E2B9-0B6D-0320E2FB995D}"/>
              </a:ext>
            </a:extLst>
          </p:cNvPr>
          <p:cNvSpPr txBox="1"/>
          <p:nvPr/>
        </p:nvSpPr>
        <p:spPr>
          <a:xfrm rot="16200000">
            <a:off x="-515937" y="3266073"/>
            <a:ext cx="1968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 Energy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D121002-BCC2-2801-2CEB-BE353B4011C2}"/>
              </a:ext>
            </a:extLst>
          </p:cNvPr>
          <p:cNvSpPr/>
          <p:nvPr/>
        </p:nvSpPr>
        <p:spPr>
          <a:xfrm>
            <a:off x="6337300" y="5638800"/>
            <a:ext cx="533400" cy="26670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632A30E-8DCE-0BC0-C7F5-4449831B7B26}"/>
              </a:ext>
            </a:extLst>
          </p:cNvPr>
          <p:cNvSpPr/>
          <p:nvPr/>
        </p:nvSpPr>
        <p:spPr>
          <a:xfrm>
            <a:off x="6942961" y="5448300"/>
            <a:ext cx="533400" cy="26670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ckige Klammer rechts 6">
            <a:extLst>
              <a:ext uri="{FF2B5EF4-FFF2-40B4-BE49-F238E27FC236}">
                <a16:creationId xmlns:a16="http://schemas.microsoft.com/office/drawing/2014/main" id="{B92BA4B9-CE58-695C-B4BE-EFC456C58F45}"/>
              </a:ext>
            </a:extLst>
          </p:cNvPr>
          <p:cNvSpPr/>
          <p:nvPr/>
        </p:nvSpPr>
        <p:spPr>
          <a:xfrm rot="5400000">
            <a:off x="3967901" y="4160689"/>
            <a:ext cx="463661" cy="4935541"/>
          </a:xfrm>
          <a:prstGeom prst="rightBracke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dk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B914D95-618A-0371-4600-AD8EA6BB52F3}"/>
              </a:ext>
            </a:extLst>
          </p:cNvPr>
          <p:cNvSpPr txBox="1"/>
          <p:nvPr/>
        </p:nvSpPr>
        <p:spPr>
          <a:xfrm>
            <a:off x="2750342" y="6606802"/>
            <a:ext cx="49355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/>
              <a:t>What</a:t>
            </a:r>
            <a:r>
              <a:rPr lang="de-DE" sz="1100" dirty="0"/>
              <a:t> </a:t>
            </a:r>
            <a:r>
              <a:rPr lang="de-DE" sz="1100" dirty="0" err="1"/>
              <a:t>is</a:t>
            </a:r>
            <a:r>
              <a:rPr lang="de-DE" sz="1100" dirty="0"/>
              <a:t> </a:t>
            </a:r>
            <a:r>
              <a:rPr lang="de-DE" sz="1100" dirty="0" err="1"/>
              <a:t>happening</a:t>
            </a:r>
            <a:r>
              <a:rPr lang="de-DE" sz="1100" dirty="0"/>
              <a:t> </a:t>
            </a:r>
            <a:r>
              <a:rPr lang="de-DE" sz="1100" dirty="0" err="1"/>
              <a:t>with</a:t>
            </a:r>
            <a:r>
              <a:rPr lang="de-DE" sz="1100" dirty="0"/>
              <a:t> ADP and AMP </a:t>
            </a:r>
            <a:r>
              <a:rPr lang="de-DE" sz="1100" dirty="0" err="1"/>
              <a:t>here</a:t>
            </a:r>
            <a:r>
              <a:rPr lang="de-DE" sz="11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21931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64120CC-E097-75BE-AEB7-15005DBC3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" y="1498215"/>
            <a:ext cx="7772400" cy="5125481"/>
          </a:xfrm>
          <a:prstGeom prst="rect">
            <a:avLst/>
          </a:prstGeom>
        </p:spPr>
      </p:pic>
      <p:sp>
        <p:nvSpPr>
          <p:cNvPr id="4" name="Textfeld 18">
            <a:extLst>
              <a:ext uri="{FF2B5EF4-FFF2-40B4-BE49-F238E27FC236}">
                <a16:creationId xmlns:a16="http://schemas.microsoft.com/office/drawing/2014/main" id="{88B3CED9-14D1-D122-B848-BE06D444D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36609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 err="1">
                <a:solidFill>
                  <a:srgbClr val="003560"/>
                </a:solidFill>
                <a:latin typeface="Arial" panose="020B0604020202020204" pitchFamily="34" charset="0"/>
              </a:rPr>
              <a:t>PCr</a:t>
            </a: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 Control for Glycolysis?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5" name="Eckige Klammer rechts 4">
            <a:extLst>
              <a:ext uri="{FF2B5EF4-FFF2-40B4-BE49-F238E27FC236}">
                <a16:creationId xmlns:a16="http://schemas.microsoft.com/office/drawing/2014/main" id="{0C7A0FD3-1315-DA5A-1BE5-596B9BD3A025}"/>
              </a:ext>
            </a:extLst>
          </p:cNvPr>
          <p:cNvSpPr/>
          <p:nvPr/>
        </p:nvSpPr>
        <p:spPr>
          <a:xfrm rot="10800000">
            <a:off x="767501" y="1405941"/>
            <a:ext cx="463661" cy="4935541"/>
          </a:xfrm>
          <a:prstGeom prst="rightBracke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dk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BB2759F-C330-D1ED-7155-6A13F9F68463}"/>
              </a:ext>
            </a:extLst>
          </p:cNvPr>
          <p:cNvSpPr txBox="1"/>
          <p:nvPr/>
        </p:nvSpPr>
        <p:spPr>
          <a:xfrm rot="16200000">
            <a:off x="-1856475" y="2248276"/>
            <a:ext cx="49355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/>
              <a:t>Logarithmic</a:t>
            </a:r>
            <a:r>
              <a:rPr lang="de-DE" sz="1100" dirty="0"/>
              <a:t> </a:t>
            </a:r>
            <a:r>
              <a:rPr lang="de-DE" sz="1100" dirty="0" err="1"/>
              <a:t>Scaling</a:t>
            </a:r>
            <a:endParaRPr lang="de-DE" sz="11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5E804B2-44E6-9953-EA71-96FA6D45958F}"/>
              </a:ext>
            </a:extLst>
          </p:cNvPr>
          <p:cNvSpPr txBox="1"/>
          <p:nvPr/>
        </p:nvSpPr>
        <p:spPr>
          <a:xfrm>
            <a:off x="8433492" y="6860289"/>
            <a:ext cx="4845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Mader, 2003</a:t>
            </a:r>
          </a:p>
        </p:txBody>
      </p:sp>
    </p:spTree>
    <p:extLst>
      <p:ext uri="{BB962C8B-B14F-4D97-AF65-F5344CB8AC3E}">
        <p14:creationId xmlns:p14="http://schemas.microsoft.com/office/powerpoint/2010/main" val="3159182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53EE3B3-ADB5-5886-C318-C16D6A86A22E}"/>
              </a:ext>
            </a:extLst>
          </p:cNvPr>
          <p:cNvSpPr/>
          <p:nvPr/>
        </p:nvSpPr>
        <p:spPr>
          <a:xfrm>
            <a:off x="2300408" y="4571580"/>
            <a:ext cx="4699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dk1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DC6C700-5B76-95AB-5253-7D101E14C9F9}"/>
              </a:ext>
            </a:extLst>
          </p:cNvPr>
          <p:cNvSpPr/>
          <p:nvPr/>
        </p:nvSpPr>
        <p:spPr>
          <a:xfrm>
            <a:off x="1239266" y="3798222"/>
            <a:ext cx="2667000" cy="1310481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5630DEA-8C02-04E3-640F-3DFF6E38DA0B}"/>
              </a:ext>
            </a:extLst>
          </p:cNvPr>
          <p:cNvSpPr/>
          <p:nvPr/>
        </p:nvSpPr>
        <p:spPr>
          <a:xfrm>
            <a:off x="1233160" y="4842341"/>
            <a:ext cx="2667000" cy="266361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5034EFF-89FC-FC2B-69F7-8D335FB607F1}"/>
              </a:ext>
            </a:extLst>
          </p:cNvPr>
          <p:cNvSpPr/>
          <p:nvPr/>
        </p:nvSpPr>
        <p:spPr>
          <a:xfrm>
            <a:off x="1227258" y="4896247"/>
            <a:ext cx="2667000" cy="2307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A72A541-A42C-B95A-C386-3A1CBD80B0E3}"/>
              </a:ext>
            </a:extLst>
          </p:cNvPr>
          <p:cNvGrpSpPr/>
          <p:nvPr/>
        </p:nvGrpSpPr>
        <p:grpSpPr>
          <a:xfrm>
            <a:off x="1062158" y="2246440"/>
            <a:ext cx="3124200" cy="2872581"/>
            <a:chOff x="2755900" y="2273300"/>
            <a:chExt cx="3124200" cy="2872581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3BC47ED3-C2A0-537D-493A-579CB0CF7B56}"/>
                </a:ext>
              </a:extLst>
            </p:cNvPr>
            <p:cNvSpPr/>
            <p:nvPr/>
          </p:nvSpPr>
          <p:spPr>
            <a:xfrm>
              <a:off x="2921000" y="2415381"/>
              <a:ext cx="2667000" cy="2730500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1C65FBCE-AB65-F7AE-30B8-B1C18BFBE44C}"/>
                </a:ext>
              </a:extLst>
            </p:cNvPr>
            <p:cNvSpPr/>
            <p:nvPr/>
          </p:nvSpPr>
          <p:spPr>
            <a:xfrm>
              <a:off x="2755900" y="2273300"/>
              <a:ext cx="312420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9" name="Rechteck 8">
            <a:extLst>
              <a:ext uri="{FF2B5EF4-FFF2-40B4-BE49-F238E27FC236}">
                <a16:creationId xmlns:a16="http://schemas.microsoft.com/office/drawing/2014/main" id="{9C5E20B7-CF7C-9542-C8B1-E26084D98FEA}"/>
              </a:ext>
            </a:extLst>
          </p:cNvPr>
          <p:cNvSpPr/>
          <p:nvPr/>
        </p:nvSpPr>
        <p:spPr>
          <a:xfrm flipV="1">
            <a:off x="2300408" y="5054584"/>
            <a:ext cx="469900" cy="25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Geschweifte Klammer links 10">
            <a:extLst>
              <a:ext uri="{FF2B5EF4-FFF2-40B4-BE49-F238E27FC236}">
                <a16:creationId xmlns:a16="http://schemas.microsoft.com/office/drawing/2014/main" id="{F7CCCAA3-804A-9879-B6F1-54D9524E2C7D}"/>
              </a:ext>
            </a:extLst>
          </p:cNvPr>
          <p:cNvSpPr/>
          <p:nvPr/>
        </p:nvSpPr>
        <p:spPr>
          <a:xfrm>
            <a:off x="694307" y="3808540"/>
            <a:ext cx="264663" cy="131048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D8636E6-6E95-39FC-3703-178C5AE29A68}"/>
              </a:ext>
            </a:extLst>
          </p:cNvPr>
          <p:cNvSpPr txBox="1"/>
          <p:nvPr/>
        </p:nvSpPr>
        <p:spPr>
          <a:xfrm rot="16200000">
            <a:off x="-343722" y="4207515"/>
            <a:ext cx="14234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Alactic-Anaerobic</a:t>
            </a:r>
            <a:r>
              <a:rPr lang="de-DE" sz="1050" b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1050" b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(ATP-</a:t>
            </a:r>
            <a:r>
              <a:rPr lang="de-DE" sz="1050" b="1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r>
              <a:rPr lang="de-DE" sz="1050" b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-System)</a:t>
            </a:r>
          </a:p>
        </p:txBody>
      </p:sp>
      <p:sp>
        <p:nvSpPr>
          <p:cNvPr id="15" name="Geschweifte Klammer links 14">
            <a:extLst>
              <a:ext uri="{FF2B5EF4-FFF2-40B4-BE49-F238E27FC236}">
                <a16:creationId xmlns:a16="http://schemas.microsoft.com/office/drawing/2014/main" id="{9D72C6D6-3EAE-324E-5924-31808F12A5C3}"/>
              </a:ext>
            </a:extLst>
          </p:cNvPr>
          <p:cNvSpPr/>
          <p:nvPr/>
        </p:nvSpPr>
        <p:spPr>
          <a:xfrm flipH="1">
            <a:off x="3894258" y="4950670"/>
            <a:ext cx="292100" cy="1763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Geschweifte Klammer links 15">
            <a:extLst>
              <a:ext uri="{FF2B5EF4-FFF2-40B4-BE49-F238E27FC236}">
                <a16:creationId xmlns:a16="http://schemas.microsoft.com/office/drawing/2014/main" id="{44BC15AB-6DFA-2CE6-B7CF-B5C6094ADF0D}"/>
              </a:ext>
            </a:extLst>
          </p:cNvPr>
          <p:cNvSpPr/>
          <p:nvPr/>
        </p:nvSpPr>
        <p:spPr>
          <a:xfrm flipH="1">
            <a:off x="3918274" y="3801128"/>
            <a:ext cx="268084" cy="113978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F6ADE73-84DE-4501-E96B-97E1C418A397}"/>
              </a:ext>
            </a:extLst>
          </p:cNvPr>
          <p:cNvSpPr txBox="1"/>
          <p:nvPr/>
        </p:nvSpPr>
        <p:spPr>
          <a:xfrm>
            <a:off x="1227258" y="6055738"/>
            <a:ext cx="2531603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Contraction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Insufficiency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8">
            <a:extLst>
              <a:ext uri="{FF2B5EF4-FFF2-40B4-BE49-F238E27FC236}">
                <a16:creationId xmlns:a16="http://schemas.microsoft.com/office/drawing/2014/main" id="{E8AC9389-6FEE-42D0-8CD3-AB8DA835F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Integration into our Model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5C84727-D338-9D35-8056-AB2996DE2D8B}"/>
              </a:ext>
            </a:extLst>
          </p:cNvPr>
          <p:cNvSpPr txBox="1"/>
          <p:nvPr/>
        </p:nvSpPr>
        <p:spPr>
          <a:xfrm>
            <a:off x="4162546" y="4157411"/>
            <a:ext cx="66001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66265BBE-FBE2-C203-D821-0E832FF38165}"/>
              </a:ext>
            </a:extLst>
          </p:cNvPr>
          <p:cNvSpPr txBox="1"/>
          <p:nvPr/>
        </p:nvSpPr>
        <p:spPr>
          <a:xfrm>
            <a:off x="4198366" y="4869553"/>
            <a:ext cx="62419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</a:t>
            </a:r>
          </a:p>
        </p:txBody>
      </p:sp>
      <p:sp>
        <p:nvSpPr>
          <p:cNvPr id="23" name="Pfeil nach rechts 22">
            <a:extLst>
              <a:ext uri="{FF2B5EF4-FFF2-40B4-BE49-F238E27FC236}">
                <a16:creationId xmlns:a16="http://schemas.microsoft.com/office/drawing/2014/main" id="{7057C2D9-5388-51FD-2966-D8DC1F9779C3}"/>
              </a:ext>
            </a:extLst>
          </p:cNvPr>
          <p:cNvSpPr/>
          <p:nvPr/>
        </p:nvSpPr>
        <p:spPr>
          <a:xfrm rot="5400000">
            <a:off x="2497312" y="2614233"/>
            <a:ext cx="1310482" cy="405129"/>
          </a:xfrm>
          <a:prstGeom prst="rightArrow">
            <a:avLst>
              <a:gd name="adj1" fmla="val 50000"/>
              <a:gd name="adj2" fmla="val 476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Zylinder 26">
            <a:extLst>
              <a:ext uri="{FF2B5EF4-FFF2-40B4-BE49-F238E27FC236}">
                <a16:creationId xmlns:a16="http://schemas.microsoft.com/office/drawing/2014/main" id="{CF308C5B-E6CA-47B2-212A-692D6EF3526A}"/>
              </a:ext>
            </a:extLst>
          </p:cNvPr>
          <p:cNvSpPr/>
          <p:nvPr/>
        </p:nvSpPr>
        <p:spPr>
          <a:xfrm>
            <a:off x="3059222" y="1612726"/>
            <a:ext cx="186661" cy="246876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663E17E3-4BA2-07E1-2141-5BB073824954}"/>
              </a:ext>
            </a:extLst>
          </p:cNvPr>
          <p:cNvSpPr txBox="1"/>
          <p:nvPr/>
        </p:nvSpPr>
        <p:spPr>
          <a:xfrm>
            <a:off x="1062158" y="1630688"/>
            <a:ext cx="11963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endParaRPr lang="de-DE" sz="105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FB59F21D-361C-D01C-A5CF-772700DEE924}"/>
              </a:ext>
            </a:extLst>
          </p:cNvPr>
          <p:cNvSpPr txBox="1"/>
          <p:nvPr/>
        </p:nvSpPr>
        <p:spPr>
          <a:xfrm>
            <a:off x="1072964" y="2369655"/>
            <a:ext cx="11963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EABAA3B8-31D5-20CC-6D5C-3D7CBFA44FE9}"/>
              </a:ext>
            </a:extLst>
          </p:cNvPr>
          <p:cNvSpPr txBox="1"/>
          <p:nvPr/>
        </p:nvSpPr>
        <p:spPr>
          <a:xfrm>
            <a:off x="2721315" y="1240149"/>
            <a:ext cx="1856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50" b="1" u="sng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Glycolysis</a:t>
            </a:r>
            <a:endParaRPr lang="de-DE" dirty="0"/>
          </a:p>
        </p:txBody>
      </p: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7173ACAE-858C-986A-B121-92DBCD54F1A2}"/>
              </a:ext>
            </a:extLst>
          </p:cNvPr>
          <p:cNvCxnSpPr>
            <a:cxnSpLocks/>
          </p:cNvCxnSpPr>
          <p:nvPr/>
        </p:nvCxnSpPr>
        <p:spPr>
          <a:xfrm>
            <a:off x="6619376" y="4371019"/>
            <a:ext cx="87264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C555F74D-EDE8-AF07-755B-34734E582B3B}"/>
              </a:ext>
            </a:extLst>
          </p:cNvPr>
          <p:cNvCxnSpPr>
            <a:cxnSpLocks/>
          </p:cNvCxnSpPr>
          <p:nvPr/>
        </p:nvCxnSpPr>
        <p:spPr>
          <a:xfrm flipV="1">
            <a:off x="7492025" y="2816113"/>
            <a:ext cx="0" cy="155145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2658C055-7059-514D-F5F2-5C98D2A63E29}"/>
              </a:ext>
            </a:extLst>
          </p:cNvPr>
          <p:cNvCxnSpPr>
            <a:cxnSpLocks/>
          </p:cNvCxnSpPr>
          <p:nvPr/>
        </p:nvCxnSpPr>
        <p:spPr>
          <a:xfrm flipH="1" flipV="1">
            <a:off x="3355118" y="2799411"/>
            <a:ext cx="4136907" cy="167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793217A4-CF47-B772-FC82-E76F9A78DA6C}"/>
              </a:ext>
            </a:extLst>
          </p:cNvPr>
          <p:cNvSpPr txBox="1"/>
          <p:nvPr/>
        </p:nvSpPr>
        <p:spPr>
          <a:xfrm rot="16200000">
            <a:off x="6303453" y="3048004"/>
            <a:ext cx="2019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Feedback-Control</a:t>
            </a:r>
          </a:p>
        </p:txBody>
      </p:sp>
      <p:sp>
        <p:nvSpPr>
          <p:cNvPr id="18" name="Zylinder 17">
            <a:extLst>
              <a:ext uri="{FF2B5EF4-FFF2-40B4-BE49-F238E27FC236}">
                <a16:creationId xmlns:a16="http://schemas.microsoft.com/office/drawing/2014/main" id="{245F2269-7FBA-3314-DF4A-55FDA97E50FE}"/>
              </a:ext>
            </a:extLst>
          </p:cNvPr>
          <p:cNvSpPr/>
          <p:nvPr/>
        </p:nvSpPr>
        <p:spPr>
          <a:xfrm>
            <a:off x="5666232" y="4750353"/>
            <a:ext cx="99568" cy="45719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509F2864-8A0F-33B3-D56A-97073A831524}"/>
              </a:ext>
            </a:extLst>
          </p:cNvPr>
          <p:cNvSpPr txBox="1"/>
          <p:nvPr/>
        </p:nvSpPr>
        <p:spPr>
          <a:xfrm>
            <a:off x="4960506" y="4234264"/>
            <a:ext cx="19311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5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[ADP] &amp; [AMP]</a:t>
            </a:r>
          </a:p>
        </p:txBody>
      </p: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E8EE714F-1C61-299F-CE72-83E7AF049E78}"/>
              </a:ext>
            </a:extLst>
          </p:cNvPr>
          <p:cNvCxnSpPr>
            <a:endCxn id="38" idx="1"/>
          </p:cNvCxnSpPr>
          <p:nvPr/>
        </p:nvCxnSpPr>
        <p:spPr>
          <a:xfrm>
            <a:off x="4686971" y="4361222"/>
            <a:ext cx="2735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116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repeatCount="3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3701E-6 4.67353E-6 L 3.93701E-6 0.1656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27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6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0" y="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0" fill="hold"/>
                                        <p:tgtEl>
                                          <p:spTgt spid="1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9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53EE3B3-ADB5-5886-C318-C16D6A86A22E}"/>
              </a:ext>
            </a:extLst>
          </p:cNvPr>
          <p:cNvSpPr/>
          <p:nvPr/>
        </p:nvSpPr>
        <p:spPr>
          <a:xfrm>
            <a:off x="2719508" y="4919716"/>
            <a:ext cx="4699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dk1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DC6C700-5B76-95AB-5253-7D101E14C9F9}"/>
              </a:ext>
            </a:extLst>
          </p:cNvPr>
          <p:cNvSpPr/>
          <p:nvPr/>
        </p:nvSpPr>
        <p:spPr>
          <a:xfrm>
            <a:off x="1658366" y="4146358"/>
            <a:ext cx="2667000" cy="1310481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5630DEA-8C02-04E3-640F-3DFF6E38DA0B}"/>
              </a:ext>
            </a:extLst>
          </p:cNvPr>
          <p:cNvSpPr/>
          <p:nvPr/>
        </p:nvSpPr>
        <p:spPr>
          <a:xfrm>
            <a:off x="1652260" y="5190477"/>
            <a:ext cx="2667000" cy="266361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5034EFF-89FC-FC2B-69F7-8D335FB607F1}"/>
              </a:ext>
            </a:extLst>
          </p:cNvPr>
          <p:cNvSpPr/>
          <p:nvPr/>
        </p:nvSpPr>
        <p:spPr>
          <a:xfrm>
            <a:off x="1646358" y="5244383"/>
            <a:ext cx="2667000" cy="2307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A72A541-A42C-B95A-C386-3A1CBD80B0E3}"/>
              </a:ext>
            </a:extLst>
          </p:cNvPr>
          <p:cNvGrpSpPr/>
          <p:nvPr/>
        </p:nvGrpSpPr>
        <p:grpSpPr>
          <a:xfrm>
            <a:off x="1481258" y="2594576"/>
            <a:ext cx="3124200" cy="2872581"/>
            <a:chOff x="2755900" y="2273300"/>
            <a:chExt cx="3124200" cy="2872581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3BC47ED3-C2A0-537D-493A-579CB0CF7B56}"/>
                </a:ext>
              </a:extLst>
            </p:cNvPr>
            <p:cNvSpPr/>
            <p:nvPr/>
          </p:nvSpPr>
          <p:spPr>
            <a:xfrm>
              <a:off x="2921000" y="2415381"/>
              <a:ext cx="2667000" cy="2730500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1C65FBCE-AB65-F7AE-30B8-B1C18BFBE44C}"/>
                </a:ext>
              </a:extLst>
            </p:cNvPr>
            <p:cNvSpPr/>
            <p:nvPr/>
          </p:nvSpPr>
          <p:spPr>
            <a:xfrm>
              <a:off x="2755900" y="2273300"/>
              <a:ext cx="312420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1" name="Geschweifte Klammer links 10">
            <a:extLst>
              <a:ext uri="{FF2B5EF4-FFF2-40B4-BE49-F238E27FC236}">
                <a16:creationId xmlns:a16="http://schemas.microsoft.com/office/drawing/2014/main" id="{F7CCCAA3-804A-9879-B6F1-54D9524E2C7D}"/>
              </a:ext>
            </a:extLst>
          </p:cNvPr>
          <p:cNvSpPr/>
          <p:nvPr/>
        </p:nvSpPr>
        <p:spPr>
          <a:xfrm>
            <a:off x="1113407" y="4156676"/>
            <a:ext cx="264663" cy="131048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D8636E6-6E95-39FC-3703-178C5AE29A68}"/>
              </a:ext>
            </a:extLst>
          </p:cNvPr>
          <p:cNvSpPr txBox="1"/>
          <p:nvPr/>
        </p:nvSpPr>
        <p:spPr>
          <a:xfrm rot="16200000">
            <a:off x="75378" y="4555651"/>
            <a:ext cx="14234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Alactic-Anaerobic</a:t>
            </a:r>
            <a:r>
              <a:rPr lang="de-DE" sz="1050" b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1050" b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(ATP-</a:t>
            </a:r>
            <a:r>
              <a:rPr lang="de-DE" sz="1050" b="1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r>
              <a:rPr lang="de-DE" sz="1050" b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-System)</a:t>
            </a:r>
          </a:p>
        </p:txBody>
      </p:sp>
      <p:sp>
        <p:nvSpPr>
          <p:cNvPr id="15" name="Geschweifte Klammer links 14">
            <a:extLst>
              <a:ext uri="{FF2B5EF4-FFF2-40B4-BE49-F238E27FC236}">
                <a16:creationId xmlns:a16="http://schemas.microsoft.com/office/drawing/2014/main" id="{9D72C6D6-3EAE-324E-5924-31808F12A5C3}"/>
              </a:ext>
            </a:extLst>
          </p:cNvPr>
          <p:cNvSpPr/>
          <p:nvPr/>
        </p:nvSpPr>
        <p:spPr>
          <a:xfrm flipH="1">
            <a:off x="4313358" y="5298806"/>
            <a:ext cx="292100" cy="1763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Geschweifte Klammer links 15">
            <a:extLst>
              <a:ext uri="{FF2B5EF4-FFF2-40B4-BE49-F238E27FC236}">
                <a16:creationId xmlns:a16="http://schemas.microsoft.com/office/drawing/2014/main" id="{44BC15AB-6DFA-2CE6-B7CF-B5C6094ADF0D}"/>
              </a:ext>
            </a:extLst>
          </p:cNvPr>
          <p:cNvSpPr/>
          <p:nvPr/>
        </p:nvSpPr>
        <p:spPr>
          <a:xfrm flipH="1">
            <a:off x="4337374" y="4149264"/>
            <a:ext cx="268084" cy="113978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8">
            <a:extLst>
              <a:ext uri="{FF2B5EF4-FFF2-40B4-BE49-F238E27FC236}">
                <a16:creationId xmlns:a16="http://schemas.microsoft.com/office/drawing/2014/main" id="{E8AC9389-6FEE-42D0-8CD3-AB8DA835F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Integration into our Model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5C84727-D338-9D35-8056-AB2996DE2D8B}"/>
              </a:ext>
            </a:extLst>
          </p:cNvPr>
          <p:cNvSpPr txBox="1"/>
          <p:nvPr/>
        </p:nvSpPr>
        <p:spPr>
          <a:xfrm>
            <a:off x="4581646" y="4505547"/>
            <a:ext cx="66001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66265BBE-FBE2-C203-D821-0E832FF38165}"/>
              </a:ext>
            </a:extLst>
          </p:cNvPr>
          <p:cNvSpPr txBox="1"/>
          <p:nvPr/>
        </p:nvSpPr>
        <p:spPr>
          <a:xfrm>
            <a:off x="4617466" y="5217689"/>
            <a:ext cx="62419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</a:t>
            </a:r>
          </a:p>
        </p:txBody>
      </p:sp>
      <p:sp>
        <p:nvSpPr>
          <p:cNvPr id="23" name="Pfeil nach rechts 22">
            <a:extLst>
              <a:ext uri="{FF2B5EF4-FFF2-40B4-BE49-F238E27FC236}">
                <a16:creationId xmlns:a16="http://schemas.microsoft.com/office/drawing/2014/main" id="{7057C2D9-5388-51FD-2966-D8DC1F9779C3}"/>
              </a:ext>
            </a:extLst>
          </p:cNvPr>
          <p:cNvSpPr/>
          <p:nvPr/>
        </p:nvSpPr>
        <p:spPr>
          <a:xfrm rot="5400000">
            <a:off x="2916412" y="2962369"/>
            <a:ext cx="1310482" cy="405129"/>
          </a:xfrm>
          <a:prstGeom prst="rightArrow">
            <a:avLst>
              <a:gd name="adj1" fmla="val 50000"/>
              <a:gd name="adj2" fmla="val 476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Zylinder 26">
            <a:extLst>
              <a:ext uri="{FF2B5EF4-FFF2-40B4-BE49-F238E27FC236}">
                <a16:creationId xmlns:a16="http://schemas.microsoft.com/office/drawing/2014/main" id="{CF308C5B-E6CA-47B2-212A-692D6EF3526A}"/>
              </a:ext>
            </a:extLst>
          </p:cNvPr>
          <p:cNvSpPr/>
          <p:nvPr/>
        </p:nvSpPr>
        <p:spPr>
          <a:xfrm>
            <a:off x="3478322" y="1960862"/>
            <a:ext cx="186661" cy="246876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663E17E3-4BA2-07E1-2141-5BB073824954}"/>
              </a:ext>
            </a:extLst>
          </p:cNvPr>
          <p:cNvSpPr txBox="1"/>
          <p:nvPr/>
        </p:nvSpPr>
        <p:spPr>
          <a:xfrm>
            <a:off x="1481258" y="1978824"/>
            <a:ext cx="11963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endParaRPr lang="de-DE" sz="105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FB59F21D-361C-D01C-A5CF-772700DEE924}"/>
              </a:ext>
            </a:extLst>
          </p:cNvPr>
          <p:cNvSpPr txBox="1"/>
          <p:nvPr/>
        </p:nvSpPr>
        <p:spPr>
          <a:xfrm>
            <a:off x="1492064" y="2717791"/>
            <a:ext cx="11963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EABAA3B8-31D5-20CC-6D5C-3D7CBFA44FE9}"/>
              </a:ext>
            </a:extLst>
          </p:cNvPr>
          <p:cNvSpPr txBox="1"/>
          <p:nvPr/>
        </p:nvSpPr>
        <p:spPr>
          <a:xfrm>
            <a:off x="3140415" y="1588285"/>
            <a:ext cx="1856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50" b="1" u="sng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Glycolysis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3F2AF52-D20B-3267-C717-51EE0E678D5F}"/>
              </a:ext>
            </a:extLst>
          </p:cNvPr>
          <p:cNvSpPr txBox="1"/>
          <p:nvPr/>
        </p:nvSpPr>
        <p:spPr>
          <a:xfrm>
            <a:off x="5521227" y="1570471"/>
            <a:ext cx="3483242" cy="156966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ATP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Glycolysis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buFont typeface="Wingdings" pitchFamily="2" charset="2"/>
              <a:buChar char="Ø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Concentration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indirectly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glycolytic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de-DE" sz="1600" b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7173ACAE-858C-986A-B121-92DBCD54F1A2}"/>
              </a:ext>
            </a:extLst>
          </p:cNvPr>
          <p:cNvCxnSpPr>
            <a:cxnSpLocks/>
          </p:cNvCxnSpPr>
          <p:nvPr/>
        </p:nvCxnSpPr>
        <p:spPr>
          <a:xfrm>
            <a:off x="7038476" y="4719155"/>
            <a:ext cx="87264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C555F74D-EDE8-AF07-755B-34734E582B3B}"/>
              </a:ext>
            </a:extLst>
          </p:cNvPr>
          <p:cNvCxnSpPr>
            <a:cxnSpLocks/>
          </p:cNvCxnSpPr>
          <p:nvPr/>
        </p:nvCxnSpPr>
        <p:spPr>
          <a:xfrm flipV="1">
            <a:off x="7911125" y="3164249"/>
            <a:ext cx="0" cy="155145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2658C055-7059-514D-F5F2-5C98D2A63E29}"/>
              </a:ext>
            </a:extLst>
          </p:cNvPr>
          <p:cNvCxnSpPr>
            <a:cxnSpLocks/>
          </p:cNvCxnSpPr>
          <p:nvPr/>
        </p:nvCxnSpPr>
        <p:spPr>
          <a:xfrm flipH="1" flipV="1">
            <a:off x="3774218" y="3147547"/>
            <a:ext cx="4136907" cy="167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793217A4-CF47-B772-FC82-E76F9A78DA6C}"/>
              </a:ext>
            </a:extLst>
          </p:cNvPr>
          <p:cNvSpPr txBox="1"/>
          <p:nvPr/>
        </p:nvSpPr>
        <p:spPr>
          <a:xfrm rot="16200000">
            <a:off x="6722553" y="3396140"/>
            <a:ext cx="2019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Feedback-Control</a:t>
            </a:r>
          </a:p>
        </p:txBody>
      </p:sp>
      <p:sp>
        <p:nvSpPr>
          <p:cNvPr id="18" name="Zylinder 17">
            <a:extLst>
              <a:ext uri="{FF2B5EF4-FFF2-40B4-BE49-F238E27FC236}">
                <a16:creationId xmlns:a16="http://schemas.microsoft.com/office/drawing/2014/main" id="{245F2269-7FBA-3314-DF4A-55FDA97E50FE}"/>
              </a:ext>
            </a:extLst>
          </p:cNvPr>
          <p:cNvSpPr/>
          <p:nvPr/>
        </p:nvSpPr>
        <p:spPr>
          <a:xfrm>
            <a:off x="6085332" y="5098489"/>
            <a:ext cx="99568" cy="45719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509F2864-8A0F-33B3-D56A-97073A831524}"/>
              </a:ext>
            </a:extLst>
          </p:cNvPr>
          <p:cNvSpPr txBox="1"/>
          <p:nvPr/>
        </p:nvSpPr>
        <p:spPr>
          <a:xfrm>
            <a:off x="5379606" y="4582400"/>
            <a:ext cx="19311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5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[ADP] &amp; [AMP]</a:t>
            </a:r>
          </a:p>
        </p:txBody>
      </p: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E8EE714F-1C61-299F-CE72-83E7AF049E78}"/>
              </a:ext>
            </a:extLst>
          </p:cNvPr>
          <p:cNvCxnSpPr>
            <a:endCxn id="38" idx="1"/>
          </p:cNvCxnSpPr>
          <p:nvPr/>
        </p:nvCxnSpPr>
        <p:spPr>
          <a:xfrm>
            <a:off x="5106071" y="4709358"/>
            <a:ext cx="2735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>
            <a:extLst>
              <a:ext uri="{FF2B5EF4-FFF2-40B4-BE49-F238E27FC236}">
                <a16:creationId xmlns:a16="http://schemas.microsoft.com/office/drawing/2014/main" id="{0131BD45-E7EF-AFD0-558E-A3FE0C4AFF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781"/>
          <a:stretch/>
        </p:blipFill>
        <p:spPr bwMode="auto">
          <a:xfrm>
            <a:off x="5153409" y="5245464"/>
            <a:ext cx="4214082" cy="187986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8ABB9145-1E92-C7FA-9678-F584AC89424E}"/>
              </a:ext>
            </a:extLst>
          </p:cNvPr>
          <p:cNvSpPr txBox="1"/>
          <p:nvPr/>
        </p:nvSpPr>
        <p:spPr>
          <a:xfrm>
            <a:off x="8434267" y="6271469"/>
            <a:ext cx="933224" cy="85386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11">
            <a:extLst>
              <a:ext uri="{FF2B5EF4-FFF2-40B4-BE49-F238E27FC236}">
                <a16:creationId xmlns:a16="http://schemas.microsoft.com/office/drawing/2014/main" id="{7D0165F9-DD00-B264-A2F6-59FAECD1D4F0}"/>
              </a:ext>
            </a:extLst>
          </p:cNvPr>
          <p:cNvSpPr txBox="1"/>
          <p:nvPr/>
        </p:nvSpPr>
        <p:spPr bwMode="auto">
          <a:xfrm>
            <a:off x="8401309" y="7153108"/>
            <a:ext cx="4852331" cy="21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800" dirty="0">
                <a:solidFill>
                  <a:srgbClr val="003560"/>
                </a:solidFill>
                <a:latin typeface="Arial"/>
                <a:cs typeface="Arial"/>
              </a:rPr>
              <a:t>Heck et al., 2010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9750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18">
            <a:extLst>
              <a:ext uri="{FF2B5EF4-FFF2-40B4-BE49-F238E27FC236}">
                <a16:creationId xmlns:a16="http://schemas.microsoft.com/office/drawing/2014/main" id="{00ED21E1-95E5-655B-2BC3-F98B00BB8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Regulating effect of pH on Glycolysis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pic>
        <p:nvPicPr>
          <p:cNvPr id="10242" name="Picture 2" descr="Clipart zu Tauziehen - iStock ...">
            <a:extLst>
              <a:ext uri="{FF2B5EF4-FFF2-40B4-BE49-F238E27FC236}">
                <a16:creationId xmlns:a16="http://schemas.microsoft.com/office/drawing/2014/main" id="{BBCE988D-94BA-2B38-8511-BFFFCA1EB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17" y="1642930"/>
            <a:ext cx="3243037" cy="181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48F16723-DE2F-2933-628C-738D810DB330}"/>
              </a:ext>
            </a:extLst>
          </p:cNvPr>
          <p:cNvSpPr txBox="1"/>
          <p:nvPr/>
        </p:nvSpPr>
        <p:spPr>
          <a:xfrm>
            <a:off x="1409070" y="1718908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3560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ADP &amp; AMP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4AB4E0F-71A6-39B1-34C8-6802564C2431}"/>
              </a:ext>
            </a:extLst>
          </p:cNvPr>
          <p:cNvSpPr txBox="1"/>
          <p:nvPr/>
        </p:nvSpPr>
        <p:spPr>
          <a:xfrm>
            <a:off x="4304039" y="1695254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3560"/>
                </a:solidFill>
                <a:highlight>
                  <a:srgbClr val="EA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DE" sz="3200" baseline="30000" dirty="0">
                <a:solidFill>
                  <a:srgbClr val="003560"/>
                </a:solidFill>
                <a:highlight>
                  <a:srgbClr val="EA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C01C68AA-5E6E-7383-C319-77F38344D548}"/>
              </a:ext>
            </a:extLst>
          </p:cNvPr>
          <p:cNvCxnSpPr/>
          <p:nvPr/>
        </p:nvCxnSpPr>
        <p:spPr>
          <a:xfrm flipV="1">
            <a:off x="952500" y="1803400"/>
            <a:ext cx="0" cy="18161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274B21D3-570D-D77E-4E16-B6AF1C4A4A08}"/>
              </a:ext>
            </a:extLst>
          </p:cNvPr>
          <p:cNvSpPr txBox="1"/>
          <p:nvPr/>
        </p:nvSpPr>
        <p:spPr>
          <a:xfrm rot="16200000">
            <a:off x="-661660" y="1688310"/>
            <a:ext cx="29513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rgbClr val="003560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Activation</a:t>
            </a:r>
            <a:endParaRPr lang="de-DE" sz="1200" dirty="0">
              <a:solidFill>
                <a:srgbClr val="003560"/>
              </a:solidFill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E865B603-76C4-1707-37C3-29C4FDA8CAFA}"/>
              </a:ext>
            </a:extLst>
          </p:cNvPr>
          <p:cNvCxnSpPr>
            <a:cxnSpLocks/>
          </p:cNvCxnSpPr>
          <p:nvPr/>
        </p:nvCxnSpPr>
        <p:spPr>
          <a:xfrm rot="10800000" flipV="1">
            <a:off x="5555678" y="1695254"/>
            <a:ext cx="0" cy="18161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183C5E82-B328-EF6D-1AD0-22661B1295C2}"/>
              </a:ext>
            </a:extLst>
          </p:cNvPr>
          <p:cNvSpPr txBox="1"/>
          <p:nvPr/>
        </p:nvSpPr>
        <p:spPr>
          <a:xfrm rot="5400000">
            <a:off x="4331276" y="3440589"/>
            <a:ext cx="29513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3560"/>
                </a:solidFill>
                <a:highlight>
                  <a:srgbClr val="EA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Inhibition</a:t>
            </a:r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6E0BA31A-00A8-FFEC-551F-3C2D3751C675}"/>
              </a:ext>
            </a:extLst>
          </p:cNvPr>
          <p:cNvGrpSpPr/>
          <p:nvPr/>
        </p:nvGrpSpPr>
        <p:grpSpPr>
          <a:xfrm>
            <a:off x="6092686" y="1987641"/>
            <a:ext cx="3909945" cy="4519137"/>
            <a:chOff x="4708558" y="4745831"/>
            <a:chExt cx="3909945" cy="4519137"/>
          </a:xfrm>
        </p:grpSpPr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4B2A51E8-FA2F-3BD8-0FCD-E7325FAB4AA7}"/>
                </a:ext>
              </a:extLst>
            </p:cNvPr>
            <p:cNvGrpSpPr/>
            <p:nvPr/>
          </p:nvGrpSpPr>
          <p:grpSpPr>
            <a:xfrm>
              <a:off x="4715177" y="4745831"/>
              <a:ext cx="3903326" cy="4519137"/>
              <a:chOff x="5946772" y="1602695"/>
              <a:chExt cx="3903326" cy="4519137"/>
            </a:xfrm>
          </p:grpSpPr>
          <p:grpSp>
            <p:nvGrpSpPr>
              <p:cNvPr id="20" name="Gruppieren 19">
                <a:extLst>
                  <a:ext uri="{FF2B5EF4-FFF2-40B4-BE49-F238E27FC236}">
                    <a16:creationId xmlns:a16="http://schemas.microsoft.com/office/drawing/2014/main" id="{43F70618-15F1-F472-A02C-8845AA1F5B63}"/>
                  </a:ext>
                </a:extLst>
              </p:cNvPr>
              <p:cNvGrpSpPr/>
              <p:nvPr/>
            </p:nvGrpSpPr>
            <p:grpSpPr>
              <a:xfrm>
                <a:off x="5946772" y="1602695"/>
                <a:ext cx="3903326" cy="4519137"/>
                <a:chOff x="5272157" y="1642327"/>
                <a:chExt cx="3903326" cy="4519137"/>
              </a:xfrm>
            </p:grpSpPr>
            <p:sp>
              <p:nvSpPr>
                <p:cNvPr id="22" name="Nach oben gekrümmter Pfeil 21">
                  <a:extLst>
                    <a:ext uri="{FF2B5EF4-FFF2-40B4-BE49-F238E27FC236}">
                      <a16:creationId xmlns:a16="http://schemas.microsoft.com/office/drawing/2014/main" id="{BAF22ED4-3666-8B7B-5896-059CED18CE95}"/>
                    </a:ext>
                  </a:extLst>
                </p:cNvPr>
                <p:cNvSpPr/>
                <p:nvPr/>
              </p:nvSpPr>
              <p:spPr bwMode="auto">
                <a:xfrm rot="5399978">
                  <a:off x="6522049" y="3124064"/>
                  <a:ext cx="507999" cy="182562"/>
                </a:xfrm>
                <a:prstGeom prst="curvedUpArrow">
                  <a:avLst>
                    <a:gd name="adj1" fmla="val 25000"/>
                    <a:gd name="adj2" fmla="val 50000"/>
                    <a:gd name="adj3" fmla="val 25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sp>
            <p:sp>
              <p:nvSpPr>
                <p:cNvPr id="23" name="Textfeld 22">
                  <a:extLst>
                    <a:ext uri="{FF2B5EF4-FFF2-40B4-BE49-F238E27FC236}">
                      <a16:creationId xmlns:a16="http://schemas.microsoft.com/office/drawing/2014/main" id="{858E8BBD-9AAE-1E1B-96D4-68FFEF3319E4}"/>
                    </a:ext>
                  </a:extLst>
                </p:cNvPr>
                <p:cNvSpPr txBox="1"/>
                <p:nvPr/>
              </p:nvSpPr>
              <p:spPr bwMode="auto">
                <a:xfrm>
                  <a:off x="7006026" y="3003807"/>
                  <a:ext cx="2169457" cy="366119"/>
                </a:xfrm>
                <a:prstGeom prst="rect">
                  <a:avLst/>
                </a:prstGeom>
                <a:noFill/>
              </p:spPr>
              <p:txBody>
                <a:bodyPr vertOverflow="overflow" horzOverflow="overflow" vert="horz" wrap="square" lIns="91440" tIns="45720" rIns="91440" bIns="45720" numCol="1" spcCol="0" rtlCol="0" fromWordArt="0" anchor="t" anchorCtr="0" forceAA="0" compatLnSpc="0">
                  <a:spAutoFit/>
                </a:bodyPr>
                <a:lstStyle/>
                <a:p>
                  <a:pPr marL="0" marR="0" indent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de-DE" sz="900" b="0" i="0" u="none" strike="noStrike" cap="none" spc="0">
                      <a:solidFill>
                        <a:srgbClr val="003560"/>
                      </a:solidFill>
                      <a:latin typeface="Arial"/>
                      <a:ea typeface="Arial"/>
                      <a:cs typeface="Arial"/>
                    </a:rPr>
                    <a:t>Key Enzyme:</a:t>
                  </a:r>
                  <a:endParaRPr lang="de-DE" sz="900" b="0" i="0" u="none" strike="noStrike" cap="none" spc="0">
                    <a:solidFill>
                      <a:srgbClr val="003560"/>
                    </a:solidFill>
                    <a:latin typeface="Arial"/>
                    <a:cs typeface="Arial"/>
                  </a:endParaRPr>
                </a:p>
                <a:p>
                  <a:pPr marL="0" marR="0" indent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de-DE" sz="900" b="0" i="0" u="none" strike="noStrike" cap="none" spc="0">
                      <a:solidFill>
                        <a:srgbClr val="003560"/>
                      </a:solidFill>
                      <a:latin typeface="Arial"/>
                      <a:ea typeface="Arial"/>
                      <a:cs typeface="Arial"/>
                    </a:rPr>
                    <a:t>Phosphofruktokinase (PFK)</a:t>
                  </a:r>
                  <a:endParaRPr lang="de-DE" sz="1600" b="0" i="0" u="none" strike="noStrike" cap="none" spc="0">
                    <a:solidFill>
                      <a:srgbClr val="00356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" name="Textfeld 4">
                  <a:extLst>
                    <a:ext uri="{FF2B5EF4-FFF2-40B4-BE49-F238E27FC236}">
                      <a16:creationId xmlns:a16="http://schemas.microsoft.com/office/drawing/2014/main" id="{29345D55-8DAB-3712-F552-438033D85B64}"/>
                    </a:ext>
                  </a:extLst>
                </p:cNvPr>
                <p:cNvSpPr txBox="1"/>
                <p:nvPr/>
              </p:nvSpPr>
              <p:spPr bwMode="auto">
                <a:xfrm>
                  <a:off x="6155674" y="1889003"/>
                  <a:ext cx="1259459" cy="3356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de-DE" sz="1600" b="0" i="0" u="none" strike="noStrike" cap="none" spc="0" dirty="0">
                      <a:solidFill>
                        <a:srgbClr val="003560"/>
                      </a:solidFill>
                      <a:latin typeface="Arial"/>
                      <a:ea typeface="Arial"/>
                      <a:cs typeface="Arial"/>
                    </a:rPr>
                    <a:t>1 Glucose</a:t>
                  </a:r>
                  <a:endParaRPr lang="de-DE" sz="1600" b="0" i="0" u="none" strike="noStrike" cap="none" spc="0" dirty="0">
                    <a:solidFill>
                      <a:srgbClr val="00356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5" name="Textfeld 24">
                  <a:extLst>
                    <a:ext uri="{FF2B5EF4-FFF2-40B4-BE49-F238E27FC236}">
                      <a16:creationId xmlns:a16="http://schemas.microsoft.com/office/drawing/2014/main" id="{F63235D7-66D9-B27B-AC7F-BBEF525CBFE1}"/>
                    </a:ext>
                  </a:extLst>
                </p:cNvPr>
                <p:cNvSpPr txBox="1"/>
                <p:nvPr/>
              </p:nvSpPr>
              <p:spPr bwMode="auto">
                <a:xfrm>
                  <a:off x="5907968" y="2281909"/>
                  <a:ext cx="2173416" cy="228960"/>
                </a:xfrm>
                <a:prstGeom prst="rect">
                  <a:avLst/>
                </a:prstGeom>
                <a:noFill/>
              </p:spPr>
              <p:txBody>
                <a:bodyPr vertOverflow="overflow" horzOverflow="overflow" vert="horz" wrap="square" lIns="91440" tIns="45720" rIns="91440" bIns="45720" numCol="1" spcCol="0" rtlCol="0" fromWordArt="0" anchor="t" anchorCtr="0" forceAA="0" compatLnSpc="0">
                  <a:spAutoFit/>
                </a:bodyPr>
                <a:lstStyle/>
                <a:p>
                  <a:pPr marL="0" marR="0" indent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de-DE" sz="900" b="0" i="0" u="none" strike="noStrike" cap="none" spc="0" dirty="0">
                      <a:solidFill>
                        <a:srgbClr val="003560"/>
                      </a:solidFill>
                      <a:latin typeface="Arial"/>
                      <a:ea typeface="Arial"/>
                      <a:cs typeface="Arial"/>
                    </a:rPr>
                    <a:t>-1 ATP</a:t>
                  </a:r>
                  <a:endParaRPr lang="de-DE" sz="1600" b="0" i="0" u="none" strike="noStrike" cap="none" spc="0" dirty="0">
                    <a:solidFill>
                      <a:srgbClr val="00356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6" name="Textfeld 25">
                  <a:extLst>
                    <a:ext uri="{FF2B5EF4-FFF2-40B4-BE49-F238E27FC236}">
                      <a16:creationId xmlns:a16="http://schemas.microsoft.com/office/drawing/2014/main" id="{2B85BB7C-1B43-8FF6-7B9A-310E10E068BC}"/>
                    </a:ext>
                  </a:extLst>
                </p:cNvPr>
                <p:cNvSpPr txBox="1"/>
                <p:nvPr/>
              </p:nvSpPr>
              <p:spPr bwMode="auto">
                <a:xfrm>
                  <a:off x="5895268" y="3100265"/>
                  <a:ext cx="2173775" cy="228960"/>
                </a:xfrm>
                <a:prstGeom prst="rect">
                  <a:avLst/>
                </a:prstGeom>
                <a:noFill/>
              </p:spPr>
              <p:txBody>
                <a:bodyPr vertOverflow="overflow" horzOverflow="overflow" vert="horz" wrap="square" lIns="91440" tIns="45720" rIns="91440" bIns="45720" numCol="1" spcCol="0" rtlCol="0" fromWordArt="0" anchor="t" anchorCtr="0" forceAA="0" compatLnSpc="0">
                  <a:spAutoFit/>
                </a:bodyPr>
                <a:lstStyle/>
                <a:p>
                  <a:pPr marL="0" marR="0" indent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de-DE" sz="900" b="0" i="0" u="none" strike="noStrike" cap="none" spc="0" dirty="0">
                      <a:solidFill>
                        <a:srgbClr val="003560"/>
                      </a:solidFill>
                      <a:latin typeface="Arial"/>
                      <a:ea typeface="Arial"/>
                      <a:cs typeface="Arial"/>
                    </a:rPr>
                    <a:t>-1 ATP</a:t>
                  </a:r>
                  <a:endParaRPr lang="de-DE" sz="1600" b="0" i="0" u="none" strike="noStrike" cap="none" spc="0" dirty="0">
                    <a:solidFill>
                      <a:srgbClr val="00356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7" name="Textfeld 26">
                  <a:extLst>
                    <a:ext uri="{FF2B5EF4-FFF2-40B4-BE49-F238E27FC236}">
                      <a16:creationId xmlns:a16="http://schemas.microsoft.com/office/drawing/2014/main" id="{90DFAF1A-917E-B276-87A4-C6A4ECF2527A}"/>
                    </a:ext>
                  </a:extLst>
                </p:cNvPr>
                <p:cNvSpPr txBox="1"/>
                <p:nvPr/>
              </p:nvSpPr>
              <p:spPr bwMode="auto">
                <a:xfrm>
                  <a:off x="5907222" y="3987797"/>
                  <a:ext cx="2176295" cy="228960"/>
                </a:xfrm>
                <a:prstGeom prst="rect">
                  <a:avLst/>
                </a:prstGeom>
                <a:noFill/>
              </p:spPr>
              <p:txBody>
                <a:bodyPr vertOverflow="overflow" horzOverflow="overflow" vert="horz" wrap="square" lIns="91440" tIns="45720" rIns="91440" bIns="45720" numCol="1" spcCol="0" rtlCol="0" fromWordArt="0" anchor="t" anchorCtr="0" forceAA="0" compatLnSpc="0">
                  <a:spAutoFit/>
                </a:bodyPr>
                <a:lstStyle/>
                <a:p>
                  <a:pPr marL="0" marR="0" indent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de-DE" sz="900" b="0" i="0" u="none" strike="noStrike" cap="none" spc="0">
                      <a:solidFill>
                        <a:srgbClr val="003560"/>
                      </a:solidFill>
                      <a:latin typeface="Arial"/>
                      <a:ea typeface="Arial"/>
                      <a:cs typeface="Arial"/>
                    </a:rPr>
                    <a:t>+2 ATP</a:t>
                  </a:r>
                  <a:endParaRPr lang="de-DE" sz="1600" b="0" i="0" u="none" strike="noStrike" cap="none" spc="0">
                    <a:solidFill>
                      <a:srgbClr val="00356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8" name="Textfeld 27">
                  <a:extLst>
                    <a:ext uri="{FF2B5EF4-FFF2-40B4-BE49-F238E27FC236}">
                      <a16:creationId xmlns:a16="http://schemas.microsoft.com/office/drawing/2014/main" id="{5506563F-B8BD-CD10-D32A-9907B198300C}"/>
                    </a:ext>
                  </a:extLst>
                </p:cNvPr>
                <p:cNvSpPr txBox="1"/>
                <p:nvPr/>
              </p:nvSpPr>
              <p:spPr bwMode="auto">
                <a:xfrm>
                  <a:off x="5907222" y="5017687"/>
                  <a:ext cx="2176654" cy="228960"/>
                </a:xfrm>
                <a:prstGeom prst="rect">
                  <a:avLst/>
                </a:prstGeom>
                <a:noFill/>
              </p:spPr>
              <p:txBody>
                <a:bodyPr vertOverflow="overflow" horzOverflow="overflow" vert="horz" wrap="square" lIns="91440" tIns="45720" rIns="91440" bIns="45720" numCol="1" spcCol="0" rtlCol="0" fromWordArt="0" anchor="t" anchorCtr="0" forceAA="0" compatLnSpc="0">
                  <a:spAutoFit/>
                </a:bodyPr>
                <a:lstStyle/>
                <a:p>
                  <a:pPr marL="0" marR="0" indent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de-DE" sz="900" b="0" i="0" u="none" strike="noStrike" cap="none" spc="0" dirty="0">
                      <a:solidFill>
                        <a:srgbClr val="003560"/>
                      </a:solidFill>
                      <a:latin typeface="Arial"/>
                      <a:ea typeface="Arial"/>
                      <a:cs typeface="Arial"/>
                    </a:rPr>
                    <a:t>+2 ATP</a:t>
                  </a:r>
                  <a:endParaRPr lang="de-DE" sz="1600" b="0" i="0" u="none" strike="noStrike" cap="none" spc="0" dirty="0">
                    <a:solidFill>
                      <a:srgbClr val="00356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9" name="Rechteck 28">
                  <a:extLst>
                    <a:ext uri="{FF2B5EF4-FFF2-40B4-BE49-F238E27FC236}">
                      <a16:creationId xmlns:a16="http://schemas.microsoft.com/office/drawing/2014/main" id="{E2174D87-96E1-A1AC-9FCA-D08B530EACBA}"/>
                    </a:ext>
                  </a:extLst>
                </p:cNvPr>
                <p:cNvSpPr/>
                <p:nvPr/>
              </p:nvSpPr>
              <p:spPr bwMode="auto">
                <a:xfrm>
                  <a:off x="5272157" y="1642327"/>
                  <a:ext cx="2811360" cy="2032000"/>
                </a:xfrm>
                <a:prstGeom prst="rect">
                  <a:avLst/>
                </a:prstGeom>
                <a:noFill/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0" name="Rechteck 29">
                  <a:extLst>
                    <a:ext uri="{FF2B5EF4-FFF2-40B4-BE49-F238E27FC236}">
                      <a16:creationId xmlns:a16="http://schemas.microsoft.com/office/drawing/2014/main" id="{569B4835-DC53-AB54-5053-25B0C8E5E894}"/>
                    </a:ext>
                  </a:extLst>
                </p:cNvPr>
                <p:cNvSpPr/>
                <p:nvPr/>
              </p:nvSpPr>
              <p:spPr bwMode="auto">
                <a:xfrm>
                  <a:off x="5272157" y="3674146"/>
                  <a:ext cx="2811360" cy="2487318"/>
                </a:xfrm>
                <a:prstGeom prst="rect">
                  <a:avLst/>
                </a:prstGeom>
                <a:noFill/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31" name="Gerade Verbindung 30">
                  <a:extLst>
                    <a:ext uri="{FF2B5EF4-FFF2-40B4-BE49-F238E27FC236}">
                      <a16:creationId xmlns:a16="http://schemas.microsoft.com/office/drawing/2014/main" id="{6627224E-8863-587B-E1F8-A27B3FC3F933}"/>
                    </a:ext>
                  </a:extLst>
                </p:cNvPr>
                <p:cNvCxnSpPr>
                  <a:endCxn id="30" idx="0"/>
                </p:cNvCxnSpPr>
                <p:nvPr/>
              </p:nvCxnSpPr>
              <p:spPr bwMode="auto">
                <a:xfrm>
                  <a:off x="6677837" y="2281909"/>
                  <a:ext cx="0" cy="139223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Gerade Verbindung mit Pfeil 31">
                  <a:extLst>
                    <a:ext uri="{FF2B5EF4-FFF2-40B4-BE49-F238E27FC236}">
                      <a16:creationId xmlns:a16="http://schemas.microsoft.com/office/drawing/2014/main" id="{829099AD-D5B0-6002-00F2-613F23DE103E}"/>
                    </a:ext>
                  </a:extLst>
                </p:cNvPr>
                <p:cNvCxnSpPr/>
                <p:nvPr/>
              </p:nvCxnSpPr>
              <p:spPr bwMode="auto">
                <a:xfrm>
                  <a:off x="6631057" y="3674146"/>
                  <a:ext cx="0" cy="193058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Gerade Verbindung mit Pfeil 32">
                  <a:extLst>
                    <a:ext uri="{FF2B5EF4-FFF2-40B4-BE49-F238E27FC236}">
                      <a16:creationId xmlns:a16="http://schemas.microsoft.com/office/drawing/2014/main" id="{0CE6B618-196B-D3E9-A407-DFC592600D24}"/>
                    </a:ext>
                  </a:extLst>
                </p:cNvPr>
                <p:cNvCxnSpPr/>
                <p:nvPr/>
              </p:nvCxnSpPr>
              <p:spPr bwMode="auto">
                <a:xfrm>
                  <a:off x="6734602" y="3674146"/>
                  <a:ext cx="0" cy="193058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Textfeld 8">
                <a:extLst>
                  <a:ext uri="{FF2B5EF4-FFF2-40B4-BE49-F238E27FC236}">
                    <a16:creationId xmlns:a16="http://schemas.microsoft.com/office/drawing/2014/main" id="{ACDC2435-C948-AF40-2B39-7FAADB683ABF}"/>
                  </a:ext>
                </a:extLst>
              </p:cNvPr>
              <p:cNvSpPr txBox="1"/>
              <p:nvPr/>
            </p:nvSpPr>
            <p:spPr bwMode="auto">
              <a:xfrm>
                <a:off x="6521405" y="5600618"/>
                <a:ext cx="177562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600" b="0" i="0" u="none" strike="noStrike" cap="none" spc="0" dirty="0">
                    <a:solidFill>
                      <a:srgbClr val="003560"/>
                    </a:solidFill>
                    <a:latin typeface="Arial"/>
                    <a:ea typeface="Arial"/>
                    <a:cs typeface="Arial"/>
                  </a:rPr>
                  <a:t>2 </a:t>
                </a:r>
                <a:r>
                  <a:rPr lang="de-DE" sz="1600" dirty="0">
                    <a:solidFill>
                      <a:srgbClr val="003560"/>
                    </a:solidFill>
                    <a:latin typeface="Arial"/>
                    <a:ea typeface="Arial"/>
                    <a:cs typeface="Arial"/>
                  </a:rPr>
                  <a:t>Lactate + 2 H</a:t>
                </a:r>
                <a:r>
                  <a:rPr lang="de-DE" sz="1600" baseline="30000" dirty="0">
                    <a:solidFill>
                      <a:srgbClr val="003560"/>
                    </a:solidFill>
                    <a:latin typeface="Arial"/>
                    <a:ea typeface="Arial"/>
                    <a:cs typeface="Arial"/>
                  </a:rPr>
                  <a:t>+</a:t>
                </a:r>
                <a:endParaRPr baseline="30000" dirty="0"/>
              </a:p>
            </p:txBody>
          </p:sp>
        </p:grpSp>
        <p:sp>
          <p:nvSpPr>
            <p:cNvPr id="34" name="Textfeld 4">
              <a:extLst>
                <a:ext uri="{FF2B5EF4-FFF2-40B4-BE49-F238E27FC236}">
                  <a16:creationId xmlns:a16="http://schemas.microsoft.com/office/drawing/2014/main" id="{D5D416BD-17EA-A6C6-E64A-5E60941E60BC}"/>
                </a:ext>
              </a:extLst>
            </p:cNvPr>
            <p:cNvSpPr txBox="1"/>
            <p:nvPr/>
          </p:nvSpPr>
          <p:spPr bwMode="auto">
            <a:xfrm>
              <a:off x="4708558" y="5514705"/>
              <a:ext cx="1259459" cy="335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600" b="0" i="0" u="none" strike="noStrike" cap="none" spc="0" dirty="0">
                  <a:solidFill>
                    <a:srgbClr val="003560"/>
                  </a:solidFill>
                  <a:latin typeface="Arial"/>
                  <a:ea typeface="Arial"/>
                  <a:cs typeface="Arial"/>
                </a:rPr>
                <a:t>1 </a:t>
              </a:r>
              <a:r>
                <a:rPr lang="de-DE" sz="1600" b="0" i="0" u="none" strike="noStrike" cap="none" spc="0" dirty="0" err="1">
                  <a:solidFill>
                    <a:srgbClr val="003560"/>
                  </a:solidFill>
                  <a:latin typeface="Arial"/>
                  <a:ea typeface="Arial"/>
                  <a:cs typeface="Arial"/>
                </a:rPr>
                <a:t>Glycogen</a:t>
              </a:r>
              <a:endParaRPr lang="de-DE" sz="1600" b="0" i="0" u="none" strike="noStrike" cap="none" spc="0" dirty="0">
                <a:solidFill>
                  <a:srgbClr val="003560"/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6B347C4F-A3E7-9AAF-9935-F31A4C658088}"/>
              </a:ext>
            </a:extLst>
          </p:cNvPr>
          <p:cNvCxnSpPr/>
          <p:nvPr/>
        </p:nvCxnSpPr>
        <p:spPr>
          <a:xfrm flipV="1">
            <a:off x="8089900" y="3715240"/>
            <a:ext cx="0" cy="22348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" name="Textfeld 40">
            <a:extLst>
              <a:ext uri="{FF2B5EF4-FFF2-40B4-BE49-F238E27FC236}">
                <a16:creationId xmlns:a16="http://schemas.microsoft.com/office/drawing/2014/main" id="{32731860-F38C-476F-798A-115141CA76A9}"/>
              </a:ext>
            </a:extLst>
          </p:cNvPr>
          <p:cNvSpPr txBox="1"/>
          <p:nvPr/>
        </p:nvSpPr>
        <p:spPr>
          <a:xfrm rot="16200000">
            <a:off x="7569715" y="4600815"/>
            <a:ext cx="1421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Inhibition!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B0D4F73-B893-0C3F-6A40-6882AD60E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601" y="3521323"/>
            <a:ext cx="4058343" cy="32206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7B7BCD4-75E7-8A05-4223-37586927C91C}"/>
              </a:ext>
            </a:extLst>
          </p:cNvPr>
          <p:cNvSpPr txBox="1"/>
          <p:nvPr/>
        </p:nvSpPr>
        <p:spPr>
          <a:xfrm>
            <a:off x="1073426" y="6804226"/>
            <a:ext cx="35393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Danforth</a:t>
            </a:r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1965</a:t>
            </a:r>
          </a:p>
        </p:txBody>
      </p:sp>
    </p:spTree>
    <p:extLst>
      <p:ext uri="{BB962C8B-B14F-4D97-AF65-F5344CB8AC3E}">
        <p14:creationId xmlns:p14="http://schemas.microsoft.com/office/powerpoint/2010/main" val="3122018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92D10F8E-2D3A-4BDA-ABD5-405DD1E02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Homework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4CA9179-52EC-114E-E430-2D85A8C134B8}"/>
              </a:ext>
            </a:extLst>
          </p:cNvPr>
          <p:cNvSpPr txBox="1"/>
          <p:nvPr/>
        </p:nvSpPr>
        <p:spPr>
          <a:xfrm>
            <a:off x="354013" y="1461145"/>
            <a:ext cx="68849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V̇O</a:t>
            </a:r>
            <a:r>
              <a:rPr lang="de-DE" sz="16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(ml/min)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equivalents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 	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bicycle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ergometer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a.) 200W</a:t>
            </a: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b.) 400W</a:t>
            </a: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c.) 600W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2.)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educated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regarding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athletes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V̇O</a:t>
            </a:r>
            <a:r>
              <a:rPr lang="de-DE" sz="16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push 420W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4-minutes (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75kg).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3.)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(mmol/L/s)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equivalents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	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bicycle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ergometer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2"/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a.) 200W </a:t>
            </a:r>
          </a:p>
          <a:p>
            <a:pPr lvl="2"/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b.) 400W </a:t>
            </a:r>
          </a:p>
          <a:p>
            <a:pPr lvl="2"/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c.) 600W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4.)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contraction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insufficiency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reached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5.)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educated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will 	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highest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relevance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082EDC8-2575-4493-CC01-68ADC2F73F7B}"/>
              </a:ext>
            </a:extLst>
          </p:cNvPr>
          <p:cNvSpPr txBox="1"/>
          <p:nvPr/>
        </p:nvSpPr>
        <p:spPr>
          <a:xfrm>
            <a:off x="2229925" y="2178424"/>
            <a:ext cx="3079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12.5 = 2500 ml/min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586A653-B157-E351-50CC-517136C7D531}"/>
              </a:ext>
            </a:extLst>
          </p:cNvPr>
          <p:cNvSpPr txBox="1"/>
          <p:nvPr/>
        </p:nvSpPr>
        <p:spPr>
          <a:xfrm>
            <a:off x="2229925" y="2428692"/>
            <a:ext cx="3079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12.5 = 5000 ml/min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6A677EF-2D56-1592-3AF3-25828F9488EB}"/>
              </a:ext>
            </a:extLst>
          </p:cNvPr>
          <p:cNvSpPr txBox="1"/>
          <p:nvPr/>
        </p:nvSpPr>
        <p:spPr>
          <a:xfrm>
            <a:off x="2229925" y="2670886"/>
            <a:ext cx="3079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12.5 = 7500 ml/min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C0DE794-B8C3-16D6-2949-E625B3BF9436}"/>
              </a:ext>
            </a:extLst>
          </p:cNvPr>
          <p:cNvSpPr txBox="1"/>
          <p:nvPr/>
        </p:nvSpPr>
        <p:spPr>
          <a:xfrm>
            <a:off x="862807" y="3638248"/>
            <a:ext cx="6667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420 * 12.5 / 75 = 70 ml/min/kg -&gt; -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anaerobic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503156D-42F5-6EE7-0BC8-A7F96F95B5C3}"/>
              </a:ext>
            </a:extLst>
          </p:cNvPr>
          <p:cNvSpPr txBox="1"/>
          <p:nvPr/>
        </p:nvSpPr>
        <p:spPr>
          <a:xfrm>
            <a:off x="2256819" y="4605795"/>
            <a:ext cx="5381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2500 / 75 / 2.7 / 60 = 0.21 mmol/L/s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D5C2E3A-0F24-60C6-1F92-0F7BFF1DD957}"/>
              </a:ext>
            </a:extLst>
          </p:cNvPr>
          <p:cNvSpPr txBox="1"/>
          <p:nvPr/>
        </p:nvSpPr>
        <p:spPr>
          <a:xfrm>
            <a:off x="2256819" y="4888183"/>
            <a:ext cx="3955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5000 / 75 / 2.7 / 60 = 0.42 mmol/L/s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20ED367-6590-3095-85B8-61C14987EF7D}"/>
              </a:ext>
            </a:extLst>
          </p:cNvPr>
          <p:cNvSpPr txBox="1"/>
          <p:nvPr/>
        </p:nvSpPr>
        <p:spPr>
          <a:xfrm>
            <a:off x="2256819" y="5145351"/>
            <a:ext cx="3955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7500 / 75 / 2.7 / 60 = 0.63 mmol/L/s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AEA6650-F325-11E4-4056-27AAFE7E2863}"/>
              </a:ext>
            </a:extLst>
          </p:cNvPr>
          <p:cNvSpPr txBox="1"/>
          <p:nvPr/>
        </p:nvSpPr>
        <p:spPr>
          <a:xfrm>
            <a:off x="6384017" y="4197798"/>
            <a:ext cx="5381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2, Slide 28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1493646-0D51-F8D4-3E01-892D2F33F80F}"/>
              </a:ext>
            </a:extLst>
          </p:cNvPr>
          <p:cNvSpPr txBox="1"/>
          <p:nvPr/>
        </p:nvSpPr>
        <p:spPr>
          <a:xfrm>
            <a:off x="6212541" y="1745316"/>
            <a:ext cx="5381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2, Slide 24</a:t>
            </a:r>
          </a:p>
        </p:txBody>
      </p:sp>
    </p:spTree>
    <p:extLst>
      <p:ext uri="{BB962C8B-B14F-4D97-AF65-F5344CB8AC3E}">
        <p14:creationId xmlns:p14="http://schemas.microsoft.com/office/powerpoint/2010/main" val="265944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23">
            <a:extLst>
              <a:ext uri="{FF2B5EF4-FFF2-40B4-BE49-F238E27FC236}">
                <a16:creationId xmlns:a16="http://schemas.microsoft.com/office/drawing/2014/main" id="{F1D9BE62-CC78-53A3-1FC8-A851A78297C8}"/>
              </a:ext>
            </a:extLst>
          </p:cNvPr>
          <p:cNvSpPr/>
          <p:nvPr/>
        </p:nvSpPr>
        <p:spPr>
          <a:xfrm>
            <a:off x="3008422" y="2388520"/>
            <a:ext cx="295896" cy="281158"/>
          </a:xfrm>
          <a:prstGeom prst="rect">
            <a:avLst/>
          </a:prstGeom>
          <a:solidFill>
            <a:srgbClr val="FF0000"/>
          </a:solidFill>
          <a:ln>
            <a:solidFill>
              <a:srgbClr val="EA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bg1"/>
                </a:solidFill>
              </a:rPr>
              <a:t>H</a:t>
            </a:r>
            <a:r>
              <a:rPr lang="de-DE" sz="800" baseline="300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53EE3B3-ADB5-5886-C318-C16D6A86A22E}"/>
              </a:ext>
            </a:extLst>
          </p:cNvPr>
          <p:cNvSpPr/>
          <p:nvPr/>
        </p:nvSpPr>
        <p:spPr>
          <a:xfrm>
            <a:off x="2300408" y="4571580"/>
            <a:ext cx="4699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dk1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DC6C700-5B76-95AB-5253-7D101E14C9F9}"/>
              </a:ext>
            </a:extLst>
          </p:cNvPr>
          <p:cNvSpPr/>
          <p:nvPr/>
        </p:nvSpPr>
        <p:spPr>
          <a:xfrm>
            <a:off x="1239266" y="3798222"/>
            <a:ext cx="2667000" cy="1310481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5630DEA-8C02-04E3-640F-3DFF6E38DA0B}"/>
              </a:ext>
            </a:extLst>
          </p:cNvPr>
          <p:cNvSpPr/>
          <p:nvPr/>
        </p:nvSpPr>
        <p:spPr>
          <a:xfrm>
            <a:off x="1233160" y="4842341"/>
            <a:ext cx="2667000" cy="266361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5B2ACA8-DD7E-88E6-5BAC-5C9FD96B0DC8}"/>
              </a:ext>
            </a:extLst>
          </p:cNvPr>
          <p:cNvSpPr/>
          <p:nvPr/>
        </p:nvSpPr>
        <p:spPr>
          <a:xfrm>
            <a:off x="3059222" y="2808565"/>
            <a:ext cx="186662" cy="35018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EA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5034EFF-89FC-FC2B-69F7-8D335FB607F1}"/>
              </a:ext>
            </a:extLst>
          </p:cNvPr>
          <p:cNvSpPr/>
          <p:nvPr/>
        </p:nvSpPr>
        <p:spPr>
          <a:xfrm>
            <a:off x="1227258" y="4896247"/>
            <a:ext cx="2667000" cy="2307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A72A541-A42C-B95A-C386-3A1CBD80B0E3}"/>
              </a:ext>
            </a:extLst>
          </p:cNvPr>
          <p:cNvGrpSpPr/>
          <p:nvPr/>
        </p:nvGrpSpPr>
        <p:grpSpPr>
          <a:xfrm>
            <a:off x="1062158" y="2246440"/>
            <a:ext cx="3124200" cy="2872581"/>
            <a:chOff x="2755900" y="2273300"/>
            <a:chExt cx="3124200" cy="2872581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3BC47ED3-C2A0-537D-493A-579CB0CF7B56}"/>
                </a:ext>
              </a:extLst>
            </p:cNvPr>
            <p:cNvSpPr/>
            <p:nvPr/>
          </p:nvSpPr>
          <p:spPr>
            <a:xfrm>
              <a:off x="2921000" y="2415381"/>
              <a:ext cx="2667000" cy="2730500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1C65FBCE-AB65-F7AE-30B8-B1C18BFBE44C}"/>
                </a:ext>
              </a:extLst>
            </p:cNvPr>
            <p:cNvSpPr/>
            <p:nvPr/>
          </p:nvSpPr>
          <p:spPr>
            <a:xfrm>
              <a:off x="2755900" y="2273300"/>
              <a:ext cx="312420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9" name="Rechteck 8">
            <a:extLst>
              <a:ext uri="{FF2B5EF4-FFF2-40B4-BE49-F238E27FC236}">
                <a16:creationId xmlns:a16="http://schemas.microsoft.com/office/drawing/2014/main" id="{9C5E20B7-CF7C-9542-C8B1-E26084D98FEA}"/>
              </a:ext>
            </a:extLst>
          </p:cNvPr>
          <p:cNvSpPr/>
          <p:nvPr/>
        </p:nvSpPr>
        <p:spPr>
          <a:xfrm flipV="1">
            <a:off x="2300408" y="5054584"/>
            <a:ext cx="469900" cy="25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Geschweifte Klammer links 14">
            <a:extLst>
              <a:ext uri="{FF2B5EF4-FFF2-40B4-BE49-F238E27FC236}">
                <a16:creationId xmlns:a16="http://schemas.microsoft.com/office/drawing/2014/main" id="{9D72C6D6-3EAE-324E-5924-31808F12A5C3}"/>
              </a:ext>
            </a:extLst>
          </p:cNvPr>
          <p:cNvSpPr/>
          <p:nvPr/>
        </p:nvSpPr>
        <p:spPr>
          <a:xfrm flipH="1">
            <a:off x="3894258" y="4950670"/>
            <a:ext cx="292100" cy="1763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Geschweifte Klammer links 15">
            <a:extLst>
              <a:ext uri="{FF2B5EF4-FFF2-40B4-BE49-F238E27FC236}">
                <a16:creationId xmlns:a16="http://schemas.microsoft.com/office/drawing/2014/main" id="{44BC15AB-6DFA-2CE6-B7CF-B5C6094ADF0D}"/>
              </a:ext>
            </a:extLst>
          </p:cNvPr>
          <p:cNvSpPr/>
          <p:nvPr/>
        </p:nvSpPr>
        <p:spPr>
          <a:xfrm flipH="1">
            <a:off x="3918274" y="3801128"/>
            <a:ext cx="268084" cy="113978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5C84727-D338-9D35-8056-AB2996DE2D8B}"/>
              </a:ext>
            </a:extLst>
          </p:cNvPr>
          <p:cNvSpPr txBox="1"/>
          <p:nvPr/>
        </p:nvSpPr>
        <p:spPr>
          <a:xfrm>
            <a:off x="4162546" y="4157411"/>
            <a:ext cx="66001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66265BBE-FBE2-C203-D821-0E832FF38165}"/>
              </a:ext>
            </a:extLst>
          </p:cNvPr>
          <p:cNvSpPr txBox="1"/>
          <p:nvPr/>
        </p:nvSpPr>
        <p:spPr>
          <a:xfrm>
            <a:off x="4198366" y="4869553"/>
            <a:ext cx="62419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</a:t>
            </a:r>
          </a:p>
        </p:txBody>
      </p:sp>
      <p:sp>
        <p:nvSpPr>
          <p:cNvPr id="23" name="Pfeil nach rechts 22">
            <a:extLst>
              <a:ext uri="{FF2B5EF4-FFF2-40B4-BE49-F238E27FC236}">
                <a16:creationId xmlns:a16="http://schemas.microsoft.com/office/drawing/2014/main" id="{7057C2D9-5388-51FD-2966-D8DC1F9779C3}"/>
              </a:ext>
            </a:extLst>
          </p:cNvPr>
          <p:cNvSpPr/>
          <p:nvPr/>
        </p:nvSpPr>
        <p:spPr>
          <a:xfrm rot="5400000">
            <a:off x="2497312" y="2614233"/>
            <a:ext cx="1310482" cy="405129"/>
          </a:xfrm>
          <a:prstGeom prst="rightArrow">
            <a:avLst>
              <a:gd name="adj1" fmla="val 50000"/>
              <a:gd name="adj2" fmla="val 476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FB59F21D-361C-D01C-A5CF-772700DEE924}"/>
              </a:ext>
            </a:extLst>
          </p:cNvPr>
          <p:cNvSpPr txBox="1"/>
          <p:nvPr/>
        </p:nvSpPr>
        <p:spPr>
          <a:xfrm>
            <a:off x="1072964" y="2369655"/>
            <a:ext cx="11963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</a:p>
        </p:txBody>
      </p: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7173ACAE-858C-986A-B121-92DBCD54F1A2}"/>
              </a:ext>
            </a:extLst>
          </p:cNvPr>
          <p:cNvCxnSpPr>
            <a:cxnSpLocks/>
          </p:cNvCxnSpPr>
          <p:nvPr/>
        </p:nvCxnSpPr>
        <p:spPr>
          <a:xfrm>
            <a:off x="6619376" y="4371019"/>
            <a:ext cx="87264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C555F74D-EDE8-AF07-755B-34734E582B3B}"/>
              </a:ext>
            </a:extLst>
          </p:cNvPr>
          <p:cNvCxnSpPr>
            <a:cxnSpLocks/>
          </p:cNvCxnSpPr>
          <p:nvPr/>
        </p:nvCxnSpPr>
        <p:spPr>
          <a:xfrm flipV="1">
            <a:off x="7492025" y="2816113"/>
            <a:ext cx="0" cy="155145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2658C055-7059-514D-F5F2-5C98D2A63E29}"/>
              </a:ext>
            </a:extLst>
          </p:cNvPr>
          <p:cNvCxnSpPr>
            <a:cxnSpLocks/>
          </p:cNvCxnSpPr>
          <p:nvPr/>
        </p:nvCxnSpPr>
        <p:spPr>
          <a:xfrm flipH="1" flipV="1">
            <a:off x="3355118" y="2799411"/>
            <a:ext cx="4136907" cy="167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793217A4-CF47-B772-FC82-E76F9A78DA6C}"/>
              </a:ext>
            </a:extLst>
          </p:cNvPr>
          <p:cNvSpPr txBox="1"/>
          <p:nvPr/>
        </p:nvSpPr>
        <p:spPr>
          <a:xfrm rot="16200000">
            <a:off x="6304739" y="2909871"/>
            <a:ext cx="2019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/>
              <a:t>Activation</a:t>
            </a:r>
            <a:endParaRPr lang="de-DE" sz="1000" dirty="0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509F2864-8A0F-33B3-D56A-97073A831524}"/>
              </a:ext>
            </a:extLst>
          </p:cNvPr>
          <p:cNvSpPr txBox="1"/>
          <p:nvPr/>
        </p:nvSpPr>
        <p:spPr>
          <a:xfrm>
            <a:off x="4960506" y="4234264"/>
            <a:ext cx="19311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5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[ADP] &amp; [AMP]</a:t>
            </a:r>
          </a:p>
        </p:txBody>
      </p: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E8EE714F-1C61-299F-CE72-83E7AF049E78}"/>
              </a:ext>
            </a:extLst>
          </p:cNvPr>
          <p:cNvCxnSpPr>
            <a:endCxn id="38" idx="1"/>
          </p:cNvCxnSpPr>
          <p:nvPr/>
        </p:nvCxnSpPr>
        <p:spPr>
          <a:xfrm>
            <a:off x="4686971" y="4361222"/>
            <a:ext cx="2735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E7A0F0B0-B63A-2C7F-5E60-75F9E13AA9B1}"/>
              </a:ext>
            </a:extLst>
          </p:cNvPr>
          <p:cNvSpPr txBox="1"/>
          <p:nvPr/>
        </p:nvSpPr>
        <p:spPr>
          <a:xfrm>
            <a:off x="6619376" y="4152033"/>
            <a:ext cx="1227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1" name="Geschweifte Klammer links 10">
            <a:extLst>
              <a:ext uri="{FF2B5EF4-FFF2-40B4-BE49-F238E27FC236}">
                <a16:creationId xmlns:a16="http://schemas.microsoft.com/office/drawing/2014/main" id="{F7CCCAA3-804A-9879-B6F1-54D9524E2C7D}"/>
              </a:ext>
            </a:extLst>
          </p:cNvPr>
          <p:cNvSpPr/>
          <p:nvPr/>
        </p:nvSpPr>
        <p:spPr>
          <a:xfrm>
            <a:off x="694307" y="3808540"/>
            <a:ext cx="264663" cy="131048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D8636E6-6E95-39FC-3703-178C5AE29A68}"/>
              </a:ext>
            </a:extLst>
          </p:cNvPr>
          <p:cNvSpPr txBox="1"/>
          <p:nvPr/>
        </p:nvSpPr>
        <p:spPr>
          <a:xfrm rot="16200000">
            <a:off x="-343722" y="4207515"/>
            <a:ext cx="14234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Alactic-Anaerobic</a:t>
            </a:r>
            <a:r>
              <a:rPr lang="de-DE" sz="1050" b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1050" b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(ATP-</a:t>
            </a:r>
            <a:r>
              <a:rPr lang="de-DE" sz="1050" b="1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r>
              <a:rPr lang="de-DE" sz="1050" b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-System)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F6ADE73-84DE-4501-E96B-97E1C418A397}"/>
              </a:ext>
            </a:extLst>
          </p:cNvPr>
          <p:cNvSpPr txBox="1"/>
          <p:nvPr/>
        </p:nvSpPr>
        <p:spPr>
          <a:xfrm>
            <a:off x="1227258" y="6055738"/>
            <a:ext cx="2531603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Contraction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Insufficiency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8">
            <a:extLst>
              <a:ext uri="{FF2B5EF4-FFF2-40B4-BE49-F238E27FC236}">
                <a16:creationId xmlns:a16="http://schemas.microsoft.com/office/drawing/2014/main" id="{E8AC9389-6FEE-42D0-8CD3-AB8DA835F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Integration into our Model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27" name="Zylinder 26">
            <a:extLst>
              <a:ext uri="{FF2B5EF4-FFF2-40B4-BE49-F238E27FC236}">
                <a16:creationId xmlns:a16="http://schemas.microsoft.com/office/drawing/2014/main" id="{CF308C5B-E6CA-47B2-212A-692D6EF3526A}"/>
              </a:ext>
            </a:extLst>
          </p:cNvPr>
          <p:cNvSpPr/>
          <p:nvPr/>
        </p:nvSpPr>
        <p:spPr>
          <a:xfrm>
            <a:off x="3059222" y="1612726"/>
            <a:ext cx="186661" cy="246876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663E17E3-4BA2-07E1-2141-5BB073824954}"/>
              </a:ext>
            </a:extLst>
          </p:cNvPr>
          <p:cNvSpPr txBox="1"/>
          <p:nvPr/>
        </p:nvSpPr>
        <p:spPr>
          <a:xfrm>
            <a:off x="1062158" y="1630688"/>
            <a:ext cx="11963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endParaRPr lang="de-DE" sz="105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EABAA3B8-31D5-20CC-6D5C-3D7CBFA44FE9}"/>
              </a:ext>
            </a:extLst>
          </p:cNvPr>
          <p:cNvSpPr txBox="1"/>
          <p:nvPr/>
        </p:nvSpPr>
        <p:spPr>
          <a:xfrm>
            <a:off x="2721315" y="1240149"/>
            <a:ext cx="1856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50" b="1" u="sng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Glycolysis</a:t>
            </a:r>
            <a:endParaRPr lang="de-DE" dirty="0"/>
          </a:p>
        </p:txBody>
      </p:sp>
      <p:sp>
        <p:nvSpPr>
          <p:cNvPr id="18" name="Zylinder 17">
            <a:extLst>
              <a:ext uri="{FF2B5EF4-FFF2-40B4-BE49-F238E27FC236}">
                <a16:creationId xmlns:a16="http://schemas.microsoft.com/office/drawing/2014/main" id="{245F2269-7FBA-3314-DF4A-55FDA97E50FE}"/>
              </a:ext>
            </a:extLst>
          </p:cNvPr>
          <p:cNvSpPr/>
          <p:nvPr/>
        </p:nvSpPr>
        <p:spPr>
          <a:xfrm>
            <a:off x="5666232" y="4750353"/>
            <a:ext cx="99568" cy="45719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14" name="Zylinder 13">
            <a:extLst>
              <a:ext uri="{FF2B5EF4-FFF2-40B4-BE49-F238E27FC236}">
                <a16:creationId xmlns:a16="http://schemas.microsoft.com/office/drawing/2014/main" id="{8822485B-85AB-9259-E3A4-85E0777CC11E}"/>
              </a:ext>
            </a:extLst>
          </p:cNvPr>
          <p:cNvSpPr/>
          <p:nvPr/>
        </p:nvSpPr>
        <p:spPr>
          <a:xfrm>
            <a:off x="5561584" y="2001385"/>
            <a:ext cx="104648" cy="115861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5199B5E-E9BF-FAA6-5887-9211AE5886B3}"/>
              </a:ext>
            </a:extLst>
          </p:cNvPr>
          <p:cNvSpPr txBox="1"/>
          <p:nvPr/>
        </p:nvSpPr>
        <p:spPr>
          <a:xfrm>
            <a:off x="6057900" y="1936204"/>
            <a:ext cx="323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00"/>
            </a:lvl1pPr>
          </a:lstStyle>
          <a:p>
            <a:r>
              <a:rPr lang="de-DE" dirty="0"/>
              <a:t>H</a:t>
            </a:r>
            <a:r>
              <a:rPr lang="de-DE" baseline="30000" dirty="0"/>
              <a:t>+</a:t>
            </a:r>
            <a:r>
              <a:rPr lang="de-DE" dirty="0"/>
              <a:t> Concentration</a:t>
            </a:r>
          </a:p>
        </p:txBody>
      </p: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E3F49142-7324-3D59-F6D2-D9BA11EBD74E}"/>
              </a:ext>
            </a:extLst>
          </p:cNvPr>
          <p:cNvCxnSpPr>
            <a:cxnSpLocks/>
          </p:cNvCxnSpPr>
          <p:nvPr/>
        </p:nvCxnSpPr>
        <p:spPr>
          <a:xfrm>
            <a:off x="5613908" y="2164995"/>
            <a:ext cx="0" cy="552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feld 34">
            <a:extLst>
              <a:ext uri="{FF2B5EF4-FFF2-40B4-BE49-F238E27FC236}">
                <a16:creationId xmlns:a16="http://schemas.microsoft.com/office/drawing/2014/main" id="{4556A608-F98D-531E-EEE3-9C31BF75A9A5}"/>
              </a:ext>
            </a:extLst>
          </p:cNvPr>
          <p:cNvSpPr txBox="1"/>
          <p:nvPr/>
        </p:nvSpPr>
        <p:spPr>
          <a:xfrm rot="16200000">
            <a:off x="4751074" y="1659631"/>
            <a:ext cx="2019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Inhibition</a:t>
            </a:r>
          </a:p>
        </p:txBody>
      </p:sp>
    </p:spTree>
    <p:extLst>
      <p:ext uri="{BB962C8B-B14F-4D97-AF65-F5344CB8AC3E}">
        <p14:creationId xmlns:p14="http://schemas.microsoft.com/office/powerpoint/2010/main" val="2454592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repeatCount="6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3701E-6 4.67353E-6 L 3.93701E-6 0.1656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27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0" y="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0" fill="hold"/>
                                        <p:tgtEl>
                                          <p:spTgt spid="1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0" fill="hold"/>
                                        <p:tgtEl>
                                          <p:spTgt spid="1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6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2425 0.00273 0.02441 0.00336 0.05921 0.00336 C 0.06378 0.00336 0.06834 0.0021 0.07307 0.00168 C 0.07212 -0.00168 0.07118 -0.00504 0.07055 -0.0084 C 0.07007 -0.01071 0.06976 -0.01302 0.06929 -0.01512 C 0.0685 -0.01869 0.06756 -0.02184 0.06677 -0.0252 C 0.0663 -0.02688 0.06567 -0.02856 0.06551 -0.03024 C 0.0633 -0.0443 0.06441 -0.0359 0.06299 -0.05543 C 0.0633 -0.08188 0.06346 -0.10813 0.06425 -0.13437 C 0.06425 -0.13626 0.06519 -0.13773 0.06551 -0.13941 C 0.06598 -0.14277 0.06614 -0.14634 0.06677 -0.14949 C 0.06708 -0.15138 0.06771 -0.15285 0.06803 -0.15453 C 0.0685 -0.15789 0.06866 -0.16145 0.06929 -0.1646 L 0.07307 -0.17972 L 0.07433 -0.18476 C 0.07637 -0.20491 0.07433 -0.19001 0.07685 -0.20156 C 0.07732 -0.20387 0.07984 -0.20827 0.07811 -0.20827 C 0.07496 -0.20827 0.07055 -0.20156 0.07055 -0.20156 L 0.03401 -0.20324 L 0.00252 -0.20491 L -0.08945 -0.20827 C -0.09418 -0.2089 -0.09874 -0.20932 -0.10331 -0.20995 C -0.10599 -0.21037 -0.10835 -0.21163 -0.11087 -0.21163 C -0.13481 -0.21163 -0.15874 -0.21058 -0.18268 -0.20995 C -0.18567 -0.20953 -0.18867 -0.20869 -0.1915 -0.20827 C -0.19701 -0.20764 -0.20252 -0.20764 -0.20788 -0.20659 C -0.22126 -0.20429 -0.21843 -0.20261 -0.23056 -0.20156 C -0.24315 -0.20072 -0.25575 -0.20051 -0.26835 -0.19988 C -0.27307 -0.19946 -0.27764 -0.1982 -0.28221 -0.1982 C -0.30709 -0.1982 -0.35654 -0.19988 -0.35654 -0.19988 " pathEditMode="relative" ptsTypes="AAAAAAAAAAAAAAAAAAAAAAAAAAAAA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6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6142E-7 -3.07579E-6 L -0.00252 -0.07558 L 0.05039 -0.0739 C 0.05323 -0.0739 0.05622 -0.07285 0.05921 -0.07222 C 0.06331 -0.07159 0.06756 -0.07075 0.07181 -0.07054 C 0.09354 -0.0697 0.11543 -0.06949 0.13732 -0.06886 C 0.14142 -0.06844 0.14567 -0.06802 0.14992 -0.06718 C 0.15575 -0.06634 0.16158 -0.06424 0.16756 -0.06382 L 0.19528 -0.06214 C 0.21024 -0.06025 0.20362 -0.06046 0.21543 -0.06046 " pathEditMode="relative" rAng="0" ptsTypes="AAAAAAAA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46" y="-377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6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4 -0.00315 L 0.00094 -0.00315 C 0.00047 0.03653 0.00031 0.07621 -0.00032 0.1161 C -0.00095 0.14592 -0.00142 0.12828 -0.00284 0.14969 C -0.00347 0.15746 -0.00378 0.16523 -0.0041 0.17321 C -0.00378 0.1984 -0.00363 0.2236 -0.00284 0.24879 C -0.00158 0.29918 -0.00158 0.25719 -0.00158 0.27231 " pathEditMode="relative" ptsTypes="AAAAA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 animBg="1"/>
      <p:bldP spid="3" grpId="0" animBg="1"/>
      <p:bldP spid="12" grpId="0" animBg="1"/>
      <p:bldP spid="9" grpId="0" animBg="1"/>
      <p:bldP spid="10" grpId="0"/>
      <p:bldP spid="19" grpId="0" animBg="1"/>
      <p:bldP spid="18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23">
            <a:extLst>
              <a:ext uri="{FF2B5EF4-FFF2-40B4-BE49-F238E27FC236}">
                <a16:creationId xmlns:a16="http://schemas.microsoft.com/office/drawing/2014/main" id="{F1D9BE62-CC78-53A3-1FC8-A851A78297C8}"/>
              </a:ext>
            </a:extLst>
          </p:cNvPr>
          <p:cNvSpPr/>
          <p:nvPr/>
        </p:nvSpPr>
        <p:spPr>
          <a:xfrm>
            <a:off x="3008422" y="2388520"/>
            <a:ext cx="295896" cy="281158"/>
          </a:xfrm>
          <a:prstGeom prst="rect">
            <a:avLst/>
          </a:prstGeom>
          <a:solidFill>
            <a:srgbClr val="FF0000"/>
          </a:solidFill>
          <a:ln>
            <a:solidFill>
              <a:srgbClr val="EA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bg1"/>
                </a:solidFill>
              </a:rPr>
              <a:t>H</a:t>
            </a:r>
            <a:r>
              <a:rPr lang="de-DE" sz="800" baseline="300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53EE3B3-ADB5-5886-C318-C16D6A86A22E}"/>
              </a:ext>
            </a:extLst>
          </p:cNvPr>
          <p:cNvSpPr/>
          <p:nvPr/>
        </p:nvSpPr>
        <p:spPr>
          <a:xfrm>
            <a:off x="2300408" y="4571580"/>
            <a:ext cx="4699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dk1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DC6C700-5B76-95AB-5253-7D101E14C9F9}"/>
              </a:ext>
            </a:extLst>
          </p:cNvPr>
          <p:cNvSpPr/>
          <p:nvPr/>
        </p:nvSpPr>
        <p:spPr>
          <a:xfrm>
            <a:off x="1239266" y="3798222"/>
            <a:ext cx="2667000" cy="1310481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5630DEA-8C02-04E3-640F-3DFF6E38DA0B}"/>
              </a:ext>
            </a:extLst>
          </p:cNvPr>
          <p:cNvSpPr/>
          <p:nvPr/>
        </p:nvSpPr>
        <p:spPr>
          <a:xfrm>
            <a:off x="1233160" y="4842341"/>
            <a:ext cx="2667000" cy="266361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5B2ACA8-DD7E-88E6-5BAC-5C9FD96B0DC8}"/>
              </a:ext>
            </a:extLst>
          </p:cNvPr>
          <p:cNvSpPr/>
          <p:nvPr/>
        </p:nvSpPr>
        <p:spPr>
          <a:xfrm>
            <a:off x="3059222" y="2808565"/>
            <a:ext cx="186662" cy="35018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EA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5034EFF-89FC-FC2B-69F7-8D335FB607F1}"/>
              </a:ext>
            </a:extLst>
          </p:cNvPr>
          <p:cNvSpPr/>
          <p:nvPr/>
        </p:nvSpPr>
        <p:spPr>
          <a:xfrm>
            <a:off x="1227258" y="4896247"/>
            <a:ext cx="2667000" cy="2307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A72A541-A42C-B95A-C386-3A1CBD80B0E3}"/>
              </a:ext>
            </a:extLst>
          </p:cNvPr>
          <p:cNvGrpSpPr/>
          <p:nvPr/>
        </p:nvGrpSpPr>
        <p:grpSpPr>
          <a:xfrm>
            <a:off x="1062158" y="2246440"/>
            <a:ext cx="3124200" cy="2872581"/>
            <a:chOff x="2755900" y="2273300"/>
            <a:chExt cx="3124200" cy="2872581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3BC47ED3-C2A0-537D-493A-579CB0CF7B56}"/>
                </a:ext>
              </a:extLst>
            </p:cNvPr>
            <p:cNvSpPr/>
            <p:nvPr/>
          </p:nvSpPr>
          <p:spPr>
            <a:xfrm>
              <a:off x="2921000" y="2415381"/>
              <a:ext cx="2667000" cy="2730500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1C65FBCE-AB65-F7AE-30B8-B1C18BFBE44C}"/>
                </a:ext>
              </a:extLst>
            </p:cNvPr>
            <p:cNvSpPr/>
            <p:nvPr/>
          </p:nvSpPr>
          <p:spPr>
            <a:xfrm>
              <a:off x="2755900" y="2273300"/>
              <a:ext cx="312420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9" name="Rechteck 8">
            <a:extLst>
              <a:ext uri="{FF2B5EF4-FFF2-40B4-BE49-F238E27FC236}">
                <a16:creationId xmlns:a16="http://schemas.microsoft.com/office/drawing/2014/main" id="{9C5E20B7-CF7C-9542-C8B1-E26084D98FEA}"/>
              </a:ext>
            </a:extLst>
          </p:cNvPr>
          <p:cNvSpPr/>
          <p:nvPr/>
        </p:nvSpPr>
        <p:spPr>
          <a:xfrm flipV="1">
            <a:off x="2300408" y="5054584"/>
            <a:ext cx="469900" cy="25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Geschweifte Klammer links 14">
            <a:extLst>
              <a:ext uri="{FF2B5EF4-FFF2-40B4-BE49-F238E27FC236}">
                <a16:creationId xmlns:a16="http://schemas.microsoft.com/office/drawing/2014/main" id="{9D72C6D6-3EAE-324E-5924-31808F12A5C3}"/>
              </a:ext>
            </a:extLst>
          </p:cNvPr>
          <p:cNvSpPr/>
          <p:nvPr/>
        </p:nvSpPr>
        <p:spPr>
          <a:xfrm flipH="1">
            <a:off x="3894258" y="4950670"/>
            <a:ext cx="292100" cy="1763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Geschweifte Klammer links 15">
            <a:extLst>
              <a:ext uri="{FF2B5EF4-FFF2-40B4-BE49-F238E27FC236}">
                <a16:creationId xmlns:a16="http://schemas.microsoft.com/office/drawing/2014/main" id="{44BC15AB-6DFA-2CE6-B7CF-B5C6094ADF0D}"/>
              </a:ext>
            </a:extLst>
          </p:cNvPr>
          <p:cNvSpPr/>
          <p:nvPr/>
        </p:nvSpPr>
        <p:spPr>
          <a:xfrm flipH="1">
            <a:off x="3918274" y="3801128"/>
            <a:ext cx="268084" cy="113978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5C84727-D338-9D35-8056-AB2996DE2D8B}"/>
              </a:ext>
            </a:extLst>
          </p:cNvPr>
          <p:cNvSpPr txBox="1"/>
          <p:nvPr/>
        </p:nvSpPr>
        <p:spPr>
          <a:xfrm>
            <a:off x="4162546" y="4157411"/>
            <a:ext cx="66001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66265BBE-FBE2-C203-D821-0E832FF38165}"/>
              </a:ext>
            </a:extLst>
          </p:cNvPr>
          <p:cNvSpPr txBox="1"/>
          <p:nvPr/>
        </p:nvSpPr>
        <p:spPr>
          <a:xfrm>
            <a:off x="4198366" y="4869553"/>
            <a:ext cx="62419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</a:t>
            </a:r>
          </a:p>
        </p:txBody>
      </p:sp>
      <p:sp>
        <p:nvSpPr>
          <p:cNvPr id="23" name="Pfeil nach rechts 22">
            <a:extLst>
              <a:ext uri="{FF2B5EF4-FFF2-40B4-BE49-F238E27FC236}">
                <a16:creationId xmlns:a16="http://schemas.microsoft.com/office/drawing/2014/main" id="{7057C2D9-5388-51FD-2966-D8DC1F9779C3}"/>
              </a:ext>
            </a:extLst>
          </p:cNvPr>
          <p:cNvSpPr/>
          <p:nvPr/>
        </p:nvSpPr>
        <p:spPr>
          <a:xfrm rot="5400000">
            <a:off x="2497312" y="2614233"/>
            <a:ext cx="1310482" cy="405129"/>
          </a:xfrm>
          <a:prstGeom prst="rightArrow">
            <a:avLst>
              <a:gd name="adj1" fmla="val 50000"/>
              <a:gd name="adj2" fmla="val 476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FB59F21D-361C-D01C-A5CF-772700DEE924}"/>
              </a:ext>
            </a:extLst>
          </p:cNvPr>
          <p:cNvSpPr txBox="1"/>
          <p:nvPr/>
        </p:nvSpPr>
        <p:spPr>
          <a:xfrm>
            <a:off x="1072964" y="2369655"/>
            <a:ext cx="11963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</a:p>
        </p:txBody>
      </p: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7173ACAE-858C-986A-B121-92DBCD54F1A2}"/>
              </a:ext>
            </a:extLst>
          </p:cNvPr>
          <p:cNvCxnSpPr>
            <a:cxnSpLocks/>
          </p:cNvCxnSpPr>
          <p:nvPr/>
        </p:nvCxnSpPr>
        <p:spPr>
          <a:xfrm>
            <a:off x="6619376" y="4371019"/>
            <a:ext cx="87264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C555F74D-EDE8-AF07-755B-34734E582B3B}"/>
              </a:ext>
            </a:extLst>
          </p:cNvPr>
          <p:cNvCxnSpPr>
            <a:cxnSpLocks/>
          </p:cNvCxnSpPr>
          <p:nvPr/>
        </p:nvCxnSpPr>
        <p:spPr>
          <a:xfrm flipV="1">
            <a:off x="7492025" y="2816113"/>
            <a:ext cx="0" cy="155145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2658C055-7059-514D-F5F2-5C98D2A63E29}"/>
              </a:ext>
            </a:extLst>
          </p:cNvPr>
          <p:cNvCxnSpPr>
            <a:cxnSpLocks/>
          </p:cNvCxnSpPr>
          <p:nvPr/>
        </p:nvCxnSpPr>
        <p:spPr>
          <a:xfrm flipH="1" flipV="1">
            <a:off x="3355118" y="2799411"/>
            <a:ext cx="4136907" cy="167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793217A4-CF47-B772-FC82-E76F9A78DA6C}"/>
              </a:ext>
            </a:extLst>
          </p:cNvPr>
          <p:cNvSpPr txBox="1"/>
          <p:nvPr/>
        </p:nvSpPr>
        <p:spPr>
          <a:xfrm rot="16200000">
            <a:off x="6304739" y="2909871"/>
            <a:ext cx="2019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/>
              <a:t>Activation</a:t>
            </a:r>
            <a:endParaRPr lang="de-DE" sz="1000" dirty="0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509F2864-8A0F-33B3-D56A-97073A831524}"/>
              </a:ext>
            </a:extLst>
          </p:cNvPr>
          <p:cNvSpPr txBox="1"/>
          <p:nvPr/>
        </p:nvSpPr>
        <p:spPr>
          <a:xfrm>
            <a:off x="4960506" y="4234264"/>
            <a:ext cx="19311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5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[ADP] &amp; [AMP]</a:t>
            </a:r>
          </a:p>
        </p:txBody>
      </p: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E8EE714F-1C61-299F-CE72-83E7AF049E78}"/>
              </a:ext>
            </a:extLst>
          </p:cNvPr>
          <p:cNvCxnSpPr>
            <a:endCxn id="38" idx="1"/>
          </p:cNvCxnSpPr>
          <p:nvPr/>
        </p:nvCxnSpPr>
        <p:spPr>
          <a:xfrm>
            <a:off x="4686971" y="4361222"/>
            <a:ext cx="2735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E7A0F0B0-B63A-2C7F-5E60-75F9E13AA9B1}"/>
              </a:ext>
            </a:extLst>
          </p:cNvPr>
          <p:cNvSpPr txBox="1"/>
          <p:nvPr/>
        </p:nvSpPr>
        <p:spPr>
          <a:xfrm>
            <a:off x="6619376" y="4152033"/>
            <a:ext cx="1227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1" name="Geschweifte Klammer links 10">
            <a:extLst>
              <a:ext uri="{FF2B5EF4-FFF2-40B4-BE49-F238E27FC236}">
                <a16:creationId xmlns:a16="http://schemas.microsoft.com/office/drawing/2014/main" id="{F7CCCAA3-804A-9879-B6F1-54D9524E2C7D}"/>
              </a:ext>
            </a:extLst>
          </p:cNvPr>
          <p:cNvSpPr/>
          <p:nvPr/>
        </p:nvSpPr>
        <p:spPr>
          <a:xfrm>
            <a:off x="694307" y="3808540"/>
            <a:ext cx="264663" cy="131048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D8636E6-6E95-39FC-3703-178C5AE29A68}"/>
              </a:ext>
            </a:extLst>
          </p:cNvPr>
          <p:cNvSpPr txBox="1"/>
          <p:nvPr/>
        </p:nvSpPr>
        <p:spPr>
          <a:xfrm rot="16200000">
            <a:off x="-343722" y="4207515"/>
            <a:ext cx="14234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Alactic-Anaerobic</a:t>
            </a:r>
            <a:r>
              <a:rPr lang="de-DE" sz="1050" b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1050" b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(ATP-</a:t>
            </a:r>
            <a:r>
              <a:rPr lang="de-DE" sz="1050" b="1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r>
              <a:rPr lang="de-DE" sz="1050" b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-System)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F6ADE73-84DE-4501-E96B-97E1C418A397}"/>
              </a:ext>
            </a:extLst>
          </p:cNvPr>
          <p:cNvSpPr txBox="1"/>
          <p:nvPr/>
        </p:nvSpPr>
        <p:spPr>
          <a:xfrm>
            <a:off x="1227258" y="6055738"/>
            <a:ext cx="2531603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Contraction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Insufficiency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8">
            <a:extLst>
              <a:ext uri="{FF2B5EF4-FFF2-40B4-BE49-F238E27FC236}">
                <a16:creationId xmlns:a16="http://schemas.microsoft.com/office/drawing/2014/main" id="{E8AC9389-6FEE-42D0-8CD3-AB8DA835F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Integration into our Model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27" name="Zylinder 26">
            <a:extLst>
              <a:ext uri="{FF2B5EF4-FFF2-40B4-BE49-F238E27FC236}">
                <a16:creationId xmlns:a16="http://schemas.microsoft.com/office/drawing/2014/main" id="{CF308C5B-E6CA-47B2-212A-692D6EF3526A}"/>
              </a:ext>
            </a:extLst>
          </p:cNvPr>
          <p:cNvSpPr/>
          <p:nvPr/>
        </p:nvSpPr>
        <p:spPr>
          <a:xfrm>
            <a:off x="3059222" y="1612726"/>
            <a:ext cx="186661" cy="246876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663E17E3-4BA2-07E1-2141-5BB073824954}"/>
              </a:ext>
            </a:extLst>
          </p:cNvPr>
          <p:cNvSpPr txBox="1"/>
          <p:nvPr/>
        </p:nvSpPr>
        <p:spPr>
          <a:xfrm>
            <a:off x="1062158" y="1630688"/>
            <a:ext cx="11963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endParaRPr lang="de-DE" sz="105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EABAA3B8-31D5-20CC-6D5C-3D7CBFA44FE9}"/>
              </a:ext>
            </a:extLst>
          </p:cNvPr>
          <p:cNvSpPr txBox="1"/>
          <p:nvPr/>
        </p:nvSpPr>
        <p:spPr>
          <a:xfrm>
            <a:off x="2721315" y="1240149"/>
            <a:ext cx="1856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50" b="1" u="sng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Glycolysis</a:t>
            </a:r>
            <a:endParaRPr lang="de-DE" dirty="0"/>
          </a:p>
        </p:txBody>
      </p:sp>
      <p:sp>
        <p:nvSpPr>
          <p:cNvPr id="18" name="Zylinder 17">
            <a:extLst>
              <a:ext uri="{FF2B5EF4-FFF2-40B4-BE49-F238E27FC236}">
                <a16:creationId xmlns:a16="http://schemas.microsoft.com/office/drawing/2014/main" id="{245F2269-7FBA-3314-DF4A-55FDA97E50FE}"/>
              </a:ext>
            </a:extLst>
          </p:cNvPr>
          <p:cNvSpPr/>
          <p:nvPr/>
        </p:nvSpPr>
        <p:spPr>
          <a:xfrm>
            <a:off x="5666232" y="4750353"/>
            <a:ext cx="99568" cy="45719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14" name="Zylinder 13">
            <a:extLst>
              <a:ext uri="{FF2B5EF4-FFF2-40B4-BE49-F238E27FC236}">
                <a16:creationId xmlns:a16="http://schemas.microsoft.com/office/drawing/2014/main" id="{8822485B-85AB-9259-E3A4-85E0777CC11E}"/>
              </a:ext>
            </a:extLst>
          </p:cNvPr>
          <p:cNvSpPr/>
          <p:nvPr/>
        </p:nvSpPr>
        <p:spPr>
          <a:xfrm>
            <a:off x="5561584" y="2001385"/>
            <a:ext cx="104648" cy="115861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5199B5E-E9BF-FAA6-5887-9211AE5886B3}"/>
              </a:ext>
            </a:extLst>
          </p:cNvPr>
          <p:cNvSpPr txBox="1"/>
          <p:nvPr/>
        </p:nvSpPr>
        <p:spPr>
          <a:xfrm>
            <a:off x="6057900" y="1936204"/>
            <a:ext cx="323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00"/>
            </a:lvl1pPr>
          </a:lstStyle>
          <a:p>
            <a:r>
              <a:rPr lang="de-DE" dirty="0"/>
              <a:t>H</a:t>
            </a:r>
            <a:r>
              <a:rPr lang="de-DE" baseline="30000" dirty="0"/>
              <a:t>+</a:t>
            </a:r>
            <a:r>
              <a:rPr lang="de-DE" dirty="0"/>
              <a:t> Concentration</a:t>
            </a:r>
          </a:p>
        </p:txBody>
      </p: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E3F49142-7324-3D59-F6D2-D9BA11EBD74E}"/>
              </a:ext>
            </a:extLst>
          </p:cNvPr>
          <p:cNvCxnSpPr>
            <a:cxnSpLocks/>
          </p:cNvCxnSpPr>
          <p:nvPr/>
        </p:nvCxnSpPr>
        <p:spPr>
          <a:xfrm>
            <a:off x="5613908" y="2164995"/>
            <a:ext cx="0" cy="552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feld 34">
            <a:extLst>
              <a:ext uri="{FF2B5EF4-FFF2-40B4-BE49-F238E27FC236}">
                <a16:creationId xmlns:a16="http://schemas.microsoft.com/office/drawing/2014/main" id="{4556A608-F98D-531E-EEE3-9C31BF75A9A5}"/>
              </a:ext>
            </a:extLst>
          </p:cNvPr>
          <p:cNvSpPr txBox="1"/>
          <p:nvPr/>
        </p:nvSpPr>
        <p:spPr>
          <a:xfrm rot="16200000">
            <a:off x="4751074" y="1659631"/>
            <a:ext cx="2019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Inhibition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A68FCE7D-ACA2-116B-EFFA-C511AE42DA78}"/>
              </a:ext>
            </a:extLst>
          </p:cNvPr>
          <p:cNvSpPr txBox="1"/>
          <p:nvPr/>
        </p:nvSpPr>
        <p:spPr>
          <a:xfrm>
            <a:off x="5040312" y="5717184"/>
            <a:ext cx="3466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</a:t>
            </a:r>
            <a:r>
              <a:rPr lang="de-DE" sz="1600" baseline="-250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Glycolysis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</a:t>
            </a:r>
            <a:r>
              <a:rPr lang="de-DE" sz="1600" baseline="-250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6AAB00D0-3DBC-6F19-CF49-73C7C7953F2D}"/>
              </a:ext>
            </a:extLst>
          </p:cNvPr>
          <p:cNvSpPr txBox="1"/>
          <p:nvPr/>
        </p:nvSpPr>
        <p:spPr>
          <a:xfrm>
            <a:off x="5201757" y="5482728"/>
            <a:ext cx="434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00"/>
            </a:lvl1pPr>
          </a:lstStyle>
          <a:p>
            <a:r>
              <a:rPr lang="de-DE" sz="1600" b="1" dirty="0"/>
              <a:t>.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4E4B9B2A-78E4-D3A6-0039-B83BC2D65484}"/>
              </a:ext>
            </a:extLst>
          </p:cNvPr>
          <p:cNvSpPr txBox="1"/>
          <p:nvPr/>
        </p:nvSpPr>
        <p:spPr>
          <a:xfrm>
            <a:off x="5747857" y="5470028"/>
            <a:ext cx="434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00"/>
            </a:lvl1pPr>
          </a:lstStyle>
          <a:p>
            <a:r>
              <a:rPr lang="de-DE" sz="1600" b="1" dirty="0"/>
              <a:t>.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4CC9B0F2-EDB5-52CB-E5A7-DEEBAC0DC1F6}"/>
              </a:ext>
            </a:extLst>
          </p:cNvPr>
          <p:cNvSpPr txBox="1"/>
          <p:nvPr/>
        </p:nvSpPr>
        <p:spPr>
          <a:xfrm>
            <a:off x="6903557" y="5470028"/>
            <a:ext cx="434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00"/>
            </a:lvl1pPr>
          </a:lstStyle>
          <a:p>
            <a:r>
              <a:rPr lang="de-DE" sz="1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8339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53948F0-05F7-0214-38E2-2B25C81D2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84" y="1967995"/>
            <a:ext cx="7772400" cy="3837622"/>
          </a:xfrm>
          <a:prstGeom prst="rect">
            <a:avLst/>
          </a:prstGeom>
        </p:spPr>
      </p:pic>
      <p:sp>
        <p:nvSpPr>
          <p:cNvPr id="3" name="Textfeld 18">
            <a:extLst>
              <a:ext uri="{FF2B5EF4-FFF2-40B4-BE49-F238E27FC236}">
                <a16:creationId xmlns:a16="http://schemas.microsoft.com/office/drawing/2014/main" id="{291B2FD8-BEA3-E59F-FBD8-1DC2C86C3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Glycolytic Activity during GXT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7237597-C205-5934-ADAE-07F769FB4156}"/>
              </a:ext>
            </a:extLst>
          </p:cNvPr>
          <p:cNvSpPr txBox="1"/>
          <p:nvPr/>
        </p:nvSpPr>
        <p:spPr>
          <a:xfrm>
            <a:off x="3463636" y="5805617"/>
            <a:ext cx="2186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Time (min)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8B02558-A6EB-67A8-5A55-BFC901407DE9}"/>
              </a:ext>
            </a:extLst>
          </p:cNvPr>
          <p:cNvSpPr txBox="1"/>
          <p:nvPr/>
        </p:nvSpPr>
        <p:spPr>
          <a:xfrm rot="16200000">
            <a:off x="-778714" y="3619342"/>
            <a:ext cx="2186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Mechanical</a:t>
            </a:r>
            <a:r>
              <a:rPr lang="de-DE" sz="1400" dirty="0"/>
              <a:t> Power (W)</a:t>
            </a:r>
          </a:p>
        </p:txBody>
      </p:sp>
    </p:spTree>
    <p:extLst>
      <p:ext uri="{BB962C8B-B14F-4D97-AF65-F5344CB8AC3E}">
        <p14:creationId xmlns:p14="http://schemas.microsoft.com/office/powerpoint/2010/main" val="4279246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57ED1AAF-24B1-DC29-31C4-33ADFBAE2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Glycolytic Activity during GXT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A5B4149-F3AD-C289-2DA9-A87396776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65" y="1409808"/>
            <a:ext cx="6322195" cy="474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789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57ED1AAF-24B1-DC29-31C4-33ADFBAE2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Glycolytic Activity during GXT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754BCFD-98E7-14BE-5537-F79C5FE205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" t="11228" r="7798" b="2888"/>
          <a:stretch/>
        </p:blipFill>
        <p:spPr>
          <a:xfrm>
            <a:off x="4204218" y="4320933"/>
            <a:ext cx="3769449" cy="2754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0F440E6-4F2F-9D96-968C-75DB0DDB30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" t="8616" r="6481" b="2612"/>
          <a:stretch/>
        </p:blipFill>
        <p:spPr>
          <a:xfrm>
            <a:off x="128984" y="4213996"/>
            <a:ext cx="3862699" cy="2754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A7EFE6A-BB5E-C90B-D33A-497A7DC0D4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" t="10829" r="9162" b="2531"/>
          <a:stretch/>
        </p:blipFill>
        <p:spPr>
          <a:xfrm>
            <a:off x="4171545" y="1346181"/>
            <a:ext cx="3769160" cy="2754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B8D42F5-F6BE-58EF-99B9-7D16873585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" t="9247" r="8649" b="1899"/>
          <a:stretch/>
        </p:blipFill>
        <p:spPr>
          <a:xfrm>
            <a:off x="267531" y="1379353"/>
            <a:ext cx="3674195" cy="275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787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6F56C359-9B8C-184E-053F-E0F3FB997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Release of Energy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9B70018-C0C3-6A20-D735-13344438B491}"/>
              </a:ext>
            </a:extLst>
          </p:cNvPr>
          <p:cNvSpPr txBox="1"/>
          <p:nvPr/>
        </p:nvSpPr>
        <p:spPr>
          <a:xfrm>
            <a:off x="379413" y="1240149"/>
            <a:ext cx="6732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release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1E656804-3958-889C-2E41-C1D1DD24D636}"/>
              </a:ext>
            </a:extLst>
          </p:cNvPr>
          <p:cNvGrpSpPr/>
          <p:nvPr/>
        </p:nvGrpSpPr>
        <p:grpSpPr>
          <a:xfrm>
            <a:off x="2400270" y="1578703"/>
            <a:ext cx="3686235" cy="5608004"/>
            <a:chOff x="2565370" y="1605512"/>
            <a:chExt cx="3686235" cy="5608004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D21C30EA-6F50-B4B4-DE80-346AF70AF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5370" y="1605512"/>
              <a:ext cx="3686235" cy="5561975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4501C313-11F7-1178-BFA8-3123631812AB}"/>
                </a:ext>
              </a:extLst>
            </p:cNvPr>
            <p:cNvSpPr txBox="1"/>
            <p:nvPr/>
          </p:nvSpPr>
          <p:spPr>
            <a:xfrm>
              <a:off x="3633390" y="1854422"/>
              <a:ext cx="102751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dirty="0"/>
                <a:t>Aerobic ATP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C37298E5-AC16-4A40-2205-45A84AF30994}"/>
                </a:ext>
              </a:extLst>
            </p:cNvPr>
            <p:cNvSpPr txBox="1"/>
            <p:nvPr/>
          </p:nvSpPr>
          <p:spPr>
            <a:xfrm>
              <a:off x="3557190" y="2471384"/>
              <a:ext cx="117991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dirty="0" err="1"/>
                <a:t>Glykolytic</a:t>
              </a:r>
              <a:r>
                <a:rPr lang="de-DE" sz="1200" dirty="0"/>
                <a:t> ATP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FC6668B1-49C7-884F-08AB-1C5F2D8D723C}"/>
                </a:ext>
              </a:extLst>
            </p:cNvPr>
            <p:cNvSpPr txBox="1"/>
            <p:nvPr/>
          </p:nvSpPr>
          <p:spPr>
            <a:xfrm>
              <a:off x="3289300" y="3973662"/>
              <a:ext cx="584200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50" dirty="0"/>
                <a:t>pH Muscle</a:t>
              </a: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93CBA13E-5A3E-9FE3-8E0B-140FFBDF8295}"/>
                </a:ext>
              </a:extLst>
            </p:cNvPr>
            <p:cNvSpPr txBox="1"/>
            <p:nvPr/>
          </p:nvSpPr>
          <p:spPr>
            <a:xfrm>
              <a:off x="4597430" y="3925475"/>
              <a:ext cx="584200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50" dirty="0"/>
                <a:t>Lactate </a:t>
              </a:r>
              <a:r>
                <a:rPr lang="de-DE" sz="1050" dirty="0" err="1"/>
                <a:t>active</a:t>
              </a:r>
              <a:endParaRPr lang="de-DE" sz="1050" dirty="0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02CEA119-1F95-8E43-1B9D-404C7B702F14}"/>
                </a:ext>
              </a:extLst>
            </p:cNvPr>
            <p:cNvSpPr txBox="1"/>
            <p:nvPr/>
          </p:nvSpPr>
          <p:spPr>
            <a:xfrm>
              <a:off x="4587491" y="4557898"/>
              <a:ext cx="584200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50" dirty="0"/>
                <a:t>Lactate passive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E3D27E83-2F5C-479B-7E6E-D2E2859A6D0E}"/>
                </a:ext>
              </a:extLst>
            </p:cNvPr>
            <p:cNvSpPr txBox="1"/>
            <p:nvPr/>
          </p:nvSpPr>
          <p:spPr>
            <a:xfrm>
              <a:off x="4889529" y="6636435"/>
              <a:ext cx="1362075" cy="577081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sz="1050" dirty="0"/>
                <a:t>Energy </a:t>
              </a:r>
              <a:r>
                <a:rPr lang="de-DE" sz="1050" dirty="0" err="1"/>
                <a:t>utilisation</a:t>
              </a:r>
              <a:r>
                <a:rPr lang="de-DE" sz="1050" dirty="0"/>
                <a:t> </a:t>
              </a:r>
              <a:r>
                <a:rPr lang="de-DE" sz="1050" dirty="0" err="1"/>
                <a:t>through</a:t>
              </a:r>
              <a:r>
                <a:rPr lang="de-DE" sz="1050" dirty="0"/>
                <a:t> </a:t>
              </a:r>
              <a:r>
                <a:rPr lang="de-DE" sz="1050" dirty="0" err="1"/>
                <a:t>muscle</a:t>
              </a:r>
              <a:r>
                <a:rPr lang="de-DE" sz="1050" dirty="0"/>
                <a:t> </a:t>
              </a:r>
              <a:r>
                <a:rPr lang="de-DE" sz="1050" dirty="0" err="1"/>
                <a:t>contraction</a:t>
              </a:r>
              <a:endParaRPr lang="de-DE" sz="1050" dirty="0"/>
            </a:p>
          </p:txBody>
        </p:sp>
      </p:grpSp>
      <p:sp>
        <p:nvSpPr>
          <p:cNvPr id="15" name="Textfeld 14">
            <a:extLst>
              <a:ext uri="{FF2B5EF4-FFF2-40B4-BE49-F238E27FC236}">
                <a16:creationId xmlns:a16="http://schemas.microsoft.com/office/drawing/2014/main" id="{CF5D512E-606E-853C-F240-A2CDF316B256}"/>
              </a:ext>
            </a:extLst>
          </p:cNvPr>
          <p:cNvSpPr txBox="1"/>
          <p:nvPr/>
        </p:nvSpPr>
        <p:spPr>
          <a:xfrm>
            <a:off x="6633611" y="6864640"/>
            <a:ext cx="276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Mod. </a:t>
            </a:r>
            <a:r>
              <a:rPr lang="de-DE" sz="10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Heck, 1990 &amp; Heck et al., 2022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18C4191-B8E7-EA0E-4C73-8182064D1D35}"/>
              </a:ext>
            </a:extLst>
          </p:cNvPr>
          <p:cNvSpPr/>
          <p:nvPr/>
        </p:nvSpPr>
        <p:spPr>
          <a:xfrm>
            <a:off x="3073331" y="1603204"/>
            <a:ext cx="2670313" cy="577081"/>
          </a:xfrm>
          <a:prstGeom prst="rect">
            <a:avLst/>
          </a:prstGeom>
          <a:solidFill>
            <a:schemeClr val="accent2">
              <a:alpha val="8509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2879BDC4-B40A-36F2-169B-ECC1E820549D}"/>
              </a:ext>
            </a:extLst>
          </p:cNvPr>
          <p:cNvSpPr/>
          <p:nvPr/>
        </p:nvSpPr>
        <p:spPr>
          <a:xfrm>
            <a:off x="4319036" y="3843325"/>
            <a:ext cx="809555" cy="1191404"/>
          </a:xfrm>
          <a:prstGeom prst="rect">
            <a:avLst/>
          </a:prstGeom>
          <a:solidFill>
            <a:schemeClr val="accent2">
              <a:alpha val="8509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79909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0338D1BB-49FF-9D68-40F3-58335AB2F322}"/>
              </a:ext>
            </a:extLst>
          </p:cNvPr>
          <p:cNvSpPr txBox="1"/>
          <p:nvPr/>
        </p:nvSpPr>
        <p:spPr>
          <a:xfrm>
            <a:off x="390281" y="1696398"/>
            <a:ext cx="49669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glucose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glycogen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1.4 ATP / Lactate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Lactate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Lactic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Acid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Regulator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Glycolysis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ATP, H</a:t>
            </a:r>
            <a:r>
              <a:rPr lang="de-DE" sz="1600" baseline="30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ADP, AMP on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Glycolysis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(PFK)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Glycolysis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sophisticated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18">
            <a:extLst>
              <a:ext uri="{FF2B5EF4-FFF2-40B4-BE49-F238E27FC236}">
                <a16:creationId xmlns:a16="http://schemas.microsoft.com/office/drawing/2014/main" id="{18E05089-8A29-E4EC-61B7-6DA18C6EB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6"/>
            <a:ext cx="3659188" cy="7318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5pPr>
            <a:lvl6pPr marL="2514599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1" dirty="0">
                <a:solidFill>
                  <a:srgbClr val="003560"/>
                </a:solidFill>
                <a:latin typeface="Arial"/>
              </a:rPr>
              <a:t>Summary</a:t>
            </a:r>
            <a:endParaRPr dirty="0"/>
          </a:p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400" b="1" dirty="0">
              <a:solidFill>
                <a:srgbClr val="003560"/>
              </a:solidFill>
              <a:latin typeface="Arial"/>
            </a:endParaRPr>
          </a:p>
        </p:txBody>
      </p: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A755A65F-03BD-A5D3-6FAD-B9FE0AF33B5E}"/>
              </a:ext>
            </a:extLst>
          </p:cNvPr>
          <p:cNvCxnSpPr/>
          <p:nvPr/>
        </p:nvCxnSpPr>
        <p:spPr>
          <a:xfrm>
            <a:off x="1212573" y="2369226"/>
            <a:ext cx="2584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3D Männchen-Bilder: Stock-Fotos ...">
            <a:extLst>
              <a:ext uri="{FF2B5EF4-FFF2-40B4-BE49-F238E27FC236}">
                <a16:creationId xmlns:a16="http://schemas.microsoft.com/office/drawing/2014/main" id="{7731E538-DFEE-2B16-5AD4-E5F4462AE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323" y="2130924"/>
            <a:ext cx="2177936" cy="217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751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121D8027-C9E5-E70D-CF92-1A9823B5F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Literature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C8D76F7-1445-D0CF-F600-AABD29309646}"/>
              </a:ext>
            </a:extLst>
          </p:cNvPr>
          <p:cNvSpPr txBox="1"/>
          <p:nvPr/>
        </p:nvSpPr>
        <p:spPr>
          <a:xfrm>
            <a:off x="378861" y="1484113"/>
            <a:ext cx="8685626" cy="2177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Heck, H., Schulz, H., </a:t>
            </a:r>
            <a:r>
              <a:rPr lang="en-US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Bartmus</a:t>
            </a:r>
            <a:r>
              <a:rPr lang="en-US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U., Diagnostics of anaerobic power and capacity. EJSS, 2010, </a:t>
            </a:r>
            <a:r>
              <a:rPr lang="en-US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10.1080/17461390300073302</a:t>
            </a:r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e-DE" sz="105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05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Mader</a:t>
            </a:r>
            <a:r>
              <a:rPr lang="en-US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 (2003). Glycolysis and oxidative phosphorylation as a function of cytosolic phosphorylation state and power output of the muscle cell.</a:t>
            </a:r>
          </a:p>
          <a:p>
            <a:endParaRPr lang="en-US" sz="105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Murgia</a:t>
            </a:r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M, </a:t>
            </a:r>
            <a:r>
              <a:rPr lang="de-DE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Nogara</a:t>
            </a:r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L, </a:t>
            </a:r>
            <a:r>
              <a:rPr lang="de-DE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Baraldo</a:t>
            </a:r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M, </a:t>
            </a:r>
            <a:r>
              <a:rPr lang="de-DE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Reggiani</a:t>
            </a:r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C, Mann M, </a:t>
            </a:r>
            <a:r>
              <a:rPr lang="de-DE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Schiaffino</a:t>
            </a:r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S. Protein </a:t>
            </a:r>
            <a:r>
              <a:rPr lang="de-DE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</a:t>
            </a:r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fiber</a:t>
            </a:r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</a:t>
            </a:r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human </a:t>
            </a:r>
            <a:r>
              <a:rPr lang="de-DE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skeletal</a:t>
            </a:r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muscle</a:t>
            </a:r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single-fiber </a:t>
            </a:r>
            <a:r>
              <a:rPr lang="de-DE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proteomics</a:t>
            </a:r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Skelet Muscle. 2021 Nov 2;11(1):24. </a:t>
            </a:r>
            <a:r>
              <a:rPr lang="de-DE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10.1186/s13395-021-00279-0. PMID: 34727990; PMCID: PMC8561870.</a:t>
            </a:r>
            <a:endParaRPr lang="en-US" sz="105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5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Rogatzki</a:t>
            </a:r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MJ, Ferguson BS, Goodwin ML, Gladden LB. Lactate </a:t>
            </a:r>
            <a:r>
              <a:rPr lang="de-DE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end </a:t>
            </a:r>
            <a:r>
              <a:rPr lang="de-DE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glycolysis</a:t>
            </a:r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Front </a:t>
            </a:r>
            <a:r>
              <a:rPr lang="de-DE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Neurosci</a:t>
            </a:r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2015 Feb 27;9:22. </a:t>
            </a:r>
            <a:r>
              <a:rPr lang="de-DE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10.3389/fnins.2015.00022. PMID: 25774123; PMCID: PMC4343186.</a:t>
            </a:r>
            <a:endParaRPr lang="en-US" sz="105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5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Stryer</a:t>
            </a:r>
            <a:r>
              <a:rPr lang="en-US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(2018). </a:t>
            </a:r>
            <a:r>
              <a:rPr lang="en-US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Stryer</a:t>
            </a:r>
            <a:r>
              <a:rPr lang="en-US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Biochemie</a:t>
            </a:r>
            <a:r>
              <a:rPr lang="en-US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de-DE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doi.org</a:t>
            </a:r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/10.1007/978-3-662-54620-8</a:t>
            </a:r>
            <a:endParaRPr lang="en-US" sz="105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05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8943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92D10F8E-2D3A-4BDA-ABD5-405DD1E02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Homework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4CA9179-52EC-114E-E430-2D85A8C134B8}"/>
              </a:ext>
            </a:extLst>
          </p:cNvPr>
          <p:cNvSpPr txBox="1"/>
          <p:nvPr/>
        </p:nvSpPr>
        <p:spPr>
          <a:xfrm>
            <a:off x="354013" y="1461145"/>
            <a:ext cx="72032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own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Can Lactate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buffer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stabilize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physiological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human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muscle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2.)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ATP-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glycolysis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glycogen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glucose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3.)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redraw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], [ADP] &amp; [AMP], pH and %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vLamax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GXT and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mechanistic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link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30).</a:t>
            </a:r>
          </a:p>
        </p:txBody>
      </p:sp>
    </p:spTree>
    <p:extLst>
      <p:ext uri="{BB962C8B-B14F-4D97-AF65-F5344CB8AC3E}">
        <p14:creationId xmlns:p14="http://schemas.microsoft.com/office/powerpoint/2010/main" val="9578607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042F814-5EEA-CEE6-828D-040779BDB358}"/>
              </a:ext>
            </a:extLst>
          </p:cNvPr>
          <p:cNvSpPr txBox="1"/>
          <p:nvPr/>
        </p:nvSpPr>
        <p:spPr>
          <a:xfrm>
            <a:off x="564775" y="1438835"/>
            <a:ext cx="9515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Appendix -&gt; Breakdown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Glycogen</a:t>
            </a:r>
            <a:r>
              <a:rPr lang="de-DE" dirty="0"/>
              <a:t>,</a:t>
            </a:r>
          </a:p>
          <a:p>
            <a:endParaRPr lang="de-DE" dirty="0"/>
          </a:p>
          <a:p>
            <a:r>
              <a:rPr lang="de-DE" dirty="0"/>
              <a:t>Further Reading: </a:t>
            </a:r>
            <a:r>
              <a:rPr lang="de-DE" dirty="0" err="1"/>
              <a:t>Stryer</a:t>
            </a:r>
            <a:r>
              <a:rPr lang="de-DE" dirty="0"/>
              <a:t> Biochemie Chapter 21 „Der Glykogenstoffwechsel“ / „</a:t>
            </a:r>
            <a:r>
              <a:rPr lang="de-DE" dirty="0" err="1"/>
              <a:t>Glycogen</a:t>
            </a:r>
            <a:r>
              <a:rPr lang="de-DE" dirty="0"/>
              <a:t> </a:t>
            </a:r>
            <a:r>
              <a:rPr lang="de-DE" dirty="0" err="1"/>
              <a:t>Metabolism</a:t>
            </a:r>
            <a:r>
              <a:rPr lang="de-DE" dirty="0"/>
              <a:t>“ (I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8. Edition,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a different </a:t>
            </a:r>
            <a:r>
              <a:rPr lang="de-DE" dirty="0" err="1"/>
              <a:t>chapter</a:t>
            </a:r>
            <a:r>
              <a:rPr lang="de-DE" dirty="0"/>
              <a:t> in </a:t>
            </a:r>
            <a:r>
              <a:rPr lang="de-DE" dirty="0" err="1"/>
              <a:t>newer</a:t>
            </a:r>
            <a:r>
              <a:rPr lang="de-DE" dirty="0"/>
              <a:t>/</a:t>
            </a:r>
            <a:r>
              <a:rPr lang="de-DE" dirty="0" err="1"/>
              <a:t>older</a:t>
            </a:r>
            <a:r>
              <a:rPr lang="de-DE" dirty="0"/>
              <a:t> </a:t>
            </a:r>
            <a:r>
              <a:rPr lang="de-DE" dirty="0" err="1"/>
              <a:t>versions</a:t>
            </a:r>
            <a:r>
              <a:rPr lang="de-DE" dirty="0"/>
              <a:t>)</a:t>
            </a:r>
          </a:p>
          <a:p>
            <a:endParaRPr lang="de-DE" dirty="0"/>
          </a:p>
          <a:p>
            <a:r>
              <a:rPr lang="de-DE" dirty="0"/>
              <a:t>(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faculties</a:t>
            </a:r>
            <a:r>
              <a:rPr lang="de-DE" dirty="0"/>
              <a:t> </a:t>
            </a:r>
            <a:r>
              <a:rPr lang="de-DE" dirty="0" err="1"/>
              <a:t>library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74467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53EE3B3-ADB5-5886-C318-C16D6A86A22E}"/>
              </a:ext>
            </a:extLst>
          </p:cNvPr>
          <p:cNvSpPr/>
          <p:nvPr/>
        </p:nvSpPr>
        <p:spPr>
          <a:xfrm>
            <a:off x="4516438" y="4758953"/>
            <a:ext cx="4699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dk1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DC6C700-5B76-95AB-5253-7D101E14C9F9}"/>
              </a:ext>
            </a:extLst>
          </p:cNvPr>
          <p:cNvSpPr/>
          <p:nvPr/>
        </p:nvSpPr>
        <p:spPr>
          <a:xfrm>
            <a:off x="3455296" y="3985595"/>
            <a:ext cx="2667000" cy="1310481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5630DEA-8C02-04E3-640F-3DFF6E38DA0B}"/>
              </a:ext>
            </a:extLst>
          </p:cNvPr>
          <p:cNvSpPr/>
          <p:nvPr/>
        </p:nvSpPr>
        <p:spPr>
          <a:xfrm>
            <a:off x="3449190" y="5029714"/>
            <a:ext cx="2667000" cy="266361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5034EFF-89FC-FC2B-69F7-8D335FB607F1}"/>
              </a:ext>
            </a:extLst>
          </p:cNvPr>
          <p:cNvSpPr/>
          <p:nvPr/>
        </p:nvSpPr>
        <p:spPr>
          <a:xfrm>
            <a:off x="3443288" y="5083620"/>
            <a:ext cx="2667000" cy="2307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A72A541-A42C-B95A-C386-3A1CBD80B0E3}"/>
              </a:ext>
            </a:extLst>
          </p:cNvPr>
          <p:cNvGrpSpPr/>
          <p:nvPr/>
        </p:nvGrpSpPr>
        <p:grpSpPr>
          <a:xfrm>
            <a:off x="3278188" y="2433813"/>
            <a:ext cx="3124200" cy="2872581"/>
            <a:chOff x="2755900" y="2273300"/>
            <a:chExt cx="3124200" cy="2872581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3BC47ED3-C2A0-537D-493A-579CB0CF7B56}"/>
                </a:ext>
              </a:extLst>
            </p:cNvPr>
            <p:cNvSpPr/>
            <p:nvPr/>
          </p:nvSpPr>
          <p:spPr>
            <a:xfrm>
              <a:off x="2921000" y="2415381"/>
              <a:ext cx="2667000" cy="2730500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1C65FBCE-AB65-F7AE-30B8-B1C18BFBE44C}"/>
                </a:ext>
              </a:extLst>
            </p:cNvPr>
            <p:cNvSpPr/>
            <p:nvPr/>
          </p:nvSpPr>
          <p:spPr>
            <a:xfrm>
              <a:off x="2755900" y="2273300"/>
              <a:ext cx="312420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9" name="Rechteck 8">
            <a:extLst>
              <a:ext uri="{FF2B5EF4-FFF2-40B4-BE49-F238E27FC236}">
                <a16:creationId xmlns:a16="http://schemas.microsoft.com/office/drawing/2014/main" id="{9C5E20B7-CF7C-9542-C8B1-E26084D98FEA}"/>
              </a:ext>
            </a:extLst>
          </p:cNvPr>
          <p:cNvSpPr/>
          <p:nvPr/>
        </p:nvSpPr>
        <p:spPr>
          <a:xfrm flipV="1">
            <a:off x="4516438" y="5241957"/>
            <a:ext cx="469900" cy="25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Geschweifte Klammer links 10">
            <a:extLst>
              <a:ext uri="{FF2B5EF4-FFF2-40B4-BE49-F238E27FC236}">
                <a16:creationId xmlns:a16="http://schemas.microsoft.com/office/drawing/2014/main" id="{F7CCCAA3-804A-9879-B6F1-54D9524E2C7D}"/>
              </a:ext>
            </a:extLst>
          </p:cNvPr>
          <p:cNvSpPr/>
          <p:nvPr/>
        </p:nvSpPr>
        <p:spPr>
          <a:xfrm>
            <a:off x="2910337" y="3995913"/>
            <a:ext cx="264663" cy="131048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D8636E6-6E95-39FC-3703-178C5AE29A68}"/>
              </a:ext>
            </a:extLst>
          </p:cNvPr>
          <p:cNvSpPr txBox="1"/>
          <p:nvPr/>
        </p:nvSpPr>
        <p:spPr>
          <a:xfrm>
            <a:off x="526930" y="4219245"/>
            <a:ext cx="25157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Alactic-Anaerobic</a:t>
            </a:r>
            <a:r>
              <a:rPr lang="de-DE" sz="1050" b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(ATP-</a:t>
            </a:r>
            <a:r>
              <a:rPr lang="de-DE" sz="1050" b="1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r>
              <a:rPr lang="de-DE" sz="1050" b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-System)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88DC2E1-7E1E-6B6D-18F6-AC750F471277}"/>
              </a:ext>
            </a:extLst>
          </p:cNvPr>
          <p:cNvSpPr txBox="1"/>
          <p:nvPr/>
        </p:nvSpPr>
        <p:spPr>
          <a:xfrm>
            <a:off x="900840" y="4465064"/>
            <a:ext cx="2542448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ATP</a:t>
            </a:r>
          </a:p>
        </p:txBody>
      </p:sp>
      <p:sp>
        <p:nvSpPr>
          <p:cNvPr id="15" name="Geschweifte Klammer links 14">
            <a:extLst>
              <a:ext uri="{FF2B5EF4-FFF2-40B4-BE49-F238E27FC236}">
                <a16:creationId xmlns:a16="http://schemas.microsoft.com/office/drawing/2014/main" id="{9D72C6D6-3EAE-324E-5924-31808F12A5C3}"/>
              </a:ext>
            </a:extLst>
          </p:cNvPr>
          <p:cNvSpPr/>
          <p:nvPr/>
        </p:nvSpPr>
        <p:spPr>
          <a:xfrm flipH="1">
            <a:off x="6122092" y="4945032"/>
            <a:ext cx="280296" cy="36933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Geschweifte Klammer links 15">
            <a:extLst>
              <a:ext uri="{FF2B5EF4-FFF2-40B4-BE49-F238E27FC236}">
                <a16:creationId xmlns:a16="http://schemas.microsoft.com/office/drawing/2014/main" id="{44BC15AB-6DFA-2CE6-B7CF-B5C6094ADF0D}"/>
              </a:ext>
            </a:extLst>
          </p:cNvPr>
          <p:cNvSpPr/>
          <p:nvPr/>
        </p:nvSpPr>
        <p:spPr>
          <a:xfrm flipH="1">
            <a:off x="6134304" y="3988502"/>
            <a:ext cx="280092" cy="93909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F6ADE73-84DE-4501-E96B-97E1C418A397}"/>
              </a:ext>
            </a:extLst>
          </p:cNvPr>
          <p:cNvSpPr txBox="1"/>
          <p:nvPr/>
        </p:nvSpPr>
        <p:spPr>
          <a:xfrm>
            <a:off x="3720536" y="6404419"/>
            <a:ext cx="2531603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Contraction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Insufficiency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8">
            <a:extLst>
              <a:ext uri="{FF2B5EF4-FFF2-40B4-BE49-F238E27FC236}">
                <a16:creationId xmlns:a16="http://schemas.microsoft.com/office/drawing/2014/main" id="{E8AC9389-6FEE-42D0-8CD3-AB8DA835F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Recap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5C84727-D338-9D35-8056-AB2996DE2D8B}"/>
              </a:ext>
            </a:extLst>
          </p:cNvPr>
          <p:cNvSpPr txBox="1"/>
          <p:nvPr/>
        </p:nvSpPr>
        <p:spPr>
          <a:xfrm>
            <a:off x="6487624" y="4366784"/>
            <a:ext cx="2542448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Usable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66265BBE-FBE2-C203-D821-0E832FF38165}"/>
              </a:ext>
            </a:extLst>
          </p:cNvPr>
          <p:cNvSpPr txBox="1"/>
          <p:nvPr/>
        </p:nvSpPr>
        <p:spPr>
          <a:xfrm>
            <a:off x="6487624" y="4988903"/>
            <a:ext cx="2542448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Usable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Pfeil nach rechts 22">
            <a:extLst>
              <a:ext uri="{FF2B5EF4-FFF2-40B4-BE49-F238E27FC236}">
                <a16:creationId xmlns:a16="http://schemas.microsoft.com/office/drawing/2014/main" id="{7057C2D9-5388-51FD-2966-D8DC1F9779C3}"/>
              </a:ext>
            </a:extLst>
          </p:cNvPr>
          <p:cNvSpPr/>
          <p:nvPr/>
        </p:nvSpPr>
        <p:spPr>
          <a:xfrm rot="5400000">
            <a:off x="4713342" y="2801606"/>
            <a:ext cx="1310482" cy="405129"/>
          </a:xfrm>
          <a:prstGeom prst="rightArrow">
            <a:avLst>
              <a:gd name="adj1" fmla="val 50000"/>
              <a:gd name="adj2" fmla="val 476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feil nach rechts 23">
            <a:extLst>
              <a:ext uri="{FF2B5EF4-FFF2-40B4-BE49-F238E27FC236}">
                <a16:creationId xmlns:a16="http://schemas.microsoft.com/office/drawing/2014/main" id="{86EFEA5C-2F32-18D1-93DA-A92627B3DED0}"/>
              </a:ext>
            </a:extLst>
          </p:cNvPr>
          <p:cNvSpPr/>
          <p:nvPr/>
        </p:nvSpPr>
        <p:spPr>
          <a:xfrm rot="5400000">
            <a:off x="3693755" y="2933937"/>
            <a:ext cx="1310482" cy="140466"/>
          </a:xfrm>
          <a:prstGeom prst="rightArrow">
            <a:avLst>
              <a:gd name="adj1" fmla="val 50000"/>
              <a:gd name="adj2" fmla="val 47669"/>
            </a:avLst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6AC39BF-390F-7C41-1D9B-FB36AED7197E}"/>
              </a:ext>
            </a:extLst>
          </p:cNvPr>
          <p:cNvSpPr txBox="1"/>
          <p:nvPr/>
        </p:nvSpPr>
        <p:spPr>
          <a:xfrm>
            <a:off x="4055605" y="1276761"/>
            <a:ext cx="1856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50" b="1" u="sng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Aerobic</a:t>
            </a:r>
          </a:p>
        </p:txBody>
      </p:sp>
      <p:sp>
        <p:nvSpPr>
          <p:cNvPr id="26" name="Zylinder 25">
            <a:extLst>
              <a:ext uri="{FF2B5EF4-FFF2-40B4-BE49-F238E27FC236}">
                <a16:creationId xmlns:a16="http://schemas.microsoft.com/office/drawing/2014/main" id="{E31DFB77-E746-DBC6-70BE-CFE27B692EC3}"/>
              </a:ext>
            </a:extLst>
          </p:cNvPr>
          <p:cNvSpPr/>
          <p:nvPr/>
        </p:nvSpPr>
        <p:spPr>
          <a:xfrm>
            <a:off x="4164384" y="1665928"/>
            <a:ext cx="369224" cy="571951"/>
          </a:xfrm>
          <a:prstGeom prst="can">
            <a:avLst/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dk1"/>
              </a:solidFill>
            </a:endParaRPr>
          </a:p>
        </p:txBody>
      </p:sp>
      <p:sp>
        <p:nvSpPr>
          <p:cNvPr id="27" name="Zylinder 26">
            <a:extLst>
              <a:ext uri="{FF2B5EF4-FFF2-40B4-BE49-F238E27FC236}">
                <a16:creationId xmlns:a16="http://schemas.microsoft.com/office/drawing/2014/main" id="{CF308C5B-E6CA-47B2-212A-692D6EF3526A}"/>
              </a:ext>
            </a:extLst>
          </p:cNvPr>
          <p:cNvSpPr/>
          <p:nvPr/>
        </p:nvSpPr>
        <p:spPr>
          <a:xfrm>
            <a:off x="5275252" y="1838775"/>
            <a:ext cx="186661" cy="246876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663E17E3-4BA2-07E1-2141-5BB073824954}"/>
              </a:ext>
            </a:extLst>
          </p:cNvPr>
          <p:cNvSpPr txBox="1"/>
          <p:nvPr/>
        </p:nvSpPr>
        <p:spPr>
          <a:xfrm>
            <a:off x="3278188" y="1818061"/>
            <a:ext cx="11963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endParaRPr lang="de-DE" sz="105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FB59F21D-361C-D01C-A5CF-772700DEE924}"/>
              </a:ext>
            </a:extLst>
          </p:cNvPr>
          <p:cNvSpPr txBox="1"/>
          <p:nvPr/>
        </p:nvSpPr>
        <p:spPr>
          <a:xfrm>
            <a:off x="3288994" y="2557028"/>
            <a:ext cx="11963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EABAA3B8-31D5-20CC-6D5C-3D7CBFA44FE9}"/>
              </a:ext>
            </a:extLst>
          </p:cNvPr>
          <p:cNvSpPr txBox="1"/>
          <p:nvPr/>
        </p:nvSpPr>
        <p:spPr>
          <a:xfrm>
            <a:off x="4788796" y="1275159"/>
            <a:ext cx="1856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50" b="1" u="sng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Lactic-Anaerobic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533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repeatCount="3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1102E-6 3.51459E-6 L -1.81102E-6 0.1656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27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6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80938517" name="Textfeld 18"/>
          <p:cNvSpPr txBox="1">
            <a:spLocks noChangeArrowheads="1"/>
          </p:cNvSpPr>
          <p:nvPr/>
        </p:nvSpPr>
        <p:spPr bwMode="auto">
          <a:xfrm>
            <a:off x="468312" y="870816"/>
            <a:ext cx="7917788" cy="7318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5pPr>
            <a:lvl6pPr marL="2514599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1">
                <a:solidFill>
                  <a:srgbClr val="003560"/>
                </a:solidFill>
                <a:latin typeface="Arial"/>
              </a:rPr>
              <a:t>Glucose and Glycogen</a:t>
            </a:r>
            <a:endParaRPr/>
          </a:p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400" b="1">
              <a:solidFill>
                <a:srgbClr val="003560"/>
              </a:solidFill>
              <a:latin typeface="Arial"/>
            </a:endParaRPr>
          </a:p>
        </p:txBody>
      </p:sp>
      <p:pic>
        <p:nvPicPr>
          <p:cNvPr id="2076414551" name="Grafik 207641455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498790" y="1920874"/>
            <a:ext cx="5179142" cy="3877541"/>
          </a:xfrm>
          <a:prstGeom prst="rect">
            <a:avLst/>
          </a:prstGeom>
        </p:spPr>
      </p:pic>
      <p:sp>
        <p:nvSpPr>
          <p:cNvPr id="1539470979" name="Textfeld 4"/>
          <p:cNvSpPr txBox="1"/>
          <p:nvPr/>
        </p:nvSpPr>
        <p:spPr bwMode="auto">
          <a:xfrm>
            <a:off x="239712" y="1745515"/>
            <a:ext cx="9082447" cy="3749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850" indent="-261850">
              <a:buFont typeface="Wingdings"/>
              <a:buChar char="§"/>
              <a:defRPr/>
            </a:pPr>
            <a:r>
              <a:rPr lang="de-DE" sz="1600">
                <a:solidFill>
                  <a:srgbClr val="003560"/>
                </a:solidFill>
                <a:latin typeface="Arial"/>
                <a:cs typeface="Arial"/>
              </a:rPr>
              <a:t>Glucose is the monomer of glycogen</a:t>
            </a:r>
          </a:p>
          <a:p>
            <a:pPr marL="261850" indent="-261850">
              <a:buFont typeface="Wingdings"/>
              <a:buChar char="§"/>
              <a:defRPr/>
            </a:pPr>
            <a:endParaRPr lang="de-DE" sz="1600">
              <a:solidFill>
                <a:srgbClr val="003560"/>
              </a:solidFill>
              <a:latin typeface="Arial"/>
              <a:cs typeface="Arial"/>
            </a:endParaRPr>
          </a:p>
          <a:p>
            <a:pPr marL="261850" indent="-261850">
              <a:buFont typeface="Wingdings"/>
              <a:buChar char="§"/>
              <a:defRPr/>
            </a:pPr>
            <a:r>
              <a:rPr lang="de-DE" sz="1600">
                <a:solidFill>
                  <a:srgbClr val="003560"/>
                </a:solidFill>
                <a:latin typeface="Arial"/>
                <a:cs typeface="Arial"/>
              </a:rPr>
              <a:t>Glycogen is therefore a more efficient way</a:t>
            </a:r>
          </a:p>
          <a:p>
            <a:pPr>
              <a:defRPr/>
            </a:pPr>
            <a:r>
              <a:rPr lang="de-DE" sz="1600">
                <a:solidFill>
                  <a:srgbClr val="003560"/>
                </a:solidFill>
                <a:latin typeface="Arial"/>
                <a:cs typeface="Arial"/>
              </a:rPr>
              <a:t>of storing glucose</a:t>
            </a:r>
          </a:p>
          <a:p>
            <a:pPr>
              <a:defRPr/>
            </a:pPr>
            <a:endParaRPr lang="de-DE" sz="1600">
              <a:solidFill>
                <a:srgbClr val="003560"/>
              </a:solidFill>
              <a:latin typeface="Arial"/>
              <a:cs typeface="Arial"/>
            </a:endParaRPr>
          </a:p>
          <a:p>
            <a:pPr marL="261850" indent="-261850">
              <a:buFont typeface="Wingdings"/>
              <a:buChar char="§"/>
              <a:defRPr/>
            </a:pPr>
            <a:r>
              <a:rPr lang="de-DE" sz="1600">
                <a:solidFill>
                  <a:srgbClr val="003560"/>
                </a:solidFill>
                <a:latin typeface="Arial"/>
                <a:cs typeface="Arial"/>
              </a:rPr>
              <a:t>Unlike glucose, glycogen is </a:t>
            </a:r>
            <a:r>
              <a:rPr lang="de-DE" sz="1600" b="1">
                <a:solidFill>
                  <a:srgbClr val="003560"/>
                </a:solidFill>
                <a:latin typeface="Arial"/>
                <a:cs typeface="Arial"/>
              </a:rPr>
              <a:t>not</a:t>
            </a:r>
            <a:r>
              <a:rPr lang="de-DE" sz="1600">
                <a:solidFill>
                  <a:srgbClr val="003560"/>
                </a:solidFill>
                <a:latin typeface="Arial"/>
                <a:cs typeface="Arial"/>
              </a:rPr>
              <a:t> osmotically</a:t>
            </a:r>
          </a:p>
          <a:p>
            <a:pPr>
              <a:defRPr/>
            </a:pPr>
            <a:r>
              <a:rPr lang="de-DE" sz="1600">
                <a:solidFill>
                  <a:srgbClr val="003560"/>
                </a:solidFill>
                <a:latin typeface="Arial"/>
                <a:cs typeface="Arial"/>
              </a:rPr>
              <a:t>active</a:t>
            </a:r>
          </a:p>
          <a:p>
            <a:pPr>
              <a:defRPr/>
            </a:pPr>
            <a:endParaRPr lang="de-DE" sz="1600">
              <a:solidFill>
                <a:srgbClr val="003560"/>
              </a:solidFill>
              <a:latin typeface="Arial"/>
              <a:cs typeface="Arial"/>
            </a:endParaRPr>
          </a:p>
          <a:p>
            <a:pPr marL="261850" indent="-261850">
              <a:buFont typeface="Wingdings"/>
              <a:buChar char="§"/>
              <a:defRPr/>
            </a:pPr>
            <a:r>
              <a:rPr lang="de-DE" sz="1600">
                <a:solidFill>
                  <a:srgbClr val="003560"/>
                </a:solidFill>
                <a:latin typeface="Arial"/>
                <a:cs typeface="Arial"/>
              </a:rPr>
              <a:t>Glycogenin forms the center of Glycogen</a:t>
            </a:r>
          </a:p>
          <a:p>
            <a:pPr marL="261850" indent="-261850">
              <a:buFont typeface="Wingdings"/>
              <a:buChar char="§"/>
              <a:defRPr/>
            </a:pPr>
            <a:endParaRPr lang="de-DE" sz="1600">
              <a:solidFill>
                <a:srgbClr val="003560"/>
              </a:solidFill>
              <a:latin typeface="Arial"/>
              <a:cs typeface="Arial"/>
            </a:endParaRPr>
          </a:p>
          <a:p>
            <a:pPr marL="261850" indent="-261850">
              <a:buFont typeface="Wingdings"/>
              <a:buChar char="§"/>
              <a:defRPr/>
            </a:pPr>
            <a:r>
              <a:rPr lang="de-DE" sz="1600">
                <a:solidFill>
                  <a:srgbClr val="003560"/>
                </a:solidFill>
                <a:latin typeface="Arial"/>
                <a:cs typeface="Arial"/>
              </a:rPr>
              <a:t>&gt;50 000 glucose molecules per particle of</a:t>
            </a:r>
          </a:p>
          <a:p>
            <a:pPr>
              <a:defRPr/>
            </a:pPr>
            <a:r>
              <a:rPr lang="de-DE" sz="1600">
                <a:solidFill>
                  <a:srgbClr val="003560"/>
                </a:solidFill>
                <a:latin typeface="Arial"/>
                <a:cs typeface="Arial"/>
              </a:rPr>
              <a:t>glycogen</a:t>
            </a:r>
          </a:p>
          <a:p>
            <a:pPr>
              <a:defRPr/>
            </a:pPr>
            <a:endParaRPr lang="de-DE" sz="1600">
              <a:solidFill>
                <a:srgbClr val="003560"/>
              </a:solidFill>
              <a:latin typeface="Arial"/>
              <a:cs typeface="Arial"/>
            </a:endParaRPr>
          </a:p>
          <a:p>
            <a:pPr marL="261850" indent="-261850">
              <a:buFont typeface="Wingdings"/>
              <a:buChar char="§"/>
              <a:defRPr/>
            </a:pPr>
            <a:r>
              <a:rPr lang="de-DE" sz="1600">
                <a:solidFill>
                  <a:srgbClr val="003560"/>
                </a:solidFill>
                <a:latin typeface="Arial"/>
                <a:cs typeface="Arial"/>
              </a:rPr>
              <a:t>Each gramm of glycogen is stored with at</a:t>
            </a:r>
          </a:p>
          <a:p>
            <a:pPr>
              <a:defRPr/>
            </a:pPr>
            <a:r>
              <a:rPr lang="de-DE" sz="1600">
                <a:solidFill>
                  <a:srgbClr val="003560"/>
                </a:solidFill>
                <a:latin typeface="Arial"/>
                <a:cs typeface="Arial"/>
              </a:rPr>
              <a:t>least 3g of water</a:t>
            </a:r>
          </a:p>
        </p:txBody>
      </p:sp>
      <p:pic>
        <p:nvPicPr>
          <p:cNvPr id="670920118" name="Grafik 67092011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39712" y="5413374"/>
            <a:ext cx="2943224" cy="1600200"/>
          </a:xfrm>
          <a:prstGeom prst="rect">
            <a:avLst/>
          </a:prstGeom>
        </p:spPr>
      </p:pic>
      <p:sp>
        <p:nvSpPr>
          <p:cNvPr id="317626765" name="Textfeld 11"/>
          <p:cNvSpPr txBox="1"/>
          <p:nvPr/>
        </p:nvSpPr>
        <p:spPr bwMode="auto">
          <a:xfrm>
            <a:off x="7627797" y="6717802"/>
            <a:ext cx="4865290" cy="21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800">
                <a:solidFill>
                  <a:srgbClr val="003560"/>
                </a:solidFill>
                <a:latin typeface="Arial"/>
                <a:cs typeface="Arial"/>
              </a:rPr>
              <a:t>Murray &amp; Rosenbloom, 2018</a:t>
            </a:r>
            <a:endParaRPr/>
          </a:p>
        </p:txBody>
      </p:sp>
      <p:sp>
        <p:nvSpPr>
          <p:cNvPr id="1147611517" name="Rechteck 1147611516"/>
          <p:cNvSpPr/>
          <p:nvPr/>
        </p:nvSpPr>
        <p:spPr bwMode="auto">
          <a:xfrm>
            <a:off x="7627797" y="3159124"/>
            <a:ext cx="436562" cy="341312"/>
          </a:xfrm>
          <a:prstGeom prst="rect">
            <a:avLst/>
          </a:prstGeom>
          <a:noFill/>
          <a:ln w="12699" cap="flat" cmpd="sng" algn="ctr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87765886" name="Ellipse 3"/>
          <p:cNvSpPr/>
          <p:nvPr/>
        </p:nvSpPr>
        <p:spPr bwMode="auto">
          <a:xfrm>
            <a:off x="368731" y="4539798"/>
            <a:ext cx="357611" cy="32592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28394156" name="Fünfeck 7"/>
          <p:cNvSpPr/>
          <p:nvPr/>
        </p:nvSpPr>
        <p:spPr bwMode="auto">
          <a:xfrm>
            <a:off x="928537" y="4578269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24329056" name="Fünfeck 8"/>
          <p:cNvSpPr/>
          <p:nvPr/>
        </p:nvSpPr>
        <p:spPr bwMode="auto">
          <a:xfrm>
            <a:off x="928536" y="4578269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55359997" name="Fünfeck 9"/>
          <p:cNvSpPr/>
          <p:nvPr/>
        </p:nvSpPr>
        <p:spPr bwMode="auto">
          <a:xfrm>
            <a:off x="1488341" y="4585169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94281416" name="Fünfeck 10"/>
          <p:cNvSpPr/>
          <p:nvPr/>
        </p:nvSpPr>
        <p:spPr bwMode="auto">
          <a:xfrm>
            <a:off x="2048144" y="4585169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3531528" name="Fünfeck 11"/>
          <p:cNvSpPr/>
          <p:nvPr/>
        </p:nvSpPr>
        <p:spPr bwMode="auto">
          <a:xfrm>
            <a:off x="2607950" y="4585169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65254306" name="Fünfeck 12"/>
          <p:cNvSpPr/>
          <p:nvPr/>
        </p:nvSpPr>
        <p:spPr bwMode="auto">
          <a:xfrm>
            <a:off x="3167754" y="4585169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1693366" name="Fünfeck 13"/>
          <p:cNvSpPr/>
          <p:nvPr/>
        </p:nvSpPr>
        <p:spPr bwMode="auto">
          <a:xfrm>
            <a:off x="3727557" y="4578269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910271102" name="Gerader Verbinder 15"/>
          <p:cNvCxnSpPr>
            <a:cxnSpLocks/>
          </p:cNvCxnSpPr>
          <p:nvPr/>
        </p:nvCxnSpPr>
        <p:spPr bwMode="auto">
          <a:xfrm>
            <a:off x="726343" y="4702761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4747273" name="Gerader Verbinder 19"/>
          <p:cNvCxnSpPr>
            <a:cxnSpLocks/>
          </p:cNvCxnSpPr>
          <p:nvPr/>
        </p:nvCxnSpPr>
        <p:spPr bwMode="auto">
          <a:xfrm>
            <a:off x="1286150" y="4702761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473074" name="Gerader Verbinder 21"/>
          <p:cNvCxnSpPr>
            <a:cxnSpLocks/>
          </p:cNvCxnSpPr>
          <p:nvPr/>
        </p:nvCxnSpPr>
        <p:spPr bwMode="auto">
          <a:xfrm>
            <a:off x="1845954" y="4726260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0962597" name="Gerader Verbinder 22"/>
          <p:cNvCxnSpPr>
            <a:cxnSpLocks/>
          </p:cNvCxnSpPr>
          <p:nvPr/>
        </p:nvCxnSpPr>
        <p:spPr bwMode="auto">
          <a:xfrm>
            <a:off x="2405757" y="4724750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1337925" name="Gerader Verbinder 23"/>
          <p:cNvCxnSpPr>
            <a:cxnSpLocks/>
          </p:cNvCxnSpPr>
          <p:nvPr/>
        </p:nvCxnSpPr>
        <p:spPr bwMode="auto">
          <a:xfrm>
            <a:off x="2965563" y="4724750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0030553" name="Gerader Verbinder 24"/>
          <p:cNvCxnSpPr>
            <a:cxnSpLocks/>
          </p:cNvCxnSpPr>
          <p:nvPr/>
        </p:nvCxnSpPr>
        <p:spPr bwMode="auto">
          <a:xfrm>
            <a:off x="3525366" y="4729919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60453" name="Gerader Verbinder 26"/>
          <p:cNvCxnSpPr>
            <a:cxnSpLocks/>
          </p:cNvCxnSpPr>
          <p:nvPr/>
        </p:nvCxnSpPr>
        <p:spPr bwMode="auto">
          <a:xfrm flipV="1">
            <a:off x="1675445" y="3962633"/>
            <a:ext cx="0" cy="61563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60762459" name="Gerader Verbinder 28"/>
          <p:cNvCxnSpPr>
            <a:cxnSpLocks/>
          </p:cNvCxnSpPr>
          <p:nvPr/>
        </p:nvCxnSpPr>
        <p:spPr bwMode="auto">
          <a:xfrm>
            <a:off x="1670166" y="3962633"/>
            <a:ext cx="45870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47877390" name="Fünfeck 32"/>
          <p:cNvSpPr/>
          <p:nvPr/>
        </p:nvSpPr>
        <p:spPr bwMode="auto">
          <a:xfrm>
            <a:off x="4284337" y="4585169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911443" name="Fünfeck 33"/>
          <p:cNvSpPr/>
          <p:nvPr/>
        </p:nvSpPr>
        <p:spPr bwMode="auto">
          <a:xfrm>
            <a:off x="4844140" y="4585169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93547139" name="Fünfeck 34"/>
          <p:cNvSpPr/>
          <p:nvPr/>
        </p:nvSpPr>
        <p:spPr bwMode="auto">
          <a:xfrm>
            <a:off x="5403945" y="4585169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44821237" name="Fünfeck 35"/>
          <p:cNvSpPr/>
          <p:nvPr/>
        </p:nvSpPr>
        <p:spPr bwMode="auto">
          <a:xfrm>
            <a:off x="5963749" y="4578269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244047682" name="Gerader Verbinder 36"/>
          <p:cNvCxnSpPr>
            <a:cxnSpLocks/>
          </p:cNvCxnSpPr>
          <p:nvPr/>
        </p:nvCxnSpPr>
        <p:spPr bwMode="auto">
          <a:xfrm>
            <a:off x="4641948" y="4724750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503221" name="Gerader Verbinder 37"/>
          <p:cNvCxnSpPr>
            <a:cxnSpLocks/>
          </p:cNvCxnSpPr>
          <p:nvPr/>
        </p:nvCxnSpPr>
        <p:spPr bwMode="auto">
          <a:xfrm>
            <a:off x="5201753" y="4724750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601948" name="Gerader Verbinder 38"/>
          <p:cNvCxnSpPr>
            <a:cxnSpLocks/>
          </p:cNvCxnSpPr>
          <p:nvPr/>
        </p:nvCxnSpPr>
        <p:spPr bwMode="auto">
          <a:xfrm>
            <a:off x="5761557" y="4729919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6437218" name="Fünfeck 39"/>
          <p:cNvSpPr/>
          <p:nvPr/>
        </p:nvSpPr>
        <p:spPr bwMode="auto">
          <a:xfrm>
            <a:off x="6518300" y="4585169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08751855" name="Fünfeck 40"/>
          <p:cNvSpPr/>
          <p:nvPr/>
        </p:nvSpPr>
        <p:spPr bwMode="auto">
          <a:xfrm>
            <a:off x="7078104" y="4585169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15657203" name="Fünfeck 41"/>
          <p:cNvSpPr/>
          <p:nvPr/>
        </p:nvSpPr>
        <p:spPr bwMode="auto">
          <a:xfrm>
            <a:off x="7637908" y="4585169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02377372" name="Fünfeck 42"/>
          <p:cNvSpPr/>
          <p:nvPr/>
        </p:nvSpPr>
        <p:spPr bwMode="auto">
          <a:xfrm>
            <a:off x="8197713" y="4578269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831815356" name="Gerader Verbinder 43"/>
          <p:cNvCxnSpPr>
            <a:cxnSpLocks/>
          </p:cNvCxnSpPr>
          <p:nvPr/>
        </p:nvCxnSpPr>
        <p:spPr bwMode="auto">
          <a:xfrm>
            <a:off x="6875912" y="4724750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7074576" name="Gerader Verbinder 44"/>
          <p:cNvCxnSpPr>
            <a:cxnSpLocks/>
          </p:cNvCxnSpPr>
          <p:nvPr/>
        </p:nvCxnSpPr>
        <p:spPr bwMode="auto">
          <a:xfrm>
            <a:off x="7435715" y="4724750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9520234" name="Gerader Verbinder 45"/>
          <p:cNvCxnSpPr>
            <a:cxnSpLocks/>
          </p:cNvCxnSpPr>
          <p:nvPr/>
        </p:nvCxnSpPr>
        <p:spPr bwMode="auto">
          <a:xfrm>
            <a:off x="7995520" y="4729919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348107" name="Gerader Verbinder 46"/>
          <p:cNvCxnSpPr>
            <a:cxnSpLocks/>
          </p:cNvCxnSpPr>
          <p:nvPr/>
        </p:nvCxnSpPr>
        <p:spPr bwMode="auto">
          <a:xfrm>
            <a:off x="6321361" y="4724750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5488792" name="Gerader Verbinder 47"/>
          <p:cNvCxnSpPr>
            <a:cxnSpLocks/>
          </p:cNvCxnSpPr>
          <p:nvPr/>
        </p:nvCxnSpPr>
        <p:spPr bwMode="auto">
          <a:xfrm>
            <a:off x="4085169" y="4702761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588916" name="Gerader Verbinder 52"/>
          <p:cNvCxnSpPr>
            <a:cxnSpLocks/>
          </p:cNvCxnSpPr>
          <p:nvPr/>
        </p:nvCxnSpPr>
        <p:spPr bwMode="auto">
          <a:xfrm>
            <a:off x="2434426" y="4724750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1445039" name="Gerader Verbinder 53"/>
          <p:cNvCxnSpPr>
            <a:cxnSpLocks/>
          </p:cNvCxnSpPr>
          <p:nvPr/>
        </p:nvCxnSpPr>
        <p:spPr bwMode="auto">
          <a:xfrm>
            <a:off x="2994231" y="4724750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1869579" name="Gerader Verbinder 54"/>
          <p:cNvCxnSpPr>
            <a:cxnSpLocks/>
          </p:cNvCxnSpPr>
          <p:nvPr/>
        </p:nvCxnSpPr>
        <p:spPr bwMode="auto">
          <a:xfrm>
            <a:off x="3554035" y="4729919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2365788" name="Gerader Verbinder 59"/>
          <p:cNvCxnSpPr>
            <a:cxnSpLocks/>
          </p:cNvCxnSpPr>
          <p:nvPr/>
        </p:nvCxnSpPr>
        <p:spPr bwMode="auto">
          <a:xfrm>
            <a:off x="4670618" y="4724750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4920883" name="Gerader Verbinder 60"/>
          <p:cNvCxnSpPr>
            <a:cxnSpLocks/>
          </p:cNvCxnSpPr>
          <p:nvPr/>
        </p:nvCxnSpPr>
        <p:spPr bwMode="auto">
          <a:xfrm>
            <a:off x="5230422" y="4724750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0383206" name="Gerader Verbinder 61"/>
          <p:cNvCxnSpPr>
            <a:cxnSpLocks/>
          </p:cNvCxnSpPr>
          <p:nvPr/>
        </p:nvCxnSpPr>
        <p:spPr bwMode="auto">
          <a:xfrm>
            <a:off x="5790226" y="4729919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3500216" name="Gerader Verbinder 64"/>
          <p:cNvCxnSpPr>
            <a:cxnSpLocks/>
          </p:cNvCxnSpPr>
          <p:nvPr/>
        </p:nvCxnSpPr>
        <p:spPr bwMode="auto">
          <a:xfrm>
            <a:off x="6904581" y="4724750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7883963" name="Gerader Verbinder 65"/>
          <p:cNvCxnSpPr>
            <a:cxnSpLocks/>
          </p:cNvCxnSpPr>
          <p:nvPr/>
        </p:nvCxnSpPr>
        <p:spPr bwMode="auto">
          <a:xfrm>
            <a:off x="6350031" y="4724750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8708549" name="Gerader Verbinder 66"/>
          <p:cNvCxnSpPr>
            <a:cxnSpLocks/>
          </p:cNvCxnSpPr>
          <p:nvPr/>
        </p:nvCxnSpPr>
        <p:spPr bwMode="auto">
          <a:xfrm>
            <a:off x="4113838" y="4702761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9455698" name="Fünfeck 67"/>
          <p:cNvSpPr/>
          <p:nvPr/>
        </p:nvSpPr>
        <p:spPr bwMode="auto">
          <a:xfrm>
            <a:off x="7699020" y="3838091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53803615" name="Fünfeck 68"/>
          <p:cNvSpPr/>
          <p:nvPr/>
        </p:nvSpPr>
        <p:spPr bwMode="auto">
          <a:xfrm>
            <a:off x="8258824" y="3831190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072438333" name="Gerader Verbinder 69"/>
          <p:cNvCxnSpPr>
            <a:cxnSpLocks/>
          </p:cNvCxnSpPr>
          <p:nvPr/>
        </p:nvCxnSpPr>
        <p:spPr bwMode="auto">
          <a:xfrm>
            <a:off x="7496829" y="3977672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072356" name="Gerader Verbinder 70"/>
          <p:cNvCxnSpPr>
            <a:cxnSpLocks/>
          </p:cNvCxnSpPr>
          <p:nvPr/>
        </p:nvCxnSpPr>
        <p:spPr bwMode="auto">
          <a:xfrm>
            <a:off x="8056632" y="3982842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3954838" name="Fünfeck 71"/>
          <p:cNvSpPr/>
          <p:nvPr/>
        </p:nvSpPr>
        <p:spPr bwMode="auto">
          <a:xfrm>
            <a:off x="2137927" y="3838091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51133560" name="Fünfeck 72"/>
          <p:cNvSpPr/>
          <p:nvPr/>
        </p:nvSpPr>
        <p:spPr bwMode="auto">
          <a:xfrm>
            <a:off x="2697732" y="3838091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02700474" name="Fünfeck 73"/>
          <p:cNvSpPr/>
          <p:nvPr/>
        </p:nvSpPr>
        <p:spPr bwMode="auto">
          <a:xfrm>
            <a:off x="3257535" y="3838091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20727131" name="Fünfeck 74"/>
          <p:cNvSpPr/>
          <p:nvPr/>
        </p:nvSpPr>
        <p:spPr bwMode="auto">
          <a:xfrm>
            <a:off x="3817339" y="3831190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310578591" name="Gerader Verbinder 75"/>
          <p:cNvCxnSpPr>
            <a:cxnSpLocks/>
          </p:cNvCxnSpPr>
          <p:nvPr/>
        </p:nvCxnSpPr>
        <p:spPr bwMode="auto">
          <a:xfrm>
            <a:off x="2495539" y="3977672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404763" name="Gerader Verbinder 76"/>
          <p:cNvCxnSpPr>
            <a:cxnSpLocks/>
          </p:cNvCxnSpPr>
          <p:nvPr/>
        </p:nvCxnSpPr>
        <p:spPr bwMode="auto">
          <a:xfrm>
            <a:off x="3055343" y="3977672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1375974" name="Gerader Verbinder 77"/>
          <p:cNvCxnSpPr>
            <a:cxnSpLocks/>
          </p:cNvCxnSpPr>
          <p:nvPr/>
        </p:nvCxnSpPr>
        <p:spPr bwMode="auto">
          <a:xfrm>
            <a:off x="3615147" y="3982842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6678893" name="Fünfeck 78"/>
          <p:cNvSpPr/>
          <p:nvPr/>
        </p:nvSpPr>
        <p:spPr bwMode="auto">
          <a:xfrm>
            <a:off x="4374118" y="3838091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96957491" name="Fünfeck 79"/>
          <p:cNvSpPr/>
          <p:nvPr/>
        </p:nvSpPr>
        <p:spPr bwMode="auto">
          <a:xfrm>
            <a:off x="4933922" y="3838091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31595176" name="Fünfeck 80"/>
          <p:cNvSpPr/>
          <p:nvPr/>
        </p:nvSpPr>
        <p:spPr bwMode="auto">
          <a:xfrm>
            <a:off x="5493726" y="3838091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82561186" name="Fünfeck 81"/>
          <p:cNvSpPr/>
          <p:nvPr/>
        </p:nvSpPr>
        <p:spPr bwMode="auto">
          <a:xfrm>
            <a:off x="6053530" y="3831190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547818121" name="Gerader Verbinder 82"/>
          <p:cNvCxnSpPr>
            <a:cxnSpLocks/>
          </p:cNvCxnSpPr>
          <p:nvPr/>
        </p:nvCxnSpPr>
        <p:spPr bwMode="auto">
          <a:xfrm>
            <a:off x="4731730" y="3977672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494694" name="Gerader Verbinder 83"/>
          <p:cNvCxnSpPr>
            <a:cxnSpLocks/>
          </p:cNvCxnSpPr>
          <p:nvPr/>
        </p:nvCxnSpPr>
        <p:spPr bwMode="auto">
          <a:xfrm>
            <a:off x="5291533" y="3977672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249972" name="Gerader Verbinder 84"/>
          <p:cNvCxnSpPr>
            <a:cxnSpLocks/>
          </p:cNvCxnSpPr>
          <p:nvPr/>
        </p:nvCxnSpPr>
        <p:spPr bwMode="auto">
          <a:xfrm>
            <a:off x="5851338" y="3982842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1389043" name="Fünfeck 85"/>
          <p:cNvSpPr/>
          <p:nvPr/>
        </p:nvSpPr>
        <p:spPr bwMode="auto">
          <a:xfrm>
            <a:off x="6608081" y="3838091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84938059" name="Fünfeck 86"/>
          <p:cNvSpPr/>
          <p:nvPr/>
        </p:nvSpPr>
        <p:spPr bwMode="auto">
          <a:xfrm>
            <a:off x="7167884" y="3838091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906363152" name="Gerader Verbinder 87"/>
          <p:cNvCxnSpPr>
            <a:cxnSpLocks/>
          </p:cNvCxnSpPr>
          <p:nvPr/>
        </p:nvCxnSpPr>
        <p:spPr bwMode="auto">
          <a:xfrm>
            <a:off x="6965694" y="3977672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297894" name="Gerader Verbinder 88"/>
          <p:cNvCxnSpPr>
            <a:cxnSpLocks/>
          </p:cNvCxnSpPr>
          <p:nvPr/>
        </p:nvCxnSpPr>
        <p:spPr bwMode="auto">
          <a:xfrm>
            <a:off x="6411142" y="3977672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9608695" name="Gerader Verbinder 89"/>
          <p:cNvCxnSpPr>
            <a:cxnSpLocks/>
          </p:cNvCxnSpPr>
          <p:nvPr/>
        </p:nvCxnSpPr>
        <p:spPr bwMode="auto">
          <a:xfrm>
            <a:off x="4174950" y="3955682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9795518" name="Textfeld 103"/>
          <p:cNvSpPr txBox="1"/>
          <p:nvPr/>
        </p:nvSpPr>
        <p:spPr bwMode="auto">
          <a:xfrm>
            <a:off x="42428" y="4040196"/>
            <a:ext cx="1926056" cy="259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100"/>
              <a:t>alpha-1,6-Bond</a:t>
            </a:r>
            <a:endParaRPr/>
          </a:p>
        </p:txBody>
      </p:sp>
      <p:cxnSp>
        <p:nvCxnSpPr>
          <p:cNvPr id="97539056" name="Gerade Verbindung mit Pfeil 106"/>
          <p:cNvCxnSpPr>
            <a:cxnSpLocks/>
          </p:cNvCxnSpPr>
          <p:nvPr/>
        </p:nvCxnSpPr>
        <p:spPr bwMode="auto">
          <a:xfrm flipV="1">
            <a:off x="2506854" y="4748131"/>
            <a:ext cx="0" cy="265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199508" name="Gerade Verbindung mit Pfeil 108"/>
          <p:cNvCxnSpPr>
            <a:cxnSpLocks/>
          </p:cNvCxnSpPr>
          <p:nvPr/>
        </p:nvCxnSpPr>
        <p:spPr bwMode="auto">
          <a:xfrm>
            <a:off x="1210698" y="4164015"/>
            <a:ext cx="3938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04312017" name="Fünfeck 113"/>
          <p:cNvSpPr/>
          <p:nvPr/>
        </p:nvSpPr>
        <p:spPr bwMode="auto">
          <a:xfrm>
            <a:off x="6891474" y="2589899"/>
            <a:ext cx="350627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96739114" name="Textfeld 115"/>
          <p:cNvSpPr txBox="1"/>
          <p:nvPr/>
        </p:nvSpPr>
        <p:spPr bwMode="auto">
          <a:xfrm>
            <a:off x="7387911" y="2570073"/>
            <a:ext cx="2266441" cy="396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/>
              <a:t> = Glucose-residues </a:t>
            </a:r>
            <a:endParaRPr/>
          </a:p>
        </p:txBody>
      </p:sp>
      <p:sp>
        <p:nvSpPr>
          <p:cNvPr id="1106352685" name="Textfeld 104"/>
          <p:cNvSpPr txBox="1"/>
          <p:nvPr/>
        </p:nvSpPr>
        <p:spPr bwMode="auto">
          <a:xfrm>
            <a:off x="1947049" y="5013378"/>
            <a:ext cx="1927496" cy="259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100"/>
              <a:t>alpha-1,4-Bond </a:t>
            </a:r>
            <a:endParaRPr/>
          </a:p>
        </p:txBody>
      </p:sp>
      <p:sp>
        <p:nvSpPr>
          <p:cNvPr id="1101253144" name="Textfeld 18"/>
          <p:cNvSpPr txBox="1">
            <a:spLocks noChangeArrowheads="1"/>
          </p:cNvSpPr>
          <p:nvPr/>
        </p:nvSpPr>
        <p:spPr bwMode="auto">
          <a:xfrm>
            <a:off x="468312" y="870816"/>
            <a:ext cx="7927146" cy="7318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5pPr>
            <a:lvl6pPr marL="2514599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1">
                <a:solidFill>
                  <a:srgbClr val="003560"/>
                </a:solidFill>
                <a:latin typeface="Arial"/>
              </a:rPr>
              <a:t>Breakdown of Glycogen</a:t>
            </a:r>
            <a:endParaRPr/>
          </a:p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400" b="1">
              <a:solidFill>
                <a:srgbClr val="003560"/>
              </a:solidFill>
              <a:latin typeface="Arial"/>
            </a:endParaRPr>
          </a:p>
        </p:txBody>
      </p:sp>
      <p:grpSp>
        <p:nvGrpSpPr>
          <p:cNvPr id="1659797355" name="Gruppieren 1659797354"/>
          <p:cNvGrpSpPr/>
          <p:nvPr/>
        </p:nvGrpSpPr>
        <p:grpSpPr bwMode="auto">
          <a:xfrm>
            <a:off x="8535839" y="3800553"/>
            <a:ext cx="2286600" cy="1508271"/>
            <a:chOff x="0" y="0"/>
            <a:chExt cx="2286600" cy="1508271"/>
          </a:xfrm>
        </p:grpSpPr>
        <p:sp>
          <p:nvSpPr>
            <p:cNvPr id="415905597" name="Teilkreis 110"/>
            <p:cNvSpPr/>
            <p:nvPr/>
          </p:nvSpPr>
          <p:spPr bwMode="auto">
            <a:xfrm rot="13636372">
              <a:off x="744392" y="658876"/>
              <a:ext cx="480857" cy="492505"/>
            </a:xfrm>
            <a:prstGeom prst="pie">
              <a:avLst>
                <a:gd name="adj1" fmla="val 0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560989096" name="Teilkreis 111"/>
            <p:cNvSpPr/>
            <p:nvPr/>
          </p:nvSpPr>
          <p:spPr bwMode="auto">
            <a:xfrm rot="13636372">
              <a:off x="765487" y="-5823"/>
              <a:ext cx="480857" cy="492505"/>
            </a:xfrm>
            <a:prstGeom prst="pie">
              <a:avLst>
                <a:gd name="adj1" fmla="val 0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23245681" name="Textfeld 115"/>
            <p:cNvSpPr txBox="1"/>
            <p:nvPr/>
          </p:nvSpPr>
          <p:spPr bwMode="auto">
            <a:xfrm>
              <a:off x="0" y="1248831"/>
              <a:ext cx="2286600" cy="259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100" b="0" i="0" u="none" strike="noStrike" cap="none" spc="0">
                  <a:solidFill>
                    <a:srgbClr val="003560"/>
                  </a:solidFill>
                  <a:latin typeface="Arial"/>
                  <a:ea typeface="Arial"/>
                  <a:cs typeface="Arial"/>
                </a:rPr>
                <a:t>Glycogen-Phosphorylase</a:t>
              </a:r>
              <a:endParaRPr lang="de-DE" sz="1600" b="0" i="0" u="none" strike="noStrike" cap="none" spc="0">
                <a:solidFill>
                  <a:srgbClr val="003560"/>
                </a:solidFill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87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5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2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04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0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0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75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5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37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181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7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52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4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36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92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8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50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88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45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0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43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07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95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59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56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81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9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4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38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938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36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9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960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7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9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86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 -0.021 C -0.032 -0.021 -0.044 -0.02 -0.058 -0.018 C -0.072 -0.016 -0.087 -0.015 -0.105 -0.014 C -0.124 -0.013 -0.143 -0.011 -0.159 -0.011 C -0.175 -0.01 -0.194 -0.01 -0.205 -0.01 C -0.215 -0.01 -0.221 -0.011 -0.233 -0.011 C -0.239 -0.011 -0.252 -0.012 -0.264 -0.012 C -0.278 -0.012 -0.29 -0.012 -0.299 -0.012 C -0.308 -0.012 -0.321 -0.012 -0.338 -0.012 C -0.345 -0.012 -0.352 -0.012 -0.361 -0.012 C -0.368 -0.012 -0.374 -0.011 -0.38 -0.011 C -0.386 -0.011 -0.395 -0.011 -0.406 -0.011 C -0.417 -0.011 -0.435 -0.011 -0.443 -0.012 C -0.454 -0.013 -0.461 -0.013 -0.466 -0.013 C -0.471 -0.013 -0.476 -0.014 -0.48 -0.014 C -0.484 -0.014 -0.487 -0.014 -0.494 -0.014 C -0.498 -0.015 -0.502 -0.015 -0.507 -0.016 C -0.512 -0.016 -0.517 -0.016 -0.521 -0.016 " pathEditMode="relative" ptsTypes="">
                                      <p:cBhvr>
                                        <p:cTn id="86" dur="2000" fill="hold"/>
                                        <p:tgtEl>
                                          <p:spTgt spid="1659797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61571004" name="Ellipse 3"/>
          <p:cNvSpPr/>
          <p:nvPr/>
        </p:nvSpPr>
        <p:spPr bwMode="auto">
          <a:xfrm>
            <a:off x="368732" y="4539799"/>
            <a:ext cx="357611" cy="32592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17720653" name="Fünfeck 7"/>
          <p:cNvSpPr/>
          <p:nvPr/>
        </p:nvSpPr>
        <p:spPr bwMode="auto">
          <a:xfrm>
            <a:off x="928539" y="4578269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25956699" name="Fünfeck 8"/>
          <p:cNvSpPr/>
          <p:nvPr/>
        </p:nvSpPr>
        <p:spPr bwMode="auto">
          <a:xfrm>
            <a:off x="928536" y="4578269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23932619" name="Fünfeck 9"/>
          <p:cNvSpPr/>
          <p:nvPr/>
        </p:nvSpPr>
        <p:spPr bwMode="auto">
          <a:xfrm>
            <a:off x="1488342" y="4585169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44350880" name="Fünfeck 10"/>
          <p:cNvSpPr/>
          <p:nvPr/>
        </p:nvSpPr>
        <p:spPr bwMode="auto">
          <a:xfrm>
            <a:off x="2048145" y="4585169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60485460" name="Fünfeck 11"/>
          <p:cNvSpPr/>
          <p:nvPr/>
        </p:nvSpPr>
        <p:spPr bwMode="auto">
          <a:xfrm>
            <a:off x="2607950" y="4585169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6926462" name="Fünfeck 12"/>
          <p:cNvSpPr/>
          <p:nvPr/>
        </p:nvSpPr>
        <p:spPr bwMode="auto">
          <a:xfrm>
            <a:off x="3167754" y="4585169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305811366" name="Gerader Verbinder 15"/>
          <p:cNvCxnSpPr>
            <a:cxnSpLocks/>
          </p:cNvCxnSpPr>
          <p:nvPr/>
        </p:nvCxnSpPr>
        <p:spPr bwMode="auto">
          <a:xfrm>
            <a:off x="726344" y="4702761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3480028" name="Gerader Verbinder 19"/>
          <p:cNvCxnSpPr>
            <a:cxnSpLocks/>
          </p:cNvCxnSpPr>
          <p:nvPr/>
        </p:nvCxnSpPr>
        <p:spPr bwMode="auto">
          <a:xfrm>
            <a:off x="1286150" y="4702761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0342930" name="Gerader Verbinder 21"/>
          <p:cNvCxnSpPr>
            <a:cxnSpLocks/>
          </p:cNvCxnSpPr>
          <p:nvPr/>
        </p:nvCxnSpPr>
        <p:spPr bwMode="auto">
          <a:xfrm>
            <a:off x="1845954" y="4726260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5717491" name="Gerader Verbinder 22"/>
          <p:cNvCxnSpPr>
            <a:cxnSpLocks/>
          </p:cNvCxnSpPr>
          <p:nvPr/>
        </p:nvCxnSpPr>
        <p:spPr bwMode="auto">
          <a:xfrm>
            <a:off x="2405758" y="4724750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0591914" name="Gerader Verbinder 23"/>
          <p:cNvCxnSpPr>
            <a:cxnSpLocks/>
          </p:cNvCxnSpPr>
          <p:nvPr/>
        </p:nvCxnSpPr>
        <p:spPr bwMode="auto">
          <a:xfrm>
            <a:off x="2965563" y="4724750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7093893" name="Gerader Verbinder 26"/>
          <p:cNvCxnSpPr>
            <a:cxnSpLocks/>
          </p:cNvCxnSpPr>
          <p:nvPr/>
        </p:nvCxnSpPr>
        <p:spPr bwMode="auto">
          <a:xfrm flipV="1">
            <a:off x="1675446" y="3962634"/>
            <a:ext cx="0" cy="61563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82312518" name="Gerader Verbinder 28"/>
          <p:cNvCxnSpPr>
            <a:cxnSpLocks/>
          </p:cNvCxnSpPr>
          <p:nvPr/>
        </p:nvCxnSpPr>
        <p:spPr bwMode="auto">
          <a:xfrm>
            <a:off x="1670166" y="3962634"/>
            <a:ext cx="45870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2616361" name="Gerader Verbinder 52"/>
          <p:cNvCxnSpPr>
            <a:cxnSpLocks/>
          </p:cNvCxnSpPr>
          <p:nvPr/>
        </p:nvCxnSpPr>
        <p:spPr bwMode="auto">
          <a:xfrm>
            <a:off x="2434426" y="4724750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0214958" name="Gerader Verbinder 53"/>
          <p:cNvCxnSpPr>
            <a:cxnSpLocks/>
          </p:cNvCxnSpPr>
          <p:nvPr/>
        </p:nvCxnSpPr>
        <p:spPr bwMode="auto">
          <a:xfrm>
            <a:off x="3618025" y="3962634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8023921" name="Fünfeck 71"/>
          <p:cNvSpPr/>
          <p:nvPr/>
        </p:nvSpPr>
        <p:spPr bwMode="auto">
          <a:xfrm>
            <a:off x="2137927" y="3838092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68892120" name="Fünfeck 72"/>
          <p:cNvSpPr/>
          <p:nvPr/>
        </p:nvSpPr>
        <p:spPr bwMode="auto">
          <a:xfrm>
            <a:off x="2697732" y="3838092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98236561" name="Fünfeck 73"/>
          <p:cNvSpPr/>
          <p:nvPr/>
        </p:nvSpPr>
        <p:spPr bwMode="auto">
          <a:xfrm>
            <a:off x="3257535" y="3838092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419546532" name="Gerader Verbinder 75"/>
          <p:cNvCxnSpPr>
            <a:cxnSpLocks/>
          </p:cNvCxnSpPr>
          <p:nvPr/>
        </p:nvCxnSpPr>
        <p:spPr bwMode="auto">
          <a:xfrm>
            <a:off x="2495539" y="3977673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7711" name="Gerader Verbinder 76"/>
          <p:cNvCxnSpPr>
            <a:cxnSpLocks/>
          </p:cNvCxnSpPr>
          <p:nvPr/>
        </p:nvCxnSpPr>
        <p:spPr bwMode="auto">
          <a:xfrm>
            <a:off x="3055343" y="3977673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9203228" name="Textfeld 103"/>
          <p:cNvSpPr txBox="1"/>
          <p:nvPr/>
        </p:nvSpPr>
        <p:spPr bwMode="auto">
          <a:xfrm>
            <a:off x="42429" y="4040196"/>
            <a:ext cx="1926057" cy="259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100"/>
              <a:t>alpha-1,6-Bond</a:t>
            </a:r>
            <a:endParaRPr/>
          </a:p>
        </p:txBody>
      </p:sp>
      <p:cxnSp>
        <p:nvCxnSpPr>
          <p:cNvPr id="971633342" name="Gerade Verbindung mit Pfeil 106"/>
          <p:cNvCxnSpPr>
            <a:cxnSpLocks/>
          </p:cNvCxnSpPr>
          <p:nvPr/>
        </p:nvCxnSpPr>
        <p:spPr bwMode="auto">
          <a:xfrm flipV="1">
            <a:off x="2506854" y="4748132"/>
            <a:ext cx="0" cy="265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1559172" name="Gerade Verbindung mit Pfeil 108"/>
          <p:cNvCxnSpPr>
            <a:cxnSpLocks/>
          </p:cNvCxnSpPr>
          <p:nvPr/>
        </p:nvCxnSpPr>
        <p:spPr bwMode="auto">
          <a:xfrm>
            <a:off x="1210698" y="4164015"/>
            <a:ext cx="3938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7772691" name="Fünfeck 113"/>
          <p:cNvSpPr/>
          <p:nvPr/>
        </p:nvSpPr>
        <p:spPr bwMode="auto">
          <a:xfrm>
            <a:off x="6716161" y="3320150"/>
            <a:ext cx="350628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56402652" name="Textfeld 115"/>
          <p:cNvSpPr txBox="1"/>
          <p:nvPr/>
        </p:nvSpPr>
        <p:spPr bwMode="auto">
          <a:xfrm>
            <a:off x="7387912" y="2570074"/>
            <a:ext cx="2266802" cy="396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/>
              <a:t> </a:t>
            </a:r>
            <a:endParaRPr/>
          </a:p>
        </p:txBody>
      </p:sp>
      <p:sp>
        <p:nvSpPr>
          <p:cNvPr id="1227323422" name="Textfeld 104"/>
          <p:cNvSpPr txBox="1"/>
          <p:nvPr/>
        </p:nvSpPr>
        <p:spPr bwMode="auto">
          <a:xfrm>
            <a:off x="1947050" y="5013378"/>
            <a:ext cx="1927497" cy="259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100"/>
              <a:t>alpha-1,4-Bond </a:t>
            </a:r>
            <a:endParaRPr/>
          </a:p>
        </p:txBody>
      </p:sp>
      <p:sp>
        <p:nvSpPr>
          <p:cNvPr id="176619505" name="Textfeld 18"/>
          <p:cNvSpPr txBox="1">
            <a:spLocks noChangeArrowheads="1"/>
          </p:cNvSpPr>
          <p:nvPr/>
        </p:nvSpPr>
        <p:spPr bwMode="auto">
          <a:xfrm>
            <a:off x="468312" y="870816"/>
            <a:ext cx="7927147" cy="7318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5pPr>
            <a:lvl6pPr marL="2514599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1">
                <a:solidFill>
                  <a:srgbClr val="003560"/>
                </a:solidFill>
                <a:latin typeface="Arial"/>
              </a:rPr>
              <a:t>Breakdown of Glycogen</a:t>
            </a:r>
            <a:endParaRPr/>
          </a:p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400" b="1">
              <a:solidFill>
                <a:srgbClr val="003560"/>
              </a:solidFill>
              <a:latin typeface="Arial"/>
            </a:endParaRPr>
          </a:p>
        </p:txBody>
      </p:sp>
      <p:grpSp>
        <p:nvGrpSpPr>
          <p:cNvPr id="369233909" name="Gruppieren 369233908"/>
          <p:cNvGrpSpPr/>
          <p:nvPr/>
        </p:nvGrpSpPr>
        <p:grpSpPr bwMode="auto">
          <a:xfrm>
            <a:off x="3519272" y="3760625"/>
            <a:ext cx="2286601" cy="1508271"/>
            <a:chOff x="0" y="0"/>
            <a:chExt cx="2286601" cy="1508271"/>
          </a:xfrm>
        </p:grpSpPr>
        <p:sp>
          <p:nvSpPr>
            <p:cNvPr id="545536161" name="Teilkreis 110"/>
            <p:cNvSpPr/>
            <p:nvPr/>
          </p:nvSpPr>
          <p:spPr bwMode="auto">
            <a:xfrm rot="13636372">
              <a:off x="744392" y="658876"/>
              <a:ext cx="480857" cy="492505"/>
            </a:xfrm>
            <a:prstGeom prst="pie">
              <a:avLst>
                <a:gd name="adj1" fmla="val 0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780965989" name="Teilkreis 111"/>
            <p:cNvSpPr/>
            <p:nvPr/>
          </p:nvSpPr>
          <p:spPr bwMode="auto">
            <a:xfrm rot="13636372">
              <a:off x="765487" y="-5823"/>
              <a:ext cx="480857" cy="492505"/>
            </a:xfrm>
            <a:prstGeom prst="pie">
              <a:avLst>
                <a:gd name="adj1" fmla="val 0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737794897" name="Textfeld 115"/>
            <p:cNvSpPr txBox="1"/>
            <p:nvPr/>
          </p:nvSpPr>
          <p:spPr bwMode="auto">
            <a:xfrm>
              <a:off x="0" y="1248831"/>
              <a:ext cx="2286601" cy="25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100" b="0" i="0" u="none" strike="noStrike" cap="none" spc="0">
                  <a:solidFill>
                    <a:srgbClr val="003560"/>
                  </a:solidFill>
                  <a:latin typeface="Arial"/>
                  <a:ea typeface="Arial"/>
                  <a:cs typeface="Arial"/>
                </a:rPr>
                <a:t>Glycogen-Phosphorylase</a:t>
              </a:r>
              <a:endParaRPr lang="de-DE" sz="1600" b="0" i="0" u="none" strike="noStrike" cap="none" spc="0">
                <a:solidFill>
                  <a:srgbClr val="00356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934159359" name="Fünfeck 12"/>
          <p:cNvSpPr/>
          <p:nvPr/>
        </p:nvSpPr>
        <p:spPr bwMode="auto">
          <a:xfrm>
            <a:off x="3820217" y="3843992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70731712" name="Fünfeck 113"/>
          <p:cNvSpPr/>
          <p:nvPr/>
        </p:nvSpPr>
        <p:spPr bwMode="auto">
          <a:xfrm>
            <a:off x="6011999" y="3799671"/>
            <a:ext cx="350627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97424855" name="Fünfeck 113"/>
          <p:cNvSpPr/>
          <p:nvPr/>
        </p:nvSpPr>
        <p:spPr bwMode="auto">
          <a:xfrm>
            <a:off x="6362627" y="4422207"/>
            <a:ext cx="350627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87731617" name="Fünfeck 113"/>
          <p:cNvSpPr/>
          <p:nvPr/>
        </p:nvSpPr>
        <p:spPr bwMode="auto">
          <a:xfrm>
            <a:off x="7132773" y="3887554"/>
            <a:ext cx="350627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45378236" name="Fünfeck 113"/>
          <p:cNvSpPr/>
          <p:nvPr/>
        </p:nvSpPr>
        <p:spPr bwMode="auto">
          <a:xfrm>
            <a:off x="6606623" y="3944527"/>
            <a:ext cx="350627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59272799" name="Fünfeck 113"/>
          <p:cNvSpPr/>
          <p:nvPr/>
        </p:nvSpPr>
        <p:spPr bwMode="auto">
          <a:xfrm>
            <a:off x="6934545" y="4484453"/>
            <a:ext cx="350627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2" name="Gerade Verbindung 1"/>
          <p:cNvCxnSpPr>
            <a:cxnSpLocks/>
          </p:cNvCxnSpPr>
          <p:nvPr/>
        </p:nvCxnSpPr>
        <p:spPr bwMode="auto">
          <a:xfrm flipV="1">
            <a:off x="6809662" y="2119312"/>
            <a:ext cx="0" cy="928687"/>
          </a:xfrm>
          <a:prstGeom prst="line">
            <a:avLst/>
          </a:prstGeom>
          <a:solidFill>
            <a:schemeClr val="bg1"/>
          </a:solidFill>
          <a:ln w="6349" cap="flat" cmpd="sng" algn="ctr">
            <a:solidFill>
              <a:schemeClr val="accent1">
                <a:lumMod val="50196"/>
              </a:schemeClr>
            </a:solidFill>
            <a:prstDash val="solid"/>
            <a:tailEnd type="arrow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32495644" name="Textfeld 1932495643"/>
          <p:cNvSpPr txBox="1"/>
          <p:nvPr/>
        </p:nvSpPr>
        <p:spPr bwMode="auto">
          <a:xfrm>
            <a:off x="6095025" y="1814806"/>
            <a:ext cx="1429273" cy="228960"/>
          </a:xfrm>
          <a:prstGeom prst="rect">
            <a:avLst/>
          </a:prstGeom>
          <a:solidFill>
            <a:schemeClr val="bg1"/>
          </a:solidFill>
          <a:ln w="6349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b="0" i="0" u="none" strike="noStrike" cap="none" spc="0">
                <a:solidFill>
                  <a:srgbClr val="003560"/>
                </a:solidFill>
                <a:latin typeface="Arial"/>
                <a:ea typeface="Arial"/>
                <a:cs typeface="Arial"/>
              </a:rPr>
              <a:t>Glucose - 6 - Phosphat</a:t>
            </a:r>
            <a:endParaRPr lang="de-DE" sz="900" b="0" i="0" u="none" strike="noStrike" cap="none" spc="0">
              <a:solidFill>
                <a:srgbClr val="003560"/>
              </a:solidFill>
              <a:latin typeface="Arial"/>
              <a:cs typeface="Arial"/>
            </a:endParaRPr>
          </a:p>
        </p:txBody>
      </p:sp>
      <p:sp>
        <p:nvSpPr>
          <p:cNvPr id="237817206" name="Nach oben gekrümmter Pfeil 237817205"/>
          <p:cNvSpPr/>
          <p:nvPr/>
        </p:nvSpPr>
        <p:spPr bwMode="auto">
          <a:xfrm rot="16199969" flipV="1">
            <a:off x="6625937" y="2499800"/>
            <a:ext cx="507999" cy="140549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653927" name="Textfeld 1843653926"/>
          <p:cNvSpPr txBox="1"/>
          <p:nvPr/>
        </p:nvSpPr>
        <p:spPr bwMode="auto">
          <a:xfrm>
            <a:off x="6809662" y="2387014"/>
            <a:ext cx="2188896" cy="5032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b="0" i="0" u="none" strike="noStrike" cap="none" spc="0">
                <a:solidFill>
                  <a:srgbClr val="003560"/>
                </a:solidFill>
                <a:latin typeface="Arial"/>
                <a:ea typeface="Arial"/>
                <a:cs typeface="Arial"/>
              </a:rPr>
              <a:t>Enzyme:</a:t>
            </a:r>
            <a:endParaRPr lang="de-DE" sz="900" b="0" i="0" u="none" strike="noStrike" cap="none" spc="0">
              <a:solidFill>
                <a:srgbClr val="003560"/>
              </a:solidFill>
              <a:latin typeface="Arial"/>
              <a:cs typeface="Arial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b="0" i="0" u="none" strike="noStrike" cap="none" spc="0">
                <a:solidFill>
                  <a:srgbClr val="003560"/>
                </a:solidFill>
                <a:latin typeface="Arial"/>
                <a:ea typeface="Arial"/>
                <a:cs typeface="Arial"/>
              </a:rPr>
              <a:t>Glucosephosphat-Mutase 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b="0" i="0" u="none" strike="noStrike" cap="none" spc="0">
                <a:solidFill>
                  <a:srgbClr val="003560"/>
                </a:solidFill>
                <a:latin typeface="Arial"/>
                <a:ea typeface="Arial"/>
                <a:cs typeface="Arial"/>
              </a:rPr>
              <a:t>   (no ATP needed)</a:t>
            </a:r>
            <a:endParaRPr lang="de-DE" sz="1600" b="0" i="0" u="none" strike="noStrike" cap="none" spc="0">
              <a:solidFill>
                <a:srgbClr val="00356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4780830" name="Ellipse 3"/>
          <p:cNvSpPr/>
          <p:nvPr/>
        </p:nvSpPr>
        <p:spPr bwMode="auto">
          <a:xfrm>
            <a:off x="368732" y="4539799"/>
            <a:ext cx="357611" cy="32592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90168315" name="Fünfeck 7"/>
          <p:cNvSpPr/>
          <p:nvPr/>
        </p:nvSpPr>
        <p:spPr bwMode="auto">
          <a:xfrm>
            <a:off x="928539" y="4578269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39824204" name="Fünfeck 8"/>
          <p:cNvSpPr/>
          <p:nvPr/>
        </p:nvSpPr>
        <p:spPr bwMode="auto">
          <a:xfrm>
            <a:off x="928536" y="4578269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92323861" name="Fünfeck 9"/>
          <p:cNvSpPr/>
          <p:nvPr/>
        </p:nvSpPr>
        <p:spPr bwMode="auto">
          <a:xfrm>
            <a:off x="1488342" y="4585169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19735187" name="Fünfeck 10"/>
          <p:cNvSpPr/>
          <p:nvPr/>
        </p:nvSpPr>
        <p:spPr bwMode="auto">
          <a:xfrm>
            <a:off x="2048145" y="4585169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68280890" name="Fünfeck 11"/>
          <p:cNvSpPr/>
          <p:nvPr/>
        </p:nvSpPr>
        <p:spPr bwMode="auto">
          <a:xfrm>
            <a:off x="2607950" y="4585169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80928742" name="Fünfeck 12"/>
          <p:cNvSpPr/>
          <p:nvPr/>
        </p:nvSpPr>
        <p:spPr bwMode="auto">
          <a:xfrm>
            <a:off x="3167754" y="4585169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288472577" name="Gerader Verbinder 15"/>
          <p:cNvCxnSpPr>
            <a:cxnSpLocks/>
          </p:cNvCxnSpPr>
          <p:nvPr/>
        </p:nvCxnSpPr>
        <p:spPr bwMode="auto">
          <a:xfrm>
            <a:off x="726344" y="4702761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5015345" name="Gerader Verbinder 19"/>
          <p:cNvCxnSpPr>
            <a:cxnSpLocks/>
          </p:cNvCxnSpPr>
          <p:nvPr/>
        </p:nvCxnSpPr>
        <p:spPr bwMode="auto">
          <a:xfrm>
            <a:off x="1286150" y="4702761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4728120" name="Gerader Verbinder 21"/>
          <p:cNvCxnSpPr>
            <a:cxnSpLocks/>
          </p:cNvCxnSpPr>
          <p:nvPr/>
        </p:nvCxnSpPr>
        <p:spPr bwMode="auto">
          <a:xfrm>
            <a:off x="1845954" y="4726260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4743499" name="Gerader Verbinder 22"/>
          <p:cNvCxnSpPr>
            <a:cxnSpLocks/>
          </p:cNvCxnSpPr>
          <p:nvPr/>
        </p:nvCxnSpPr>
        <p:spPr bwMode="auto">
          <a:xfrm>
            <a:off x="2405758" y="4724750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3588777" name="Gerader Verbinder 23"/>
          <p:cNvCxnSpPr>
            <a:cxnSpLocks/>
          </p:cNvCxnSpPr>
          <p:nvPr/>
        </p:nvCxnSpPr>
        <p:spPr bwMode="auto">
          <a:xfrm>
            <a:off x="2965563" y="4724750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2451276" name="Gerader Verbinder 26"/>
          <p:cNvCxnSpPr>
            <a:cxnSpLocks/>
          </p:cNvCxnSpPr>
          <p:nvPr/>
        </p:nvCxnSpPr>
        <p:spPr bwMode="auto">
          <a:xfrm flipV="1">
            <a:off x="1675446" y="3962634"/>
            <a:ext cx="0" cy="61563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7437354" name="Gerader Verbinder 28"/>
          <p:cNvCxnSpPr>
            <a:cxnSpLocks/>
          </p:cNvCxnSpPr>
          <p:nvPr/>
        </p:nvCxnSpPr>
        <p:spPr bwMode="auto">
          <a:xfrm>
            <a:off x="1670166" y="3962634"/>
            <a:ext cx="45870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90318792" name="Gerader Verbinder 52"/>
          <p:cNvCxnSpPr>
            <a:cxnSpLocks/>
          </p:cNvCxnSpPr>
          <p:nvPr/>
        </p:nvCxnSpPr>
        <p:spPr bwMode="auto">
          <a:xfrm>
            <a:off x="2434426" y="4724750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0616833" name="Gerader Verbinder 53"/>
          <p:cNvCxnSpPr>
            <a:cxnSpLocks/>
          </p:cNvCxnSpPr>
          <p:nvPr/>
        </p:nvCxnSpPr>
        <p:spPr bwMode="auto">
          <a:xfrm>
            <a:off x="3618025" y="3962634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1582764" name="Fünfeck 71"/>
          <p:cNvSpPr/>
          <p:nvPr/>
        </p:nvSpPr>
        <p:spPr bwMode="auto">
          <a:xfrm>
            <a:off x="2137927" y="3838092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12727041" name="Fünfeck 72"/>
          <p:cNvSpPr/>
          <p:nvPr/>
        </p:nvSpPr>
        <p:spPr bwMode="auto">
          <a:xfrm>
            <a:off x="2697732" y="3838092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33375545" name="Fünfeck 73"/>
          <p:cNvSpPr/>
          <p:nvPr/>
        </p:nvSpPr>
        <p:spPr bwMode="auto">
          <a:xfrm>
            <a:off x="3257535" y="3838092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385017283" name="Gerader Verbinder 75"/>
          <p:cNvCxnSpPr>
            <a:cxnSpLocks/>
          </p:cNvCxnSpPr>
          <p:nvPr/>
        </p:nvCxnSpPr>
        <p:spPr bwMode="auto">
          <a:xfrm>
            <a:off x="2495539" y="3977673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2216285" name="Gerader Verbinder 76"/>
          <p:cNvCxnSpPr>
            <a:cxnSpLocks/>
          </p:cNvCxnSpPr>
          <p:nvPr/>
        </p:nvCxnSpPr>
        <p:spPr bwMode="auto">
          <a:xfrm>
            <a:off x="3055343" y="3977673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1470344" name="Textfeld 103"/>
          <p:cNvSpPr txBox="1"/>
          <p:nvPr/>
        </p:nvSpPr>
        <p:spPr bwMode="auto">
          <a:xfrm>
            <a:off x="42429" y="4040196"/>
            <a:ext cx="1926057" cy="259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100"/>
              <a:t>alpha-1,6-Bond</a:t>
            </a:r>
            <a:endParaRPr/>
          </a:p>
        </p:txBody>
      </p:sp>
      <p:cxnSp>
        <p:nvCxnSpPr>
          <p:cNvPr id="1776832851" name="Gerade Verbindung mit Pfeil 106"/>
          <p:cNvCxnSpPr>
            <a:cxnSpLocks/>
          </p:cNvCxnSpPr>
          <p:nvPr/>
        </p:nvCxnSpPr>
        <p:spPr bwMode="auto">
          <a:xfrm flipV="1">
            <a:off x="2506854" y="4748132"/>
            <a:ext cx="0" cy="265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0443108" name="Gerade Verbindung mit Pfeil 108"/>
          <p:cNvCxnSpPr>
            <a:cxnSpLocks/>
          </p:cNvCxnSpPr>
          <p:nvPr/>
        </p:nvCxnSpPr>
        <p:spPr bwMode="auto">
          <a:xfrm>
            <a:off x="1210698" y="4164015"/>
            <a:ext cx="3938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74301821" name="Textfeld 115"/>
          <p:cNvSpPr txBox="1"/>
          <p:nvPr/>
        </p:nvSpPr>
        <p:spPr bwMode="auto">
          <a:xfrm>
            <a:off x="7387912" y="2570074"/>
            <a:ext cx="2266802" cy="396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/>
              <a:t> </a:t>
            </a:r>
            <a:endParaRPr/>
          </a:p>
        </p:txBody>
      </p:sp>
      <p:sp>
        <p:nvSpPr>
          <p:cNvPr id="1501559128" name="Textfeld 104"/>
          <p:cNvSpPr txBox="1"/>
          <p:nvPr/>
        </p:nvSpPr>
        <p:spPr bwMode="auto">
          <a:xfrm>
            <a:off x="1947050" y="5013378"/>
            <a:ext cx="1927497" cy="259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100"/>
              <a:t>alpha-1,4-Bond </a:t>
            </a:r>
            <a:endParaRPr/>
          </a:p>
        </p:txBody>
      </p:sp>
      <p:sp>
        <p:nvSpPr>
          <p:cNvPr id="723931038" name="Textfeld 18"/>
          <p:cNvSpPr txBox="1">
            <a:spLocks noChangeArrowheads="1"/>
          </p:cNvSpPr>
          <p:nvPr/>
        </p:nvSpPr>
        <p:spPr bwMode="auto">
          <a:xfrm>
            <a:off x="468312" y="870816"/>
            <a:ext cx="7927147" cy="7318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5pPr>
            <a:lvl6pPr marL="2514599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1">
                <a:solidFill>
                  <a:srgbClr val="003560"/>
                </a:solidFill>
                <a:latin typeface="Arial"/>
              </a:rPr>
              <a:t>Breakdown of Glycogen</a:t>
            </a:r>
            <a:endParaRPr/>
          </a:p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400" b="1">
              <a:solidFill>
                <a:srgbClr val="003560"/>
              </a:solidFill>
              <a:latin typeface="Arial"/>
            </a:endParaRPr>
          </a:p>
        </p:txBody>
      </p:sp>
      <p:grpSp>
        <p:nvGrpSpPr>
          <p:cNvPr id="1840670764" name="Gruppieren 1840670763"/>
          <p:cNvGrpSpPr/>
          <p:nvPr/>
        </p:nvGrpSpPr>
        <p:grpSpPr bwMode="auto">
          <a:xfrm>
            <a:off x="5549811" y="1792125"/>
            <a:ext cx="2286601" cy="1508271"/>
            <a:chOff x="0" y="0"/>
            <a:chExt cx="2286601" cy="1508271"/>
          </a:xfrm>
        </p:grpSpPr>
        <p:sp>
          <p:nvSpPr>
            <p:cNvPr id="1872173797" name="Teilkreis 110"/>
            <p:cNvSpPr/>
            <p:nvPr/>
          </p:nvSpPr>
          <p:spPr bwMode="auto">
            <a:xfrm rot="13636372">
              <a:off x="762000" y="658876"/>
              <a:ext cx="480857" cy="492505"/>
            </a:xfrm>
            <a:prstGeom prst="pie">
              <a:avLst>
                <a:gd name="adj1" fmla="val 0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463092243" name="Teilkreis 111"/>
            <p:cNvSpPr/>
            <p:nvPr/>
          </p:nvSpPr>
          <p:spPr bwMode="auto">
            <a:xfrm rot="13636372">
              <a:off x="783096" y="-5823"/>
              <a:ext cx="480857" cy="492505"/>
            </a:xfrm>
            <a:prstGeom prst="pie">
              <a:avLst>
                <a:gd name="adj1" fmla="val 0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411509868" name="Textfeld 115"/>
            <p:cNvSpPr txBox="1"/>
            <p:nvPr/>
          </p:nvSpPr>
          <p:spPr bwMode="auto">
            <a:xfrm>
              <a:off x="0" y="1248831"/>
              <a:ext cx="2286601" cy="25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100" b="0" i="0" u="none" strike="noStrike" cap="none" spc="0">
                  <a:solidFill>
                    <a:srgbClr val="003560"/>
                  </a:solidFill>
                  <a:latin typeface="Arial"/>
                  <a:ea typeface="Arial"/>
                  <a:cs typeface="Arial"/>
                </a:rPr>
                <a:t>Glycogen-Phosphorylase</a:t>
              </a:r>
              <a:endParaRPr lang="de-DE" sz="1600" b="0" i="0" u="none" strike="noStrike" cap="none" spc="0">
                <a:solidFill>
                  <a:srgbClr val="00356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84168815" name="Fünfeck 12"/>
          <p:cNvSpPr/>
          <p:nvPr/>
        </p:nvSpPr>
        <p:spPr bwMode="auto">
          <a:xfrm>
            <a:off x="3820217" y="3843992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87122824" name="Teilkreis 14"/>
          <p:cNvSpPr/>
          <p:nvPr/>
        </p:nvSpPr>
        <p:spPr bwMode="auto">
          <a:xfrm rot="13636372">
            <a:off x="6371002" y="4261465"/>
            <a:ext cx="480857" cy="492505"/>
          </a:xfrm>
          <a:prstGeom prst="pie">
            <a:avLst>
              <a:gd name="adj1" fmla="val 0"/>
              <a:gd name="adj2" fmla="val 1620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713131644" name="Teilkreis 2"/>
          <p:cNvSpPr/>
          <p:nvPr/>
        </p:nvSpPr>
        <p:spPr bwMode="auto">
          <a:xfrm rot="13636372">
            <a:off x="8245357" y="4284012"/>
            <a:ext cx="480857" cy="492505"/>
          </a:xfrm>
          <a:prstGeom prst="pie">
            <a:avLst>
              <a:gd name="adj1" fmla="val 0"/>
              <a:gd name="adj2" fmla="val 16200000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801495360" name="Textfeld 5"/>
          <p:cNvSpPr txBox="1"/>
          <p:nvPr/>
        </p:nvSpPr>
        <p:spPr bwMode="auto">
          <a:xfrm>
            <a:off x="5909847" y="3750636"/>
            <a:ext cx="1692985" cy="396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/>
              <a:t>Transferase</a:t>
            </a:r>
            <a:endParaRPr/>
          </a:p>
        </p:txBody>
      </p:sp>
      <p:sp>
        <p:nvSpPr>
          <p:cNvPr id="1039751839" name="Textfeld 6"/>
          <p:cNvSpPr txBox="1"/>
          <p:nvPr/>
        </p:nvSpPr>
        <p:spPr bwMode="auto">
          <a:xfrm>
            <a:off x="7675554" y="3598237"/>
            <a:ext cx="2380295" cy="701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/>
              <a:t>Alpha-1,6-Glucosidase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 -0.004 -0.012 -0.005 -0.022 -0.005 C -0.033 -0.006 -0.045 -0.006 -0.053 -0.008 C -0.064 -0.008 -0.079 -0.008 -0.093 -0.011 C -0.105 -0.011 -0.115 -0.012 -0.125 -0.012 C -0.133 -0.013 -0.148 -0.014 -0.156 -0.014 C -0.163 -0.014 -0.169 -0.014 -0.176 -0.014 C -0.182 -0.015 -0.189 -0.016 -0.196 -0.016 C -0.202 -0.016 -0.207 -0.016 -0.213 -0.017 C -0.219 -0.019 -0.228 -0.019 -0.234 -0.019 C -0.238 -0.019 -0.243 -0.019 -0.249 -0.019 C -0.253 -0.02 -0.258 -0.02 -0.263 -0.021 C -0.268 -0.022 -0.273 -0.024 -0.279 -0.027 C -0.283 -0.029 -0.29 -0.032 -0.293 -0.033 C -0.299 -0.036 -0.309 -0.039 -0.318 -0.04 C -0.323 -0.041 -0.331 -0.044 -0.34 -0.046 C -0.346 -0.049 -0.352 -0.051 -0.357 -0.054 C -0.363 -0.057 -0.368 -0.058 -0.371 -0.06 C -0.376 -0.062 -0.38 -0.064 -0.386 -0.066 C -0.39 -0.066 -0.393 -0.069 -0.397 -0.071" pathEditMode="relative" ptsTypes="">
                                      <p:cBhvr>
                                        <p:cTn id="6" dur="2000" fill="hold"/>
                                        <p:tgtEl>
                                          <p:spTgt spid="18871228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 -0.004 -0.012 -0.005 -0.022 -0.005 C -0.033 -0.006 -0.045 -0.006 -0.053 -0.008 C -0.064 -0.008 -0.079 -0.008 -0.093 -0.011 C -0.105 -0.011 -0.115 -0.012 -0.125 -0.012 C -0.133 -0.013 -0.148 -0.014 -0.156 -0.014 C -0.163 -0.014 -0.169 -0.014 -0.176 -0.014 C -0.182 -0.015 -0.189 -0.016 -0.196 -0.016 C -0.202 -0.016 -0.207 -0.016 -0.213 -0.017 C -0.219 -0.019 -0.228 -0.019 -0.234 -0.019 C -0.238 -0.019 -0.243 -0.019 -0.249 -0.019 C -0.253 -0.02 -0.258 -0.02 -0.263 -0.021 C -0.268 -0.022 -0.273 -0.024 -0.279 -0.027 C -0.283 -0.029 -0.29 -0.032 -0.293 -0.033 C -0.299 -0.036 -0.309 -0.039 -0.318 -0.04 C -0.323 -0.041 -0.331 -0.044 -0.34 -0.046 C -0.346 -0.049 -0.352 -0.051 -0.357 -0.054 C -0.363 -0.057 -0.368 -0.058 -0.371 -0.06 C -0.376 -0.062 -0.38 -0.064 -0.386 -0.066 C -0.39 -0.066 -0.393 -0.069 -0.397 -0.071" pathEditMode="relative" ptsTypes="">
                                      <p:cBhvr>
                                        <p:cTn id="8" dur="2000" fill="hold"/>
                                        <p:tgtEl>
                                          <p:spTgt spid="801495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4759685" name="Ellipse 3"/>
          <p:cNvSpPr/>
          <p:nvPr/>
        </p:nvSpPr>
        <p:spPr bwMode="auto">
          <a:xfrm>
            <a:off x="368731" y="4539798"/>
            <a:ext cx="357611" cy="32592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32957282" name="Fünfeck 7"/>
          <p:cNvSpPr/>
          <p:nvPr/>
        </p:nvSpPr>
        <p:spPr bwMode="auto">
          <a:xfrm>
            <a:off x="928537" y="4578269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89080203" name="Fünfeck 8"/>
          <p:cNvSpPr/>
          <p:nvPr/>
        </p:nvSpPr>
        <p:spPr bwMode="auto">
          <a:xfrm>
            <a:off x="928536" y="4578269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33415481" name="Fünfeck 9"/>
          <p:cNvSpPr/>
          <p:nvPr/>
        </p:nvSpPr>
        <p:spPr bwMode="auto">
          <a:xfrm>
            <a:off x="1488341" y="4585169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42830762" name="Fünfeck 10"/>
          <p:cNvSpPr/>
          <p:nvPr/>
        </p:nvSpPr>
        <p:spPr bwMode="auto">
          <a:xfrm>
            <a:off x="2048144" y="4585169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33946457" name="Fünfeck 11"/>
          <p:cNvSpPr/>
          <p:nvPr/>
        </p:nvSpPr>
        <p:spPr bwMode="auto">
          <a:xfrm>
            <a:off x="2607950" y="4585169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51186928" name="Fünfeck 12"/>
          <p:cNvSpPr/>
          <p:nvPr/>
        </p:nvSpPr>
        <p:spPr bwMode="auto">
          <a:xfrm>
            <a:off x="3167754" y="4585169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747534697" name="Gerader Verbinder 15"/>
          <p:cNvCxnSpPr>
            <a:cxnSpLocks/>
          </p:cNvCxnSpPr>
          <p:nvPr/>
        </p:nvCxnSpPr>
        <p:spPr bwMode="auto">
          <a:xfrm>
            <a:off x="726343" y="4702761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8345597" name="Gerader Verbinder 19"/>
          <p:cNvCxnSpPr>
            <a:cxnSpLocks/>
          </p:cNvCxnSpPr>
          <p:nvPr/>
        </p:nvCxnSpPr>
        <p:spPr bwMode="auto">
          <a:xfrm>
            <a:off x="1286150" y="4702761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3491022" name="Gerader Verbinder 21"/>
          <p:cNvCxnSpPr>
            <a:cxnSpLocks/>
          </p:cNvCxnSpPr>
          <p:nvPr/>
        </p:nvCxnSpPr>
        <p:spPr bwMode="auto">
          <a:xfrm>
            <a:off x="1845954" y="4726260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5520299" name="Gerader Verbinder 22"/>
          <p:cNvCxnSpPr>
            <a:cxnSpLocks/>
          </p:cNvCxnSpPr>
          <p:nvPr/>
        </p:nvCxnSpPr>
        <p:spPr bwMode="auto">
          <a:xfrm>
            <a:off x="2405757" y="4724750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5650846" name="Gerader Verbinder 23"/>
          <p:cNvCxnSpPr>
            <a:cxnSpLocks/>
          </p:cNvCxnSpPr>
          <p:nvPr/>
        </p:nvCxnSpPr>
        <p:spPr bwMode="auto">
          <a:xfrm>
            <a:off x="2965563" y="4724750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964815" name="Gerader Verbinder 26"/>
          <p:cNvCxnSpPr>
            <a:cxnSpLocks/>
          </p:cNvCxnSpPr>
          <p:nvPr/>
        </p:nvCxnSpPr>
        <p:spPr bwMode="auto">
          <a:xfrm flipV="1">
            <a:off x="1675445" y="3962633"/>
            <a:ext cx="0" cy="61563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64531880" name="Gerader Verbinder 28"/>
          <p:cNvCxnSpPr>
            <a:cxnSpLocks/>
          </p:cNvCxnSpPr>
          <p:nvPr/>
        </p:nvCxnSpPr>
        <p:spPr bwMode="auto">
          <a:xfrm>
            <a:off x="1670166" y="3962633"/>
            <a:ext cx="45870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12257106" name="Gerader Verbinder 52"/>
          <p:cNvCxnSpPr>
            <a:cxnSpLocks/>
          </p:cNvCxnSpPr>
          <p:nvPr/>
        </p:nvCxnSpPr>
        <p:spPr bwMode="auto">
          <a:xfrm>
            <a:off x="2434426" y="4724750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588427" name="Gerader Verbinder 53"/>
          <p:cNvCxnSpPr>
            <a:cxnSpLocks/>
          </p:cNvCxnSpPr>
          <p:nvPr/>
        </p:nvCxnSpPr>
        <p:spPr bwMode="auto">
          <a:xfrm>
            <a:off x="3618024" y="3962633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166281" name="Fünfeck 71"/>
          <p:cNvSpPr/>
          <p:nvPr/>
        </p:nvSpPr>
        <p:spPr bwMode="auto">
          <a:xfrm>
            <a:off x="2137927" y="3838091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61352498" name="Fünfeck 72"/>
          <p:cNvSpPr/>
          <p:nvPr/>
        </p:nvSpPr>
        <p:spPr bwMode="auto">
          <a:xfrm>
            <a:off x="2697732" y="3838091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62293070" name="Fünfeck 73"/>
          <p:cNvSpPr/>
          <p:nvPr/>
        </p:nvSpPr>
        <p:spPr bwMode="auto">
          <a:xfrm>
            <a:off x="3257535" y="3838091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489125824" name="Gerader Verbinder 75"/>
          <p:cNvCxnSpPr>
            <a:cxnSpLocks/>
          </p:cNvCxnSpPr>
          <p:nvPr/>
        </p:nvCxnSpPr>
        <p:spPr bwMode="auto">
          <a:xfrm>
            <a:off x="2495539" y="3977672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019450" name="Gerader Verbinder 76"/>
          <p:cNvCxnSpPr>
            <a:cxnSpLocks/>
          </p:cNvCxnSpPr>
          <p:nvPr/>
        </p:nvCxnSpPr>
        <p:spPr bwMode="auto">
          <a:xfrm>
            <a:off x="3055343" y="3977672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7548086" name="Textfeld 103"/>
          <p:cNvSpPr txBox="1"/>
          <p:nvPr/>
        </p:nvSpPr>
        <p:spPr bwMode="auto">
          <a:xfrm>
            <a:off x="42428" y="4040196"/>
            <a:ext cx="1926056" cy="259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100"/>
              <a:t>alpha-1,6-Bond</a:t>
            </a:r>
            <a:endParaRPr/>
          </a:p>
        </p:txBody>
      </p:sp>
      <p:cxnSp>
        <p:nvCxnSpPr>
          <p:cNvPr id="56742253" name="Gerade Verbindung mit Pfeil 106"/>
          <p:cNvCxnSpPr>
            <a:cxnSpLocks/>
          </p:cNvCxnSpPr>
          <p:nvPr/>
        </p:nvCxnSpPr>
        <p:spPr bwMode="auto">
          <a:xfrm flipV="1">
            <a:off x="2506854" y="4748131"/>
            <a:ext cx="0" cy="265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374689" name="Gerade Verbindung mit Pfeil 108"/>
          <p:cNvCxnSpPr>
            <a:cxnSpLocks/>
          </p:cNvCxnSpPr>
          <p:nvPr/>
        </p:nvCxnSpPr>
        <p:spPr bwMode="auto">
          <a:xfrm>
            <a:off x="1210698" y="4164015"/>
            <a:ext cx="3938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43898103" name="Textfeld 115"/>
          <p:cNvSpPr txBox="1"/>
          <p:nvPr/>
        </p:nvSpPr>
        <p:spPr bwMode="auto">
          <a:xfrm>
            <a:off x="7387911" y="2570073"/>
            <a:ext cx="2266801" cy="396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/>
              <a:t> </a:t>
            </a:r>
            <a:endParaRPr/>
          </a:p>
        </p:txBody>
      </p:sp>
      <p:sp>
        <p:nvSpPr>
          <p:cNvPr id="406124756" name="Textfeld 104"/>
          <p:cNvSpPr txBox="1"/>
          <p:nvPr/>
        </p:nvSpPr>
        <p:spPr bwMode="auto">
          <a:xfrm>
            <a:off x="1947049" y="5013378"/>
            <a:ext cx="1927496" cy="259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100"/>
              <a:t>alpha-1,4-Bond </a:t>
            </a:r>
            <a:endParaRPr/>
          </a:p>
        </p:txBody>
      </p:sp>
      <p:sp>
        <p:nvSpPr>
          <p:cNvPr id="1106942682" name="Textfeld 18"/>
          <p:cNvSpPr txBox="1">
            <a:spLocks noChangeArrowheads="1"/>
          </p:cNvSpPr>
          <p:nvPr/>
        </p:nvSpPr>
        <p:spPr bwMode="auto">
          <a:xfrm>
            <a:off x="468312" y="870816"/>
            <a:ext cx="7927146" cy="7318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5pPr>
            <a:lvl6pPr marL="2514599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1">
                <a:solidFill>
                  <a:srgbClr val="003560"/>
                </a:solidFill>
                <a:latin typeface="Arial"/>
              </a:rPr>
              <a:t>Breakdown of Glycogen</a:t>
            </a:r>
            <a:endParaRPr/>
          </a:p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400" b="1">
              <a:solidFill>
                <a:srgbClr val="003560"/>
              </a:solidFill>
              <a:latin typeface="Arial"/>
            </a:endParaRPr>
          </a:p>
        </p:txBody>
      </p:sp>
      <p:grpSp>
        <p:nvGrpSpPr>
          <p:cNvPr id="1719540865" name="Gruppieren 1719540864"/>
          <p:cNvGrpSpPr/>
          <p:nvPr/>
        </p:nvGrpSpPr>
        <p:grpSpPr bwMode="auto">
          <a:xfrm>
            <a:off x="5549810" y="1792125"/>
            <a:ext cx="2286600" cy="1508271"/>
            <a:chOff x="0" y="0"/>
            <a:chExt cx="2286600" cy="1508271"/>
          </a:xfrm>
        </p:grpSpPr>
        <p:sp>
          <p:nvSpPr>
            <p:cNvPr id="58887718" name="Teilkreis 110"/>
            <p:cNvSpPr/>
            <p:nvPr/>
          </p:nvSpPr>
          <p:spPr bwMode="auto">
            <a:xfrm rot="13636372">
              <a:off x="762000" y="658876"/>
              <a:ext cx="480857" cy="492505"/>
            </a:xfrm>
            <a:prstGeom prst="pie">
              <a:avLst>
                <a:gd name="adj1" fmla="val 0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525203239" name="Teilkreis 111"/>
            <p:cNvSpPr/>
            <p:nvPr/>
          </p:nvSpPr>
          <p:spPr bwMode="auto">
            <a:xfrm rot="13636372">
              <a:off x="783095" y="-5823"/>
              <a:ext cx="480857" cy="492505"/>
            </a:xfrm>
            <a:prstGeom prst="pie">
              <a:avLst>
                <a:gd name="adj1" fmla="val 0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693474816" name="Textfeld 115"/>
            <p:cNvSpPr txBox="1"/>
            <p:nvPr/>
          </p:nvSpPr>
          <p:spPr bwMode="auto">
            <a:xfrm>
              <a:off x="0" y="1248831"/>
              <a:ext cx="2286600" cy="259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100" b="0" i="0" u="none" strike="noStrike" cap="none" spc="0">
                  <a:solidFill>
                    <a:srgbClr val="003560"/>
                  </a:solidFill>
                  <a:latin typeface="Arial"/>
                  <a:ea typeface="Arial"/>
                  <a:cs typeface="Arial"/>
                </a:rPr>
                <a:t>Glycogen-Phosphorylase</a:t>
              </a:r>
              <a:endParaRPr lang="de-DE" sz="1600" b="0" i="0" u="none" strike="noStrike" cap="none" spc="0">
                <a:solidFill>
                  <a:srgbClr val="00356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385395078" name="Fünfeck 12"/>
          <p:cNvSpPr/>
          <p:nvPr/>
        </p:nvSpPr>
        <p:spPr bwMode="auto">
          <a:xfrm>
            <a:off x="3820216" y="3843992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91621000" name="Teilkreis 14"/>
          <p:cNvSpPr/>
          <p:nvPr/>
        </p:nvSpPr>
        <p:spPr bwMode="auto">
          <a:xfrm rot="13636372">
            <a:off x="2420333" y="3754800"/>
            <a:ext cx="480857" cy="492505"/>
          </a:xfrm>
          <a:prstGeom prst="pie">
            <a:avLst>
              <a:gd name="adj1" fmla="val 0"/>
              <a:gd name="adj2" fmla="val 1620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1651809043" name="Teilkreis 2"/>
          <p:cNvSpPr/>
          <p:nvPr/>
        </p:nvSpPr>
        <p:spPr bwMode="auto">
          <a:xfrm rot="13636372">
            <a:off x="8245357" y="4284011"/>
            <a:ext cx="480857" cy="492505"/>
          </a:xfrm>
          <a:prstGeom prst="pie">
            <a:avLst>
              <a:gd name="adj1" fmla="val 0"/>
              <a:gd name="adj2" fmla="val 16200000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1119897622" name="Textfeld 5"/>
          <p:cNvSpPr txBox="1"/>
          <p:nvPr/>
        </p:nvSpPr>
        <p:spPr bwMode="auto">
          <a:xfrm>
            <a:off x="1922161" y="3354037"/>
            <a:ext cx="1692985" cy="396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/>
              <a:t>Transferase</a:t>
            </a:r>
            <a:endParaRPr/>
          </a:p>
        </p:txBody>
      </p:sp>
      <p:sp>
        <p:nvSpPr>
          <p:cNvPr id="583729001" name="Textfeld 6"/>
          <p:cNvSpPr txBox="1"/>
          <p:nvPr/>
        </p:nvSpPr>
        <p:spPr bwMode="auto">
          <a:xfrm>
            <a:off x="7675553" y="3598236"/>
            <a:ext cx="2380295" cy="701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/>
              <a:t>Alpha-1,6-Glucosidase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 0.001 0.013 0.003 0.017 0.004 C 0.023 0.007 0.028 0.01 0.032 0.014 C 0.036 0.014 0.04 0.017 0.046 0.018 C 0.05 0.02 0.054 0.02 0.059 0.022 C 0.063 0.024 0.069 0.027 0.075 0.029 C 0.079 0.03 0.083 0.033 0.087 0.034 C 0.091 0.037 0.095 0.038 0.099 0.039 C 0.102 0.042 0.107 0.046 0.11 0.05 C 0.115 0.056 0.119 0.06 0.123 0.065 C 0.125 0.069 0.126 0.075 0.124 0.079 C 0.123 0.084 0.12 0.087 0.117 0.09 C 0.113 0.092 0.109 0.093 0.105 0.094" pathEditMode="relative" ptsTypes="">
                                      <p:cBhvr>
                                        <p:cTn id="6" dur="2000" fill="hold"/>
                                        <p:tgtEl>
                                          <p:spTgt spid="1119897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 0.001 0.013 0.003 0.017 0.004 C 0.023 0.007 0.028 0.01 0.032 0.014 C 0.036 0.014 0.04 0.017 0.046 0.018 C 0.05 0.02 0.054 0.02 0.059 0.022 C 0.063 0.024 0.069 0.027 0.075 0.029 C 0.079 0.03 0.083 0.033 0.087 0.034 C 0.091 0.037 0.095 0.038 0.099 0.039 C 0.102 0.042 0.107 0.046 0.11 0.05 C 0.115 0.056 0.119 0.06 0.123 0.065 C 0.125 0.069 0.126 0.075 0.124 0.079 C 0.123 0.084 0.12 0.087 0.117 0.09 C 0.113 0.092 0.109 0.093 0.105 0.094" pathEditMode="relative" ptsTypes="">
                                      <p:cBhvr>
                                        <p:cTn id="8" dur="2000" fill="hold"/>
                                        <p:tgtEl>
                                          <p:spTgt spid="4891258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 0.001 0.013 0.003 0.017 0.004 C 0.023 0.007 0.028 0.01 0.032 0.014 C 0.036 0.014 0.04 0.017 0.046 0.018 C 0.05 0.02 0.054 0.02 0.059 0.022 C 0.063 0.024 0.069 0.027 0.075 0.029 C 0.079 0.03 0.083 0.033 0.087 0.034 C 0.091 0.037 0.095 0.038 0.099 0.039 C 0.102 0.042 0.107 0.046 0.11 0.05 C 0.115 0.056 0.119 0.06 0.123 0.065 C 0.125 0.069 0.126 0.075 0.124 0.079 C 0.123 0.084 0.12 0.087 0.117 0.09 C 0.113 0.092 0.109 0.093 0.105 0.094" pathEditMode="relative" ptsTypes="">
                                      <p:cBhvr>
                                        <p:cTn id="10" dur="2000" fill="hold"/>
                                        <p:tgtEl>
                                          <p:spTgt spid="2916210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 0.001 0.013 0.003 0.017 0.004 C 0.023 0.007 0.028 0.01 0.032 0.014 C 0.036 0.014 0.04 0.017 0.046 0.018 C 0.05 0.02 0.054 0.02 0.059 0.022 C 0.063 0.024 0.069 0.027 0.075 0.029 C 0.079 0.03 0.083 0.033 0.087 0.034 C 0.091 0.037 0.095 0.038 0.099 0.039 C 0.102 0.042 0.107 0.046 0.11 0.05 C 0.115 0.056 0.119 0.06 0.123 0.065 C 0.125 0.069 0.126 0.075 0.124 0.079 C 0.123 0.084 0.12 0.087 0.117 0.09 C 0.113 0.092 0.109 0.093 0.105 0.094" pathEditMode="relative" ptsTypes="">
                                      <p:cBhvr>
                                        <p:cTn id="12" dur="2000" fill="hold"/>
                                        <p:tgtEl>
                                          <p:spTgt spid="761352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 0.001 0.013 0.003 0.017 0.004 C 0.023 0.007 0.028 0.01 0.032 0.014 C 0.036 0.014 0.04 0.017 0.046 0.018 C 0.05 0.02 0.054 0.02 0.059 0.022 C 0.063 0.024 0.069 0.027 0.075 0.029 C 0.079 0.03 0.083 0.033 0.087 0.034 C 0.091 0.037 0.095 0.038 0.099 0.039 C 0.102 0.042 0.107 0.046 0.11 0.05 C 0.115 0.056 0.119 0.06 0.123 0.065 C 0.125 0.069 0.126 0.075 0.124 0.079 C 0.123 0.084 0.12 0.087 0.117 0.09 C 0.113 0.092 0.109 0.093 0.105 0.094" pathEditMode="relative" ptsTypes="">
                                      <p:cBhvr>
                                        <p:cTn id="14" dur="2000" fill="hold"/>
                                        <p:tgtEl>
                                          <p:spTgt spid="335019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 0.001 0.013 0.003 0.017 0.004 C 0.023 0.007 0.028 0.01 0.032 0.014 C 0.036 0.014 0.04 0.017 0.046 0.018 C 0.05 0.02 0.054 0.02 0.059 0.022 C 0.063 0.024 0.069 0.027 0.075 0.029 C 0.079 0.03 0.083 0.033 0.087 0.034 C 0.091 0.037 0.095 0.038 0.099 0.039 C 0.102 0.042 0.107 0.046 0.11 0.05 C 0.115 0.056 0.119 0.06 0.123 0.065 C 0.125 0.069 0.126 0.075 0.124 0.079 C 0.123 0.084 0.12 0.087 0.117 0.09 C 0.113 0.092 0.109 0.093 0.105 0.094" pathEditMode="relative" ptsTypes="">
                                      <p:cBhvr>
                                        <p:cTn id="16" dur="2000" fill="hold"/>
                                        <p:tgtEl>
                                          <p:spTgt spid="1762293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 0.001 0.013 0.003 0.017 0.004 C 0.023 0.007 0.028 0.01 0.032 0.014 C 0.036 0.014 0.04 0.017 0.046 0.018 C 0.05 0.02 0.054 0.02 0.059 0.022 C 0.063 0.024 0.069 0.027 0.075 0.029 C 0.079 0.03 0.083 0.033 0.087 0.034 C 0.091 0.037 0.095 0.038 0.099 0.039 C 0.102 0.042 0.107 0.046 0.11 0.05 C 0.115 0.056 0.119 0.06 0.123 0.065 C 0.125 0.069 0.126 0.075 0.124 0.079 C 0.123 0.084 0.12 0.087 0.117 0.09 C 0.113 0.092 0.109 0.093 0.105 0.094" pathEditMode="relative" ptsTypes="">
                                      <p:cBhvr>
                                        <p:cTn id="18" dur="2000" fill="hold"/>
                                        <p:tgtEl>
                                          <p:spTgt spid="188588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 0.001 0.013 0.003 0.017 0.004 C 0.023 0.007 0.028 0.01 0.032 0.014 C 0.036 0.014 0.04 0.017 0.046 0.018 C 0.05 0.02 0.054 0.02 0.059 0.022 C 0.063 0.024 0.069 0.027 0.075 0.029 C 0.079 0.03 0.083 0.033 0.087 0.034 C 0.091 0.037 0.095 0.038 0.099 0.039 C 0.102 0.042 0.107 0.046 0.11 0.05 C 0.115 0.056 0.119 0.06 0.123 0.065 C 0.125 0.069 0.126 0.075 0.124 0.079 C 0.123 0.084 0.12 0.087 0.117 0.09 C 0.113 0.092 0.109 0.093 0.105 0.094" pathEditMode="relative" ptsTypes="">
                                      <p:cBhvr>
                                        <p:cTn id="20" dur="2000" fill="hold"/>
                                        <p:tgtEl>
                                          <p:spTgt spid="385395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72104772" name="Ellipse 3"/>
          <p:cNvSpPr/>
          <p:nvPr/>
        </p:nvSpPr>
        <p:spPr bwMode="auto">
          <a:xfrm>
            <a:off x="368731" y="4539798"/>
            <a:ext cx="357611" cy="32592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84578992" name="Fünfeck 7"/>
          <p:cNvSpPr/>
          <p:nvPr/>
        </p:nvSpPr>
        <p:spPr bwMode="auto">
          <a:xfrm>
            <a:off x="928537" y="4578269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49157089" name="Fünfeck 8"/>
          <p:cNvSpPr/>
          <p:nvPr/>
        </p:nvSpPr>
        <p:spPr bwMode="auto">
          <a:xfrm>
            <a:off x="928536" y="4578269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90997120" name="Fünfeck 9"/>
          <p:cNvSpPr/>
          <p:nvPr/>
        </p:nvSpPr>
        <p:spPr bwMode="auto">
          <a:xfrm>
            <a:off x="1488341" y="4585169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3960903" name="Fünfeck 10"/>
          <p:cNvSpPr/>
          <p:nvPr/>
        </p:nvSpPr>
        <p:spPr bwMode="auto">
          <a:xfrm>
            <a:off x="2048144" y="4585169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93500950" name="Fünfeck 11"/>
          <p:cNvSpPr/>
          <p:nvPr/>
        </p:nvSpPr>
        <p:spPr bwMode="auto">
          <a:xfrm>
            <a:off x="2607950" y="4585169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28152146" name="Fünfeck 12"/>
          <p:cNvSpPr/>
          <p:nvPr/>
        </p:nvSpPr>
        <p:spPr bwMode="auto">
          <a:xfrm>
            <a:off x="3167754" y="4585169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753166359" name="Gerader Verbinder 15"/>
          <p:cNvCxnSpPr>
            <a:cxnSpLocks/>
          </p:cNvCxnSpPr>
          <p:nvPr/>
        </p:nvCxnSpPr>
        <p:spPr bwMode="auto">
          <a:xfrm>
            <a:off x="726343" y="4702761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095942" name="Gerader Verbinder 19"/>
          <p:cNvCxnSpPr>
            <a:cxnSpLocks/>
          </p:cNvCxnSpPr>
          <p:nvPr/>
        </p:nvCxnSpPr>
        <p:spPr bwMode="auto">
          <a:xfrm>
            <a:off x="1286150" y="4702761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9647279" name="Gerader Verbinder 21"/>
          <p:cNvCxnSpPr>
            <a:cxnSpLocks/>
          </p:cNvCxnSpPr>
          <p:nvPr/>
        </p:nvCxnSpPr>
        <p:spPr bwMode="auto">
          <a:xfrm>
            <a:off x="1845954" y="4726260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4309211" name="Gerader Verbinder 22"/>
          <p:cNvCxnSpPr>
            <a:cxnSpLocks/>
          </p:cNvCxnSpPr>
          <p:nvPr/>
        </p:nvCxnSpPr>
        <p:spPr bwMode="auto">
          <a:xfrm>
            <a:off x="2405757" y="4724750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4857170" name="Gerader Verbinder 23"/>
          <p:cNvCxnSpPr>
            <a:cxnSpLocks/>
          </p:cNvCxnSpPr>
          <p:nvPr/>
        </p:nvCxnSpPr>
        <p:spPr bwMode="auto">
          <a:xfrm>
            <a:off x="2965563" y="4724750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5813688" name="Gerader Verbinder 26"/>
          <p:cNvCxnSpPr>
            <a:cxnSpLocks/>
          </p:cNvCxnSpPr>
          <p:nvPr/>
        </p:nvCxnSpPr>
        <p:spPr bwMode="auto">
          <a:xfrm flipV="1">
            <a:off x="1675445" y="3962633"/>
            <a:ext cx="0" cy="61563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7872843" name="Gerader Verbinder 28"/>
          <p:cNvCxnSpPr>
            <a:cxnSpLocks/>
          </p:cNvCxnSpPr>
          <p:nvPr/>
        </p:nvCxnSpPr>
        <p:spPr bwMode="auto">
          <a:xfrm>
            <a:off x="1670166" y="3962633"/>
            <a:ext cx="45870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16295912" name="Gerader Verbinder 52"/>
          <p:cNvCxnSpPr>
            <a:cxnSpLocks/>
          </p:cNvCxnSpPr>
          <p:nvPr/>
        </p:nvCxnSpPr>
        <p:spPr bwMode="auto">
          <a:xfrm>
            <a:off x="2434426" y="4724750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1717223" name="Gerader Verbinder 53"/>
          <p:cNvCxnSpPr>
            <a:cxnSpLocks/>
          </p:cNvCxnSpPr>
          <p:nvPr/>
        </p:nvCxnSpPr>
        <p:spPr bwMode="auto">
          <a:xfrm>
            <a:off x="4636536" y="4702761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8573324" name="Fünfeck 71"/>
          <p:cNvSpPr/>
          <p:nvPr/>
        </p:nvSpPr>
        <p:spPr bwMode="auto">
          <a:xfrm>
            <a:off x="2137927" y="3838091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69834532" name="Fünfeck 72"/>
          <p:cNvSpPr/>
          <p:nvPr/>
        </p:nvSpPr>
        <p:spPr bwMode="auto">
          <a:xfrm>
            <a:off x="3716244" y="4578219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67222676" name="Fünfeck 73"/>
          <p:cNvSpPr/>
          <p:nvPr/>
        </p:nvSpPr>
        <p:spPr bwMode="auto">
          <a:xfrm>
            <a:off x="4276047" y="4578219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481061676" name="Gerader Verbinder 75"/>
          <p:cNvCxnSpPr>
            <a:cxnSpLocks/>
          </p:cNvCxnSpPr>
          <p:nvPr/>
        </p:nvCxnSpPr>
        <p:spPr bwMode="auto">
          <a:xfrm>
            <a:off x="3514051" y="4717800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9822690" name="Gerader Verbinder 76"/>
          <p:cNvCxnSpPr>
            <a:cxnSpLocks/>
          </p:cNvCxnSpPr>
          <p:nvPr/>
        </p:nvCxnSpPr>
        <p:spPr bwMode="auto">
          <a:xfrm>
            <a:off x="4073855" y="4717800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477418" name="Textfeld 103"/>
          <p:cNvSpPr txBox="1"/>
          <p:nvPr/>
        </p:nvSpPr>
        <p:spPr bwMode="auto">
          <a:xfrm>
            <a:off x="42428" y="4040196"/>
            <a:ext cx="1926056" cy="259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100"/>
              <a:t>alpha-1,6-Bond</a:t>
            </a:r>
            <a:endParaRPr/>
          </a:p>
        </p:txBody>
      </p:sp>
      <p:cxnSp>
        <p:nvCxnSpPr>
          <p:cNvPr id="448992935" name="Gerade Verbindung mit Pfeil 106"/>
          <p:cNvCxnSpPr>
            <a:cxnSpLocks/>
          </p:cNvCxnSpPr>
          <p:nvPr/>
        </p:nvCxnSpPr>
        <p:spPr bwMode="auto">
          <a:xfrm flipV="1">
            <a:off x="2506854" y="4748131"/>
            <a:ext cx="0" cy="265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0778428" name="Gerade Verbindung mit Pfeil 108"/>
          <p:cNvCxnSpPr>
            <a:cxnSpLocks/>
          </p:cNvCxnSpPr>
          <p:nvPr/>
        </p:nvCxnSpPr>
        <p:spPr bwMode="auto">
          <a:xfrm>
            <a:off x="1210698" y="4164015"/>
            <a:ext cx="3938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4193811" name="Textfeld 115"/>
          <p:cNvSpPr txBox="1"/>
          <p:nvPr/>
        </p:nvSpPr>
        <p:spPr bwMode="auto">
          <a:xfrm>
            <a:off x="7387911" y="2570073"/>
            <a:ext cx="2266801" cy="396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/>
              <a:t> </a:t>
            </a:r>
            <a:endParaRPr/>
          </a:p>
        </p:txBody>
      </p:sp>
      <p:sp>
        <p:nvSpPr>
          <p:cNvPr id="182742773" name="Textfeld 104"/>
          <p:cNvSpPr txBox="1"/>
          <p:nvPr/>
        </p:nvSpPr>
        <p:spPr bwMode="auto">
          <a:xfrm>
            <a:off x="1947049" y="5013378"/>
            <a:ext cx="1927496" cy="259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100"/>
              <a:t>alpha-1,4-Bond </a:t>
            </a:r>
            <a:endParaRPr/>
          </a:p>
        </p:txBody>
      </p:sp>
      <p:sp>
        <p:nvSpPr>
          <p:cNvPr id="409914282" name="Textfeld 18"/>
          <p:cNvSpPr txBox="1">
            <a:spLocks noChangeArrowheads="1"/>
          </p:cNvSpPr>
          <p:nvPr/>
        </p:nvSpPr>
        <p:spPr bwMode="auto">
          <a:xfrm>
            <a:off x="468312" y="870816"/>
            <a:ext cx="7927146" cy="7318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5pPr>
            <a:lvl6pPr marL="2514599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1">
                <a:solidFill>
                  <a:srgbClr val="003560"/>
                </a:solidFill>
                <a:latin typeface="Arial"/>
              </a:rPr>
              <a:t>Breakdown of Glycogen</a:t>
            </a:r>
            <a:endParaRPr/>
          </a:p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400" b="1">
              <a:solidFill>
                <a:srgbClr val="003560"/>
              </a:solidFill>
              <a:latin typeface="Arial"/>
            </a:endParaRPr>
          </a:p>
        </p:txBody>
      </p:sp>
      <p:grpSp>
        <p:nvGrpSpPr>
          <p:cNvPr id="1705318534" name="Gruppieren 1705318533"/>
          <p:cNvGrpSpPr/>
          <p:nvPr/>
        </p:nvGrpSpPr>
        <p:grpSpPr bwMode="auto">
          <a:xfrm>
            <a:off x="5549810" y="1792125"/>
            <a:ext cx="2286600" cy="1508271"/>
            <a:chOff x="0" y="0"/>
            <a:chExt cx="2286600" cy="1508271"/>
          </a:xfrm>
        </p:grpSpPr>
        <p:sp>
          <p:nvSpPr>
            <p:cNvPr id="2018196034" name="Teilkreis 110"/>
            <p:cNvSpPr/>
            <p:nvPr/>
          </p:nvSpPr>
          <p:spPr bwMode="auto">
            <a:xfrm rot="13636372">
              <a:off x="762000" y="658876"/>
              <a:ext cx="480857" cy="492505"/>
            </a:xfrm>
            <a:prstGeom prst="pie">
              <a:avLst>
                <a:gd name="adj1" fmla="val 0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106554154" name="Teilkreis 111"/>
            <p:cNvSpPr/>
            <p:nvPr/>
          </p:nvSpPr>
          <p:spPr bwMode="auto">
            <a:xfrm rot="13636372">
              <a:off x="783095" y="-5823"/>
              <a:ext cx="480857" cy="492505"/>
            </a:xfrm>
            <a:prstGeom prst="pie">
              <a:avLst>
                <a:gd name="adj1" fmla="val 0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104995699" name="Textfeld 115"/>
            <p:cNvSpPr txBox="1"/>
            <p:nvPr/>
          </p:nvSpPr>
          <p:spPr bwMode="auto">
            <a:xfrm>
              <a:off x="0" y="1248831"/>
              <a:ext cx="2286600" cy="259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100" b="0" i="0" u="none" strike="noStrike" cap="none" spc="0">
                  <a:solidFill>
                    <a:srgbClr val="003560"/>
                  </a:solidFill>
                  <a:latin typeface="Arial"/>
                  <a:ea typeface="Arial"/>
                  <a:cs typeface="Arial"/>
                </a:rPr>
                <a:t>Glycogen-Phosphorylase</a:t>
              </a:r>
              <a:endParaRPr lang="de-DE" sz="1600" b="0" i="0" u="none" strike="noStrike" cap="none" spc="0">
                <a:solidFill>
                  <a:srgbClr val="00356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300028784" name="Fünfeck 12"/>
          <p:cNvSpPr/>
          <p:nvPr/>
        </p:nvSpPr>
        <p:spPr bwMode="auto">
          <a:xfrm>
            <a:off x="4838728" y="4584119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21101277" name="Teilkreis 14"/>
          <p:cNvSpPr/>
          <p:nvPr/>
        </p:nvSpPr>
        <p:spPr bwMode="auto">
          <a:xfrm rot="13636372">
            <a:off x="3392482" y="4468964"/>
            <a:ext cx="480857" cy="492505"/>
          </a:xfrm>
          <a:prstGeom prst="pie">
            <a:avLst>
              <a:gd name="adj1" fmla="val 0"/>
              <a:gd name="adj2" fmla="val 1620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241730667" name="Teilkreis 2"/>
          <p:cNvSpPr/>
          <p:nvPr/>
        </p:nvSpPr>
        <p:spPr bwMode="auto">
          <a:xfrm rot="13636372">
            <a:off x="8245357" y="4284011"/>
            <a:ext cx="480857" cy="492505"/>
          </a:xfrm>
          <a:prstGeom prst="pie">
            <a:avLst>
              <a:gd name="adj1" fmla="val 0"/>
              <a:gd name="adj2" fmla="val 16200000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1328679759" name="Textfeld 5"/>
          <p:cNvSpPr txBox="1"/>
          <p:nvPr/>
        </p:nvSpPr>
        <p:spPr bwMode="auto">
          <a:xfrm>
            <a:off x="2869750" y="4072151"/>
            <a:ext cx="1692985" cy="396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/>
              <a:t>Transferase</a:t>
            </a:r>
            <a:endParaRPr/>
          </a:p>
        </p:txBody>
      </p:sp>
      <p:sp>
        <p:nvSpPr>
          <p:cNvPr id="49417877" name="Textfeld 6"/>
          <p:cNvSpPr txBox="1"/>
          <p:nvPr/>
        </p:nvSpPr>
        <p:spPr bwMode="auto">
          <a:xfrm>
            <a:off x="7675553" y="3598236"/>
            <a:ext cx="2380295" cy="701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/>
              <a:t>Alpha-1,6-Glucosidase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 0 -0.014 -0.003 -0.042 -0.013 C -0.063 -0.019 -0.108 -0.035 -0.155 -0.045 C -0.183 -0.054 -0.214 -0.06 -0.22 -0.061 C -0.243 -0.066 -0.263 -0.068 -0.275 -0.07 C -0.29 -0.067 -0.307 -0.069 -0.323 -0.072 C -0.331 -0.075 -0.342 -0.076 -0.347 -0.078 C -0.36 -0.08 -0.364 -0.08 -0.372 -0.08 C -0.381 -0.081 -0.388 -0.082 -0.395 -0.083 C -0.4 -0.084 -0.407 -0.086 -0.416 -0.091 C -0.426 -0.092 -0.433 -0.093 -0.445 -0.095 C -0.453 -0.096 -0.457 -0.098 -0.462 -0.1 C -0.469 -0.101 -0.473 -0.102 -0.479 -0.103 C -0.485 -0.103 -0.493 -0.103 -0.499 -0.104 C -0.505 -0.104 -0.512 -0.107 -0.519 -0.107 C -0.525 -0.107 -0.53 -0.107 -0.536 -0.108 C -0.544 -0.109 -0.551 -0.109 -0.56 -0.109 C -0.566 -0.109 -0.573 -0.11 -0.579 -0.11 C -0.585 -0.11 -0.59 -0.111 -0.593 -0.111 C -0.598 -0.109 -0.603 -0.106 -0.607 -0.102 C -0.61 -0.099 -0.613 -0.096 -0.617 -0.091 C -0.622 -0.088 -0.624 -0.084 -0.627 -0.08 C -0.63 -0.076 -0.631 -0.07 -0.631 -0.065" pathEditMode="relative" ptsTypes="">
                                      <p:cBhvr>
                                        <p:cTn id="6" dur="2000" fill="hold"/>
                                        <p:tgtEl>
                                          <p:spTgt spid="2417306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 0 -0.014 -0.003 -0.042 -0.013 C -0.063 -0.019 -0.108 -0.035 -0.155 -0.045 C -0.183 -0.054 -0.214 -0.06 -0.22 -0.061 C -0.243 -0.066 -0.263 -0.068 -0.275 -0.07 C -0.29 -0.067 -0.307 -0.069 -0.323 -0.072 C -0.331 -0.075 -0.342 -0.076 -0.347 -0.078 C -0.36 -0.08 -0.364 -0.08 -0.372 -0.08 C -0.381 -0.081 -0.388 -0.082 -0.395 -0.083 C -0.4 -0.084 -0.407 -0.086 -0.416 -0.091 C -0.426 -0.092 -0.433 -0.093 -0.445 -0.095 C -0.453 -0.096 -0.457 -0.098 -0.462 -0.1 C -0.469 -0.101 -0.473 -0.102 -0.479 -0.103 C -0.485 -0.103 -0.493 -0.103 -0.499 -0.104 C -0.505 -0.104 -0.512 -0.107 -0.519 -0.107 C -0.525 -0.107 -0.53 -0.107 -0.536 -0.108 C -0.544 -0.109 -0.551 -0.109 -0.56 -0.109 C -0.566 -0.109 -0.573 -0.11 -0.579 -0.11 C -0.585 -0.11 -0.59 -0.111 -0.593 -0.111 C -0.598 -0.109 -0.603 -0.106 -0.607 -0.102 C -0.61 -0.099 -0.613 -0.096 -0.617 -0.091 C -0.622 -0.088 -0.624 -0.084 -0.627 -0.08 C -0.63 -0.076 -0.631 -0.07 -0.631 -0.065" pathEditMode="relative" ptsTypes="">
                                      <p:cBhvr>
                                        <p:cTn id="8" dur="2000" fill="hold"/>
                                        <p:tgtEl>
                                          <p:spTgt spid="494178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79853081" name="Ellipse 3"/>
          <p:cNvSpPr/>
          <p:nvPr/>
        </p:nvSpPr>
        <p:spPr bwMode="auto">
          <a:xfrm>
            <a:off x="368731" y="4539798"/>
            <a:ext cx="357611" cy="32592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68214432" name="Fünfeck 7"/>
          <p:cNvSpPr/>
          <p:nvPr/>
        </p:nvSpPr>
        <p:spPr bwMode="auto">
          <a:xfrm>
            <a:off x="928537" y="4578269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31162595" name="Fünfeck 8"/>
          <p:cNvSpPr/>
          <p:nvPr/>
        </p:nvSpPr>
        <p:spPr bwMode="auto">
          <a:xfrm>
            <a:off x="928536" y="4578269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55906830" name="Fünfeck 9"/>
          <p:cNvSpPr/>
          <p:nvPr/>
        </p:nvSpPr>
        <p:spPr bwMode="auto">
          <a:xfrm>
            <a:off x="1488341" y="4585169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19310356" name="Fünfeck 10"/>
          <p:cNvSpPr/>
          <p:nvPr/>
        </p:nvSpPr>
        <p:spPr bwMode="auto">
          <a:xfrm>
            <a:off x="2048144" y="4585169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45796402" name="Fünfeck 11"/>
          <p:cNvSpPr/>
          <p:nvPr/>
        </p:nvSpPr>
        <p:spPr bwMode="auto">
          <a:xfrm>
            <a:off x="2607950" y="4585169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31209871" name="Fünfeck 12"/>
          <p:cNvSpPr/>
          <p:nvPr/>
        </p:nvSpPr>
        <p:spPr bwMode="auto">
          <a:xfrm>
            <a:off x="3167754" y="4585169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511349497" name="Gerader Verbinder 15"/>
          <p:cNvCxnSpPr>
            <a:cxnSpLocks/>
          </p:cNvCxnSpPr>
          <p:nvPr/>
        </p:nvCxnSpPr>
        <p:spPr bwMode="auto">
          <a:xfrm>
            <a:off x="726343" y="4702761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5666895" name="Gerader Verbinder 19"/>
          <p:cNvCxnSpPr>
            <a:cxnSpLocks/>
          </p:cNvCxnSpPr>
          <p:nvPr/>
        </p:nvCxnSpPr>
        <p:spPr bwMode="auto">
          <a:xfrm>
            <a:off x="1286150" y="4702761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5831" name="Gerader Verbinder 21"/>
          <p:cNvCxnSpPr>
            <a:cxnSpLocks/>
          </p:cNvCxnSpPr>
          <p:nvPr/>
        </p:nvCxnSpPr>
        <p:spPr bwMode="auto">
          <a:xfrm>
            <a:off x="1845954" y="4726260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221846" name="Gerader Verbinder 22"/>
          <p:cNvCxnSpPr>
            <a:cxnSpLocks/>
          </p:cNvCxnSpPr>
          <p:nvPr/>
        </p:nvCxnSpPr>
        <p:spPr bwMode="auto">
          <a:xfrm>
            <a:off x="2405757" y="4724750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1667097" name="Gerader Verbinder 23"/>
          <p:cNvCxnSpPr>
            <a:cxnSpLocks/>
          </p:cNvCxnSpPr>
          <p:nvPr/>
        </p:nvCxnSpPr>
        <p:spPr bwMode="auto">
          <a:xfrm>
            <a:off x="2965563" y="4724750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154333" name="Gerader Verbinder 26"/>
          <p:cNvCxnSpPr>
            <a:cxnSpLocks/>
          </p:cNvCxnSpPr>
          <p:nvPr/>
        </p:nvCxnSpPr>
        <p:spPr bwMode="auto">
          <a:xfrm flipV="1">
            <a:off x="1675445" y="3962633"/>
            <a:ext cx="0" cy="61563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4368368" name="Gerader Verbinder 28"/>
          <p:cNvCxnSpPr>
            <a:cxnSpLocks/>
          </p:cNvCxnSpPr>
          <p:nvPr/>
        </p:nvCxnSpPr>
        <p:spPr bwMode="auto">
          <a:xfrm>
            <a:off x="1670166" y="3962633"/>
            <a:ext cx="45870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58383776" name="Gerader Verbinder 52"/>
          <p:cNvCxnSpPr>
            <a:cxnSpLocks/>
          </p:cNvCxnSpPr>
          <p:nvPr/>
        </p:nvCxnSpPr>
        <p:spPr bwMode="auto">
          <a:xfrm>
            <a:off x="2434426" y="4724750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657356" name="Gerader Verbinder 53"/>
          <p:cNvCxnSpPr>
            <a:cxnSpLocks/>
          </p:cNvCxnSpPr>
          <p:nvPr/>
        </p:nvCxnSpPr>
        <p:spPr bwMode="auto">
          <a:xfrm>
            <a:off x="4636536" y="4702761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4452499" name="Fünfeck 71"/>
          <p:cNvSpPr/>
          <p:nvPr/>
        </p:nvSpPr>
        <p:spPr bwMode="auto">
          <a:xfrm>
            <a:off x="2137927" y="3838091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27700249" name="Fünfeck 72"/>
          <p:cNvSpPr/>
          <p:nvPr/>
        </p:nvSpPr>
        <p:spPr bwMode="auto">
          <a:xfrm>
            <a:off x="3716244" y="4578219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23366778" name="Fünfeck 73"/>
          <p:cNvSpPr/>
          <p:nvPr/>
        </p:nvSpPr>
        <p:spPr bwMode="auto">
          <a:xfrm>
            <a:off x="4276047" y="4578219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314204875" name="Gerader Verbinder 75"/>
          <p:cNvCxnSpPr>
            <a:cxnSpLocks/>
          </p:cNvCxnSpPr>
          <p:nvPr/>
        </p:nvCxnSpPr>
        <p:spPr bwMode="auto">
          <a:xfrm>
            <a:off x="3514051" y="4717800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912519" name="Gerader Verbinder 76"/>
          <p:cNvCxnSpPr>
            <a:cxnSpLocks/>
          </p:cNvCxnSpPr>
          <p:nvPr/>
        </p:nvCxnSpPr>
        <p:spPr bwMode="auto">
          <a:xfrm>
            <a:off x="4073855" y="4717800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8863655" name="Textfeld 103"/>
          <p:cNvSpPr txBox="1"/>
          <p:nvPr/>
        </p:nvSpPr>
        <p:spPr bwMode="auto">
          <a:xfrm>
            <a:off x="42428" y="4040196"/>
            <a:ext cx="1926056" cy="259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100"/>
              <a:t>alpha-1,6-Bond</a:t>
            </a:r>
            <a:endParaRPr/>
          </a:p>
        </p:txBody>
      </p:sp>
      <p:cxnSp>
        <p:nvCxnSpPr>
          <p:cNvPr id="1501350657" name="Gerade Verbindung mit Pfeil 106"/>
          <p:cNvCxnSpPr>
            <a:cxnSpLocks/>
          </p:cNvCxnSpPr>
          <p:nvPr/>
        </p:nvCxnSpPr>
        <p:spPr bwMode="auto">
          <a:xfrm flipV="1">
            <a:off x="2506854" y="4748131"/>
            <a:ext cx="0" cy="265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397608" name="Gerade Verbindung mit Pfeil 108"/>
          <p:cNvCxnSpPr>
            <a:cxnSpLocks/>
          </p:cNvCxnSpPr>
          <p:nvPr/>
        </p:nvCxnSpPr>
        <p:spPr bwMode="auto">
          <a:xfrm>
            <a:off x="1210698" y="4164015"/>
            <a:ext cx="3938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98826644" name="Textfeld 115"/>
          <p:cNvSpPr txBox="1"/>
          <p:nvPr/>
        </p:nvSpPr>
        <p:spPr bwMode="auto">
          <a:xfrm>
            <a:off x="7387911" y="2570073"/>
            <a:ext cx="2266801" cy="396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/>
              <a:t> </a:t>
            </a:r>
            <a:endParaRPr/>
          </a:p>
        </p:txBody>
      </p:sp>
      <p:sp>
        <p:nvSpPr>
          <p:cNvPr id="1718685504" name="Textfeld 104"/>
          <p:cNvSpPr txBox="1"/>
          <p:nvPr/>
        </p:nvSpPr>
        <p:spPr bwMode="auto">
          <a:xfrm>
            <a:off x="1947049" y="5013378"/>
            <a:ext cx="1927496" cy="259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100"/>
              <a:t>alpha-1,4-Bond </a:t>
            </a:r>
            <a:endParaRPr/>
          </a:p>
        </p:txBody>
      </p:sp>
      <p:sp>
        <p:nvSpPr>
          <p:cNvPr id="335755727" name="Textfeld 18"/>
          <p:cNvSpPr txBox="1">
            <a:spLocks noChangeArrowheads="1"/>
          </p:cNvSpPr>
          <p:nvPr/>
        </p:nvSpPr>
        <p:spPr bwMode="auto">
          <a:xfrm>
            <a:off x="468312" y="870816"/>
            <a:ext cx="7927146" cy="7318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5pPr>
            <a:lvl6pPr marL="2514599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1">
                <a:solidFill>
                  <a:srgbClr val="003560"/>
                </a:solidFill>
                <a:latin typeface="Arial"/>
              </a:rPr>
              <a:t>Breakdown of Glycogen</a:t>
            </a:r>
            <a:endParaRPr/>
          </a:p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400" b="1">
              <a:solidFill>
                <a:srgbClr val="003560"/>
              </a:solidFill>
              <a:latin typeface="Arial"/>
            </a:endParaRPr>
          </a:p>
        </p:txBody>
      </p:sp>
      <p:grpSp>
        <p:nvGrpSpPr>
          <p:cNvPr id="618296255" name="Gruppieren 618296254"/>
          <p:cNvGrpSpPr/>
          <p:nvPr/>
        </p:nvGrpSpPr>
        <p:grpSpPr bwMode="auto">
          <a:xfrm>
            <a:off x="5549810" y="1792125"/>
            <a:ext cx="2286600" cy="1508271"/>
            <a:chOff x="0" y="0"/>
            <a:chExt cx="2286600" cy="1508271"/>
          </a:xfrm>
        </p:grpSpPr>
        <p:sp>
          <p:nvSpPr>
            <p:cNvPr id="1169086828" name="Teilkreis 110"/>
            <p:cNvSpPr/>
            <p:nvPr/>
          </p:nvSpPr>
          <p:spPr bwMode="auto">
            <a:xfrm rot="13636372">
              <a:off x="762000" y="658876"/>
              <a:ext cx="480857" cy="492505"/>
            </a:xfrm>
            <a:prstGeom prst="pie">
              <a:avLst>
                <a:gd name="adj1" fmla="val 0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362589253" name="Teilkreis 111"/>
            <p:cNvSpPr/>
            <p:nvPr/>
          </p:nvSpPr>
          <p:spPr bwMode="auto">
            <a:xfrm rot="13636372">
              <a:off x="783095" y="-5823"/>
              <a:ext cx="480857" cy="492505"/>
            </a:xfrm>
            <a:prstGeom prst="pie">
              <a:avLst>
                <a:gd name="adj1" fmla="val 0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142980677" name="Textfeld 115"/>
            <p:cNvSpPr txBox="1"/>
            <p:nvPr/>
          </p:nvSpPr>
          <p:spPr bwMode="auto">
            <a:xfrm>
              <a:off x="0" y="1248831"/>
              <a:ext cx="2286600" cy="259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100" b="0" i="0" u="none" strike="noStrike" cap="none" spc="0">
                  <a:solidFill>
                    <a:srgbClr val="003560"/>
                  </a:solidFill>
                  <a:latin typeface="Arial"/>
                  <a:ea typeface="Arial"/>
                  <a:cs typeface="Arial"/>
                </a:rPr>
                <a:t>Glycogen-Phosphorylase</a:t>
              </a:r>
              <a:endParaRPr lang="de-DE" sz="1600" b="0" i="0" u="none" strike="noStrike" cap="none" spc="0">
                <a:solidFill>
                  <a:srgbClr val="00356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65719323" name="Fünfeck 12"/>
          <p:cNvSpPr/>
          <p:nvPr/>
        </p:nvSpPr>
        <p:spPr bwMode="auto">
          <a:xfrm>
            <a:off x="4838728" y="4584119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90066927" name="Teilkreis 14"/>
          <p:cNvSpPr/>
          <p:nvPr/>
        </p:nvSpPr>
        <p:spPr bwMode="auto">
          <a:xfrm rot="13636372">
            <a:off x="3392482" y="4468964"/>
            <a:ext cx="480857" cy="492505"/>
          </a:xfrm>
          <a:prstGeom prst="pie">
            <a:avLst>
              <a:gd name="adj1" fmla="val 0"/>
              <a:gd name="adj2" fmla="val 1620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1983157763" name="Teilkreis 2"/>
          <p:cNvSpPr/>
          <p:nvPr/>
        </p:nvSpPr>
        <p:spPr bwMode="auto">
          <a:xfrm rot="13636372">
            <a:off x="1789953" y="3693150"/>
            <a:ext cx="480857" cy="492505"/>
          </a:xfrm>
          <a:prstGeom prst="pie">
            <a:avLst>
              <a:gd name="adj1" fmla="val 0"/>
              <a:gd name="adj2" fmla="val 16200000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427669852" name="Textfeld 5"/>
          <p:cNvSpPr txBox="1"/>
          <p:nvPr/>
        </p:nvSpPr>
        <p:spPr bwMode="auto">
          <a:xfrm>
            <a:off x="2869750" y="4072151"/>
            <a:ext cx="1692985" cy="396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/>
              <a:t>Transferase</a:t>
            </a:r>
            <a:endParaRPr/>
          </a:p>
        </p:txBody>
      </p:sp>
      <p:sp>
        <p:nvSpPr>
          <p:cNvPr id="1949521167" name="Textfeld 6"/>
          <p:cNvSpPr txBox="1"/>
          <p:nvPr/>
        </p:nvSpPr>
        <p:spPr bwMode="auto">
          <a:xfrm>
            <a:off x="1270378" y="2951162"/>
            <a:ext cx="2380295" cy="701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/>
              <a:t>Alpha-1,6-Glucosidase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-0.006 0 -0.014 0.002 -0.02 C 0.002 -0.026 0.004 -0.037 0.005 -0.047 C 0.005 -0.054 0.006 -0.061 0.006 -0.069 C 0.006 -0.082 0.007 -0.087 0.009 -0.096 C 0.01 -0.103 0.012 -0.11 0.012 -0.122 C 0.013 -0.131 0.015 -0.135 0.019 -0.139 C 0.021 -0.147 0.024 -0.154 0.024 -0.16 C 0.025 -0.165 0.027 -0.17 0.027 -0.175 L 0.028 -0.181" pathEditMode="relative" ptsTypes="">
                                      <p:cBhvr>
                                        <p:cTn id="6" dur="2000" fill="hold"/>
                                        <p:tgtEl>
                                          <p:spTgt spid="1949521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-0.006 0 -0.014 0.002 -0.02 C 0.002 -0.026 0.004 -0.037 0.005 -0.047 C 0.005 -0.054 0.006 -0.061 0.006 -0.069 C 0.006 -0.082 0.007 -0.087 0.009 -0.096 C 0.01 -0.103 0.012 -0.11 0.012 -0.122 C 0.013 -0.131 0.015 -0.135 0.019 -0.139 C 0.021 -0.147 0.024 -0.154 0.024 -0.16 C 0.025 -0.165 0.027 -0.17 0.027 -0.175 L 0.028 -0.181" pathEditMode="relative" ptsTypes="">
                                      <p:cBhvr>
                                        <p:cTn id="8" dur="2000" fill="hold"/>
                                        <p:tgtEl>
                                          <p:spTgt spid="19831577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-0.006 0 -0.014 0.002 -0.02 C 0.002 -0.026 0.004 -0.037 0.005 -0.047 C 0.005 -0.054 0.006 -0.061 0.006 -0.069 C 0.006 -0.082 0.007 -0.087 0.009 -0.096 C 0.01 -0.103 0.012 -0.11 0.012 -0.122 C 0.013 -0.131 0.015 -0.135 0.019 -0.139 C 0.021 -0.147 0.024 -0.154 0.024 -0.16 C 0.025 -0.165 0.027 -0.17 0.027 -0.175 L 0.028 -0.181" pathEditMode="relative" ptsTypes="">
                                      <p:cBhvr>
                                        <p:cTn id="10" dur="2000" fill="hold"/>
                                        <p:tgtEl>
                                          <p:spTgt spid="1214452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1992871" name="Ellipse 3"/>
          <p:cNvSpPr/>
          <p:nvPr/>
        </p:nvSpPr>
        <p:spPr bwMode="auto">
          <a:xfrm>
            <a:off x="368731" y="4539798"/>
            <a:ext cx="357611" cy="32592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95403940" name="Fünfeck 7"/>
          <p:cNvSpPr/>
          <p:nvPr/>
        </p:nvSpPr>
        <p:spPr bwMode="auto">
          <a:xfrm>
            <a:off x="928537" y="4578269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44539318" name="Fünfeck 8"/>
          <p:cNvSpPr/>
          <p:nvPr/>
        </p:nvSpPr>
        <p:spPr bwMode="auto">
          <a:xfrm>
            <a:off x="928536" y="4578269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59217580" name="Fünfeck 9"/>
          <p:cNvSpPr/>
          <p:nvPr/>
        </p:nvSpPr>
        <p:spPr bwMode="auto">
          <a:xfrm>
            <a:off x="1488341" y="4585169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08342387" name="Fünfeck 10"/>
          <p:cNvSpPr/>
          <p:nvPr/>
        </p:nvSpPr>
        <p:spPr bwMode="auto">
          <a:xfrm>
            <a:off x="2048144" y="4585169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5215912" name="Fünfeck 11"/>
          <p:cNvSpPr/>
          <p:nvPr/>
        </p:nvSpPr>
        <p:spPr bwMode="auto">
          <a:xfrm>
            <a:off x="2607950" y="4585169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5578456" name="Fünfeck 12"/>
          <p:cNvSpPr/>
          <p:nvPr/>
        </p:nvSpPr>
        <p:spPr bwMode="auto">
          <a:xfrm>
            <a:off x="3167754" y="4585169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410033083" name="Gerader Verbinder 15"/>
          <p:cNvCxnSpPr>
            <a:cxnSpLocks/>
          </p:cNvCxnSpPr>
          <p:nvPr/>
        </p:nvCxnSpPr>
        <p:spPr bwMode="auto">
          <a:xfrm>
            <a:off x="726343" y="4702761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6745860" name="Gerader Verbinder 19"/>
          <p:cNvCxnSpPr>
            <a:cxnSpLocks/>
          </p:cNvCxnSpPr>
          <p:nvPr/>
        </p:nvCxnSpPr>
        <p:spPr bwMode="auto">
          <a:xfrm>
            <a:off x="1286150" y="4702761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2102899" name="Gerader Verbinder 21"/>
          <p:cNvCxnSpPr>
            <a:cxnSpLocks/>
          </p:cNvCxnSpPr>
          <p:nvPr/>
        </p:nvCxnSpPr>
        <p:spPr bwMode="auto">
          <a:xfrm>
            <a:off x="1845954" y="4726260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5101163" name="Gerader Verbinder 22"/>
          <p:cNvCxnSpPr>
            <a:cxnSpLocks/>
          </p:cNvCxnSpPr>
          <p:nvPr/>
        </p:nvCxnSpPr>
        <p:spPr bwMode="auto">
          <a:xfrm>
            <a:off x="2405757" y="4724750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0440229" name="Gerader Verbinder 23"/>
          <p:cNvCxnSpPr>
            <a:cxnSpLocks/>
          </p:cNvCxnSpPr>
          <p:nvPr/>
        </p:nvCxnSpPr>
        <p:spPr bwMode="auto">
          <a:xfrm>
            <a:off x="2965563" y="4724750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3605097" name="Gerader Verbinder 26"/>
          <p:cNvCxnSpPr>
            <a:cxnSpLocks/>
          </p:cNvCxnSpPr>
          <p:nvPr/>
        </p:nvCxnSpPr>
        <p:spPr bwMode="auto">
          <a:xfrm flipV="1">
            <a:off x="1675445" y="3962633"/>
            <a:ext cx="0" cy="61563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30848440" name="Gerader Verbinder 28"/>
          <p:cNvCxnSpPr>
            <a:cxnSpLocks/>
          </p:cNvCxnSpPr>
          <p:nvPr/>
        </p:nvCxnSpPr>
        <p:spPr bwMode="auto">
          <a:xfrm>
            <a:off x="1670166" y="3962633"/>
            <a:ext cx="45870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40936688" name="Gerader Verbinder 52"/>
          <p:cNvCxnSpPr>
            <a:cxnSpLocks/>
          </p:cNvCxnSpPr>
          <p:nvPr/>
        </p:nvCxnSpPr>
        <p:spPr bwMode="auto">
          <a:xfrm>
            <a:off x="2434426" y="4724750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1469126" name="Gerader Verbinder 53"/>
          <p:cNvCxnSpPr>
            <a:cxnSpLocks/>
          </p:cNvCxnSpPr>
          <p:nvPr/>
        </p:nvCxnSpPr>
        <p:spPr bwMode="auto">
          <a:xfrm>
            <a:off x="4636536" y="4702761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0954599" name="Fünfeck 71"/>
          <p:cNvSpPr/>
          <p:nvPr/>
        </p:nvSpPr>
        <p:spPr bwMode="auto">
          <a:xfrm>
            <a:off x="2636618" y="1897005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12107379" name="Fünfeck 72"/>
          <p:cNvSpPr/>
          <p:nvPr/>
        </p:nvSpPr>
        <p:spPr bwMode="auto">
          <a:xfrm>
            <a:off x="3716244" y="4578219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92785129" name="Fünfeck 73"/>
          <p:cNvSpPr/>
          <p:nvPr/>
        </p:nvSpPr>
        <p:spPr bwMode="auto">
          <a:xfrm>
            <a:off x="4276047" y="4578219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751461742" name="Gerader Verbinder 75"/>
          <p:cNvCxnSpPr>
            <a:cxnSpLocks/>
          </p:cNvCxnSpPr>
          <p:nvPr/>
        </p:nvCxnSpPr>
        <p:spPr bwMode="auto">
          <a:xfrm>
            <a:off x="3514051" y="4717800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3564002" name="Gerader Verbinder 76"/>
          <p:cNvCxnSpPr>
            <a:cxnSpLocks/>
          </p:cNvCxnSpPr>
          <p:nvPr/>
        </p:nvCxnSpPr>
        <p:spPr bwMode="auto">
          <a:xfrm>
            <a:off x="4073855" y="4717800"/>
            <a:ext cx="2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0173398" name="Textfeld 103"/>
          <p:cNvSpPr txBox="1"/>
          <p:nvPr/>
        </p:nvSpPr>
        <p:spPr bwMode="auto">
          <a:xfrm>
            <a:off x="42428" y="4040196"/>
            <a:ext cx="1926056" cy="259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100"/>
              <a:t>alpha-1,6-Bond</a:t>
            </a:r>
            <a:endParaRPr/>
          </a:p>
        </p:txBody>
      </p:sp>
      <p:cxnSp>
        <p:nvCxnSpPr>
          <p:cNvPr id="1178830079" name="Gerade Verbindung mit Pfeil 106"/>
          <p:cNvCxnSpPr>
            <a:cxnSpLocks/>
          </p:cNvCxnSpPr>
          <p:nvPr/>
        </p:nvCxnSpPr>
        <p:spPr bwMode="auto">
          <a:xfrm flipV="1">
            <a:off x="2506854" y="4748131"/>
            <a:ext cx="0" cy="265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382195" name="Gerade Verbindung mit Pfeil 108"/>
          <p:cNvCxnSpPr>
            <a:cxnSpLocks/>
          </p:cNvCxnSpPr>
          <p:nvPr/>
        </p:nvCxnSpPr>
        <p:spPr bwMode="auto">
          <a:xfrm>
            <a:off x="1210698" y="4164015"/>
            <a:ext cx="3938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24129137" name="Textfeld 115"/>
          <p:cNvSpPr txBox="1"/>
          <p:nvPr/>
        </p:nvSpPr>
        <p:spPr bwMode="auto">
          <a:xfrm>
            <a:off x="7387911" y="2570073"/>
            <a:ext cx="2266801" cy="396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/>
              <a:t> </a:t>
            </a:r>
            <a:endParaRPr/>
          </a:p>
        </p:txBody>
      </p:sp>
      <p:sp>
        <p:nvSpPr>
          <p:cNvPr id="70110440" name="Textfeld 104"/>
          <p:cNvSpPr txBox="1"/>
          <p:nvPr/>
        </p:nvSpPr>
        <p:spPr bwMode="auto">
          <a:xfrm>
            <a:off x="1947049" y="5013378"/>
            <a:ext cx="1927496" cy="259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100"/>
              <a:t>alpha-1,4-Bond </a:t>
            </a:r>
            <a:endParaRPr/>
          </a:p>
        </p:txBody>
      </p:sp>
      <p:sp>
        <p:nvSpPr>
          <p:cNvPr id="1536555834" name="Textfeld 18"/>
          <p:cNvSpPr txBox="1">
            <a:spLocks noChangeArrowheads="1"/>
          </p:cNvSpPr>
          <p:nvPr/>
        </p:nvSpPr>
        <p:spPr bwMode="auto">
          <a:xfrm>
            <a:off x="468312" y="870816"/>
            <a:ext cx="7927146" cy="7318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5pPr>
            <a:lvl6pPr marL="2514599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1">
                <a:solidFill>
                  <a:srgbClr val="003560"/>
                </a:solidFill>
                <a:latin typeface="Arial"/>
              </a:rPr>
              <a:t>Breakdown of Glycogen</a:t>
            </a:r>
            <a:endParaRPr/>
          </a:p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400" b="1">
              <a:solidFill>
                <a:srgbClr val="003560"/>
              </a:solidFill>
              <a:latin typeface="Arial"/>
            </a:endParaRPr>
          </a:p>
        </p:txBody>
      </p:sp>
      <p:grpSp>
        <p:nvGrpSpPr>
          <p:cNvPr id="1005850899" name="Gruppieren 1005850898"/>
          <p:cNvGrpSpPr/>
          <p:nvPr/>
        </p:nvGrpSpPr>
        <p:grpSpPr bwMode="auto">
          <a:xfrm>
            <a:off x="4994185" y="3859099"/>
            <a:ext cx="2286600" cy="1508271"/>
            <a:chOff x="0" y="0"/>
            <a:chExt cx="2286600" cy="1508271"/>
          </a:xfrm>
        </p:grpSpPr>
        <p:sp>
          <p:nvSpPr>
            <p:cNvPr id="1819931089" name="Teilkreis 110"/>
            <p:cNvSpPr/>
            <p:nvPr/>
          </p:nvSpPr>
          <p:spPr bwMode="auto">
            <a:xfrm rot="13636372">
              <a:off x="762000" y="658876"/>
              <a:ext cx="480857" cy="492505"/>
            </a:xfrm>
            <a:prstGeom prst="pie">
              <a:avLst>
                <a:gd name="adj1" fmla="val 0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429145429" name="Teilkreis 111"/>
            <p:cNvSpPr/>
            <p:nvPr/>
          </p:nvSpPr>
          <p:spPr bwMode="auto">
            <a:xfrm rot="13636372">
              <a:off x="783095" y="-5823"/>
              <a:ext cx="480857" cy="492505"/>
            </a:xfrm>
            <a:prstGeom prst="pie">
              <a:avLst>
                <a:gd name="adj1" fmla="val 0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074230113" name="Textfeld 115"/>
            <p:cNvSpPr txBox="1"/>
            <p:nvPr/>
          </p:nvSpPr>
          <p:spPr bwMode="auto">
            <a:xfrm>
              <a:off x="0" y="1248831"/>
              <a:ext cx="2286600" cy="259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100" b="0" i="0" u="none" strike="noStrike" cap="none" spc="0">
                  <a:solidFill>
                    <a:srgbClr val="003560"/>
                  </a:solidFill>
                  <a:latin typeface="Arial"/>
                  <a:ea typeface="Arial"/>
                  <a:cs typeface="Arial"/>
                </a:rPr>
                <a:t>Glycogen-Phosphorylase</a:t>
              </a:r>
              <a:endParaRPr lang="de-DE" sz="1600" b="0" i="0" u="none" strike="noStrike" cap="none" spc="0">
                <a:solidFill>
                  <a:srgbClr val="00356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89584589" name="Fünfeck 12"/>
          <p:cNvSpPr/>
          <p:nvPr/>
        </p:nvSpPr>
        <p:spPr bwMode="auto">
          <a:xfrm>
            <a:off x="4838728" y="4584119"/>
            <a:ext cx="357611" cy="325923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33005536" name="Teilkreis 14"/>
          <p:cNvSpPr/>
          <p:nvPr/>
        </p:nvSpPr>
        <p:spPr bwMode="auto">
          <a:xfrm rot="13636372">
            <a:off x="7811002" y="4423422"/>
            <a:ext cx="480857" cy="492505"/>
          </a:xfrm>
          <a:prstGeom prst="pie">
            <a:avLst>
              <a:gd name="adj1" fmla="val 0"/>
              <a:gd name="adj2" fmla="val 1620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476487569" name="Teilkreis 2"/>
          <p:cNvSpPr/>
          <p:nvPr/>
        </p:nvSpPr>
        <p:spPr bwMode="auto">
          <a:xfrm rot="13636372">
            <a:off x="420999" y="2785170"/>
            <a:ext cx="480857" cy="492505"/>
          </a:xfrm>
          <a:prstGeom prst="pie">
            <a:avLst>
              <a:gd name="adj1" fmla="val 0"/>
              <a:gd name="adj2" fmla="val 16200000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1023220422" name="Textfeld 5"/>
          <p:cNvSpPr txBox="1"/>
          <p:nvPr/>
        </p:nvSpPr>
        <p:spPr bwMode="auto">
          <a:xfrm>
            <a:off x="7288271" y="4026610"/>
            <a:ext cx="1692985" cy="396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/>
              <a:t>Transferase</a:t>
            </a:r>
            <a:endParaRPr/>
          </a:p>
        </p:txBody>
      </p:sp>
      <p:sp>
        <p:nvSpPr>
          <p:cNvPr id="50935100" name="Textfeld 6"/>
          <p:cNvSpPr txBox="1"/>
          <p:nvPr/>
        </p:nvSpPr>
        <p:spPr bwMode="auto">
          <a:xfrm>
            <a:off x="96003" y="2059967"/>
            <a:ext cx="2380295" cy="701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/>
              <a:t>Alpha-1,6-Glucosidase</a:t>
            </a:r>
            <a:endParaRPr/>
          </a:p>
        </p:txBody>
      </p:sp>
      <p:sp>
        <p:nvSpPr>
          <p:cNvPr id="1287099078" name="Textfeld 1287099077"/>
          <p:cNvSpPr txBox="1"/>
          <p:nvPr/>
        </p:nvSpPr>
        <p:spPr bwMode="auto">
          <a:xfrm>
            <a:off x="2177590" y="2291121"/>
            <a:ext cx="1575944" cy="396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t>Glucose </a:t>
            </a:r>
          </a:p>
        </p:txBody>
      </p:sp>
      <p:cxnSp>
        <p:nvCxnSpPr>
          <p:cNvPr id="2" name="Gerade Verbindung 1"/>
          <p:cNvCxnSpPr>
            <a:cxnSpLocks/>
          </p:cNvCxnSpPr>
          <p:nvPr/>
        </p:nvCxnSpPr>
        <p:spPr bwMode="auto">
          <a:xfrm>
            <a:off x="3455006" y="2023020"/>
            <a:ext cx="1642081" cy="18439"/>
          </a:xfrm>
          <a:prstGeom prst="line">
            <a:avLst/>
          </a:prstGeom>
          <a:solidFill>
            <a:schemeClr val="bg1"/>
          </a:solidFill>
          <a:ln w="6349" cap="flat" cmpd="sng" algn="ctr">
            <a:solidFill>
              <a:schemeClr val="accent1"/>
            </a:solidFill>
            <a:prstDash val="solid"/>
            <a:tailEnd type="arrow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30779536" name="Textfeld 1130779535"/>
          <p:cNvSpPr txBox="1"/>
          <p:nvPr/>
        </p:nvSpPr>
        <p:spPr bwMode="auto">
          <a:xfrm>
            <a:off x="3680587" y="1794060"/>
            <a:ext cx="1548532" cy="2289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b="0" i="0" u="none" strike="noStrike" cap="none" spc="0">
                <a:solidFill>
                  <a:srgbClr val="003560"/>
                </a:solidFill>
                <a:latin typeface="Arial"/>
                <a:ea typeface="Arial"/>
                <a:cs typeface="Arial"/>
              </a:rPr>
              <a:t>1 ATP needed</a:t>
            </a:r>
            <a:endParaRPr/>
          </a:p>
        </p:txBody>
      </p:sp>
      <p:sp>
        <p:nvSpPr>
          <p:cNvPr id="1408726103" name="Textfeld 1408726102"/>
          <p:cNvSpPr txBox="1"/>
          <p:nvPr/>
        </p:nvSpPr>
        <p:spPr bwMode="auto">
          <a:xfrm>
            <a:off x="5263477" y="1926980"/>
            <a:ext cx="1429633" cy="228960"/>
          </a:xfrm>
          <a:prstGeom prst="rect">
            <a:avLst/>
          </a:prstGeom>
          <a:solidFill>
            <a:schemeClr val="bg1"/>
          </a:solidFill>
          <a:ln w="6349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b="0" i="0" u="none" strike="noStrike" cap="none" spc="0">
                <a:solidFill>
                  <a:srgbClr val="003560"/>
                </a:solidFill>
                <a:latin typeface="Arial"/>
                <a:ea typeface="Arial"/>
                <a:cs typeface="Arial"/>
              </a:rPr>
              <a:t>Glucose - 6 - Phosphat</a:t>
            </a:r>
            <a:endParaRPr lang="de-DE" sz="900" b="0" i="0" u="none" strike="noStrike" cap="none" spc="0">
              <a:solidFill>
                <a:srgbClr val="00356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28442211" name="Textfeld 18"/>
          <p:cNvSpPr txBox="1">
            <a:spLocks noChangeArrowheads="1"/>
          </p:cNvSpPr>
          <p:nvPr/>
        </p:nvSpPr>
        <p:spPr bwMode="auto">
          <a:xfrm>
            <a:off x="468312" y="870816"/>
            <a:ext cx="7967826" cy="1097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5pPr>
            <a:lvl6pPr marL="2514599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1">
                <a:solidFill>
                  <a:srgbClr val="003560"/>
                </a:solidFill>
                <a:latin typeface="Arial"/>
              </a:rPr>
              <a:t>Overall ATP-Gain from Glycolysis per </a:t>
            </a:r>
          </a:p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1">
                <a:solidFill>
                  <a:srgbClr val="003560"/>
                </a:solidFill>
                <a:latin typeface="Arial"/>
              </a:rPr>
              <a:t>Pyruvate/Lactate</a:t>
            </a:r>
            <a:endParaRPr/>
          </a:p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400" b="1">
              <a:solidFill>
                <a:srgbClr val="003560"/>
              </a:solidFill>
              <a:latin typeface="Arial"/>
            </a:endParaRPr>
          </a:p>
        </p:txBody>
      </p:sp>
      <p:sp>
        <p:nvSpPr>
          <p:cNvPr id="823532012" name="Textfeld 4"/>
          <p:cNvSpPr txBox="1"/>
          <p:nvPr/>
        </p:nvSpPr>
        <p:spPr bwMode="auto">
          <a:xfrm>
            <a:off x="239712" y="1745514"/>
            <a:ext cx="9083166" cy="396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984420553" name="Textfeld 4"/>
          <p:cNvSpPr txBox="1"/>
          <p:nvPr/>
        </p:nvSpPr>
        <p:spPr bwMode="auto">
          <a:xfrm>
            <a:off x="239712" y="1745514"/>
            <a:ext cx="9183966" cy="155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850" indent="-261850">
              <a:buFont typeface="Wingdings"/>
              <a:buChar char="§"/>
              <a:defRPr/>
            </a:pPr>
            <a:r>
              <a:rPr lang="de-DE" sz="1600">
                <a:solidFill>
                  <a:srgbClr val="003560"/>
                </a:solidFill>
                <a:latin typeface="Arial"/>
                <a:cs typeface="Arial"/>
              </a:rPr>
              <a:t>Glucose: 	</a:t>
            </a:r>
            <a:r>
              <a:rPr lang="de-DE" sz="1600">
                <a:solidFill>
                  <a:srgbClr val="003560"/>
                </a:solidFill>
                <a:highlight>
                  <a:srgbClr val="00FF00"/>
                </a:highlight>
                <a:latin typeface="Arial"/>
                <a:cs typeface="Arial"/>
              </a:rPr>
              <a:t>1</a:t>
            </a:r>
            <a:r>
              <a:rPr lang="de-DE" sz="1600">
                <a:solidFill>
                  <a:srgbClr val="003560"/>
                </a:solidFill>
                <a:latin typeface="Arial"/>
                <a:cs typeface="Arial"/>
              </a:rPr>
              <a:t> ATP per Lactate</a:t>
            </a:r>
          </a:p>
          <a:p>
            <a:pPr marL="261850" indent="-261850">
              <a:buFont typeface="Wingdings"/>
              <a:buChar char="§"/>
              <a:defRPr/>
            </a:pPr>
            <a:r>
              <a:rPr lang="de-DE" sz="1600">
                <a:solidFill>
                  <a:srgbClr val="003560"/>
                </a:solidFill>
                <a:latin typeface="Arial"/>
                <a:cs typeface="Arial"/>
              </a:rPr>
              <a:t>Glycogen: 	</a:t>
            </a:r>
            <a:r>
              <a:rPr lang="de-DE" sz="1600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1.5</a:t>
            </a:r>
            <a:r>
              <a:rPr lang="de-DE" sz="1600">
                <a:solidFill>
                  <a:srgbClr val="003560"/>
                </a:solidFill>
                <a:latin typeface="Arial"/>
                <a:cs typeface="Arial"/>
              </a:rPr>
              <a:t> ATP per Lactate</a:t>
            </a:r>
          </a:p>
          <a:p>
            <a:pPr marL="261850" indent="-261850">
              <a:buFont typeface="Wingdings"/>
              <a:buChar char="§"/>
              <a:defRPr/>
            </a:pPr>
            <a:endParaRPr lang="de-DE" sz="1600">
              <a:solidFill>
                <a:srgbClr val="003560"/>
              </a:solidFill>
              <a:latin typeface="Arial"/>
              <a:cs typeface="Arial"/>
            </a:endParaRPr>
          </a:p>
          <a:p>
            <a:pPr marL="261850" indent="-261850">
              <a:buFont typeface="Wingdings"/>
              <a:buChar char="§"/>
              <a:defRPr/>
            </a:pPr>
            <a:r>
              <a:rPr lang="de-DE" sz="1600">
                <a:solidFill>
                  <a:srgbClr val="003560"/>
                </a:solidFill>
                <a:latin typeface="Arial"/>
                <a:cs typeface="Arial"/>
              </a:rPr>
              <a:t>If only glycogen is metabolized...</a:t>
            </a:r>
          </a:p>
          <a:p>
            <a:pPr marL="261850" indent="-261850">
              <a:buFont typeface="Wingdings"/>
              <a:buChar char="§"/>
              <a:defRPr/>
            </a:pPr>
            <a:endParaRPr lang="de-DE" sz="1600">
              <a:solidFill>
                <a:srgbClr val="003560"/>
              </a:solidFill>
              <a:latin typeface="Arial"/>
              <a:cs typeface="Arial"/>
            </a:endParaRPr>
          </a:p>
          <a:p>
            <a:pPr marL="261850" indent="-261850">
              <a:buFont typeface="Wingdings"/>
              <a:buChar char="§"/>
              <a:defRPr/>
            </a:pPr>
            <a:r>
              <a:rPr lang="de-DE" sz="1600">
                <a:solidFill>
                  <a:srgbClr val="003560"/>
                </a:solidFill>
                <a:latin typeface="Arial"/>
                <a:cs typeface="Arial"/>
              </a:rPr>
              <a:t>Every 8 - 12 bonds an alpha-1,6-bond occurs, therefore we can make the following calculation</a:t>
            </a:r>
          </a:p>
        </p:txBody>
      </p:sp>
      <p:sp>
        <p:nvSpPr>
          <p:cNvPr id="1565142009" name="Textfeld 4"/>
          <p:cNvSpPr txBox="1"/>
          <p:nvPr/>
        </p:nvSpPr>
        <p:spPr bwMode="auto">
          <a:xfrm>
            <a:off x="1042987" y="3371792"/>
            <a:ext cx="6674874" cy="823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de-DE" sz="1600" u="sng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endParaRPr sz="1600" u="none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de-DE" sz="1600" u="none">
                <a:solidFill>
                  <a:srgbClr val="003560"/>
                </a:solidFill>
                <a:latin typeface="Arial"/>
                <a:cs typeface="Arial"/>
              </a:rPr>
              <a:t>(n</a:t>
            </a:r>
            <a:r>
              <a:rPr lang="de-DE" sz="1600" u="none" baseline="-25000">
                <a:solidFill>
                  <a:srgbClr val="003560"/>
                </a:solidFill>
                <a:latin typeface="Arial"/>
                <a:cs typeface="Arial"/>
              </a:rPr>
              <a:t>Glycogen</a:t>
            </a:r>
            <a:r>
              <a:rPr lang="de-DE" sz="1600" u="none">
                <a:solidFill>
                  <a:srgbClr val="003560"/>
                </a:solidFill>
                <a:latin typeface="Arial"/>
                <a:cs typeface="Arial"/>
              </a:rPr>
              <a:t> * </a:t>
            </a:r>
            <a:r>
              <a:rPr lang="de-DE" sz="1600" u="none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1.5</a:t>
            </a:r>
            <a:r>
              <a:rPr lang="de-DE" sz="1600" u="none">
                <a:solidFill>
                  <a:srgbClr val="003560"/>
                </a:solidFill>
                <a:latin typeface="Arial"/>
                <a:cs typeface="Arial"/>
              </a:rPr>
              <a:t> + n</a:t>
            </a:r>
            <a:r>
              <a:rPr lang="de-DE" sz="1600" u="none" baseline="-25000">
                <a:solidFill>
                  <a:srgbClr val="003560"/>
                </a:solidFill>
                <a:latin typeface="Arial"/>
                <a:cs typeface="Arial"/>
              </a:rPr>
              <a:t>Glucose</a:t>
            </a:r>
            <a:r>
              <a:rPr lang="de-DE" sz="1600" u="none">
                <a:solidFill>
                  <a:srgbClr val="003560"/>
                </a:solidFill>
                <a:latin typeface="Arial"/>
                <a:cs typeface="Arial"/>
              </a:rPr>
              <a:t> * </a:t>
            </a:r>
            <a:r>
              <a:rPr lang="de-DE" sz="1600" u="none">
                <a:solidFill>
                  <a:srgbClr val="003560"/>
                </a:solidFill>
                <a:highlight>
                  <a:srgbClr val="00FF00"/>
                </a:highlight>
                <a:latin typeface="Arial"/>
                <a:cs typeface="Arial"/>
              </a:rPr>
              <a:t>1</a:t>
            </a:r>
            <a:r>
              <a:rPr lang="de-DE" sz="1600" u="none">
                <a:solidFill>
                  <a:srgbClr val="003560"/>
                </a:solidFill>
                <a:latin typeface="Arial"/>
                <a:cs typeface="Arial"/>
              </a:rPr>
              <a:t>) / (</a:t>
            </a:r>
            <a:r>
              <a:rPr lang="de-DE" sz="1600" b="0" i="0" u="none" strike="noStrike" cap="none" spc="0">
                <a:solidFill>
                  <a:srgbClr val="003560"/>
                </a:solidFill>
                <a:latin typeface="Arial"/>
                <a:ea typeface="Arial"/>
                <a:cs typeface="Arial"/>
              </a:rPr>
              <a:t>n</a:t>
            </a:r>
            <a:r>
              <a:rPr lang="de-DE" sz="1600" b="0" i="0" u="none" strike="noStrike" cap="none" spc="0" baseline="-25000">
                <a:solidFill>
                  <a:srgbClr val="003560"/>
                </a:solidFill>
                <a:latin typeface="Arial"/>
                <a:ea typeface="Arial"/>
                <a:cs typeface="Arial"/>
              </a:rPr>
              <a:t>Glycogen</a:t>
            </a:r>
            <a:r>
              <a:rPr lang="de-DE" sz="1600" u="none">
                <a:solidFill>
                  <a:srgbClr val="003560"/>
                </a:solidFill>
                <a:latin typeface="Arial"/>
                <a:cs typeface="Arial"/>
              </a:rPr>
              <a:t> + </a:t>
            </a:r>
            <a:r>
              <a:rPr lang="de-DE" sz="1600" b="0" i="0" u="none" strike="noStrike" cap="none" spc="0">
                <a:solidFill>
                  <a:srgbClr val="003560"/>
                </a:solidFill>
                <a:latin typeface="Arial"/>
                <a:ea typeface="Arial"/>
                <a:cs typeface="Arial"/>
              </a:rPr>
              <a:t>n</a:t>
            </a:r>
            <a:r>
              <a:rPr lang="de-DE" sz="1600" b="0" i="0" u="none" strike="noStrike" cap="none" spc="0" baseline="-25000">
                <a:solidFill>
                  <a:srgbClr val="003560"/>
                </a:solidFill>
                <a:latin typeface="Arial"/>
                <a:ea typeface="Arial"/>
                <a:cs typeface="Arial"/>
              </a:rPr>
              <a:t>Glucose</a:t>
            </a:r>
            <a:r>
              <a:rPr lang="de-DE" sz="1600" u="none">
                <a:solidFill>
                  <a:srgbClr val="003560"/>
                </a:solidFill>
                <a:latin typeface="Arial"/>
                <a:cs typeface="Arial"/>
              </a:rPr>
              <a:t>) = ATP per Lactate</a:t>
            </a:r>
            <a:endParaRPr sz="1600" u="none">
              <a:solidFill>
                <a:srgbClr val="003560"/>
              </a:solidFill>
              <a:latin typeface="Arial"/>
              <a:cs typeface="Arial"/>
            </a:endParaRPr>
          </a:p>
        </p:txBody>
      </p:sp>
      <p:sp>
        <p:nvSpPr>
          <p:cNvPr id="1252555877" name="Textfeld 1252555876"/>
          <p:cNvSpPr txBox="1"/>
          <p:nvPr/>
        </p:nvSpPr>
        <p:spPr bwMode="auto">
          <a:xfrm>
            <a:off x="358588" y="4787243"/>
            <a:ext cx="1808026" cy="3356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de-DE" sz="1600" u="sng">
                <a:solidFill>
                  <a:srgbClr val="003560"/>
                </a:solidFill>
                <a:latin typeface="Arial"/>
                <a:cs typeface="Arial"/>
              </a:rPr>
              <a:t>Every 8 bonds</a:t>
            </a:r>
            <a:endParaRPr lang="de-DE" sz="1200" u="sng">
              <a:solidFill>
                <a:srgbClr val="003560"/>
              </a:solidFill>
              <a:latin typeface="Arial"/>
              <a:cs typeface="Arial"/>
            </a:endParaRPr>
          </a:p>
        </p:txBody>
      </p:sp>
      <p:sp>
        <p:nvSpPr>
          <p:cNvPr id="1164235029" name="Textfeld 4"/>
          <p:cNvSpPr txBox="1"/>
          <p:nvPr/>
        </p:nvSpPr>
        <p:spPr bwMode="auto">
          <a:xfrm>
            <a:off x="358588" y="4955063"/>
            <a:ext cx="2691663" cy="823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sz="1600" u="none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de-DE" sz="1600" u="none">
                <a:solidFill>
                  <a:srgbClr val="003560"/>
                </a:solidFill>
                <a:latin typeface="Arial"/>
                <a:cs typeface="Arial"/>
              </a:rPr>
              <a:t>(7 * </a:t>
            </a:r>
            <a:r>
              <a:rPr lang="de-DE" sz="1600" u="none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1.5</a:t>
            </a:r>
            <a:r>
              <a:rPr lang="de-DE" sz="1600" u="none">
                <a:solidFill>
                  <a:srgbClr val="003560"/>
                </a:solidFill>
                <a:latin typeface="Arial"/>
                <a:cs typeface="Arial"/>
              </a:rPr>
              <a:t> + 1 * </a:t>
            </a:r>
            <a:r>
              <a:rPr lang="de-DE" sz="1600" u="none">
                <a:solidFill>
                  <a:srgbClr val="003560"/>
                </a:solidFill>
                <a:highlight>
                  <a:srgbClr val="00FF00"/>
                </a:highlight>
                <a:latin typeface="Arial"/>
                <a:cs typeface="Arial"/>
              </a:rPr>
              <a:t>1</a:t>
            </a:r>
            <a:r>
              <a:rPr lang="de-DE" sz="1600" u="none">
                <a:solidFill>
                  <a:srgbClr val="003560"/>
                </a:solidFill>
                <a:latin typeface="Arial"/>
                <a:cs typeface="Arial"/>
              </a:rPr>
              <a:t>) / (7 + </a:t>
            </a:r>
            <a:r>
              <a:rPr lang="de-DE" sz="1600" b="0" i="0" u="none" strike="noStrike" cap="none" spc="0">
                <a:solidFill>
                  <a:srgbClr val="003560"/>
                </a:solidFill>
                <a:latin typeface="Arial"/>
                <a:ea typeface="Arial"/>
                <a:cs typeface="Arial"/>
              </a:rPr>
              <a:t>1</a:t>
            </a:r>
            <a:r>
              <a:rPr lang="de-DE" sz="1600" u="none">
                <a:solidFill>
                  <a:srgbClr val="003560"/>
                </a:solidFill>
                <a:latin typeface="Arial"/>
                <a:cs typeface="Arial"/>
              </a:rPr>
              <a:t>) = 1.44 ATP per Lactate</a:t>
            </a:r>
          </a:p>
        </p:txBody>
      </p:sp>
      <p:sp>
        <p:nvSpPr>
          <p:cNvPr id="921249355" name="Textfeld 921249354"/>
          <p:cNvSpPr txBox="1"/>
          <p:nvPr/>
        </p:nvSpPr>
        <p:spPr bwMode="auto">
          <a:xfrm>
            <a:off x="6273613" y="4852330"/>
            <a:ext cx="1809465" cy="3356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de-DE" sz="1600" u="sng">
                <a:solidFill>
                  <a:srgbClr val="003560"/>
                </a:solidFill>
                <a:latin typeface="Arial"/>
                <a:cs typeface="Arial"/>
              </a:rPr>
              <a:t>Every 12 bonds</a:t>
            </a:r>
            <a:endParaRPr lang="de-DE" sz="1200" u="sng">
              <a:solidFill>
                <a:srgbClr val="003560"/>
              </a:solidFill>
              <a:latin typeface="Arial"/>
              <a:cs typeface="Arial"/>
            </a:endParaRPr>
          </a:p>
        </p:txBody>
      </p:sp>
      <p:sp>
        <p:nvSpPr>
          <p:cNvPr id="223265063" name="Textfeld 4"/>
          <p:cNvSpPr txBox="1"/>
          <p:nvPr/>
        </p:nvSpPr>
        <p:spPr bwMode="auto">
          <a:xfrm>
            <a:off x="6273613" y="5020151"/>
            <a:ext cx="2694902" cy="823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sz="1600" u="none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de-DE" sz="1600" u="none">
                <a:solidFill>
                  <a:srgbClr val="003560"/>
                </a:solidFill>
                <a:latin typeface="Arial"/>
                <a:cs typeface="Arial"/>
              </a:rPr>
              <a:t>(11 * </a:t>
            </a:r>
            <a:r>
              <a:rPr lang="de-DE" sz="1600" u="none">
                <a:solidFill>
                  <a:srgbClr val="003560"/>
                </a:solidFill>
                <a:highlight>
                  <a:srgbClr val="FFFF00"/>
                </a:highlight>
                <a:latin typeface="Arial"/>
                <a:cs typeface="Arial"/>
              </a:rPr>
              <a:t>1.5</a:t>
            </a:r>
            <a:r>
              <a:rPr lang="de-DE" sz="1600" u="none">
                <a:solidFill>
                  <a:srgbClr val="003560"/>
                </a:solidFill>
                <a:latin typeface="Arial"/>
                <a:cs typeface="Arial"/>
              </a:rPr>
              <a:t> + 1 * </a:t>
            </a:r>
            <a:r>
              <a:rPr lang="de-DE" sz="1600" u="none">
                <a:solidFill>
                  <a:srgbClr val="003560"/>
                </a:solidFill>
                <a:highlight>
                  <a:srgbClr val="00FF00"/>
                </a:highlight>
                <a:latin typeface="Arial"/>
                <a:cs typeface="Arial"/>
              </a:rPr>
              <a:t>1</a:t>
            </a:r>
            <a:r>
              <a:rPr lang="de-DE" sz="1600" u="none">
                <a:solidFill>
                  <a:srgbClr val="003560"/>
                </a:solidFill>
                <a:latin typeface="Arial"/>
                <a:cs typeface="Arial"/>
              </a:rPr>
              <a:t>) / (12) = 1.46 ATP per Lactate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6+ kostenlose Turmspringen &amp; Körperspannung Illustrationen - Pixabay">
            <a:extLst>
              <a:ext uri="{FF2B5EF4-FFF2-40B4-BE49-F238E27FC236}">
                <a16:creationId xmlns:a16="http://schemas.microsoft.com/office/drawing/2014/main" id="{1AE4C916-7EB2-5962-7A8A-2FEF26317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45307" y="1997432"/>
            <a:ext cx="1714384" cy="162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feld 18">
            <a:extLst>
              <a:ext uri="{FF2B5EF4-FFF2-40B4-BE49-F238E27FC236}">
                <a16:creationId xmlns:a16="http://schemas.microsoft.com/office/drawing/2014/main" id="{E8AC9389-6FEE-42D0-8CD3-AB8DA835F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Recap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2C1BD6F9-321C-38B9-64A8-D214E60E79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781"/>
          <a:stretch/>
        </p:blipFill>
        <p:spPr bwMode="auto">
          <a:xfrm>
            <a:off x="431709" y="3930689"/>
            <a:ext cx="4992537" cy="2227132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E8A1AA8E-DE51-DA6E-6853-A6EAFE8AB5EF}"/>
              </a:ext>
            </a:extLst>
          </p:cNvPr>
          <p:cNvSpPr/>
          <p:nvPr/>
        </p:nvSpPr>
        <p:spPr>
          <a:xfrm>
            <a:off x="3236512" y="5219699"/>
            <a:ext cx="1995887" cy="839417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FBDC627-73C0-8FED-F6B2-AB45083FA8DD}"/>
              </a:ext>
            </a:extLst>
          </p:cNvPr>
          <p:cNvSpPr txBox="1"/>
          <p:nvPr/>
        </p:nvSpPr>
        <p:spPr>
          <a:xfrm>
            <a:off x="468313" y="1525012"/>
            <a:ext cx="4167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Todays</a:t>
            </a:r>
            <a:r>
              <a:rPr lang="de-DE" sz="1600" b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Topic:</a:t>
            </a:r>
          </a:p>
          <a:p>
            <a:endParaRPr lang="de-DE" sz="1600" b="1" u="sng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 Dive </a:t>
            </a:r>
            <a:r>
              <a:rPr lang="de-DE" sz="16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de-DE" sz="16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Lactic</a:t>
            </a:r>
            <a:r>
              <a:rPr lang="de-DE" sz="16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Metabolism</a:t>
            </a:r>
            <a:endParaRPr lang="de-DE" sz="16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„Keep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simple"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8322D28B-3BE2-75A6-7D53-C88409D6B3A8}"/>
              </a:ext>
            </a:extLst>
          </p:cNvPr>
          <p:cNvSpPr/>
          <p:nvPr/>
        </p:nvSpPr>
        <p:spPr>
          <a:xfrm>
            <a:off x="7437438" y="6143005"/>
            <a:ext cx="4699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dk1"/>
              </a:solidFill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7501E636-FEB6-7674-73DC-2F15CF6A5C61}"/>
              </a:ext>
            </a:extLst>
          </p:cNvPr>
          <p:cNvSpPr/>
          <p:nvPr/>
        </p:nvSpPr>
        <p:spPr>
          <a:xfrm>
            <a:off x="6376296" y="5382347"/>
            <a:ext cx="2667000" cy="1310481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D14AE219-5C51-4D73-0A1F-0AE8C75DA63A}"/>
              </a:ext>
            </a:extLst>
          </p:cNvPr>
          <p:cNvSpPr/>
          <p:nvPr/>
        </p:nvSpPr>
        <p:spPr>
          <a:xfrm>
            <a:off x="6370190" y="6413766"/>
            <a:ext cx="2667000" cy="266361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81A6BDA0-CED0-272F-C801-5FD56E824A78}"/>
              </a:ext>
            </a:extLst>
          </p:cNvPr>
          <p:cNvSpPr/>
          <p:nvPr/>
        </p:nvSpPr>
        <p:spPr>
          <a:xfrm>
            <a:off x="6364288" y="6467672"/>
            <a:ext cx="2667000" cy="2307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83850596-F485-4462-4FFF-48108642EB81}"/>
              </a:ext>
            </a:extLst>
          </p:cNvPr>
          <p:cNvGrpSpPr/>
          <p:nvPr/>
        </p:nvGrpSpPr>
        <p:grpSpPr>
          <a:xfrm>
            <a:off x="6199188" y="3817865"/>
            <a:ext cx="2844108" cy="2872581"/>
            <a:chOff x="2755900" y="2273300"/>
            <a:chExt cx="2844108" cy="2872581"/>
          </a:xfrm>
        </p:grpSpPr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1EF74041-7628-8745-DE80-A9ED00D338C9}"/>
                </a:ext>
              </a:extLst>
            </p:cNvPr>
            <p:cNvSpPr/>
            <p:nvPr/>
          </p:nvSpPr>
          <p:spPr>
            <a:xfrm>
              <a:off x="2921000" y="2415381"/>
              <a:ext cx="2667000" cy="2730500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6177B2CB-8921-14DF-D461-7ADC2DD2DB26}"/>
                </a:ext>
              </a:extLst>
            </p:cNvPr>
            <p:cNvSpPr/>
            <p:nvPr/>
          </p:nvSpPr>
          <p:spPr>
            <a:xfrm>
              <a:off x="2755900" y="2273300"/>
              <a:ext cx="2844108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2" name="Pfeil nach rechts 31">
            <a:extLst>
              <a:ext uri="{FF2B5EF4-FFF2-40B4-BE49-F238E27FC236}">
                <a16:creationId xmlns:a16="http://schemas.microsoft.com/office/drawing/2014/main" id="{13342F6D-788E-CC5C-199E-5D665D97B94F}"/>
              </a:ext>
            </a:extLst>
          </p:cNvPr>
          <p:cNvSpPr/>
          <p:nvPr/>
        </p:nvSpPr>
        <p:spPr>
          <a:xfrm rot="5400000">
            <a:off x="7540893" y="4117813"/>
            <a:ext cx="1310482" cy="405129"/>
          </a:xfrm>
          <a:prstGeom prst="rightArrow">
            <a:avLst>
              <a:gd name="adj1" fmla="val 50000"/>
              <a:gd name="adj2" fmla="val 476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Pfeil nach rechts 32">
            <a:extLst>
              <a:ext uri="{FF2B5EF4-FFF2-40B4-BE49-F238E27FC236}">
                <a16:creationId xmlns:a16="http://schemas.microsoft.com/office/drawing/2014/main" id="{7C855E88-1701-6D61-B5FB-8C48C294D706}"/>
              </a:ext>
            </a:extLst>
          </p:cNvPr>
          <p:cNvSpPr/>
          <p:nvPr/>
        </p:nvSpPr>
        <p:spPr>
          <a:xfrm rot="5400000">
            <a:off x="6521306" y="4250144"/>
            <a:ext cx="1310482" cy="140466"/>
          </a:xfrm>
          <a:prstGeom prst="rightArrow">
            <a:avLst>
              <a:gd name="adj1" fmla="val 50000"/>
              <a:gd name="adj2" fmla="val 47669"/>
            </a:avLst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0FE1CE84-F499-3E66-4BA3-11646ED824E5}"/>
              </a:ext>
            </a:extLst>
          </p:cNvPr>
          <p:cNvSpPr txBox="1"/>
          <p:nvPr/>
        </p:nvSpPr>
        <p:spPr>
          <a:xfrm rot="16200000">
            <a:off x="4847870" y="5232797"/>
            <a:ext cx="25157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Alactic-Anaerobic</a:t>
            </a:r>
            <a:r>
              <a:rPr lang="de-DE" sz="1050" b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1050" b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(ATP-</a:t>
            </a:r>
            <a:r>
              <a:rPr lang="de-DE" sz="1050" b="1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r>
              <a:rPr lang="de-DE" sz="1050" b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-System)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7760A6A3-CD54-B7C8-3984-8B586A651D85}"/>
              </a:ext>
            </a:extLst>
          </p:cNvPr>
          <p:cNvSpPr txBox="1"/>
          <p:nvPr/>
        </p:nvSpPr>
        <p:spPr>
          <a:xfrm>
            <a:off x="6883156" y="2592968"/>
            <a:ext cx="1856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50" b="1" u="sng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Aerobic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FA9E4E62-DDD2-D5AE-8530-C52D735A9B06}"/>
              </a:ext>
            </a:extLst>
          </p:cNvPr>
          <p:cNvSpPr txBox="1"/>
          <p:nvPr/>
        </p:nvSpPr>
        <p:spPr>
          <a:xfrm>
            <a:off x="7607844" y="2592968"/>
            <a:ext cx="1856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50" b="1" u="sng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Lactic-Anaerobic</a:t>
            </a:r>
            <a:endParaRPr lang="de-DE" dirty="0"/>
          </a:p>
        </p:txBody>
      </p:sp>
      <p:sp>
        <p:nvSpPr>
          <p:cNvPr id="37" name="Zylinder 36">
            <a:extLst>
              <a:ext uri="{FF2B5EF4-FFF2-40B4-BE49-F238E27FC236}">
                <a16:creationId xmlns:a16="http://schemas.microsoft.com/office/drawing/2014/main" id="{3A822665-6CA9-5D14-C972-0BC48A06AD65}"/>
              </a:ext>
            </a:extLst>
          </p:cNvPr>
          <p:cNvSpPr/>
          <p:nvPr/>
        </p:nvSpPr>
        <p:spPr>
          <a:xfrm>
            <a:off x="6991935" y="2982135"/>
            <a:ext cx="369224" cy="571951"/>
          </a:xfrm>
          <a:prstGeom prst="can">
            <a:avLst/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dk1"/>
              </a:solidFill>
            </a:endParaRPr>
          </a:p>
        </p:txBody>
      </p:sp>
      <p:sp>
        <p:nvSpPr>
          <p:cNvPr id="38" name="Zylinder 37">
            <a:extLst>
              <a:ext uri="{FF2B5EF4-FFF2-40B4-BE49-F238E27FC236}">
                <a16:creationId xmlns:a16="http://schemas.microsoft.com/office/drawing/2014/main" id="{D498E960-DE17-F8FC-BC60-1B6800E62C46}"/>
              </a:ext>
            </a:extLst>
          </p:cNvPr>
          <p:cNvSpPr/>
          <p:nvPr/>
        </p:nvSpPr>
        <p:spPr>
          <a:xfrm>
            <a:off x="8102803" y="3154982"/>
            <a:ext cx="186661" cy="246876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1C96CC2C-337C-294C-B343-CC52BB3A1E1C}"/>
              </a:ext>
            </a:extLst>
          </p:cNvPr>
          <p:cNvSpPr txBox="1"/>
          <p:nvPr/>
        </p:nvSpPr>
        <p:spPr>
          <a:xfrm>
            <a:off x="6105739" y="3134268"/>
            <a:ext cx="11963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endParaRPr lang="de-DE" sz="105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B4BBE4AD-F1F9-337D-0D63-FCB8A9DCEE8D}"/>
              </a:ext>
            </a:extLst>
          </p:cNvPr>
          <p:cNvSpPr txBox="1"/>
          <p:nvPr/>
        </p:nvSpPr>
        <p:spPr>
          <a:xfrm>
            <a:off x="6116545" y="3873235"/>
            <a:ext cx="11963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</a:p>
        </p:txBody>
      </p:sp>
      <p:sp>
        <p:nvSpPr>
          <p:cNvPr id="2" name="Textfeld 11">
            <a:extLst>
              <a:ext uri="{FF2B5EF4-FFF2-40B4-BE49-F238E27FC236}">
                <a16:creationId xmlns:a16="http://schemas.microsoft.com/office/drawing/2014/main" id="{F6287168-A082-C2D6-9FE0-D7E65C411D8E}"/>
              </a:ext>
            </a:extLst>
          </p:cNvPr>
          <p:cNvSpPr txBox="1"/>
          <p:nvPr/>
        </p:nvSpPr>
        <p:spPr bwMode="auto">
          <a:xfrm>
            <a:off x="187981" y="6157821"/>
            <a:ext cx="4852331" cy="21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800" dirty="0">
                <a:solidFill>
                  <a:srgbClr val="003560"/>
                </a:solidFill>
                <a:latin typeface="Arial"/>
                <a:cs typeface="Arial"/>
              </a:rPr>
              <a:t>Heck et al., 2010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5697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ine hilfreiche Visualisierung, wie alle Stoffwechselwege für alle meine  Biochemie-Homies verbunden sind, die für diese 528 grinden : r/Mcat">
            <a:extLst>
              <a:ext uri="{FF2B5EF4-FFF2-40B4-BE49-F238E27FC236}">
                <a16:creationId xmlns:a16="http://schemas.microsoft.com/office/drawing/2014/main" id="{2BD7D4F2-862A-5D2B-4672-0469F6041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1465759"/>
            <a:ext cx="5213349" cy="528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8">
            <a:extLst>
              <a:ext uri="{FF2B5EF4-FFF2-40B4-BE49-F238E27FC236}">
                <a16:creationId xmlns:a16="http://schemas.microsoft.com/office/drawing/2014/main" id="{B0A382D6-6DF7-747C-77C4-7963FAEF4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Complexity of biochemical pathways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516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299765F0-57DF-A1E2-9AB1-ACD267E29957}"/>
              </a:ext>
            </a:extLst>
          </p:cNvPr>
          <p:cNvCxnSpPr>
            <a:cxnSpLocks/>
          </p:cNvCxnSpPr>
          <p:nvPr/>
        </p:nvCxnSpPr>
        <p:spPr>
          <a:xfrm>
            <a:off x="2527300" y="2040731"/>
            <a:ext cx="0" cy="3394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1724619D-7C16-B870-95B6-D0DAA4B48843}"/>
              </a:ext>
            </a:extLst>
          </p:cNvPr>
          <p:cNvSpPr txBox="1"/>
          <p:nvPr/>
        </p:nvSpPr>
        <p:spPr>
          <a:xfrm>
            <a:off x="1896661" y="1622648"/>
            <a:ext cx="1257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Glucose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9EF894A-CACD-6A2D-A52A-3CE223C5C85E}"/>
              </a:ext>
            </a:extLst>
          </p:cNvPr>
          <p:cNvSpPr txBox="1"/>
          <p:nvPr/>
        </p:nvSpPr>
        <p:spPr>
          <a:xfrm>
            <a:off x="828676" y="2295198"/>
            <a:ext cx="1257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Glycogen</a:t>
            </a:r>
            <a:endParaRPr lang="de-DE" sz="1600" b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DFD2B31D-BE47-714E-3656-C4B3EBADB76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085976" y="2464475"/>
            <a:ext cx="4413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FC35EF3B-A58B-939E-6D7A-066EA97F50B3}"/>
              </a:ext>
            </a:extLst>
          </p:cNvPr>
          <p:cNvSpPr txBox="1"/>
          <p:nvPr/>
        </p:nvSpPr>
        <p:spPr>
          <a:xfrm>
            <a:off x="1837074" y="5431800"/>
            <a:ext cx="1257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Lactate</a:t>
            </a:r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E7269509-C724-8842-00B5-5D9F3249A25F}"/>
              </a:ext>
            </a:extLst>
          </p:cNvPr>
          <p:cNvCxnSpPr>
            <a:cxnSpLocks/>
          </p:cNvCxnSpPr>
          <p:nvPr/>
        </p:nvCxnSpPr>
        <p:spPr>
          <a:xfrm>
            <a:off x="2911475" y="5635655"/>
            <a:ext cx="695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E1012346-5B8B-C8E7-9DF1-00835E690D72}"/>
              </a:ext>
            </a:extLst>
          </p:cNvPr>
          <p:cNvCxnSpPr>
            <a:cxnSpLocks/>
          </p:cNvCxnSpPr>
          <p:nvPr/>
        </p:nvCxnSpPr>
        <p:spPr>
          <a:xfrm flipV="1">
            <a:off x="3606800" y="3009900"/>
            <a:ext cx="0" cy="2625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03E7708-7B84-E947-2F8B-E359B72D314C}"/>
              </a:ext>
            </a:extLst>
          </p:cNvPr>
          <p:cNvCxnSpPr/>
          <p:nvPr/>
        </p:nvCxnSpPr>
        <p:spPr>
          <a:xfrm>
            <a:off x="3606800" y="3009900"/>
            <a:ext cx="3009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DF808696-D62C-C3ED-30FF-8813619EB247}"/>
              </a:ext>
            </a:extLst>
          </p:cNvPr>
          <p:cNvCxnSpPr/>
          <p:nvPr/>
        </p:nvCxnSpPr>
        <p:spPr>
          <a:xfrm>
            <a:off x="6616700" y="3009900"/>
            <a:ext cx="0" cy="419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4F78009D-6E70-094A-E5EC-70B0A09114DA}"/>
              </a:ext>
            </a:extLst>
          </p:cNvPr>
          <p:cNvSpPr/>
          <p:nvPr/>
        </p:nvSpPr>
        <p:spPr>
          <a:xfrm>
            <a:off x="5016519" y="3630815"/>
            <a:ext cx="3200382" cy="2222096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94AE0DB-A6BE-B6B7-532A-E68EAB04AC03}"/>
              </a:ext>
            </a:extLst>
          </p:cNvPr>
          <p:cNvSpPr txBox="1"/>
          <p:nvPr/>
        </p:nvSpPr>
        <p:spPr>
          <a:xfrm>
            <a:off x="5768975" y="1646838"/>
            <a:ext cx="1695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ß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-Oxidation</a:t>
            </a:r>
          </a:p>
        </p:txBody>
      </p: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70586CAB-AF03-EB26-3C68-4C2E5372C42C}"/>
              </a:ext>
            </a:extLst>
          </p:cNvPr>
          <p:cNvCxnSpPr/>
          <p:nvPr/>
        </p:nvCxnSpPr>
        <p:spPr>
          <a:xfrm flipV="1">
            <a:off x="6616700" y="2040731"/>
            <a:ext cx="0" cy="969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BB0D3859-4EAA-D23C-5CA0-545A1A79F556}"/>
              </a:ext>
            </a:extLst>
          </p:cNvPr>
          <p:cNvSpPr txBox="1"/>
          <p:nvPr/>
        </p:nvSpPr>
        <p:spPr>
          <a:xfrm>
            <a:off x="5638006" y="4541808"/>
            <a:ext cx="19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Citric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Acid Cycle</a:t>
            </a: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CD758660-78DA-C748-6DB6-5B38CC7CA44B}"/>
              </a:ext>
            </a:extLst>
          </p:cNvPr>
          <p:cNvCxnSpPr>
            <a:cxnSpLocks/>
          </p:cNvCxnSpPr>
          <p:nvPr/>
        </p:nvCxnSpPr>
        <p:spPr>
          <a:xfrm flipH="1">
            <a:off x="6616700" y="6009063"/>
            <a:ext cx="10" cy="598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eck 28">
            <a:extLst>
              <a:ext uri="{FF2B5EF4-FFF2-40B4-BE49-F238E27FC236}">
                <a16:creationId xmlns:a16="http://schemas.microsoft.com/office/drawing/2014/main" id="{0F54DF22-5E1C-4020-32D5-96CD4B45E14D}"/>
              </a:ext>
            </a:extLst>
          </p:cNvPr>
          <p:cNvSpPr/>
          <p:nvPr/>
        </p:nvSpPr>
        <p:spPr>
          <a:xfrm>
            <a:off x="5172085" y="6607752"/>
            <a:ext cx="2889230" cy="3937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Transport Chain</a:t>
            </a:r>
          </a:p>
        </p:txBody>
      </p:sp>
      <p:sp>
        <p:nvSpPr>
          <p:cNvPr id="30" name="Textfeld 18">
            <a:extLst>
              <a:ext uri="{FF2B5EF4-FFF2-40B4-BE49-F238E27FC236}">
                <a16:creationId xmlns:a16="http://schemas.microsoft.com/office/drawing/2014/main" id="{52432552-7CB1-8D7D-A130-9C05E496D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Processes of ATP-Synthesis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A412F106-0EEF-46A3-3EF1-B134B9F8C719}"/>
              </a:ext>
            </a:extLst>
          </p:cNvPr>
          <p:cNvCxnSpPr/>
          <p:nvPr/>
        </p:nvCxnSpPr>
        <p:spPr>
          <a:xfrm>
            <a:off x="4165600" y="1447800"/>
            <a:ext cx="0" cy="5553652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64895944-9086-92BC-2C86-83BA4CD99664}"/>
              </a:ext>
            </a:extLst>
          </p:cNvPr>
          <p:cNvSpPr txBox="1"/>
          <p:nvPr/>
        </p:nvSpPr>
        <p:spPr>
          <a:xfrm>
            <a:off x="443277" y="1372319"/>
            <a:ext cx="254244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Anaerobic</a:t>
            </a:r>
            <a:endParaRPr lang="de-DE" sz="14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81A6187-A9CE-808D-08FA-2B46860D49DD}"/>
              </a:ext>
            </a:extLst>
          </p:cNvPr>
          <p:cNvSpPr txBox="1"/>
          <p:nvPr/>
        </p:nvSpPr>
        <p:spPr>
          <a:xfrm>
            <a:off x="4366782" y="1283110"/>
            <a:ext cx="254244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Aerobic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B05C060B-8205-185D-057D-EB63341F832B}"/>
              </a:ext>
            </a:extLst>
          </p:cNvPr>
          <p:cNvSpPr/>
          <p:nvPr/>
        </p:nvSpPr>
        <p:spPr>
          <a:xfrm>
            <a:off x="481378" y="1372319"/>
            <a:ext cx="3548932" cy="5629133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1AD2872-B6B0-710B-5E14-DA11EC8A099A}"/>
              </a:ext>
            </a:extLst>
          </p:cNvPr>
          <p:cNvSpPr txBox="1"/>
          <p:nvPr/>
        </p:nvSpPr>
        <p:spPr>
          <a:xfrm rot="16200000">
            <a:off x="1942875" y="4634351"/>
            <a:ext cx="930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⚡</a:t>
            </a:r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 </a:t>
            </a:r>
            <a:r>
              <a:rPr lang="de-DE" sz="1200" dirty="0"/>
              <a:t>⚡</a:t>
            </a:r>
            <a:endParaRPr lang="de-DE" sz="14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5AEA3B0-9B36-3AA1-8BB7-CB195D1F2603}"/>
              </a:ext>
            </a:extLst>
          </p:cNvPr>
          <p:cNvSpPr txBox="1"/>
          <p:nvPr/>
        </p:nvSpPr>
        <p:spPr>
          <a:xfrm>
            <a:off x="5959225" y="4804550"/>
            <a:ext cx="1314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⚡</a:t>
            </a:r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ATP/GTP </a:t>
            </a:r>
            <a:r>
              <a:rPr lang="de-DE" sz="1200" dirty="0"/>
              <a:t>⚡</a:t>
            </a:r>
            <a:endParaRPr lang="de-DE" sz="14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404629D-FAA0-65B3-9FF7-73DBA09BF24E}"/>
              </a:ext>
            </a:extLst>
          </p:cNvPr>
          <p:cNvSpPr txBox="1"/>
          <p:nvPr/>
        </p:nvSpPr>
        <p:spPr>
          <a:xfrm>
            <a:off x="7116823" y="6319936"/>
            <a:ext cx="1314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⚡</a:t>
            </a:r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 </a:t>
            </a:r>
            <a:r>
              <a:rPr lang="de-DE" sz="1200" dirty="0"/>
              <a:t>⚡</a:t>
            </a:r>
            <a:endParaRPr lang="de-DE" sz="14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00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08062032" name="Grafik 90806203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703771" y="439041"/>
            <a:ext cx="3478761" cy="6135572"/>
          </a:xfrm>
          <a:prstGeom prst="rect">
            <a:avLst/>
          </a:prstGeom>
        </p:spPr>
      </p:pic>
      <p:sp>
        <p:nvSpPr>
          <p:cNvPr id="80674082" name="Textfeld 18"/>
          <p:cNvSpPr txBox="1">
            <a:spLocks noChangeArrowheads="1"/>
          </p:cNvSpPr>
          <p:nvPr/>
        </p:nvSpPr>
        <p:spPr bwMode="auto">
          <a:xfrm>
            <a:off x="468313" y="870816"/>
            <a:ext cx="3659188" cy="7318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5pPr>
            <a:lvl6pPr marL="2514599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1" dirty="0">
                <a:solidFill>
                  <a:srgbClr val="003560"/>
                </a:solidFill>
                <a:latin typeface="Arial"/>
              </a:rPr>
              <a:t>Glucose and </a:t>
            </a:r>
            <a:r>
              <a:rPr lang="de-DE" sz="2400" b="1" dirty="0" err="1">
                <a:solidFill>
                  <a:srgbClr val="003560"/>
                </a:solidFill>
                <a:latin typeface="Arial"/>
              </a:rPr>
              <a:t>Glycolysis</a:t>
            </a:r>
            <a:endParaRPr dirty="0"/>
          </a:p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400" b="1" dirty="0">
              <a:solidFill>
                <a:srgbClr val="003560"/>
              </a:solidFill>
              <a:latin typeface="Arial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07E4FE0-D38D-BC8A-64FB-399827374CAF}"/>
              </a:ext>
            </a:extLst>
          </p:cNvPr>
          <p:cNvSpPr/>
          <p:nvPr/>
        </p:nvSpPr>
        <p:spPr>
          <a:xfrm>
            <a:off x="5888042" y="6588060"/>
            <a:ext cx="800100" cy="31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chemeClr val="tx1"/>
                </a:solidFill>
              </a:rPr>
              <a:t>La</a:t>
            </a:r>
            <a:r>
              <a:rPr lang="de-DE" sz="1100" b="1" baseline="30000" dirty="0">
                <a:solidFill>
                  <a:schemeClr val="tx1"/>
                </a:solidFill>
              </a:rPr>
              <a:t>-</a:t>
            </a:r>
            <a:r>
              <a:rPr lang="de-DE" sz="1100" b="1" dirty="0"/>
              <a:t>-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232E1E4D-C6B4-DE03-8D37-3FDD18C1B758}"/>
              </a:ext>
            </a:extLst>
          </p:cNvPr>
          <p:cNvCxnSpPr/>
          <p:nvPr/>
        </p:nvCxnSpPr>
        <p:spPr>
          <a:xfrm>
            <a:off x="6275392" y="6257860"/>
            <a:ext cx="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11">
            <a:extLst>
              <a:ext uri="{FF2B5EF4-FFF2-40B4-BE49-F238E27FC236}">
                <a16:creationId xmlns:a16="http://schemas.microsoft.com/office/drawing/2014/main" id="{F0795CCB-D91B-07DE-3FE1-A977FEECA1C3}"/>
              </a:ext>
            </a:extLst>
          </p:cNvPr>
          <p:cNvSpPr txBox="1"/>
          <p:nvPr/>
        </p:nvSpPr>
        <p:spPr bwMode="auto">
          <a:xfrm>
            <a:off x="8062255" y="6691841"/>
            <a:ext cx="4852331" cy="21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800" dirty="0" err="1">
                <a:solidFill>
                  <a:srgbClr val="003560"/>
                </a:solidFill>
                <a:latin typeface="Arial"/>
                <a:cs typeface="Arial"/>
              </a:rPr>
              <a:t>Stryer</a:t>
            </a:r>
            <a:r>
              <a:rPr lang="de-DE" sz="800" dirty="0">
                <a:solidFill>
                  <a:srgbClr val="003560"/>
                </a:solidFill>
                <a:latin typeface="Arial"/>
                <a:cs typeface="Arial"/>
              </a:rPr>
              <a:t> et al., 2018</a:t>
            </a:r>
            <a:endParaRPr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09F85F6-3AA1-EFB8-FCEC-7D091056F908}"/>
              </a:ext>
            </a:extLst>
          </p:cNvPr>
          <p:cNvSpPr/>
          <p:nvPr/>
        </p:nvSpPr>
        <p:spPr>
          <a:xfrm>
            <a:off x="5888043" y="6104965"/>
            <a:ext cx="800100" cy="800595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569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29222266" name="Textfeld 18"/>
          <p:cNvSpPr txBox="1">
            <a:spLocks noChangeArrowheads="1"/>
          </p:cNvSpPr>
          <p:nvPr/>
        </p:nvSpPr>
        <p:spPr bwMode="auto">
          <a:xfrm>
            <a:off x="468312" y="870816"/>
            <a:ext cx="7892948" cy="7318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  <a:cs typeface="Arial"/>
              </a:defRPr>
            </a:lvl5pPr>
            <a:lvl6pPr marL="2514599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 defTabSz="100647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1">
                <a:solidFill>
                  <a:srgbClr val="003560"/>
                </a:solidFill>
                <a:latin typeface="Arial"/>
              </a:rPr>
              <a:t>Glucose and Glycolysis</a:t>
            </a:r>
            <a:endParaRPr/>
          </a:p>
          <a:p>
            <a:pPr marL="0" marR="0" lvl="0" indent="0" algn="l" defTabSz="100647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400" b="1">
              <a:solidFill>
                <a:srgbClr val="003560"/>
              </a:solidFill>
              <a:latin typeface="Arial"/>
            </a:endParaRPr>
          </a:p>
        </p:txBody>
      </p:sp>
      <p:sp>
        <p:nvSpPr>
          <p:cNvPr id="724320694" name="Textfeld 4"/>
          <p:cNvSpPr txBox="1"/>
          <p:nvPr/>
        </p:nvSpPr>
        <p:spPr bwMode="auto">
          <a:xfrm>
            <a:off x="318059" y="1298214"/>
            <a:ext cx="72151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Historically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Pyruvate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has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been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treated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as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endpoint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Glycolysis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!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0A9D54D-A964-E7D0-3DDA-B1372DFD2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48" y="1798917"/>
            <a:ext cx="7124700" cy="889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F7C723A-4397-DA81-0815-745424ED2B2B}"/>
              </a:ext>
            </a:extLst>
          </p:cNvPr>
          <p:cNvSpPr txBox="1"/>
          <p:nvPr/>
        </p:nvSpPr>
        <p:spPr>
          <a:xfrm>
            <a:off x="7977136" y="6860289"/>
            <a:ext cx="4845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Rogatzki</a:t>
            </a:r>
            <a:r>
              <a:rPr lang="de-DE" sz="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2015</a:t>
            </a:r>
          </a:p>
        </p:txBody>
      </p:sp>
      <p:sp>
        <p:nvSpPr>
          <p:cNvPr id="9" name="Dreieck 8">
            <a:extLst>
              <a:ext uri="{FF2B5EF4-FFF2-40B4-BE49-F238E27FC236}">
                <a16:creationId xmlns:a16="http://schemas.microsoft.com/office/drawing/2014/main" id="{196C5136-01FC-2F67-9100-302065D15227}"/>
              </a:ext>
            </a:extLst>
          </p:cNvPr>
          <p:cNvSpPr/>
          <p:nvPr/>
        </p:nvSpPr>
        <p:spPr>
          <a:xfrm>
            <a:off x="4674389" y="3928648"/>
            <a:ext cx="470694" cy="382872"/>
          </a:xfrm>
          <a:prstGeom prst="triangl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D5360AB4-5D56-AD49-9F5E-8ECA7F77ACBE}"/>
              </a:ext>
            </a:extLst>
          </p:cNvPr>
          <p:cNvCxnSpPr/>
          <p:nvPr/>
        </p:nvCxnSpPr>
        <p:spPr>
          <a:xfrm>
            <a:off x="1626786" y="3928648"/>
            <a:ext cx="6565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F9FD6D7D-BA14-C0FC-81D3-61460C1E5FFC}"/>
              </a:ext>
            </a:extLst>
          </p:cNvPr>
          <p:cNvCxnSpPr>
            <a:cxnSpLocks/>
          </p:cNvCxnSpPr>
          <p:nvPr/>
        </p:nvCxnSpPr>
        <p:spPr>
          <a:xfrm flipV="1">
            <a:off x="4543612" y="2419760"/>
            <a:ext cx="0" cy="508000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4">
            <a:extLst>
              <a:ext uri="{FF2B5EF4-FFF2-40B4-BE49-F238E27FC236}">
                <a16:creationId xmlns:a16="http://schemas.microsoft.com/office/drawing/2014/main" id="{D91391CB-B6BB-7993-4377-D0E6B152A57C}"/>
              </a:ext>
            </a:extLst>
          </p:cNvPr>
          <p:cNvSpPr txBox="1"/>
          <p:nvPr/>
        </p:nvSpPr>
        <p:spPr bwMode="auto">
          <a:xfrm>
            <a:off x="3135312" y="2904645"/>
            <a:ext cx="3087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600" i="1" dirty="0">
                <a:solidFill>
                  <a:srgbClr val="003560"/>
                </a:solidFill>
                <a:latin typeface="Arial"/>
                <a:cs typeface="Arial"/>
              </a:rPr>
              <a:t>Lactate Dehydrogenase (LDH)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1600" dirty="0">
              <a:solidFill>
                <a:srgbClr val="003560"/>
              </a:solidFill>
              <a:latin typeface="Arial"/>
              <a:cs typeface="Arial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8432361E-1B66-B3A6-DE2A-8B5619CD2A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786" y="3552312"/>
            <a:ext cx="1544639" cy="333283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5506EAB7-AC27-40C7-6FCC-3DBB2FB261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138" y="3081009"/>
            <a:ext cx="2136951" cy="815416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F2618118-D066-6F11-6B17-20518237F071}"/>
              </a:ext>
            </a:extLst>
          </p:cNvPr>
          <p:cNvSpPr txBox="1"/>
          <p:nvPr/>
        </p:nvSpPr>
        <p:spPr>
          <a:xfrm>
            <a:off x="3682995" y="4311520"/>
            <a:ext cx="2525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LDH</a:t>
            </a:r>
          </a:p>
          <a:p>
            <a:pPr algn="ctr"/>
            <a:r>
              <a:rPr lang="de-DE" sz="1600" dirty="0" err="1">
                <a:solidFill>
                  <a:srgbClr val="003560"/>
                </a:solidFill>
                <a:latin typeface="Arial"/>
                <a:cs typeface="Arial"/>
              </a:rPr>
              <a:t>K</a:t>
            </a:r>
            <a:r>
              <a:rPr lang="de-DE" sz="1600" baseline="-25000" dirty="0" err="1">
                <a:solidFill>
                  <a:srgbClr val="003560"/>
                </a:solidFill>
                <a:latin typeface="Arial"/>
                <a:cs typeface="Arial"/>
              </a:rPr>
              <a:t>eq</a:t>
            </a:r>
            <a:r>
              <a:rPr lang="de-DE" sz="1600" dirty="0">
                <a:solidFill>
                  <a:srgbClr val="003560"/>
                </a:solidFill>
                <a:latin typeface="Arial"/>
                <a:cs typeface="Arial"/>
              </a:rPr>
              <a:t>= 1.62 * 10</a:t>
            </a:r>
            <a:r>
              <a:rPr lang="de-DE" sz="1600" baseline="30000" dirty="0">
                <a:solidFill>
                  <a:srgbClr val="003560"/>
                </a:solidFill>
                <a:latin typeface="Arial"/>
                <a:cs typeface="Arial"/>
              </a:rPr>
              <a:t>11</a:t>
            </a:r>
          </a:p>
        </p:txBody>
      </p:sp>
      <p:sp>
        <p:nvSpPr>
          <p:cNvPr id="21" name="Textfeld 4">
            <a:extLst>
              <a:ext uri="{FF2B5EF4-FFF2-40B4-BE49-F238E27FC236}">
                <a16:creationId xmlns:a16="http://schemas.microsoft.com/office/drawing/2014/main" id="{98D4EA56-ED47-F6E6-C2C1-984D0B6B8484}"/>
              </a:ext>
            </a:extLst>
          </p:cNvPr>
          <p:cNvSpPr txBox="1"/>
          <p:nvPr/>
        </p:nvSpPr>
        <p:spPr bwMode="auto">
          <a:xfrm>
            <a:off x="7062651" y="4072789"/>
            <a:ext cx="2029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200" b="1" dirty="0">
                <a:solidFill>
                  <a:srgbClr val="003560"/>
                </a:solidFill>
                <a:latin typeface="Arial"/>
                <a:cs typeface="Arial"/>
              </a:rPr>
              <a:t>The </a:t>
            </a:r>
            <a:r>
              <a:rPr lang="de-DE" sz="1200" b="1" dirty="0" err="1">
                <a:solidFill>
                  <a:srgbClr val="003560"/>
                </a:solidFill>
                <a:latin typeface="Arial"/>
                <a:cs typeface="Arial"/>
              </a:rPr>
              <a:t>biochemical</a:t>
            </a:r>
            <a:r>
              <a:rPr lang="de-DE" sz="1200" b="1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200" b="1" dirty="0" err="1">
                <a:solidFill>
                  <a:srgbClr val="003560"/>
                </a:solidFill>
                <a:latin typeface="Arial"/>
                <a:cs typeface="Arial"/>
              </a:rPr>
              <a:t>equilibrium</a:t>
            </a:r>
            <a:r>
              <a:rPr lang="de-DE" sz="1200" b="1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200" b="1" dirty="0" err="1">
                <a:solidFill>
                  <a:srgbClr val="003560"/>
                </a:solidFill>
                <a:latin typeface="Arial"/>
                <a:cs typeface="Arial"/>
              </a:rPr>
              <a:t>heavily</a:t>
            </a:r>
            <a:r>
              <a:rPr lang="de-DE" sz="1200" b="1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</a:p>
          <a:p>
            <a:pPr>
              <a:defRPr/>
            </a:pPr>
            <a:r>
              <a:rPr lang="de-DE" sz="1200" b="1" dirty="0">
                <a:solidFill>
                  <a:srgbClr val="003560"/>
                </a:solidFill>
                <a:latin typeface="Arial"/>
                <a:cs typeface="Arial"/>
              </a:rPr>
              <a:t>lies on </a:t>
            </a:r>
            <a:r>
              <a:rPr lang="de-DE" sz="1200" b="1" dirty="0" err="1">
                <a:solidFill>
                  <a:srgbClr val="003560"/>
                </a:solidFill>
                <a:latin typeface="Arial"/>
                <a:cs typeface="Arial"/>
              </a:rPr>
              <a:t>the</a:t>
            </a:r>
            <a:r>
              <a:rPr lang="de-DE" sz="1200" b="1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200" b="1" dirty="0" err="1">
                <a:solidFill>
                  <a:srgbClr val="003560"/>
                </a:solidFill>
                <a:latin typeface="Arial"/>
                <a:cs typeface="Arial"/>
              </a:rPr>
              <a:t>side</a:t>
            </a:r>
            <a:r>
              <a:rPr lang="de-DE" sz="1200" b="1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200" b="1" dirty="0" err="1">
                <a:solidFill>
                  <a:srgbClr val="003560"/>
                </a:solidFill>
                <a:latin typeface="Arial"/>
                <a:cs typeface="Arial"/>
              </a:rPr>
              <a:t>of</a:t>
            </a:r>
            <a:r>
              <a:rPr lang="de-DE" sz="1200" b="1" dirty="0">
                <a:solidFill>
                  <a:srgbClr val="003560"/>
                </a:solidFill>
                <a:latin typeface="Arial"/>
                <a:cs typeface="Arial"/>
              </a:rPr>
              <a:t> Lactate</a:t>
            </a:r>
          </a:p>
          <a:p>
            <a:pPr>
              <a:defRPr/>
            </a:pPr>
            <a:r>
              <a:rPr lang="de-DE" sz="1200" b="1" dirty="0" err="1">
                <a:solidFill>
                  <a:srgbClr val="003560"/>
                </a:solidFill>
                <a:latin typeface="Arial"/>
                <a:cs typeface="Arial"/>
              </a:rPr>
              <a:t>Almost</a:t>
            </a:r>
            <a:r>
              <a:rPr lang="de-DE" sz="1200" b="1" dirty="0">
                <a:solidFill>
                  <a:srgbClr val="003560"/>
                </a:solidFill>
                <a:latin typeface="Arial"/>
                <a:cs typeface="Arial"/>
              </a:rPr>
              <a:t> all Pyruvate </a:t>
            </a:r>
            <a:r>
              <a:rPr lang="de-DE" sz="1200" b="1" dirty="0" err="1">
                <a:solidFill>
                  <a:srgbClr val="003560"/>
                </a:solidFill>
                <a:latin typeface="Arial"/>
                <a:cs typeface="Arial"/>
              </a:rPr>
              <a:t>is</a:t>
            </a:r>
            <a:r>
              <a:rPr lang="de-DE" sz="1200" b="1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200" b="1" dirty="0" err="1">
                <a:solidFill>
                  <a:srgbClr val="003560"/>
                </a:solidFill>
                <a:latin typeface="Arial"/>
                <a:cs typeface="Arial"/>
              </a:rPr>
              <a:t>converted</a:t>
            </a:r>
            <a:r>
              <a:rPr lang="de-DE" sz="1200" b="1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200" b="1" dirty="0" err="1">
                <a:solidFill>
                  <a:srgbClr val="003560"/>
                </a:solidFill>
                <a:latin typeface="Arial"/>
                <a:cs typeface="Arial"/>
              </a:rPr>
              <a:t>to</a:t>
            </a:r>
            <a:r>
              <a:rPr lang="de-DE" sz="1200" b="1" dirty="0">
                <a:solidFill>
                  <a:srgbClr val="003560"/>
                </a:solidFill>
                <a:latin typeface="Arial"/>
                <a:cs typeface="Arial"/>
              </a:rPr>
              <a:t> Lactate!</a:t>
            </a:r>
          </a:p>
        </p:txBody>
      </p:sp>
      <p:pic>
        <p:nvPicPr>
          <p:cNvPr id="2" name="Picture 2" descr="Rotes Ausrufezeichen.Warnung Gefährliche Aufmerksamkeit I Icon.vector  Illustration Eps Lizenzfrei nutzbare SVG, Vektorgrafiken, Clip Arts,  Illustrationen. Image 150858721.">
            <a:extLst>
              <a:ext uri="{FF2B5EF4-FFF2-40B4-BE49-F238E27FC236}">
                <a16:creationId xmlns:a16="http://schemas.microsoft.com/office/drawing/2014/main" id="{5C4A0C12-7532-68EF-3E5A-854152380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734" y="4062200"/>
            <a:ext cx="1083414" cy="108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0DB9E8EC-C92C-E122-634D-68682F7CA54D}"/>
              </a:ext>
            </a:extLst>
          </p:cNvPr>
          <p:cNvCxnSpPr/>
          <p:nvPr/>
        </p:nvCxnSpPr>
        <p:spPr>
          <a:xfrm>
            <a:off x="570048" y="5674659"/>
            <a:ext cx="6670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C1C7BAB6-8C81-C6C5-0060-DEA2357770C7}"/>
              </a:ext>
            </a:extLst>
          </p:cNvPr>
          <p:cNvSpPr txBox="1"/>
          <p:nvPr/>
        </p:nvSpPr>
        <p:spPr>
          <a:xfrm>
            <a:off x="1353305" y="5537121"/>
            <a:ext cx="5144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 dirty="0">
                <a:solidFill>
                  <a:srgbClr val="003560"/>
                </a:solidFill>
                <a:latin typeface="Arial"/>
                <a:cs typeface="Arial"/>
              </a:rPr>
              <a:t>1 mmol Pyruvate -&gt; 162 000 000 000 mmol Lactate</a:t>
            </a:r>
          </a:p>
          <a:p>
            <a:endParaRPr lang="de-DE" sz="1600" i="1" dirty="0">
              <a:solidFill>
                <a:srgbClr val="003560"/>
              </a:solidFill>
              <a:latin typeface="Arial"/>
              <a:cs typeface="Arial"/>
            </a:endParaRPr>
          </a:p>
          <a:p>
            <a:r>
              <a:rPr lang="de-DE" sz="1600" i="1" dirty="0">
                <a:solidFill>
                  <a:srgbClr val="003560"/>
                </a:solidFill>
                <a:latin typeface="Arial"/>
                <a:cs typeface="Arial"/>
              </a:rPr>
              <a:t>(1s 	          -&gt; 5 000 </a:t>
            </a:r>
            <a:r>
              <a:rPr lang="de-DE" sz="1600" i="1" dirty="0" err="1">
                <a:solidFill>
                  <a:srgbClr val="003560"/>
                </a:solidFill>
                <a:latin typeface="Arial"/>
                <a:cs typeface="Arial"/>
              </a:rPr>
              <a:t>years</a:t>
            </a:r>
            <a:r>
              <a:rPr lang="de-DE" sz="1600" i="1" dirty="0">
                <a:solidFill>
                  <a:srgbClr val="003560"/>
                </a:solidFill>
                <a:latin typeface="Arial"/>
                <a:cs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96490104"/>
      </p:ext>
    </p:extLst>
  </p:cSld>
  <p:clrMapOvr>
    <a:masterClrMapping/>
  </p:clrMapOvr>
</p:sld>
</file>

<file path=ppt/theme/theme1.xml><?xml version="1.0" encoding="utf-8"?>
<a:theme xmlns:a="http://schemas.openxmlformats.org/drawingml/2006/main" name="Titelfolie mit Tex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01_PPT Arial</Template>
  <TotalTime>0</TotalTime>
  <Words>2001</Words>
  <Application>Microsoft Macintosh PowerPoint</Application>
  <PresentationFormat>Benutzerdefiniert</PresentationFormat>
  <Paragraphs>519</Paragraphs>
  <Slides>48</Slides>
  <Notes>38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48</vt:i4>
      </vt:variant>
    </vt:vector>
  </HeadingPairs>
  <TitlesOfParts>
    <vt:vector size="52" baseType="lpstr">
      <vt:lpstr>Arial</vt:lpstr>
      <vt:lpstr>Calibri</vt:lpstr>
      <vt:lpstr>Wingdings</vt:lpstr>
      <vt:lpstr>Titelfolie mit Text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Beate Schiller</dc:creator>
  <cp:lastModifiedBy>Jasper Suttmeyer</cp:lastModifiedBy>
  <cp:revision>329</cp:revision>
  <dcterms:created xsi:type="dcterms:W3CDTF">2009-11-16T10:30:05Z</dcterms:created>
  <dcterms:modified xsi:type="dcterms:W3CDTF">2026-04-27T12:52:29Z</dcterms:modified>
</cp:coreProperties>
</file>