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4" r:id="rId4"/>
  </p:sldMasterIdLst>
  <p:notesMasterIdLst>
    <p:notesMasterId r:id="rId21"/>
  </p:notesMasterIdLst>
  <p:handoutMasterIdLst>
    <p:handoutMasterId r:id="rId22"/>
  </p:handoutMasterIdLst>
  <p:sldIdLst>
    <p:sldId id="345" r:id="rId5"/>
    <p:sldId id="404" r:id="rId6"/>
    <p:sldId id="411" r:id="rId7"/>
    <p:sldId id="403" r:id="rId8"/>
    <p:sldId id="420" r:id="rId9"/>
    <p:sldId id="423" r:id="rId10"/>
    <p:sldId id="417" r:id="rId11"/>
    <p:sldId id="416" r:id="rId12"/>
    <p:sldId id="421" r:id="rId13"/>
    <p:sldId id="422" r:id="rId14"/>
    <p:sldId id="425" r:id="rId15"/>
    <p:sldId id="415" r:id="rId16"/>
    <p:sldId id="419" r:id="rId17"/>
    <p:sldId id="418" r:id="rId18"/>
    <p:sldId id="338" r:id="rId19"/>
    <p:sldId id="426" r:id="rId20"/>
  </p:sldIdLst>
  <p:sldSz cx="9144000" cy="6858000" type="screen4x3"/>
  <p:notesSz cx="6858000" cy="9144000"/>
  <p:defaultTextStyle>
    <a:defPPr>
      <a:defRPr lang="de-DE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lich, Ulrike" initials="" lastIdx="3" clrIdx="0"/>
  <p:cmAuthor id="2" name="Lisanne Blümel" initials="" lastIdx="1" clrIdx="1"/>
  <p:cmAuthor id="3" name="Serdani, Mona" initials="" lastIdx="4" clrIdx="2"/>
  <p:cmAuthor id="4" name="Amanda Culver" initials="" lastIdx="8" clrIdx="3"/>
  <p:cmAuthor id="5" name="Dewender, Joana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EC"/>
    <a:srgbClr val="8DAE10"/>
    <a:srgbClr val="003560"/>
    <a:srgbClr val="004673"/>
    <a:srgbClr val="173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77"/>
  </p:normalViewPr>
  <p:slideViewPr>
    <p:cSldViewPr snapToGrid="0" snapToObjects="1" showGuides="1">
      <p:cViewPr varScale="1">
        <p:scale>
          <a:sx n="59" d="100"/>
          <a:sy n="59" d="100"/>
        </p:scale>
        <p:origin x="1524" y="52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3" d="100"/>
          <a:sy n="123" d="100"/>
        </p:scale>
        <p:origin x="32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5D3E74-6F45-207F-46A2-CAAEA5FFF7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5A2498-9DE9-BD6C-48BE-7000935BE5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DB25F-920D-58C1-7194-E8A9243290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8755E5-1F22-4D55-B12A-500649961E1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676C326-E169-8E06-4D3F-610B625856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AB8C2B-9D83-8C3F-3FD9-47C68FDB9B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3AFE6A3-844B-4713-93D0-545770568F43}" type="datetimeFigureOut">
              <a:rPr lang="de-DE" altLang="de-DE"/>
              <a:pPr>
                <a:defRPr/>
              </a:pPr>
              <a:t>22.04.2026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40087CD9-C2D2-4DE8-60A7-E82CAA7CD4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D7EC3B06-74AB-BF05-D8EC-0DE8DAE7A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B1D083-CBA8-4929-7D83-777AE9E7A4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37D335-CD6E-BE6A-6CDF-49195E8BC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F2A1B9-D654-4096-9348-40A1FE9A47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59DB84A3-F24B-607F-388E-1E87ED3828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E3E2F06E-8B0F-E5E4-EE4E-04BA348984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1FDCA31C-C0D1-9C64-CF77-45108D4D0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9EDE08-4735-481B-BC7C-E3FB93FF7968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4F8F-7614-47A3-6B97-A200EC34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DE79-268F-4C1A-8933-263129D2AF90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E5940-209D-EB92-6C2E-B9F8F2F2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0684C-AD9B-2EF1-C2B6-C75301F7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8925-2B5D-4036-B9A7-CAD0F84A484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0215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53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5">
            <a:extLst>
              <a:ext uri="{FF2B5EF4-FFF2-40B4-BE49-F238E27FC236}">
                <a16:creationId xmlns:a16="http://schemas.microsoft.com/office/drawing/2014/main" id="{BD94F652-39C9-585B-C215-7940411BB4CA}"/>
              </a:ext>
            </a:extLst>
          </p:cNvPr>
          <p:cNvCxnSpPr/>
          <p:nvPr userDrawn="1"/>
        </p:nvCxnSpPr>
        <p:spPr>
          <a:xfrm>
            <a:off x="0" y="5937250"/>
            <a:ext cx="9144000" cy="0"/>
          </a:xfrm>
          <a:prstGeom prst="line">
            <a:avLst/>
          </a:prstGeom>
          <a:ln w="19050">
            <a:solidFill>
              <a:srgbClr val="8DA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7">
            <a:extLst>
              <a:ext uri="{FF2B5EF4-FFF2-40B4-BE49-F238E27FC236}">
                <a16:creationId xmlns:a16="http://schemas.microsoft.com/office/drawing/2014/main" id="{227CE19C-23A7-C2EA-3FE5-A02999A4E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02363"/>
            <a:ext cx="1504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F00A15-8DB4-CE12-1CB7-627C49BE1E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6913" y="6221413"/>
            <a:ext cx="4070350" cy="363537"/>
          </a:xfr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1">
                <a:solidFill>
                  <a:srgbClr val="17365C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CREATING KNOWLEDGE NETWORKS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D79DF-7F6E-1970-8B43-A2933E620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211888"/>
            <a:ext cx="512763" cy="366712"/>
          </a:xfrm>
        </p:spPr>
        <p:txBody>
          <a:bodyPr lIns="0" tIns="0" rIns="0" bIns="0"/>
          <a:lstStyle>
            <a:lvl1pPr>
              <a:defRPr sz="900" b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2EB799-8E56-41BF-9B54-5AB1EB9F27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12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5">
            <a:extLst>
              <a:ext uri="{FF2B5EF4-FFF2-40B4-BE49-F238E27FC236}">
                <a16:creationId xmlns:a16="http://schemas.microsoft.com/office/drawing/2014/main" id="{E5709416-C919-C1C9-32DB-B44179F6BCA1}"/>
              </a:ext>
            </a:extLst>
          </p:cNvPr>
          <p:cNvCxnSpPr/>
          <p:nvPr userDrawn="1"/>
        </p:nvCxnSpPr>
        <p:spPr>
          <a:xfrm>
            <a:off x="0" y="5937250"/>
            <a:ext cx="9144000" cy="0"/>
          </a:xfrm>
          <a:prstGeom prst="line">
            <a:avLst/>
          </a:prstGeom>
          <a:ln w="19050">
            <a:solidFill>
              <a:srgbClr val="8DA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7">
            <a:extLst>
              <a:ext uri="{FF2B5EF4-FFF2-40B4-BE49-F238E27FC236}">
                <a16:creationId xmlns:a16="http://schemas.microsoft.com/office/drawing/2014/main" id="{56277E9A-6E17-215B-183C-F7B2A6CE5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02363"/>
            <a:ext cx="1504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B66AC8-7178-92D1-4AB2-C4B7912C3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6913" y="6221413"/>
            <a:ext cx="4070350" cy="363537"/>
          </a:xfr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1">
                <a:solidFill>
                  <a:srgbClr val="17365C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CREATING KNOWLEDGE NETWORKS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F26179-6B33-DE61-84AD-915A732EC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211888"/>
            <a:ext cx="512763" cy="366712"/>
          </a:xfrm>
        </p:spPr>
        <p:txBody>
          <a:bodyPr lIns="0" tIns="0" rIns="0" bIns="0"/>
          <a:lstStyle>
            <a:lvl1pPr>
              <a:defRPr sz="900" b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0C055F-1358-46B6-9463-2857389855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483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5">
            <a:extLst>
              <a:ext uri="{FF2B5EF4-FFF2-40B4-BE49-F238E27FC236}">
                <a16:creationId xmlns:a16="http://schemas.microsoft.com/office/drawing/2014/main" id="{6F7DBA56-4B2D-1914-862E-7F795FB84D13}"/>
              </a:ext>
            </a:extLst>
          </p:cNvPr>
          <p:cNvCxnSpPr/>
          <p:nvPr userDrawn="1"/>
        </p:nvCxnSpPr>
        <p:spPr>
          <a:xfrm>
            <a:off x="0" y="5937250"/>
            <a:ext cx="9144000" cy="0"/>
          </a:xfrm>
          <a:prstGeom prst="line">
            <a:avLst/>
          </a:prstGeom>
          <a:ln w="19050">
            <a:solidFill>
              <a:srgbClr val="8DA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7">
            <a:extLst>
              <a:ext uri="{FF2B5EF4-FFF2-40B4-BE49-F238E27FC236}">
                <a16:creationId xmlns:a16="http://schemas.microsoft.com/office/drawing/2014/main" id="{19E8C0B7-B52D-F3E9-F58D-334C80E3F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02363"/>
            <a:ext cx="1504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95B66E-2CDF-A68F-6C4A-559C63BAC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6913" y="6221413"/>
            <a:ext cx="4070350" cy="363537"/>
          </a:xfr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1">
                <a:solidFill>
                  <a:srgbClr val="17365C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CREATING KNOWLEDGE NETWORKS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E843DA-6397-A08A-CD8B-C9EFD7664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211888"/>
            <a:ext cx="512763" cy="366712"/>
          </a:xfrm>
        </p:spPr>
        <p:txBody>
          <a:bodyPr lIns="0" tIns="0" rIns="0" bIns="0"/>
          <a:lstStyle>
            <a:lvl1pPr>
              <a:defRPr sz="900" b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E89C68-0FDF-4617-80B5-20824F14CF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714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B3A7CF-D5A2-BD2B-BFA0-96F359F015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F0B83E0-6C61-5F3C-3BBC-63B09EAD3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6E209-ADBE-2089-77F1-46E44E69C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</a:defRPr>
            </a:lvl1pPr>
          </a:lstStyle>
          <a:p>
            <a:pPr>
              <a:defRPr/>
            </a:pPr>
            <a:fld id="{C1AD6149-BAD9-45E6-8E2C-3AF17EF459B8}" type="datetime1">
              <a:rPr lang="de-DE" altLang="de-DE"/>
              <a:pPr>
                <a:defRPr/>
              </a:pPr>
              <a:t>22.04.2026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E9151-87DC-CC94-79F5-CF6DD668F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20F7-5F76-EE08-89D9-F28633FC2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E39525-A191-400E-9AF3-3C8B95B94F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9" r:id="rId1"/>
    <p:sldLayoutId id="2147486650" r:id="rId2"/>
    <p:sldLayoutId id="2147486651" r:id="rId3"/>
    <p:sldLayoutId id="2147486652" r:id="rId4"/>
    <p:sldLayoutId id="2147486653" r:id="rId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hr-uni-bochum.zoom-x.de/j/65408820783?pwd=Z6zTytAe87JMVDJYe4RM1F4NLas5fZ.1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hr-uni-bochum.de/careerservice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mailto:uniworkcity@rub.de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Bild 6">
            <a:extLst>
              <a:ext uri="{FF2B5EF4-FFF2-40B4-BE49-F238E27FC236}">
                <a16:creationId xmlns:a16="http://schemas.microsoft.com/office/drawing/2014/main" id="{C6787ACD-381B-D436-385C-6A7C9B505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7932738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Bild 5">
            <a:extLst>
              <a:ext uri="{FF2B5EF4-FFF2-40B4-BE49-F238E27FC236}">
                <a16:creationId xmlns:a16="http://schemas.microsoft.com/office/drawing/2014/main" id="{0C1CC596-65D1-F795-77CE-741FC1C73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0"/>
            <a:ext cx="1522412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Bild 6">
            <a:extLst>
              <a:ext uri="{FF2B5EF4-FFF2-40B4-BE49-F238E27FC236}">
                <a16:creationId xmlns:a16="http://schemas.microsoft.com/office/drawing/2014/main" id="{C7FC6898-48A2-9A4D-3963-37051E1A9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65675"/>
            <a:ext cx="25082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feld 1">
            <a:extLst>
              <a:ext uri="{FF2B5EF4-FFF2-40B4-BE49-F238E27FC236}">
                <a16:creationId xmlns:a16="http://schemas.microsoft.com/office/drawing/2014/main" id="{A3F4D0B2-CF3C-ED0F-25B7-CE0F45E2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7745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800" b="1">
                <a:solidFill>
                  <a:srgbClr val="17365C"/>
                </a:solidFill>
                <a:latin typeface="RubFlama" pitchFamily="2" charset="0"/>
                <a:cs typeface="Arial" panose="020B0604020202020204" pitchFamily="34" charset="0"/>
              </a:rPr>
              <a:t>uniWORKcity</a:t>
            </a:r>
            <a:endParaRPr lang="de-DE" altLang="de-DE" sz="200" b="1">
              <a:solidFill>
                <a:srgbClr val="17365C"/>
              </a:solidFill>
              <a:latin typeface="RubFlama" pitchFamily="2" charset="0"/>
              <a:cs typeface="Arial" panose="020B0604020202020204" pitchFamily="34" charset="0"/>
            </a:endParaRPr>
          </a:p>
          <a:p>
            <a:r>
              <a:rPr lang="de-DE" altLang="de-DE" sz="2400" i="1">
                <a:solidFill>
                  <a:srgbClr val="17365C"/>
                </a:solidFill>
                <a:latin typeface="RubFlama" pitchFamily="2" charset="0"/>
                <a:cs typeface="Arial" panose="020B0604020202020204" pitchFamily="34" charset="0"/>
              </a:rPr>
              <a:t>Sommersemester 2026</a:t>
            </a:r>
          </a:p>
          <a:p>
            <a:endParaRPr lang="de-DE" altLang="de-DE" sz="2800">
              <a:latin typeface="RubFlama" pitchFamily="2" charset="0"/>
            </a:endParaRPr>
          </a:p>
        </p:txBody>
      </p:sp>
      <p:pic>
        <p:nvPicPr>
          <p:cNvPr id="9222" name="Grafik 2">
            <a:extLst>
              <a:ext uri="{FF2B5EF4-FFF2-40B4-BE49-F238E27FC236}">
                <a16:creationId xmlns:a16="http://schemas.microsoft.com/office/drawing/2014/main" id="{9F090F2F-B554-140E-60F4-52AC97796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5464175"/>
            <a:ext cx="13287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ED76137-CDE5-737F-EC65-758392C30E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3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altLang="de-DE">
              <a:solidFill>
                <a:srgbClr val="17365C"/>
              </a:solidFill>
            </a:endParaRPr>
          </a:p>
        </p:txBody>
      </p:sp>
      <p:sp>
        <p:nvSpPr>
          <p:cNvPr id="19459" name="Textfeld 4">
            <a:extLst>
              <a:ext uri="{FF2B5EF4-FFF2-40B4-BE49-F238E27FC236}">
                <a16:creationId xmlns:a16="http://schemas.microsoft.com/office/drawing/2014/main" id="{AF0C13DA-1F3D-D1DB-C312-4AD35F39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00250"/>
            <a:ext cx="8470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uniWORKcity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geht es weiter?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1">
            <a:extLst>
              <a:ext uri="{FF2B5EF4-FFF2-40B4-BE49-F238E27FC236}">
                <a16:creationId xmlns:a16="http://schemas.microsoft.com/office/drawing/2014/main" id="{FA54F0E1-5D4D-904C-7E35-474F5267C5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96913" y="6221413"/>
            <a:ext cx="3086100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17365C"/>
                </a:solidFill>
                <a:latin typeface="Arial" panose="020B0604020202020204" pitchFamily="34" charset="0"/>
              </a:rPr>
              <a:t>BUILT TO CHANGE</a:t>
            </a:r>
          </a:p>
        </p:txBody>
      </p:sp>
      <p:sp>
        <p:nvSpPr>
          <p:cNvPr id="20483" name="Foliennummernplatzhalter 2">
            <a:extLst>
              <a:ext uri="{FF2B5EF4-FFF2-40B4-BE49-F238E27FC236}">
                <a16:creationId xmlns:a16="http://schemas.microsoft.com/office/drawing/2014/main" id="{990FF84E-3CF9-AFB9-CB0D-ECA213D8A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411552-CDDD-4CF8-814B-8E5E7CFC22AC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Textfeld 3">
            <a:extLst>
              <a:ext uri="{FF2B5EF4-FFF2-40B4-BE49-F238E27FC236}">
                <a16:creationId xmlns:a16="http://schemas.microsoft.com/office/drawing/2014/main" id="{137951BD-8FEE-5089-8B09-FEFAEBBE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22275"/>
            <a:ext cx="70945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b="1">
                <a:solidFill>
                  <a:srgbClr val="003560"/>
                </a:solidFill>
                <a:latin typeface="RubFlama" pitchFamily="2" charset="0"/>
                <a:cs typeface="Arial" panose="020B0604020202020204" pitchFamily="34" charset="0"/>
              </a:rPr>
              <a:t>Moodle und Zoom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>
                <a:solidFill>
                  <a:srgbClr val="003560"/>
                </a:solidFill>
                <a:latin typeface="RubFlama" pitchFamily="2" charset="0"/>
                <a:cs typeface="Arial" panose="020B0604020202020204" pitchFamily="34" charset="0"/>
              </a:rPr>
              <a:t>Das digitale Semester</a:t>
            </a: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0CA75994-9FDD-7706-B4DF-DF254DDD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581150"/>
            <a:ext cx="8713787" cy="31470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Aft>
                <a:spcPts val="663"/>
              </a:spcAft>
              <a:buClr>
                <a:srgbClr val="003560"/>
              </a:buClr>
              <a:buSzPct val="130000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hier finden Sie alle Unterlagen und Ankündigungen zu den einzelnen Terminen während des 	Semesters.</a:t>
            </a:r>
            <a:r>
              <a:rPr 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Aft>
                <a:spcPts val="663"/>
              </a:spcAft>
              <a:buClr>
                <a:srgbClr val="003560"/>
              </a:buClr>
              <a:buSzPct val="130000"/>
              <a:defRPr/>
            </a:pPr>
            <a:endParaRPr lang="de-DE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8DAE10"/>
              </a:buClr>
              <a:buFont typeface="Wingdings" panose="05000000000000000000" pitchFamily="2" charset="2"/>
              <a:buChar char="§"/>
              <a:defRPr/>
            </a:pPr>
            <a:r>
              <a:rPr lang="en-US" sz="15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uniWORKcity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findet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Zoom und in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Präsenz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mittwochs</a:t>
            </a:r>
            <a:r>
              <a:rPr lang="en-US" sz="15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14-16 Uhr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statt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ggf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Sondertermine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dem folgenden Link können Sie am Zoom‑Meeting teilnehmen:</a:t>
            </a:r>
            <a:b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+mn-lt"/>
                <a:hlinkClick r:id="rId2"/>
              </a:rPr>
              <a:t>https://ruhr-uni-bochum.zoom-x.de/j/65408820783?pwd=Z6zTytAe87JMVDJYe4RM1F4NLas5fZ.1</a:t>
            </a:r>
            <a:endParaRPr lang="en-US" sz="1800" dirty="0">
              <a:solidFill>
                <a:srgbClr val="00356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8DAE10"/>
              </a:buClr>
              <a:defRPr/>
            </a:pPr>
            <a:endParaRPr lang="en-US" sz="15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8DAE10"/>
              </a:buClr>
              <a:buFont typeface="Wingdings" panose="05000000000000000000" pitchFamily="2" charset="2"/>
              <a:buChar char="§"/>
              <a:defRPr/>
            </a:pPr>
            <a:r>
              <a:rPr lang="en-US" sz="15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German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findet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Präsenz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statt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donnerstags</a:t>
            </a:r>
            <a:r>
              <a:rPr lang="en-US" sz="15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– 12 Uhr, </a:t>
            </a:r>
            <a:r>
              <a:rPr lang="en-US" sz="15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Overbergstr</a:t>
            </a:r>
            <a:r>
              <a:rPr lang="en-US" sz="15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Es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eigenen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Moodle-Kurs, der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uniWORKcity-Kurs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verlinkt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solidFill>
                <a:srgbClr val="003560"/>
              </a:solidFill>
              <a:latin typeface="RubFlama" panose="02000000000000000000" pitchFamily="2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3">
            <a:extLst>
              <a:ext uri="{FF2B5EF4-FFF2-40B4-BE49-F238E27FC236}">
                <a16:creationId xmlns:a16="http://schemas.microsoft.com/office/drawing/2014/main" id="{5E2E9253-9A47-7237-2C7E-89E095D09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33563"/>
            <a:ext cx="229235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ußzeilenplatzhalter 1">
            <a:extLst>
              <a:ext uri="{FF2B5EF4-FFF2-40B4-BE49-F238E27FC236}">
                <a16:creationId xmlns:a16="http://schemas.microsoft.com/office/drawing/2014/main" id="{A8C0381C-755C-0B77-6889-CBB310731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96913" y="6221413"/>
            <a:ext cx="3086100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17365C"/>
                </a:solidFill>
                <a:latin typeface="Arial" panose="020B0604020202020204" pitchFamily="34" charset="0"/>
              </a:rPr>
              <a:t>BUILT TO CHANGE</a:t>
            </a:r>
          </a:p>
        </p:txBody>
      </p:sp>
      <p:sp>
        <p:nvSpPr>
          <p:cNvPr id="21508" name="Foliennummernplatzhalter 2">
            <a:extLst>
              <a:ext uri="{FF2B5EF4-FFF2-40B4-BE49-F238E27FC236}">
                <a16:creationId xmlns:a16="http://schemas.microsoft.com/office/drawing/2014/main" id="{665D2BFE-6DBF-A2AB-F16A-FE73E0FB0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696C34-F7B4-494D-B5A6-AC1CC0A83E84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Textfeld 3">
            <a:extLst>
              <a:ext uri="{FF2B5EF4-FFF2-40B4-BE49-F238E27FC236}">
                <a16:creationId xmlns:a16="http://schemas.microsoft.com/office/drawing/2014/main" id="{60AE49AC-17AB-EE6C-C6D3-D05AEF7F0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22275"/>
            <a:ext cx="70945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sz="27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27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Jetzt wird es ernst</a:t>
            </a:r>
          </a:p>
        </p:txBody>
      </p:sp>
      <p:sp>
        <p:nvSpPr>
          <p:cNvPr id="21510" name="Textfeld 3">
            <a:extLst>
              <a:ext uri="{FF2B5EF4-FFF2-40B4-BE49-F238E27FC236}">
                <a16:creationId xmlns:a16="http://schemas.microsoft.com/office/drawing/2014/main" id="{E64BF309-1507-46F4-224B-268A74312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465263"/>
            <a:ext cx="7888288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28650" indent="-285750"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stellen Sie bis zum </a:t>
            </a:r>
            <a:r>
              <a:rPr lang="de-DE" altLang="de-DE" sz="1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19.04.2026 </a:t>
            </a:r>
            <a:r>
              <a:rPr lang="de-DE" altLang="de-DE" sz="15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Bewerbung zusammen und laden Sie diese auf Moodle hoch. </a:t>
            </a:r>
            <a:r>
              <a:rPr lang="de-DE" altLang="de-DE" sz="1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 ist Teilnahmebedingung.</a:t>
            </a:r>
            <a:endParaRPr lang="en-US" altLang="de-DE" sz="1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 der Bewerbung: </a:t>
            </a:r>
          </a:p>
          <a:p>
            <a:pPr lvl="1"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Anschreiben </a:t>
            </a:r>
          </a:p>
          <a:p>
            <a:pPr lvl="1"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Lebenslauf </a:t>
            </a:r>
          </a:p>
          <a:p>
            <a:pPr lvl="1"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kein Anhang! (wie etwa Zeugnisse oder Zertifikate)</a:t>
            </a:r>
          </a:p>
          <a:p>
            <a:pPr lvl="1"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Format: </a:t>
            </a:r>
            <a:r>
              <a:rPr lang="de-DE" altLang="de-DE" sz="1500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zusammenhängende PDF-Datei!</a:t>
            </a:r>
          </a:p>
        </p:txBody>
      </p:sp>
      <p:sp>
        <p:nvSpPr>
          <p:cNvPr id="21511" name="Rechteck 1">
            <a:extLst>
              <a:ext uri="{FF2B5EF4-FFF2-40B4-BE49-F238E27FC236}">
                <a16:creationId xmlns:a16="http://schemas.microsoft.com/office/drawing/2014/main" id="{4C2590C9-2239-BAE9-A970-27525C4F2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3962400"/>
            <a:ext cx="85010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Verschiedene </a:t>
            </a:r>
            <a:r>
              <a:rPr lang="de-DE" altLang="de-DE" sz="15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Musterstellen </a:t>
            </a: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in Moodle hinterlegt (diese stellen keine Empfehlung der verschiedenen Arbeitgeber dar, sondern dienen lediglich als Beispiele)</a:t>
            </a:r>
          </a:p>
          <a:p>
            <a:pPr>
              <a:spcBef>
                <a:spcPts val="600"/>
              </a:spcBef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gerne können auch eigene Stellenausschreibungen (Jobs für Absolvent*innen, Praktika, Werkstudententätigkeiten) recherchiert werden</a:t>
            </a:r>
          </a:p>
          <a:p>
            <a:pPr>
              <a:spcBef>
                <a:spcPts val="600"/>
              </a:spcBef>
              <a:buClr>
                <a:schemeClr val="bg2"/>
              </a:buClr>
              <a:buSzPct val="130000"/>
              <a:buFont typeface="Wingdings" panose="05000000000000000000" pitchFamily="2" charset="2"/>
              <a:buChar char="à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 müssen zwingend ein Aufgaben- und Anforderungsprofil enthalten und ebenfalls als PDF-Datei mit eingesendet werden</a:t>
            </a:r>
          </a:p>
        </p:txBody>
      </p:sp>
      <p:pic>
        <p:nvPicPr>
          <p:cNvPr id="21512" name="Grafik 7">
            <a:hlinkClick r:id="rId3"/>
            <a:extLst>
              <a:ext uri="{FF2B5EF4-FFF2-40B4-BE49-F238E27FC236}">
                <a16:creationId xmlns:a16="http://schemas.microsoft.com/office/drawing/2014/main" id="{B380C3C4-B43D-FC1D-7B89-3D99CA000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95313"/>
            <a:ext cx="10541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43F214E-261E-3B8A-9ADE-5378AB560A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3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altLang="de-DE">
              <a:solidFill>
                <a:srgbClr val="17365C"/>
              </a:solidFill>
            </a:endParaRPr>
          </a:p>
        </p:txBody>
      </p:sp>
      <p:sp>
        <p:nvSpPr>
          <p:cNvPr id="22531" name="Textfeld 4">
            <a:extLst>
              <a:ext uri="{FF2B5EF4-FFF2-40B4-BE49-F238E27FC236}">
                <a16:creationId xmlns:a16="http://schemas.microsoft.com/office/drawing/2014/main" id="{20E0BED5-8D65-A151-B42D-0DA41417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00250"/>
            <a:ext cx="8470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uniWORKcity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1">
            <a:extLst>
              <a:ext uri="{FF2B5EF4-FFF2-40B4-BE49-F238E27FC236}">
                <a16:creationId xmlns:a16="http://schemas.microsoft.com/office/drawing/2014/main" id="{07939ABC-650C-CACE-3224-010115FD8B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96913" y="6221413"/>
            <a:ext cx="3086100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17365C"/>
                </a:solidFill>
                <a:latin typeface="Arial" panose="020B0604020202020204" pitchFamily="34" charset="0"/>
              </a:rPr>
              <a:t>BUILT TO CHANGE</a:t>
            </a:r>
          </a:p>
        </p:txBody>
      </p:sp>
      <p:sp>
        <p:nvSpPr>
          <p:cNvPr id="23555" name="Foliennummernplatzhalter 2">
            <a:extLst>
              <a:ext uri="{FF2B5EF4-FFF2-40B4-BE49-F238E27FC236}">
                <a16:creationId xmlns:a16="http://schemas.microsoft.com/office/drawing/2014/main" id="{AB2D8D70-450F-C97D-0682-E8032F930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A6A9AC-FDAD-41CE-B050-2A66C00AD9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feld 3">
            <a:extLst>
              <a:ext uri="{FF2B5EF4-FFF2-40B4-BE49-F238E27FC236}">
                <a16:creationId xmlns:a16="http://schemas.microsoft.com/office/drawing/2014/main" id="{5A257352-F44D-DB22-568F-BB8E57D71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354013"/>
            <a:ext cx="62944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sz="2400" b="1">
                <a:solidFill>
                  <a:srgbClr val="003560"/>
                </a:solidFill>
                <a:latin typeface="RubFlama" pitchFamily="2" charset="0"/>
                <a:cs typeface="Arial" panose="020B0604020202020204" pitchFamily="34" charset="0"/>
              </a:rPr>
              <a:t>uniWORKcity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2400" i="1">
                <a:solidFill>
                  <a:srgbClr val="003560"/>
                </a:solidFill>
                <a:latin typeface="RubFlama" pitchFamily="2" charset="0"/>
                <a:cs typeface="Arial" panose="020B0604020202020204" pitchFamily="34" charset="0"/>
              </a:rPr>
              <a:t>Ansprechpartner*innen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455CFB4-96A7-A845-4720-2505E2E2B537}"/>
              </a:ext>
            </a:extLst>
          </p:cNvPr>
          <p:cNvGraphicFramePr>
            <a:graphicFrameLocks noGrp="1"/>
          </p:cNvGraphicFramePr>
          <p:nvPr/>
        </p:nvGraphicFramePr>
        <p:xfrm>
          <a:off x="153988" y="1296988"/>
          <a:ext cx="5448300" cy="3411536"/>
        </p:xfrm>
        <a:graphic>
          <a:graphicData uri="http://schemas.openxmlformats.org/drawingml/2006/table">
            <a:tbl>
              <a:tblPr/>
              <a:tblGrid>
                <a:gridCol w="275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5" marR="91455" marT="45680" marB="456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5" marR="91455" marT="45680" marB="4568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06">
                <a:tc>
                  <a:txBody>
                    <a:bodyPr/>
                    <a:lstStyle>
                      <a:lvl1pPr marL="2857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  <a:ea typeface="+mn-ea"/>
                          <a:cs typeface="+mn-cs"/>
                        </a:rPr>
                        <a:t>Fragen und Anliegen zum Projekt </a:t>
                      </a:r>
                      <a:r>
                        <a:rPr kumimoji="0" lang="de-DE" altLang="de-DE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  <a:ea typeface="+mn-ea"/>
                          <a:cs typeface="+mn-cs"/>
                        </a:rPr>
                        <a:t>uniWORKcity</a:t>
                      </a:r>
                      <a:endParaRPr kumimoji="0" lang="de-DE" alt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RubFla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1455" marR="91455" marT="45680" marB="456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</a:rPr>
                        <a:t>Mona Serdani</a:t>
                      </a:r>
                    </a:p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</a:rPr>
                        <a:t>Björn Kirschbaum</a:t>
                      </a:r>
                    </a:p>
                  </a:txBody>
                  <a:tcPr marL="91455" marR="91455" marT="45680" marB="4568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5" marR="91455" marT="45680" marB="456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5" marR="91455" marT="45680" marB="4568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010">
                <a:tc>
                  <a:txBody>
                    <a:bodyPr/>
                    <a:lstStyle>
                      <a:lvl1pPr marL="2857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</a:rPr>
                        <a:t>Beratung für Teilnehmende im </a:t>
                      </a:r>
                      <a:r>
                        <a:rPr kumimoji="0" lang="de-DE" alt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</a:rPr>
                        <a:t>uniWORKcity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</a:rPr>
                        <a:t> Programm</a:t>
                      </a:r>
                    </a:p>
                  </a:txBody>
                  <a:tcPr marL="91455" marR="91455" marT="45680" marB="456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</a:rPr>
                        <a:t>Mona </a:t>
                      </a:r>
                      <a:r>
                        <a:rPr kumimoji="0" lang="de-DE" alt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</a:rPr>
                        <a:t>Serdani</a:t>
                      </a: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RubFlama" panose="02000000000000000000" pitchFamily="2" charset="0"/>
                      </a:endParaRPr>
                    </a:p>
                  </a:txBody>
                  <a:tcPr marL="91455" marR="91455" marT="45680" marB="4568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5" marR="91455" marT="45680" marB="456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5" marR="91455" marT="45680" marB="4568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261">
                <a:tc>
                  <a:txBody>
                    <a:bodyPr/>
                    <a:lstStyle>
                      <a:lvl1pPr marL="2857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uLnTx/>
                          <a:uFillTx/>
                          <a:latin typeface="RubFlama" panose="02000000000000000000" pitchFamily="2" charset="0"/>
                          <a:ea typeface="+mn-ea"/>
                          <a:cs typeface="+mn-cs"/>
                        </a:rPr>
                        <a:t>Fragen und Anliegen zu Themen des Career Service</a:t>
                      </a:r>
                    </a:p>
                  </a:txBody>
                  <a:tcPr marL="91455" marR="91455" marT="45680" marB="456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</a:rPr>
                        <a:t>Björn Kirschbaum</a:t>
                      </a:r>
                    </a:p>
                  </a:txBody>
                  <a:tcPr marL="91455" marR="91455" marT="45680" marB="4568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5" marR="91455" marT="45680" marB="456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5" marR="91455" marT="45680" marB="4568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260">
                <a:tc>
                  <a:txBody>
                    <a:bodyPr/>
                    <a:lstStyle>
                      <a:lvl1pPr marL="2857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uLnTx/>
                          <a:uFillTx/>
                          <a:latin typeface="RubFlama" panose="02000000000000000000" pitchFamily="2" charset="0"/>
                          <a:ea typeface="+mn-ea"/>
                          <a:cs typeface="+mn-cs"/>
                        </a:rPr>
                        <a:t>Moderation bei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uLnTx/>
                          <a:uFillTx/>
                          <a:latin typeface="RubFlama" panose="02000000000000000000" pitchFamily="2" charset="0"/>
                          <a:ea typeface="+mn-ea"/>
                          <a:cs typeface="+mn-cs"/>
                        </a:rPr>
                        <a:t>Moodle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uLnTx/>
                          <a:uFillTx/>
                          <a:latin typeface="RubFlama" panose="02000000000000000000" pitchFamily="2" charset="0"/>
                          <a:ea typeface="+mn-ea"/>
                          <a:cs typeface="+mn-cs"/>
                        </a:rPr>
                        <a:t> und Abgabe von Unterlagen</a:t>
                      </a:r>
                    </a:p>
                  </a:txBody>
                  <a:tcPr marL="91455" marR="91455" marT="45680" marB="456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  <a:ea typeface="+mn-ea"/>
                          <a:cs typeface="+mn-cs"/>
                        </a:rPr>
                        <a:t>Mustafa Al Assil</a:t>
                      </a:r>
                      <a:endParaRPr kumimoji="0" lang="de-DE" altLang="de-D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RubFla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1455" marR="91455" marT="45680" marB="4568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3574" name="Grafik 5">
            <a:extLst>
              <a:ext uri="{FF2B5EF4-FFF2-40B4-BE49-F238E27FC236}">
                <a16:creationId xmlns:a16="http://schemas.microsoft.com/office/drawing/2014/main" id="{E1DDC96D-A63C-8593-10EF-8B62888CF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524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Grafik 3">
            <a:extLst>
              <a:ext uri="{FF2B5EF4-FFF2-40B4-BE49-F238E27FC236}">
                <a16:creationId xmlns:a16="http://schemas.microsoft.com/office/drawing/2014/main" id="{A1D963FE-92E4-0B85-4CBA-946FC764E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1" t="14256" r="22021" b="41261"/>
          <a:stretch>
            <a:fillRect/>
          </a:stretch>
        </p:blipFill>
        <p:spPr bwMode="auto">
          <a:xfrm>
            <a:off x="6086475" y="1273175"/>
            <a:ext cx="15335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Grafik 2">
            <a:extLst>
              <a:ext uri="{FF2B5EF4-FFF2-40B4-BE49-F238E27FC236}">
                <a16:creationId xmlns:a16="http://schemas.microsoft.com/office/drawing/2014/main" id="{3600F778-D193-3D18-179F-403615B23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6040438"/>
            <a:ext cx="904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531D2FD-F348-5F7A-130D-42B6779C6034}"/>
              </a:ext>
            </a:extLst>
          </p:cNvPr>
          <p:cNvSpPr txBox="1"/>
          <p:nvPr/>
        </p:nvSpPr>
        <p:spPr>
          <a:xfrm>
            <a:off x="6146800" y="2306638"/>
            <a:ext cx="244475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uniworkcity@rub.de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Präsenzsprechstunde </a:t>
            </a:r>
            <a:b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Di: 09:30 -11:30 Uhr</a:t>
            </a:r>
          </a:p>
          <a:p>
            <a:pPr>
              <a:defRPr/>
            </a:pP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Do: 14 -16 Uhr</a:t>
            </a: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9452684D-5EA0-094D-DF37-B9DA164995A9}"/>
              </a:ext>
            </a:extLst>
          </p:cNvPr>
          <p:cNvGraphicFramePr>
            <a:graphicFrameLocks noGrp="1"/>
          </p:cNvGraphicFramePr>
          <p:nvPr/>
        </p:nvGraphicFramePr>
        <p:xfrm>
          <a:off x="153988" y="4730750"/>
          <a:ext cx="7891463" cy="1190625"/>
        </p:xfrm>
        <a:graphic>
          <a:graphicData uri="http://schemas.openxmlformats.org/drawingml/2006/table">
            <a:tbl>
              <a:tblPr/>
              <a:tblGrid>
                <a:gridCol w="2773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0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7" marR="91447" marT="42942" marB="4294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7" marR="91447" marT="42942" marB="4294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7" marR="91447" marT="42942" marB="4294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4673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575">
                <a:tc>
                  <a:txBody>
                    <a:bodyPr/>
                    <a:lstStyle>
                      <a:lvl1pPr marL="2857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defTabSz="685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uLnTx/>
                          <a:uFillTx/>
                          <a:latin typeface="RubFlama" panose="02000000000000000000" pitchFamily="2" charset="0"/>
                          <a:ea typeface="+mn-ea"/>
                          <a:cs typeface="+mn-cs"/>
                        </a:rPr>
                        <a:t>Fragen und Anliegen zum Deutschkurs</a:t>
                      </a:r>
                    </a:p>
                  </a:txBody>
                  <a:tcPr marL="91447" marR="91447" marT="42942" marB="4294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defTabSz="100647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457200" defTabSz="100647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  <a:ea typeface="+mn-ea"/>
                          <a:cs typeface="+mn-cs"/>
                        </a:rPr>
                        <a:t>DaF – Deutsch als Fremdsprache</a:t>
                      </a:r>
                    </a:p>
                  </a:txBody>
                  <a:tcPr marL="91447" marR="91447" marT="42942" marB="4294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</a:rPr>
                        <a:t>Kontaktaufnahme per Email: </a:t>
                      </a:r>
                      <a:r>
                        <a:rPr kumimoji="0" lang="de-DE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560"/>
                          </a:solidFill>
                          <a:effectLst/>
                          <a:latin typeface="RubFlama" panose="02000000000000000000" pitchFamily="2" charset="0"/>
                          <a:ea typeface="+mn-ea"/>
                          <a:cs typeface="+mn-cs"/>
                        </a:rPr>
                        <a:t>dagmar.schinauer@rub.de</a:t>
                      </a:r>
                    </a:p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latin typeface="RubFla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1447" marR="91447" marT="42942" marB="4294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585" name="Grafik 1">
            <a:extLst>
              <a:ext uri="{FF2B5EF4-FFF2-40B4-BE49-F238E27FC236}">
                <a16:creationId xmlns:a16="http://schemas.microsoft.com/office/drawing/2014/main" id="{957445B6-BD02-6AE5-1557-352CF680C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5" r="26852" b="26028"/>
          <a:stretch>
            <a:fillRect/>
          </a:stretch>
        </p:blipFill>
        <p:spPr bwMode="auto">
          <a:xfrm>
            <a:off x="6838950" y="1265238"/>
            <a:ext cx="7969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Grafik 3">
            <a:extLst>
              <a:ext uri="{FF2B5EF4-FFF2-40B4-BE49-F238E27FC236}">
                <a16:creationId xmlns:a16="http://schemas.microsoft.com/office/drawing/2014/main" id="{0EA109C1-DBE4-1B05-004E-17DD59BC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65238"/>
            <a:ext cx="6159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feld 3">
            <a:extLst>
              <a:ext uri="{FF2B5EF4-FFF2-40B4-BE49-F238E27FC236}">
                <a16:creationId xmlns:a16="http://schemas.microsoft.com/office/drawing/2014/main" id="{A3155DF2-B45A-C5B3-A0CE-A03500FCC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476500"/>
            <a:ext cx="70945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sz="27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2700" i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Sie Fragen?</a:t>
            </a:r>
          </a:p>
        </p:txBody>
      </p:sp>
      <p:sp>
        <p:nvSpPr>
          <p:cNvPr id="24579" name="Fußzeilenplatzhalter 1">
            <a:extLst>
              <a:ext uri="{FF2B5EF4-FFF2-40B4-BE49-F238E27FC236}">
                <a16:creationId xmlns:a16="http://schemas.microsoft.com/office/drawing/2014/main" id="{4102CECB-44F5-A59B-692C-76D525E678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96913" y="6221413"/>
            <a:ext cx="3086100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17365C"/>
                </a:solidFill>
                <a:latin typeface="Arial" panose="020B0604020202020204" pitchFamily="34" charset="0"/>
              </a:rPr>
              <a:t>BUILT TO CHANGE</a:t>
            </a:r>
          </a:p>
        </p:txBody>
      </p:sp>
      <p:sp>
        <p:nvSpPr>
          <p:cNvPr id="24580" name="Foliennummernplatzhalter 2">
            <a:extLst>
              <a:ext uri="{FF2B5EF4-FFF2-40B4-BE49-F238E27FC236}">
                <a16:creationId xmlns:a16="http://schemas.microsoft.com/office/drawing/2014/main" id="{EBBFDEF6-92CB-FB13-6164-93BAEC6B5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F964835-49FF-4B52-A315-DDBF95D2B7BA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Grafik 2">
            <a:extLst>
              <a:ext uri="{FF2B5EF4-FFF2-40B4-BE49-F238E27FC236}">
                <a16:creationId xmlns:a16="http://schemas.microsoft.com/office/drawing/2014/main" id="{17F6C9B4-9D11-67A6-C606-A18F8313A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3311525"/>
            <a:ext cx="27146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feld 3">
            <a:extLst>
              <a:ext uri="{FF2B5EF4-FFF2-40B4-BE49-F238E27FC236}">
                <a16:creationId xmlns:a16="http://schemas.microsoft.com/office/drawing/2014/main" id="{1F26B956-2D6B-24C1-CE47-C5C6E5039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476500"/>
            <a:ext cx="70945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sz="27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Genug von uns! Nun startet der erste inhaltliche Input von Nevena Paesler </a:t>
            </a:r>
            <a:r>
              <a:rPr lang="de-DE" altLang="de-DE" sz="27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!</a:t>
            </a:r>
            <a:endParaRPr lang="de-DE" altLang="de-DE" sz="2700" i="1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Fußzeilenplatzhalter 1">
            <a:extLst>
              <a:ext uri="{FF2B5EF4-FFF2-40B4-BE49-F238E27FC236}">
                <a16:creationId xmlns:a16="http://schemas.microsoft.com/office/drawing/2014/main" id="{AA10EF08-1CFF-0758-2793-DB5849E74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96913" y="6221413"/>
            <a:ext cx="3086100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17365C"/>
                </a:solidFill>
                <a:latin typeface="Arial" panose="020B0604020202020204" pitchFamily="34" charset="0"/>
              </a:rPr>
              <a:t>BUILT TO CHANGE</a:t>
            </a:r>
          </a:p>
        </p:txBody>
      </p:sp>
      <p:sp>
        <p:nvSpPr>
          <p:cNvPr id="25604" name="Foliennummernplatzhalter 2">
            <a:extLst>
              <a:ext uri="{FF2B5EF4-FFF2-40B4-BE49-F238E27FC236}">
                <a16:creationId xmlns:a16="http://schemas.microsoft.com/office/drawing/2014/main" id="{36DBEC0F-0B6D-EA24-42EF-4BF29E198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B9676E7-7CEF-4487-8136-E791053B910A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1">
            <a:extLst>
              <a:ext uri="{FF2B5EF4-FFF2-40B4-BE49-F238E27FC236}">
                <a16:creationId xmlns:a16="http://schemas.microsoft.com/office/drawing/2014/main" id="{3ED87F48-9CEB-0245-8244-2B2E79FB3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96913" y="6221413"/>
            <a:ext cx="3086100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17365C"/>
                </a:solidFill>
                <a:latin typeface="Arial" panose="020B0604020202020204" pitchFamily="34" charset="0"/>
              </a:rPr>
              <a:t>BUILT TO CHANGE</a:t>
            </a:r>
          </a:p>
        </p:txBody>
      </p:sp>
      <p:sp>
        <p:nvSpPr>
          <p:cNvPr id="10243" name="Foliennummernplatzhalter 2">
            <a:extLst>
              <a:ext uri="{FF2B5EF4-FFF2-40B4-BE49-F238E27FC236}">
                <a16:creationId xmlns:a16="http://schemas.microsoft.com/office/drawing/2014/main" id="{1BA4D02A-6C9C-EC01-E9E2-BE1AA0A45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5D0C39-486D-4329-849A-0B646B4ADF91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5F1B42E-57D1-EA36-1848-0515D86AC993}"/>
              </a:ext>
            </a:extLst>
          </p:cNvPr>
          <p:cNvSpPr/>
          <p:nvPr/>
        </p:nvSpPr>
        <p:spPr>
          <a:xfrm>
            <a:off x="6869113" y="2663825"/>
            <a:ext cx="32067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5" name="Textfeld 3">
            <a:extLst>
              <a:ext uri="{FF2B5EF4-FFF2-40B4-BE49-F238E27FC236}">
                <a16:creationId xmlns:a16="http://schemas.microsoft.com/office/drawing/2014/main" id="{DC20F4C9-3226-93BE-685B-0A315C6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22275"/>
            <a:ext cx="70945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sz="27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machen wir heute?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2700" i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uniWORKcity</a:t>
            </a:r>
          </a:p>
        </p:txBody>
      </p:sp>
      <p:sp>
        <p:nvSpPr>
          <p:cNvPr id="10246" name="Textfeld 3">
            <a:extLst>
              <a:ext uri="{FF2B5EF4-FFF2-40B4-BE49-F238E27FC236}">
                <a16:creationId xmlns:a16="http://schemas.microsoft.com/office/drawing/2014/main" id="{863C5A6F-6752-30C9-05E9-E18B3AA51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260600"/>
            <a:ext cx="43068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uniWORKcity - Was bedeutet das? 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 des Programms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Vorstellung des Semesterprogramms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muss ich tun, um mitmachen zu können?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endParaRPr lang="de-DE" altLang="de-DE" sz="150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endParaRPr lang="de-DE" altLang="de-DE" sz="150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7" name="Grafik 3" descr="Ein Bild, das Text, Tisch, Person, drinnen enthält.">
            <a:extLst>
              <a:ext uri="{FF2B5EF4-FFF2-40B4-BE49-F238E27FC236}">
                <a16:creationId xmlns:a16="http://schemas.microsoft.com/office/drawing/2014/main" id="{3EB5B0C0-B059-55CB-E89D-A2BA41E0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993900"/>
            <a:ext cx="415131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2F52405-15D5-4629-52DE-4C91977DC4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3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altLang="de-DE">
              <a:solidFill>
                <a:srgbClr val="17365C"/>
              </a:solidFill>
            </a:endParaRPr>
          </a:p>
        </p:txBody>
      </p:sp>
      <p:sp>
        <p:nvSpPr>
          <p:cNvPr id="11267" name="Textfeld 4">
            <a:extLst>
              <a:ext uri="{FF2B5EF4-FFF2-40B4-BE49-F238E27FC236}">
                <a16:creationId xmlns:a16="http://schemas.microsoft.com/office/drawing/2014/main" id="{DE23CADE-BC68-805E-2614-BB702DBA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00250"/>
            <a:ext cx="8470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uniWORKcity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bedeutet das?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1">
            <a:extLst>
              <a:ext uri="{FF2B5EF4-FFF2-40B4-BE49-F238E27FC236}">
                <a16:creationId xmlns:a16="http://schemas.microsoft.com/office/drawing/2014/main" id="{2520C25B-9157-C75E-9B00-B7574F9AC1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96913" y="6221413"/>
            <a:ext cx="3086100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17365C"/>
                </a:solidFill>
                <a:latin typeface="Arial" panose="020B0604020202020204" pitchFamily="34" charset="0"/>
              </a:rPr>
              <a:t>BUILT TO CHANGE</a:t>
            </a:r>
          </a:p>
        </p:txBody>
      </p:sp>
      <p:sp>
        <p:nvSpPr>
          <p:cNvPr id="12291" name="Foliennummernplatzhalter 2">
            <a:extLst>
              <a:ext uri="{FF2B5EF4-FFF2-40B4-BE49-F238E27FC236}">
                <a16:creationId xmlns:a16="http://schemas.microsoft.com/office/drawing/2014/main" id="{866209BA-93AC-2181-5F01-83692B3C1A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4AAEE4-5567-4AC7-9A30-42E160A9D1AC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feld 3">
            <a:extLst>
              <a:ext uri="{FF2B5EF4-FFF2-40B4-BE49-F238E27FC236}">
                <a16:creationId xmlns:a16="http://schemas.microsoft.com/office/drawing/2014/main" id="{507939DF-96CF-E8F9-27D8-180E8797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22275"/>
            <a:ext cx="70945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sz="27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 meistern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2700" i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 Studium in die Arbeitswelt</a:t>
            </a:r>
          </a:p>
        </p:txBody>
      </p:sp>
      <p:sp>
        <p:nvSpPr>
          <p:cNvPr id="12294" name="Textfeld 3">
            <a:extLst>
              <a:ext uri="{FF2B5EF4-FFF2-40B4-BE49-F238E27FC236}">
                <a16:creationId xmlns:a16="http://schemas.microsoft.com/office/drawing/2014/main" id="{906B84C7-C7B8-81CD-7182-519E29AF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41588"/>
            <a:ext cx="4559300" cy="294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663"/>
              </a:spcAft>
              <a:buClr>
                <a:srgbClr val="003560"/>
              </a:buClr>
              <a:buSzPct val="130000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internationale*r Studierende*r kann die Hürde zum ersten Job eine besondere Herausforderung sein: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zeichnet die deutsche Arbeitskultur aus?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unterscheidet sich Geschäftsdeutsch von Alltagsdeutsch?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Wieso brauche ich oft Englischkenntnisse?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muss eine Bewerbung aussehen?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suche ich nach einem Job?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verhalte ich mich im Bewerbungsgespräch?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01B7B89-E8E6-DD19-C84E-7F5F6CF62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1592263"/>
            <a:ext cx="82311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63"/>
              </a:spcAft>
              <a:buClr>
                <a:srgbClr val="003560"/>
              </a:buClr>
              <a:buSzPct val="130000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Übergang von der Universität zum ersten Job ist generell eine aufregende Zeit und kann sich zunächst schwierig gestalten. </a:t>
            </a:r>
          </a:p>
        </p:txBody>
      </p:sp>
      <p:pic>
        <p:nvPicPr>
          <p:cNvPr id="12295" name="Grafik 2">
            <a:extLst>
              <a:ext uri="{FF2B5EF4-FFF2-40B4-BE49-F238E27FC236}">
                <a16:creationId xmlns:a16="http://schemas.microsoft.com/office/drawing/2014/main" id="{E189E0D9-CEF1-6273-96E8-EAABA3E5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633663"/>
            <a:ext cx="33655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1">
            <a:extLst>
              <a:ext uri="{FF2B5EF4-FFF2-40B4-BE49-F238E27FC236}">
                <a16:creationId xmlns:a16="http://schemas.microsoft.com/office/drawing/2014/main" id="{E2D74ED0-17E7-E3A2-C12E-3A7ECD51A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96913" y="6221413"/>
            <a:ext cx="3086100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17365C"/>
                </a:solidFill>
                <a:latin typeface="Arial" panose="020B0604020202020204" pitchFamily="34" charset="0"/>
              </a:rPr>
              <a:t>BUILT TO CHANGE</a:t>
            </a:r>
          </a:p>
        </p:txBody>
      </p:sp>
      <p:sp>
        <p:nvSpPr>
          <p:cNvPr id="13315" name="Foliennummernplatzhalter 2">
            <a:extLst>
              <a:ext uri="{FF2B5EF4-FFF2-40B4-BE49-F238E27FC236}">
                <a16:creationId xmlns:a16="http://schemas.microsoft.com/office/drawing/2014/main" id="{432A7F86-132B-0041-F754-A7C44BA08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95469DD-4983-4466-8305-8984D93040DE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feld 3">
            <a:extLst>
              <a:ext uri="{FF2B5EF4-FFF2-40B4-BE49-F238E27FC236}">
                <a16:creationId xmlns:a16="http://schemas.microsoft.com/office/drawing/2014/main" id="{0CD9C53E-12BC-ED5A-6229-62B180C94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22275"/>
            <a:ext cx="70945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sz="27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Arbeiten unter erschwerten Bedingungen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2700" i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 überwinden</a:t>
            </a:r>
          </a:p>
        </p:txBody>
      </p:sp>
      <p:sp>
        <p:nvSpPr>
          <p:cNvPr id="13317" name="Textfeld 3">
            <a:extLst>
              <a:ext uri="{FF2B5EF4-FFF2-40B4-BE49-F238E27FC236}">
                <a16:creationId xmlns:a16="http://schemas.microsoft.com/office/drawing/2014/main" id="{98868EC1-9847-4A7E-E38D-FBD766026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19300"/>
            <a:ext cx="8385175" cy="3595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663"/>
              </a:spcAft>
              <a:buClr>
                <a:srgbClr val="003560"/>
              </a:buClr>
              <a:buSzPct val="130000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 Konflikte und Digitalisierung haben starke Auswirkungen auf die deutsche Wirtschaft:</a:t>
            </a:r>
          </a:p>
          <a:p>
            <a:pPr marL="628650" lvl="1" indent="-285750"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Arbeitsmarkt zeigt sich gerade auch für Akademiker*innen herausfordernd</a:t>
            </a:r>
          </a:p>
          <a:p>
            <a:pPr marL="628650" lvl="1" indent="-285750"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Hybride und vollständig digitale Arbeitsplätze haben sich etabliert</a:t>
            </a:r>
          </a:p>
          <a:p>
            <a:pPr marL="628650" lvl="1" indent="-285750"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Künstliche Intelligenz (KI) führt zur rasanten Veränderung von Arbeitsplätzen und Beschäftigungsmöglichkeiten</a:t>
            </a:r>
          </a:p>
          <a:p>
            <a:pPr lvl="1" indent="0">
              <a:spcAft>
                <a:spcPts val="663"/>
              </a:spcAft>
              <a:buClr>
                <a:srgbClr val="003560"/>
              </a:buClr>
              <a:buSzPct val="130000"/>
              <a:defRPr/>
            </a:pPr>
            <a:endParaRPr lang="de-DE" altLang="de-DE" sz="1600" dirty="0">
              <a:solidFill>
                <a:srgbClr val="003560"/>
              </a:solidFill>
              <a:latin typeface="RubFlama" panose="02000000000000000000" pitchFamily="2" charset="0"/>
            </a:endParaRPr>
          </a:p>
          <a:p>
            <a:pPr marL="0" indent="0">
              <a:spcAft>
                <a:spcPts val="663"/>
              </a:spcAft>
              <a:buClr>
                <a:srgbClr val="003560"/>
              </a:buClr>
              <a:buSzPct val="130000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uniWORKcity reagiert auf die neue Arbeitswelt:</a:t>
            </a:r>
          </a:p>
          <a:p>
            <a:pPr marL="628650" lvl="1" indent="-285750"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bewirbt man sich (digital)?</a:t>
            </a:r>
          </a:p>
          <a:p>
            <a:pPr marL="628650" lvl="1" indent="-285750"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man die Vorteile, die man als internationale*r Studierende*r mitbringt, (digital) verkaufen?</a:t>
            </a:r>
          </a:p>
          <a:p>
            <a:pPr marL="628650" lvl="1" indent="-285750"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5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positioniert man sich strategisch in einer volatilen Welt für seine individuellen Karriereziele?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27A3F6A-193F-DCDF-40C1-3EFEA27BDA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3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altLang="de-DE">
              <a:solidFill>
                <a:srgbClr val="17365C"/>
              </a:solidFill>
            </a:endParaRPr>
          </a:p>
        </p:txBody>
      </p:sp>
      <p:sp>
        <p:nvSpPr>
          <p:cNvPr id="14339" name="Textfeld 4">
            <a:extLst>
              <a:ext uri="{FF2B5EF4-FFF2-40B4-BE49-F238E27FC236}">
                <a16:creationId xmlns:a16="http://schemas.microsoft.com/office/drawing/2014/main" id="{77A9F988-335D-87AB-2739-F9160510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2000250"/>
            <a:ext cx="8470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uniWORKcity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 des Programms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1">
            <a:extLst>
              <a:ext uri="{FF2B5EF4-FFF2-40B4-BE49-F238E27FC236}">
                <a16:creationId xmlns:a16="http://schemas.microsoft.com/office/drawing/2014/main" id="{E0A04606-F26B-AFC1-77D3-5C71DD81BA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96913" y="6221413"/>
            <a:ext cx="3086100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17365C"/>
                </a:solidFill>
                <a:latin typeface="Arial" panose="020B0604020202020204" pitchFamily="34" charset="0"/>
              </a:rPr>
              <a:t>BUILT TO CHANGE</a:t>
            </a:r>
          </a:p>
        </p:txBody>
      </p:sp>
      <p:sp>
        <p:nvSpPr>
          <p:cNvPr id="15363" name="Foliennummernplatzhalter 2">
            <a:extLst>
              <a:ext uri="{FF2B5EF4-FFF2-40B4-BE49-F238E27FC236}">
                <a16:creationId xmlns:a16="http://schemas.microsoft.com/office/drawing/2014/main" id="{DB89E817-29FF-0023-B161-2A258CDEA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A29256-B9E5-4E62-BBA7-7FA45372279C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feld 3">
            <a:extLst>
              <a:ext uri="{FF2B5EF4-FFF2-40B4-BE49-F238E27FC236}">
                <a16:creationId xmlns:a16="http://schemas.microsoft.com/office/drawing/2014/main" id="{A56FEA7E-AD10-6670-606F-852942B87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2113"/>
            <a:ext cx="709453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sz="27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NICHT das Ziel?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2700" i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Falsche Vorstellungen vermeiden</a:t>
            </a:r>
          </a:p>
        </p:txBody>
      </p:sp>
      <p:pic>
        <p:nvPicPr>
          <p:cNvPr id="15365" name="Grafik 3">
            <a:extLst>
              <a:ext uri="{FF2B5EF4-FFF2-40B4-BE49-F238E27FC236}">
                <a16:creationId xmlns:a16="http://schemas.microsoft.com/office/drawing/2014/main" id="{84F50274-C9F7-1698-CBE4-D51F4DEFB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233613"/>
            <a:ext cx="394493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feld 3">
            <a:extLst>
              <a:ext uri="{FF2B5EF4-FFF2-40B4-BE49-F238E27FC236}">
                <a16:creationId xmlns:a16="http://schemas.microsoft.com/office/drawing/2014/main" id="{874FA795-82D2-A65A-D049-86819B8F4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2338388"/>
            <a:ext cx="4505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63"/>
              </a:spcAft>
              <a:buClr>
                <a:srgbClr val="003560"/>
              </a:buClr>
              <a:buSzPct val="130000"/>
            </a:pPr>
            <a:r>
              <a:rPr lang="de-DE" altLang="de-DE" sz="15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Universität ist kein Jobvermittler! </a:t>
            </a:r>
          </a:p>
          <a:p>
            <a:pPr>
              <a:spcAft>
                <a:spcPts val="663"/>
              </a:spcAft>
              <a:buClr>
                <a:srgbClr val="003560"/>
              </a:buClr>
              <a:buSzPct val="130000"/>
            </a:pPr>
            <a:endParaRPr lang="de-DE" altLang="de-DE" sz="1500" b="1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63"/>
              </a:spcAft>
              <a:buClr>
                <a:srgbClr val="003560"/>
              </a:buClr>
              <a:buSzPct val="130000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können Sie auf Ihre Jobsuche professionell vorbereiten, aber:</a:t>
            </a:r>
          </a:p>
          <a:p>
            <a:pPr>
              <a:spcAft>
                <a:spcPts val="663"/>
              </a:spcAft>
              <a:buClr>
                <a:srgbClr val="003560"/>
              </a:buClr>
              <a:buSzPct val="130000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können keine Jobs suchen oder vermitteln.</a:t>
            </a:r>
          </a:p>
          <a:p>
            <a:pPr>
              <a:spcAft>
                <a:spcPts val="663"/>
              </a:spcAft>
              <a:buClr>
                <a:srgbClr val="003560"/>
              </a:buClr>
              <a:buSzPct val="130000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uniWORKcity handelt es sich um Hilfe zur Selbsthilfe.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1">
            <a:extLst>
              <a:ext uri="{FF2B5EF4-FFF2-40B4-BE49-F238E27FC236}">
                <a16:creationId xmlns:a16="http://schemas.microsoft.com/office/drawing/2014/main" id="{63E273CC-E1BF-C185-FBB2-CECB64948D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96913" y="6221413"/>
            <a:ext cx="3086100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17365C"/>
                </a:solidFill>
                <a:latin typeface="Arial" panose="020B0604020202020204" pitchFamily="34" charset="0"/>
              </a:rPr>
              <a:t>BUILT TO CHANGE</a:t>
            </a:r>
          </a:p>
        </p:txBody>
      </p:sp>
      <p:sp>
        <p:nvSpPr>
          <p:cNvPr id="17411" name="Foliennummernplatzhalter 2">
            <a:extLst>
              <a:ext uri="{FF2B5EF4-FFF2-40B4-BE49-F238E27FC236}">
                <a16:creationId xmlns:a16="http://schemas.microsoft.com/office/drawing/2014/main" id="{2F660EE0-29AE-88E6-0431-15E8B2910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1850AE-EE6F-416A-8523-756ECFC5D880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feld 3">
            <a:extLst>
              <a:ext uri="{FF2B5EF4-FFF2-40B4-BE49-F238E27FC236}">
                <a16:creationId xmlns:a16="http://schemas.microsoft.com/office/drawing/2014/main" id="{E1033965-5C7F-6102-856B-D0F31C763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22275"/>
            <a:ext cx="709453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sz="2700" b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das Ziel von uniWORKcity?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2700" i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Sie startklar für Ihre Bewerbungsphase nach dem Studium</a:t>
            </a:r>
          </a:p>
          <a:p>
            <a:pPr algn="ctr">
              <a:buFont typeface="Arial" panose="020B0604020202020204" pitchFamily="34" charset="0"/>
              <a:buNone/>
            </a:pPr>
            <a:endParaRPr lang="de-DE" altLang="de-DE" i="1">
              <a:solidFill>
                <a:srgbClr val="1F4E79"/>
              </a:solidFill>
              <a:latin typeface="RubFlama" pitchFamily="2" charset="0"/>
              <a:cs typeface="Arial" panose="020B0604020202020204" pitchFamily="34" charset="0"/>
            </a:endParaRPr>
          </a:p>
        </p:txBody>
      </p:sp>
      <p:sp>
        <p:nvSpPr>
          <p:cNvPr id="17413" name="Textfeld 3">
            <a:extLst>
              <a:ext uri="{FF2B5EF4-FFF2-40B4-BE49-F238E27FC236}">
                <a16:creationId xmlns:a16="http://schemas.microsoft.com/office/drawing/2014/main" id="{C0462755-EC4A-22BA-0FFB-1435EF2F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962150"/>
            <a:ext cx="551656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315913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315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zeigen Ihnen was Sie beim Bewerbungsprozess als internationale*r Absolvent*in beachten müssen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zeigen Ihnen, wie Sie Stellen finden können 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unterstützen Sie dabei, mögliche Bewerbernachteile auszugleichen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fertigen zusammen mit unseren Expert*innen Ihre Bewerbung an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erhalten ein UniverCity-Zertifikat</a:t>
            </a:r>
          </a:p>
          <a:p>
            <a:pPr>
              <a:spcAft>
                <a:spcPts val="663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5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können sich 5 CP über den Optionalbereich an der RUB anerkennen lassen – bitte unbedingt mit dem Prüfungsamt klären!</a:t>
            </a:r>
          </a:p>
        </p:txBody>
      </p:sp>
      <p:pic>
        <p:nvPicPr>
          <p:cNvPr id="17414" name="Grafik 7">
            <a:extLst>
              <a:ext uri="{FF2B5EF4-FFF2-40B4-BE49-F238E27FC236}">
                <a16:creationId xmlns:a16="http://schemas.microsoft.com/office/drawing/2014/main" id="{1720C76B-0927-C3F9-32B4-8D0CF8BA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1000"/>
            <a:ext cx="394811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2D19FC6-2AAE-5F2A-CEDB-D84D3E567B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3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altLang="de-DE">
              <a:solidFill>
                <a:srgbClr val="17365C"/>
              </a:solidFill>
            </a:endParaRPr>
          </a:p>
        </p:txBody>
      </p:sp>
      <p:sp>
        <p:nvSpPr>
          <p:cNvPr id="18435" name="Textfeld 4">
            <a:extLst>
              <a:ext uri="{FF2B5EF4-FFF2-40B4-BE49-F238E27FC236}">
                <a16:creationId xmlns:a16="http://schemas.microsoft.com/office/drawing/2014/main" id="{0F5639EE-E426-A5FF-8C23-0512D419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00250"/>
            <a:ext cx="8470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uniWORKcity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Semesterprogramm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3560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C424C868D5B24F9C725528CFE0D88B" ma:contentTypeVersion="0" ma:contentTypeDescription="Ein neues Dokument erstellen." ma:contentTypeScope="" ma:versionID="5dd30c938e524492cf097803f6a0d6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6bf13829e6d5da073fc8f3d68ad5c7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474D41-A15C-4C0B-9099-574B996D11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750D17-DA77-4B9B-93BC-B3B3EE386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672BF8-A70F-41C1-B20E-32DE3342343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725</Words>
  <Application>Microsoft Office PowerPoint</Application>
  <PresentationFormat>Bildschirmpräsentation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RubFlama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Israel</dc:creator>
  <cp:lastModifiedBy>Al Assil, Mustafa</cp:lastModifiedBy>
  <cp:revision>472</cp:revision>
  <cp:lastPrinted>2016-08-09T07:56:31Z</cp:lastPrinted>
  <dcterms:created xsi:type="dcterms:W3CDTF">2016-07-20T13:51:25Z</dcterms:created>
  <dcterms:modified xsi:type="dcterms:W3CDTF">2026-04-22T08:44:34Z</dcterms:modified>
</cp:coreProperties>
</file>