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36"/>
  </p:notesMasterIdLst>
  <p:sldIdLst>
    <p:sldId id="577" r:id="rId2"/>
    <p:sldId id="640" r:id="rId3"/>
    <p:sldId id="781" r:id="rId4"/>
    <p:sldId id="783" r:id="rId5"/>
    <p:sldId id="782" r:id="rId6"/>
    <p:sldId id="641" r:id="rId7"/>
    <p:sldId id="684" r:id="rId8"/>
    <p:sldId id="685" r:id="rId9"/>
    <p:sldId id="687" r:id="rId10"/>
    <p:sldId id="689" r:id="rId11"/>
    <p:sldId id="690" r:id="rId12"/>
    <p:sldId id="691" r:id="rId13"/>
    <p:sldId id="693" r:id="rId14"/>
    <p:sldId id="695" r:id="rId15"/>
    <p:sldId id="697" r:id="rId16"/>
    <p:sldId id="698" r:id="rId17"/>
    <p:sldId id="699" r:id="rId18"/>
    <p:sldId id="645" r:id="rId19"/>
    <p:sldId id="700" r:id="rId20"/>
    <p:sldId id="703" r:id="rId21"/>
    <p:sldId id="784" r:id="rId22"/>
    <p:sldId id="786" r:id="rId23"/>
    <p:sldId id="785" r:id="rId24"/>
    <p:sldId id="787" r:id="rId25"/>
    <p:sldId id="788" r:id="rId26"/>
    <p:sldId id="789" r:id="rId27"/>
    <p:sldId id="790" r:id="rId28"/>
    <p:sldId id="791" r:id="rId29"/>
    <p:sldId id="792" r:id="rId30"/>
    <p:sldId id="794" r:id="rId31"/>
    <p:sldId id="704" r:id="rId32"/>
    <p:sldId id="705" r:id="rId33"/>
    <p:sldId id="795" r:id="rId34"/>
    <p:sldId id="796" r:id="rId35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577"/>
            <p14:sldId id="640"/>
            <p14:sldId id="781"/>
            <p14:sldId id="783"/>
            <p14:sldId id="782"/>
            <p14:sldId id="641"/>
            <p14:sldId id="684"/>
            <p14:sldId id="685"/>
            <p14:sldId id="687"/>
            <p14:sldId id="689"/>
            <p14:sldId id="690"/>
            <p14:sldId id="691"/>
            <p14:sldId id="693"/>
            <p14:sldId id="695"/>
            <p14:sldId id="697"/>
            <p14:sldId id="698"/>
            <p14:sldId id="699"/>
            <p14:sldId id="645"/>
            <p14:sldId id="700"/>
            <p14:sldId id="703"/>
            <p14:sldId id="784"/>
            <p14:sldId id="786"/>
            <p14:sldId id="785"/>
            <p14:sldId id="787"/>
            <p14:sldId id="788"/>
            <p14:sldId id="789"/>
            <p14:sldId id="790"/>
            <p14:sldId id="791"/>
            <p14:sldId id="792"/>
            <p14:sldId id="794"/>
            <p14:sldId id="704"/>
            <p14:sldId id="705"/>
            <p14:sldId id="795"/>
            <p14:sldId id="7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3560"/>
    <a:srgbClr val="FFFFFF"/>
    <a:srgbClr val="E7E3DA"/>
    <a:srgbClr val="94C11C"/>
    <a:srgbClr val="E7E7E7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1579" autoAdjust="0"/>
  </p:normalViewPr>
  <p:slideViewPr>
    <p:cSldViewPr snapToGrid="0" snapToObjects="1">
      <p:cViewPr varScale="1">
        <p:scale>
          <a:sx n="95" d="100"/>
          <a:sy n="95" d="100"/>
        </p:scale>
        <p:origin x="1880" y="184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20.04.26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73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Power and </a:t>
            </a:r>
            <a:r>
              <a:rPr lang="de-DE" dirty="0" err="1"/>
              <a:t>Capacity</a:t>
            </a:r>
            <a:r>
              <a:rPr lang="de-DE" dirty="0"/>
              <a:t>, Transition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15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Also stress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occur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17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PCr</a:t>
            </a:r>
            <a:r>
              <a:rPr lang="de-DE" dirty="0"/>
              <a:t>-Store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… (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20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PCr</a:t>
            </a:r>
            <a:r>
              <a:rPr lang="de-DE" dirty="0"/>
              <a:t>-Store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… (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18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Analogy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reshow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phenomenom</a:t>
            </a:r>
            <a:endParaRPr lang="de-DE" sz="1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56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Also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a </a:t>
            </a:r>
            <a:r>
              <a:rPr lang="de-DE" dirty="0" err="1"/>
              <a:t>question</a:t>
            </a:r>
            <a:r>
              <a:rPr lang="de-DE" dirty="0"/>
              <a:t>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but </a:t>
            </a:r>
            <a:r>
              <a:rPr lang="de-DE" dirty="0" err="1"/>
              <a:t>of</a:t>
            </a:r>
            <a:r>
              <a:rPr lang="de-DE" dirty="0"/>
              <a:t> Power! Running </a:t>
            </a:r>
            <a:r>
              <a:rPr lang="de-DE" dirty="0" err="1"/>
              <a:t>velocity</a:t>
            </a:r>
            <a:r>
              <a:rPr lang="de-DE" dirty="0"/>
              <a:t> will </a:t>
            </a:r>
            <a:r>
              <a:rPr lang="de-DE" dirty="0" err="1"/>
              <a:t>decrease</a:t>
            </a:r>
            <a:r>
              <a:rPr lang="de-DE" dirty="0"/>
              <a:t> in a real live </a:t>
            </a:r>
            <a:r>
              <a:rPr lang="de-DE" dirty="0" err="1"/>
              <a:t>example</a:t>
            </a:r>
            <a:r>
              <a:rPr lang="de-DE" dirty="0"/>
              <a:t>; So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assumed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in </a:t>
            </a:r>
            <a:r>
              <a:rPr lang="de-DE" dirty="0" err="1"/>
              <a:t>sprint</a:t>
            </a:r>
            <a:r>
              <a:rPr lang="de-DE" dirty="0"/>
              <a:t> was </a:t>
            </a:r>
            <a:r>
              <a:rPr lang="de-DE" dirty="0" err="1"/>
              <a:t>constant</a:t>
            </a:r>
            <a:r>
              <a:rPr lang="de-DE" dirty="0"/>
              <a:t>! (</a:t>
            </a:r>
            <a:r>
              <a:rPr lang="de-DE" dirty="0" err="1"/>
              <a:t>or</a:t>
            </a:r>
            <a:r>
              <a:rPr lang="de-DE" dirty="0"/>
              <a:t> ATP/s </a:t>
            </a:r>
            <a:r>
              <a:rPr lang="de-DE" dirty="0" err="1"/>
              <a:t>demand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12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70kg * 10%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dirty="0" err="1"/>
              <a:t>fat</a:t>
            </a:r>
            <a:r>
              <a:rPr lang="de-DE" dirty="0"/>
              <a:t> * 1000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kg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</a:t>
            </a:r>
            <a:r>
              <a:rPr lang="de-DE" dirty="0"/>
              <a:t>,</a:t>
            </a:r>
          </a:p>
          <a:p>
            <a:r>
              <a:rPr lang="de-DE" dirty="0"/>
              <a:t>See relative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kcal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in form </a:t>
            </a:r>
            <a:r>
              <a:rPr lang="de-DE" dirty="0" err="1"/>
              <a:t>of</a:t>
            </a:r>
            <a:r>
              <a:rPr lang="de-DE" dirty="0"/>
              <a:t> ATP -&gt;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ATP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precessor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in large </a:t>
            </a:r>
            <a:r>
              <a:rPr lang="de-DE" dirty="0" err="1"/>
              <a:t>quantities</a:t>
            </a:r>
            <a:r>
              <a:rPr lang="de-DE" dirty="0"/>
              <a:t>. </a:t>
            </a:r>
            <a:r>
              <a:rPr lang="de-DE" dirty="0" err="1"/>
              <a:t>However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tradeoff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and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8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AdvOTb65e897d.B"/>
              </a:rPr>
              <a:t>Track </a:t>
            </a:r>
            <a:r>
              <a:rPr lang="de-DE" sz="1800" dirty="0" err="1">
                <a:effectLst/>
                <a:latin typeface="AdvOTb65e897d.B"/>
              </a:rPr>
              <a:t>cycling</a:t>
            </a:r>
            <a:r>
              <a:rPr lang="de-DE" sz="1800" dirty="0">
                <a:effectLst/>
                <a:latin typeface="AdvOTb65e897d.B"/>
              </a:rPr>
              <a:t> </a:t>
            </a:r>
            <a:r>
              <a:rPr lang="de-DE" sz="1800" dirty="0" err="1">
                <a:effectLst/>
                <a:latin typeface="AdvOTb65e897d.B"/>
              </a:rPr>
              <a:t>sprint</a:t>
            </a:r>
            <a:r>
              <a:rPr lang="de-DE" sz="1800" dirty="0">
                <a:effectLst/>
                <a:latin typeface="AdvOTb65e897d.B"/>
              </a:rPr>
              <a:t> sex </a:t>
            </a:r>
            <a:r>
              <a:rPr lang="de-DE" sz="1800" dirty="0" err="1">
                <a:effectLst/>
                <a:latin typeface="AdvOTb65e897d.B"/>
              </a:rPr>
              <a:t>differences</a:t>
            </a:r>
            <a:r>
              <a:rPr lang="de-DE" sz="1800" dirty="0">
                <a:effectLst/>
                <a:latin typeface="AdvOTb65e897d.B"/>
              </a:rPr>
              <a:t> </a:t>
            </a:r>
            <a:r>
              <a:rPr lang="de-DE" sz="1800" dirty="0" err="1">
                <a:effectLst/>
                <a:latin typeface="AdvOTb65e897d.B"/>
              </a:rPr>
              <a:t>using</a:t>
            </a:r>
            <a:r>
              <a:rPr lang="de-DE" sz="1800" dirty="0">
                <a:effectLst/>
                <a:latin typeface="AdvOTb65e897d.B"/>
              </a:rPr>
              <a:t> power </a:t>
            </a:r>
            <a:r>
              <a:rPr lang="de-DE" sz="1800" dirty="0" err="1">
                <a:effectLst/>
                <a:latin typeface="AdvOTb65e897d.B"/>
              </a:rPr>
              <a:t>data</a:t>
            </a:r>
            <a:r>
              <a:rPr lang="de-DE" sz="1800" dirty="0">
                <a:effectLst/>
                <a:latin typeface="AdvOTb65e897d.B"/>
              </a:rPr>
              <a:t> ,</a:t>
            </a:r>
            <a:r>
              <a:rPr lang="de-DE" sz="1800" dirty="0" err="1">
                <a:effectLst/>
                <a:latin typeface="AdvOTb65e897d.B"/>
              </a:rPr>
              <a:t>ferguson</a:t>
            </a:r>
            <a:r>
              <a:rPr lang="de-DE" sz="1800" dirty="0">
                <a:effectLst/>
                <a:latin typeface="AdvOTb65e897d.B"/>
              </a:rPr>
              <a:t> 2023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AdvOTb65e897d.B"/>
            </a:endParaRP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AdvOTb65e897d.B"/>
              </a:rPr>
              <a:t>Do </a:t>
            </a:r>
            <a:r>
              <a:rPr lang="de-DE" sz="1800" dirty="0" err="1">
                <a:effectLst/>
                <a:latin typeface="AdvOTb65e897d.B"/>
              </a:rPr>
              <a:t>the</a:t>
            </a:r>
            <a:r>
              <a:rPr lang="de-DE" sz="1800" dirty="0">
                <a:effectLst/>
                <a:latin typeface="AdvOTb65e897d.B"/>
              </a:rPr>
              <a:t> </a:t>
            </a:r>
            <a:r>
              <a:rPr lang="de-DE" sz="1800" dirty="0" err="1">
                <a:effectLst/>
                <a:latin typeface="AdvOTb65e897d.B"/>
              </a:rPr>
              <a:t>calculation</a:t>
            </a:r>
            <a:r>
              <a:rPr lang="de-DE" sz="1800" dirty="0">
                <a:effectLst/>
                <a:latin typeface="AdvOTb65e897d.B"/>
              </a:rPr>
              <a:t> </a:t>
            </a:r>
            <a:r>
              <a:rPr lang="de-DE" sz="1800" dirty="0" err="1">
                <a:effectLst/>
                <a:latin typeface="AdvOTb65e897d.B"/>
              </a:rPr>
              <a:t>together</a:t>
            </a:r>
            <a:r>
              <a:rPr lang="de-DE" sz="1800" dirty="0">
                <a:effectLst/>
                <a:latin typeface="AdvOTb65e897d.B"/>
              </a:rPr>
              <a:t>...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6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performances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2009 World Athletics Championships in Berlin;</a:t>
            </a:r>
          </a:p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/>
              <a:t>Quantifying</a:t>
            </a:r>
            <a:r>
              <a:rPr lang="de-DE" b="1" dirty="0"/>
              <a:t> </a:t>
            </a:r>
            <a:r>
              <a:rPr lang="de-DE" b="1" dirty="0" err="1"/>
              <a:t>metabolic</a:t>
            </a:r>
            <a:r>
              <a:rPr lang="de-DE" b="1" dirty="0"/>
              <a:t>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contributions</a:t>
            </a:r>
            <a:r>
              <a:rPr lang="de-DE" b="1" dirty="0"/>
              <a:t> in </a:t>
            </a:r>
            <a:r>
              <a:rPr lang="de-DE" b="1" dirty="0" err="1"/>
              <a:t>sprint</a:t>
            </a:r>
            <a:r>
              <a:rPr lang="de-DE" b="1" dirty="0"/>
              <a:t> </a:t>
            </a:r>
            <a:r>
              <a:rPr lang="de-DE" b="1" dirty="0" err="1"/>
              <a:t>running</a:t>
            </a:r>
            <a:r>
              <a:rPr lang="de-DE" b="1" dirty="0"/>
              <a:t>: a </a:t>
            </a:r>
            <a:r>
              <a:rPr lang="de-DE" b="1" dirty="0" err="1"/>
              <a:t>novel</a:t>
            </a:r>
            <a:r>
              <a:rPr lang="de-DE" b="1" dirty="0"/>
              <a:t> </a:t>
            </a:r>
            <a:r>
              <a:rPr lang="de-DE" b="1" dirty="0" err="1"/>
              <a:t>bioenergetic</a:t>
            </a:r>
            <a:r>
              <a:rPr lang="de-DE" b="1" dirty="0"/>
              <a:t> </a:t>
            </a:r>
            <a:r>
              <a:rPr lang="de-DE" b="1" dirty="0" err="1"/>
              <a:t>model</a:t>
            </a:r>
            <a:r>
              <a:rPr lang="de-DE" b="1" dirty="0"/>
              <a:t>; 2025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165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Same in </a:t>
            </a:r>
            <a:r>
              <a:rPr lang="de-DE" dirty="0" err="1"/>
              <a:t>metabolic</a:t>
            </a:r>
            <a:r>
              <a:rPr lang="de-DE" dirty="0"/>
              <a:t> power; </a:t>
            </a:r>
            <a:r>
              <a:rPr lang="de-DE" dirty="0" err="1"/>
              <a:t>Metabolic</a:t>
            </a:r>
            <a:r>
              <a:rPr lang="de-DE" dirty="0"/>
              <a:t> Power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mechanical</a:t>
            </a:r>
            <a:r>
              <a:rPr lang="de-DE" dirty="0"/>
              <a:t> Power! </a:t>
            </a:r>
            <a:r>
              <a:rPr lang="de-DE" dirty="0" err="1"/>
              <a:t>Roughly</a:t>
            </a:r>
            <a:r>
              <a:rPr lang="de-DE" dirty="0"/>
              <a:t> divide </a:t>
            </a:r>
            <a:r>
              <a:rPr lang="de-DE" dirty="0" err="1"/>
              <a:t>by</a:t>
            </a:r>
            <a:r>
              <a:rPr lang="de-DE" dirty="0"/>
              <a:t> 4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78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physiological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Fatigue </a:t>
            </a:r>
            <a:r>
              <a:rPr lang="de-DE" dirty="0" err="1"/>
              <a:t>induced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happening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distances</a:t>
            </a:r>
            <a:r>
              <a:rPr lang="de-DE" dirty="0"/>
              <a:t>? Fokus </a:t>
            </a:r>
            <a:r>
              <a:rPr lang="de-DE" dirty="0" err="1"/>
              <a:t>purely</a:t>
            </a:r>
            <a:r>
              <a:rPr lang="de-DE" dirty="0"/>
              <a:t> on </a:t>
            </a:r>
            <a:r>
              <a:rPr lang="de-DE" dirty="0" err="1"/>
              <a:t>aerobic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/>
              <a:t>? 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00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Same in </a:t>
            </a:r>
            <a:r>
              <a:rPr lang="de-DE" dirty="0" err="1"/>
              <a:t>metabolic</a:t>
            </a:r>
            <a:r>
              <a:rPr lang="de-DE" dirty="0"/>
              <a:t> power; </a:t>
            </a:r>
            <a:r>
              <a:rPr lang="de-DE" dirty="0" err="1"/>
              <a:t>Metabolic</a:t>
            </a:r>
            <a:r>
              <a:rPr lang="de-DE" dirty="0"/>
              <a:t> Power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mechanical</a:t>
            </a:r>
            <a:r>
              <a:rPr lang="de-DE" dirty="0"/>
              <a:t> Power! </a:t>
            </a:r>
            <a:r>
              <a:rPr lang="de-DE" dirty="0" err="1"/>
              <a:t>Assumed</a:t>
            </a:r>
            <a:r>
              <a:rPr lang="de-DE" dirty="0"/>
              <a:t> Efficiency </a:t>
            </a:r>
            <a:r>
              <a:rPr lang="de-DE" dirty="0" err="1"/>
              <a:t>of</a:t>
            </a:r>
            <a:r>
              <a:rPr lang="de-DE" dirty="0"/>
              <a:t> 22.99%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40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7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68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04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 not </a:t>
            </a:r>
            <a:r>
              <a:rPr lang="de-DE" dirty="0" err="1"/>
              <a:t>talk</a:t>
            </a:r>
            <a:r>
              <a:rPr lang="de-DE" dirty="0"/>
              <a:t> so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 Rather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80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Answer</a:t>
            </a:r>
            <a:r>
              <a:rPr lang="de-DE" dirty="0"/>
              <a:t> Gibbs Energy and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equilibrium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64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Answer</a:t>
            </a:r>
            <a:r>
              <a:rPr lang="de-DE" dirty="0"/>
              <a:t> Gibbs Energy and </a:t>
            </a:r>
            <a:r>
              <a:rPr lang="de-DE" dirty="0" err="1"/>
              <a:t>Displacement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refill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ATP </a:t>
            </a:r>
            <a:r>
              <a:rPr lang="de-DE" dirty="0" err="1"/>
              <a:t>stores</a:t>
            </a:r>
            <a:r>
              <a:rPr lang="de-DE" dirty="0"/>
              <a:t> </a:t>
            </a:r>
            <a:r>
              <a:rPr lang="de-DE" dirty="0" err="1"/>
              <a:t>energetically</a:t>
            </a:r>
            <a:r>
              <a:rPr lang="de-DE" dirty="0"/>
              <a:t> </a:t>
            </a:r>
            <a:r>
              <a:rPr lang="de-DE" dirty="0" err="1"/>
              <a:t>equivalent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gummy</a:t>
            </a:r>
            <a:r>
              <a:rPr lang="de-DE" dirty="0"/>
              <a:t> </a:t>
            </a:r>
            <a:r>
              <a:rPr lang="de-DE" dirty="0" err="1"/>
              <a:t>bear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3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Looking at </a:t>
            </a:r>
            <a:r>
              <a:rPr lang="de-DE" dirty="0" err="1"/>
              <a:t>both</a:t>
            </a:r>
            <a:r>
              <a:rPr lang="de-DE" dirty="0"/>
              <a:t> Sides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Equations</a:t>
            </a:r>
            <a:r>
              <a:rPr lang="de-DE" dirty="0"/>
              <a:t> ATP Breakdown and ATP </a:t>
            </a:r>
            <a:r>
              <a:rPr lang="de-DE" dirty="0" err="1"/>
              <a:t>Production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ATP Breakdown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„</a:t>
            </a:r>
            <a:r>
              <a:rPr lang="de-DE" dirty="0" err="1"/>
              <a:t>qualitatively</a:t>
            </a:r>
            <a:r>
              <a:rPr lang="de-DE" dirty="0"/>
              <a:t>“ </a:t>
            </a:r>
            <a:r>
              <a:rPr lang="de-DE" dirty="0" err="1"/>
              <a:t>controlled</a:t>
            </a:r>
            <a:r>
              <a:rPr lang="de-DE" dirty="0"/>
              <a:t>. ATP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/</a:t>
            </a:r>
            <a:r>
              <a:rPr lang="de-DE" dirty="0" err="1"/>
              <a:t>muscle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.</a:t>
            </a:r>
          </a:p>
          <a:p>
            <a:r>
              <a:rPr lang="de-DE" dirty="0"/>
              <a:t>Also: </a:t>
            </a:r>
            <a:r>
              <a:rPr lang="de-DE" dirty="0" err="1"/>
              <a:t>If</a:t>
            </a:r>
            <a:r>
              <a:rPr lang="de-DE" dirty="0"/>
              <a:t> ATP Breakdown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ATP </a:t>
            </a:r>
            <a:r>
              <a:rPr lang="de-DE" dirty="0" err="1"/>
              <a:t>Production</a:t>
            </a:r>
            <a:r>
              <a:rPr lang="de-DE" dirty="0"/>
              <a:t> -&gt; </a:t>
            </a:r>
            <a:r>
              <a:rPr lang="de-DE" dirty="0" err="1"/>
              <a:t>Contraction</a:t>
            </a:r>
            <a:r>
              <a:rPr lang="de-DE" dirty="0"/>
              <a:t> </a:t>
            </a:r>
            <a:r>
              <a:rPr lang="de-DE" dirty="0" err="1"/>
              <a:t>insuffieciency</a:t>
            </a:r>
            <a:r>
              <a:rPr lang="de-DE" dirty="0"/>
              <a:t> will </a:t>
            </a:r>
            <a:r>
              <a:rPr lang="de-DE" dirty="0" err="1"/>
              <a:t>occur</a:t>
            </a:r>
            <a:r>
              <a:rPr lang="de-DE" dirty="0"/>
              <a:t>! </a:t>
            </a: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sense </a:t>
            </a:r>
            <a:r>
              <a:rPr lang="de-DE" dirty="0" err="1"/>
              <a:t>focusing</a:t>
            </a:r>
            <a:r>
              <a:rPr lang="de-DE" dirty="0"/>
              <a:t> on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ATP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endurance</a:t>
            </a:r>
            <a:r>
              <a:rPr lang="de-DE" dirty="0"/>
              <a:t> </a:t>
            </a:r>
            <a:r>
              <a:rPr lang="de-DE" dirty="0" err="1"/>
              <a:t>capabililties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4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Power and </a:t>
            </a:r>
            <a:r>
              <a:rPr lang="de-DE" dirty="0" err="1"/>
              <a:t>Capacity</a:t>
            </a:r>
            <a:r>
              <a:rPr lang="de-DE" dirty="0"/>
              <a:t>, Transition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28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DABE82-AA81-565F-16BA-78B15AA470D3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Introduction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to</a:t>
            </a:r>
            <a:r>
              <a:rPr lang="de-DE" sz="1200" dirty="0">
                <a:solidFill>
                  <a:srgbClr val="003560"/>
                </a:solidFill>
              </a:rPr>
              <a:t> Energy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2CC746-7DD4-F284-B775-92DC7E7BF0FB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Introduction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to</a:t>
            </a:r>
            <a:r>
              <a:rPr lang="de-DE" sz="1200" dirty="0">
                <a:solidFill>
                  <a:srgbClr val="003560"/>
                </a:solidFill>
              </a:rPr>
              <a:t> Energy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C7FE46-FAB4-5191-9DE3-900C2492C04A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</a:t>
            </a:r>
            <a:r>
              <a:rPr lang="de-DE" sz="1200" dirty="0" err="1">
                <a:solidFill>
                  <a:srgbClr val="003560"/>
                </a:solidFill>
              </a:rPr>
              <a:t>Introduction</a:t>
            </a:r>
            <a:r>
              <a:rPr lang="de-DE" sz="1200" dirty="0">
                <a:solidFill>
                  <a:srgbClr val="003560"/>
                </a:solidFill>
              </a:rPr>
              <a:t> </a:t>
            </a:r>
            <a:r>
              <a:rPr lang="de-DE" sz="1200" dirty="0" err="1">
                <a:solidFill>
                  <a:srgbClr val="003560"/>
                </a:solidFill>
              </a:rPr>
              <a:t>to</a:t>
            </a:r>
            <a:r>
              <a:rPr lang="de-DE" sz="1200" dirty="0">
                <a:solidFill>
                  <a:srgbClr val="003560"/>
                </a:solidFill>
              </a:rPr>
              <a:t> Energy </a:t>
            </a:r>
            <a:r>
              <a:rPr lang="de-DE" sz="1200" dirty="0" err="1">
                <a:solidFill>
                  <a:srgbClr val="003560"/>
                </a:solidFill>
              </a:rPr>
              <a:t>Metabolism</a:t>
            </a:r>
            <a:r>
              <a:rPr lang="de-DE" sz="1200" dirty="0">
                <a:solidFill>
                  <a:srgbClr val="003560"/>
                </a:solidFill>
              </a:rPr>
              <a:t>| Jasper Suttmeyer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746139030007330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emm.2016.6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7C574-A93B-4912-ADB7-BC5AD10A0945}"/>
              </a:ext>
            </a:extLst>
          </p:cNvPr>
          <p:cNvSpPr/>
          <p:nvPr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9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3011488" y="3238500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2846388" y="1676400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4016376" y="5387181"/>
            <a:ext cx="4699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06D439-0B02-6CD7-4C2B-8179C3BF5406}"/>
              </a:ext>
            </a:extLst>
          </p:cNvPr>
          <p:cNvSpPr txBox="1"/>
          <p:nvPr/>
        </p:nvSpPr>
        <p:spPr>
          <a:xfrm>
            <a:off x="341313" y="1539081"/>
            <a:ext cx="379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246F4A-2154-A910-60EF-B855CF542999}"/>
              </a:ext>
            </a:extLst>
          </p:cNvPr>
          <p:cNvSpPr txBox="1"/>
          <p:nvPr/>
        </p:nvSpPr>
        <p:spPr>
          <a:xfrm>
            <a:off x="5843587" y="3724463"/>
            <a:ext cx="250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196 mmol ATP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(7 mmol/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4C19CBB-9D5C-6595-39FB-B80C31730BDD}"/>
              </a:ext>
            </a:extLst>
          </p:cNvPr>
          <p:cNvSpPr txBox="1"/>
          <p:nvPr/>
        </p:nvSpPr>
        <p:spPr>
          <a:xfrm>
            <a:off x="468312" y="5237352"/>
            <a:ext cx="688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30s Sprint? (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200m)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84 ATP mmol/s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mmol/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4C18A0-B98D-2892-432F-CE4C6FB453E0}"/>
              </a:ext>
            </a:extLst>
          </p:cNvPr>
          <p:cNvSpPr/>
          <p:nvPr/>
        </p:nvSpPr>
        <p:spPr>
          <a:xfrm>
            <a:off x="4102100" y="4523581"/>
            <a:ext cx="444500" cy="11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82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3011488" y="4503262"/>
            <a:ext cx="266700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2846388" y="1676400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4016376" y="5387181"/>
            <a:ext cx="4699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06D439-0B02-6CD7-4C2B-8179C3BF5406}"/>
              </a:ext>
            </a:extLst>
          </p:cNvPr>
          <p:cNvSpPr txBox="1"/>
          <p:nvPr/>
        </p:nvSpPr>
        <p:spPr>
          <a:xfrm>
            <a:off x="341313" y="1539081"/>
            <a:ext cx="379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246F4A-2154-A910-60EF-B855CF542999}"/>
              </a:ext>
            </a:extLst>
          </p:cNvPr>
          <p:cNvSpPr txBox="1"/>
          <p:nvPr/>
        </p:nvSpPr>
        <p:spPr>
          <a:xfrm>
            <a:off x="5843587" y="3724463"/>
            <a:ext cx="250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196 mmol ATP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(7 mmol/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4C19CBB-9D5C-6595-39FB-B80C31730BDD}"/>
              </a:ext>
            </a:extLst>
          </p:cNvPr>
          <p:cNvSpPr txBox="1"/>
          <p:nvPr/>
        </p:nvSpPr>
        <p:spPr>
          <a:xfrm>
            <a:off x="468312" y="5237352"/>
            <a:ext cx="688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30s Sprint? (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200m)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84 ATP mmol/s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Empty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2.3s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4C18A0-B98D-2892-432F-CE4C6FB453E0}"/>
              </a:ext>
            </a:extLst>
          </p:cNvPr>
          <p:cNvSpPr/>
          <p:nvPr/>
        </p:nvSpPr>
        <p:spPr>
          <a:xfrm>
            <a:off x="4102100" y="4523581"/>
            <a:ext cx="444500" cy="11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EE1CF1-D895-E7DE-A94F-F984EC55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5768390"/>
            <a:ext cx="5219700" cy="1244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3B0ED79-88E1-655F-454E-66DE966B782E}"/>
              </a:ext>
            </a:extLst>
          </p:cNvPr>
          <p:cNvSpPr txBox="1"/>
          <p:nvPr/>
        </p:nvSpPr>
        <p:spPr>
          <a:xfrm>
            <a:off x="7913767" y="7039774"/>
            <a:ext cx="3091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Greenhaff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12385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3240088" y="3906440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3074988" y="2344340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4279902" y="4594968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3918347" y="2133546"/>
            <a:ext cx="1310482" cy="543690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CBE4B67-80C8-B737-6E7E-64AFBF2E3144}"/>
              </a:ext>
            </a:extLst>
          </p:cNvPr>
          <p:cNvSpPr/>
          <p:nvPr/>
        </p:nvSpPr>
        <p:spPr>
          <a:xfrm>
            <a:off x="4306888" y="5183981"/>
            <a:ext cx="444500" cy="11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4B4553-A842-15C0-CDDB-3A98940CBC29}"/>
              </a:ext>
            </a:extLst>
          </p:cNvPr>
          <p:cNvSpPr txBox="1"/>
          <p:nvPr/>
        </p:nvSpPr>
        <p:spPr>
          <a:xfrm>
            <a:off x="2045084" y="1529310"/>
            <a:ext cx="599045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breakdown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8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3C832D74-E786-D8C7-3104-17EC5C1F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0" y="1245021"/>
            <a:ext cx="912004" cy="9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C98F679-63B4-F12B-BA28-C75452BCF6D9}"/>
              </a:ext>
            </a:extLst>
          </p:cNvPr>
          <p:cNvSpPr/>
          <p:nvPr/>
        </p:nvSpPr>
        <p:spPr>
          <a:xfrm>
            <a:off x="4375533" y="3217176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D77172E-F9D1-0279-109C-60DA6BF317BF}"/>
              </a:ext>
            </a:extLst>
          </p:cNvPr>
          <p:cNvSpPr txBox="1"/>
          <p:nvPr/>
        </p:nvSpPr>
        <p:spPr>
          <a:xfrm>
            <a:off x="2801938" y="6117301"/>
            <a:ext cx="367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Breakdown =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5E7FBD93-983F-EC60-816F-2B6628E282A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529138" y="5295900"/>
            <a:ext cx="0" cy="356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6435056-75BF-B1C5-7A48-D9C596236304}"/>
              </a:ext>
            </a:extLst>
          </p:cNvPr>
          <p:cNvCxnSpPr>
            <a:cxnSpLocks/>
          </p:cNvCxnSpPr>
          <p:nvPr/>
        </p:nvCxnSpPr>
        <p:spPr>
          <a:xfrm flipH="1">
            <a:off x="4529138" y="5652828"/>
            <a:ext cx="22616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A95E9B65-835A-4C68-4958-6343B09247EB}"/>
              </a:ext>
            </a:extLst>
          </p:cNvPr>
          <p:cNvCxnSpPr>
            <a:cxnSpLocks/>
          </p:cNvCxnSpPr>
          <p:nvPr/>
        </p:nvCxnSpPr>
        <p:spPr>
          <a:xfrm>
            <a:off x="6790765" y="2344340"/>
            <a:ext cx="0" cy="3308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D0BFE6C-696F-67D5-300E-582B6DB1B276}"/>
              </a:ext>
            </a:extLst>
          </p:cNvPr>
          <p:cNvCxnSpPr/>
          <p:nvPr/>
        </p:nvCxnSpPr>
        <p:spPr>
          <a:xfrm flipH="1">
            <a:off x="4845433" y="2344340"/>
            <a:ext cx="19453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2B23CD6-C3F5-14CC-E53B-A0EA12A5E98D}"/>
              </a:ext>
            </a:extLst>
          </p:cNvPr>
          <p:cNvSpPr txBox="1"/>
          <p:nvPr/>
        </p:nvSpPr>
        <p:spPr>
          <a:xfrm>
            <a:off x="5405814" y="5295900"/>
            <a:ext cx="158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1E65CA0-6966-ECF4-0AAE-765DFE03811F}"/>
              </a:ext>
            </a:extLst>
          </p:cNvPr>
          <p:cNvSpPr txBox="1"/>
          <p:nvPr/>
        </p:nvSpPr>
        <p:spPr>
          <a:xfrm>
            <a:off x="4417408" y="5427566"/>
            <a:ext cx="168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A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16444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656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465E-6 3.4831E-6 L -2.83465E-6 0.165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7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3685 0.00462 0.01859 0.00294 0.05465 0.00546 C 0.0715 0.00462 0.0874 0.00483 0.10394 0.00189 C 0.10614 0.00147 0.10835 0.00063 0.11071 0 L 0.2041 0.00189 C 0.20977 0.00189 0.20929 0 0.21197 -0.00525 C 0.22032 -0.03842 0.21071 0.00147 0.21465 -0.09595 C 0.21496 -0.10099 0.2167 -0.1054 0.21733 -0.11023 C 0.2178 -0.1138 0.21827 -0.11736 0.21874 -0.12093 C 0.21922 -0.12555 0.21937 -0.13038 0.22 -0.13521 C 0.22032 -0.13689 0.22095 -0.13857 0.22142 -0.14046 C 0.22189 -0.1434 0.22221 -0.14634 0.22268 -0.14928 C 0.22315 -0.16124 0.22331 -0.173 0.2241 -0.18497 C 0.2241 -0.18686 0.22504 -0.18833 0.22536 -0.19022 C 0.22599 -0.19379 0.2263 -0.19736 0.22677 -0.20093 C 0.2263 -0.211 0.22599 -0.22108 0.22536 -0.23116 C 0.2252 -0.2341 0.22426 -0.23704 0.2241 -0.23998 C 0.22331 -0.249 0.22315 -0.25782 0.22268 -0.26664 C 0.22315 -0.27315 0.22363 -0.27987 0.2241 -0.28638 C 0.22567 -0.31199 0.22347 -0.30191 0.22677 -0.31472 C 0.2263 -0.32963 0.22614 -0.34432 0.22536 -0.35923 C 0.2252 -0.36154 0.22331 -0.37246 0.22268 -0.37519 C 0.22237 -0.37708 0.22174 -0.37875 0.22142 -0.38064 C 0.22079 -0.384 0.22063 -0.38778 0.22 -0.39114 C 0.21969 -0.39303 0.21906 -0.39471 0.21874 -0.3966 C 0.2178 -0.40122 0.21685 -0.40605 0.21607 -0.41088 L 0.21465 -0.41781 C 0.21512 -0.42326 0.21701 -0.42872 0.21607 -0.43397 C 0.21544 -0.43649 0.2126 -0.43712 0.21071 -0.43754 C 0.1978 -0.43901 0.18489 -0.43859 0.17197 -0.43922 C 0.16126 -0.43859 0.15071 -0.43754 0.14 -0.43754 C 0.12347 -0.43754 0.10709 -0.43859 0.09071 -0.43922 L 0.03323 -0.4409 C 0.02977 -0.44048 0.02614 -0.44006 0.02268 -0.43922 C 0.0126 -0.43712 0.02158 -0.43754 0.01323 -0.43754 " pathEditMode="relative" ptsTypes="AAAAAAAAAAAAAAAAAAAAAAAAAAAAAAAAAAAA">
                                      <p:cBhvr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3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5640388" y="4528740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475288" y="2966640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6680202" y="5217268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5399356" y="3390347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0B1ADDC2-7524-918D-AFA1-7CBD465F1DC3}"/>
              </a:ext>
            </a:extLst>
          </p:cNvPr>
          <p:cNvSpPr/>
          <p:nvPr/>
        </p:nvSpPr>
        <p:spPr>
          <a:xfrm rot="5400000">
            <a:off x="6334140" y="3398919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186216" y="3398919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4B4553-A842-15C0-CDDB-3A98940CBC29}"/>
              </a:ext>
            </a:extLst>
          </p:cNvPr>
          <p:cNvSpPr txBox="1"/>
          <p:nvPr/>
        </p:nvSpPr>
        <p:spPr>
          <a:xfrm>
            <a:off x="2045084" y="1529310"/>
            <a:ext cx="599045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resynthesis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breakdown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8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3C832D74-E786-D8C7-3104-17EC5C1F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0" y="1245021"/>
            <a:ext cx="912004" cy="9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>
            <a:off x="6323462" y="2528740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5778948" y="2207954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251702" y="2230163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2EF41D-65B2-920C-2E05-9F7E8E6F3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5565" y="2820201"/>
            <a:ext cx="4992537" cy="2363779"/>
          </a:xfrm>
          <a:prstGeom prst="rect">
            <a:avLst/>
          </a:prstGeom>
        </p:spPr>
      </p:pic>
      <p:sp>
        <p:nvSpPr>
          <p:cNvPr id="19" name="Textfeld 11">
            <a:extLst>
              <a:ext uri="{FF2B5EF4-FFF2-40B4-BE49-F238E27FC236}">
                <a16:creationId xmlns:a16="http://schemas.microsoft.com/office/drawing/2014/main" id="{8E11B78E-00C9-CD7D-337F-DD2C6E16D11A}"/>
              </a:ext>
            </a:extLst>
          </p:cNvPr>
          <p:cNvSpPr txBox="1"/>
          <p:nvPr/>
        </p:nvSpPr>
        <p:spPr bwMode="auto">
          <a:xfrm>
            <a:off x="48379" y="5183980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Heck et al., 2010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598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3" grpId="0"/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5983288" y="4084813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Alactic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-Anaerobic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818188" y="25227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7023102" y="477334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5742256" y="2946420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0B1ADDC2-7524-918D-AFA1-7CBD465F1DC3}"/>
              </a:ext>
            </a:extLst>
          </p:cNvPr>
          <p:cNvSpPr/>
          <p:nvPr/>
        </p:nvSpPr>
        <p:spPr>
          <a:xfrm rot="5400000">
            <a:off x="6677040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529116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>
            <a:off x="6666362" y="2084813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endParaRPr lang="de-DE" sz="105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6121848" y="1764027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594602" y="178623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B6BEC27-17C2-53A2-F5C8-A46743AE12A6}"/>
              </a:ext>
            </a:extLst>
          </p:cNvPr>
          <p:cNvGrpSpPr/>
          <p:nvPr/>
        </p:nvGrpSpPr>
        <p:grpSpPr>
          <a:xfrm>
            <a:off x="34967" y="5880200"/>
            <a:ext cx="7876723" cy="1066389"/>
            <a:chOff x="722765" y="5526055"/>
            <a:chExt cx="7876723" cy="106638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8F6F072-B41C-845E-156E-186C3062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88" y="6019364"/>
              <a:ext cx="7772400" cy="57308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68B1AF1-C4AF-2D5F-DB63-40CCABCA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65" y="5526055"/>
              <a:ext cx="7772400" cy="560172"/>
            </a:xfrm>
            <a:prstGeom prst="rect">
              <a:avLst/>
            </a:prstGeom>
          </p:spPr>
        </p:pic>
      </p:grpSp>
      <p:sp>
        <p:nvSpPr>
          <p:cNvPr id="2" name="Textfeld 11">
            <a:extLst>
              <a:ext uri="{FF2B5EF4-FFF2-40B4-BE49-F238E27FC236}">
                <a16:creationId xmlns:a16="http://schemas.microsoft.com/office/drawing/2014/main" id="{8F98B016-6FE2-261C-F5ED-4F9E64DA9A1C}"/>
              </a:ext>
            </a:extLst>
          </p:cNvPr>
          <p:cNvSpPr txBox="1"/>
          <p:nvPr/>
        </p:nvSpPr>
        <p:spPr bwMode="auto">
          <a:xfrm>
            <a:off x="8035539" y="6818270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Preen et al., 2003</a:t>
            </a:r>
            <a:endParaRPr dirty="0"/>
          </a:p>
        </p:txBody>
      </p:sp>
      <p:sp>
        <p:nvSpPr>
          <p:cNvPr id="20" name="Textfeld 11">
            <a:extLst>
              <a:ext uri="{FF2B5EF4-FFF2-40B4-BE49-F238E27FC236}">
                <a16:creationId xmlns:a16="http://schemas.microsoft.com/office/drawing/2014/main" id="{DE1719A3-AB00-0166-6803-70C7AAE94749}"/>
              </a:ext>
            </a:extLst>
          </p:cNvPr>
          <p:cNvSpPr txBox="1"/>
          <p:nvPr/>
        </p:nvSpPr>
        <p:spPr bwMode="auto">
          <a:xfrm>
            <a:off x="570159" y="2285654"/>
            <a:ext cx="48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800" dirty="0">
                <a:solidFill>
                  <a:srgbClr val="003560"/>
                </a:solidFill>
                <a:latin typeface="Arial"/>
                <a:cs typeface="Arial"/>
              </a:rPr>
              <a:t> + ADP </a:t>
            </a:r>
            <a:r>
              <a:rPr lang="de-DE" sz="18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 CK  ATP + </a:t>
            </a:r>
            <a:r>
              <a:rPr lang="de-DE" sz="18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Cr</a:t>
            </a:r>
            <a:endParaRPr sz="54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DB1573F-FBD2-4DD1-7FA5-3F49D139FEB5}"/>
              </a:ext>
            </a:extLst>
          </p:cNvPr>
          <p:cNvCxnSpPr/>
          <p:nvPr/>
        </p:nvCxnSpPr>
        <p:spPr>
          <a:xfrm flipV="1">
            <a:off x="2995448" y="2664794"/>
            <a:ext cx="0" cy="6096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11">
            <a:extLst>
              <a:ext uri="{FF2B5EF4-FFF2-40B4-BE49-F238E27FC236}">
                <a16:creationId xmlns:a16="http://schemas.microsoft.com/office/drawing/2014/main" id="{6BEBE821-7FFA-3AB9-79F6-2C00A7CA94E2}"/>
              </a:ext>
            </a:extLst>
          </p:cNvPr>
          <p:cNvSpPr txBox="1"/>
          <p:nvPr/>
        </p:nvSpPr>
        <p:spPr bwMode="auto">
          <a:xfrm>
            <a:off x="2053912" y="3324638"/>
            <a:ext cx="485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i="1" dirty="0" err="1">
                <a:solidFill>
                  <a:srgbClr val="003560"/>
                </a:solidFill>
                <a:latin typeface="Arial"/>
                <a:cs typeface="Arial"/>
              </a:rPr>
              <a:t>Muscular</a:t>
            </a:r>
            <a:r>
              <a:rPr lang="de-DE" sz="1400" i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/>
                <a:cs typeface="Arial"/>
              </a:rPr>
              <a:t>Contraction</a:t>
            </a:r>
            <a:r>
              <a:rPr lang="de-DE" sz="1400" i="1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  <a:endParaRPr sz="4400" i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010C8E0-4130-0AF3-91AD-65676C3D25C4}"/>
              </a:ext>
            </a:extLst>
          </p:cNvPr>
          <p:cNvSpPr txBox="1"/>
          <p:nvPr/>
        </p:nvSpPr>
        <p:spPr>
          <a:xfrm>
            <a:off x="139290" y="1542877"/>
            <a:ext cx="16339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Stochiometrie</a:t>
            </a:r>
            <a:endParaRPr lang="de-DE" sz="1600" i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E547197-FC17-F4F4-CC18-E153A2BE7C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81"/>
          <a:stretch/>
        </p:blipFill>
        <p:spPr bwMode="auto">
          <a:xfrm>
            <a:off x="139290" y="3671894"/>
            <a:ext cx="4992537" cy="22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5983288" y="4084813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Alactic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-Anaerobic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818188" y="25227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7023102" y="477334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5742256" y="2946420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0B1ADDC2-7524-918D-AFA1-7CBD465F1DC3}"/>
              </a:ext>
            </a:extLst>
          </p:cNvPr>
          <p:cNvSpPr/>
          <p:nvPr/>
        </p:nvSpPr>
        <p:spPr>
          <a:xfrm rot="5400000">
            <a:off x="6677040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529116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>
            <a:off x="6666362" y="2084813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endParaRPr lang="de-DE" sz="105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6121848" y="1764027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594602" y="178623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1">
            <a:extLst>
              <a:ext uri="{FF2B5EF4-FFF2-40B4-BE49-F238E27FC236}">
                <a16:creationId xmlns:a16="http://schemas.microsoft.com/office/drawing/2014/main" id="{8F98B016-6FE2-261C-F5ED-4F9E64DA9A1C}"/>
              </a:ext>
            </a:extLst>
          </p:cNvPr>
          <p:cNvSpPr txBox="1"/>
          <p:nvPr/>
        </p:nvSpPr>
        <p:spPr bwMode="auto">
          <a:xfrm>
            <a:off x="8035539" y="6818270"/>
            <a:ext cx="4852331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3560"/>
                </a:solidFill>
                <a:latin typeface="Arial"/>
                <a:cs typeface="Arial"/>
              </a:rPr>
              <a:t>Preen et al., 2003</a:t>
            </a:r>
            <a:endParaRPr dirty="0"/>
          </a:p>
        </p:txBody>
      </p:sp>
      <p:sp>
        <p:nvSpPr>
          <p:cNvPr id="20" name="Textfeld 11">
            <a:extLst>
              <a:ext uri="{FF2B5EF4-FFF2-40B4-BE49-F238E27FC236}">
                <a16:creationId xmlns:a16="http://schemas.microsoft.com/office/drawing/2014/main" id="{DE1719A3-AB00-0166-6803-70C7AAE94749}"/>
              </a:ext>
            </a:extLst>
          </p:cNvPr>
          <p:cNvSpPr txBox="1"/>
          <p:nvPr/>
        </p:nvSpPr>
        <p:spPr bwMode="auto">
          <a:xfrm>
            <a:off x="570159" y="2285654"/>
            <a:ext cx="48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800" dirty="0" err="1">
                <a:solidFill>
                  <a:srgbClr val="003560"/>
                </a:solidFill>
                <a:latin typeface="Arial"/>
                <a:cs typeface="Arial"/>
              </a:rPr>
              <a:t>PCr</a:t>
            </a:r>
            <a:r>
              <a:rPr lang="de-DE" sz="1800" dirty="0">
                <a:solidFill>
                  <a:srgbClr val="003560"/>
                </a:solidFill>
                <a:latin typeface="Arial"/>
                <a:cs typeface="Arial"/>
              </a:rPr>
              <a:t> + ADP </a:t>
            </a:r>
            <a:r>
              <a:rPr lang="de-DE" sz="1800" dirty="0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 CK  ATP + </a:t>
            </a:r>
            <a:r>
              <a:rPr lang="de-DE" sz="1800" dirty="0" err="1">
                <a:solidFill>
                  <a:srgbClr val="003560"/>
                </a:solidFill>
                <a:latin typeface="Arial"/>
                <a:cs typeface="Arial"/>
                <a:sym typeface="Wingdings" pitchFamily="2" charset="2"/>
              </a:rPr>
              <a:t>Cr</a:t>
            </a:r>
            <a:endParaRPr sz="54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DB1573F-FBD2-4DD1-7FA5-3F49D139FEB5}"/>
              </a:ext>
            </a:extLst>
          </p:cNvPr>
          <p:cNvCxnSpPr/>
          <p:nvPr/>
        </p:nvCxnSpPr>
        <p:spPr>
          <a:xfrm flipV="1">
            <a:off x="2995448" y="2664794"/>
            <a:ext cx="0" cy="60960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11">
            <a:extLst>
              <a:ext uri="{FF2B5EF4-FFF2-40B4-BE49-F238E27FC236}">
                <a16:creationId xmlns:a16="http://schemas.microsoft.com/office/drawing/2014/main" id="{6BEBE821-7FFA-3AB9-79F6-2C00A7CA94E2}"/>
              </a:ext>
            </a:extLst>
          </p:cNvPr>
          <p:cNvSpPr txBox="1"/>
          <p:nvPr/>
        </p:nvSpPr>
        <p:spPr bwMode="auto">
          <a:xfrm>
            <a:off x="2053912" y="3324638"/>
            <a:ext cx="485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i="1" dirty="0" err="1">
                <a:solidFill>
                  <a:srgbClr val="003560"/>
                </a:solidFill>
                <a:latin typeface="Arial"/>
                <a:cs typeface="Arial"/>
              </a:rPr>
              <a:t>Muscular</a:t>
            </a:r>
            <a:r>
              <a:rPr lang="de-DE" sz="1400" i="1" dirty="0">
                <a:solidFill>
                  <a:srgbClr val="003560"/>
                </a:solidFill>
                <a:latin typeface="Arial"/>
                <a:cs typeface="Arial"/>
              </a:rPr>
              <a:t> </a:t>
            </a:r>
            <a:r>
              <a:rPr lang="de-DE" sz="1400" i="1" dirty="0" err="1">
                <a:solidFill>
                  <a:srgbClr val="003560"/>
                </a:solidFill>
                <a:latin typeface="Arial"/>
                <a:cs typeface="Arial"/>
              </a:rPr>
              <a:t>Contraction</a:t>
            </a:r>
            <a:r>
              <a:rPr lang="de-DE" sz="1400" i="1" dirty="0">
                <a:solidFill>
                  <a:srgbClr val="003560"/>
                </a:solidFill>
                <a:latin typeface="Arial"/>
                <a:cs typeface="Arial"/>
              </a:rPr>
              <a:t>!</a:t>
            </a:r>
            <a:endParaRPr sz="4400" i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010C8E0-4130-0AF3-91AD-65676C3D25C4}"/>
              </a:ext>
            </a:extLst>
          </p:cNvPr>
          <p:cNvSpPr txBox="1"/>
          <p:nvPr/>
        </p:nvSpPr>
        <p:spPr>
          <a:xfrm>
            <a:off x="139290" y="1542877"/>
            <a:ext cx="163398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Stochiometrie</a:t>
            </a:r>
            <a:endParaRPr lang="de-DE" sz="1600" i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CB4B86E-ED03-96FD-C751-47AB4618899F}"/>
              </a:ext>
            </a:extLst>
          </p:cNvPr>
          <p:cNvSpPr txBox="1"/>
          <p:nvPr/>
        </p:nvSpPr>
        <p:spPr>
          <a:xfrm>
            <a:off x="1218243" y="4296287"/>
            <a:ext cx="3822069" cy="25545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fast at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yields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ATP (and vice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45AA5D6B-4534-4B7B-5FCB-CD1D6C36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" y="4727487"/>
            <a:ext cx="511696" cy="5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13DA1C6C-0410-A7ED-87F4-DD295564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" y="5184687"/>
            <a:ext cx="511696" cy="5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97487546-5450-05DB-628C-F76CB77F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" y="5683683"/>
            <a:ext cx="511696" cy="5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260064D3-C9DA-983E-358C-F85C1B66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7" y="6195379"/>
            <a:ext cx="511696" cy="5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5983288" y="4084813"/>
            <a:ext cx="2667000" cy="13104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Alactic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-Anaerobic 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818188" y="25227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76802C0-C4A7-9070-E8D6-B8D31D620B6A}"/>
              </a:ext>
            </a:extLst>
          </p:cNvPr>
          <p:cNvSpPr/>
          <p:nvPr/>
        </p:nvSpPr>
        <p:spPr>
          <a:xfrm>
            <a:off x="7023102" y="477334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5742256" y="2946420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0B1ADDC2-7524-918D-AFA1-7CBD465F1DC3}"/>
              </a:ext>
            </a:extLst>
          </p:cNvPr>
          <p:cNvSpPr/>
          <p:nvPr/>
        </p:nvSpPr>
        <p:spPr>
          <a:xfrm rot="5400000">
            <a:off x="6677040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529116" y="29549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>
            <a:off x="6666362" y="2084813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endParaRPr lang="de-DE" sz="105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6121848" y="1764027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594602" y="178623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47CCCC4-FF6D-05F3-9952-E1B82D8D0BD3}"/>
              </a:ext>
            </a:extLst>
          </p:cNvPr>
          <p:cNvSpPr txBox="1"/>
          <p:nvPr/>
        </p:nvSpPr>
        <p:spPr>
          <a:xfrm>
            <a:off x="294510" y="1299983"/>
            <a:ext cx="68849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30s Sprint? (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200m)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84  ATP mmol/s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Empty 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2.3s (</a:t>
            </a:r>
            <a:r>
              <a:rPr lang="de-DE" sz="16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</a:t>
            </a:r>
            <a:r>
              <a:rPr lang="de-DE" sz="16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Store)</a:t>
            </a: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-Pool</a:t>
            </a:r>
          </a:p>
          <a:p>
            <a:endParaRPr lang="de-DE" sz="1600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70kg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Muscle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mmol/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* 0.4 * 25 = 700 mmol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Empty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2479133-7208-A1C6-AA2D-76F7767CCBE7}"/>
              </a:ext>
            </a:extLst>
          </p:cNvPr>
          <p:cNvSpPr/>
          <p:nvPr/>
        </p:nvSpPr>
        <p:spPr>
          <a:xfrm flipV="1">
            <a:off x="7050088" y="5225701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ED06952-4F1A-922E-F6D2-6F83996718B3}"/>
              </a:ext>
            </a:extLst>
          </p:cNvPr>
          <p:cNvSpPr/>
          <p:nvPr/>
        </p:nvSpPr>
        <p:spPr>
          <a:xfrm>
            <a:off x="7078346" y="4533864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98FA2F1-2EF7-01A4-9B7E-01CD15F310E9}"/>
              </a:ext>
            </a:extLst>
          </p:cNvPr>
          <p:cNvSpPr/>
          <p:nvPr/>
        </p:nvSpPr>
        <p:spPr>
          <a:xfrm>
            <a:off x="7124531" y="3671894"/>
            <a:ext cx="402034" cy="3702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6F7321C-D6A5-B64F-A477-E4277F924153}"/>
              </a:ext>
            </a:extLst>
          </p:cNvPr>
          <p:cNvSpPr txBox="1"/>
          <p:nvPr/>
        </p:nvSpPr>
        <p:spPr>
          <a:xfrm>
            <a:off x="6083942" y="6096532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5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02E-6 3.51459E-6 L -1.81102E-6 0.16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323E-6 -2.70628E-6 L -4.17323E-6 0.165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DC150A9-8E93-DA77-3A9E-94E227A0E028}"/>
              </a:ext>
            </a:extLst>
          </p:cNvPr>
          <p:cNvSpPr/>
          <p:nvPr/>
        </p:nvSpPr>
        <p:spPr>
          <a:xfrm>
            <a:off x="4516438" y="47589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C74862A-FA2C-75A4-1FCE-AAD2E156E012}"/>
              </a:ext>
            </a:extLst>
          </p:cNvPr>
          <p:cNvSpPr/>
          <p:nvPr/>
        </p:nvSpPr>
        <p:spPr>
          <a:xfrm>
            <a:off x="3455296" y="39855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3449190" y="50297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3AF7E52-CAAE-ECE8-EE97-B78032B02F57}"/>
              </a:ext>
            </a:extLst>
          </p:cNvPr>
          <p:cNvSpPr/>
          <p:nvPr/>
        </p:nvSpPr>
        <p:spPr>
          <a:xfrm>
            <a:off x="3443288" y="50836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3278188" y="24338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976950C5-24AE-78DC-7221-A02B51275B70}"/>
              </a:ext>
            </a:extLst>
          </p:cNvPr>
          <p:cNvSpPr/>
          <p:nvPr/>
        </p:nvSpPr>
        <p:spPr>
          <a:xfrm flipV="1">
            <a:off x="4516438" y="5241957"/>
            <a:ext cx="469900" cy="25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4623263" y="28660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C64477DE-7A0F-D62E-C201-AC2F26DE54A9}"/>
              </a:ext>
            </a:extLst>
          </p:cNvPr>
          <p:cNvSpPr/>
          <p:nvPr/>
        </p:nvSpPr>
        <p:spPr>
          <a:xfrm>
            <a:off x="2910337" y="3995913"/>
            <a:ext cx="264663" cy="13104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3600306" y="28660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>
            <a:off x="526930" y="4219245"/>
            <a:ext cx="25157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A2D3F13-DC1C-F82D-7CC0-09EC53764CF8}"/>
              </a:ext>
            </a:extLst>
          </p:cNvPr>
          <p:cNvSpPr txBox="1"/>
          <p:nvPr/>
        </p:nvSpPr>
        <p:spPr>
          <a:xfrm>
            <a:off x="900840" y="446506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ATP</a:t>
            </a:r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EA38FFC6-E12F-DA95-F438-B225479E8712}"/>
              </a:ext>
            </a:extLst>
          </p:cNvPr>
          <p:cNvSpPr/>
          <p:nvPr/>
        </p:nvSpPr>
        <p:spPr>
          <a:xfrm flipH="1">
            <a:off x="6122092" y="4945032"/>
            <a:ext cx="280296" cy="369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eschweifte Klammer links 18">
            <a:extLst>
              <a:ext uri="{FF2B5EF4-FFF2-40B4-BE49-F238E27FC236}">
                <a16:creationId xmlns:a16="http://schemas.microsoft.com/office/drawing/2014/main" id="{DF98A37B-8710-3B47-22F5-D6B01E834619}"/>
              </a:ext>
            </a:extLst>
          </p:cNvPr>
          <p:cNvSpPr/>
          <p:nvPr/>
        </p:nvSpPr>
        <p:spPr>
          <a:xfrm flipH="1">
            <a:off x="6134304" y="3988502"/>
            <a:ext cx="280092" cy="939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Adaptations to the Model 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3924748" y="195894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4776788" y="1938698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Lactic-Anaerobic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48A301-D0A7-18A2-9FDA-DB458A3F2315}"/>
              </a:ext>
            </a:extLst>
          </p:cNvPr>
          <p:cNvSpPr txBox="1"/>
          <p:nvPr/>
        </p:nvSpPr>
        <p:spPr>
          <a:xfrm>
            <a:off x="367889" y="1484728"/>
            <a:ext cx="254244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600" i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ATP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2F73B91-AF2D-3DD0-8736-2BCED28B296A}"/>
              </a:ext>
            </a:extLst>
          </p:cNvPr>
          <p:cNvSpPr txBox="1"/>
          <p:nvPr/>
        </p:nvSpPr>
        <p:spPr>
          <a:xfrm>
            <a:off x="6487624" y="4366784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AA690BA-28A1-2AD0-7D01-74C4735121E1}"/>
              </a:ext>
            </a:extLst>
          </p:cNvPr>
          <p:cNvSpPr txBox="1"/>
          <p:nvPr/>
        </p:nvSpPr>
        <p:spPr>
          <a:xfrm>
            <a:off x="6487624" y="4988903"/>
            <a:ext cx="254244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3518EEA-4EFD-A39D-7704-623582126D26}"/>
              </a:ext>
            </a:extLst>
          </p:cNvPr>
          <p:cNvSpPr txBox="1"/>
          <p:nvPr/>
        </p:nvSpPr>
        <p:spPr>
          <a:xfrm>
            <a:off x="3720536" y="6404419"/>
            <a:ext cx="25316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1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02E-6 3.51459E-6 L -1.81102E-6 0.16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4BEB6BC4-90FE-DB23-6C14-63A3E649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36609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Gibbs Energy of ATP-Hydrolysis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3128B0-AA98-CD90-AF8F-0A42FAEB8176}"/>
              </a:ext>
            </a:extLst>
          </p:cNvPr>
          <p:cNvSpPr txBox="1"/>
          <p:nvPr/>
        </p:nvSpPr>
        <p:spPr>
          <a:xfrm>
            <a:off x="8433491" y="6870228"/>
            <a:ext cx="4845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Mader, 2003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FBB7C3-5ECE-A2CF-BD26-1073AC54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9" y="1553764"/>
            <a:ext cx="7457274" cy="516682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CBE6CCA-2024-3912-7B44-F448BA6CF066}"/>
              </a:ext>
            </a:extLst>
          </p:cNvPr>
          <p:cNvSpPr/>
          <p:nvPr/>
        </p:nvSpPr>
        <p:spPr>
          <a:xfrm>
            <a:off x="5727700" y="1828801"/>
            <a:ext cx="1282700" cy="47879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DB00A3C9-EEEF-7529-6100-1E0B49E8AD1E}"/>
              </a:ext>
            </a:extLst>
          </p:cNvPr>
          <p:cNvSpPr/>
          <p:nvPr/>
        </p:nvSpPr>
        <p:spPr>
          <a:xfrm>
            <a:off x="697374" y="2959100"/>
            <a:ext cx="433127" cy="1371597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57E02B-3CC1-E2B9-0B6D-0320E2FB995D}"/>
              </a:ext>
            </a:extLst>
          </p:cNvPr>
          <p:cNvSpPr txBox="1"/>
          <p:nvPr/>
        </p:nvSpPr>
        <p:spPr>
          <a:xfrm rot="16200000">
            <a:off x="-515937" y="3266073"/>
            <a:ext cx="196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Energy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672EEED-72F4-D982-E68E-10DF7CDF6F06}"/>
              </a:ext>
            </a:extLst>
          </p:cNvPr>
          <p:cNvCxnSpPr/>
          <p:nvPr/>
        </p:nvCxnSpPr>
        <p:spPr>
          <a:xfrm>
            <a:off x="1384300" y="2933700"/>
            <a:ext cx="4343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4C3929D-03D9-2295-6737-6E62EF496F15}"/>
              </a:ext>
            </a:extLst>
          </p:cNvPr>
          <p:cNvCxnSpPr>
            <a:cxnSpLocks/>
          </p:cNvCxnSpPr>
          <p:nvPr/>
        </p:nvCxnSpPr>
        <p:spPr>
          <a:xfrm>
            <a:off x="1384300" y="4330700"/>
            <a:ext cx="4343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0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DC150A9-8E93-DA77-3A9E-94E227A0E028}"/>
              </a:ext>
            </a:extLst>
          </p:cNvPr>
          <p:cNvSpPr/>
          <p:nvPr/>
        </p:nvSpPr>
        <p:spPr>
          <a:xfrm>
            <a:off x="7196138" y="45303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C74862A-FA2C-75A4-1FCE-AAD2E156E012}"/>
              </a:ext>
            </a:extLst>
          </p:cNvPr>
          <p:cNvSpPr/>
          <p:nvPr/>
        </p:nvSpPr>
        <p:spPr>
          <a:xfrm>
            <a:off x="6134996" y="37569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6128890" y="48011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3AF7E52-CAAE-ECE8-EE97-B78032B02F57}"/>
              </a:ext>
            </a:extLst>
          </p:cNvPr>
          <p:cNvSpPr/>
          <p:nvPr/>
        </p:nvSpPr>
        <p:spPr>
          <a:xfrm>
            <a:off x="6122988" y="48550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957888" y="22052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302963" y="26374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6280006" y="26374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 rot="16200000">
            <a:off x="4606570" y="3620145"/>
            <a:ext cx="2515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Lactic Anaerobic Metabolism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6604448" y="173034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380288" y="1710098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441AC4-BD27-2FAF-85A2-FFC43B7E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1"/>
          <a:stretch/>
        </p:blipFill>
        <p:spPr bwMode="auto">
          <a:xfrm>
            <a:off x="368900" y="1651073"/>
            <a:ext cx="4992537" cy="22271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5C842DD-F814-9A02-B810-2ED0C3FF0229}"/>
              </a:ext>
            </a:extLst>
          </p:cNvPr>
          <p:cNvSpPr/>
          <p:nvPr/>
        </p:nvSpPr>
        <p:spPr>
          <a:xfrm>
            <a:off x="368900" y="3213100"/>
            <a:ext cx="4671412" cy="1905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CDD04F2-7862-6CD1-AE3A-9E5C838C3405}"/>
              </a:ext>
            </a:extLst>
          </p:cNvPr>
          <p:cNvSpPr txBox="1"/>
          <p:nvPr/>
        </p:nvSpPr>
        <p:spPr>
          <a:xfrm>
            <a:off x="311150" y="4307638"/>
            <a:ext cx="6884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30s Sprint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de-DE" sz="160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84 ATP mmol/s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mmol/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Breakdown-Rate = Time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Exhaustion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/ 3 = 16.6 s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Breakdown = 24.9s)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EF1C9FC-DD3B-6964-D324-0F8D05FE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 Joyner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A6ADDF-FF04-BA64-742F-97733BE4DF6F}"/>
              </a:ext>
            </a:extLst>
          </p:cNvPr>
          <p:cNvSpPr/>
          <p:nvPr/>
        </p:nvSpPr>
        <p:spPr>
          <a:xfrm>
            <a:off x="822736" y="1325801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C340-4996-B427-7746-7D7DD50E1338}"/>
              </a:ext>
            </a:extLst>
          </p:cNvPr>
          <p:cNvSpPr/>
          <p:nvPr/>
        </p:nvSpPr>
        <p:spPr>
          <a:xfrm>
            <a:off x="3457666" y="1325801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1FBE68-112D-2225-A8A6-514DAE65E5DE}"/>
              </a:ext>
            </a:extLst>
          </p:cNvPr>
          <p:cNvSpPr/>
          <p:nvPr/>
        </p:nvSpPr>
        <p:spPr>
          <a:xfrm>
            <a:off x="6092596" y="1391925"/>
            <a:ext cx="1919286" cy="6297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7061505-0AEB-FCA0-52D7-CD8950C5F811}"/>
              </a:ext>
            </a:extLst>
          </p:cNvPr>
          <p:cNvSpPr/>
          <p:nvPr/>
        </p:nvSpPr>
        <p:spPr>
          <a:xfrm rot="5400000">
            <a:off x="3906767" y="-1730522"/>
            <a:ext cx="899485" cy="798430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03016-B59B-6371-1A54-31D2F465C218}"/>
              </a:ext>
            </a:extLst>
          </p:cNvPr>
          <p:cNvSpPr/>
          <p:nvPr/>
        </p:nvSpPr>
        <p:spPr>
          <a:xfrm>
            <a:off x="3482230" y="2868806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8596A8-113F-146C-AC91-6BF4B8E811DE}"/>
              </a:ext>
            </a:extLst>
          </p:cNvPr>
          <p:cNvSpPr txBox="1"/>
          <p:nvPr/>
        </p:nvSpPr>
        <p:spPr>
          <a:xfrm>
            <a:off x="364356" y="4203700"/>
            <a:ext cx="8424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 Basis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Fatigue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sophisticated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789B9E5-61E6-78B7-7360-056052D573D4}"/>
              </a:ext>
            </a:extLst>
          </p:cNvPr>
          <p:cNvSpPr txBox="1"/>
          <p:nvPr/>
        </p:nvSpPr>
        <p:spPr>
          <a:xfrm>
            <a:off x="5216867" y="4203700"/>
            <a:ext cx="467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endParaRPr lang="de-DE" dirty="0"/>
          </a:p>
        </p:txBody>
      </p:sp>
      <p:pic>
        <p:nvPicPr>
          <p:cNvPr id="1028" name="Picture 4" descr="✔️ kräftiges Häkchen Emoji">
            <a:extLst>
              <a:ext uri="{FF2B5EF4-FFF2-40B4-BE49-F238E27FC236}">
                <a16:creationId xmlns:a16="http://schemas.microsoft.com/office/drawing/2014/main" id="{A77479BD-6DC7-90FF-2801-86CB2FF9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58" y="3686853"/>
            <a:ext cx="713018" cy="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tes Kreuz-Check-Symbol | Premium Vektor">
            <a:extLst>
              <a:ext uri="{FF2B5EF4-FFF2-40B4-BE49-F238E27FC236}">
                <a16:creationId xmlns:a16="http://schemas.microsoft.com/office/drawing/2014/main" id="{A756AE5A-6528-8AC2-7048-1A5F74D1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3780631"/>
            <a:ext cx="525463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3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DC150A9-8E93-DA77-3A9E-94E227A0E028}"/>
              </a:ext>
            </a:extLst>
          </p:cNvPr>
          <p:cNvSpPr/>
          <p:nvPr/>
        </p:nvSpPr>
        <p:spPr>
          <a:xfrm>
            <a:off x="7196138" y="4530353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C74862A-FA2C-75A4-1FCE-AAD2E156E012}"/>
              </a:ext>
            </a:extLst>
          </p:cNvPr>
          <p:cNvSpPr/>
          <p:nvPr/>
        </p:nvSpPr>
        <p:spPr>
          <a:xfrm>
            <a:off x="6134996" y="3756995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F9E159C-F2EC-DB0A-C871-04628DC6A16B}"/>
              </a:ext>
            </a:extLst>
          </p:cNvPr>
          <p:cNvSpPr/>
          <p:nvPr/>
        </p:nvSpPr>
        <p:spPr>
          <a:xfrm>
            <a:off x="6128890" y="4801114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3AF7E52-CAAE-ECE8-EE97-B78032B02F57}"/>
              </a:ext>
            </a:extLst>
          </p:cNvPr>
          <p:cNvSpPr/>
          <p:nvPr/>
        </p:nvSpPr>
        <p:spPr>
          <a:xfrm>
            <a:off x="6122988" y="4855020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6A5781-C8C6-6EC1-A71D-5020F2B4DA7E}"/>
              </a:ext>
            </a:extLst>
          </p:cNvPr>
          <p:cNvGrpSpPr/>
          <p:nvPr/>
        </p:nvGrpSpPr>
        <p:grpSpPr>
          <a:xfrm>
            <a:off x="5957888" y="2205213"/>
            <a:ext cx="3124200" cy="2872581"/>
            <a:chOff x="2755900" y="2273300"/>
            <a:chExt cx="3124200" cy="28725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E0D9E83-CFE8-1C29-D1BA-97DCA2FA96F1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5EF2A66-AD57-7BCC-516C-1C8E2FB6380A}"/>
                </a:ext>
              </a:extLst>
            </p:cNvPr>
            <p:cNvSpPr/>
            <p:nvPr/>
          </p:nvSpPr>
          <p:spPr>
            <a:xfrm>
              <a:off x="2755900" y="2273300"/>
              <a:ext cx="31242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BD88C2CB-4BE3-C93D-985C-A73F273961FC}"/>
              </a:ext>
            </a:extLst>
          </p:cNvPr>
          <p:cNvSpPr/>
          <p:nvPr/>
        </p:nvSpPr>
        <p:spPr>
          <a:xfrm rot="5400000">
            <a:off x="7302963" y="26374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195F9C7-8247-E08A-6B9A-CAD4487C757A}"/>
              </a:ext>
            </a:extLst>
          </p:cNvPr>
          <p:cNvSpPr/>
          <p:nvPr/>
        </p:nvSpPr>
        <p:spPr>
          <a:xfrm rot="5400000">
            <a:off x="6280006" y="2637492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38357-D3A9-1B84-C0E8-7C4B01006034}"/>
              </a:ext>
            </a:extLst>
          </p:cNvPr>
          <p:cNvSpPr txBox="1"/>
          <p:nvPr/>
        </p:nvSpPr>
        <p:spPr>
          <a:xfrm rot="16200000">
            <a:off x="4606570" y="3620145"/>
            <a:ext cx="2515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4" name="Textfeld 18">
            <a:extLst>
              <a:ext uri="{FF2B5EF4-FFF2-40B4-BE49-F238E27FC236}">
                <a16:creationId xmlns:a16="http://schemas.microsoft.com/office/drawing/2014/main" id="{48A6ED43-B594-0A1B-D4B8-14CDE84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Aerobic  Metabolism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E9757-7747-4F22-0DA4-6008F57D31CB}"/>
              </a:ext>
            </a:extLst>
          </p:cNvPr>
          <p:cNvSpPr txBox="1"/>
          <p:nvPr/>
        </p:nvSpPr>
        <p:spPr>
          <a:xfrm>
            <a:off x="6604448" y="1730346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CA901E-57D1-D981-7C7E-3474196DE04B}"/>
              </a:ext>
            </a:extLst>
          </p:cNvPr>
          <p:cNvSpPr txBox="1"/>
          <p:nvPr/>
        </p:nvSpPr>
        <p:spPr>
          <a:xfrm>
            <a:off x="7380288" y="1710098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b="0" u="none" dirty="0" err="1"/>
              <a:t>Lactic-Anaerobic</a:t>
            </a:r>
            <a:endParaRPr lang="de-DE" b="0" u="non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441AC4-BD27-2FAF-85A2-FFC43B7E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1"/>
          <a:stretch/>
        </p:blipFill>
        <p:spPr bwMode="auto">
          <a:xfrm>
            <a:off x="368900" y="1651073"/>
            <a:ext cx="4992537" cy="22271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5C842DD-F814-9A02-B810-2ED0C3FF0229}"/>
              </a:ext>
            </a:extLst>
          </p:cNvPr>
          <p:cNvSpPr/>
          <p:nvPr/>
        </p:nvSpPr>
        <p:spPr>
          <a:xfrm>
            <a:off x="368900" y="3375665"/>
            <a:ext cx="4799999" cy="40496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CDD04F2-7862-6CD1-AE3A-9E5C838C3405}"/>
              </a:ext>
            </a:extLst>
          </p:cNvPr>
          <p:cNvSpPr txBox="1"/>
          <p:nvPr/>
        </p:nvSpPr>
        <p:spPr>
          <a:xfrm>
            <a:off x="311150" y="4111710"/>
            <a:ext cx="6884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powerful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 CHO = 4.1 kcal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 FAT = 9.1 kcal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* 500 + 9.1 * 70 * 0.1 * 1000 = 2050 + 63700 = 64750 kcal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0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DD7DC308-0484-785D-634C-79064439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 Metabolic Pathways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BAFB77-A38C-FE05-EF49-C32627A29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1"/>
          <a:stretch/>
        </p:blipFill>
        <p:spPr bwMode="auto">
          <a:xfrm>
            <a:off x="468313" y="1240149"/>
            <a:ext cx="5918200" cy="2640063"/>
          </a:xfrm>
          <a:prstGeom prst="rect">
            <a:avLst/>
          </a:prstGeom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412EC2C-9FBB-F92B-DB5D-95200651D0D8}"/>
              </a:ext>
            </a:extLst>
          </p:cNvPr>
          <p:cNvSpPr txBox="1"/>
          <p:nvPr/>
        </p:nvSpPr>
        <p:spPr>
          <a:xfrm>
            <a:off x="3197222" y="3420403"/>
            <a:ext cx="1125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05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509534-C364-76DA-FA97-C8C6669FFBAA}"/>
              </a:ext>
            </a:extLst>
          </p:cNvPr>
          <p:cNvSpPr/>
          <p:nvPr/>
        </p:nvSpPr>
        <p:spPr>
          <a:xfrm>
            <a:off x="3845719" y="3364650"/>
            <a:ext cx="769144" cy="37311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C32AE8A-9B0D-DEE6-0168-CF474C41B966}"/>
              </a:ext>
            </a:extLst>
          </p:cNvPr>
          <p:cNvSpPr/>
          <p:nvPr/>
        </p:nvSpPr>
        <p:spPr>
          <a:xfrm>
            <a:off x="3831432" y="3060175"/>
            <a:ext cx="769144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373CA7-DCEF-4A2C-3FE2-BAE2B900D5E8}"/>
              </a:ext>
            </a:extLst>
          </p:cNvPr>
          <p:cNvSpPr txBox="1"/>
          <p:nvPr/>
        </p:nvSpPr>
        <p:spPr>
          <a:xfrm>
            <a:off x="3197221" y="3073764"/>
            <a:ext cx="1125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Lamax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C7AED53-97D4-F178-436E-F6EF8F113CE8}"/>
              </a:ext>
            </a:extLst>
          </p:cNvPr>
          <p:cNvSpPr txBox="1"/>
          <p:nvPr/>
        </p:nvSpPr>
        <p:spPr>
          <a:xfrm>
            <a:off x="468313" y="4143375"/>
            <a:ext cx="237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	: Lactate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	: Maximal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01A50D2-90F7-D3F2-B2EA-57D6E6E087DC}"/>
              </a:ext>
            </a:extLst>
          </p:cNvPr>
          <p:cNvSpPr txBox="1"/>
          <p:nvPr/>
        </p:nvSpPr>
        <p:spPr>
          <a:xfrm>
            <a:off x="5864225" y="4143374"/>
            <a:ext cx="237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	: Flow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	: Oxygen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	: Maximal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AC8B7A0-00C2-DB05-63B7-511FB56B020B}"/>
              </a:ext>
            </a:extLst>
          </p:cNvPr>
          <p:cNvSpPr txBox="1"/>
          <p:nvPr/>
        </p:nvSpPr>
        <p:spPr>
          <a:xfrm>
            <a:off x="468313" y="5446286"/>
            <a:ext cx="7129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5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DD7DC308-0484-785D-634C-79064439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Norm Values 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V̇O</a:t>
            </a:r>
            <a:r>
              <a:rPr lang="de-DE" sz="2400" b="1" baseline="-25000" dirty="0">
                <a:solidFill>
                  <a:srgbClr val="003560"/>
                </a:solidFill>
                <a:latin typeface="Arial" panose="020B0604020202020204" pitchFamily="34" charset="0"/>
              </a:rPr>
              <a:t>2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max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67E90-2BE7-203C-563F-01D4B27541AE}"/>
              </a:ext>
            </a:extLst>
          </p:cNvPr>
          <p:cNvSpPr txBox="1"/>
          <p:nvPr/>
        </p:nvSpPr>
        <p:spPr>
          <a:xfrm>
            <a:off x="8200956" y="6815526"/>
            <a:ext cx="59007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Rapp, 2018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530F20-0BFD-6F29-EC81-AE04F89AD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1320" b="293"/>
          <a:stretch/>
        </p:blipFill>
        <p:spPr>
          <a:xfrm>
            <a:off x="468313" y="1240149"/>
            <a:ext cx="7353759" cy="43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FF8F5A7-02DE-DEF4-FEBF-94392A53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" y="1483111"/>
            <a:ext cx="4328908" cy="50271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4D449D-1A43-28D0-7C5A-19C919AEE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6" y="6486957"/>
            <a:ext cx="3133724" cy="406977"/>
          </a:xfrm>
          <a:prstGeom prst="rect">
            <a:avLst/>
          </a:prstGeom>
        </p:spPr>
      </p:pic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A12A2ACA-76B9-A776-2A18-2308E104EA93}"/>
              </a:ext>
            </a:extLst>
          </p:cNvPr>
          <p:cNvCxnSpPr>
            <a:cxnSpLocks/>
          </p:cNvCxnSpPr>
          <p:nvPr/>
        </p:nvCxnSpPr>
        <p:spPr>
          <a:xfrm>
            <a:off x="3014663" y="1629539"/>
            <a:ext cx="0" cy="502711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D3D6438-EEAA-2F77-D123-986DD5B2627D}"/>
              </a:ext>
            </a:extLst>
          </p:cNvPr>
          <p:cNvCxnSpPr>
            <a:cxnSpLocks/>
          </p:cNvCxnSpPr>
          <p:nvPr/>
        </p:nvCxnSpPr>
        <p:spPr>
          <a:xfrm>
            <a:off x="4295775" y="1629539"/>
            <a:ext cx="0" cy="502711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4C5D3D08-3250-F885-B28A-373E41C126CF}"/>
              </a:ext>
            </a:extLst>
          </p:cNvPr>
          <p:cNvSpPr txBox="1"/>
          <p:nvPr/>
        </p:nvSpPr>
        <p:spPr>
          <a:xfrm>
            <a:off x="4491037" y="1483111"/>
            <a:ext cx="4081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0.20 – 1.2 mmol/L/s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mmol/L/s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6557FF2-308B-7F5E-7311-055205C9031D}"/>
              </a:ext>
            </a:extLst>
          </p:cNvPr>
          <p:cNvSpPr txBox="1"/>
          <p:nvPr/>
        </p:nvSpPr>
        <p:spPr>
          <a:xfrm>
            <a:off x="7737617" y="6835709"/>
            <a:ext cx="43926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Langley et al., 2025</a:t>
            </a:r>
          </a:p>
        </p:txBody>
      </p:sp>
      <p:sp>
        <p:nvSpPr>
          <p:cNvPr id="14" name="Textfeld 18">
            <a:extLst>
              <a:ext uri="{FF2B5EF4-FFF2-40B4-BE49-F238E27FC236}">
                <a16:creationId xmlns:a16="http://schemas.microsoft.com/office/drawing/2014/main" id="{4C853E8E-0E47-0F74-B18A-5187BD975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Norm Values </a:t>
            </a:r>
            <a:r>
              <a:rPr lang="de-DE" altLang="de-DE" sz="2400" b="1" i="1" dirty="0" err="1">
                <a:solidFill>
                  <a:srgbClr val="003560"/>
                </a:solidFill>
                <a:latin typeface="Arial" panose="020B0604020202020204" pitchFamily="34" charset="0"/>
              </a:rPr>
              <a:t>v</a:t>
            </a:r>
            <a:r>
              <a:rPr lang="de-DE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Lamax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7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1F6C9E4C-CEDB-2418-F5A4-E57B0757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Sprinting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110AA1-ABD9-5C6D-8966-81BE1726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1659731"/>
            <a:ext cx="5168900" cy="42418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3CDCDD4-C0DC-63FF-64EE-4276B8C73F96}"/>
              </a:ext>
            </a:extLst>
          </p:cNvPr>
          <p:cNvSpPr/>
          <p:nvPr/>
        </p:nvSpPr>
        <p:spPr>
          <a:xfrm>
            <a:off x="468314" y="3300413"/>
            <a:ext cx="4360862" cy="24288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ED13CA-E5AC-93C3-6372-71312B72D43D}"/>
              </a:ext>
            </a:extLst>
          </p:cNvPr>
          <p:cNvSpPr txBox="1"/>
          <p:nvPr/>
        </p:nvSpPr>
        <p:spPr>
          <a:xfrm>
            <a:off x="5857875" y="1659731"/>
            <a:ext cx="35004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Watt-O2 = 12.5 ml/min/W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absolute Power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14.38 * 75 = 1078.5 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O2-Demand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1078.5 * 12.5 = 13481.25 ml/min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Theorethical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i="1" u="sng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13481.25 / 75 = 179.75 ml/min/kg</a:t>
            </a:r>
          </a:p>
        </p:txBody>
      </p:sp>
      <p:sp>
        <p:nvSpPr>
          <p:cNvPr id="4" name="Textfeld 11">
            <a:extLst>
              <a:ext uri="{FF2B5EF4-FFF2-40B4-BE49-F238E27FC236}">
                <a16:creationId xmlns:a16="http://schemas.microsoft.com/office/drawing/2014/main" id="{D012FA75-B97E-AE64-B644-C4DBD02370EE}"/>
              </a:ext>
            </a:extLst>
          </p:cNvPr>
          <p:cNvSpPr txBox="1"/>
          <p:nvPr/>
        </p:nvSpPr>
        <p:spPr bwMode="auto">
          <a:xfrm>
            <a:off x="187981" y="5953214"/>
            <a:ext cx="485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Ferguson et al, 2023</a:t>
            </a:r>
          </a:p>
        </p:txBody>
      </p:sp>
    </p:spTree>
    <p:extLst>
      <p:ext uri="{BB962C8B-B14F-4D97-AF65-F5344CB8AC3E}">
        <p14:creationId xmlns:p14="http://schemas.microsoft.com/office/powerpoint/2010/main" val="23961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31E99EF-AE8C-E982-FF0E-7E031919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Sprinting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FCDD30-36DB-0511-19C1-DA5A384EF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06" y="1679379"/>
            <a:ext cx="7096269" cy="52032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9DC26F-E894-C230-2A29-675323EF3DF2}"/>
              </a:ext>
            </a:extLst>
          </p:cNvPr>
          <p:cNvSpPr txBox="1"/>
          <p:nvPr/>
        </p:nvSpPr>
        <p:spPr>
          <a:xfrm>
            <a:off x="2144684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8FD5EB-9BFE-A983-9B12-8925A0F2154D}"/>
              </a:ext>
            </a:extLst>
          </p:cNvPr>
          <p:cNvSpPr txBox="1"/>
          <p:nvPr/>
        </p:nvSpPr>
        <p:spPr>
          <a:xfrm>
            <a:off x="5938059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1553C4-3C76-D74C-90AC-8234C1E59247}"/>
              </a:ext>
            </a:extLst>
          </p:cNvPr>
          <p:cNvSpPr txBox="1"/>
          <p:nvPr/>
        </p:nvSpPr>
        <p:spPr>
          <a:xfrm>
            <a:off x="4257516" y="4280999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400m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617E0D-A9AF-6CD9-7CEF-217EB1D2B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85" y="2169654"/>
            <a:ext cx="4800600" cy="4622800"/>
          </a:xfrm>
          <a:prstGeom prst="rect">
            <a:avLst/>
          </a:prstGeom>
        </p:spPr>
      </p:pic>
      <p:sp>
        <p:nvSpPr>
          <p:cNvPr id="3" name="Textfeld 11">
            <a:extLst>
              <a:ext uri="{FF2B5EF4-FFF2-40B4-BE49-F238E27FC236}">
                <a16:creationId xmlns:a16="http://schemas.microsoft.com/office/drawing/2014/main" id="{C5C19461-892B-C16B-A4B9-40981607ACE8}"/>
              </a:ext>
            </a:extLst>
          </p:cNvPr>
          <p:cNvSpPr txBox="1"/>
          <p:nvPr/>
        </p:nvSpPr>
        <p:spPr bwMode="auto">
          <a:xfrm>
            <a:off x="7922814" y="6850720"/>
            <a:ext cx="485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 et al, 2025</a:t>
            </a:r>
          </a:p>
        </p:txBody>
      </p:sp>
    </p:spTree>
    <p:extLst>
      <p:ext uri="{BB962C8B-B14F-4D97-AF65-F5344CB8AC3E}">
        <p14:creationId xmlns:p14="http://schemas.microsoft.com/office/powerpoint/2010/main" val="32520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A69128-68CD-B0A6-6073-1D478741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9" y="1533467"/>
            <a:ext cx="7772400" cy="5495064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460EE9D-5DD0-73E1-17AD-CCACE063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Sprinting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43756A-92E6-9BA8-3E46-D34FC51AA4F9}"/>
              </a:ext>
            </a:extLst>
          </p:cNvPr>
          <p:cNvSpPr txBox="1"/>
          <p:nvPr/>
        </p:nvSpPr>
        <p:spPr>
          <a:xfrm>
            <a:off x="2144684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845874-9CEE-EEB1-FCA9-90D795F82FB8}"/>
              </a:ext>
            </a:extLst>
          </p:cNvPr>
          <p:cNvSpPr txBox="1"/>
          <p:nvPr/>
        </p:nvSpPr>
        <p:spPr>
          <a:xfrm>
            <a:off x="5938059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8E913F-C1EB-3619-A2FD-BABECD26D619}"/>
              </a:ext>
            </a:extLst>
          </p:cNvPr>
          <p:cNvSpPr txBox="1"/>
          <p:nvPr/>
        </p:nvSpPr>
        <p:spPr>
          <a:xfrm>
            <a:off x="4257516" y="4280999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400m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6FCA13-44C0-1438-C28B-34DD16570669}"/>
              </a:ext>
            </a:extLst>
          </p:cNvPr>
          <p:cNvSpPr txBox="1"/>
          <p:nvPr/>
        </p:nvSpPr>
        <p:spPr>
          <a:xfrm rot="16200000">
            <a:off x="195366" y="3310858"/>
            <a:ext cx="136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Metabolic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194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A69128-68CD-B0A6-6073-1D478741E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9" b="50000"/>
          <a:stretch/>
        </p:blipFill>
        <p:spPr>
          <a:xfrm>
            <a:off x="714936" y="1696895"/>
            <a:ext cx="4325376" cy="3013984"/>
          </a:xfrm>
          <a:prstGeom prst="rect">
            <a:avLst/>
          </a:prstGeom>
        </p:spPr>
      </p:pic>
      <p:sp>
        <p:nvSpPr>
          <p:cNvPr id="4" name="Textfeld 18">
            <a:extLst>
              <a:ext uri="{FF2B5EF4-FFF2-40B4-BE49-F238E27FC236}">
                <a16:creationId xmlns:a16="http://schemas.microsoft.com/office/drawing/2014/main" id="{2460EE9D-5DD0-73E1-17AD-CCACE063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Sprinting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43756A-92E6-9BA8-3E46-D34FC51AA4F9}"/>
              </a:ext>
            </a:extLst>
          </p:cNvPr>
          <p:cNvSpPr txBox="1"/>
          <p:nvPr/>
        </p:nvSpPr>
        <p:spPr>
          <a:xfrm>
            <a:off x="2144684" y="1296785"/>
            <a:ext cx="814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97C057-4116-EFA7-BC97-57FD8EB325C7}"/>
              </a:ext>
            </a:extLst>
          </p:cNvPr>
          <p:cNvSpPr txBox="1"/>
          <p:nvPr/>
        </p:nvSpPr>
        <p:spPr>
          <a:xfrm rot="16200000">
            <a:off x="145491" y="3593485"/>
            <a:ext cx="1366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Metabolic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48F5FE-C1E8-7CC8-FF7C-AD2118433DF2}"/>
              </a:ext>
            </a:extLst>
          </p:cNvPr>
          <p:cNvSpPr txBox="1"/>
          <p:nvPr/>
        </p:nvSpPr>
        <p:spPr>
          <a:xfrm>
            <a:off x="3259989" y="2957786"/>
            <a:ext cx="22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Average 82.9 W/kg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14927F-29C3-87BA-9878-1D77A657EC35}"/>
              </a:ext>
            </a:extLst>
          </p:cNvPr>
          <p:cNvSpPr txBox="1"/>
          <p:nvPr/>
        </p:nvSpPr>
        <p:spPr>
          <a:xfrm>
            <a:off x="3259989" y="3577799"/>
            <a:ext cx="229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Average 60.3 W/kg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85C65F-99BE-7A90-A791-8101C800251A}"/>
              </a:ext>
            </a:extLst>
          </p:cNvPr>
          <p:cNvSpPr txBox="1"/>
          <p:nvPr/>
        </p:nvSpPr>
        <p:spPr>
          <a:xfrm>
            <a:off x="5857875" y="1659731"/>
            <a:ext cx="35004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8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Watt-O2 = 2.87 ml/min/W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Theorethical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i="1" u="sng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60.3 * 2.87 = 173.1 ml/min/kg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7143CBE1-B34E-4AB7-F470-23949D88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4" y="5322661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9A1ECB-609E-6ACE-9A39-E3D8C999854E}"/>
              </a:ext>
            </a:extLst>
          </p:cNvPr>
          <p:cNvSpPr txBox="1"/>
          <p:nvPr/>
        </p:nvSpPr>
        <p:spPr>
          <a:xfrm>
            <a:off x="1380642" y="5399612"/>
            <a:ext cx="696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oxidative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sprinting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A715EB-B4C1-3647-9DE7-4C526905E839}"/>
              </a:ext>
            </a:extLst>
          </p:cNvPr>
          <p:cNvSpPr/>
          <p:nvPr/>
        </p:nvSpPr>
        <p:spPr>
          <a:xfrm>
            <a:off x="982402" y="5399613"/>
            <a:ext cx="7097569" cy="88924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98F01766-5F02-6948-21A3-9BC18D58C590}"/>
              </a:ext>
            </a:extLst>
          </p:cNvPr>
          <p:cNvSpPr txBox="1"/>
          <p:nvPr/>
        </p:nvSpPr>
        <p:spPr bwMode="auto">
          <a:xfrm>
            <a:off x="660336" y="4755160"/>
            <a:ext cx="485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 et al, 2025</a:t>
            </a:r>
          </a:p>
        </p:txBody>
      </p:sp>
    </p:spTree>
    <p:extLst>
      <p:ext uri="{BB962C8B-B14F-4D97-AF65-F5344CB8AC3E}">
        <p14:creationId xmlns:p14="http://schemas.microsoft.com/office/powerpoint/2010/main" val="21823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02C6B9D0-924E-7CF1-9A77-545F7D24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Marathon Running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506873-E0CF-F110-B941-013565476191}"/>
              </a:ext>
            </a:extLst>
          </p:cNvPr>
          <p:cNvSpPr txBox="1"/>
          <p:nvPr/>
        </p:nvSpPr>
        <p:spPr>
          <a:xfrm>
            <a:off x="404552" y="1716311"/>
            <a:ext cx="4070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5.58 m/s * 11.48 ml/min/kg/m/s = 64.06 ml/min/kg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64.06 /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60 = 0.40 mmol/L/s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1534CF-5334-C947-AB24-098C03633FF6}"/>
              </a:ext>
            </a:extLst>
          </p:cNvPr>
          <p:cNvSpPr txBox="1"/>
          <p:nvPr/>
        </p:nvSpPr>
        <p:spPr>
          <a:xfrm>
            <a:off x="6054465" y="1431507"/>
            <a:ext cx="59020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2400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2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2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</a:t>
            </a:r>
          </a:p>
          <a:p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de-DE" sz="2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de-DE" sz="2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</a:t>
            </a:r>
          </a:p>
          <a:p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1mmol/L La = 2.7 ml/kg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377C2A0-E6C3-F3E8-8948-3D09122DE615}"/>
              </a:ext>
            </a:extLst>
          </p:cNvPr>
          <p:cNvCxnSpPr>
            <a:cxnSpLocks/>
          </p:cNvCxnSpPr>
          <p:nvPr/>
        </p:nvCxnSpPr>
        <p:spPr>
          <a:xfrm flipV="1">
            <a:off x="3175462" y="3655303"/>
            <a:ext cx="0" cy="69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7B25AA1-78E1-51C8-82D4-8A17AC69FF88}"/>
              </a:ext>
            </a:extLst>
          </p:cNvPr>
          <p:cNvSpPr txBox="1"/>
          <p:nvPr/>
        </p:nvSpPr>
        <p:spPr>
          <a:xfrm>
            <a:off x="404552" y="4346919"/>
            <a:ext cx="674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Glycolytic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ATP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  <a:endParaRPr lang="de-DE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BCBB22BE-63C6-A16C-3292-E03D0DC7B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" y="4961583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762AA47-2A31-9802-780F-EDF91FEA2BC2}"/>
              </a:ext>
            </a:extLst>
          </p:cNvPr>
          <p:cNvSpPr txBox="1"/>
          <p:nvPr/>
        </p:nvSpPr>
        <p:spPr>
          <a:xfrm>
            <a:off x="946259" y="5200228"/>
            <a:ext cx="696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Power: Not a Problem, but…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3EA5BA3-ABAD-9AE6-EDB3-B205972500A9}"/>
              </a:ext>
            </a:extLst>
          </p:cNvPr>
          <p:cNvSpPr/>
          <p:nvPr/>
        </p:nvSpPr>
        <p:spPr>
          <a:xfrm>
            <a:off x="522390" y="5038535"/>
            <a:ext cx="7097569" cy="80641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100464-0B5D-0543-3936-B6C7BDE6B928}"/>
              </a:ext>
            </a:extLst>
          </p:cNvPr>
          <p:cNvGrpSpPr/>
          <p:nvPr/>
        </p:nvGrpSpPr>
        <p:grpSpPr>
          <a:xfrm>
            <a:off x="371303" y="1639745"/>
            <a:ext cx="5858969" cy="2623864"/>
            <a:chOff x="283699" y="1399496"/>
            <a:chExt cx="5858969" cy="2623864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28AE835E-5153-6F48-993C-FFE94C071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699" y="1399496"/>
              <a:ext cx="5858969" cy="262386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E65EE9B-CA30-EAE8-7D24-12C68594E9F6}"/>
                </a:ext>
              </a:extLst>
            </p:cNvPr>
            <p:cNvSpPr/>
            <p:nvPr/>
          </p:nvSpPr>
          <p:spPr>
            <a:xfrm>
              <a:off x="1546167" y="3225337"/>
              <a:ext cx="1612669" cy="26600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18">
            <a:extLst>
              <a:ext uri="{FF2B5EF4-FFF2-40B4-BE49-F238E27FC236}">
                <a16:creationId xmlns:a16="http://schemas.microsoft.com/office/drawing/2014/main" id="{CC9BBD90-930A-5186-16E8-581F3DC9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Marathon Running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AA42F9-B165-D585-089E-5899D9B1A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3216" y="4416984"/>
            <a:ext cx="2943224" cy="1600200"/>
          </a:xfrm>
          <a:prstGeom prst="rect">
            <a:avLst/>
          </a:prstGeom>
        </p:spPr>
      </p:pic>
      <p:sp>
        <p:nvSpPr>
          <p:cNvPr id="7" name="Textfeld 11">
            <a:extLst>
              <a:ext uri="{FF2B5EF4-FFF2-40B4-BE49-F238E27FC236}">
                <a16:creationId xmlns:a16="http://schemas.microsoft.com/office/drawing/2014/main" id="{BEA1A521-EB00-0604-5AB9-D8878C7F4F2C}"/>
              </a:ext>
            </a:extLst>
          </p:cNvPr>
          <p:cNvSpPr txBox="1"/>
          <p:nvPr/>
        </p:nvSpPr>
        <p:spPr bwMode="auto">
          <a:xfrm>
            <a:off x="303216" y="5982590"/>
            <a:ext cx="4865290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solidFill>
                  <a:srgbClr val="003560"/>
                </a:solidFill>
                <a:latin typeface="Arial"/>
                <a:cs typeface="Arial"/>
              </a:rPr>
              <a:t>Murray &amp; Rosenbloom, 2018</a:t>
            </a:r>
            <a:endParaRPr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2F20A1-8EE5-8940-7EFD-E7ABF50A8695}"/>
              </a:ext>
            </a:extLst>
          </p:cNvPr>
          <p:cNvSpPr txBox="1"/>
          <p:nvPr/>
        </p:nvSpPr>
        <p:spPr>
          <a:xfrm>
            <a:off x="1614648" y="3398534"/>
            <a:ext cx="32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43F22C-8CE2-CEA9-9913-AB982AE2AD36}"/>
              </a:ext>
            </a:extLst>
          </p:cNvPr>
          <p:cNvSpPr txBox="1"/>
          <p:nvPr/>
        </p:nvSpPr>
        <p:spPr>
          <a:xfrm>
            <a:off x="2980427" y="3397146"/>
            <a:ext cx="32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2AB937-2CDE-8720-510A-490B458F26A1}"/>
              </a:ext>
            </a:extLst>
          </p:cNvPr>
          <p:cNvSpPr txBox="1"/>
          <p:nvPr/>
        </p:nvSpPr>
        <p:spPr>
          <a:xfrm>
            <a:off x="3575597" y="4517138"/>
            <a:ext cx="4773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700g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4320 mmol Glucose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Breakdown rate: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0.40 * 75 * 0.45 / 2 =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6.75 mmol/s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4320 mmol / 6.75 = 640s =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10.7min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 mmol/L La            pH ~2.5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5A906FF-59AA-6908-4D19-2E853BE0893F}"/>
              </a:ext>
            </a:extLst>
          </p:cNvPr>
          <p:cNvCxnSpPr>
            <a:cxnSpLocks/>
          </p:cNvCxnSpPr>
          <p:nvPr/>
        </p:nvCxnSpPr>
        <p:spPr>
          <a:xfrm>
            <a:off x="6251713" y="6877878"/>
            <a:ext cx="586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56C359-9B8C-184E-053F-E0F3FB99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Release of Energy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B70018-C0C3-6A20-D735-13344438B491}"/>
              </a:ext>
            </a:extLst>
          </p:cNvPr>
          <p:cNvSpPr txBox="1"/>
          <p:nvPr/>
        </p:nvSpPr>
        <p:spPr>
          <a:xfrm>
            <a:off x="379413" y="1240149"/>
            <a:ext cx="673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-loop-feedback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0A892189-0DBC-3674-17BD-73DC79B07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64A0842-693C-3629-145F-048E079B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3" y="5189016"/>
            <a:ext cx="8608566" cy="713350"/>
          </a:xfrm>
          <a:prstGeom prst="rect">
            <a:avLst/>
          </a:prstGeom>
        </p:spPr>
      </p:pic>
      <p:pic>
        <p:nvPicPr>
          <p:cNvPr id="1026" name="Picture 2" descr="Are All Driving Laws in the United ...">
            <a:extLst>
              <a:ext uri="{FF2B5EF4-FFF2-40B4-BE49-F238E27FC236}">
                <a16:creationId xmlns:a16="http://schemas.microsoft.com/office/drawing/2014/main" id="{AFB0F5F1-96AA-DFC2-DEA2-D35CF2C3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6538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ed Limit Traffic sing - School ...">
            <a:extLst>
              <a:ext uri="{FF2B5EF4-FFF2-40B4-BE49-F238E27FC236}">
                <a16:creationId xmlns:a16="http://schemas.microsoft.com/office/drawing/2014/main" id="{37B0FB0F-D586-6E55-BFEA-220B5B70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40" y="2861502"/>
            <a:ext cx="438564" cy="7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CC9BBD90-930A-5186-16E8-581F3DC9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Separate Characterisation of Pathways</a:t>
            </a:r>
          </a:p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dirty="0">
                <a:solidFill>
                  <a:srgbClr val="003560"/>
                </a:solidFill>
                <a:latin typeface="Arial" panose="020B0604020202020204" pitchFamily="34" charset="0"/>
              </a:rPr>
              <a:t>Marathon Running</a:t>
            </a:r>
            <a:endParaRPr lang="de-DE" altLang="de-DE" sz="16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AA42F9-B165-D585-089E-5899D9B1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216" y="4416984"/>
            <a:ext cx="2943224" cy="1600200"/>
          </a:xfrm>
          <a:prstGeom prst="rect">
            <a:avLst/>
          </a:prstGeom>
        </p:spPr>
      </p:pic>
      <p:sp>
        <p:nvSpPr>
          <p:cNvPr id="7" name="Textfeld 11">
            <a:extLst>
              <a:ext uri="{FF2B5EF4-FFF2-40B4-BE49-F238E27FC236}">
                <a16:creationId xmlns:a16="http://schemas.microsoft.com/office/drawing/2014/main" id="{BEA1A521-EB00-0604-5AB9-D8878C7F4F2C}"/>
              </a:ext>
            </a:extLst>
          </p:cNvPr>
          <p:cNvSpPr txBox="1"/>
          <p:nvPr/>
        </p:nvSpPr>
        <p:spPr bwMode="auto">
          <a:xfrm>
            <a:off x="303216" y="5982590"/>
            <a:ext cx="4865290" cy="2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solidFill>
                  <a:srgbClr val="003560"/>
                </a:solidFill>
                <a:latin typeface="Arial"/>
                <a:cs typeface="Arial"/>
              </a:rPr>
              <a:t>Murray &amp; Rosenbloom, 2018</a:t>
            </a:r>
            <a:endParaRPr/>
          </a:p>
        </p:txBody>
      </p:sp>
      <p:pic>
        <p:nvPicPr>
          <p:cNvPr id="11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FC2DE309-64E7-F1CC-6AD1-E68AD56E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5" y="2359893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3F5CA72-266A-FAF4-7FB3-5394CF670DDB}"/>
              </a:ext>
            </a:extLst>
          </p:cNvPr>
          <p:cNvSpPr txBox="1"/>
          <p:nvPr/>
        </p:nvSpPr>
        <p:spPr>
          <a:xfrm>
            <a:off x="892182" y="2598538"/>
            <a:ext cx="696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Power: Not a Problem, but…</a:t>
            </a:r>
          </a:p>
          <a:p>
            <a:pPr algn="ctr"/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DE" sz="24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0C24B7-67A8-F04E-8A53-0217F9AE7E4D}"/>
              </a:ext>
            </a:extLst>
          </p:cNvPr>
          <p:cNvSpPr/>
          <p:nvPr/>
        </p:nvSpPr>
        <p:spPr>
          <a:xfrm>
            <a:off x="468313" y="2436845"/>
            <a:ext cx="7097569" cy="120491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A39124-7CD4-47F6-6589-31917BBB30B0}"/>
              </a:ext>
            </a:extLst>
          </p:cNvPr>
          <p:cNvSpPr txBox="1"/>
          <p:nvPr/>
        </p:nvSpPr>
        <p:spPr>
          <a:xfrm>
            <a:off x="3575597" y="4517138"/>
            <a:ext cx="4773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700g </a:t>
            </a:r>
            <a:r>
              <a:rPr lang="de-DE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4320 mmol Glucose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Breakdown rate:</a:t>
            </a: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0.40 * 75 * 0.45 / 2 =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6.75 mmol/s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4320 mmol / 6.75 = 640s =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10.7min</a:t>
            </a:r>
          </a:p>
          <a:p>
            <a:endParaRPr lang="de-DE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  <a:r>
              <a:rPr lang="de-DE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 mmol/L La            pH ~2.5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3293FC0D-218A-8732-5CAA-9B87B7FCD9A0}"/>
              </a:ext>
            </a:extLst>
          </p:cNvPr>
          <p:cNvCxnSpPr>
            <a:cxnSpLocks/>
          </p:cNvCxnSpPr>
          <p:nvPr/>
        </p:nvCxnSpPr>
        <p:spPr>
          <a:xfrm>
            <a:off x="6251713" y="6877878"/>
            <a:ext cx="586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34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0C726DCD-A74E-DB7C-8D9D-E7118374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Summary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9765A1-9248-3AFE-6D2C-1C8DAD414D30}"/>
              </a:ext>
            </a:extLst>
          </p:cNvPr>
          <p:cNvSpPr/>
          <p:nvPr/>
        </p:nvSpPr>
        <p:spPr>
          <a:xfrm>
            <a:off x="7408863" y="5282851"/>
            <a:ext cx="4699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A8C45F4-E0EF-ABA3-ADAD-2D9843CBE623}"/>
              </a:ext>
            </a:extLst>
          </p:cNvPr>
          <p:cNvSpPr/>
          <p:nvPr/>
        </p:nvSpPr>
        <p:spPr>
          <a:xfrm>
            <a:off x="6347721" y="4509493"/>
            <a:ext cx="2667000" cy="131048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20D9924-882A-79C3-E61B-F2BF3211A974}"/>
              </a:ext>
            </a:extLst>
          </p:cNvPr>
          <p:cNvSpPr/>
          <p:nvPr/>
        </p:nvSpPr>
        <p:spPr>
          <a:xfrm>
            <a:off x="6341615" y="5553612"/>
            <a:ext cx="2667000" cy="26636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8A68747-1AC9-FF23-BBDC-3D4290D8DC46}"/>
              </a:ext>
            </a:extLst>
          </p:cNvPr>
          <p:cNvSpPr/>
          <p:nvPr/>
        </p:nvSpPr>
        <p:spPr>
          <a:xfrm>
            <a:off x="6335713" y="5607518"/>
            <a:ext cx="2667000" cy="2307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F8070CB-9939-96D3-8EC8-7BFD7D2D1D5B}"/>
              </a:ext>
            </a:extLst>
          </p:cNvPr>
          <p:cNvGrpSpPr/>
          <p:nvPr/>
        </p:nvGrpSpPr>
        <p:grpSpPr>
          <a:xfrm>
            <a:off x="6170613" y="2957711"/>
            <a:ext cx="2844108" cy="2872581"/>
            <a:chOff x="2755900" y="2273300"/>
            <a:chExt cx="2844108" cy="287258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25434C0-3248-8083-D145-AEBF35B02857}"/>
                </a:ext>
              </a:extLst>
            </p:cNvPr>
            <p:cNvSpPr/>
            <p:nvPr/>
          </p:nvSpPr>
          <p:spPr>
            <a:xfrm>
              <a:off x="2921000" y="2415381"/>
              <a:ext cx="2667000" cy="27305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B2CED85-5253-914A-07E2-3B87E6FE5DC7}"/>
                </a:ext>
              </a:extLst>
            </p:cNvPr>
            <p:cNvSpPr/>
            <p:nvPr/>
          </p:nvSpPr>
          <p:spPr>
            <a:xfrm>
              <a:off x="2755900" y="2273300"/>
              <a:ext cx="284410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Pfeil nach rechts 14">
            <a:extLst>
              <a:ext uri="{FF2B5EF4-FFF2-40B4-BE49-F238E27FC236}">
                <a16:creationId xmlns:a16="http://schemas.microsoft.com/office/drawing/2014/main" id="{ED1E8BEF-B95F-9D3E-5205-6B420795274B}"/>
              </a:ext>
            </a:extLst>
          </p:cNvPr>
          <p:cNvSpPr/>
          <p:nvPr/>
        </p:nvSpPr>
        <p:spPr>
          <a:xfrm rot="5400000">
            <a:off x="7512318" y="3257659"/>
            <a:ext cx="1310482" cy="405129"/>
          </a:xfrm>
          <a:prstGeom prst="rightArrow">
            <a:avLst>
              <a:gd name="adj1" fmla="val 50000"/>
              <a:gd name="adj2" fmla="val 47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A48F24DF-25A8-8D0E-560A-ACB549D734F6}"/>
              </a:ext>
            </a:extLst>
          </p:cNvPr>
          <p:cNvSpPr/>
          <p:nvPr/>
        </p:nvSpPr>
        <p:spPr>
          <a:xfrm rot="5400000">
            <a:off x="6492731" y="3389990"/>
            <a:ext cx="1310482" cy="140466"/>
          </a:xfrm>
          <a:prstGeom prst="rightArrow">
            <a:avLst>
              <a:gd name="adj1" fmla="val 50000"/>
              <a:gd name="adj2" fmla="val 47669"/>
            </a:avLst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F3D0D21-6AE9-83BD-89C2-072B3B83668E}"/>
              </a:ext>
            </a:extLst>
          </p:cNvPr>
          <p:cNvSpPr txBox="1"/>
          <p:nvPr/>
        </p:nvSpPr>
        <p:spPr>
          <a:xfrm rot="16200000">
            <a:off x="4819295" y="4372643"/>
            <a:ext cx="25157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Alactic-Anaerobic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(ATP-</a:t>
            </a:r>
            <a:r>
              <a:rPr lang="de-DE" sz="105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05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F0D7161-31EF-91F6-D727-C29CA549F7C0}"/>
              </a:ext>
            </a:extLst>
          </p:cNvPr>
          <p:cNvSpPr txBox="1"/>
          <p:nvPr/>
        </p:nvSpPr>
        <p:spPr>
          <a:xfrm>
            <a:off x="6854581" y="1732814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Aerobic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31B02F2-5661-40B4-D961-910CF18A43E5}"/>
              </a:ext>
            </a:extLst>
          </p:cNvPr>
          <p:cNvSpPr txBox="1"/>
          <p:nvPr/>
        </p:nvSpPr>
        <p:spPr>
          <a:xfrm>
            <a:off x="7579269" y="1732814"/>
            <a:ext cx="1856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 u="sng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Lactic-Anaerobic</a:t>
            </a:r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8DFD813-D702-349B-81B1-5A6813F96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1"/>
          <a:stretch/>
        </p:blipFill>
        <p:spPr bwMode="auto">
          <a:xfrm>
            <a:off x="377220" y="1732814"/>
            <a:ext cx="4992537" cy="2227132"/>
          </a:xfrm>
          <a:prstGeom prst="rect">
            <a:avLst/>
          </a:prstGeom>
        </p:spPr>
      </p:pic>
      <p:sp>
        <p:nvSpPr>
          <p:cNvPr id="21" name="Zylinder 20">
            <a:extLst>
              <a:ext uri="{FF2B5EF4-FFF2-40B4-BE49-F238E27FC236}">
                <a16:creationId xmlns:a16="http://schemas.microsoft.com/office/drawing/2014/main" id="{26D09261-C9A5-7997-DAD6-998579B79B17}"/>
              </a:ext>
            </a:extLst>
          </p:cNvPr>
          <p:cNvSpPr/>
          <p:nvPr/>
        </p:nvSpPr>
        <p:spPr>
          <a:xfrm>
            <a:off x="6963360" y="2121981"/>
            <a:ext cx="369224" cy="571951"/>
          </a:xfrm>
          <a:prstGeom prst="ca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2" name="Zylinder 21">
            <a:extLst>
              <a:ext uri="{FF2B5EF4-FFF2-40B4-BE49-F238E27FC236}">
                <a16:creationId xmlns:a16="http://schemas.microsoft.com/office/drawing/2014/main" id="{78A7141F-E32F-2509-A3A5-FF7FEBC27600}"/>
              </a:ext>
            </a:extLst>
          </p:cNvPr>
          <p:cNvSpPr/>
          <p:nvPr/>
        </p:nvSpPr>
        <p:spPr>
          <a:xfrm>
            <a:off x="8074228" y="2294828"/>
            <a:ext cx="186661" cy="246876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047401D-6A5B-0FDB-A10A-7C432CF9DBEE}"/>
              </a:ext>
            </a:extLst>
          </p:cNvPr>
          <p:cNvSpPr txBox="1"/>
          <p:nvPr/>
        </p:nvSpPr>
        <p:spPr>
          <a:xfrm>
            <a:off x="6077164" y="2274114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05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C2F034A-7F74-9307-ACE0-08CCFA540B63}"/>
              </a:ext>
            </a:extLst>
          </p:cNvPr>
          <p:cNvSpPr txBox="1"/>
          <p:nvPr/>
        </p:nvSpPr>
        <p:spPr>
          <a:xfrm>
            <a:off x="6087970" y="3013081"/>
            <a:ext cx="11963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892950-8D6F-0C29-A1A3-A210ABECA3C2}"/>
              </a:ext>
            </a:extLst>
          </p:cNvPr>
          <p:cNvSpPr txBox="1"/>
          <p:nvPr/>
        </p:nvSpPr>
        <p:spPr>
          <a:xfrm>
            <a:off x="1065904" y="4349558"/>
            <a:ext cx="3903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Ø"/>
            </a:pP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2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5467" lvl="1" indent="-171450">
              <a:buFont typeface="Wingdings" pitchFamily="2" charset="2"/>
              <a:buChar char="Ø"/>
            </a:pP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75467" lvl="1" indent="-171450">
              <a:buFont typeface="Wingdings" pitchFamily="2" charset="2"/>
              <a:buChar char="Ø"/>
            </a:pPr>
            <a:r>
              <a:rPr lang="de-DE" sz="12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Bottlenecks?</a:t>
            </a:r>
          </a:p>
        </p:txBody>
      </p:sp>
      <p:pic>
        <p:nvPicPr>
          <p:cNvPr id="4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17CDA523-258A-331B-0070-5FF159E9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4" y="4115464"/>
            <a:ext cx="1083414" cy="1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0C726DCD-A74E-DB7C-8D9D-E7118374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Outlook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2736396-5FE7-4D65-7631-1F4E01875DB0}"/>
              </a:ext>
            </a:extLst>
          </p:cNvPr>
          <p:cNvSpPr txBox="1"/>
          <p:nvPr/>
        </p:nvSpPr>
        <p:spPr>
          <a:xfrm>
            <a:off x="354013" y="1851110"/>
            <a:ext cx="68849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eisse Männchen&quot;-Bilder: Stock-Fotos &amp; -Videos. | Adobe Stock">
            <a:extLst>
              <a:ext uri="{FF2B5EF4-FFF2-40B4-BE49-F238E27FC236}">
                <a16:creationId xmlns:a16="http://schemas.microsoft.com/office/drawing/2014/main" id="{4305C490-E870-305E-89A0-850BE694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0900" y="1678280"/>
            <a:ext cx="18216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0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121D8027-C9E5-E70D-CF92-1A9823B5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Literature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D76F7-1445-D0CF-F600-AABD29309646}"/>
              </a:ext>
            </a:extLst>
          </p:cNvPr>
          <p:cNvSpPr txBox="1"/>
          <p:nvPr/>
        </p:nvSpPr>
        <p:spPr>
          <a:xfrm>
            <a:off x="378861" y="1484113"/>
            <a:ext cx="86856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 J, di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Prampero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Osgnach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Thibault G, Tremblay J. Quantifying metabolic energy contributions in sprint running: a novel bioenergetic model.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Appl Physiol. 2025 Dec;125(12):3521-3541.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10.1007/s00421-025-05831-0.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Jun 19. PMID: 40536521; PMCID: PMC12678604.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Ferguson H, Harnish C,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Klich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Michalik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Dunst AK, Zhou T, Chase JG. Track cycling sprint sex differences using power data.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PeerJ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 Jul 10;11:e15671.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10.7717/peerj.15671. PMID: 37456896; PMCID: PMC10340095.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Greenhaff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Nevill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Soderlund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Bodin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Boobis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LH, Williams C,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Hultman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The metabolic responses of human type I and II muscle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maximal treadmill sprinting. J Physiol. 1994 Jul 1;478 ( Pt 1)(Pt 1):149-55.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10.1113/jphysiol.1994.sp020238. PMID: 7965830; PMCID: PMC1155653.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 (1990a). Laktat in der Leistungsdiagnostik.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Schorndorf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Hofmann.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Grabow, V., Laktat: Stoffwechselgrundlagen, Leistungsdiagnostik, Trainingssteuerung, 2022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Heck, H., Schulz, H.,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Bartmus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U., Diagnostics of anaerobic power and capacity. EJSS, 2010,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10.1080/17461390300073302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Langley, J.,.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Haase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Nitzsche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Porter, M., Methodological Approaches in Testing Maximal Lactate Accumulation Rate - </a:t>
            </a:r>
            <a:r>
              <a:rPr lang="el-GR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Lamax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Systematic Review, 2025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(2003). Glycolysis and oxidative phosphorylation as a function of cytosolic phosphorylation state and power output of the muscle cell. 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 D, Dawson B, Goodman C, Beilby J, Ching S. Creatine supplementation: a comparison of loading and maintenance protocols on creatine uptake by human skeletal muscle. 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 D,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Scharhag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Wagenpfeil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Scholl J. Reference values for peak oxygen uptake: cross-sectional analysis of cycle ergometry-based cardiopulmonary exercise tests of 10 090 adult German volunteers from the Prevention First Registry. BMJ Open. 2018 Mar 5;8(3):e018697. </a:t>
            </a:r>
            <a:r>
              <a:rPr lang="en-US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10.1136/bmjopen-2017-018697. PMID: 29506981; PMCID: PMC5855221.</a:t>
            </a: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Röder, P., Wu, B., Liu, Y. et al. </a:t>
            </a:r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Pancreatic regulation of glucose homeostasis.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48, e219 (2016). 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https://doi.org/10.1038/emm.2016.6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94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92D10F8E-2D3A-4BDA-ABD5-405DD1E02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CA9179-52EC-114E-E430-2D85A8C134B8}"/>
              </a:ext>
            </a:extLst>
          </p:cNvPr>
          <p:cNvSpPr txBox="1"/>
          <p:nvPr/>
        </p:nvSpPr>
        <p:spPr>
          <a:xfrm>
            <a:off x="354013" y="1461145"/>
            <a:ext cx="68849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(ml/min)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a.) 200W 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b.) 400W 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c.) 600W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push 420W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4-minutes 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75kg).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(mmol/L/s)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	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a.) 200W </a:t>
            </a: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b.) 400W </a:t>
            </a:r>
          </a:p>
          <a:p>
            <a:pPr lvl="2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c.) 600W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5.)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944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56C359-9B8C-184E-053F-E0F3FB99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Release of Energy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B70018-C0C3-6A20-D735-13344438B491}"/>
              </a:ext>
            </a:extLst>
          </p:cNvPr>
          <p:cNvSpPr txBox="1"/>
          <p:nvPr/>
        </p:nvSpPr>
        <p:spPr>
          <a:xfrm>
            <a:off x="379413" y="1240149"/>
            <a:ext cx="673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-loop-feedback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0A892189-0DBC-3674-17BD-73DC79B07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4619824-FA48-00FD-E557-851897BA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09" y="1609481"/>
            <a:ext cx="6314504" cy="53758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66286F1-7E3F-C605-6948-CE4C60041A9C}"/>
              </a:ext>
            </a:extLst>
          </p:cNvPr>
          <p:cNvSpPr txBox="1"/>
          <p:nvPr/>
        </p:nvSpPr>
        <p:spPr>
          <a:xfrm>
            <a:off x="7903197" y="6804842"/>
            <a:ext cx="5900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Röder et al., 2016 </a:t>
            </a:r>
          </a:p>
        </p:txBody>
      </p:sp>
    </p:spTree>
    <p:extLst>
      <p:ext uri="{BB962C8B-B14F-4D97-AF65-F5344CB8AC3E}">
        <p14:creationId xmlns:p14="http://schemas.microsoft.com/office/powerpoint/2010/main" val="278430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F56C359-9B8C-184E-053F-E0F3FB99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Release of Energy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B70018-C0C3-6A20-D735-13344438B491}"/>
              </a:ext>
            </a:extLst>
          </p:cNvPr>
          <p:cNvSpPr txBox="1"/>
          <p:nvPr/>
        </p:nvSpPr>
        <p:spPr>
          <a:xfrm>
            <a:off x="379413" y="1240149"/>
            <a:ext cx="673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656804-3958-889C-2E41-C1D1DD24D636}"/>
              </a:ext>
            </a:extLst>
          </p:cNvPr>
          <p:cNvGrpSpPr/>
          <p:nvPr/>
        </p:nvGrpSpPr>
        <p:grpSpPr>
          <a:xfrm>
            <a:off x="2400270" y="1578703"/>
            <a:ext cx="3686235" cy="5608004"/>
            <a:chOff x="2565370" y="1605512"/>
            <a:chExt cx="3686235" cy="560800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21C30EA-6F50-B4B4-DE80-346AF70AF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70" y="1605512"/>
              <a:ext cx="3686235" cy="556197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501C313-11F7-1178-BFA8-3123631812AB}"/>
                </a:ext>
              </a:extLst>
            </p:cNvPr>
            <p:cNvSpPr txBox="1"/>
            <p:nvPr/>
          </p:nvSpPr>
          <p:spPr>
            <a:xfrm>
              <a:off x="3633390" y="1854422"/>
              <a:ext cx="10275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Aerobic ATP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37298E5-AC16-4A40-2205-45A84AF30994}"/>
                </a:ext>
              </a:extLst>
            </p:cNvPr>
            <p:cNvSpPr txBox="1"/>
            <p:nvPr/>
          </p:nvSpPr>
          <p:spPr>
            <a:xfrm>
              <a:off x="3557190" y="2471384"/>
              <a:ext cx="11799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Glykolytic</a:t>
              </a:r>
              <a:r>
                <a:rPr lang="de-DE" sz="1200" dirty="0"/>
                <a:t> ATP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C6668B1-49C7-884F-08AB-1C5F2D8D723C}"/>
                </a:ext>
              </a:extLst>
            </p:cNvPr>
            <p:cNvSpPr txBox="1"/>
            <p:nvPr/>
          </p:nvSpPr>
          <p:spPr>
            <a:xfrm>
              <a:off x="3289300" y="3973662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pH Muscle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CBA13E-5A3E-9FE3-8E0B-140FFBDF8295}"/>
                </a:ext>
              </a:extLst>
            </p:cNvPr>
            <p:cNvSpPr txBox="1"/>
            <p:nvPr/>
          </p:nvSpPr>
          <p:spPr>
            <a:xfrm>
              <a:off x="4597430" y="3925475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</a:t>
              </a:r>
              <a:r>
                <a:rPr lang="de-DE" sz="1050" dirty="0" err="1"/>
                <a:t>active</a:t>
              </a:r>
              <a:endParaRPr lang="de-DE" sz="1050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2CEA119-1F95-8E43-1B9D-404C7B702F14}"/>
                </a:ext>
              </a:extLst>
            </p:cNvPr>
            <p:cNvSpPr txBox="1"/>
            <p:nvPr/>
          </p:nvSpPr>
          <p:spPr>
            <a:xfrm>
              <a:off x="4587491" y="4557898"/>
              <a:ext cx="584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Lactate passive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3D27E83-2F5C-479B-7E6E-D2E2859A6D0E}"/>
                </a:ext>
              </a:extLst>
            </p:cNvPr>
            <p:cNvSpPr txBox="1"/>
            <p:nvPr/>
          </p:nvSpPr>
          <p:spPr>
            <a:xfrm>
              <a:off x="4889529" y="6636435"/>
              <a:ext cx="1362075" cy="57708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050" dirty="0"/>
                <a:t>Energy </a:t>
              </a:r>
              <a:r>
                <a:rPr lang="de-DE" sz="1050" dirty="0" err="1"/>
                <a:t>utilisation</a:t>
              </a:r>
              <a:r>
                <a:rPr lang="de-DE" sz="1050" dirty="0"/>
                <a:t> </a:t>
              </a:r>
              <a:r>
                <a:rPr lang="de-DE" sz="1050" dirty="0" err="1"/>
                <a:t>through</a:t>
              </a:r>
              <a:r>
                <a:rPr lang="de-DE" sz="1050" dirty="0"/>
                <a:t> </a:t>
              </a:r>
              <a:r>
                <a:rPr lang="de-DE" sz="1050" dirty="0" err="1"/>
                <a:t>muscle</a:t>
              </a:r>
              <a:r>
                <a:rPr lang="de-DE" sz="1050" dirty="0"/>
                <a:t> </a:t>
              </a:r>
              <a:r>
                <a:rPr lang="de-DE" sz="1050" dirty="0" err="1"/>
                <a:t>contraction</a:t>
              </a:r>
              <a:endParaRPr lang="de-DE" sz="1050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CF5D512E-606E-853C-F240-A2CDF316B256}"/>
              </a:ext>
            </a:extLst>
          </p:cNvPr>
          <p:cNvSpPr txBox="1"/>
          <p:nvPr/>
        </p:nvSpPr>
        <p:spPr>
          <a:xfrm>
            <a:off x="6633611" y="6864640"/>
            <a:ext cx="276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</a:t>
            </a:r>
            <a:r>
              <a:rPr lang="de-DE" sz="10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Heck, 1990 &amp; Heck et al., 2022</a:t>
            </a:r>
          </a:p>
        </p:txBody>
      </p:sp>
    </p:spTree>
    <p:extLst>
      <p:ext uri="{BB962C8B-B14F-4D97-AF65-F5344CB8AC3E}">
        <p14:creationId xmlns:p14="http://schemas.microsoft.com/office/powerpoint/2010/main" val="112830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03BC93E-1480-7378-E620-48CC3332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Release of Energy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3F9A60-AC84-E52E-9D95-4FDE2E3322C8}"/>
              </a:ext>
            </a:extLst>
          </p:cNvPr>
          <p:cNvSpPr txBox="1"/>
          <p:nvPr/>
        </p:nvSpPr>
        <p:spPr>
          <a:xfrm>
            <a:off x="1715294" y="2503980"/>
            <a:ext cx="73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ATP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7EB69E-8C0D-68E6-8616-E725D3F04A25}"/>
              </a:ext>
            </a:extLst>
          </p:cNvPr>
          <p:cNvSpPr txBox="1"/>
          <p:nvPr/>
        </p:nvSpPr>
        <p:spPr>
          <a:xfrm>
            <a:off x="5399882" y="2503980"/>
            <a:ext cx="1217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ADP + P</a:t>
            </a:r>
            <a:r>
              <a:rPr lang="de-DE" baseline="-25000" dirty="0"/>
              <a:t>i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DF24358-516F-866C-0851-67F8A61E3A10}"/>
              </a:ext>
            </a:extLst>
          </p:cNvPr>
          <p:cNvCxnSpPr>
            <a:stCxn id="3" idx="3"/>
          </p:cNvCxnSpPr>
          <p:nvPr/>
        </p:nvCxnSpPr>
        <p:spPr>
          <a:xfrm flipV="1">
            <a:off x="2451894" y="2694480"/>
            <a:ext cx="2817812" cy="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3944461-3744-DF6B-D315-EF7A75DC3EF4}"/>
              </a:ext>
            </a:extLst>
          </p:cNvPr>
          <p:cNvSpPr txBox="1"/>
          <p:nvPr/>
        </p:nvSpPr>
        <p:spPr>
          <a:xfrm>
            <a:off x="3443288" y="2326180"/>
            <a:ext cx="96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ATPase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FA02FC-C38C-30D4-27D4-F7CDA1AA0485}"/>
              </a:ext>
            </a:extLst>
          </p:cNvPr>
          <p:cNvSpPr txBox="1"/>
          <p:nvPr/>
        </p:nvSpPr>
        <p:spPr>
          <a:xfrm>
            <a:off x="2289175" y="3765122"/>
            <a:ext cx="652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– 65 kJ/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de-DE" sz="1600" dirty="0">
              <a:solidFill>
                <a:srgbClr val="0035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(10.7 – 15.5 kcal/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~7 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67D8847-4184-2F43-18E3-217AC542C3B2}"/>
              </a:ext>
            </a:extLst>
          </p:cNvPr>
          <p:cNvCxnSpPr/>
          <p:nvPr/>
        </p:nvCxnSpPr>
        <p:spPr>
          <a:xfrm>
            <a:off x="1917700" y="1943100"/>
            <a:ext cx="0" cy="3830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DFEFB9A-357D-EFF7-7EE1-3D7BD9F358B8}"/>
              </a:ext>
            </a:extLst>
          </p:cNvPr>
          <p:cNvCxnSpPr/>
          <p:nvPr/>
        </p:nvCxnSpPr>
        <p:spPr>
          <a:xfrm>
            <a:off x="5994400" y="1943100"/>
            <a:ext cx="0" cy="3830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4880E83-5CAF-B473-CC29-EC740D529387}"/>
              </a:ext>
            </a:extLst>
          </p:cNvPr>
          <p:cNvSpPr txBox="1"/>
          <p:nvPr/>
        </p:nvSpPr>
        <p:spPr>
          <a:xfrm>
            <a:off x="1328739" y="1554734"/>
            <a:ext cx="117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A870A7-FB9F-F364-2DBE-72D28B4F3744}"/>
              </a:ext>
            </a:extLst>
          </p:cNvPr>
          <p:cNvSpPr txBox="1"/>
          <p:nvPr/>
        </p:nvSpPr>
        <p:spPr>
          <a:xfrm>
            <a:off x="5439573" y="1533510"/>
            <a:ext cx="117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BD5E131-E491-8AC9-99C3-BE8837F3E48A}"/>
              </a:ext>
            </a:extLst>
          </p:cNvPr>
          <p:cNvCxnSpPr>
            <a:cxnSpLocks/>
          </p:cNvCxnSpPr>
          <p:nvPr/>
        </p:nvCxnSpPr>
        <p:spPr>
          <a:xfrm>
            <a:off x="3924300" y="2865990"/>
            <a:ext cx="0" cy="87654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80956BD-16EE-9B97-C2D0-75F4553B8E6B}"/>
              </a:ext>
            </a:extLst>
          </p:cNvPr>
          <p:cNvSpPr txBox="1"/>
          <p:nvPr/>
        </p:nvSpPr>
        <p:spPr>
          <a:xfrm>
            <a:off x="75406" y="5852005"/>
            <a:ext cx="757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Turnover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~150-fold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100kg ATP per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D6954E-843C-22CE-E9EF-05FC0E9D71E7}"/>
              </a:ext>
            </a:extLst>
          </p:cNvPr>
          <p:cNvSpPr txBox="1"/>
          <p:nvPr/>
        </p:nvSpPr>
        <p:spPr>
          <a:xfrm>
            <a:off x="8075406" y="6849472"/>
            <a:ext cx="5898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et al., 2022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6179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03BC93E-1480-7378-E620-48CC3332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Storage Capacity ATP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7 Umrisse Menschen-Ideen | top model vorlagen, mode-design-vorlage, vorlagen">
            <a:extLst>
              <a:ext uri="{FF2B5EF4-FFF2-40B4-BE49-F238E27FC236}">
                <a16:creationId xmlns:a16="http://schemas.microsoft.com/office/drawing/2014/main" id="{DFA43DCD-D683-2221-98A6-0E4155C0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2015"/>
            <a:ext cx="2158999" cy="43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47353B4-2B3B-E3DA-9D46-FA30A46F4FFD}"/>
              </a:ext>
            </a:extLst>
          </p:cNvPr>
          <p:cNvSpPr txBox="1"/>
          <p:nvPr/>
        </p:nvSpPr>
        <p:spPr>
          <a:xfrm>
            <a:off x="2936875" y="1374508"/>
            <a:ext cx="6521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lang="de-DE" sz="160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70kg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Muscle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ATP Storage </a:t>
            </a:r>
            <a:r>
              <a:rPr lang="de-DE" sz="1600" b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endParaRPr lang="de-DE" sz="1600" b="1" u="sng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* 0.4 * 7 = 196 mmol ATP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* 55/1000 = 10.78 kJ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CA7E91-AFEA-7D72-B215-4AFD65154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3625056"/>
            <a:ext cx="4038600" cy="3454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D3408B5-9DAB-B2B0-329B-6DA64EAC8355}"/>
              </a:ext>
            </a:extLst>
          </p:cNvPr>
          <p:cNvSpPr/>
          <p:nvPr/>
        </p:nvSpPr>
        <p:spPr>
          <a:xfrm>
            <a:off x="5857875" y="4657725"/>
            <a:ext cx="2600325" cy="500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8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D54CA07-03E5-9272-E13A-1A216453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458FA-7C2F-1AA2-0CDF-4F21621A446E}"/>
              </a:ext>
            </a:extLst>
          </p:cNvPr>
          <p:cNvSpPr txBox="1"/>
          <p:nvPr/>
        </p:nvSpPr>
        <p:spPr>
          <a:xfrm>
            <a:off x="379413" y="1589871"/>
            <a:ext cx="885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ATP Pool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8664DE-CA03-54F8-6C0C-884EA4123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090468"/>
            <a:ext cx="7772400" cy="1512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2,247 Biopsy Icon Royalty-Free Images, Stock Photos &amp; Pictures |  Shutterstock">
            <a:extLst>
              <a:ext uri="{FF2B5EF4-FFF2-40B4-BE49-F238E27FC236}">
                <a16:creationId xmlns:a16="http://schemas.microsoft.com/office/drawing/2014/main" id="{EC72F8A2-A332-A7B0-5307-B77404B7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265689"/>
            <a:ext cx="1176337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3.100+ Grafiken, lizenzfreie Vektorgrafiken und Clipart zu Sprint - iStock  | Sprint start, Sport, Marathon">
            <a:extLst>
              <a:ext uri="{FF2B5EF4-FFF2-40B4-BE49-F238E27FC236}">
                <a16:creationId xmlns:a16="http://schemas.microsoft.com/office/drawing/2014/main" id="{A9B6FF7E-5A2E-6626-E8D0-BE8B39C7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31" y="4141752"/>
            <a:ext cx="1756468" cy="15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247 Biopsy Icon Royalty-Free Images, Stock Photos &amp; Pictures |  Shutterstock">
            <a:extLst>
              <a:ext uri="{FF2B5EF4-FFF2-40B4-BE49-F238E27FC236}">
                <a16:creationId xmlns:a16="http://schemas.microsoft.com/office/drawing/2014/main" id="{C308A334-200E-9B04-116F-3B5819F0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30" y="4265688"/>
            <a:ext cx="1176337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EAD89AB-E500-64E0-3F14-0ED795CB29FF}"/>
              </a:ext>
            </a:extLst>
          </p:cNvPr>
          <p:cNvCxnSpPr/>
          <p:nvPr/>
        </p:nvCxnSpPr>
        <p:spPr>
          <a:xfrm>
            <a:off x="787400" y="6096000"/>
            <a:ext cx="7561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6DA8865-0AAC-18E3-788D-57AB262A923E}"/>
              </a:ext>
            </a:extLst>
          </p:cNvPr>
          <p:cNvSpPr txBox="1"/>
          <p:nvPr/>
        </p:nvSpPr>
        <p:spPr>
          <a:xfrm>
            <a:off x="1001712" y="5704624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726F6C-5E7E-1633-921C-F8FF4D2164EB}"/>
              </a:ext>
            </a:extLst>
          </p:cNvPr>
          <p:cNvSpPr txBox="1"/>
          <p:nvPr/>
        </p:nvSpPr>
        <p:spPr>
          <a:xfrm>
            <a:off x="6343730" y="5731035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14CFF9-7368-56BE-9643-7B6585A951A2}"/>
              </a:ext>
            </a:extLst>
          </p:cNvPr>
          <p:cNvSpPr txBox="1"/>
          <p:nvPr/>
        </p:nvSpPr>
        <p:spPr>
          <a:xfrm>
            <a:off x="3567946" y="5704624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30sec Sprint</a:t>
            </a:r>
          </a:p>
        </p:txBody>
      </p:sp>
    </p:spTree>
    <p:extLst>
      <p:ext uri="{BB962C8B-B14F-4D97-AF65-F5344CB8AC3E}">
        <p14:creationId xmlns:p14="http://schemas.microsoft.com/office/powerpoint/2010/main" val="3615869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ED54CA07-03E5-9272-E13A-1A216453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ATP Pool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458FA-7C2F-1AA2-0CDF-4F21621A446E}"/>
              </a:ext>
            </a:extLst>
          </p:cNvPr>
          <p:cNvSpPr txBox="1"/>
          <p:nvPr/>
        </p:nvSpPr>
        <p:spPr>
          <a:xfrm>
            <a:off x="379413" y="1589871"/>
            <a:ext cx="885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ATP Pool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,247 Biopsy Icon Royalty-Free Images, Stock Photos &amp; Pictures |  Shutterstock">
            <a:extLst>
              <a:ext uri="{FF2B5EF4-FFF2-40B4-BE49-F238E27FC236}">
                <a16:creationId xmlns:a16="http://schemas.microsoft.com/office/drawing/2014/main" id="{EC72F8A2-A332-A7B0-5307-B77404B7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246389"/>
            <a:ext cx="1176337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3.100+ Grafiken, lizenzfreie Vektorgrafiken und Clipart zu Sprint - iStock  | Sprint start, Sport, Marathon">
            <a:extLst>
              <a:ext uri="{FF2B5EF4-FFF2-40B4-BE49-F238E27FC236}">
                <a16:creationId xmlns:a16="http://schemas.microsoft.com/office/drawing/2014/main" id="{A9B6FF7E-5A2E-6626-E8D0-BE8B39C7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31" y="2122452"/>
            <a:ext cx="1756468" cy="15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247 Biopsy Icon Royalty-Free Images, Stock Photos &amp; Pictures |  Shutterstock">
            <a:extLst>
              <a:ext uri="{FF2B5EF4-FFF2-40B4-BE49-F238E27FC236}">
                <a16:creationId xmlns:a16="http://schemas.microsoft.com/office/drawing/2014/main" id="{C308A334-200E-9B04-116F-3B5819F0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30" y="2246388"/>
            <a:ext cx="1176337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EAD89AB-E500-64E0-3F14-0ED795CB29FF}"/>
              </a:ext>
            </a:extLst>
          </p:cNvPr>
          <p:cNvCxnSpPr/>
          <p:nvPr/>
        </p:nvCxnSpPr>
        <p:spPr>
          <a:xfrm>
            <a:off x="762000" y="4076700"/>
            <a:ext cx="7561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6DA8865-0AAC-18E3-788D-57AB262A923E}"/>
              </a:ext>
            </a:extLst>
          </p:cNvPr>
          <p:cNvSpPr txBox="1"/>
          <p:nvPr/>
        </p:nvSpPr>
        <p:spPr>
          <a:xfrm>
            <a:off x="976312" y="3685324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726F6C-5E7E-1633-921C-F8FF4D2164EB}"/>
              </a:ext>
            </a:extLst>
          </p:cNvPr>
          <p:cNvSpPr txBox="1"/>
          <p:nvPr/>
        </p:nvSpPr>
        <p:spPr>
          <a:xfrm>
            <a:off x="6318330" y="3711735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14CFF9-7368-56BE-9643-7B6585A951A2}"/>
              </a:ext>
            </a:extLst>
          </p:cNvPr>
          <p:cNvSpPr txBox="1"/>
          <p:nvPr/>
        </p:nvSpPr>
        <p:spPr>
          <a:xfrm>
            <a:off x="3542546" y="3685324"/>
            <a:ext cx="159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30sec Sprint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0E9AD6-15E1-BDEC-0FAB-52A89ABC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4677853"/>
            <a:ext cx="5219700" cy="1244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A9A9C6-C16F-5CC2-0B9F-F42E02B90883}"/>
              </a:ext>
            </a:extLst>
          </p:cNvPr>
          <p:cNvSpPr txBox="1"/>
          <p:nvPr/>
        </p:nvSpPr>
        <p:spPr>
          <a:xfrm>
            <a:off x="2035945" y="6351892"/>
            <a:ext cx="442835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ATP-Concentration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146" name="Picture 2" descr="Rotes Ausrufezeichen.Warnung Gefährliche Aufmerksamkeit I Icon.vector  Illustration Eps Lizenzfrei nutzbare SVG, Vektorgrafiken, Clip Arts,  Illustrationen. Image 150858721.">
            <a:extLst>
              <a:ext uri="{FF2B5EF4-FFF2-40B4-BE49-F238E27FC236}">
                <a16:creationId xmlns:a16="http://schemas.microsoft.com/office/drawing/2014/main" id="{E0D87249-3081-F62B-0767-3C784865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1" y="6067603"/>
            <a:ext cx="912004" cy="9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16062DA-07B9-F5CF-2D84-6C67993CB8E0}"/>
              </a:ext>
            </a:extLst>
          </p:cNvPr>
          <p:cNvSpPr txBox="1"/>
          <p:nvPr/>
        </p:nvSpPr>
        <p:spPr>
          <a:xfrm>
            <a:off x="7913767" y="6864191"/>
            <a:ext cx="3091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Greenhaff</a:t>
            </a:r>
            <a:r>
              <a:rPr lang="de-DE" sz="9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1994</a:t>
            </a:r>
          </a:p>
        </p:txBody>
      </p:sp>
    </p:spTree>
    <p:extLst>
      <p:ext uri="{BB962C8B-B14F-4D97-AF65-F5344CB8AC3E}">
        <p14:creationId xmlns:p14="http://schemas.microsoft.com/office/powerpoint/2010/main" val="241738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2212</Words>
  <Application>Microsoft Macintosh PowerPoint</Application>
  <PresentationFormat>Benutzerdefiniert</PresentationFormat>
  <Paragraphs>434</Paragraphs>
  <Slides>34</Slides>
  <Notes>21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AdvOTb65e897d.B</vt:lpstr>
      <vt:lpstr>Arial</vt:lpstr>
      <vt:lpstr>Calibri</vt:lpstr>
      <vt:lpstr>Courier New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323</cp:revision>
  <dcterms:created xsi:type="dcterms:W3CDTF">2009-11-16T10:30:05Z</dcterms:created>
  <dcterms:modified xsi:type="dcterms:W3CDTF">2026-04-20T12:17:17Z</dcterms:modified>
</cp:coreProperties>
</file>