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3" r:id="rId1"/>
  </p:sldMasterIdLst>
  <p:notesMasterIdLst>
    <p:notesMasterId r:id="rId27"/>
  </p:notesMasterIdLst>
  <p:sldIdLst>
    <p:sldId id="577" r:id="rId2"/>
    <p:sldId id="619" r:id="rId3"/>
    <p:sldId id="622" r:id="rId4"/>
    <p:sldId id="620" r:id="rId5"/>
    <p:sldId id="744" r:id="rId6"/>
    <p:sldId id="648" r:id="rId7"/>
    <p:sldId id="809" r:id="rId8"/>
    <p:sldId id="806" r:id="rId9"/>
    <p:sldId id="807" r:id="rId10"/>
    <p:sldId id="808" r:id="rId11"/>
    <p:sldId id="895" r:id="rId12"/>
    <p:sldId id="932" r:id="rId13"/>
    <p:sldId id="621" r:id="rId14"/>
    <p:sldId id="631" r:id="rId15"/>
    <p:sldId id="632" r:id="rId16"/>
    <p:sldId id="748" r:id="rId17"/>
    <p:sldId id="749" r:id="rId18"/>
    <p:sldId id="633" r:id="rId19"/>
    <p:sldId id="750" r:id="rId20"/>
    <p:sldId id="639" r:id="rId21"/>
    <p:sldId id="752" r:id="rId22"/>
    <p:sldId id="751" r:id="rId23"/>
    <p:sldId id="753" r:id="rId24"/>
    <p:sldId id="640" r:id="rId25"/>
    <p:sldId id="754" r:id="rId26"/>
  </p:sldIdLst>
  <p:sldSz cx="10080625" cy="7561263"/>
  <p:notesSz cx="6858000" cy="9144000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92BE78C-930B-431E-8C2D-CA0151F0E088}">
          <p14:sldIdLst>
            <p14:sldId id="577"/>
            <p14:sldId id="619"/>
            <p14:sldId id="622"/>
            <p14:sldId id="620"/>
            <p14:sldId id="744"/>
            <p14:sldId id="648"/>
            <p14:sldId id="809"/>
            <p14:sldId id="806"/>
            <p14:sldId id="807"/>
            <p14:sldId id="808"/>
            <p14:sldId id="895"/>
            <p14:sldId id="932"/>
            <p14:sldId id="621"/>
            <p14:sldId id="631"/>
            <p14:sldId id="632"/>
            <p14:sldId id="748"/>
            <p14:sldId id="749"/>
            <p14:sldId id="633"/>
            <p14:sldId id="750"/>
            <p14:sldId id="639"/>
            <p14:sldId id="752"/>
            <p14:sldId id="751"/>
            <p14:sldId id="753"/>
            <p14:sldId id="640"/>
            <p14:sldId id="7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Schneider" initials="CS" lastIdx="1" clrIdx="0">
    <p:extLst>
      <p:ext uri="{19B8F6BF-5375-455C-9EA6-DF929625EA0E}">
        <p15:presenceInfo xmlns:p15="http://schemas.microsoft.com/office/powerpoint/2012/main" userId="S-1-5-21-3095126884-250235157-20738346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A0000"/>
    <a:srgbClr val="FFFFFF"/>
    <a:srgbClr val="E7E3DA"/>
    <a:srgbClr val="94C11C"/>
    <a:srgbClr val="E7E7E7"/>
    <a:srgbClr val="003560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3" autoAdjust="0"/>
    <p:restoredTop sz="91460" autoAdjust="0"/>
  </p:normalViewPr>
  <p:slideViewPr>
    <p:cSldViewPr snapToGrid="0" snapToObjects="1">
      <p:cViewPr varScale="1">
        <p:scale>
          <a:sx n="104" d="100"/>
          <a:sy n="104" d="100"/>
        </p:scale>
        <p:origin x="784" y="208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0"/>
    </p:cViewPr>
  </p:sorterViewPr>
  <p:notesViewPr>
    <p:cSldViewPr snapToGrid="0" snapToObjects="1"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A77F-3D00-445F-B220-9D8F98DF2D8C}" type="datetimeFigureOut">
              <a:rPr lang="de-DE" smtClean="0"/>
              <a:pPr/>
              <a:t>11.04.26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73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61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06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Layers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: </a:t>
            </a:r>
            <a:r>
              <a:rPr lang="de-DE" dirty="0" err="1"/>
              <a:t>muskuloskeletal</a:t>
            </a:r>
            <a:r>
              <a:rPr lang="de-DE" dirty="0"/>
              <a:t> </a:t>
            </a:r>
            <a:r>
              <a:rPr lang="de-DE" dirty="0" err="1"/>
              <a:t>adaptations</a:t>
            </a:r>
            <a:r>
              <a:rPr lang="de-DE" dirty="0"/>
              <a:t>, </a:t>
            </a:r>
            <a:r>
              <a:rPr lang="de-DE" dirty="0" err="1"/>
              <a:t>proteins</a:t>
            </a:r>
            <a:r>
              <a:rPr lang="de-DE" dirty="0"/>
              <a:t> (</a:t>
            </a:r>
            <a:r>
              <a:rPr lang="de-DE" dirty="0" err="1"/>
              <a:t>enzymes</a:t>
            </a:r>
            <a:r>
              <a:rPr lang="de-DE" dirty="0"/>
              <a:t>,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proteins</a:t>
            </a:r>
            <a:r>
              <a:rPr lang="de-DE" dirty="0"/>
              <a:t>),</a:t>
            </a:r>
          </a:p>
          <a:p>
            <a:r>
              <a:rPr lang="de-DE" dirty="0" err="1"/>
              <a:t>Principles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adaptation</a:t>
            </a:r>
            <a:r>
              <a:rPr lang="de-DE" dirty="0"/>
              <a:t> 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dirty="0" err="1"/>
              <a:t>stimuli</a:t>
            </a:r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28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bring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questionaire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40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Update </a:t>
            </a:r>
            <a:r>
              <a:rPr lang="de-DE" dirty="0" err="1"/>
              <a:t>came</a:t>
            </a:r>
            <a:r>
              <a:rPr lang="de-DE" dirty="0"/>
              <a:t> in 2008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14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20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80E2CA-5B2A-BC2D-BDF8-39C60F141ED5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384939-6FF1-4616-FB63-4F5E83B43492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Organisation &amp; Modelling Marathon Performance| Jasper Suttmeyer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671D9D7-B623-F317-5C7E-BF6E9F74F980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74D266-A00C-D1D9-8880-27A50754B109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Organisation &amp; Modelling Marathon Performance| Jasper Suttmeyer</a:t>
            </a:r>
          </a:p>
        </p:txBody>
      </p:sp>
    </p:spTree>
    <p:extLst>
      <p:ext uri="{BB962C8B-B14F-4D97-AF65-F5344CB8AC3E}">
        <p14:creationId xmlns:p14="http://schemas.microsoft.com/office/powerpoint/2010/main" val="182887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68280" y="7142594"/>
            <a:ext cx="84296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Monitoring, Training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&amp; Recovery Science - WS 2019/20 | Schneider, Prof Ferrauti, </a:t>
            </a:r>
            <a:r>
              <a:rPr lang="de-DE" sz="1200" b="1" baseline="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2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Hanakam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016F8-ECD5-FA91-584F-2E5DED25A776}"/>
              </a:ext>
            </a:extLst>
          </p:cNvPr>
          <p:cNvSpPr/>
          <p:nvPr userDrawn="1"/>
        </p:nvSpPr>
        <p:spPr>
          <a:xfrm>
            <a:off x="439200" y="7156800"/>
            <a:ext cx="7862400" cy="252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B5382B-290A-93E6-F0A8-94D17E031363}"/>
              </a:ext>
            </a:extLst>
          </p:cNvPr>
          <p:cNvSpPr txBox="1"/>
          <p:nvPr userDrawn="1"/>
        </p:nvSpPr>
        <p:spPr>
          <a:xfrm>
            <a:off x="439200" y="7125069"/>
            <a:ext cx="113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3560"/>
                </a:solidFill>
              </a:rPr>
              <a:t>AEPSN 2026 | Organisation &amp; Modelling Marathon Performance| Jasper Suttmeyer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athon-hannover.de/ergebnisse-1/2026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68EB56-9C91-4AEE-8C3B-B04432CC4CD6}"/>
              </a:ext>
            </a:extLst>
          </p:cNvPr>
          <p:cNvSpPr txBox="1"/>
          <p:nvPr/>
        </p:nvSpPr>
        <p:spPr>
          <a:xfrm>
            <a:off x="439200" y="5301574"/>
            <a:ext cx="85294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560"/>
                </a:solidFill>
              </a:rPr>
              <a:t>Applied </a:t>
            </a:r>
            <a:r>
              <a:rPr lang="de-DE" b="1" dirty="0" err="1">
                <a:solidFill>
                  <a:srgbClr val="003560"/>
                </a:solidFill>
              </a:rPr>
              <a:t>Exercise</a:t>
            </a:r>
            <a:r>
              <a:rPr lang="de-DE" b="1" dirty="0">
                <a:solidFill>
                  <a:srgbClr val="003560"/>
                </a:solidFill>
              </a:rPr>
              <a:t> </a:t>
            </a:r>
            <a:r>
              <a:rPr lang="de-DE" b="1" dirty="0" err="1">
                <a:solidFill>
                  <a:srgbClr val="003560"/>
                </a:solidFill>
              </a:rPr>
              <a:t>Physiology</a:t>
            </a:r>
            <a:r>
              <a:rPr lang="de-DE" b="1" dirty="0">
                <a:solidFill>
                  <a:srgbClr val="003560"/>
                </a:solidFill>
              </a:rPr>
              <a:t> &amp; Sports Nutrition </a:t>
            </a:r>
            <a:r>
              <a:rPr lang="de-DE" b="1" dirty="0" err="1">
                <a:solidFill>
                  <a:srgbClr val="003560"/>
                </a:solidFill>
              </a:rPr>
              <a:t>for</a:t>
            </a:r>
            <a:r>
              <a:rPr lang="de-DE" b="1" dirty="0">
                <a:solidFill>
                  <a:srgbClr val="003560"/>
                </a:solidFill>
              </a:rPr>
              <a:t> Health &amp; Performance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&amp; Modelling </a:t>
            </a:r>
            <a:r>
              <a:rPr lang="de-DE" sz="16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solidFill>
                  <a:srgbClr val="003560"/>
                </a:solidFill>
              </a:rPr>
              <a:t>Jasper Suttmeyer</a:t>
            </a:r>
          </a:p>
          <a:p>
            <a:endParaRPr lang="de-DE" sz="2400" b="1" dirty="0">
              <a:solidFill>
                <a:srgbClr val="00356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DE982E-1ECD-4F2D-90A4-7008D1FF1354}"/>
              </a:ext>
            </a:extLst>
          </p:cNvPr>
          <p:cNvSpPr/>
          <p:nvPr/>
        </p:nvSpPr>
        <p:spPr>
          <a:xfrm>
            <a:off x="1394847" y="4060556"/>
            <a:ext cx="3645465" cy="74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6" name="Picture 4" descr="Overview of the main pathways of energy metabolism with indication of... |  Download Scientific Diagram">
            <a:extLst>
              <a:ext uri="{FF2B5EF4-FFF2-40B4-BE49-F238E27FC236}">
                <a16:creationId xmlns:a16="http://schemas.microsoft.com/office/drawing/2014/main" id="{05A69D4E-E99E-127F-A3F9-371ED53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" y="1320800"/>
            <a:ext cx="4475005" cy="33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iud Kipchoge's sub-2 hour marathon may herald even faster times | New  Scientist">
            <a:extLst>
              <a:ext uri="{FF2B5EF4-FFF2-40B4-BE49-F238E27FC236}">
                <a16:creationId xmlns:a16="http://schemas.microsoft.com/office/drawing/2014/main" id="{520DBCDA-3461-7003-9E7B-D6E61EA3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21" y="2259688"/>
            <a:ext cx="3645465" cy="24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9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98EEAEDE-814A-CEE4-A3AD-5BEDD8AF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Object of the seminar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09829F-F462-160D-5114-42413B06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7" y="1615503"/>
            <a:ext cx="3977658" cy="50749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4189C3-D200-BA04-487B-CDCC993FBD85}"/>
              </a:ext>
            </a:extLst>
          </p:cNvPr>
          <p:cNvSpPr txBox="1"/>
          <p:nvPr/>
        </p:nvSpPr>
        <p:spPr>
          <a:xfrm>
            <a:off x="4256542" y="1615503"/>
            <a:ext cx="4850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1.)</a:t>
            </a:r>
          </a:p>
          <a:p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Basics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de-DE" sz="2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2.)</a:t>
            </a:r>
          </a:p>
          <a:p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Performance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de-DE" sz="2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3.)</a:t>
            </a:r>
          </a:p>
          <a:p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Adaptation and 	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79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C88D64F0-30F9-A9C5-8396-824B8F76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What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is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Training?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E8DB980-11B4-282C-4B50-57A3F2BD9D18}"/>
              </a:ext>
            </a:extLst>
          </p:cNvPr>
          <p:cNvGrpSpPr/>
          <p:nvPr/>
        </p:nvGrpSpPr>
        <p:grpSpPr>
          <a:xfrm>
            <a:off x="312737" y="2040140"/>
            <a:ext cx="11269824" cy="3566442"/>
            <a:chOff x="312737" y="2040140"/>
            <a:chExt cx="11269824" cy="356644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A0645BD3-CBC5-EDFD-8452-7E5B6DFDFD2C}"/>
                </a:ext>
              </a:extLst>
            </p:cNvPr>
            <p:cNvSpPr/>
            <p:nvPr/>
          </p:nvSpPr>
          <p:spPr>
            <a:xfrm>
              <a:off x="2844464" y="2949679"/>
              <a:ext cx="294968" cy="501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D5319E10-3353-B788-D609-EFB694EB9868}"/>
                </a:ext>
              </a:extLst>
            </p:cNvPr>
            <p:cNvCxnSpPr>
              <a:cxnSpLocks/>
            </p:cNvCxnSpPr>
            <p:nvPr/>
          </p:nvCxnSpPr>
          <p:spPr>
            <a:xfrm>
              <a:off x="442452" y="3451124"/>
              <a:ext cx="126836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CF05F80-A36E-8238-EAD2-C64B2EBA7336}"/>
                </a:ext>
              </a:extLst>
            </p:cNvPr>
            <p:cNvSpPr/>
            <p:nvPr/>
          </p:nvSpPr>
          <p:spPr>
            <a:xfrm rot="3883096">
              <a:off x="2097132" y="2821405"/>
              <a:ext cx="1093819" cy="1200447"/>
            </a:xfrm>
            <a:prstGeom prst="rect">
              <a:avLst/>
            </a:prstGeom>
            <a:solidFill>
              <a:schemeClr val="tx2">
                <a:alpha val="68000"/>
              </a:schemeClr>
            </a:solidFill>
            <a:ln>
              <a:solidFill>
                <a:schemeClr val="accent2">
                  <a:alpha val="28736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0413890-C016-06E8-CDD8-AF3302765AF6}"/>
                </a:ext>
              </a:extLst>
            </p:cNvPr>
            <p:cNvSpPr/>
            <p:nvPr/>
          </p:nvSpPr>
          <p:spPr>
            <a:xfrm rot="3883096">
              <a:off x="2297555" y="2821406"/>
              <a:ext cx="1093819" cy="1200447"/>
            </a:xfrm>
            <a:prstGeom prst="rect">
              <a:avLst/>
            </a:prstGeom>
            <a:solidFill>
              <a:schemeClr val="accent6">
                <a:alpha val="68000"/>
              </a:schemeClr>
            </a:solidFill>
            <a:ln>
              <a:solidFill>
                <a:schemeClr val="accent2">
                  <a:alpha val="28736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8AF53F3-E0FC-E0F5-40FE-72608A470018}"/>
                </a:ext>
              </a:extLst>
            </p:cNvPr>
            <p:cNvSpPr/>
            <p:nvPr/>
          </p:nvSpPr>
          <p:spPr>
            <a:xfrm rot="3883096">
              <a:off x="2497977" y="2850900"/>
              <a:ext cx="1093819" cy="1200447"/>
            </a:xfrm>
            <a:prstGeom prst="rect">
              <a:avLst/>
            </a:prstGeom>
            <a:solidFill>
              <a:srgbClr val="92D050">
                <a:alpha val="68000"/>
              </a:srgbClr>
            </a:solidFill>
            <a:ln>
              <a:solidFill>
                <a:srgbClr val="92D050">
                  <a:alpha val="29000"/>
                </a:srgb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A0A1F96-19B0-45A7-4717-295C50D1C870}"/>
                </a:ext>
              </a:extLst>
            </p:cNvPr>
            <p:cNvCxnSpPr>
              <a:cxnSpLocks/>
            </p:cNvCxnSpPr>
            <p:nvPr/>
          </p:nvCxnSpPr>
          <p:spPr>
            <a:xfrm>
              <a:off x="4057758" y="3451124"/>
              <a:ext cx="203332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0D5BA5C3-39F9-89EA-6119-9486438291FA}"/>
                </a:ext>
              </a:extLst>
            </p:cNvPr>
            <p:cNvGrpSpPr/>
            <p:nvPr/>
          </p:nvGrpSpPr>
          <p:grpSpPr>
            <a:xfrm>
              <a:off x="6327653" y="2949679"/>
              <a:ext cx="3331283" cy="1015200"/>
              <a:chOff x="6280054" y="3476294"/>
              <a:chExt cx="3331283" cy="1015200"/>
            </a:xfrm>
          </p:grpSpPr>
          <p:pic>
            <p:nvPicPr>
              <p:cNvPr id="1030" name="Picture 6" descr="Detection Icon Vector Art, Icons, and Graphics for Free Download">
                <a:extLst>
                  <a:ext uri="{FF2B5EF4-FFF2-40B4-BE49-F238E27FC236}">
                    <a16:creationId xmlns:a16="http://schemas.microsoft.com/office/drawing/2014/main" id="{389206C7-D272-DA3A-7459-F686223E62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054" y="3476294"/>
                <a:ext cx="1011540" cy="10115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Processing Icon - Free PNG &amp; SVG 2965944 - Noun Project">
                <a:extLst>
                  <a:ext uri="{FF2B5EF4-FFF2-40B4-BE49-F238E27FC236}">
                    <a16:creationId xmlns:a16="http://schemas.microsoft.com/office/drawing/2014/main" id="{6950425D-4285-058E-C887-D517F58ABC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6822" y="3476294"/>
                <a:ext cx="1015200" cy="1015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Construction, renovation icon - Download on Iconfinder">
                <a:extLst>
                  <a:ext uri="{FF2B5EF4-FFF2-40B4-BE49-F238E27FC236}">
                    <a16:creationId xmlns:a16="http://schemas.microsoft.com/office/drawing/2014/main" id="{95BC72EA-F9E5-A769-F1EB-FC8223A47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7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6137" y="3476294"/>
                <a:ext cx="1015200" cy="1015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0E48552-B73E-899A-8570-E43CCAF874A4}"/>
                </a:ext>
              </a:extLst>
            </p:cNvPr>
            <p:cNvSpPr txBox="1"/>
            <p:nvPr/>
          </p:nvSpPr>
          <p:spPr>
            <a:xfrm>
              <a:off x="6651493" y="2069637"/>
              <a:ext cx="3772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Signal </a:t>
              </a:r>
              <a:r>
                <a:rPr lang="de-DE" sz="2800" b="1" dirty="0" err="1"/>
                <a:t>Transduction</a:t>
              </a:r>
              <a:endParaRPr lang="de-DE" sz="2800" b="1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220BB71-AE01-30A4-FA2B-EEDA7037EA24}"/>
                </a:ext>
              </a:extLst>
            </p:cNvPr>
            <p:cNvSpPr txBox="1"/>
            <p:nvPr/>
          </p:nvSpPr>
          <p:spPr>
            <a:xfrm>
              <a:off x="6371897" y="3961219"/>
              <a:ext cx="2934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Detecting</a:t>
              </a:r>
              <a:endParaRPr lang="de-DE" sz="1200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38F8727-2059-ED61-5340-78DA634B3BC8}"/>
                </a:ext>
              </a:extLst>
            </p:cNvPr>
            <p:cNvSpPr txBox="1"/>
            <p:nvPr/>
          </p:nvSpPr>
          <p:spPr>
            <a:xfrm>
              <a:off x="7489382" y="3961218"/>
              <a:ext cx="2934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Processing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A1A1D89-B6E1-2AB6-7BED-3997D315A779}"/>
                </a:ext>
              </a:extLst>
            </p:cNvPr>
            <p:cNvSpPr txBox="1"/>
            <p:nvPr/>
          </p:nvSpPr>
          <p:spPr>
            <a:xfrm>
              <a:off x="8647632" y="3961217"/>
              <a:ext cx="2934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Adapting</a:t>
              </a:r>
              <a:endParaRPr lang="de-DE" sz="1200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FAE9A68-9F92-77AB-5A18-F1BE8E2F5640}"/>
                </a:ext>
              </a:extLst>
            </p:cNvPr>
            <p:cNvSpPr txBox="1"/>
            <p:nvPr/>
          </p:nvSpPr>
          <p:spPr>
            <a:xfrm>
              <a:off x="1710813" y="2040140"/>
              <a:ext cx="3772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Response Matrix</a:t>
              </a:r>
            </a:p>
          </p:txBody>
        </p:sp>
        <p:cxnSp>
          <p:nvCxnSpPr>
            <p:cNvPr id="24" name="Gewinkelte Verbindung 23">
              <a:extLst>
                <a:ext uri="{FF2B5EF4-FFF2-40B4-BE49-F238E27FC236}">
                  <a16:creationId xmlns:a16="http://schemas.microsoft.com/office/drawing/2014/main" id="{60881C12-757D-80A7-632E-217D728DB24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844464" y="4462665"/>
              <a:ext cx="6112384" cy="1143917"/>
            </a:xfrm>
            <a:prstGeom prst="bentConnector3">
              <a:avLst>
                <a:gd name="adj1" fmla="val 99946"/>
              </a:avLst>
            </a:prstGeom>
            <a:ln w="28575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94C65304-852F-504A-01ED-A496FB69E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0091" y="4409767"/>
              <a:ext cx="0" cy="119681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661029CB-6218-4F48-934C-A7E0707D7A6A}"/>
                </a:ext>
              </a:extLst>
            </p:cNvPr>
            <p:cNvSpPr txBox="1"/>
            <p:nvPr/>
          </p:nvSpPr>
          <p:spPr>
            <a:xfrm>
              <a:off x="4718639" y="5268025"/>
              <a:ext cx="277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i="1" dirty="0" err="1"/>
                <a:t>Adaptational</a:t>
              </a:r>
              <a:r>
                <a:rPr lang="de-DE" sz="1600" i="1" dirty="0"/>
                <a:t> </a:t>
              </a:r>
              <a:r>
                <a:rPr lang="de-DE" sz="1600" i="1" dirty="0" err="1"/>
                <a:t>Effect</a:t>
              </a:r>
              <a:endParaRPr lang="de-DE" sz="1600" i="1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39684C20-4DBC-81EE-F2AE-336D8442C8F5}"/>
                </a:ext>
              </a:extLst>
            </p:cNvPr>
            <p:cNvSpPr txBox="1"/>
            <p:nvPr/>
          </p:nvSpPr>
          <p:spPr>
            <a:xfrm>
              <a:off x="312737" y="3075779"/>
              <a:ext cx="277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i="1" u="sng" dirty="0"/>
                <a:t>External Stimulus</a:t>
              </a:r>
            </a:p>
          </p:txBody>
        </p:sp>
        <p:pic>
          <p:nvPicPr>
            <p:cNvPr id="1036" name="Picture 12" descr="Laufen - Kostenlose sport-Icons">
              <a:extLst>
                <a:ext uri="{FF2B5EF4-FFF2-40B4-BE49-F238E27FC236}">
                  <a16:creationId xmlns:a16="http://schemas.microsoft.com/office/drawing/2014/main" id="{731BB062-B100-DE69-40BE-BE0B85201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61" y="3605152"/>
              <a:ext cx="712130" cy="71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Weight-Training Icons - Free SVG &amp; PNG Weight-Training Images - Noun Project">
              <a:extLst>
                <a:ext uri="{FF2B5EF4-FFF2-40B4-BE49-F238E27FC236}">
                  <a16:creationId xmlns:a16="http://schemas.microsoft.com/office/drawing/2014/main" id="{1D9BCFFC-21FC-2FB6-D29F-0EDB76D48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976" y="3555102"/>
              <a:ext cx="712800" cy="7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CD01FED-B7E5-F1A3-4D59-143FEA622656}"/>
                </a:ext>
              </a:extLst>
            </p:cNvPr>
            <p:cNvSpPr txBox="1"/>
            <p:nvPr/>
          </p:nvSpPr>
          <p:spPr>
            <a:xfrm>
              <a:off x="4241257" y="3096222"/>
              <a:ext cx="277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i="1" u="sng" dirty="0"/>
                <a:t>Internal Stimulus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0DCE2A9F-6942-3F9B-2D48-E59EFBE201A1}"/>
                </a:ext>
              </a:extLst>
            </p:cNvPr>
            <p:cNvSpPr txBox="1"/>
            <p:nvPr/>
          </p:nvSpPr>
          <p:spPr>
            <a:xfrm>
              <a:off x="4121368" y="3513683"/>
              <a:ext cx="2770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i="1" dirty="0" err="1"/>
                <a:t>metabolic</a:t>
              </a:r>
              <a:r>
                <a:rPr lang="de-DE" sz="1600" i="1" dirty="0"/>
                <a:t> hormonal </a:t>
              </a:r>
            </a:p>
            <a:p>
              <a:r>
                <a:rPr lang="de-DE" sz="1600" i="1" dirty="0"/>
                <a:t>neuronal </a:t>
              </a:r>
              <a:r>
                <a:rPr lang="de-DE" sz="1600" i="1" dirty="0" err="1"/>
                <a:t>mechanical</a:t>
              </a:r>
              <a:endParaRPr lang="de-DE" sz="1600" i="1" dirty="0"/>
            </a:p>
          </p:txBody>
        </p: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B4F94CDF-FF25-9CFF-CC40-B97DD2A7BDA7}"/>
              </a:ext>
            </a:extLst>
          </p:cNvPr>
          <p:cNvSpPr txBox="1"/>
          <p:nvPr/>
        </p:nvSpPr>
        <p:spPr>
          <a:xfrm>
            <a:off x="7383751" y="6806304"/>
            <a:ext cx="4690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mod.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Toigu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Boutellier, 2006</a:t>
            </a:r>
          </a:p>
        </p:txBody>
      </p:sp>
    </p:spTree>
    <p:extLst>
      <p:ext uri="{BB962C8B-B14F-4D97-AF65-F5344CB8AC3E}">
        <p14:creationId xmlns:p14="http://schemas.microsoft.com/office/powerpoint/2010/main" val="74275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46534F7-D255-58CE-D289-9A1626CC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2" y="1780854"/>
            <a:ext cx="5549900" cy="4927600"/>
          </a:xfrm>
          <a:prstGeom prst="rect">
            <a:avLst/>
          </a:prstGeom>
        </p:spPr>
      </p:pic>
      <p:sp>
        <p:nvSpPr>
          <p:cNvPr id="3" name="Textfeld 18">
            <a:extLst>
              <a:ext uri="{FF2B5EF4-FFF2-40B4-BE49-F238E27FC236}">
                <a16:creationId xmlns:a16="http://schemas.microsoft.com/office/drawing/2014/main" id="{54A4C5CA-C7E3-C601-C469-A6E613F5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88" y="628763"/>
            <a:ext cx="788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What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000" b="1" dirty="0" err="1">
                <a:solidFill>
                  <a:srgbClr val="003560"/>
                </a:solidFill>
                <a:latin typeface="Arial" panose="020B0604020202020204" pitchFamily="34" charset="0"/>
              </a:rPr>
              <a:t>is</a:t>
            </a:r>
            <a:r>
              <a:rPr lang="de-DE" altLang="de-DE" sz="3000" b="1" dirty="0">
                <a:solidFill>
                  <a:srgbClr val="003560"/>
                </a:solidFill>
                <a:latin typeface="Arial" panose="020B0604020202020204" pitchFamily="34" charset="0"/>
              </a:rPr>
              <a:t> Training?</a:t>
            </a:r>
            <a:endParaRPr lang="de-DE" altLang="de-DE" sz="1800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B9254C4-2DA8-2EBA-155C-8C1013CE1135}"/>
              </a:ext>
            </a:extLst>
          </p:cNvPr>
          <p:cNvSpPr txBox="1"/>
          <p:nvPr/>
        </p:nvSpPr>
        <p:spPr>
          <a:xfrm>
            <a:off x="401048" y="6633971"/>
            <a:ext cx="27704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Engan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8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Zierath</a:t>
            </a:r>
            <a:r>
              <a:rPr lang="de-DE" sz="8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790B8D0-26D2-EDB8-FE85-BF512969550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740802" y="4244654"/>
            <a:ext cx="9772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raining Plan and plan icon concept 47125996 Vector Art at ...">
            <a:extLst>
              <a:ext uri="{FF2B5EF4-FFF2-40B4-BE49-F238E27FC236}">
                <a16:creationId xmlns:a16="http://schemas.microsoft.com/office/drawing/2014/main" id="{7D9F8298-7BA6-F286-0A0A-86961E67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97" y="3569031"/>
            <a:ext cx="1435699" cy="13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8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219ED087-C40C-D411-5998-D98AB97E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What you have to do…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EBCA90-B93C-EE08-338C-216ED1E466B2}"/>
              </a:ext>
            </a:extLst>
          </p:cNvPr>
          <p:cNvSpPr txBox="1"/>
          <p:nvPr/>
        </p:nvSpPr>
        <p:spPr>
          <a:xfrm>
            <a:off x="238991" y="1850071"/>
            <a:ext cx="8854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80%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do: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2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8">
            <a:extLst>
              <a:ext uri="{FF2B5EF4-FFF2-40B4-BE49-F238E27FC236}">
                <a16:creationId xmlns:a16="http://schemas.microsoft.com/office/drawing/2014/main" id="{F88BEC16-D071-0400-9516-F3A1ABB5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Let‘s start with some actual sport science ;)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AD60D3-6A18-E42B-492B-412E75C18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94148"/>
            <a:ext cx="6992939" cy="50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2EC5782-1B83-089C-EE41-891EA82B4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Marathon Performance Petros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82A91CD-BFD6-5C98-D3A8-27C384151ACB}"/>
              </a:ext>
            </a:extLst>
          </p:cNvPr>
          <p:cNvSpPr txBox="1"/>
          <p:nvPr/>
        </p:nvSpPr>
        <p:spPr>
          <a:xfrm>
            <a:off x="613207" y="2002471"/>
            <a:ext cx="8854209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Petros –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(2024)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Time: 02:06:05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20.1 km/h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5.58 m/s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19" lvl="4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5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3d Männchen Fragezeichen Frage Antwort Stock-Illustration | Adobe Stock">
            <a:extLst>
              <a:ext uri="{FF2B5EF4-FFF2-40B4-BE49-F238E27FC236}">
                <a16:creationId xmlns:a16="http://schemas.microsoft.com/office/drawing/2014/main" id="{846AB6F0-A647-1FAE-FF2A-A236D119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7" y="4150228"/>
            <a:ext cx="2046287" cy="25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4B7D22-BCB4-2F8E-92F5-CAA3CD459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14" y="5186543"/>
            <a:ext cx="5375110" cy="1318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94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29747A-0E15-CB27-1315-E7BC4D24F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7" y="2541244"/>
            <a:ext cx="5422186" cy="406963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F2C60D6-4818-B579-C30F-889FAB4F1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12"/>
            <a:ext cx="5375110" cy="1318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97F825-F6E2-45C1-A030-CBD5759B9FAA}"/>
              </a:ext>
            </a:extLst>
          </p:cNvPr>
          <p:cNvSpPr txBox="1"/>
          <p:nvPr/>
        </p:nvSpPr>
        <p:spPr>
          <a:xfrm>
            <a:off x="90591" y="2354971"/>
            <a:ext cx="418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Joyner 1991 Paper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A40D489-ED69-F613-EBEC-B258DF68366D}"/>
              </a:ext>
            </a:extLst>
          </p:cNvPr>
          <p:cNvSpPr/>
          <p:nvPr/>
        </p:nvSpPr>
        <p:spPr>
          <a:xfrm>
            <a:off x="1828800" y="4738255"/>
            <a:ext cx="2244436" cy="26161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EC6677-7402-C8ED-1B7C-D241F12EB940}"/>
              </a:ext>
            </a:extLst>
          </p:cNvPr>
          <p:cNvSpPr/>
          <p:nvPr/>
        </p:nvSpPr>
        <p:spPr>
          <a:xfrm>
            <a:off x="4498768" y="4738255"/>
            <a:ext cx="1424635" cy="26161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49368C-16F9-7752-FA44-2124B93FEEC7}"/>
              </a:ext>
            </a:extLst>
          </p:cNvPr>
          <p:cNvSpPr/>
          <p:nvPr/>
        </p:nvSpPr>
        <p:spPr>
          <a:xfrm>
            <a:off x="501217" y="4984719"/>
            <a:ext cx="448809" cy="26161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7767B70-187B-9AC3-2F68-9AD89FFC75CA}"/>
              </a:ext>
            </a:extLst>
          </p:cNvPr>
          <p:cNvSpPr/>
          <p:nvPr/>
        </p:nvSpPr>
        <p:spPr>
          <a:xfrm>
            <a:off x="1233054" y="3978234"/>
            <a:ext cx="857003" cy="34657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3A79A-0DDA-5304-D1D7-03EBC04BC875}"/>
              </a:ext>
            </a:extLst>
          </p:cNvPr>
          <p:cNvSpPr/>
          <p:nvPr/>
        </p:nvSpPr>
        <p:spPr>
          <a:xfrm>
            <a:off x="501217" y="5885736"/>
            <a:ext cx="5422185" cy="725139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9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F2C60D6-4818-B579-C30F-889FAB4F1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12"/>
            <a:ext cx="5375110" cy="1318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97F825-F6E2-45C1-A030-CBD5759B9FAA}"/>
              </a:ext>
            </a:extLst>
          </p:cNvPr>
          <p:cNvSpPr txBox="1"/>
          <p:nvPr/>
        </p:nvSpPr>
        <p:spPr>
          <a:xfrm>
            <a:off x="90591" y="2354971"/>
            <a:ext cx="418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Joyner 1991 Paper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6522AF-BE85-BBCF-050C-2D847696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0" y="3518278"/>
            <a:ext cx="5202319" cy="10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BA6ADDF-FF04-BA64-742F-97733BE4DF6F}"/>
              </a:ext>
            </a:extLst>
          </p:cNvPr>
          <p:cNvSpPr/>
          <p:nvPr/>
        </p:nvSpPr>
        <p:spPr>
          <a:xfrm>
            <a:off x="874714" y="2844800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3C340-4996-B427-7746-7D7DD50E1338}"/>
              </a:ext>
            </a:extLst>
          </p:cNvPr>
          <p:cNvSpPr/>
          <p:nvPr/>
        </p:nvSpPr>
        <p:spPr>
          <a:xfrm>
            <a:off x="3509644" y="2844800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1FBE68-112D-2225-A8A6-514DAE65E5DE}"/>
              </a:ext>
            </a:extLst>
          </p:cNvPr>
          <p:cNvSpPr/>
          <p:nvPr/>
        </p:nvSpPr>
        <p:spPr>
          <a:xfrm>
            <a:off x="6144574" y="2910924"/>
            <a:ext cx="1919286" cy="6297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Economy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F7061505-0AEB-FCA0-52D7-CD8950C5F811}"/>
              </a:ext>
            </a:extLst>
          </p:cNvPr>
          <p:cNvSpPr/>
          <p:nvPr/>
        </p:nvSpPr>
        <p:spPr>
          <a:xfrm rot="5400000">
            <a:off x="3958745" y="-211523"/>
            <a:ext cx="899485" cy="798430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03016-B59B-6371-1A54-31D2F465C218}"/>
              </a:ext>
            </a:extLst>
          </p:cNvPr>
          <p:cNvSpPr/>
          <p:nvPr/>
        </p:nvSpPr>
        <p:spPr>
          <a:xfrm>
            <a:off x="3534208" y="4387805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D61B9C-D79E-1402-118B-47F8EF65DCF8}"/>
              </a:ext>
            </a:extLst>
          </p:cNvPr>
          <p:cNvSpPr txBox="1"/>
          <p:nvPr/>
        </p:nvSpPr>
        <p:spPr>
          <a:xfrm>
            <a:off x="8400641" y="6867653"/>
            <a:ext cx="19083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Joyner (1991)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30F2694-2155-436A-F603-F54789E327F3}"/>
              </a:ext>
            </a:extLst>
          </p:cNvPr>
          <p:cNvCxnSpPr>
            <a:cxnSpLocks/>
          </p:cNvCxnSpPr>
          <p:nvPr/>
        </p:nvCxnSpPr>
        <p:spPr>
          <a:xfrm>
            <a:off x="4310743" y="6305797"/>
            <a:ext cx="2612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42AEEEB-21F0-D662-9BDD-6736F45D063B}"/>
              </a:ext>
            </a:extLst>
          </p:cNvPr>
          <p:cNvSpPr txBox="1"/>
          <p:nvPr/>
        </p:nvSpPr>
        <p:spPr>
          <a:xfrm>
            <a:off x="4590986" y="6292515"/>
            <a:ext cx="5907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Economy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1875EBA-258B-0FBF-CA00-3474CE111B8F}"/>
              </a:ext>
            </a:extLst>
          </p:cNvPr>
          <p:cNvSpPr txBox="1"/>
          <p:nvPr/>
        </p:nvSpPr>
        <p:spPr>
          <a:xfrm>
            <a:off x="1888177" y="6111683"/>
            <a:ext cx="31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 =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36275E9-081A-E377-ECE4-246C6AB2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12"/>
            <a:ext cx="5375110" cy="1318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A89F62-0E59-D948-E91D-A0E893BD7EEF}"/>
              </a:ext>
            </a:extLst>
          </p:cNvPr>
          <p:cNvSpPr txBox="1"/>
          <p:nvPr/>
        </p:nvSpPr>
        <p:spPr>
          <a:xfrm>
            <a:off x="2687555" y="5930851"/>
            <a:ext cx="5906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* %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at LT</a:t>
            </a:r>
          </a:p>
        </p:txBody>
      </p:sp>
    </p:spTree>
    <p:extLst>
      <p:ext uri="{BB962C8B-B14F-4D97-AF65-F5344CB8AC3E}">
        <p14:creationId xmlns:p14="http://schemas.microsoft.com/office/powerpoint/2010/main" val="651340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AB5DD6-8C97-C76D-BC77-B22C05D2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1081"/>
            <a:ext cx="4884431" cy="19144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DCE237A-6738-31F6-8ACA-F365B1B4D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12"/>
            <a:ext cx="5375110" cy="1318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C47F4A-5FBD-04A5-D108-770E5694F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31" y="3478305"/>
            <a:ext cx="4855379" cy="35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6BC8370-CF26-E0F0-CB29-7AACD3A7EEB3}"/>
              </a:ext>
            </a:extLst>
          </p:cNvPr>
          <p:cNvSpPr txBox="1"/>
          <p:nvPr/>
        </p:nvSpPr>
        <p:spPr>
          <a:xfrm>
            <a:off x="238991" y="1850071"/>
            <a:ext cx="8854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Jasper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Suttmeyer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Arts (Angewandte Sportwissenschaft, Universität Paderborn, 2019)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(Sports 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and Performance, Ruhr-Universität Bochum, 2021).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18">
            <a:extLst>
              <a:ext uri="{FF2B5EF4-FFF2-40B4-BE49-F238E27FC236}">
                <a16:creationId xmlns:a16="http://schemas.microsoft.com/office/drawing/2014/main" id="{0115BF09-3AC6-8CEC-8B80-B596FADAE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Introduction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42B352F9-00A8-D0D3-8377-61E9DB4F1F63}"/>
              </a:ext>
            </a:extLst>
          </p:cNvPr>
          <p:cNvCxnSpPr/>
          <p:nvPr/>
        </p:nvCxnSpPr>
        <p:spPr>
          <a:xfrm>
            <a:off x="238991" y="3767931"/>
            <a:ext cx="8689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FA4CBFA-9FE6-E324-2C2E-B6ECBC890AF2}"/>
              </a:ext>
            </a:extLst>
          </p:cNvPr>
          <p:cNvSpPr txBox="1"/>
          <p:nvPr/>
        </p:nvSpPr>
        <p:spPr>
          <a:xfrm>
            <a:off x="238991" y="4191574"/>
            <a:ext cx="8854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2019: Dr. Ralf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Lindschulten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Institute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		  (Endurance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Running, Cycling, Triathlon &amp;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Handcycling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Computersimulation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6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0105B6A-32D2-0EF3-1A7E-A11836FEE35C}"/>
              </a:ext>
            </a:extLst>
          </p:cNvPr>
          <p:cNvSpPr txBox="1"/>
          <p:nvPr/>
        </p:nvSpPr>
        <p:spPr>
          <a:xfrm>
            <a:off x="0" y="2950937"/>
            <a:ext cx="8854209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Performance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70 – 84 ml/min/kg	               75 – 85 %	                 11 – 13.5 ml/min/kg/m/s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aseline="-25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A6ADDF-FF04-BA64-742F-97733BE4DF6F}"/>
              </a:ext>
            </a:extLst>
          </p:cNvPr>
          <p:cNvSpPr/>
          <p:nvPr/>
        </p:nvSpPr>
        <p:spPr>
          <a:xfrm>
            <a:off x="893333" y="2546804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3C340-4996-B427-7746-7D7DD50E1338}"/>
              </a:ext>
            </a:extLst>
          </p:cNvPr>
          <p:cNvSpPr/>
          <p:nvPr/>
        </p:nvSpPr>
        <p:spPr>
          <a:xfrm>
            <a:off x="3521303" y="2546804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1FBE68-112D-2225-A8A6-514DAE65E5DE}"/>
              </a:ext>
            </a:extLst>
          </p:cNvPr>
          <p:cNvSpPr/>
          <p:nvPr/>
        </p:nvSpPr>
        <p:spPr>
          <a:xfrm>
            <a:off x="6149273" y="2555689"/>
            <a:ext cx="1919286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Economy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F7061505-0AEB-FCA0-52D7-CD8950C5F811}"/>
              </a:ext>
            </a:extLst>
          </p:cNvPr>
          <p:cNvSpPr/>
          <p:nvPr/>
        </p:nvSpPr>
        <p:spPr>
          <a:xfrm rot="5400000">
            <a:off x="3977364" y="424026"/>
            <a:ext cx="899485" cy="798430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03016-B59B-6371-1A54-31D2F465C218}"/>
              </a:ext>
            </a:extLst>
          </p:cNvPr>
          <p:cNvSpPr/>
          <p:nvPr/>
        </p:nvSpPr>
        <p:spPr>
          <a:xfrm>
            <a:off x="3559787" y="5457151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E3D087-19EE-C0F0-E713-00EA1F32C658}"/>
              </a:ext>
            </a:extLst>
          </p:cNvPr>
          <p:cNvSpPr txBox="1"/>
          <p:nvPr/>
        </p:nvSpPr>
        <p:spPr>
          <a:xfrm>
            <a:off x="8400641" y="6880905"/>
            <a:ext cx="19083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Joyner (1991)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2336B5-6750-2797-1CC6-E90F49253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12"/>
            <a:ext cx="5375110" cy="1318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5972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9D4F7A7-65FC-4784-8AAE-E064D9AC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5" y="2517569"/>
            <a:ext cx="4909990" cy="431704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551DCD0-8F93-D330-59FF-FE46EF240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12"/>
            <a:ext cx="5375110" cy="1318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983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EF1C9FC-DD3B-6964-D324-0F8D05FE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Marathon Performance </a:t>
            </a:r>
            <a:r>
              <a:rPr lang="en-GB" altLang="de-DE" sz="2400" b="1" dirty="0" err="1">
                <a:solidFill>
                  <a:srgbClr val="003560"/>
                </a:solidFill>
                <a:latin typeface="Arial" panose="020B0604020202020204" pitchFamily="34" charset="0"/>
              </a:rPr>
              <a:t>Amanal</a:t>
            </a: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 Petros (2024)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0105B6A-32D2-0EF3-1A7E-A11836FEE35C}"/>
              </a:ext>
            </a:extLst>
          </p:cNvPr>
          <p:cNvSpPr txBox="1"/>
          <p:nvPr/>
        </p:nvSpPr>
        <p:spPr>
          <a:xfrm>
            <a:off x="-70597" y="2167165"/>
            <a:ext cx="885420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5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Performance </a:t>
            </a:r>
            <a:r>
              <a:rPr lang="de-DE" sz="105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</a:t>
            </a:r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5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70 – 84 ml/min/kg	               75 – 85 %	                 11 – 13.5 ml/min/kg/m/s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 = 80 * 0.8 / 11.46 = 5.58 m/s</a:t>
            </a:r>
          </a:p>
          <a:p>
            <a:pPr algn="ctr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A6ADDF-FF04-BA64-742F-97733BE4DF6F}"/>
              </a:ext>
            </a:extLst>
          </p:cNvPr>
          <p:cNvSpPr/>
          <p:nvPr/>
        </p:nvSpPr>
        <p:spPr>
          <a:xfrm>
            <a:off x="822736" y="1763032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3C340-4996-B427-7746-7D7DD50E1338}"/>
              </a:ext>
            </a:extLst>
          </p:cNvPr>
          <p:cNvSpPr/>
          <p:nvPr/>
        </p:nvSpPr>
        <p:spPr>
          <a:xfrm>
            <a:off x="3450706" y="1763032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1FBE68-112D-2225-A8A6-514DAE65E5DE}"/>
              </a:ext>
            </a:extLst>
          </p:cNvPr>
          <p:cNvSpPr/>
          <p:nvPr/>
        </p:nvSpPr>
        <p:spPr>
          <a:xfrm>
            <a:off x="6078676" y="1771917"/>
            <a:ext cx="1919286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Economy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F7061505-0AEB-FCA0-52D7-CD8950C5F811}"/>
              </a:ext>
            </a:extLst>
          </p:cNvPr>
          <p:cNvSpPr/>
          <p:nvPr/>
        </p:nvSpPr>
        <p:spPr>
          <a:xfrm rot="5400000">
            <a:off x="3906767" y="-359746"/>
            <a:ext cx="899485" cy="798430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03016-B59B-6371-1A54-31D2F465C218}"/>
              </a:ext>
            </a:extLst>
          </p:cNvPr>
          <p:cNvSpPr/>
          <p:nvPr/>
        </p:nvSpPr>
        <p:spPr>
          <a:xfrm>
            <a:off x="3489190" y="4673379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E3D087-19EE-C0F0-E713-00EA1F32C658}"/>
              </a:ext>
            </a:extLst>
          </p:cNvPr>
          <p:cNvSpPr txBox="1"/>
          <p:nvPr/>
        </p:nvSpPr>
        <p:spPr>
          <a:xfrm>
            <a:off x="8400641" y="6880905"/>
            <a:ext cx="19083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Joyner (1991)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6EC26C-3839-2608-885C-82FE806FCE37}"/>
              </a:ext>
            </a:extLst>
          </p:cNvPr>
          <p:cNvSpPr txBox="1"/>
          <p:nvPr/>
        </p:nvSpPr>
        <p:spPr>
          <a:xfrm>
            <a:off x="1757995" y="5886375"/>
            <a:ext cx="49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Time: 02:06:05 -&gt; 5.58 m/s</a:t>
            </a:r>
          </a:p>
          <a:p>
            <a:endParaRPr lang="de-DE" sz="20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5A46297A-F7A0-907B-CF93-FE6F44DD33D8}"/>
              </a:ext>
            </a:extLst>
          </p:cNvPr>
          <p:cNvCxnSpPr>
            <a:cxnSpLocks/>
          </p:cNvCxnSpPr>
          <p:nvPr/>
        </p:nvCxnSpPr>
        <p:spPr>
          <a:xfrm>
            <a:off x="4180561" y="5875906"/>
            <a:ext cx="2612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E130109-2434-2FAB-A345-80EA34F921B3}"/>
              </a:ext>
            </a:extLst>
          </p:cNvPr>
          <p:cNvSpPr txBox="1"/>
          <p:nvPr/>
        </p:nvSpPr>
        <p:spPr>
          <a:xfrm>
            <a:off x="4460804" y="5862624"/>
            <a:ext cx="5907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Economy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3479620-80B0-0515-2822-190C8745595E}"/>
              </a:ext>
            </a:extLst>
          </p:cNvPr>
          <p:cNvSpPr txBox="1"/>
          <p:nvPr/>
        </p:nvSpPr>
        <p:spPr>
          <a:xfrm>
            <a:off x="1757995" y="5681792"/>
            <a:ext cx="31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 =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8129A8B-CF7E-BFE1-9B06-E9FAD9E030FB}"/>
              </a:ext>
            </a:extLst>
          </p:cNvPr>
          <p:cNvSpPr txBox="1"/>
          <p:nvPr/>
        </p:nvSpPr>
        <p:spPr>
          <a:xfrm>
            <a:off x="2557373" y="5500960"/>
            <a:ext cx="5906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* %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at LT</a:t>
            </a:r>
          </a:p>
        </p:txBody>
      </p:sp>
    </p:spTree>
    <p:extLst>
      <p:ext uri="{BB962C8B-B14F-4D97-AF65-F5344CB8AC3E}">
        <p14:creationId xmlns:p14="http://schemas.microsoft.com/office/powerpoint/2010/main" val="1022555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CDD10D-CF4D-E0A9-9483-B1453DB8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95"/>
            <a:ext cx="6353299" cy="14771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83A054-0770-F0BA-6A0C-C93ED1F3A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59" y="2649688"/>
            <a:ext cx="6112545" cy="42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82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6EF1C9FC-DD3B-6964-D324-0F8D05FE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Joyner Model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A6ADDF-FF04-BA64-742F-97733BE4DF6F}"/>
              </a:ext>
            </a:extLst>
          </p:cNvPr>
          <p:cNvSpPr/>
          <p:nvPr/>
        </p:nvSpPr>
        <p:spPr>
          <a:xfrm>
            <a:off x="822736" y="1325801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3C340-4996-B427-7746-7D7DD50E1338}"/>
              </a:ext>
            </a:extLst>
          </p:cNvPr>
          <p:cNvSpPr/>
          <p:nvPr/>
        </p:nvSpPr>
        <p:spPr>
          <a:xfrm>
            <a:off x="3457666" y="1325801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%V̇O</a:t>
            </a:r>
            <a:r>
              <a:rPr lang="de-DE" sz="11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100" dirty="0"/>
          </a:p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1FBE68-112D-2225-A8A6-514DAE65E5DE}"/>
              </a:ext>
            </a:extLst>
          </p:cNvPr>
          <p:cNvSpPr/>
          <p:nvPr/>
        </p:nvSpPr>
        <p:spPr>
          <a:xfrm>
            <a:off x="6092596" y="1391925"/>
            <a:ext cx="1919286" cy="6297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Economy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F7061505-0AEB-FCA0-52D7-CD8950C5F811}"/>
              </a:ext>
            </a:extLst>
          </p:cNvPr>
          <p:cNvSpPr/>
          <p:nvPr/>
        </p:nvSpPr>
        <p:spPr>
          <a:xfrm rot="5400000">
            <a:off x="3906767" y="-1730522"/>
            <a:ext cx="899485" cy="798430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03016-B59B-6371-1A54-31D2F465C218}"/>
              </a:ext>
            </a:extLst>
          </p:cNvPr>
          <p:cNvSpPr/>
          <p:nvPr/>
        </p:nvSpPr>
        <p:spPr>
          <a:xfrm>
            <a:off x="3482230" y="2868806"/>
            <a:ext cx="1734637" cy="76200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 Performance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8596A8-113F-146C-AC91-6BF4B8E811DE}"/>
              </a:ext>
            </a:extLst>
          </p:cNvPr>
          <p:cNvSpPr txBox="1"/>
          <p:nvPr/>
        </p:nvSpPr>
        <p:spPr>
          <a:xfrm>
            <a:off x="364356" y="4203700"/>
            <a:ext cx="8424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Physiological Basis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Fatigue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sophisticated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600" dirty="0">
                <a:solidFill>
                  <a:srgbClr val="0035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789B9E5-61E6-78B7-7360-056052D573D4}"/>
              </a:ext>
            </a:extLst>
          </p:cNvPr>
          <p:cNvSpPr txBox="1"/>
          <p:nvPr/>
        </p:nvSpPr>
        <p:spPr>
          <a:xfrm>
            <a:off x="5216867" y="4203700"/>
            <a:ext cx="467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  <a:endParaRPr lang="de-DE" dirty="0"/>
          </a:p>
        </p:txBody>
      </p:sp>
      <p:pic>
        <p:nvPicPr>
          <p:cNvPr id="1028" name="Picture 4" descr="✔️ kräftiges Häkchen Emoji">
            <a:extLst>
              <a:ext uri="{FF2B5EF4-FFF2-40B4-BE49-F238E27FC236}">
                <a16:creationId xmlns:a16="http://schemas.microsoft.com/office/drawing/2014/main" id="{A77479BD-6DC7-90FF-2801-86CB2FF9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58" y="3686853"/>
            <a:ext cx="713018" cy="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tes Kreuz-Check-Symbol | Premium Vektor">
            <a:extLst>
              <a:ext uri="{FF2B5EF4-FFF2-40B4-BE49-F238E27FC236}">
                <a16:creationId xmlns:a16="http://schemas.microsoft.com/office/drawing/2014/main" id="{A756AE5A-6528-8AC2-7048-1A5F74D1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3780631"/>
            <a:ext cx="525463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3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F6A1A7CC-8C77-D3B1-7029-720D99DE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Further Reading and Homework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542468-CB4C-E00F-FA86-140B0D3CE8DE}"/>
              </a:ext>
            </a:extLst>
          </p:cNvPr>
          <p:cNvSpPr txBox="1"/>
          <p:nvPr/>
        </p:nvSpPr>
        <p:spPr>
          <a:xfrm>
            <a:off x="468313" y="1643449"/>
            <a:ext cx="75882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Reading: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Joyner, 1991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Joyner &amp;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Coyle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Jones, 2023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de-DE" sz="1600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marathon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finishers 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possible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V̇O</a:t>
            </a:r>
            <a:r>
              <a:rPr lang="de-DE" sz="1600" baseline="-250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max, %@LT &amp; RE</a:t>
            </a:r>
          </a:p>
          <a:p>
            <a:pPr lvl="1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https://www.marathon-hannover.de/ergebnisse-1/2026.html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60sec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sz="1600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1600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de-DE" sz="1600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b="1" i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de-DE" sz="1600" b="1" i="1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u="sng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de-DE" sz="1600" b="1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Heck, 2003</a:t>
            </a:r>
          </a:p>
          <a:p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Power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	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304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F610C237-A356-7552-B05C-261748AE9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Todays Topics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3A8AE8-A3AC-6713-EBF5-8E56F8E459AD}"/>
              </a:ext>
            </a:extLst>
          </p:cNvPr>
          <p:cNvSpPr txBox="1"/>
          <p:nvPr/>
        </p:nvSpPr>
        <p:spPr>
          <a:xfrm>
            <a:off x="238991" y="1850071"/>
            <a:ext cx="8854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Joyner‘s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Endurance Performance</a:t>
            </a: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B46DFCE9-2392-DE11-86C1-750BEA53B50A}"/>
              </a:ext>
            </a:extLst>
          </p:cNvPr>
          <p:cNvCxnSpPr/>
          <p:nvPr/>
        </p:nvCxnSpPr>
        <p:spPr>
          <a:xfrm>
            <a:off x="238991" y="3780631"/>
            <a:ext cx="84478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7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98EEAEDE-814A-CEE4-A3AD-5BEDD8AF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Object of the seminar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96AB91-72E1-CD5A-0D66-24DED2C84076}"/>
              </a:ext>
            </a:extLst>
          </p:cNvPr>
          <p:cNvSpPr txBox="1"/>
          <p:nvPr/>
        </p:nvSpPr>
        <p:spPr>
          <a:xfrm>
            <a:off x="238991" y="1850071"/>
            <a:ext cx="8854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critically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de-DE" sz="16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</a:t>
            </a: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8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98EEAEDE-814A-CEE4-A3AD-5BEDD8AF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Object of the seminar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09829F-F462-160D-5114-42413B069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7" y="1615503"/>
            <a:ext cx="3977658" cy="50749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4189C3-D200-BA04-487B-CDCC993FBD85}"/>
              </a:ext>
            </a:extLst>
          </p:cNvPr>
          <p:cNvSpPr txBox="1"/>
          <p:nvPr/>
        </p:nvSpPr>
        <p:spPr>
          <a:xfrm>
            <a:off x="4256542" y="1615503"/>
            <a:ext cx="4850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1.)</a:t>
            </a:r>
          </a:p>
          <a:p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Basics </a:t>
            </a:r>
            <a:r>
              <a:rPr lang="de-DE" sz="2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2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2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de-DE" sz="24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8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99765F0-57DF-A1E2-9AB1-ACD267E29957}"/>
              </a:ext>
            </a:extLst>
          </p:cNvPr>
          <p:cNvCxnSpPr>
            <a:cxnSpLocks/>
          </p:cNvCxnSpPr>
          <p:nvPr/>
        </p:nvCxnSpPr>
        <p:spPr>
          <a:xfrm>
            <a:off x="2527300" y="2040731"/>
            <a:ext cx="0" cy="339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1724619D-7C16-B870-95B6-D0DAA4B48843}"/>
              </a:ext>
            </a:extLst>
          </p:cNvPr>
          <p:cNvSpPr txBox="1"/>
          <p:nvPr/>
        </p:nvSpPr>
        <p:spPr>
          <a:xfrm>
            <a:off x="1896661" y="162264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EF894A-CACD-6A2D-A52A-3CE223C5C85E}"/>
              </a:ext>
            </a:extLst>
          </p:cNvPr>
          <p:cNvSpPr txBox="1"/>
          <p:nvPr/>
        </p:nvSpPr>
        <p:spPr>
          <a:xfrm>
            <a:off x="828676" y="2295198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endParaRPr lang="de-DE" sz="1600" b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FD2B31D-BE47-714E-3656-C4B3EBADB7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085976" y="2464475"/>
            <a:ext cx="441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35EF3B-A58B-939E-6D7A-066EA97F50B3}"/>
              </a:ext>
            </a:extLst>
          </p:cNvPr>
          <p:cNvSpPr txBox="1"/>
          <p:nvPr/>
        </p:nvSpPr>
        <p:spPr>
          <a:xfrm>
            <a:off x="1837074" y="5431800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7269509-C724-8842-00B5-5D9F3249A25F}"/>
              </a:ext>
            </a:extLst>
          </p:cNvPr>
          <p:cNvCxnSpPr>
            <a:cxnSpLocks/>
          </p:cNvCxnSpPr>
          <p:nvPr/>
        </p:nvCxnSpPr>
        <p:spPr>
          <a:xfrm>
            <a:off x="2911475" y="5635655"/>
            <a:ext cx="695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1012346-5B8B-C8E7-9DF1-00835E690D72}"/>
              </a:ext>
            </a:extLst>
          </p:cNvPr>
          <p:cNvCxnSpPr>
            <a:cxnSpLocks/>
          </p:cNvCxnSpPr>
          <p:nvPr/>
        </p:nvCxnSpPr>
        <p:spPr>
          <a:xfrm flipV="1">
            <a:off x="3606800" y="3009900"/>
            <a:ext cx="0" cy="262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03E7708-7B84-E947-2F8B-E359B72D314C}"/>
              </a:ext>
            </a:extLst>
          </p:cNvPr>
          <p:cNvCxnSpPr/>
          <p:nvPr/>
        </p:nvCxnSpPr>
        <p:spPr>
          <a:xfrm>
            <a:off x="3606800" y="3009900"/>
            <a:ext cx="300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808696-D62C-C3ED-30FF-8813619EB247}"/>
              </a:ext>
            </a:extLst>
          </p:cNvPr>
          <p:cNvCxnSpPr/>
          <p:nvPr/>
        </p:nvCxnSpPr>
        <p:spPr>
          <a:xfrm>
            <a:off x="6616700" y="300990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F78009D-6E70-094A-E5EC-70B0A09114DA}"/>
              </a:ext>
            </a:extLst>
          </p:cNvPr>
          <p:cNvSpPr/>
          <p:nvPr/>
        </p:nvSpPr>
        <p:spPr>
          <a:xfrm>
            <a:off x="5016519" y="3630815"/>
            <a:ext cx="3200382" cy="22220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4AE0DB-A6BE-B6B7-532A-E68EAB04AC03}"/>
              </a:ext>
            </a:extLst>
          </p:cNvPr>
          <p:cNvSpPr txBox="1"/>
          <p:nvPr/>
        </p:nvSpPr>
        <p:spPr>
          <a:xfrm>
            <a:off x="5768975" y="1646838"/>
            <a:ext cx="169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-Oxidation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70586CAB-AF03-EB26-3C68-4C2E5372C42C}"/>
              </a:ext>
            </a:extLst>
          </p:cNvPr>
          <p:cNvCxnSpPr/>
          <p:nvPr/>
        </p:nvCxnSpPr>
        <p:spPr>
          <a:xfrm flipV="1">
            <a:off x="6616700" y="2040731"/>
            <a:ext cx="0" cy="96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B0D3859-4EAA-D23C-5CA0-545A1A79F556}"/>
              </a:ext>
            </a:extLst>
          </p:cNvPr>
          <p:cNvSpPr txBox="1"/>
          <p:nvPr/>
        </p:nvSpPr>
        <p:spPr>
          <a:xfrm>
            <a:off x="5638006" y="4541808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Citric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Cycle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D758660-78DA-C748-6DB6-5B38CC7CA44B}"/>
              </a:ext>
            </a:extLst>
          </p:cNvPr>
          <p:cNvCxnSpPr>
            <a:cxnSpLocks/>
          </p:cNvCxnSpPr>
          <p:nvPr/>
        </p:nvCxnSpPr>
        <p:spPr>
          <a:xfrm flipH="1">
            <a:off x="6616700" y="6009063"/>
            <a:ext cx="10" cy="598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0F54DF22-5E1C-4020-32D5-96CD4B45E14D}"/>
              </a:ext>
            </a:extLst>
          </p:cNvPr>
          <p:cNvSpPr/>
          <p:nvPr/>
        </p:nvSpPr>
        <p:spPr>
          <a:xfrm>
            <a:off x="5172085" y="6607752"/>
            <a:ext cx="2889230" cy="39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Chain</a:t>
            </a:r>
          </a:p>
        </p:txBody>
      </p:sp>
      <p:sp>
        <p:nvSpPr>
          <p:cNvPr id="30" name="Textfeld 18">
            <a:extLst>
              <a:ext uri="{FF2B5EF4-FFF2-40B4-BE49-F238E27FC236}">
                <a16:creationId xmlns:a16="http://schemas.microsoft.com/office/drawing/2014/main" id="{52432552-7CB1-8D7D-A130-9C05E496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Processes of ATP-Synthesis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412F106-0EEF-46A3-3EF1-B134B9F8C719}"/>
              </a:ext>
            </a:extLst>
          </p:cNvPr>
          <p:cNvCxnSpPr/>
          <p:nvPr/>
        </p:nvCxnSpPr>
        <p:spPr>
          <a:xfrm>
            <a:off x="4165600" y="1447800"/>
            <a:ext cx="0" cy="55536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4895944-9086-92BC-2C86-83BA4CD99664}"/>
              </a:ext>
            </a:extLst>
          </p:cNvPr>
          <p:cNvSpPr txBox="1"/>
          <p:nvPr/>
        </p:nvSpPr>
        <p:spPr>
          <a:xfrm>
            <a:off x="443277" y="1372319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A6187-A9CE-808D-08FA-2B46860D49DD}"/>
              </a:ext>
            </a:extLst>
          </p:cNvPr>
          <p:cNvSpPr txBox="1"/>
          <p:nvPr/>
        </p:nvSpPr>
        <p:spPr>
          <a:xfrm>
            <a:off x="4366782" y="1283110"/>
            <a:ext cx="254244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AD2872-B6B0-710B-5E14-DA11EC8A099A}"/>
              </a:ext>
            </a:extLst>
          </p:cNvPr>
          <p:cNvSpPr txBox="1"/>
          <p:nvPr/>
        </p:nvSpPr>
        <p:spPr>
          <a:xfrm rot="16200000">
            <a:off x="1942875" y="4634351"/>
            <a:ext cx="930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5AEA3B0-9B36-3AA1-8BB7-CB195D1F2603}"/>
              </a:ext>
            </a:extLst>
          </p:cNvPr>
          <p:cNvSpPr txBox="1"/>
          <p:nvPr/>
        </p:nvSpPr>
        <p:spPr>
          <a:xfrm>
            <a:off x="5959225" y="4804550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ATP/GTP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404629D-FAA0-65B3-9FF7-73DBA09BF24E}"/>
              </a:ext>
            </a:extLst>
          </p:cNvPr>
          <p:cNvSpPr txBox="1"/>
          <p:nvPr/>
        </p:nvSpPr>
        <p:spPr>
          <a:xfrm>
            <a:off x="7116823" y="6319936"/>
            <a:ext cx="131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⚡</a:t>
            </a:r>
            <a:r>
              <a:rPr lang="de-DE" sz="1400" i="1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</a:t>
            </a:r>
            <a:r>
              <a:rPr lang="de-DE" sz="1200" dirty="0"/>
              <a:t>⚡</a:t>
            </a:r>
            <a:endParaRPr lang="de-DE" sz="1400" i="1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0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8">
            <a:extLst>
              <a:ext uri="{FF2B5EF4-FFF2-40B4-BE49-F238E27FC236}">
                <a16:creationId xmlns:a16="http://schemas.microsoft.com/office/drawing/2014/main" id="{98EEAEDE-814A-CEE4-A3AD-5BEDD8AF2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Object of the seminar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09829F-F462-160D-5114-42413B06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7" y="1615503"/>
            <a:ext cx="3977658" cy="50749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4189C3-D200-BA04-487B-CDCC993FBD85}"/>
              </a:ext>
            </a:extLst>
          </p:cNvPr>
          <p:cNvSpPr txBox="1"/>
          <p:nvPr/>
        </p:nvSpPr>
        <p:spPr>
          <a:xfrm>
            <a:off x="4256542" y="1615503"/>
            <a:ext cx="4850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1.)</a:t>
            </a:r>
          </a:p>
          <a:p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Basics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de-DE" sz="2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2.)</a:t>
            </a:r>
          </a:p>
          <a:p>
            <a:r>
              <a:rPr lang="de-DE" sz="240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Performance </a:t>
            </a:r>
            <a:r>
              <a:rPr lang="de-DE" sz="240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de-DE" sz="24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57ED1AAF-24B1-DC29-31C4-33ADFBAE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Glycolytic Activity during GXT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5B4149-F3AD-C289-2DA9-A8739677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5" y="1409808"/>
            <a:ext cx="6322195" cy="474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8">
            <a:extLst>
              <a:ext uri="{FF2B5EF4-FFF2-40B4-BE49-F238E27FC236}">
                <a16:creationId xmlns:a16="http://schemas.microsoft.com/office/drawing/2014/main" id="{57ED1AAF-24B1-DC29-31C4-33ADFBAE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70817"/>
            <a:ext cx="7880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2400" b="1" dirty="0">
                <a:solidFill>
                  <a:srgbClr val="003560"/>
                </a:solidFill>
                <a:latin typeface="Arial" panose="020B0604020202020204" pitchFamily="34" charset="0"/>
              </a:rPr>
              <a:t>Glycolytic Activity during GXT</a:t>
            </a:r>
            <a:endParaRPr lang="de-DE" altLang="de-DE" sz="2400" b="1" dirty="0">
              <a:solidFill>
                <a:srgbClr val="0035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54BCFD-98E7-14BE-5537-F79C5FE20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11228" r="7798" b="2888"/>
          <a:stretch/>
        </p:blipFill>
        <p:spPr>
          <a:xfrm>
            <a:off x="4204218" y="4320933"/>
            <a:ext cx="3769449" cy="275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0F440E6-4F2F-9D96-968C-75DB0DDB3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8616" r="6481" b="2612"/>
          <a:stretch/>
        </p:blipFill>
        <p:spPr>
          <a:xfrm>
            <a:off x="128984" y="4213996"/>
            <a:ext cx="3862699" cy="2754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7EFE6A-BB5E-C90B-D33A-497A7DC0D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0829" r="9162" b="2531"/>
          <a:stretch/>
        </p:blipFill>
        <p:spPr>
          <a:xfrm>
            <a:off x="4171545" y="1346181"/>
            <a:ext cx="3769160" cy="275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8D42F5-F6BE-58EF-99B9-7D16873585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9247" r="8649" b="1899"/>
          <a:stretch/>
        </p:blipFill>
        <p:spPr>
          <a:xfrm>
            <a:off x="267531" y="1379353"/>
            <a:ext cx="3674195" cy="27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876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796</Words>
  <Application>Microsoft Macintosh PowerPoint</Application>
  <PresentationFormat>Benutzerdefiniert</PresentationFormat>
  <Paragraphs>246</Paragraphs>
  <Slides>25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Jasper Suttmeyer</cp:lastModifiedBy>
  <cp:revision>308</cp:revision>
  <dcterms:created xsi:type="dcterms:W3CDTF">2009-11-16T10:30:05Z</dcterms:created>
  <dcterms:modified xsi:type="dcterms:W3CDTF">2026-04-11T10:29:06Z</dcterms:modified>
</cp:coreProperties>
</file>