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4"/>
  </p:sldMasterIdLst>
  <p:notesMasterIdLst>
    <p:notesMasterId r:id="rId19"/>
  </p:notesMasterIdLst>
  <p:sldIdLst>
    <p:sldId id="337" r:id="rId5"/>
    <p:sldId id="332" r:id="rId6"/>
    <p:sldId id="338" r:id="rId7"/>
    <p:sldId id="334" r:id="rId8"/>
    <p:sldId id="333" r:id="rId9"/>
    <p:sldId id="351" r:id="rId10"/>
    <p:sldId id="348" r:id="rId11"/>
    <p:sldId id="353" r:id="rId12"/>
    <p:sldId id="347" r:id="rId13"/>
    <p:sldId id="349" r:id="rId14"/>
    <p:sldId id="350" r:id="rId15"/>
    <p:sldId id="345" r:id="rId16"/>
    <p:sldId id="335" r:id="rId17"/>
    <p:sldId id="336" r:id="rId18"/>
  </p:sldIdLst>
  <p:sldSz cx="12192000" cy="6858000"/>
  <p:notesSz cx="6858000" cy="9144000"/>
  <p:embeddedFontLst>
    <p:embeddedFont>
      <p:font typeface="Lato" panose="020F0502020204030203" pitchFamily="34" charset="0"/>
      <p:regular r:id="rId20"/>
      <p:bold r:id="rId21"/>
      <p:italic r:id="rId22"/>
      <p:boldItalic r:id="rId23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910C033-79B9-F8AA-0D60-AE086CAA08A4}" name="Lehr, Alexander" initials="LA" userId="S::alexander.lehr_ruhr-uni-bochum.de#ext#@uniwhde.onmicrosoft.com::8a837e51-e11f-486e-98d4-923fdee6737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inz, Anne" initials="MA" lastIdx="1" clrIdx="0">
    <p:extLst>
      <p:ext uri="{19B8F6BF-5375-455C-9EA6-DF929625EA0E}">
        <p15:presenceInfo xmlns:p15="http://schemas.microsoft.com/office/powerpoint/2012/main" userId="S-1-5-21-1139895982-289624505-398547282-38138" providerId="AD"/>
      </p:ext>
    </p:extLst>
  </p:cmAuthor>
  <p:cmAuthor id="2" name="Lüdorf, Vivian" initials="LV" lastIdx="5" clrIdx="1">
    <p:extLst>
      <p:ext uri="{19B8F6BF-5375-455C-9EA6-DF929625EA0E}">
        <p15:presenceInfo xmlns:p15="http://schemas.microsoft.com/office/powerpoint/2012/main" userId="S::vivian.luedorf@uni-wh.de::a2c1b10b-adfb-4ac6-8111-7787d0e03f7a" providerId="AD"/>
      </p:ext>
    </p:extLst>
  </p:cmAuthor>
  <p:cmAuthor id="3" name="Richter, Isabel" initials="IR" lastIdx="3" clrIdx="2">
    <p:extLst>
      <p:ext uri="{19B8F6BF-5375-455C-9EA6-DF929625EA0E}">
        <p15:presenceInfo xmlns:p15="http://schemas.microsoft.com/office/powerpoint/2012/main" userId="S::isabel.richter@uni-wh.de::93865361-3cba-4a87-907d-96dec40958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F9F"/>
    <a:srgbClr val="F0F0F0"/>
    <a:srgbClr val="D9D9D9"/>
    <a:srgbClr val="A90D00"/>
    <a:srgbClr val="002B44"/>
    <a:srgbClr val="FFFFFF"/>
    <a:srgbClr val="DCEAFF"/>
    <a:srgbClr val="014F9F"/>
    <a:srgbClr val="203864"/>
    <a:srgbClr val="0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ittlere Formatvorlage 1 - Akz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Helle Formatvorlage 1 - Akz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225"/>
    <p:restoredTop sz="94695"/>
  </p:normalViewPr>
  <p:slideViewPr>
    <p:cSldViewPr snapToGrid="0">
      <p:cViewPr>
        <p:scale>
          <a:sx n="79" d="100"/>
          <a:sy n="79" d="100"/>
        </p:scale>
        <p:origin x="1104" y="92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font" Target="fonts/font2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1.fntdata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4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3.fntdata"/><Relationship Id="rId27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Relationship Id="rId4" Type="http://schemas.openxmlformats.org/officeDocument/2006/relationships/image" Target="../media/image16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Relationship Id="rId4" Type="http://schemas.openxmlformats.org/officeDocument/2006/relationships/image" Target="../media/image1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FA053E-2973-B149-A5E3-1D33E4C899CB}" type="doc">
      <dgm:prSet loTypeId="urn:microsoft.com/office/officeart/2018/2/layout/IconLabelList" loCatId="icon" qsTypeId="urn:microsoft.com/office/officeart/2005/8/quickstyle/simple1" qsCatId="simple" csTypeId="urn:microsoft.com/office/officeart/2005/8/colors/accent3_4" csCatId="accent3" phldr="1"/>
      <dgm:spPr/>
      <dgm:t>
        <a:bodyPr/>
        <a:lstStyle/>
        <a:p>
          <a:endParaRPr lang="de-DE"/>
        </a:p>
      </dgm:t>
    </dgm:pt>
    <dgm:pt modelId="{4FFB6C7D-8566-3B4E-99C9-A93CFABB0B55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de-DE" sz="1400" b="1" dirty="0"/>
            <a:t>1. Sammlung</a:t>
          </a:r>
        </a:p>
        <a:p>
          <a:pPr>
            <a:lnSpc>
              <a:spcPct val="100000"/>
            </a:lnSpc>
          </a:pPr>
          <a:r>
            <a:rPr lang="de-DE" sz="1400" b="0" dirty="0"/>
            <a:t>(Zielgerichtete Auswahl relevanter Dokumente; Nutzung öffentlich, datenschutzkonformer Quellen)</a:t>
          </a:r>
        </a:p>
      </dgm:t>
    </dgm:pt>
    <dgm:pt modelId="{61857AB1-8BC0-F74F-BC8F-946A43C334E8}" type="parTrans" cxnId="{A430DD58-703A-7641-BF94-0F32B7EF8E87}">
      <dgm:prSet/>
      <dgm:spPr/>
      <dgm:t>
        <a:bodyPr/>
        <a:lstStyle/>
        <a:p>
          <a:endParaRPr lang="de-DE"/>
        </a:p>
      </dgm:t>
    </dgm:pt>
    <dgm:pt modelId="{6F5A253C-FAB5-4E4D-91E7-B124108F7880}" type="sibTrans" cxnId="{A430DD58-703A-7641-BF94-0F32B7EF8E87}">
      <dgm:prSet/>
      <dgm:spPr/>
      <dgm:t>
        <a:bodyPr/>
        <a:lstStyle/>
        <a:p>
          <a:endParaRPr lang="de-DE"/>
        </a:p>
      </dgm:t>
    </dgm:pt>
    <dgm:pt modelId="{64ACB36E-6FD5-6440-BEDB-3959638A4642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de-DE" sz="1400" b="1" dirty="0"/>
            <a:t>2. Archivierung</a:t>
          </a:r>
        </a:p>
        <a:p>
          <a:pPr>
            <a:lnSpc>
              <a:spcPct val="100000"/>
            </a:lnSpc>
          </a:pPr>
          <a:r>
            <a:rPr lang="de-DE" sz="1400" b="0" dirty="0"/>
            <a:t>(Systematische Ordnung und Speicherung; Anonymisierung personenbezogener Daten; Dokumentation der Herkunft der Dokumente)</a:t>
          </a:r>
        </a:p>
      </dgm:t>
    </dgm:pt>
    <dgm:pt modelId="{5808C132-29C3-D146-99F3-C26F860350EF}" type="parTrans" cxnId="{285BD516-202C-E843-8D74-2F952DDB2FC7}">
      <dgm:prSet/>
      <dgm:spPr/>
      <dgm:t>
        <a:bodyPr/>
        <a:lstStyle/>
        <a:p>
          <a:endParaRPr lang="de-DE"/>
        </a:p>
      </dgm:t>
    </dgm:pt>
    <dgm:pt modelId="{4597100D-51D9-7142-A8A4-67880551BF1D}" type="sibTrans" cxnId="{285BD516-202C-E843-8D74-2F952DDB2FC7}">
      <dgm:prSet/>
      <dgm:spPr/>
      <dgm:t>
        <a:bodyPr/>
        <a:lstStyle/>
        <a:p>
          <a:endParaRPr lang="de-DE"/>
        </a:p>
      </dgm:t>
    </dgm:pt>
    <dgm:pt modelId="{023E53A8-51D9-D34E-97A5-C65D79F430B0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de-DE" sz="1400" b="1" dirty="0"/>
            <a:t>3. Fallbezogene Analyse</a:t>
          </a:r>
        </a:p>
        <a:p>
          <a:pPr>
            <a:lnSpc>
              <a:spcPct val="100000"/>
            </a:lnSpc>
          </a:pPr>
          <a:r>
            <a:rPr lang="de-DE" sz="1400" b="0" dirty="0"/>
            <a:t>(Gründliche Durchsicht einzelner Dokumente; Markierung zentraler Textstellen; Vergabe erster Codes und Erstellung von  Fallbeschreibungen)</a:t>
          </a:r>
        </a:p>
      </dgm:t>
    </dgm:pt>
    <dgm:pt modelId="{422527C9-9E7C-EC40-AAF1-6A3C91904A33}" type="parTrans" cxnId="{6A198A45-BA3C-B044-89BE-13636FDFD968}">
      <dgm:prSet/>
      <dgm:spPr/>
      <dgm:t>
        <a:bodyPr/>
        <a:lstStyle/>
        <a:p>
          <a:endParaRPr lang="de-DE"/>
        </a:p>
      </dgm:t>
    </dgm:pt>
    <dgm:pt modelId="{E3DAC917-0BDD-854F-A4AE-1956E62DC355}" type="sibTrans" cxnId="{6A198A45-BA3C-B044-89BE-13636FDFD968}">
      <dgm:prSet/>
      <dgm:spPr/>
      <dgm:t>
        <a:bodyPr/>
        <a:lstStyle/>
        <a:p>
          <a:endParaRPr lang="de-DE"/>
        </a:p>
      </dgm:t>
    </dgm:pt>
    <dgm:pt modelId="{D76E377E-A484-FF43-A227-F8F414BBB22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de-DE" sz="14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/>
              <a:ea typeface="+mn-ea"/>
              <a:cs typeface="+mn-cs"/>
            </a:rPr>
            <a:t>4. Fallübergreifende Analyse</a:t>
          </a:r>
        </a:p>
        <a:p>
          <a:pPr>
            <a:lnSpc>
              <a:spcPct val="100000"/>
            </a:lnSpc>
          </a:pPr>
          <a:r>
            <a:rPr lang="de-DE" sz="1400" b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/>
              <a:ea typeface="+mn-ea"/>
              <a:cs typeface="+mn-cs"/>
            </a:rPr>
            <a:t>(Vergleich der einzelnen Fälle; Bündelung ähnlicher Codes zu Kategorien; Bildung von Typen oder theoretischen Konzepten)</a:t>
          </a:r>
        </a:p>
      </dgm:t>
    </dgm:pt>
    <dgm:pt modelId="{5D6EDC54-7915-404F-BFAB-34352B06B6F8}" type="parTrans" cxnId="{3B854141-1D17-1441-A248-6CAEA0B0F064}">
      <dgm:prSet/>
      <dgm:spPr/>
      <dgm:t>
        <a:bodyPr/>
        <a:lstStyle/>
        <a:p>
          <a:endParaRPr lang="de-DE"/>
        </a:p>
      </dgm:t>
    </dgm:pt>
    <dgm:pt modelId="{7F945686-25A7-034A-8B4F-89CF28A0DABC}" type="sibTrans" cxnId="{3B854141-1D17-1441-A248-6CAEA0B0F064}">
      <dgm:prSet/>
      <dgm:spPr/>
      <dgm:t>
        <a:bodyPr/>
        <a:lstStyle/>
        <a:p>
          <a:endParaRPr lang="de-DE"/>
        </a:p>
      </dgm:t>
    </dgm:pt>
    <dgm:pt modelId="{A99E760C-DA62-4CD9-9F60-43DE5875F361}" type="pres">
      <dgm:prSet presAssocID="{C0FA053E-2973-B149-A5E3-1D33E4C899CB}" presName="root" presStyleCnt="0">
        <dgm:presLayoutVars>
          <dgm:dir/>
          <dgm:resizeHandles val="exact"/>
        </dgm:presLayoutVars>
      </dgm:prSet>
      <dgm:spPr/>
    </dgm:pt>
    <dgm:pt modelId="{6FCACC26-03A6-45C7-89E6-072C1AD8E82A}" type="pres">
      <dgm:prSet presAssocID="{4FFB6C7D-8566-3B4E-99C9-A93CFABB0B55}" presName="compNode" presStyleCnt="0"/>
      <dgm:spPr/>
    </dgm:pt>
    <dgm:pt modelId="{E2C4056A-A34B-4EB1-B98F-1887D724DFF6}" type="pres">
      <dgm:prSet presAssocID="{4FFB6C7D-8566-3B4E-99C9-A93CFABB0B55}" presName="iconRect" presStyleLbl="node1" presStyleIdx="0" presStyleCnt="4"/>
      <dgm:spPr>
        <a:blipFill>
          <a:blip xmlns:r="http://schemas.openxmlformats.org/officeDocument/2006/relationships" r:embed="rId1"/>
          <a:srcRect/>
          <a:stretch>
            <a:fillRect l="-30000" r="-30000"/>
          </a:stretch>
        </a:blipFill>
      </dgm:spPr>
    </dgm:pt>
    <dgm:pt modelId="{0B2BCD41-5D7A-4DEF-B69D-266A1FF9B38E}" type="pres">
      <dgm:prSet presAssocID="{4FFB6C7D-8566-3B4E-99C9-A93CFABB0B55}" presName="spaceRect" presStyleCnt="0"/>
      <dgm:spPr/>
    </dgm:pt>
    <dgm:pt modelId="{8E13FC14-117C-4E9F-8264-909ECE8FAA38}" type="pres">
      <dgm:prSet presAssocID="{4FFB6C7D-8566-3B4E-99C9-A93CFABB0B55}" presName="textRect" presStyleLbl="revTx" presStyleIdx="0" presStyleCnt="4">
        <dgm:presLayoutVars>
          <dgm:chMax val="1"/>
          <dgm:chPref val="1"/>
        </dgm:presLayoutVars>
      </dgm:prSet>
      <dgm:spPr/>
    </dgm:pt>
    <dgm:pt modelId="{1ABD19A6-E874-4609-8A6E-EEE50AD2637D}" type="pres">
      <dgm:prSet presAssocID="{6F5A253C-FAB5-4E4D-91E7-B124108F7880}" presName="sibTrans" presStyleCnt="0"/>
      <dgm:spPr/>
    </dgm:pt>
    <dgm:pt modelId="{21E24917-DA1C-4A44-8CCF-BBE8A26A9746}" type="pres">
      <dgm:prSet presAssocID="{64ACB36E-6FD5-6440-BEDB-3959638A4642}" presName="compNode" presStyleCnt="0"/>
      <dgm:spPr/>
    </dgm:pt>
    <dgm:pt modelId="{04E0ABAA-A2AE-4015-99A2-91BA36572F18}" type="pres">
      <dgm:prSet presAssocID="{64ACB36E-6FD5-6440-BEDB-3959638A4642}" presName="iconRect" presStyleLbl="node1" presStyleIdx="1" presStyleCnt="4"/>
      <dgm:spPr>
        <a:blipFill>
          <a:blip xmlns:r="http://schemas.openxmlformats.org/officeDocument/2006/relationships" r:embed="rId2"/>
          <a:srcRect/>
          <a:stretch>
            <a:fillRect l="-25000" r="-25000"/>
          </a:stretch>
        </a:blipFill>
      </dgm:spPr>
    </dgm:pt>
    <dgm:pt modelId="{EA43F986-E2F2-4D25-B006-665E0D2E35C9}" type="pres">
      <dgm:prSet presAssocID="{64ACB36E-6FD5-6440-BEDB-3959638A4642}" presName="spaceRect" presStyleCnt="0"/>
      <dgm:spPr/>
    </dgm:pt>
    <dgm:pt modelId="{C7B2FC4D-5513-4464-88EB-836E7FE03A7F}" type="pres">
      <dgm:prSet presAssocID="{64ACB36E-6FD5-6440-BEDB-3959638A4642}" presName="textRect" presStyleLbl="revTx" presStyleIdx="1" presStyleCnt="4">
        <dgm:presLayoutVars>
          <dgm:chMax val="1"/>
          <dgm:chPref val="1"/>
        </dgm:presLayoutVars>
      </dgm:prSet>
      <dgm:spPr/>
    </dgm:pt>
    <dgm:pt modelId="{888C9269-88BE-4634-9CE2-9B88BA9BC782}" type="pres">
      <dgm:prSet presAssocID="{4597100D-51D9-7142-A8A4-67880551BF1D}" presName="sibTrans" presStyleCnt="0"/>
      <dgm:spPr/>
    </dgm:pt>
    <dgm:pt modelId="{F3954B75-466A-435E-BABE-7F36C20BBA01}" type="pres">
      <dgm:prSet presAssocID="{023E53A8-51D9-D34E-97A5-C65D79F430B0}" presName="compNode" presStyleCnt="0"/>
      <dgm:spPr/>
    </dgm:pt>
    <dgm:pt modelId="{B9BD4CEB-2B1A-4DFA-A81A-A8CCFA8A9C17}" type="pres">
      <dgm:prSet presAssocID="{023E53A8-51D9-D34E-97A5-C65D79F430B0}" presName="iconRect" presStyleLbl="node1" presStyleIdx="2" presStyleCnt="4"/>
      <dgm:spPr>
        <a:prstGeom prst="rect">
          <a:avLst/>
        </a:prstGeom>
        <a:blipFill>
          <a:blip xmlns:r="http://schemas.openxmlformats.org/officeDocument/2006/relationships" r:embed="rId3"/>
          <a:srcRect/>
          <a:stretch>
            <a:fillRect l="-25000" r="-25000"/>
          </a:stretch>
        </a:blipFill>
      </dgm:spPr>
    </dgm:pt>
    <dgm:pt modelId="{0AB523AC-0B1F-4577-B7F8-03BCE8F67A40}" type="pres">
      <dgm:prSet presAssocID="{023E53A8-51D9-D34E-97A5-C65D79F430B0}" presName="spaceRect" presStyleCnt="0"/>
      <dgm:spPr/>
    </dgm:pt>
    <dgm:pt modelId="{5ABB649B-746C-4D39-B98D-B4F76CF3F9D4}" type="pres">
      <dgm:prSet presAssocID="{023E53A8-51D9-D34E-97A5-C65D79F430B0}" presName="textRect" presStyleLbl="revTx" presStyleIdx="2" presStyleCnt="4">
        <dgm:presLayoutVars>
          <dgm:chMax val="1"/>
          <dgm:chPref val="1"/>
        </dgm:presLayoutVars>
      </dgm:prSet>
      <dgm:spPr/>
    </dgm:pt>
    <dgm:pt modelId="{D7DF1396-A45A-A64A-9CF1-A61C462CA35A}" type="pres">
      <dgm:prSet presAssocID="{E3DAC917-0BDD-854F-A4AE-1956E62DC355}" presName="sibTrans" presStyleCnt="0"/>
      <dgm:spPr/>
    </dgm:pt>
    <dgm:pt modelId="{6137BBF1-BF61-854B-B11B-557B08096162}" type="pres">
      <dgm:prSet presAssocID="{D76E377E-A484-FF43-A227-F8F414BBB224}" presName="compNode" presStyleCnt="0"/>
      <dgm:spPr/>
    </dgm:pt>
    <dgm:pt modelId="{843ADC4D-AD17-E844-9CC1-08359F42E529}" type="pres">
      <dgm:prSet presAssocID="{D76E377E-A484-FF43-A227-F8F414BBB224}" presName="iconRect" presStyleLbl="node1" presStyleIdx="3" presStyleCnt="4"/>
      <dgm:spPr>
        <a:blipFill>
          <a:blip xmlns:r="http://schemas.openxmlformats.org/officeDocument/2006/relationships" r:embed="rId4"/>
          <a:srcRect/>
          <a:stretch>
            <a:fillRect l="-25000" r="-25000"/>
          </a:stretch>
        </a:blipFill>
      </dgm:spPr>
    </dgm:pt>
    <dgm:pt modelId="{08A21488-6C31-0844-85CC-AFBC0309F5A9}" type="pres">
      <dgm:prSet presAssocID="{D76E377E-A484-FF43-A227-F8F414BBB224}" presName="spaceRect" presStyleCnt="0"/>
      <dgm:spPr/>
    </dgm:pt>
    <dgm:pt modelId="{133D5B5E-8466-3645-8C07-50721285D585}" type="pres">
      <dgm:prSet presAssocID="{D76E377E-A484-FF43-A227-F8F414BBB224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285BD516-202C-E843-8D74-2F952DDB2FC7}" srcId="{C0FA053E-2973-B149-A5E3-1D33E4C899CB}" destId="{64ACB36E-6FD5-6440-BEDB-3959638A4642}" srcOrd="1" destOrd="0" parTransId="{5808C132-29C3-D146-99F3-C26F860350EF}" sibTransId="{4597100D-51D9-7142-A8A4-67880551BF1D}"/>
    <dgm:cxn modelId="{EE97423E-15CC-4948-A3F0-DA19112F4AD8}" type="presOf" srcId="{C0FA053E-2973-B149-A5E3-1D33E4C899CB}" destId="{A99E760C-DA62-4CD9-9F60-43DE5875F361}" srcOrd="0" destOrd="0" presId="urn:microsoft.com/office/officeart/2018/2/layout/IconLabelList"/>
    <dgm:cxn modelId="{3B854141-1D17-1441-A248-6CAEA0B0F064}" srcId="{C0FA053E-2973-B149-A5E3-1D33E4C899CB}" destId="{D76E377E-A484-FF43-A227-F8F414BBB224}" srcOrd="3" destOrd="0" parTransId="{5D6EDC54-7915-404F-BFAB-34352B06B6F8}" sibTransId="{7F945686-25A7-034A-8B4F-89CF28A0DABC}"/>
    <dgm:cxn modelId="{D613CC43-549F-094C-89FC-D155CF6BEB2D}" type="presOf" srcId="{023E53A8-51D9-D34E-97A5-C65D79F430B0}" destId="{5ABB649B-746C-4D39-B98D-B4F76CF3F9D4}" srcOrd="0" destOrd="0" presId="urn:microsoft.com/office/officeart/2018/2/layout/IconLabelList"/>
    <dgm:cxn modelId="{6A198A45-BA3C-B044-89BE-13636FDFD968}" srcId="{C0FA053E-2973-B149-A5E3-1D33E4C899CB}" destId="{023E53A8-51D9-D34E-97A5-C65D79F430B0}" srcOrd="2" destOrd="0" parTransId="{422527C9-9E7C-EC40-AAF1-6A3C91904A33}" sibTransId="{E3DAC917-0BDD-854F-A4AE-1956E62DC355}"/>
    <dgm:cxn modelId="{A430DD58-703A-7641-BF94-0F32B7EF8E87}" srcId="{C0FA053E-2973-B149-A5E3-1D33E4C899CB}" destId="{4FFB6C7D-8566-3B4E-99C9-A93CFABB0B55}" srcOrd="0" destOrd="0" parTransId="{61857AB1-8BC0-F74F-BC8F-946A43C334E8}" sibTransId="{6F5A253C-FAB5-4E4D-91E7-B124108F7880}"/>
    <dgm:cxn modelId="{E4716769-11D9-EE4C-BD03-BC480CFF9669}" type="presOf" srcId="{64ACB36E-6FD5-6440-BEDB-3959638A4642}" destId="{C7B2FC4D-5513-4464-88EB-836E7FE03A7F}" srcOrd="0" destOrd="0" presId="urn:microsoft.com/office/officeart/2018/2/layout/IconLabelList"/>
    <dgm:cxn modelId="{75588D95-7D91-6341-9BEC-BFC3C3512203}" type="presOf" srcId="{4FFB6C7D-8566-3B4E-99C9-A93CFABB0B55}" destId="{8E13FC14-117C-4E9F-8264-909ECE8FAA38}" srcOrd="0" destOrd="0" presId="urn:microsoft.com/office/officeart/2018/2/layout/IconLabelList"/>
    <dgm:cxn modelId="{A81298FF-D079-3F45-8942-FFBAE19162A8}" type="presOf" srcId="{D76E377E-A484-FF43-A227-F8F414BBB224}" destId="{133D5B5E-8466-3645-8C07-50721285D585}" srcOrd="0" destOrd="0" presId="urn:microsoft.com/office/officeart/2018/2/layout/IconLabelList"/>
    <dgm:cxn modelId="{DEFC8625-9D2A-FB49-9336-72E638350508}" type="presParOf" srcId="{A99E760C-DA62-4CD9-9F60-43DE5875F361}" destId="{6FCACC26-03A6-45C7-89E6-072C1AD8E82A}" srcOrd="0" destOrd="0" presId="urn:microsoft.com/office/officeart/2018/2/layout/IconLabelList"/>
    <dgm:cxn modelId="{35F64260-EA22-5248-8656-2BB67E296005}" type="presParOf" srcId="{6FCACC26-03A6-45C7-89E6-072C1AD8E82A}" destId="{E2C4056A-A34B-4EB1-B98F-1887D724DFF6}" srcOrd="0" destOrd="0" presId="urn:microsoft.com/office/officeart/2018/2/layout/IconLabelList"/>
    <dgm:cxn modelId="{155C0AB8-21CC-9749-B952-781FD0F7426B}" type="presParOf" srcId="{6FCACC26-03A6-45C7-89E6-072C1AD8E82A}" destId="{0B2BCD41-5D7A-4DEF-B69D-266A1FF9B38E}" srcOrd="1" destOrd="0" presId="urn:microsoft.com/office/officeart/2018/2/layout/IconLabelList"/>
    <dgm:cxn modelId="{5C804791-3653-3D48-8FA1-D45C0EC7E2F3}" type="presParOf" srcId="{6FCACC26-03A6-45C7-89E6-072C1AD8E82A}" destId="{8E13FC14-117C-4E9F-8264-909ECE8FAA38}" srcOrd="2" destOrd="0" presId="urn:microsoft.com/office/officeart/2018/2/layout/IconLabelList"/>
    <dgm:cxn modelId="{387D4D2D-9DEF-4048-A1BE-454F83E1AD5D}" type="presParOf" srcId="{A99E760C-DA62-4CD9-9F60-43DE5875F361}" destId="{1ABD19A6-E874-4609-8A6E-EEE50AD2637D}" srcOrd="1" destOrd="0" presId="urn:microsoft.com/office/officeart/2018/2/layout/IconLabelList"/>
    <dgm:cxn modelId="{09A38988-A76C-8D44-90C5-D31DF5261444}" type="presParOf" srcId="{A99E760C-DA62-4CD9-9F60-43DE5875F361}" destId="{21E24917-DA1C-4A44-8CCF-BBE8A26A9746}" srcOrd="2" destOrd="0" presId="urn:microsoft.com/office/officeart/2018/2/layout/IconLabelList"/>
    <dgm:cxn modelId="{683BE1D8-D999-894E-BC19-9DFC9ABDF8C5}" type="presParOf" srcId="{21E24917-DA1C-4A44-8CCF-BBE8A26A9746}" destId="{04E0ABAA-A2AE-4015-99A2-91BA36572F18}" srcOrd="0" destOrd="0" presId="urn:microsoft.com/office/officeart/2018/2/layout/IconLabelList"/>
    <dgm:cxn modelId="{A97E7D62-5D9A-E049-AE5D-72427741C0D9}" type="presParOf" srcId="{21E24917-DA1C-4A44-8CCF-BBE8A26A9746}" destId="{EA43F986-E2F2-4D25-B006-665E0D2E35C9}" srcOrd="1" destOrd="0" presId="urn:microsoft.com/office/officeart/2018/2/layout/IconLabelList"/>
    <dgm:cxn modelId="{3EB1EE85-3E0B-D641-956C-6A7659AD01BE}" type="presParOf" srcId="{21E24917-DA1C-4A44-8CCF-BBE8A26A9746}" destId="{C7B2FC4D-5513-4464-88EB-836E7FE03A7F}" srcOrd="2" destOrd="0" presId="urn:microsoft.com/office/officeart/2018/2/layout/IconLabelList"/>
    <dgm:cxn modelId="{7D1A6AA3-C7B0-344B-9415-A62B25BBDF02}" type="presParOf" srcId="{A99E760C-DA62-4CD9-9F60-43DE5875F361}" destId="{888C9269-88BE-4634-9CE2-9B88BA9BC782}" srcOrd="3" destOrd="0" presId="urn:microsoft.com/office/officeart/2018/2/layout/IconLabelList"/>
    <dgm:cxn modelId="{618A05BE-13E7-7147-BC03-1FF33692D2CE}" type="presParOf" srcId="{A99E760C-DA62-4CD9-9F60-43DE5875F361}" destId="{F3954B75-466A-435E-BABE-7F36C20BBA01}" srcOrd="4" destOrd="0" presId="urn:microsoft.com/office/officeart/2018/2/layout/IconLabelList"/>
    <dgm:cxn modelId="{490AE8ED-E62B-5C46-B0E6-0EB1E71208F0}" type="presParOf" srcId="{F3954B75-466A-435E-BABE-7F36C20BBA01}" destId="{B9BD4CEB-2B1A-4DFA-A81A-A8CCFA8A9C17}" srcOrd="0" destOrd="0" presId="urn:microsoft.com/office/officeart/2018/2/layout/IconLabelList"/>
    <dgm:cxn modelId="{2D1AAF27-7F75-534F-B854-DC52DA6A525D}" type="presParOf" srcId="{F3954B75-466A-435E-BABE-7F36C20BBA01}" destId="{0AB523AC-0B1F-4577-B7F8-03BCE8F67A40}" srcOrd="1" destOrd="0" presId="urn:microsoft.com/office/officeart/2018/2/layout/IconLabelList"/>
    <dgm:cxn modelId="{707AE705-0D09-F64F-A599-3C2F9E466006}" type="presParOf" srcId="{F3954B75-466A-435E-BABE-7F36C20BBA01}" destId="{5ABB649B-746C-4D39-B98D-B4F76CF3F9D4}" srcOrd="2" destOrd="0" presId="urn:microsoft.com/office/officeart/2018/2/layout/IconLabelList"/>
    <dgm:cxn modelId="{E2F8442C-D98E-C643-98AF-7076077D179B}" type="presParOf" srcId="{A99E760C-DA62-4CD9-9F60-43DE5875F361}" destId="{D7DF1396-A45A-A64A-9CF1-A61C462CA35A}" srcOrd="5" destOrd="0" presId="urn:microsoft.com/office/officeart/2018/2/layout/IconLabelList"/>
    <dgm:cxn modelId="{6A88AD2F-ADEB-3D42-9185-327096EA4C0E}" type="presParOf" srcId="{A99E760C-DA62-4CD9-9F60-43DE5875F361}" destId="{6137BBF1-BF61-854B-B11B-557B08096162}" srcOrd="6" destOrd="0" presId="urn:microsoft.com/office/officeart/2018/2/layout/IconLabelList"/>
    <dgm:cxn modelId="{CB3157B4-7BFD-BC46-BC2B-C1260D51B913}" type="presParOf" srcId="{6137BBF1-BF61-854B-B11B-557B08096162}" destId="{843ADC4D-AD17-E844-9CC1-08359F42E529}" srcOrd="0" destOrd="0" presId="urn:microsoft.com/office/officeart/2018/2/layout/IconLabelList"/>
    <dgm:cxn modelId="{DE73C327-85A8-484A-901B-C540E120BA04}" type="presParOf" srcId="{6137BBF1-BF61-854B-B11B-557B08096162}" destId="{08A21488-6C31-0844-85CC-AFBC0309F5A9}" srcOrd="1" destOrd="0" presId="urn:microsoft.com/office/officeart/2018/2/layout/IconLabelList"/>
    <dgm:cxn modelId="{9C69F93A-FB8F-A345-9637-22B0C52CD030}" type="presParOf" srcId="{6137BBF1-BF61-854B-B11B-557B08096162}" destId="{133D5B5E-8466-3645-8C07-50721285D585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C4056A-A34B-4EB1-B98F-1887D724DFF6}">
      <dsp:nvSpPr>
        <dsp:cNvPr id="0" name=""/>
        <dsp:cNvSpPr/>
      </dsp:nvSpPr>
      <dsp:spPr>
        <a:xfrm>
          <a:off x="1456695" y="1943645"/>
          <a:ext cx="1119420" cy="1119420"/>
        </a:xfrm>
        <a:prstGeom prst="rect">
          <a:avLst/>
        </a:prstGeom>
        <a:blipFill>
          <a:blip xmlns:r="http://schemas.openxmlformats.org/officeDocument/2006/relationships" r:embed="rId1"/>
          <a:srcRect/>
          <a:stretch>
            <a:fillRect l="-30000" r="-3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13FC14-117C-4E9F-8264-909ECE8FAA38}">
      <dsp:nvSpPr>
        <dsp:cNvPr id="0" name=""/>
        <dsp:cNvSpPr/>
      </dsp:nvSpPr>
      <dsp:spPr>
        <a:xfrm>
          <a:off x="772605" y="3505758"/>
          <a:ext cx="2487599" cy="13879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1. Sammlung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0" kern="1200" dirty="0"/>
            <a:t>(Zielgerichtete Auswahl relevanter Dokumente; Nutzung öffentlich, datenschutzkonformer Quellen)</a:t>
          </a:r>
        </a:p>
      </dsp:txBody>
      <dsp:txXfrm>
        <a:off x="772605" y="3505758"/>
        <a:ext cx="2487599" cy="1387968"/>
      </dsp:txXfrm>
    </dsp:sp>
    <dsp:sp modelId="{04E0ABAA-A2AE-4015-99A2-91BA36572F18}">
      <dsp:nvSpPr>
        <dsp:cNvPr id="0" name=""/>
        <dsp:cNvSpPr/>
      </dsp:nvSpPr>
      <dsp:spPr>
        <a:xfrm>
          <a:off x="4379625" y="1943645"/>
          <a:ext cx="1119420" cy="1119420"/>
        </a:xfrm>
        <a:prstGeom prst="rect">
          <a:avLst/>
        </a:prstGeom>
        <a:blipFill>
          <a:blip xmlns:r="http://schemas.openxmlformats.org/officeDocument/2006/relationships" r:embed="rId2"/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B2FC4D-5513-4464-88EB-836E7FE03A7F}">
      <dsp:nvSpPr>
        <dsp:cNvPr id="0" name=""/>
        <dsp:cNvSpPr/>
      </dsp:nvSpPr>
      <dsp:spPr>
        <a:xfrm>
          <a:off x="3695535" y="3505758"/>
          <a:ext cx="2487599" cy="13879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2. Archivierung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0" kern="1200" dirty="0"/>
            <a:t>(Systematische Ordnung und Speicherung; Anonymisierung personenbezogener Daten; Dokumentation der Herkunft der Dokumente)</a:t>
          </a:r>
        </a:p>
      </dsp:txBody>
      <dsp:txXfrm>
        <a:off x="3695535" y="3505758"/>
        <a:ext cx="2487599" cy="1387968"/>
      </dsp:txXfrm>
    </dsp:sp>
    <dsp:sp modelId="{B9BD4CEB-2B1A-4DFA-A81A-A8CCFA8A9C17}">
      <dsp:nvSpPr>
        <dsp:cNvPr id="0" name=""/>
        <dsp:cNvSpPr/>
      </dsp:nvSpPr>
      <dsp:spPr>
        <a:xfrm>
          <a:off x="7302555" y="1943645"/>
          <a:ext cx="1119420" cy="1119420"/>
        </a:xfrm>
        <a:prstGeom prst="rect">
          <a:avLst/>
        </a:prstGeom>
        <a:blipFill>
          <a:blip xmlns:r="http://schemas.openxmlformats.org/officeDocument/2006/relationships" r:embed="rId3"/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BB649B-746C-4D39-B98D-B4F76CF3F9D4}">
      <dsp:nvSpPr>
        <dsp:cNvPr id="0" name=""/>
        <dsp:cNvSpPr/>
      </dsp:nvSpPr>
      <dsp:spPr>
        <a:xfrm>
          <a:off x="6618465" y="3505758"/>
          <a:ext cx="2487599" cy="13879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3. Fallbezogene Analyse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0" kern="1200" dirty="0"/>
            <a:t>(Gründliche Durchsicht einzelner Dokumente; Markierung zentraler Textstellen; Vergabe erster Codes und Erstellung von  Fallbeschreibungen)</a:t>
          </a:r>
        </a:p>
      </dsp:txBody>
      <dsp:txXfrm>
        <a:off x="6618465" y="3505758"/>
        <a:ext cx="2487599" cy="1387968"/>
      </dsp:txXfrm>
    </dsp:sp>
    <dsp:sp modelId="{843ADC4D-AD17-E844-9CC1-08359F42E529}">
      <dsp:nvSpPr>
        <dsp:cNvPr id="0" name=""/>
        <dsp:cNvSpPr/>
      </dsp:nvSpPr>
      <dsp:spPr>
        <a:xfrm>
          <a:off x="10225485" y="1943645"/>
          <a:ext cx="1119420" cy="1119420"/>
        </a:xfrm>
        <a:prstGeom prst="rect">
          <a:avLst/>
        </a:prstGeom>
        <a:blipFill>
          <a:blip xmlns:r="http://schemas.openxmlformats.org/officeDocument/2006/relationships" r:embed="rId4"/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3D5B5E-8466-3645-8C07-50721285D585}">
      <dsp:nvSpPr>
        <dsp:cNvPr id="0" name=""/>
        <dsp:cNvSpPr/>
      </dsp:nvSpPr>
      <dsp:spPr>
        <a:xfrm>
          <a:off x="9541395" y="3505758"/>
          <a:ext cx="2487599" cy="13879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/>
              <a:ea typeface="+mn-ea"/>
              <a:cs typeface="+mn-cs"/>
            </a:rPr>
            <a:t>4. Fallübergreifende Analyse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/>
              <a:ea typeface="+mn-ea"/>
              <a:cs typeface="+mn-cs"/>
            </a:rPr>
            <a:t>(Vergleich der einzelnen Fälle; Bündelung ähnlicher Codes zu Kategorien; Bildung von Typen oder theoretischen Konzepten)</a:t>
          </a:r>
        </a:p>
      </dsp:txBody>
      <dsp:txXfrm>
        <a:off x="9541395" y="3505758"/>
        <a:ext cx="2487599" cy="13879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B1F983-13B8-4B40-B431-2A40CD5006BA}" type="datetimeFigureOut">
              <a:rPr lang="de-DE" smtClean="0"/>
              <a:t>19.10.25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623034-77AF-8C4A-A533-67E3BD38CA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2632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4481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11" Type="http://schemas.openxmlformats.org/officeDocument/2006/relationships/image" Target="../media/image4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3.jpeg"/><Relationship Id="rId9" Type="http://schemas.openxmlformats.org/officeDocument/2006/relationships/hyperlink" Target="https://creativecommons.org/licenses/by/4.0/" TargetMode="Externa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Generated Image">
            <a:extLst>
              <a:ext uri="{FF2B5EF4-FFF2-40B4-BE49-F238E27FC236}">
                <a16:creationId xmlns:a16="http://schemas.microsoft.com/office/drawing/2014/main" id="{07531A6C-F4E4-F4C3-D023-67AAD8F400F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998"/>
          <a:stretch/>
        </p:blipFill>
        <p:spPr bwMode="auto">
          <a:xfrm>
            <a:off x="0" y="2928053"/>
            <a:ext cx="12192000" cy="3122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EA24E5EF-93EA-6C6A-83C5-B1AA469BC3FD}"/>
              </a:ext>
            </a:extLst>
          </p:cNvPr>
          <p:cNvSpPr/>
          <p:nvPr userDrawn="1"/>
        </p:nvSpPr>
        <p:spPr>
          <a:xfrm>
            <a:off x="0" y="-21653"/>
            <a:ext cx="12192000" cy="330914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2FA0DAEF-DE4F-A90E-F1F8-ABF9ED4AF80E}"/>
              </a:ext>
            </a:extLst>
          </p:cNvPr>
          <p:cNvSpPr/>
          <p:nvPr userDrawn="1"/>
        </p:nvSpPr>
        <p:spPr>
          <a:xfrm>
            <a:off x="3886200" y="2325156"/>
            <a:ext cx="8305800" cy="865756"/>
          </a:xfrm>
          <a:prstGeom prst="rect">
            <a:avLst/>
          </a:prstGeom>
          <a:solidFill>
            <a:srgbClr val="004F9F"/>
          </a:solidFill>
          <a:ln>
            <a:solidFill>
              <a:srgbClr val="004F9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 descr="Ein Bild, das Grafiken, Schrift, Logo, Symbol enthält.&#10;&#10;Automatisch generierte Beschreibung">
            <a:extLst>
              <a:ext uri="{FF2B5EF4-FFF2-40B4-BE49-F238E27FC236}">
                <a16:creationId xmlns:a16="http://schemas.microsoft.com/office/drawing/2014/main" id="{C2A633C7-1C48-A7F5-C834-EB2B041E66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11150" y="19557"/>
            <a:ext cx="11135034" cy="3238903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31873400-E2AB-88D1-765F-9EC066067A70}"/>
              </a:ext>
            </a:extLst>
          </p:cNvPr>
          <p:cNvSpPr txBox="1"/>
          <p:nvPr userDrawn="1"/>
        </p:nvSpPr>
        <p:spPr>
          <a:xfrm>
            <a:off x="3886200" y="2349514"/>
            <a:ext cx="799465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200" b="1" i="0" dirty="0">
                <a:solidFill>
                  <a:srgbClr val="FFFFFF"/>
                </a:solidFill>
                <a:effectLst/>
                <a:latin typeface="+mn-lt"/>
              </a:rPr>
              <a:t>DATENKOMPETENZZENTRUM FÜR DIE INTERPROFESSIONELLE NUTZUNG VON GESUNDHEITSDATEN IN DER METROPOLE RUHR</a:t>
            </a:r>
            <a:endParaRPr lang="de-DE" sz="2200" dirty="0">
              <a:latin typeface="+mn-lt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486478FC-53E0-6940-7FD4-304A7D51A1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-451" t="-334" r="962" b="-885"/>
          <a:stretch/>
        </p:blipFill>
        <p:spPr>
          <a:xfrm>
            <a:off x="11277601" y="6056392"/>
            <a:ext cx="711199" cy="794328"/>
          </a:xfrm>
          <a:prstGeom prst="rect">
            <a:avLst/>
          </a:prstGeom>
        </p:spPr>
      </p:pic>
      <p:sp>
        <p:nvSpPr>
          <p:cNvPr id="11" name="AutoShape 2" descr="Bildmotiv: ">
            <a:extLst>
              <a:ext uri="{FF2B5EF4-FFF2-40B4-BE49-F238E27FC236}">
                <a16:creationId xmlns:a16="http://schemas.microsoft.com/office/drawing/2014/main" id="{4213F1CD-3B62-AC57-9DD0-24A69C487C17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5943600" y="305888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D2D2992D-A226-01C9-52EE-4CBAD8B2613A}"/>
              </a:ext>
            </a:extLst>
          </p:cNvPr>
          <p:cNvSpPr/>
          <p:nvPr userDrawn="1"/>
        </p:nvSpPr>
        <p:spPr>
          <a:xfrm>
            <a:off x="-14514" y="6658102"/>
            <a:ext cx="9882224" cy="228925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3D59013F-4B85-EA24-BEFD-C501AB0B4317}"/>
              </a:ext>
            </a:extLst>
          </p:cNvPr>
          <p:cNvSpPr/>
          <p:nvPr userDrawn="1"/>
        </p:nvSpPr>
        <p:spPr>
          <a:xfrm>
            <a:off x="3877234" y="873534"/>
            <a:ext cx="8314765" cy="123416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Rechteck: abgerundete Ecken 1">
            <a:extLst>
              <a:ext uri="{FF2B5EF4-FFF2-40B4-BE49-F238E27FC236}">
                <a16:creationId xmlns:a16="http://schemas.microsoft.com/office/drawing/2014/main" id="{1376E96F-26AC-6A52-722D-B1B92007390B}"/>
              </a:ext>
            </a:extLst>
          </p:cNvPr>
          <p:cNvSpPr/>
          <p:nvPr userDrawn="1"/>
        </p:nvSpPr>
        <p:spPr>
          <a:xfrm>
            <a:off x="-172720" y="4153647"/>
            <a:ext cx="6116320" cy="1141144"/>
          </a:xfrm>
          <a:prstGeom prst="roundRect">
            <a:avLst/>
          </a:prstGeom>
          <a:solidFill>
            <a:schemeClr val="bg1">
              <a:alpha val="80000"/>
            </a:schemeClr>
          </a:solidFill>
          <a:ln w="19050">
            <a:solidFill>
              <a:srgbClr val="004F9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D45352EC-F5AB-9766-590C-6E56ABFE69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8" y="4305204"/>
            <a:ext cx="5770563" cy="941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rgbClr val="004F9F"/>
                </a:solidFill>
              </a:defRPr>
            </a:lvl1pPr>
          </a:lstStyle>
          <a:p>
            <a:pPr lvl="0"/>
            <a:r>
              <a:rPr lang="de-DE" dirty="0"/>
              <a:t>TITEL DES OER MATERIALS IN </a:t>
            </a:r>
            <a:r>
              <a:rPr lang="de-DE" dirty="0" err="1"/>
              <a:t>GROßBUCHSTABEN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83" t="14390" r="10463" b="13608"/>
          <a:stretch/>
        </p:blipFill>
        <p:spPr>
          <a:xfrm>
            <a:off x="9943931" y="6080680"/>
            <a:ext cx="1257449" cy="76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739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M.RUHR Intr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EA24E5EF-93EA-6C6A-83C5-B1AA469BC3FD}"/>
              </a:ext>
            </a:extLst>
          </p:cNvPr>
          <p:cNvSpPr/>
          <p:nvPr userDrawn="1"/>
        </p:nvSpPr>
        <p:spPr>
          <a:xfrm>
            <a:off x="0" y="-21653"/>
            <a:ext cx="12192000" cy="33853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2FA0DAEF-DE4F-A90E-F1F8-ABF9ED4AF80E}"/>
              </a:ext>
            </a:extLst>
          </p:cNvPr>
          <p:cNvSpPr/>
          <p:nvPr userDrawn="1"/>
        </p:nvSpPr>
        <p:spPr>
          <a:xfrm>
            <a:off x="3886200" y="2325155"/>
            <a:ext cx="8305800" cy="968189"/>
          </a:xfrm>
          <a:prstGeom prst="rect">
            <a:avLst/>
          </a:prstGeom>
          <a:solidFill>
            <a:srgbClr val="004F9F"/>
          </a:solidFill>
          <a:ln>
            <a:solidFill>
              <a:srgbClr val="004F9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 descr="Ein Bild, das Grafiken, Schrift, Logo, Symbol enthält.&#10;&#10;Automatisch generierte Beschreibung">
            <a:extLst>
              <a:ext uri="{FF2B5EF4-FFF2-40B4-BE49-F238E27FC236}">
                <a16:creationId xmlns:a16="http://schemas.microsoft.com/office/drawing/2014/main" id="{C2A633C7-1C48-A7F5-C834-EB2B041E66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1150" y="19557"/>
            <a:ext cx="11135034" cy="3238903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31873400-E2AB-88D1-765F-9EC066067A70}"/>
              </a:ext>
            </a:extLst>
          </p:cNvPr>
          <p:cNvSpPr txBox="1"/>
          <p:nvPr userDrawn="1"/>
        </p:nvSpPr>
        <p:spPr>
          <a:xfrm>
            <a:off x="3886200" y="2349514"/>
            <a:ext cx="79946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300" b="1" i="0" dirty="0">
                <a:solidFill>
                  <a:srgbClr val="FFFFFF"/>
                </a:solidFill>
                <a:effectLst/>
                <a:latin typeface="+mn-lt"/>
              </a:rPr>
              <a:t>DATENKOMPETENZZENTRUM FÜR DIE INTERPROFESSIONELLE NUTZUNG VON GESUNDHEITSDATEN IN DER METROPOLE RUHR</a:t>
            </a:r>
            <a:endParaRPr lang="de-DE" sz="2300" dirty="0">
              <a:latin typeface="+mn-lt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486478FC-53E0-6940-7FD4-304A7D51A1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451" t="-334" r="962" b="-885"/>
          <a:stretch/>
        </p:blipFill>
        <p:spPr>
          <a:xfrm>
            <a:off x="11277601" y="6056392"/>
            <a:ext cx="711199" cy="794328"/>
          </a:xfrm>
          <a:prstGeom prst="rect">
            <a:avLst/>
          </a:prstGeom>
        </p:spPr>
      </p:pic>
      <p:sp>
        <p:nvSpPr>
          <p:cNvPr id="11" name="AutoShape 2" descr="Bildmotiv: ">
            <a:extLst>
              <a:ext uri="{FF2B5EF4-FFF2-40B4-BE49-F238E27FC236}">
                <a16:creationId xmlns:a16="http://schemas.microsoft.com/office/drawing/2014/main" id="{4213F1CD-3B62-AC57-9DD0-24A69C487C17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5943600" y="305888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E9654EB2-6049-934A-0B8C-604543934F7C}"/>
              </a:ext>
            </a:extLst>
          </p:cNvPr>
          <p:cNvSpPr/>
          <p:nvPr userDrawn="1"/>
        </p:nvSpPr>
        <p:spPr>
          <a:xfrm>
            <a:off x="0" y="4073062"/>
            <a:ext cx="12192000" cy="9681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Textplatzhalter 19">
            <a:extLst>
              <a:ext uri="{FF2B5EF4-FFF2-40B4-BE49-F238E27FC236}">
                <a16:creationId xmlns:a16="http://schemas.microsoft.com/office/drawing/2014/main" id="{15870616-7DC4-CEBC-3D7F-EA33C90286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9230" y="4234839"/>
            <a:ext cx="11783674" cy="6795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rgbClr val="004F9F"/>
                </a:solidFill>
              </a:defRPr>
            </a:lvl1pPr>
          </a:lstStyle>
          <a:p>
            <a:pPr lvl="0"/>
            <a:r>
              <a:rPr lang="de-DE" dirty="0"/>
              <a:t>OER BEREICH</a:t>
            </a: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83" t="14390" r="10463" b="13608"/>
          <a:stretch/>
        </p:blipFill>
        <p:spPr>
          <a:xfrm>
            <a:off x="9943931" y="6075271"/>
            <a:ext cx="1257449" cy="76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007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1_Inhalt einfach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8CA1B8D4-4C86-7ECD-64C3-0AE8AD637F4F}"/>
              </a:ext>
            </a:extLst>
          </p:cNvPr>
          <p:cNvSpPr/>
          <p:nvPr userDrawn="1"/>
        </p:nvSpPr>
        <p:spPr>
          <a:xfrm>
            <a:off x="0" y="-3547"/>
            <a:ext cx="12192000" cy="145104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D835D2C-E7F1-A544-B895-F06453DAC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453" y="218566"/>
            <a:ext cx="9846870" cy="700133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004F9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69BA03A-A759-3443-957F-A78505520D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271449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  <a:lvl2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2pPr>
            <a:lvl3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3pPr>
            <a:lvl4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4pPr>
            <a:lvl5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8465710-7F62-784E-83AC-92E1948C1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0685" y="6461404"/>
            <a:ext cx="7877909" cy="283084"/>
          </a:xfrm>
          <a:prstGeom prst="rect">
            <a:avLst/>
          </a:prstGeom>
        </p:spPr>
        <p:txBody>
          <a:bodyPr/>
          <a:lstStyle>
            <a:lvl1pPr algn="ctr">
              <a:defRPr sz="1400" b="0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EEFAC5-ECF5-6948-97CC-841D2ED72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1404"/>
            <a:ext cx="2743200" cy="283084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BBDAF7BE-D89C-6B49-BAC7-BAB901C4C797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3" name="Ecken des Rechtecks auf der gleichen Seite abrunden 12">
            <a:extLst>
              <a:ext uri="{FF2B5EF4-FFF2-40B4-BE49-F238E27FC236}">
                <a16:creationId xmlns:a16="http://schemas.microsoft.com/office/drawing/2014/main" id="{E5C23A2E-0362-FD44-9624-A0A7568B305D}"/>
              </a:ext>
            </a:extLst>
          </p:cNvPr>
          <p:cNvSpPr/>
          <p:nvPr userDrawn="1"/>
        </p:nvSpPr>
        <p:spPr>
          <a:xfrm rot="10800000">
            <a:off x="10206323" y="-4"/>
            <a:ext cx="1825839" cy="977465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1BFA20DD-2D12-8E4E-A599-C396321637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16527"/>
            <a:ext cx="9368123" cy="358320"/>
          </a:xfrm>
          <a:prstGeom prst="rect">
            <a:avLst/>
          </a:prstGeom>
        </p:spPr>
        <p:txBody>
          <a:bodyPr/>
          <a:lstStyle>
            <a:lvl1pPr>
              <a:buNone/>
              <a:defRPr sz="2000" b="0" i="0">
                <a:solidFill>
                  <a:srgbClr val="004F9F"/>
                </a:solidFill>
                <a:latin typeface="+mn-lt"/>
                <a:cs typeface="Calibri" panose="020F0502020204030204" pitchFamily="34" charset="0"/>
              </a:defRPr>
            </a:lvl1pPr>
            <a:lvl2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2pPr>
            <a:lvl3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3pPr>
            <a:lvl4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4pPr>
            <a:lvl5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2EBA8401-6FA3-AE0C-AA6B-8383F8EDC73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6210300"/>
            <a:ext cx="10515600" cy="2143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bg1">
                    <a:lumMod val="6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de-DE"/>
              <a:t>Quellenangabe</a:t>
            </a:r>
          </a:p>
        </p:txBody>
      </p:sp>
      <p:pic>
        <p:nvPicPr>
          <p:cNvPr id="22" name="Grafik 2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4302" y="299524"/>
            <a:ext cx="1569880" cy="456639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4E84CB5D-63D0-0F6C-9840-A4D7A1715CCB}"/>
              </a:ext>
            </a:extLst>
          </p:cNvPr>
          <p:cNvSpPr/>
          <p:nvPr userDrawn="1"/>
        </p:nvSpPr>
        <p:spPr>
          <a:xfrm>
            <a:off x="0" y="6797647"/>
            <a:ext cx="12192000" cy="56405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76064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1_Inhalt mit 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6073D2C8-AEA1-2497-D302-7759FC5D626E}"/>
              </a:ext>
            </a:extLst>
          </p:cNvPr>
          <p:cNvSpPr/>
          <p:nvPr userDrawn="1"/>
        </p:nvSpPr>
        <p:spPr>
          <a:xfrm>
            <a:off x="0" y="-3547"/>
            <a:ext cx="12192000" cy="145104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D835D2C-E7F1-A544-B895-F06453DAC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453" y="218566"/>
            <a:ext cx="9846870" cy="700133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004F9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69BA03A-A759-3443-957F-A78505520D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825625"/>
            <a:ext cx="5257800" cy="4462716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  <a:lvl2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2pPr>
            <a:lvl3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3pPr>
            <a:lvl4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4pPr>
            <a:lvl5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8465710-7F62-784E-83AC-92E1948C1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69865" y="6461404"/>
            <a:ext cx="7737231" cy="283084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algn="ctr"/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EEFAC5-ECF5-6948-97CC-841D2ED72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1404"/>
            <a:ext cx="2743200" cy="283084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BBDAF7BE-D89C-6B49-BAC7-BAB901C4C797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3" name="Ecken des Rechtecks auf der gleichen Seite abrunden 12">
            <a:extLst>
              <a:ext uri="{FF2B5EF4-FFF2-40B4-BE49-F238E27FC236}">
                <a16:creationId xmlns:a16="http://schemas.microsoft.com/office/drawing/2014/main" id="{E5C23A2E-0362-FD44-9624-A0A7568B305D}"/>
              </a:ext>
            </a:extLst>
          </p:cNvPr>
          <p:cNvSpPr/>
          <p:nvPr userDrawn="1"/>
        </p:nvSpPr>
        <p:spPr>
          <a:xfrm rot="10800000">
            <a:off x="10206323" y="-4"/>
            <a:ext cx="1825839" cy="977465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1BFA20DD-2D12-8E4E-A599-C396321637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16527"/>
            <a:ext cx="9368123" cy="358320"/>
          </a:xfrm>
          <a:prstGeom prst="rect">
            <a:avLst/>
          </a:prstGeom>
        </p:spPr>
        <p:txBody>
          <a:bodyPr/>
          <a:lstStyle>
            <a:lvl1pPr>
              <a:buNone/>
              <a:defRPr sz="2000" b="0" i="0">
                <a:solidFill>
                  <a:srgbClr val="004F9F"/>
                </a:solidFill>
                <a:latin typeface="+mn-lt"/>
                <a:cs typeface="Calibri" panose="020F0502020204030204" pitchFamily="34" charset="0"/>
              </a:defRPr>
            </a:lvl1pPr>
            <a:lvl2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2pPr>
            <a:lvl3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3pPr>
            <a:lvl4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4pPr>
            <a:lvl5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E2F7C0E8-6F45-194C-9101-46DDBD39959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8200" y="1825372"/>
            <a:ext cx="4957763" cy="4462716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F651363-F80C-21AA-1A56-CB27B75910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4302" y="299524"/>
            <a:ext cx="1569880" cy="45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152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FB65EE10-ACFB-E14A-8DBE-0A195B1D855F}"/>
              </a:ext>
            </a:extLst>
          </p:cNvPr>
          <p:cNvSpPr/>
          <p:nvPr userDrawn="1"/>
        </p:nvSpPr>
        <p:spPr>
          <a:xfrm>
            <a:off x="0" y="569659"/>
            <a:ext cx="12192001" cy="6288341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>
              <a:solidFill>
                <a:srgbClr val="6F6F6E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6EA1656B-4002-B443-B8D7-1C860700F0F1}"/>
              </a:ext>
            </a:extLst>
          </p:cNvPr>
          <p:cNvSpPr/>
          <p:nvPr userDrawn="1"/>
        </p:nvSpPr>
        <p:spPr>
          <a:xfrm flipV="1">
            <a:off x="0" y="-5"/>
            <a:ext cx="12192001" cy="569664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>
              <a:solidFill>
                <a:srgbClr val="6F6F6E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D835D2C-E7F1-A544-B895-F06453DAC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2532461"/>
            <a:ext cx="10657115" cy="977467"/>
          </a:xfrm>
          <a:prstGeom prst="rect">
            <a:avLst/>
          </a:prstGeom>
        </p:spPr>
        <p:txBody>
          <a:bodyPr/>
          <a:lstStyle>
            <a:lvl1pPr algn="ctr">
              <a:defRPr sz="5400" b="1" i="0">
                <a:solidFill>
                  <a:srgbClr val="F0F0F0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13" name="Ecken des Rechtecks auf der gleichen Seite abrunden 12">
            <a:extLst>
              <a:ext uri="{FF2B5EF4-FFF2-40B4-BE49-F238E27FC236}">
                <a16:creationId xmlns:a16="http://schemas.microsoft.com/office/drawing/2014/main" id="{E5C23A2E-0362-FD44-9624-A0A7568B305D}"/>
              </a:ext>
            </a:extLst>
          </p:cNvPr>
          <p:cNvSpPr/>
          <p:nvPr userDrawn="1"/>
        </p:nvSpPr>
        <p:spPr>
          <a:xfrm rot="10800000">
            <a:off x="10206323" y="-4"/>
            <a:ext cx="1825839" cy="977465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2CD449F3-7839-2940-93C0-55AE25378A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8" y="3858689"/>
            <a:ext cx="10657115" cy="1540513"/>
          </a:xfrm>
          <a:prstGeom prst="rect">
            <a:avLst/>
          </a:prstGeom>
        </p:spPr>
        <p:txBody>
          <a:bodyPr/>
          <a:lstStyle>
            <a:lvl1pPr algn="ctr">
              <a:buNone/>
              <a:defRPr b="0" i="1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algn="ctr">
              <a:buNone/>
              <a:defRPr b="0" i="1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2pPr>
            <a:lvl3pPr algn="ctr">
              <a:buNone/>
              <a:defRPr b="0" i="1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3pPr>
            <a:lvl4pPr algn="ctr">
              <a:buNone/>
              <a:defRPr b="0" i="1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4pPr>
            <a:lvl5pPr algn="ctr">
              <a:buNone/>
              <a:defRPr b="0" i="1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83F8CE9-F01E-83D2-EA0D-C6823B4F85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4302" y="299524"/>
            <a:ext cx="1569880" cy="45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774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6" descr="Generated Image">
            <a:extLst>
              <a:ext uri="{FF2B5EF4-FFF2-40B4-BE49-F238E27FC236}">
                <a16:creationId xmlns:a16="http://schemas.microsoft.com/office/drawing/2014/main" id="{6314A190-CC20-35EE-1630-CF7EF5CC606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605" b="6091"/>
          <a:stretch/>
        </p:blipFill>
        <p:spPr bwMode="auto">
          <a:xfrm>
            <a:off x="0" y="4180017"/>
            <a:ext cx="12192000" cy="267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13D83B52-EB5D-C275-8E47-A4611E70F9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99" y="396326"/>
            <a:ext cx="3579557" cy="1042173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47EFBAB5-FE61-C083-17AD-9CFA708A7F2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777094" y="2438588"/>
            <a:ext cx="1142999" cy="1254787"/>
          </a:xfrm>
          <a:prstGeom prst="rect">
            <a:avLst/>
          </a:prstGeom>
        </p:spPr>
      </p:pic>
      <p:sp>
        <p:nvSpPr>
          <p:cNvPr id="7" name="Textplatzhalter 6">
            <a:extLst>
              <a:ext uri="{FF2B5EF4-FFF2-40B4-BE49-F238E27FC236}">
                <a16:creationId xmlns:a16="http://schemas.microsoft.com/office/drawing/2014/main" id="{BE5CAD84-0D1F-6C1F-85B9-8357ADF87310}"/>
              </a:ext>
            </a:extLst>
          </p:cNvPr>
          <p:cNvSpPr txBox="1">
            <a:spLocks/>
          </p:cNvSpPr>
          <p:nvPr userDrawn="1"/>
        </p:nvSpPr>
        <p:spPr>
          <a:xfrm>
            <a:off x="1088008" y="2515833"/>
            <a:ext cx="2638325" cy="39990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>
                <a:solidFill>
                  <a:srgbClr val="004F9F"/>
                </a:solidFill>
                <a:latin typeface="+mn-lt"/>
                <a:ea typeface="Lato"/>
                <a:cs typeface="Calibri"/>
              </a:rPr>
              <a:t>https://dim-ruhr.de</a:t>
            </a:r>
          </a:p>
        </p:txBody>
      </p:sp>
      <p:sp>
        <p:nvSpPr>
          <p:cNvPr id="8" name="AutoShape 5" descr="Umschlag Silhouette">
            <a:extLst>
              <a:ext uri="{FF2B5EF4-FFF2-40B4-BE49-F238E27FC236}">
                <a16:creationId xmlns:a16="http://schemas.microsoft.com/office/drawing/2014/main" id="{2BDB805C-FEE3-C70F-A3CC-7D1301C79C73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2190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9" name="Grafik 8" descr="Umschlag Silhouette">
            <a:extLst>
              <a:ext uri="{FF2B5EF4-FFF2-40B4-BE49-F238E27FC236}">
                <a16:creationId xmlns:a16="http://schemas.microsoft.com/office/drawing/2014/main" id="{179C2F3D-1544-3D5E-A935-B0E48852A1D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7399" y="2280590"/>
            <a:ext cx="914400" cy="914400"/>
          </a:xfrm>
          <a:prstGeom prst="rect">
            <a:avLst/>
          </a:prstGeom>
        </p:spPr>
      </p:pic>
      <p:pic>
        <p:nvPicPr>
          <p:cNvPr id="10" name="Grafik 9" descr="Internet Silhouette">
            <a:extLst>
              <a:ext uri="{FF2B5EF4-FFF2-40B4-BE49-F238E27FC236}">
                <a16:creationId xmlns:a16="http://schemas.microsoft.com/office/drawing/2014/main" id="{B2F711C2-3428-3D09-F653-954985393EA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7399" y="2931231"/>
            <a:ext cx="914400" cy="9144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6B5E8B86-EE0E-3942-6714-20017E4CF3F6}"/>
              </a:ext>
            </a:extLst>
          </p:cNvPr>
          <p:cNvSpPr txBox="1"/>
          <p:nvPr userDrawn="1"/>
        </p:nvSpPr>
        <p:spPr>
          <a:xfrm>
            <a:off x="6548206" y="735959"/>
            <a:ext cx="579474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latin typeface="+mn-lt"/>
              </a:rPr>
              <a:t>„Methoden der qualitativen Datenerhebung – Fokus: Dokumentenanalyse“ </a:t>
            </a:r>
            <a:r>
              <a:rPr lang="de-DE" dirty="0">
                <a:latin typeface="+mn-lt"/>
              </a:rPr>
              <a:t>von Diana Wahidie.</a:t>
            </a:r>
          </a:p>
          <a:p>
            <a:r>
              <a:rPr lang="de-DE" dirty="0">
                <a:latin typeface="+mn-lt"/>
              </a:rPr>
              <a:t>Dieses Werk und dessen Inhalt sind – sofern nicht anders angegeben – lizensiert unter CC BY 4.0. Ausgenommen aus der Lizenz sind die verwendeten Logos.</a:t>
            </a:r>
          </a:p>
          <a:p>
            <a:endParaRPr lang="de-DE" dirty="0">
              <a:latin typeface="+mn-lt"/>
            </a:endParaRPr>
          </a:p>
          <a:p>
            <a:r>
              <a:rPr lang="de-DE" dirty="0">
                <a:latin typeface="+mn-lt"/>
              </a:rPr>
              <a:t>Der Lizenzvertrag ist hier abrufbar:</a:t>
            </a:r>
          </a:p>
          <a:p>
            <a:r>
              <a:rPr lang="de-DE" dirty="0">
                <a:latin typeface="+mn-lt"/>
                <a:hlinkClick r:id="rId9"/>
              </a:rPr>
              <a:t>https://creativecommons.org/licenses/by/4.0/</a:t>
            </a:r>
            <a:r>
              <a:rPr lang="de-DE" dirty="0">
                <a:latin typeface="+mn-lt"/>
              </a:rPr>
              <a:t> </a:t>
            </a:r>
          </a:p>
          <a:p>
            <a:endParaRPr lang="de-DE" dirty="0">
              <a:latin typeface="+mn-lt"/>
            </a:endParaRPr>
          </a:p>
          <a:p>
            <a:r>
              <a:rPr lang="de-DE" dirty="0">
                <a:latin typeface="+mn-lt"/>
              </a:rPr>
              <a:t>Das Werk ist online verfügbar unter:</a:t>
            </a:r>
          </a:p>
          <a:p>
            <a:r>
              <a:rPr lang="de-DE" dirty="0">
                <a:latin typeface="+mn-lt"/>
              </a:rPr>
              <a:t>Link einfügen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94DD20FA-97D6-2858-9C9D-EC5E1C82A0DB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1049000" y="3648784"/>
            <a:ext cx="1143000" cy="400050"/>
          </a:xfrm>
          <a:prstGeom prst="rect">
            <a:avLst/>
          </a:prstGeom>
        </p:spPr>
      </p:pic>
      <p:sp>
        <p:nvSpPr>
          <p:cNvPr id="14" name="Rechteck 13">
            <a:extLst>
              <a:ext uri="{FF2B5EF4-FFF2-40B4-BE49-F238E27FC236}">
                <a16:creationId xmlns:a16="http://schemas.microsoft.com/office/drawing/2014/main" id="{A8E5A5DA-CB25-76A1-909A-9BBC89334BD0}"/>
              </a:ext>
            </a:extLst>
          </p:cNvPr>
          <p:cNvSpPr/>
          <p:nvPr userDrawn="1"/>
        </p:nvSpPr>
        <p:spPr>
          <a:xfrm>
            <a:off x="14150" y="4261058"/>
            <a:ext cx="12192000" cy="3122483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5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47B83825-AC61-43CE-41CB-FD2763516322}"/>
              </a:ext>
            </a:extLst>
          </p:cNvPr>
          <p:cNvSpPr/>
          <p:nvPr userDrawn="1"/>
        </p:nvSpPr>
        <p:spPr>
          <a:xfrm>
            <a:off x="1277257" y="319304"/>
            <a:ext cx="10928892" cy="32866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95BBD36C-FBA7-B3EA-D1F9-01F8198DFFE5}"/>
              </a:ext>
            </a:extLst>
          </p:cNvPr>
          <p:cNvSpPr/>
          <p:nvPr userDrawn="1"/>
        </p:nvSpPr>
        <p:spPr>
          <a:xfrm>
            <a:off x="0" y="4059547"/>
            <a:ext cx="12206150" cy="201511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A2F1CE1E-5392-D4F9-A989-9699295136BD}"/>
              </a:ext>
            </a:extLst>
          </p:cNvPr>
          <p:cNvSpPr/>
          <p:nvPr userDrawn="1"/>
        </p:nvSpPr>
        <p:spPr>
          <a:xfrm>
            <a:off x="-14151" y="-26914"/>
            <a:ext cx="12220299" cy="377095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0BB71DB7-72D5-EE9A-1779-4590E79D4DCC}"/>
              </a:ext>
            </a:extLst>
          </p:cNvPr>
          <p:cNvSpPr txBox="1"/>
          <p:nvPr userDrawn="1"/>
        </p:nvSpPr>
        <p:spPr>
          <a:xfrm>
            <a:off x="1051799" y="3096886"/>
            <a:ext cx="30697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de-DE" sz="2400" dirty="0">
                <a:solidFill>
                  <a:srgbClr val="004F9F"/>
                </a:solidFill>
                <a:latin typeface="+mn-lt"/>
                <a:ea typeface="Lato"/>
                <a:cs typeface="Calibri"/>
              </a:rPr>
              <a:t>dimruhr@uni-wh.de</a:t>
            </a:r>
          </a:p>
        </p:txBody>
      </p:sp>
      <p:pic>
        <p:nvPicPr>
          <p:cNvPr id="2" name="Grafik 1"/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76" t="13765" r="11089" b="13608"/>
          <a:stretch/>
        </p:blipFill>
        <p:spPr>
          <a:xfrm>
            <a:off x="4545672" y="1058246"/>
            <a:ext cx="1898016" cy="116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395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In/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AAB219BC-57CB-838B-637F-7ABD36682DD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Grafik 5" descr="Ein Bild, das Grafiken, Schrift, Logo, Symbol enthält.&#10;&#10;Automatisch generierte Beschreibung">
            <a:extLst>
              <a:ext uri="{FF2B5EF4-FFF2-40B4-BE49-F238E27FC236}">
                <a16:creationId xmlns:a16="http://schemas.microsoft.com/office/drawing/2014/main" id="{040D25C9-2058-C5E9-E1B3-25F82094069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5925" y="1591182"/>
            <a:ext cx="11135034" cy="3238903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BFB93EB1-E53E-9326-7892-8C3F645EE82C}"/>
              </a:ext>
            </a:extLst>
          </p:cNvPr>
          <p:cNvSpPr/>
          <p:nvPr userDrawn="1"/>
        </p:nvSpPr>
        <p:spPr>
          <a:xfrm>
            <a:off x="3972234" y="3964329"/>
            <a:ext cx="8219766" cy="865756"/>
          </a:xfrm>
          <a:prstGeom prst="rect">
            <a:avLst/>
          </a:prstGeom>
          <a:solidFill>
            <a:srgbClr val="004F9F"/>
          </a:solidFill>
          <a:ln>
            <a:solidFill>
              <a:srgbClr val="004F9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DFAB41B-4081-C63C-5844-19C79A16815D}"/>
              </a:ext>
            </a:extLst>
          </p:cNvPr>
          <p:cNvSpPr txBox="1"/>
          <p:nvPr userDrawn="1"/>
        </p:nvSpPr>
        <p:spPr>
          <a:xfrm>
            <a:off x="3972234" y="3988687"/>
            <a:ext cx="799465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200" b="1" i="0" dirty="0">
                <a:solidFill>
                  <a:srgbClr val="FFFFFF"/>
                </a:solidFill>
                <a:effectLst/>
                <a:latin typeface="+mn-lt"/>
              </a:rPr>
              <a:t>DATENKOMPETENZZENTRUM FÜR DIE INTERPROFESSIONELLE NUTZUNG VON GESUNDHEITSDATEN IN DER METROPOLE RUHR</a:t>
            </a:r>
            <a:endParaRPr lang="de-DE" sz="2200" dirty="0">
              <a:latin typeface="+mn-lt"/>
            </a:endParaRPr>
          </a:p>
        </p:txBody>
      </p:sp>
      <p:pic>
        <p:nvPicPr>
          <p:cNvPr id="2" name="musicfox_talkline_nr_7">
            <a:hlinkClick r:id="" action="ppaction://media"/>
            <a:extLst>
              <a:ext uri="{FF2B5EF4-FFF2-40B4-BE49-F238E27FC236}">
                <a16:creationId xmlns:a16="http://schemas.microsoft.com/office/drawing/2014/main" id="{6795F1A7-3877-A2F3-4362-F1DCDA2BB595}"/>
              </a:ext>
            </a:extLst>
          </p:cNvPr>
          <p:cNvPicPr>
            <a:picLocks noChangeAspect="1"/>
          </p:cNvPicPr>
          <p:nvPr userDrawn="1">
            <a:audioFile r:link="rId1"/>
            <p:extLst>
              <p:ext uri="{DAA4B4D4-6D71-4841-9C94-3DE7FCFB9230}">
                <p14:media xmlns:p14="http://schemas.microsoft.com/office/powerpoint/2010/main" r:embed="rId2">
                  <p14:trim end="215996.7"/>
                  <p14:fade out="20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5325" y="6041061"/>
            <a:ext cx="666749" cy="515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70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1000"/>
    </mc:Choice>
    <mc:Fallback xmlns="">
      <p:transition spd="slow" advClick="0" advTm="1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2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 animBg="1"/>
      <p:bldP spid="8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6816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3249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59" r:id="rId3"/>
    <p:sldLayoutId id="2147483660" r:id="rId4"/>
    <p:sldLayoutId id="2147483652" r:id="rId5"/>
    <p:sldLayoutId id="2147483664" r:id="rId6"/>
    <p:sldLayoutId id="2147483665" r:id="rId7"/>
    <p:sldLayoutId id="2147483661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0.svg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p3"/><Relationship Id="rId3" Type="http://schemas.microsoft.com/office/2007/relationships/media" Target="../media/media4.mp3"/><Relationship Id="rId7" Type="http://schemas.microsoft.com/office/2007/relationships/media" Target="../media/media6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media5.mp3"/><Relationship Id="rId5" Type="http://schemas.microsoft.com/office/2007/relationships/media" Target="../media/media5.mp3"/><Relationship Id="rId10" Type="http://schemas.openxmlformats.org/officeDocument/2006/relationships/image" Target="../media/image12.png"/><Relationship Id="rId4" Type="http://schemas.openxmlformats.org/officeDocument/2006/relationships/audio" Target="../media/media4.mp3"/><Relationship Id="rId9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media15.mp3"/><Relationship Id="rId13" Type="http://schemas.openxmlformats.org/officeDocument/2006/relationships/diagramData" Target="../diagrams/data1.xml"/><Relationship Id="rId18" Type="http://schemas.openxmlformats.org/officeDocument/2006/relationships/image" Target="../media/image12.png"/><Relationship Id="rId3" Type="http://schemas.microsoft.com/office/2007/relationships/media" Target="../media/media13.mp3"/><Relationship Id="rId7" Type="http://schemas.microsoft.com/office/2007/relationships/media" Target="../media/media15.mp3"/><Relationship Id="rId12" Type="http://schemas.openxmlformats.org/officeDocument/2006/relationships/notesSlide" Target="../notesSlides/notesSlide1.xml"/><Relationship Id="rId17" Type="http://schemas.microsoft.com/office/2007/relationships/diagramDrawing" Target="../diagrams/drawing1.xml"/><Relationship Id="rId2" Type="http://schemas.openxmlformats.org/officeDocument/2006/relationships/audio" Target="../media/media12.mp3"/><Relationship Id="rId16" Type="http://schemas.openxmlformats.org/officeDocument/2006/relationships/diagramColors" Target="../diagrams/colors1.xml"/><Relationship Id="rId1" Type="http://schemas.microsoft.com/office/2007/relationships/media" Target="../media/media12.mp3"/><Relationship Id="rId6" Type="http://schemas.openxmlformats.org/officeDocument/2006/relationships/audio" Target="../media/media14.mp3"/><Relationship Id="rId11" Type="http://schemas.openxmlformats.org/officeDocument/2006/relationships/slideLayout" Target="../slideLayouts/slideLayout3.xml"/><Relationship Id="rId5" Type="http://schemas.microsoft.com/office/2007/relationships/media" Target="../media/media14.mp3"/><Relationship Id="rId15" Type="http://schemas.openxmlformats.org/officeDocument/2006/relationships/diagramQuickStyle" Target="../diagrams/quickStyle1.xml"/><Relationship Id="rId10" Type="http://schemas.openxmlformats.org/officeDocument/2006/relationships/audio" Target="../media/media16.mp3"/><Relationship Id="rId4" Type="http://schemas.openxmlformats.org/officeDocument/2006/relationships/audio" Target="../media/media13.mp3"/><Relationship Id="rId9" Type="http://schemas.microsoft.com/office/2007/relationships/media" Target="../media/media16.mp3"/><Relationship Id="rId1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85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1000"/>
    </mc:Choice>
    <mc:Fallback xmlns="">
      <p:transition spd="slow" advClick="0" advTm="11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440F88-62DE-7E12-E0C8-D5D6E2C8A2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CB7D9084-D4B5-A0D5-E306-DCB134DB6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i="1" dirty="0"/>
              <a:t>Vor- und Nachteile der qualitativen Dokumentenanalyse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DE0F46A-883E-E8FE-1CA9-D5C57C3F312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461125"/>
            <a:ext cx="2743200" cy="282575"/>
          </a:xfrm>
          <a:prstGeom prst="rect">
            <a:avLst/>
          </a:prstGeom>
        </p:spPr>
        <p:txBody>
          <a:bodyPr/>
          <a:lstStyle/>
          <a:p>
            <a:fld id="{BBDAF7BE-D89C-6B49-BAC7-BAB901C4C797}" type="slidenum">
              <a:rPr lang="de-DE" smtClean="0"/>
              <a:pPr/>
              <a:t>10</a:t>
            </a:fld>
            <a:endParaRPr lang="de-DE"/>
          </a:p>
        </p:txBody>
      </p:sp>
      <p:pic>
        <p:nvPicPr>
          <p:cNvPr id="2" name="fable_gpt-4o-mini-5-16.mp3">
            <a:hlinkClick r:id="" action="ppaction://media"/>
            <a:extLst>
              <a:ext uri="{FF2B5EF4-FFF2-40B4-BE49-F238E27FC236}">
                <a16:creationId xmlns:a16="http://schemas.microsoft.com/office/drawing/2014/main" id="{F1278C45-17F5-7164-F409-41F0260CFA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0984" y="55208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349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96263E-998D-3EFD-799E-ECAC515E37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1FFCC20-6107-880D-D412-D272453D7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Vor- und Nachteile der qualitativen Dokumentenanalyse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9A3DCE1-2C6F-5CC3-4FA4-2EDC0EF290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88005"/>
            <a:ext cx="10515600" cy="5151423"/>
          </a:xfrm>
        </p:spPr>
        <p:txBody>
          <a:bodyPr/>
          <a:lstStyle/>
          <a:p>
            <a:pPr>
              <a:lnSpc>
                <a:spcPct val="100000"/>
              </a:lnSpc>
              <a:buClr>
                <a:srgbClr val="004F9F"/>
              </a:buClr>
            </a:pPr>
            <a:r>
              <a:rPr lang="de-DE" dirty="0">
                <a:solidFill>
                  <a:schemeClr val="tx1"/>
                </a:solidFill>
              </a:rPr>
              <a:t>Vorteile</a:t>
            </a:r>
          </a:p>
          <a:p>
            <a:pPr lvl="1">
              <a:lnSpc>
                <a:spcPct val="100000"/>
              </a:lnSpc>
              <a:buClr>
                <a:srgbClr val="004F9F"/>
              </a:buClr>
              <a:buFont typeface="Wingdings" pitchFamily="2" charset="2"/>
              <a:buChar char="Ø"/>
            </a:pPr>
            <a:r>
              <a:rPr lang="de-DE" b="0" dirty="0" err="1">
                <a:solidFill>
                  <a:schemeClr val="tx1"/>
                </a:solidFill>
              </a:rPr>
              <a:t>Nonreaktiv</a:t>
            </a:r>
            <a:r>
              <a:rPr lang="de-DE" b="0" dirty="0">
                <a:solidFill>
                  <a:schemeClr val="tx1"/>
                </a:solidFill>
              </a:rPr>
              <a:t> – keine Beeinflussung durch Forschende</a:t>
            </a:r>
          </a:p>
          <a:p>
            <a:pPr lvl="1">
              <a:lnSpc>
                <a:spcPct val="100000"/>
              </a:lnSpc>
              <a:buClr>
                <a:srgbClr val="004F9F"/>
              </a:buClr>
              <a:buFont typeface="Wingdings" pitchFamily="2" charset="2"/>
              <a:buChar char="Ø"/>
            </a:pPr>
            <a:r>
              <a:rPr lang="de-DE" b="0" dirty="0">
                <a:solidFill>
                  <a:schemeClr val="tx1"/>
                </a:solidFill>
              </a:rPr>
              <a:t>Ressourcenschonend – geringer Aufwand</a:t>
            </a:r>
          </a:p>
          <a:p>
            <a:pPr lvl="1">
              <a:lnSpc>
                <a:spcPct val="100000"/>
              </a:lnSpc>
              <a:buClr>
                <a:srgbClr val="004F9F"/>
              </a:buClr>
              <a:buFont typeface="Wingdings" pitchFamily="2" charset="2"/>
              <a:buChar char="Ø"/>
            </a:pPr>
            <a:r>
              <a:rPr lang="de-DE" b="0" dirty="0">
                <a:solidFill>
                  <a:schemeClr val="tx1"/>
                </a:solidFill>
              </a:rPr>
              <a:t>Vielfältige Datenquellen – Text, Bild, Audio, Video</a:t>
            </a:r>
          </a:p>
          <a:p>
            <a:pPr lvl="1">
              <a:lnSpc>
                <a:spcPct val="100000"/>
              </a:lnSpc>
              <a:buClr>
                <a:srgbClr val="004F9F"/>
              </a:buClr>
              <a:buFont typeface="Wingdings" pitchFamily="2" charset="2"/>
              <a:buChar char="Ø"/>
            </a:pPr>
            <a:r>
              <a:rPr lang="de-DE" b="0" dirty="0">
                <a:solidFill>
                  <a:schemeClr val="tx1"/>
                </a:solidFill>
              </a:rPr>
              <a:t>Zugang zu schwer erreichbaren Phänomenen</a:t>
            </a:r>
          </a:p>
          <a:p>
            <a:pPr marL="228600" lvl="1">
              <a:lnSpc>
                <a:spcPct val="100000"/>
              </a:lnSpc>
              <a:spcBef>
                <a:spcPts val="1000"/>
              </a:spcBef>
              <a:buClr>
                <a:srgbClr val="004F9F"/>
              </a:buClr>
            </a:pPr>
            <a:r>
              <a:rPr lang="de-DE" sz="2800" dirty="0">
                <a:solidFill>
                  <a:schemeClr val="tx1"/>
                </a:solidFill>
              </a:rPr>
              <a:t>Herausforderungen</a:t>
            </a:r>
          </a:p>
          <a:p>
            <a:pPr marL="800100" lvl="2" indent="-342900">
              <a:lnSpc>
                <a:spcPct val="100000"/>
              </a:lnSpc>
              <a:spcBef>
                <a:spcPts val="1000"/>
              </a:spcBef>
              <a:buClr>
                <a:srgbClr val="004F9F"/>
              </a:buClr>
              <a:buFont typeface="Wingdings" pitchFamily="2" charset="2"/>
              <a:buChar char="Ø"/>
            </a:pPr>
            <a:r>
              <a:rPr lang="de-DE" sz="2400" b="0" dirty="0">
                <a:solidFill>
                  <a:schemeClr val="tx1"/>
                </a:solidFill>
              </a:rPr>
              <a:t>Fehlende Kontrolle über Entstehung</a:t>
            </a:r>
          </a:p>
          <a:p>
            <a:pPr marL="800100" lvl="2" indent="-342900">
              <a:lnSpc>
                <a:spcPct val="100000"/>
              </a:lnSpc>
              <a:spcBef>
                <a:spcPts val="1000"/>
              </a:spcBef>
              <a:buClr>
                <a:srgbClr val="004F9F"/>
              </a:buClr>
              <a:buFont typeface="Wingdings" pitchFamily="2" charset="2"/>
              <a:buChar char="Ø"/>
            </a:pPr>
            <a:r>
              <a:rPr lang="de-DE" sz="2400" b="0" dirty="0">
                <a:solidFill>
                  <a:schemeClr val="tx1"/>
                </a:solidFill>
              </a:rPr>
              <a:t>Keine Steuerung der Inhalte möglich</a:t>
            </a:r>
          </a:p>
          <a:p>
            <a:pPr marL="800100" lvl="2" indent="-342900">
              <a:lnSpc>
                <a:spcPct val="100000"/>
              </a:lnSpc>
              <a:spcBef>
                <a:spcPts val="1000"/>
              </a:spcBef>
              <a:buClr>
                <a:srgbClr val="004F9F"/>
              </a:buClr>
              <a:buFont typeface="Wingdings" pitchFamily="2" charset="2"/>
              <a:buChar char="Ø"/>
            </a:pPr>
            <a:r>
              <a:rPr lang="de-DE" sz="2400" b="0" dirty="0">
                <a:solidFill>
                  <a:schemeClr val="tx1"/>
                </a:solidFill>
              </a:rPr>
              <a:t>Unterschiedliche Zugänglichkeit</a:t>
            </a:r>
          </a:p>
          <a:p>
            <a:pPr marL="800100" lvl="2" indent="-342900">
              <a:lnSpc>
                <a:spcPct val="100000"/>
              </a:lnSpc>
              <a:spcBef>
                <a:spcPts val="1000"/>
              </a:spcBef>
              <a:buClr>
                <a:srgbClr val="004F9F"/>
              </a:buClr>
              <a:buFont typeface="Wingdings" pitchFamily="2" charset="2"/>
              <a:buChar char="Ø"/>
            </a:pPr>
            <a:r>
              <a:rPr lang="de-DE" sz="2400" b="0" dirty="0">
                <a:solidFill>
                  <a:schemeClr val="tx1"/>
                </a:solidFill>
              </a:rPr>
              <a:t>Forschungsethische Fragen (Datenschutz, Urheberrecht)</a:t>
            </a:r>
          </a:p>
        </p:txBody>
      </p:sp>
      <p:pic>
        <p:nvPicPr>
          <p:cNvPr id="8" name="Grafik 7" descr="Glühbirne und Zahnrad mit einfarbiger Füllung">
            <a:extLst>
              <a:ext uri="{FF2B5EF4-FFF2-40B4-BE49-F238E27FC236}">
                <a16:creationId xmlns:a16="http://schemas.microsoft.com/office/drawing/2014/main" id="{10555968-6B23-D9D4-1AD8-5B839E9D30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5573" y="2319871"/>
            <a:ext cx="914400" cy="914400"/>
          </a:xfrm>
          <a:prstGeom prst="rect">
            <a:avLst/>
          </a:prstGeom>
        </p:spPr>
      </p:pic>
      <p:pic>
        <p:nvPicPr>
          <p:cNvPr id="10" name="Grafik 9" descr="Warnung mit einfarbiger Füllung">
            <a:extLst>
              <a:ext uri="{FF2B5EF4-FFF2-40B4-BE49-F238E27FC236}">
                <a16:creationId xmlns:a16="http://schemas.microsoft.com/office/drawing/2014/main" id="{31FDF0B3-3725-EA13-2735-ED0B08B613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6426" y="4635443"/>
            <a:ext cx="783547" cy="783547"/>
          </a:xfrm>
          <a:prstGeom prst="rect">
            <a:avLst/>
          </a:prstGeom>
        </p:spPr>
      </p:pic>
      <p:pic>
        <p:nvPicPr>
          <p:cNvPr id="2" name="fable_gpt-4o-mini-5-17.mp3">
            <a:hlinkClick r:id="" action="ppaction://media"/>
            <a:extLst>
              <a:ext uri="{FF2B5EF4-FFF2-40B4-BE49-F238E27FC236}">
                <a16:creationId xmlns:a16="http://schemas.microsoft.com/office/drawing/2014/main" id="{E89C211A-A826-21BB-F2F3-CC077F073C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9859" y="582662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68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6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EB1D39-D8A1-0DD2-641B-00F781304C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2EBA2F2F-3146-79FB-E602-C21549E26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i="1" dirty="0"/>
              <a:t>Ausblick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A3CD5BC-BBEC-E3E2-681D-E58105B3F78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461125"/>
            <a:ext cx="2743200" cy="282575"/>
          </a:xfrm>
          <a:prstGeom prst="rect">
            <a:avLst/>
          </a:prstGeom>
        </p:spPr>
        <p:txBody>
          <a:bodyPr/>
          <a:lstStyle/>
          <a:p>
            <a:fld id="{BBDAF7BE-D89C-6B49-BAC7-BAB901C4C797}" type="slidenum">
              <a:rPr lang="de-DE" smtClean="0"/>
              <a:pPr/>
              <a:t>12</a:t>
            </a:fld>
            <a:endParaRPr lang="de-DE"/>
          </a:p>
        </p:txBody>
      </p:sp>
      <p:pic>
        <p:nvPicPr>
          <p:cNvPr id="2" name="fable_gpt-4o-mini-5-18.mp3">
            <a:hlinkClick r:id="" action="ppaction://media"/>
            <a:extLst>
              <a:ext uri="{FF2B5EF4-FFF2-40B4-BE49-F238E27FC236}">
                <a16:creationId xmlns:a16="http://schemas.microsoft.com/office/drawing/2014/main" id="{0B28CC27-B6D5-B387-4071-ABCEB1D721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09386" y="550454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044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2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82896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4498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1000"/>
    </mc:Choice>
    <mc:Fallback xmlns="">
      <p:transition spd="slow" advClick="0" advTm="11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34776ADE-EBA9-878E-E35A-A668203F75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" y="4305204"/>
            <a:ext cx="6095842" cy="941388"/>
          </a:xfrm>
        </p:spPr>
        <p:txBody>
          <a:bodyPr/>
          <a:lstStyle/>
          <a:p>
            <a:r>
              <a:rPr lang="de-DE" dirty="0"/>
              <a:t>Methoden der </a:t>
            </a:r>
            <a:r>
              <a:rPr lang="de-DE"/>
              <a:t>qualitativen Daten-erhebung </a:t>
            </a:r>
            <a:r>
              <a:rPr lang="de-DE" dirty="0"/>
              <a:t>– Fokus: Dokumentenanalyse</a:t>
            </a:r>
          </a:p>
        </p:txBody>
      </p:sp>
      <p:pic>
        <p:nvPicPr>
          <p:cNvPr id="4" name="fable_gpt-4o-mini-5-1.mp3">
            <a:hlinkClick r:id="" action="ppaction://media"/>
            <a:extLst>
              <a:ext uri="{FF2B5EF4-FFF2-40B4-BE49-F238E27FC236}">
                <a16:creationId xmlns:a16="http://schemas.microsoft.com/office/drawing/2014/main" id="{77F51A61-E96D-A38D-7F86-0CD107F7AA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4458" y="566782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235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5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FC53F3-1500-1626-18B6-CECB88F41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Lernziele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4C21555-2E8D-6F16-CF5F-40387C75B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0" dirty="0">
                <a:solidFill>
                  <a:schemeClr val="tx1"/>
                </a:solidFill>
              </a:rPr>
              <a:t>Nach diesem Video kannst du…</a:t>
            </a:r>
          </a:p>
          <a:p>
            <a:pPr>
              <a:buClr>
                <a:srgbClr val="004F9F"/>
              </a:buClr>
              <a:buFont typeface="Wingdings" pitchFamily="2" charset="2"/>
              <a:buChar char="ü"/>
            </a:pPr>
            <a:r>
              <a:rPr lang="de-DE" dirty="0">
                <a:solidFill>
                  <a:schemeClr val="tx1"/>
                </a:solidFill>
              </a:rPr>
              <a:t>erklären, was die qualitative Dokumentenanalyse auszeichnet,</a:t>
            </a:r>
          </a:p>
          <a:p>
            <a:pPr>
              <a:buClr>
                <a:srgbClr val="004F9F"/>
              </a:buClr>
              <a:buFont typeface="Wingdings" pitchFamily="2" charset="2"/>
              <a:buChar char="ü"/>
            </a:pPr>
            <a:r>
              <a:rPr lang="de-DE" dirty="0">
                <a:solidFill>
                  <a:schemeClr val="tx1"/>
                </a:solidFill>
              </a:rPr>
              <a:t>verschiedene Arten von Dokumenten unterscheiden,</a:t>
            </a:r>
          </a:p>
          <a:p>
            <a:pPr>
              <a:buClr>
                <a:srgbClr val="004F9F"/>
              </a:buClr>
              <a:buFont typeface="Wingdings" pitchFamily="2" charset="2"/>
              <a:buChar char="ü"/>
            </a:pPr>
            <a:r>
              <a:rPr lang="de-DE" dirty="0">
                <a:solidFill>
                  <a:schemeClr val="tx1"/>
                </a:solidFill>
              </a:rPr>
              <a:t>den Ablauf einer Dokumentenanalyse beschreiben und</a:t>
            </a:r>
          </a:p>
          <a:p>
            <a:pPr>
              <a:buClr>
                <a:srgbClr val="004F9F"/>
              </a:buClr>
              <a:buFont typeface="Wingdings" pitchFamily="2" charset="2"/>
              <a:buChar char="ü"/>
            </a:pPr>
            <a:r>
              <a:rPr lang="de-DE" dirty="0">
                <a:solidFill>
                  <a:schemeClr val="tx1"/>
                </a:solidFill>
              </a:rPr>
              <a:t>zentrale Vor- und Nachteile benennen.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8B82B11-B880-FB4E-E767-BFB77D383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E5279CC-2E89-9F3F-78C7-DD5FFA367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AF7BE-D89C-6B49-BAC7-BAB901C4C797}" type="slidenum">
              <a:rPr lang="de-DE" smtClean="0"/>
              <a:pPr/>
              <a:t>3</a:t>
            </a:fld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AB84D9B6-B596-F93A-D167-4840EEEA5A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fable_gpt-4o-mini-5-2.mp3">
            <a:hlinkClick r:id="" action="ppaction://media"/>
            <a:extLst>
              <a:ext uri="{FF2B5EF4-FFF2-40B4-BE49-F238E27FC236}">
                <a16:creationId xmlns:a16="http://schemas.microsoft.com/office/drawing/2014/main" id="{F1EA1428-F31A-E785-0148-54E085AA5A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38200" y="5284274"/>
            <a:ext cx="812800" cy="812800"/>
          </a:xfrm>
          <a:prstGeom prst="rect">
            <a:avLst/>
          </a:prstGeom>
        </p:spPr>
      </p:pic>
      <p:pic>
        <p:nvPicPr>
          <p:cNvPr id="8" name="fable_gpt-4o-mini-5-3.mp3">
            <a:hlinkClick r:id="" action="ppaction://media"/>
            <a:extLst>
              <a:ext uri="{FF2B5EF4-FFF2-40B4-BE49-F238E27FC236}">
                <a16:creationId xmlns:a16="http://schemas.microsoft.com/office/drawing/2014/main" id="{C2D09A0A-B143-96FF-FE2F-4839F79F96C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651000" y="5284274"/>
            <a:ext cx="812800" cy="812800"/>
          </a:xfrm>
          <a:prstGeom prst="rect">
            <a:avLst/>
          </a:prstGeom>
        </p:spPr>
      </p:pic>
      <p:pic>
        <p:nvPicPr>
          <p:cNvPr id="9" name="fable_gpt-4o-mini-5-4.mp3">
            <a:hlinkClick r:id="" action="ppaction://media"/>
            <a:extLst>
              <a:ext uri="{FF2B5EF4-FFF2-40B4-BE49-F238E27FC236}">
                <a16:creationId xmlns:a16="http://schemas.microsoft.com/office/drawing/2014/main" id="{C66469C7-DD6B-9CCC-5CE3-E14992AB690D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484099" y="5284274"/>
            <a:ext cx="812800" cy="812800"/>
          </a:xfrm>
          <a:prstGeom prst="rect">
            <a:avLst/>
          </a:prstGeom>
        </p:spPr>
      </p:pic>
      <p:pic>
        <p:nvPicPr>
          <p:cNvPr id="14" name="fable_gpt-4o-mini-5-5.mp3">
            <a:hlinkClick r:id="" action="ppaction://media"/>
            <a:extLst>
              <a:ext uri="{FF2B5EF4-FFF2-40B4-BE49-F238E27FC236}">
                <a16:creationId xmlns:a16="http://schemas.microsoft.com/office/drawing/2014/main" id="{A1126D65-2193-88C4-660D-AA8E7CB9EB72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276600" y="526794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062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91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364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415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415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 showWhenStopped="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FE5AF5E7-3260-B230-44D6-E7E8D0BA2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i="1" dirty="0"/>
              <a:t>Merkmale qualitativer Dokumentenanalyse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880AFC2-1A21-C878-A9E2-D722204D8C7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461125"/>
            <a:ext cx="2743200" cy="282575"/>
          </a:xfrm>
          <a:prstGeom prst="rect">
            <a:avLst/>
          </a:prstGeom>
        </p:spPr>
        <p:txBody>
          <a:bodyPr/>
          <a:lstStyle/>
          <a:p>
            <a:fld id="{BBDAF7BE-D89C-6B49-BAC7-BAB901C4C797}" type="slidenum">
              <a:rPr lang="de-DE" smtClean="0"/>
              <a:pPr/>
              <a:t>4</a:t>
            </a:fld>
            <a:endParaRPr lang="de-DE"/>
          </a:p>
        </p:txBody>
      </p:sp>
      <p:pic>
        <p:nvPicPr>
          <p:cNvPr id="3" name="fable_gpt-4o-mini-5-6.mp3">
            <a:hlinkClick r:id="" action="ppaction://media"/>
            <a:extLst>
              <a:ext uri="{FF2B5EF4-FFF2-40B4-BE49-F238E27FC236}">
                <a16:creationId xmlns:a16="http://schemas.microsoft.com/office/drawing/2014/main" id="{EB4929DB-B8FD-15F2-416F-7F836C1624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1798" y="589824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304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3CBE909-A310-9931-CAFB-77572281D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Merkmale qualitativer Dokumenten-analyse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3128DF4-B04E-9D2C-F85C-2AA8E8440D0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" name="Inhaltsplatzhalter 3">
            <a:extLst>
              <a:ext uri="{FF2B5EF4-FFF2-40B4-BE49-F238E27FC236}">
                <a16:creationId xmlns:a16="http://schemas.microsoft.com/office/drawing/2014/main" id="{ABCCCCCD-A086-82DD-4F66-BCD994177D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27653"/>
            <a:ext cx="10515600" cy="4271449"/>
          </a:xfrm>
        </p:spPr>
        <p:txBody>
          <a:bodyPr/>
          <a:lstStyle/>
          <a:p>
            <a:pPr>
              <a:lnSpc>
                <a:spcPct val="100000"/>
              </a:lnSpc>
              <a:buClr>
                <a:srgbClr val="004F9F"/>
              </a:buClr>
            </a:pPr>
            <a:r>
              <a:rPr lang="de-DE" b="0" dirty="0">
                <a:solidFill>
                  <a:schemeClr val="tx1"/>
                </a:solidFill>
              </a:rPr>
              <a:t>Arbeitet mit </a:t>
            </a:r>
            <a:r>
              <a:rPr lang="de-DE" dirty="0">
                <a:solidFill>
                  <a:schemeClr val="tx1"/>
                </a:solidFill>
              </a:rPr>
              <a:t>vorhandenen Dokumenten</a:t>
            </a:r>
            <a:r>
              <a:rPr lang="de-DE" b="0" dirty="0">
                <a:solidFill>
                  <a:schemeClr val="tx1"/>
                </a:solidFill>
              </a:rPr>
              <a:t>, die unabhängig vom Forschungsprozess entstanden sind</a:t>
            </a:r>
          </a:p>
          <a:p>
            <a:pPr>
              <a:lnSpc>
                <a:spcPct val="100000"/>
              </a:lnSpc>
              <a:buClr>
                <a:srgbClr val="004F9F"/>
              </a:buClr>
            </a:pPr>
            <a:r>
              <a:rPr lang="de-DE" b="0" dirty="0">
                <a:solidFill>
                  <a:schemeClr val="tx1"/>
                </a:solidFill>
              </a:rPr>
              <a:t>Dient der </a:t>
            </a:r>
            <a:r>
              <a:rPr lang="de-DE" dirty="0">
                <a:solidFill>
                  <a:schemeClr val="tx1"/>
                </a:solidFill>
              </a:rPr>
              <a:t>Rekonstruktion von Bedeutungen und Sichtweisen</a:t>
            </a:r>
          </a:p>
          <a:p>
            <a:pPr>
              <a:lnSpc>
                <a:spcPct val="100000"/>
              </a:lnSpc>
              <a:buClr>
                <a:srgbClr val="004F9F"/>
              </a:buClr>
            </a:pPr>
            <a:r>
              <a:rPr lang="de-DE" b="0" dirty="0">
                <a:solidFill>
                  <a:schemeClr val="tx1"/>
                </a:solidFill>
              </a:rPr>
              <a:t>Nutzt Texte, Bilder und multimediale Quellen</a:t>
            </a:r>
          </a:p>
          <a:p>
            <a:pPr>
              <a:lnSpc>
                <a:spcPct val="100000"/>
              </a:lnSpc>
              <a:buClr>
                <a:srgbClr val="004F9F"/>
              </a:buClr>
            </a:pPr>
            <a:r>
              <a:rPr lang="de-DE" b="0" dirty="0">
                <a:solidFill>
                  <a:schemeClr val="tx1"/>
                </a:solidFill>
              </a:rPr>
              <a:t>Erfordert </a:t>
            </a:r>
            <a:r>
              <a:rPr lang="de-DE" dirty="0">
                <a:solidFill>
                  <a:schemeClr val="tx1"/>
                </a:solidFill>
              </a:rPr>
              <a:t>Kontextwissen</a:t>
            </a:r>
            <a:r>
              <a:rPr lang="de-DE" b="0" dirty="0">
                <a:solidFill>
                  <a:schemeClr val="tx1"/>
                </a:solidFill>
              </a:rPr>
              <a:t>: wer hat das Dokument erstellt, mit welcher Absicht und für wen?</a:t>
            </a:r>
          </a:p>
          <a:p>
            <a:pPr>
              <a:lnSpc>
                <a:spcPct val="100000"/>
              </a:lnSpc>
              <a:buClr>
                <a:srgbClr val="004F9F"/>
              </a:buClr>
            </a:pPr>
            <a:r>
              <a:rPr lang="de-DE" b="0" dirty="0">
                <a:solidFill>
                  <a:schemeClr val="tx1"/>
                </a:solidFill>
              </a:rPr>
              <a:t>Besonders relevant in Zeiten der Digitalisierung (z.B. </a:t>
            </a:r>
            <a:r>
              <a:rPr lang="de-DE" b="0" dirty="0" err="1">
                <a:solidFill>
                  <a:schemeClr val="tx1"/>
                </a:solidFill>
              </a:rPr>
              <a:t>Social</a:t>
            </a:r>
            <a:r>
              <a:rPr lang="de-DE" b="0" dirty="0">
                <a:solidFill>
                  <a:schemeClr val="tx1"/>
                </a:solidFill>
              </a:rPr>
              <a:t> Media, Blogs, Online-Archive)</a:t>
            </a:r>
          </a:p>
          <a:p>
            <a:pPr>
              <a:lnSpc>
                <a:spcPct val="100000"/>
              </a:lnSpc>
              <a:buClr>
                <a:srgbClr val="004F9F"/>
              </a:buClr>
            </a:pPr>
            <a:endParaRPr lang="de-DE" b="0" dirty="0">
              <a:solidFill>
                <a:schemeClr val="tx1"/>
              </a:solidFill>
            </a:endParaRPr>
          </a:p>
        </p:txBody>
      </p:sp>
      <p:pic>
        <p:nvPicPr>
          <p:cNvPr id="9" name="fable_gpt-4o-mini-tts_1x_2025-10-19T21_19_39-743Z.mp3">
            <a:hlinkClick r:id="" action="ppaction://media"/>
            <a:extLst>
              <a:ext uri="{FF2B5EF4-FFF2-40B4-BE49-F238E27FC236}">
                <a16:creationId xmlns:a16="http://schemas.microsoft.com/office/drawing/2014/main" id="{DC0E0E7A-CD85-00F2-B9DA-29EF91040F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76729" y="53975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698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8352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D792C6-B2CC-8F36-7EFB-6CBE7E645D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C3E90C0-F105-0BA7-5E85-3BAF713FA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Typen von Dokumenten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3B93952D-9327-3888-16B6-696BED86DB1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" name="Inhaltsplatzhalter 3">
            <a:extLst>
              <a:ext uri="{FF2B5EF4-FFF2-40B4-BE49-F238E27FC236}">
                <a16:creationId xmlns:a16="http://schemas.microsoft.com/office/drawing/2014/main" id="{DC76E9FC-1A79-7972-CE97-254E50B535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720" y="1713643"/>
            <a:ext cx="10515600" cy="4271449"/>
          </a:xfrm>
        </p:spPr>
        <p:txBody>
          <a:bodyPr/>
          <a:lstStyle/>
          <a:p>
            <a:pPr>
              <a:lnSpc>
                <a:spcPct val="100000"/>
              </a:lnSpc>
              <a:buClr>
                <a:srgbClr val="004F9F"/>
              </a:buClr>
            </a:pPr>
            <a:r>
              <a:rPr lang="de-DE" dirty="0">
                <a:solidFill>
                  <a:schemeClr val="tx1"/>
                </a:solidFill>
              </a:rPr>
              <a:t>Persönliche Dokumente: </a:t>
            </a:r>
            <a:r>
              <a:rPr lang="de-DE" b="0" dirty="0">
                <a:solidFill>
                  <a:schemeClr val="tx1"/>
                </a:solidFill>
              </a:rPr>
              <a:t>Tagebücher, Briefe, E-Mails, private Fotos </a:t>
            </a:r>
          </a:p>
          <a:p>
            <a:pPr>
              <a:lnSpc>
                <a:spcPct val="100000"/>
              </a:lnSpc>
              <a:buClr>
                <a:srgbClr val="004F9F"/>
              </a:buClr>
            </a:pPr>
            <a:r>
              <a:rPr lang="de-DE" dirty="0">
                <a:solidFill>
                  <a:schemeClr val="tx1"/>
                </a:solidFill>
              </a:rPr>
              <a:t>Offizielle Dokumente: </a:t>
            </a:r>
            <a:r>
              <a:rPr lang="de-DE" b="0" dirty="0">
                <a:solidFill>
                  <a:schemeClr val="tx1"/>
                </a:solidFill>
              </a:rPr>
              <a:t>Akten, Protokolle, Dienstanweisungen, Gesetzestexte, Zeitungsartikel </a:t>
            </a:r>
          </a:p>
          <a:p>
            <a:pPr>
              <a:lnSpc>
                <a:spcPct val="100000"/>
              </a:lnSpc>
              <a:buClr>
                <a:srgbClr val="004F9F"/>
              </a:buClr>
            </a:pPr>
            <a:r>
              <a:rPr lang="de-DE" dirty="0">
                <a:solidFill>
                  <a:schemeClr val="tx1"/>
                </a:solidFill>
              </a:rPr>
              <a:t>Multimediale Dokumente: </a:t>
            </a:r>
            <a:r>
              <a:rPr lang="de-DE" b="0" dirty="0">
                <a:solidFill>
                  <a:schemeClr val="tx1"/>
                </a:solidFill>
              </a:rPr>
              <a:t>öffentliche </a:t>
            </a:r>
            <a:r>
              <a:rPr lang="de-DE" b="0" dirty="0" err="1">
                <a:solidFill>
                  <a:schemeClr val="tx1"/>
                </a:solidFill>
              </a:rPr>
              <a:t>Social</a:t>
            </a:r>
            <a:r>
              <a:rPr lang="de-DE" b="0" dirty="0">
                <a:solidFill>
                  <a:schemeClr val="tx1"/>
                </a:solidFill>
              </a:rPr>
              <a:t>-Media-Beiträge, Podcasts, Online-Artikel</a:t>
            </a:r>
          </a:p>
          <a:p>
            <a:pPr>
              <a:lnSpc>
                <a:spcPct val="100000"/>
              </a:lnSpc>
              <a:buClr>
                <a:srgbClr val="004F9F"/>
              </a:buClr>
            </a:pPr>
            <a:endParaRPr lang="de-DE" b="0" dirty="0">
              <a:solidFill>
                <a:schemeClr val="tx1"/>
              </a:solidFill>
            </a:endParaRPr>
          </a:p>
        </p:txBody>
      </p:sp>
      <p:pic>
        <p:nvPicPr>
          <p:cNvPr id="4" name="fable_gpt-4o-mini-5-8.mp3">
            <a:hlinkClick r:id="" action="ppaction://media"/>
            <a:extLst>
              <a:ext uri="{FF2B5EF4-FFF2-40B4-BE49-F238E27FC236}">
                <a16:creationId xmlns:a16="http://schemas.microsoft.com/office/drawing/2014/main" id="{1D2143FA-FC46-66A3-1B18-E393E47C2A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" y="514435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458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793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19AD8-014D-2181-A94A-AC744A4E4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87A0A5C-2274-A81C-F638-0A50023C4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Fallbeispiel: Amir Rahman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A7877CF-F9FF-1C27-D50A-E60841A06BA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" name="Inhaltsplatzhalter 3">
            <a:extLst>
              <a:ext uri="{FF2B5EF4-FFF2-40B4-BE49-F238E27FC236}">
                <a16:creationId xmlns:a16="http://schemas.microsoft.com/office/drawing/2014/main" id="{29F02D52-89EC-F46B-CF88-ECAA611632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452" y="1440180"/>
            <a:ext cx="5437191" cy="5417819"/>
          </a:xfrm>
        </p:spPr>
        <p:txBody>
          <a:bodyPr/>
          <a:lstStyle/>
          <a:p>
            <a:pPr>
              <a:lnSpc>
                <a:spcPct val="100000"/>
              </a:lnSpc>
              <a:buClr>
                <a:srgbClr val="004F9F"/>
              </a:buClr>
            </a:pPr>
            <a:r>
              <a:rPr lang="de-DE" sz="2600" b="0" dirty="0">
                <a:solidFill>
                  <a:schemeClr val="tx1"/>
                </a:solidFill>
              </a:rPr>
              <a:t>Doktorand im Bereich Public Health</a:t>
            </a:r>
          </a:p>
          <a:p>
            <a:pPr>
              <a:lnSpc>
                <a:spcPct val="100000"/>
              </a:lnSpc>
              <a:buClr>
                <a:srgbClr val="004F9F"/>
              </a:buClr>
            </a:pPr>
            <a:r>
              <a:rPr lang="de-DE" sz="2600" b="0" dirty="0">
                <a:solidFill>
                  <a:schemeClr val="tx1"/>
                </a:solidFill>
              </a:rPr>
              <a:t>Thema: </a:t>
            </a:r>
            <a:r>
              <a:rPr lang="de-DE" sz="2600" b="0" i="1" dirty="0">
                <a:solidFill>
                  <a:schemeClr val="tx1"/>
                </a:solidFill>
              </a:rPr>
              <a:t>„Wie tauschen sich Menschen mit chronischen Erkrankungen in Online-Foren und auf </a:t>
            </a:r>
            <a:r>
              <a:rPr lang="de-DE" sz="2600" b="0" i="1" dirty="0" err="1">
                <a:solidFill>
                  <a:schemeClr val="tx1"/>
                </a:solidFill>
              </a:rPr>
              <a:t>Social</a:t>
            </a:r>
            <a:r>
              <a:rPr lang="de-DE" sz="2600" b="0" i="1" dirty="0">
                <a:solidFill>
                  <a:schemeClr val="tx1"/>
                </a:solidFill>
              </a:rPr>
              <a:t>-Media-Plattformen über ihre Erfahrungen aus?“</a:t>
            </a:r>
          </a:p>
          <a:p>
            <a:pPr>
              <a:lnSpc>
                <a:spcPct val="100000"/>
              </a:lnSpc>
              <a:buClr>
                <a:srgbClr val="004F9F"/>
              </a:buClr>
            </a:pPr>
            <a:r>
              <a:rPr lang="de-DE" sz="2600" dirty="0">
                <a:solidFill>
                  <a:schemeClr val="tx1"/>
                </a:solidFill>
              </a:rPr>
              <a:t>Ziel: </a:t>
            </a:r>
            <a:r>
              <a:rPr lang="de-DE" sz="2600" b="0" dirty="0">
                <a:solidFill>
                  <a:schemeClr val="tx1"/>
                </a:solidFill>
              </a:rPr>
              <a:t>Digitale Erfahrungsberichte analysieren, um zu verstehen, wie Betroffene über Krankheit, Behandlung und Unterstützung sprechen</a:t>
            </a:r>
          </a:p>
        </p:txBody>
      </p:sp>
      <p:pic>
        <p:nvPicPr>
          <p:cNvPr id="5" name="Grafik 4" descr="Ein Bild, das computer, Computer, Mann, Cartoon enthält.&#10;&#10;KI-generierte Inhalte können fehlerhaft sein.">
            <a:extLst>
              <a:ext uri="{FF2B5EF4-FFF2-40B4-BE49-F238E27FC236}">
                <a16:creationId xmlns:a16="http://schemas.microsoft.com/office/drawing/2014/main" id="{856A9D00-FE6A-35B1-B17F-7D7BF24511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6382" y="1465027"/>
            <a:ext cx="6455617" cy="4119344"/>
          </a:xfrm>
          <a:prstGeom prst="rect">
            <a:avLst/>
          </a:prstGeom>
        </p:spPr>
      </p:pic>
      <p:pic>
        <p:nvPicPr>
          <p:cNvPr id="7" name="fable_gpt-4o-mini-5-9.mp3">
            <a:hlinkClick r:id="" action="ppaction://media"/>
            <a:extLst>
              <a:ext uri="{FF2B5EF4-FFF2-40B4-BE49-F238E27FC236}">
                <a16:creationId xmlns:a16="http://schemas.microsoft.com/office/drawing/2014/main" id="{4369DED3-F087-71B8-D749-21692BB3D3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60400" y="5282419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162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292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D46FFC-AD0C-5935-214C-34D79AB375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B50D6B2A-37FD-6804-C285-82113CD21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i="1" dirty="0"/>
              <a:t>Ablauf einer qualitativen Dokumentenanalyse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ABC895D-DD90-81BA-68CA-954BB098D9A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461125"/>
            <a:ext cx="2743200" cy="282575"/>
          </a:xfrm>
          <a:prstGeom prst="rect">
            <a:avLst/>
          </a:prstGeom>
        </p:spPr>
        <p:txBody>
          <a:bodyPr/>
          <a:lstStyle/>
          <a:p>
            <a:fld id="{BBDAF7BE-D89C-6B49-BAC7-BAB901C4C797}" type="slidenum">
              <a:rPr lang="de-DE" smtClean="0"/>
              <a:pPr/>
              <a:t>8</a:t>
            </a:fld>
            <a:endParaRPr lang="de-DE"/>
          </a:p>
        </p:txBody>
      </p:sp>
      <p:pic>
        <p:nvPicPr>
          <p:cNvPr id="3" name="fable_gpt-4o-mini-5-10.mp3">
            <a:hlinkClick r:id="" action="ppaction://media"/>
            <a:extLst>
              <a:ext uri="{FF2B5EF4-FFF2-40B4-BE49-F238E27FC236}">
                <a16:creationId xmlns:a16="http://schemas.microsoft.com/office/drawing/2014/main" id="{6A9437FE-5514-4929-047B-E565F1DB5A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1798" y="578961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039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51647-53CA-AB80-0885-09DE8D984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F23BA76A-49F1-F8C1-AFEF-E3DBE5D91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Ablauf einer qualitativen Beobachtung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F54BA19F-85CC-63D7-E81B-6824AB88EE8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graphicFrame>
        <p:nvGraphicFramePr>
          <p:cNvPr id="2" name="Inhaltsplatzhalter 1">
            <a:extLst>
              <a:ext uri="{FF2B5EF4-FFF2-40B4-BE49-F238E27FC236}">
                <a16:creationId xmlns:a16="http://schemas.microsoft.com/office/drawing/2014/main" id="{6E342476-F79F-23D9-7E03-AAF617AEAF9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2834027"/>
              </p:ext>
            </p:extLst>
          </p:nvPr>
        </p:nvGraphicFramePr>
        <p:xfrm>
          <a:off x="-440871" y="454015"/>
          <a:ext cx="12801600" cy="68373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pic>
        <p:nvPicPr>
          <p:cNvPr id="4" name="fable_gpt-4o-mini-5-11.mp3">
            <a:hlinkClick r:id="" action="ppaction://media"/>
            <a:extLst>
              <a:ext uri="{FF2B5EF4-FFF2-40B4-BE49-F238E27FC236}">
                <a16:creationId xmlns:a16="http://schemas.microsoft.com/office/drawing/2014/main" id="{50AB9433-23AC-BB54-712A-C977A1E3BA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693057" y="5279776"/>
            <a:ext cx="812800" cy="812800"/>
          </a:xfrm>
          <a:prstGeom prst="rect">
            <a:avLst/>
          </a:prstGeom>
        </p:spPr>
      </p:pic>
      <p:pic>
        <p:nvPicPr>
          <p:cNvPr id="5" name="fable_gpt-4o-mini-5-12.mp3">
            <a:hlinkClick r:id="" action="ppaction://media"/>
            <a:extLst>
              <a:ext uri="{FF2B5EF4-FFF2-40B4-BE49-F238E27FC236}">
                <a16:creationId xmlns:a16="http://schemas.microsoft.com/office/drawing/2014/main" id="{AF9CC613-F7E9-3C22-21EB-5FFB84D4691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505857" y="5279776"/>
            <a:ext cx="812800" cy="812800"/>
          </a:xfrm>
          <a:prstGeom prst="rect">
            <a:avLst/>
          </a:prstGeom>
        </p:spPr>
      </p:pic>
      <p:pic>
        <p:nvPicPr>
          <p:cNvPr id="7" name="fable_gpt-4o-mini-5-13.mp3">
            <a:hlinkClick r:id="" action="ppaction://media"/>
            <a:extLst>
              <a:ext uri="{FF2B5EF4-FFF2-40B4-BE49-F238E27FC236}">
                <a16:creationId xmlns:a16="http://schemas.microsoft.com/office/drawing/2014/main" id="{1002E6BE-89BD-29BC-B8B7-A33778FDA885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2318657" y="5279776"/>
            <a:ext cx="812800" cy="812800"/>
          </a:xfrm>
          <a:prstGeom prst="rect">
            <a:avLst/>
          </a:prstGeom>
        </p:spPr>
      </p:pic>
      <p:pic>
        <p:nvPicPr>
          <p:cNvPr id="8" name="fable_gpt-4o-mini-5-14.mp3">
            <a:hlinkClick r:id="" action="ppaction://media"/>
            <a:extLst>
              <a:ext uri="{FF2B5EF4-FFF2-40B4-BE49-F238E27FC236}">
                <a16:creationId xmlns:a16="http://schemas.microsoft.com/office/drawing/2014/main" id="{5D6F0332-77B6-F4DB-C53D-6C89CA38F31A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3131457" y="5279776"/>
            <a:ext cx="812800" cy="812800"/>
          </a:xfrm>
          <a:prstGeom prst="rect">
            <a:avLst/>
          </a:prstGeom>
        </p:spPr>
      </p:pic>
      <p:pic>
        <p:nvPicPr>
          <p:cNvPr id="10" name="fable_gpt-4o-mini-5-15.mp3">
            <a:hlinkClick r:id="" action="ppaction://media"/>
            <a:extLst>
              <a:ext uri="{FF2B5EF4-FFF2-40B4-BE49-F238E27FC236}">
                <a16:creationId xmlns:a16="http://schemas.microsoft.com/office/drawing/2014/main" id="{5EE11012-1486-EF7E-64EF-45E59F8770CB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3944257" y="5279776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99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2C4056A-A34B-4EB1-B98F-1887D724DF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graphicEl>
                                              <a:dgm id="{E2C4056A-A34B-4EB1-B98F-1887D724DF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E13FC14-117C-4E9F-8264-909ECE8FAA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graphicEl>
                                              <a:dgm id="{8E13FC14-117C-4E9F-8264-909ECE8FAA3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98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4E0ABAA-A2AE-4015-99A2-91BA36572F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graphicEl>
                                              <a:dgm id="{04E0ABAA-A2AE-4015-99A2-91BA36572F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7B2FC4D-5513-4464-88EB-836E7FE03A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">
                                            <p:graphicEl>
                                              <a:dgm id="{C7B2FC4D-5513-4464-88EB-836E7FE03A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4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9BD4CEB-2B1A-4DFA-A81A-A8CCFA8A9C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graphicEl>
                                              <a:dgm id="{B9BD4CEB-2B1A-4DFA-A81A-A8CCFA8A9C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ABB649B-746C-4D39-B98D-B4F76CF3F9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">
                                            <p:graphicEl>
                                              <a:dgm id="{5ABB649B-746C-4D39-B98D-B4F76CF3F9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2421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43ADC4D-AD17-E844-9CC1-08359F42E5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843ADC4D-AD17-E844-9CC1-08359F42E52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33D5B5E-8466-3645-8C07-50721285D5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">
                                            <p:graphicEl>
                                              <a:dgm id="{133D5B5E-8466-3645-8C07-50721285D5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2620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6208"/>
                            </p:stCondLst>
                            <p:childTnLst>
                              <p:par>
                                <p:cTn id="4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1471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Graphic spid="2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DIM.RUHR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70D305730E5004AB3CA90973BBEB1B6" ma:contentTypeVersion="16" ma:contentTypeDescription="Ein neues Dokument erstellen." ma:contentTypeScope="" ma:versionID="ff8a6396a1f122342aa16d7e9d89e14f">
  <xsd:schema xmlns:xsd="http://www.w3.org/2001/XMLSchema" xmlns:xs="http://www.w3.org/2001/XMLSchema" xmlns:p="http://schemas.microsoft.com/office/2006/metadata/properties" xmlns:ns3="99a00cc4-59a4-48e2-97a2-f998a8372b54" xmlns:ns4="96c6cfda-f397-452f-aaf7-354f8a2af71a" targetNamespace="http://schemas.microsoft.com/office/2006/metadata/properties" ma:root="true" ma:fieldsID="a3833875b827f165657270fb6a222f25" ns3:_="" ns4:_="">
    <xsd:import namespace="99a00cc4-59a4-48e2-97a2-f998a8372b54"/>
    <xsd:import namespace="96c6cfda-f397-452f-aaf7-354f8a2af71a"/>
    <xsd:element name="properties">
      <xsd:complexType>
        <xsd:sequence>
          <xsd:element name="documentManagement">
            <xsd:complexType>
              <xsd:all>
                <xsd:element ref="ns3:_activity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Location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a00cc4-59a4-48e2-97a2-f998a8372b54" elementFormDefault="qualified">
    <xsd:import namespace="http://schemas.microsoft.com/office/2006/documentManagement/types"/>
    <xsd:import namespace="http://schemas.microsoft.com/office/infopath/2007/PartnerControls"/>
    <xsd:element name="_activity" ma:index="8" nillable="true" ma:displayName="_activity" ma:hidden="true" ma:internalName="_activity">
      <xsd:simpleType>
        <xsd:restriction base="dms:Note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7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c6cfda-f397-452f-aaf7-354f8a2af71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Freigabehinweis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9a00cc4-59a4-48e2-97a2-f998a8372b54" xsi:nil="true"/>
  </documentManagement>
</p:properties>
</file>

<file path=customXml/itemProps1.xml><?xml version="1.0" encoding="utf-8"?>
<ds:datastoreItem xmlns:ds="http://schemas.openxmlformats.org/officeDocument/2006/customXml" ds:itemID="{808B3DF7-C6D4-4DDC-B1DB-92E5609C5D6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F6590AE-C775-4282-8312-8831D246C5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a00cc4-59a4-48e2-97a2-f998a8372b54"/>
    <ds:schemaRef ds:uri="96c6cfda-f397-452f-aaf7-354f8a2af71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B2C2161-177C-49B2-B717-3C5F4CA1CA24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96c6cfda-f397-452f-aaf7-354f8a2af71a"/>
    <ds:schemaRef ds:uri="99a00cc4-59a4-48e2-97a2-f998a8372b54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340</Words>
  <Application>Microsoft Macintosh PowerPoint</Application>
  <PresentationFormat>Breitbild</PresentationFormat>
  <Paragraphs>51</Paragraphs>
  <Slides>14</Slides>
  <Notes>1</Notes>
  <HiddenSlides>0</HiddenSlides>
  <MMClips>18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9" baseType="lpstr">
      <vt:lpstr>Calibri</vt:lpstr>
      <vt:lpstr>Wingdings</vt:lpstr>
      <vt:lpstr>Arial</vt:lpstr>
      <vt:lpstr>Lato</vt:lpstr>
      <vt:lpstr>Office</vt:lpstr>
      <vt:lpstr>PowerPoint-Präsentation</vt:lpstr>
      <vt:lpstr>PowerPoint-Präsentation</vt:lpstr>
      <vt:lpstr>Lernziele</vt:lpstr>
      <vt:lpstr>Merkmale qualitativer Dokumentenanalyse</vt:lpstr>
      <vt:lpstr>Merkmale qualitativer Dokumenten-analyse</vt:lpstr>
      <vt:lpstr>Typen von Dokumenten</vt:lpstr>
      <vt:lpstr>Fallbeispiel: Amir Rahman</vt:lpstr>
      <vt:lpstr>Ablauf einer qualitativen Dokumentenanalyse</vt:lpstr>
      <vt:lpstr>Ablauf einer qualitativen Beobachtung</vt:lpstr>
      <vt:lpstr>Vor- und Nachteile der qualitativen Dokumentenanalyse</vt:lpstr>
      <vt:lpstr>Vor- und Nachteile der qualitativen Dokumentenanalyse</vt:lpstr>
      <vt:lpstr>Ausblick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Christian Hilgers</dc:creator>
  <cp:lastModifiedBy>Wahidie, Diana</cp:lastModifiedBy>
  <cp:revision>255</cp:revision>
  <dcterms:created xsi:type="dcterms:W3CDTF">2020-11-02T13:54:24Z</dcterms:created>
  <dcterms:modified xsi:type="dcterms:W3CDTF">2025-10-19T21:33:25Z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0x010100570D305730E5004AB3CA90973BBEB1B6</vt:lpwstr>
  </property>
  <property fmtid="{D5CDD505-2E9C-101B-9397-08002B2CF9AE}" pid="3" name="MediaServiceImageTags">
    <vt:lpwstr/>
  </property>
</Properties>
</file>