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21"/>
  </p:notesMasterIdLst>
  <p:sldIdLst>
    <p:sldId id="337" r:id="rId5"/>
    <p:sldId id="332" r:id="rId6"/>
    <p:sldId id="338" r:id="rId7"/>
    <p:sldId id="334" r:id="rId8"/>
    <p:sldId id="333" r:id="rId9"/>
    <p:sldId id="351" r:id="rId10"/>
    <p:sldId id="348" r:id="rId11"/>
    <p:sldId id="341" r:id="rId12"/>
    <p:sldId id="352" r:id="rId13"/>
    <p:sldId id="353" r:id="rId14"/>
    <p:sldId id="347" r:id="rId15"/>
    <p:sldId id="349" r:id="rId16"/>
    <p:sldId id="350" r:id="rId17"/>
    <p:sldId id="345" r:id="rId18"/>
    <p:sldId id="335" r:id="rId19"/>
    <p:sldId id="336" r:id="rId20"/>
  </p:sldIdLst>
  <p:sldSz cx="12192000" cy="6858000"/>
  <p:notesSz cx="6858000" cy="9144000"/>
  <p:embeddedFontLst>
    <p:embeddedFont>
      <p:font typeface="Lato" panose="020F0502020204030203" pitchFamily="34" charset="0"/>
      <p:regular r:id="rId22"/>
      <p:bold r:id="rId23"/>
      <p:italic r:id="rId24"/>
      <p:boldItalic r:id="rId25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F0F0F0"/>
    <a:srgbClr val="D9D9D9"/>
    <a:srgbClr val="A90D00"/>
    <a:srgbClr val="002B44"/>
    <a:srgbClr val="FFFFFF"/>
    <a:srgbClr val="DCEAFF"/>
    <a:srgbClr val="014F9F"/>
    <a:srgbClr val="203864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06"/>
    <p:restoredTop sz="94695"/>
  </p:normalViewPr>
  <p:slideViewPr>
    <p:cSldViewPr snapToGrid="0">
      <p:cViewPr>
        <p:scale>
          <a:sx n="79" d="100"/>
          <a:sy n="79" d="100"/>
        </p:scale>
        <p:origin x="376" y="9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013942-9240-3D49-BF01-083B743D2247}" type="doc">
      <dgm:prSet loTypeId="urn:microsoft.com/office/officeart/2005/8/layout/vList4" loCatId="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e-DE"/>
        </a:p>
      </dgm:t>
    </dgm:pt>
    <dgm:pt modelId="{68CA3EDC-1773-6344-825B-EE63C7F70D61}">
      <dgm:prSet phldrT="[Text]"/>
      <dgm:spPr/>
      <dgm:t>
        <a:bodyPr/>
        <a:lstStyle/>
        <a:p>
          <a:r>
            <a:rPr lang="de-DE" b="1" dirty="0"/>
            <a:t>Beobachtung mit geringem Komplexitätsgrad</a:t>
          </a:r>
        </a:p>
      </dgm:t>
    </dgm:pt>
    <dgm:pt modelId="{D135DCB8-A91E-874C-95E4-ED60B7E61726}" type="parTrans" cxnId="{C9E75711-257F-114E-A7D3-229401D8FF94}">
      <dgm:prSet/>
      <dgm:spPr/>
      <dgm:t>
        <a:bodyPr/>
        <a:lstStyle/>
        <a:p>
          <a:endParaRPr lang="de-DE"/>
        </a:p>
      </dgm:t>
    </dgm:pt>
    <dgm:pt modelId="{1C107B93-8CF6-6541-BA99-13891D24119F}" type="sibTrans" cxnId="{C9E75711-257F-114E-A7D3-229401D8FF94}">
      <dgm:prSet/>
      <dgm:spPr/>
      <dgm:t>
        <a:bodyPr/>
        <a:lstStyle/>
        <a:p>
          <a:endParaRPr lang="de-DE"/>
        </a:p>
      </dgm:t>
    </dgm:pt>
    <dgm:pt modelId="{4ECF1EB0-C404-7240-9098-7A3798430E9C}">
      <dgm:prSet phldrT="[Text]"/>
      <dgm:spPr/>
      <dgm:t>
        <a:bodyPr/>
        <a:lstStyle/>
        <a:p>
          <a:r>
            <a:rPr lang="de-DE" dirty="0"/>
            <a:t>Fokus auf klar abgegrenzte Verhaltensaspekte</a:t>
          </a:r>
        </a:p>
      </dgm:t>
    </dgm:pt>
    <dgm:pt modelId="{3A14F3CF-EEE6-584D-AEC8-D5060FA4829A}" type="parTrans" cxnId="{72107D68-AC16-C54F-9290-D83519765470}">
      <dgm:prSet/>
      <dgm:spPr/>
      <dgm:t>
        <a:bodyPr/>
        <a:lstStyle/>
        <a:p>
          <a:endParaRPr lang="de-DE"/>
        </a:p>
      </dgm:t>
    </dgm:pt>
    <dgm:pt modelId="{37BD15B2-1A55-A84E-A1B4-E12373AAB59A}" type="sibTrans" cxnId="{72107D68-AC16-C54F-9290-D83519765470}">
      <dgm:prSet/>
      <dgm:spPr/>
      <dgm:t>
        <a:bodyPr/>
        <a:lstStyle/>
        <a:p>
          <a:endParaRPr lang="de-DE"/>
        </a:p>
      </dgm:t>
    </dgm:pt>
    <dgm:pt modelId="{9F19264D-7160-DE41-B787-6C74D90B78D6}">
      <dgm:prSet phldrT="[Text]"/>
      <dgm:spPr/>
      <dgm:t>
        <a:bodyPr/>
        <a:lstStyle/>
        <a:p>
          <a:r>
            <a:rPr lang="de-DE" dirty="0"/>
            <a:t>Teilstrukturierte Fremdbeobachtung, oft passiv</a:t>
          </a:r>
        </a:p>
      </dgm:t>
    </dgm:pt>
    <dgm:pt modelId="{FB9731B7-E7CC-1341-BED9-0F7892C33BAC}" type="parTrans" cxnId="{F99EB9A6-CAE9-1A41-94DF-D4330C5475E9}">
      <dgm:prSet/>
      <dgm:spPr/>
      <dgm:t>
        <a:bodyPr/>
        <a:lstStyle/>
        <a:p>
          <a:endParaRPr lang="de-DE"/>
        </a:p>
      </dgm:t>
    </dgm:pt>
    <dgm:pt modelId="{7C4BABFF-FD95-0F45-A3E1-E17C4BC9200A}" type="sibTrans" cxnId="{F99EB9A6-CAE9-1A41-94DF-D4330C5475E9}">
      <dgm:prSet/>
      <dgm:spPr/>
      <dgm:t>
        <a:bodyPr/>
        <a:lstStyle/>
        <a:p>
          <a:endParaRPr lang="de-DE"/>
        </a:p>
      </dgm:t>
    </dgm:pt>
    <dgm:pt modelId="{5E22D059-04D0-324C-9859-CD648073F3CD}">
      <dgm:prSet phldrT="[Text]"/>
      <dgm:spPr/>
      <dgm:t>
        <a:bodyPr/>
        <a:lstStyle/>
        <a:p>
          <a:r>
            <a:rPr lang="de-DE" b="1" dirty="0"/>
            <a:t>Ethnografische Feldbeobachtung</a:t>
          </a:r>
        </a:p>
      </dgm:t>
    </dgm:pt>
    <dgm:pt modelId="{16409794-3904-ED4A-A05C-A5BED60E2BAB}" type="parTrans" cxnId="{31156975-B5C3-DF4A-8E68-EAA8ECFF1FD6}">
      <dgm:prSet/>
      <dgm:spPr/>
      <dgm:t>
        <a:bodyPr/>
        <a:lstStyle/>
        <a:p>
          <a:endParaRPr lang="de-DE"/>
        </a:p>
      </dgm:t>
    </dgm:pt>
    <dgm:pt modelId="{FE4EB4F9-EB7E-B942-8FA1-B0AB8B4EEA79}" type="sibTrans" cxnId="{31156975-B5C3-DF4A-8E68-EAA8ECFF1FD6}">
      <dgm:prSet/>
      <dgm:spPr/>
      <dgm:t>
        <a:bodyPr/>
        <a:lstStyle/>
        <a:p>
          <a:endParaRPr lang="de-DE"/>
        </a:p>
      </dgm:t>
    </dgm:pt>
    <dgm:pt modelId="{DDC640F8-F2C4-7947-8C8F-8390CA910BC7}">
      <dgm:prSet phldrT="[Text]"/>
      <dgm:spPr/>
      <dgm:t>
        <a:bodyPr/>
        <a:lstStyle/>
        <a:p>
          <a:r>
            <a:rPr lang="de-DE" dirty="0"/>
            <a:t>Langfristige, nicht strukturierte teilnehmende Beobachtung</a:t>
          </a:r>
        </a:p>
      </dgm:t>
    </dgm:pt>
    <dgm:pt modelId="{C266AA27-83E2-AE4B-9918-9101D59CD50C}" type="parTrans" cxnId="{262D9141-2769-6F42-A045-0262883D973F}">
      <dgm:prSet/>
      <dgm:spPr/>
      <dgm:t>
        <a:bodyPr/>
        <a:lstStyle/>
        <a:p>
          <a:endParaRPr lang="de-DE"/>
        </a:p>
      </dgm:t>
    </dgm:pt>
    <dgm:pt modelId="{0031C0FE-E6AB-5E4F-9CB0-FB4E7346267B}" type="sibTrans" cxnId="{262D9141-2769-6F42-A045-0262883D973F}">
      <dgm:prSet/>
      <dgm:spPr/>
      <dgm:t>
        <a:bodyPr/>
        <a:lstStyle/>
        <a:p>
          <a:endParaRPr lang="de-DE"/>
        </a:p>
      </dgm:t>
    </dgm:pt>
    <dgm:pt modelId="{CFA5743C-43A2-6142-8F9F-414A0E92610B}">
      <dgm:prSet phldrT="[Text]"/>
      <dgm:spPr/>
      <dgm:t>
        <a:bodyPr/>
        <a:lstStyle/>
        <a:p>
          <a:r>
            <a:rPr lang="de-DE" dirty="0"/>
            <a:t>Kombination mit  Feldgesprächen und Dokumentensammlung</a:t>
          </a:r>
        </a:p>
      </dgm:t>
    </dgm:pt>
    <dgm:pt modelId="{0508E9E9-5BB1-C14E-9BCD-C7FFBF70B906}" type="parTrans" cxnId="{C0397936-1810-0143-852F-D9D3885FB4F2}">
      <dgm:prSet/>
      <dgm:spPr/>
      <dgm:t>
        <a:bodyPr/>
        <a:lstStyle/>
        <a:p>
          <a:endParaRPr lang="de-DE"/>
        </a:p>
      </dgm:t>
    </dgm:pt>
    <dgm:pt modelId="{E44C8BD9-49CF-D140-B0F6-A9946C906EA0}" type="sibTrans" cxnId="{C0397936-1810-0143-852F-D9D3885FB4F2}">
      <dgm:prSet/>
      <dgm:spPr/>
      <dgm:t>
        <a:bodyPr/>
        <a:lstStyle/>
        <a:p>
          <a:endParaRPr lang="de-DE"/>
        </a:p>
      </dgm:t>
    </dgm:pt>
    <dgm:pt modelId="{20CD8376-DDF8-3A4C-8BA5-E16708660C3E}">
      <dgm:prSet phldrT="[Text]"/>
      <dgm:spPr/>
      <dgm:t>
        <a:bodyPr/>
        <a:lstStyle/>
        <a:p>
          <a:r>
            <a:rPr lang="de-DE" b="1" dirty="0"/>
            <a:t>Autoethnografie</a:t>
          </a:r>
        </a:p>
      </dgm:t>
    </dgm:pt>
    <dgm:pt modelId="{66710DAB-42F6-EE42-848B-071105684B97}" type="parTrans" cxnId="{AEF6BC59-571D-0040-BF1A-FA8AF974960C}">
      <dgm:prSet/>
      <dgm:spPr/>
      <dgm:t>
        <a:bodyPr/>
        <a:lstStyle/>
        <a:p>
          <a:endParaRPr lang="de-DE"/>
        </a:p>
      </dgm:t>
    </dgm:pt>
    <dgm:pt modelId="{E8098827-68D3-C344-81D7-87F17522D0E8}" type="sibTrans" cxnId="{AEF6BC59-571D-0040-BF1A-FA8AF974960C}">
      <dgm:prSet/>
      <dgm:spPr/>
      <dgm:t>
        <a:bodyPr/>
        <a:lstStyle/>
        <a:p>
          <a:endParaRPr lang="de-DE"/>
        </a:p>
      </dgm:t>
    </dgm:pt>
    <dgm:pt modelId="{1C5DADE0-A669-C445-82A7-5662C292C7AB}">
      <dgm:prSet phldrT="[Text]"/>
      <dgm:spPr/>
      <dgm:t>
        <a:bodyPr/>
        <a:lstStyle/>
        <a:p>
          <a:r>
            <a:rPr lang="de-DE" dirty="0"/>
            <a:t>Selbstbeobachtung aus der eigenen (Insider-)Perspektive</a:t>
          </a:r>
        </a:p>
      </dgm:t>
    </dgm:pt>
    <dgm:pt modelId="{1310DEF6-21C3-F846-ADE9-317EDF1EA788}" type="parTrans" cxnId="{A9AB14BF-C075-D445-9200-433EF62BF0D1}">
      <dgm:prSet/>
      <dgm:spPr/>
      <dgm:t>
        <a:bodyPr/>
        <a:lstStyle/>
        <a:p>
          <a:endParaRPr lang="de-DE"/>
        </a:p>
      </dgm:t>
    </dgm:pt>
    <dgm:pt modelId="{2C9B825F-5280-2B43-9A89-F1EBC687228E}" type="sibTrans" cxnId="{A9AB14BF-C075-D445-9200-433EF62BF0D1}">
      <dgm:prSet/>
      <dgm:spPr/>
      <dgm:t>
        <a:bodyPr/>
        <a:lstStyle/>
        <a:p>
          <a:endParaRPr lang="de-DE"/>
        </a:p>
      </dgm:t>
    </dgm:pt>
    <dgm:pt modelId="{C9EBD15F-E4A4-4F4C-A944-22E92820F570}">
      <dgm:prSet phldrT="[Text]"/>
      <dgm:spPr/>
      <dgm:t>
        <a:bodyPr/>
        <a:lstStyle/>
        <a:p>
          <a:r>
            <a:rPr lang="de-DE" dirty="0"/>
            <a:t>Hohe Selbstreflexion, Forschende sind zugleich Betroffene</a:t>
          </a:r>
        </a:p>
      </dgm:t>
    </dgm:pt>
    <dgm:pt modelId="{19356860-0580-8742-8363-B48C100AC1DA}" type="parTrans" cxnId="{2F0CF230-9898-104E-8F9F-603B17434DB6}">
      <dgm:prSet/>
      <dgm:spPr/>
      <dgm:t>
        <a:bodyPr/>
        <a:lstStyle/>
        <a:p>
          <a:endParaRPr lang="de-DE"/>
        </a:p>
      </dgm:t>
    </dgm:pt>
    <dgm:pt modelId="{FA00BAD4-387B-D041-B80B-118F0CEB47DC}" type="sibTrans" cxnId="{2F0CF230-9898-104E-8F9F-603B17434DB6}">
      <dgm:prSet/>
      <dgm:spPr/>
      <dgm:t>
        <a:bodyPr/>
        <a:lstStyle/>
        <a:p>
          <a:endParaRPr lang="de-DE"/>
        </a:p>
      </dgm:t>
    </dgm:pt>
    <dgm:pt modelId="{AC48BC3B-7423-0442-B98A-8B21ADA55C5F}">
      <dgm:prSet phldrT="[Text]"/>
      <dgm:spPr/>
      <dgm:t>
        <a:bodyPr/>
        <a:lstStyle/>
        <a:p>
          <a:r>
            <a:rPr lang="de-DE" dirty="0"/>
            <a:t>Ziel: praxisnahe Analyse von Abläufen, Kommunikation oder Schulungen</a:t>
          </a:r>
        </a:p>
      </dgm:t>
    </dgm:pt>
    <dgm:pt modelId="{8DAD426D-18C4-B446-B1B4-9BA476E50619}" type="parTrans" cxnId="{45C684F7-F330-3743-BDDF-8D18F9A1AC9A}">
      <dgm:prSet/>
      <dgm:spPr/>
      <dgm:t>
        <a:bodyPr/>
        <a:lstStyle/>
        <a:p>
          <a:endParaRPr lang="de-DE"/>
        </a:p>
      </dgm:t>
    </dgm:pt>
    <dgm:pt modelId="{6923452B-09E0-4D4A-B37F-662233303751}" type="sibTrans" cxnId="{45C684F7-F330-3743-BDDF-8D18F9A1AC9A}">
      <dgm:prSet/>
      <dgm:spPr/>
      <dgm:t>
        <a:bodyPr/>
        <a:lstStyle/>
        <a:p>
          <a:endParaRPr lang="de-DE"/>
        </a:p>
      </dgm:t>
    </dgm:pt>
    <dgm:pt modelId="{242C6ED6-03B8-F64A-BF7D-C981634147ED}">
      <dgm:prSet phldrT="[Text]"/>
      <dgm:spPr/>
      <dgm:t>
        <a:bodyPr/>
        <a:lstStyle/>
        <a:p>
          <a:r>
            <a:rPr lang="de-DE" dirty="0"/>
            <a:t>Ziel: Rekonstruktion sozialer Wirklichkeiten im natürlichen Umfeld (z.B. Krankenhausstation)</a:t>
          </a:r>
        </a:p>
      </dgm:t>
    </dgm:pt>
    <dgm:pt modelId="{07EE244B-5B31-4246-8DA1-A4ADAFFC3DD1}" type="parTrans" cxnId="{F967300F-97D2-5645-9432-D8FA1530E804}">
      <dgm:prSet/>
      <dgm:spPr/>
      <dgm:t>
        <a:bodyPr/>
        <a:lstStyle/>
        <a:p>
          <a:endParaRPr lang="de-DE"/>
        </a:p>
      </dgm:t>
    </dgm:pt>
    <dgm:pt modelId="{0364F815-D9C2-FE47-89C1-3B827AC10EC5}" type="sibTrans" cxnId="{F967300F-97D2-5645-9432-D8FA1530E804}">
      <dgm:prSet/>
      <dgm:spPr/>
      <dgm:t>
        <a:bodyPr/>
        <a:lstStyle/>
        <a:p>
          <a:endParaRPr lang="de-DE"/>
        </a:p>
      </dgm:t>
    </dgm:pt>
    <dgm:pt modelId="{0B2B493A-2C9B-D04E-8E08-CD11A6A07856}">
      <dgm:prSet phldrT="[Text]"/>
      <dgm:spPr/>
      <dgm:t>
        <a:bodyPr/>
        <a:lstStyle/>
        <a:p>
          <a:r>
            <a:rPr lang="de-DE" dirty="0"/>
            <a:t>Fokus auf persönliche Erfahrungen und Emotionen (z.B. Krankheit, Pflege, Reha)</a:t>
          </a:r>
        </a:p>
      </dgm:t>
    </dgm:pt>
    <dgm:pt modelId="{CA6FC186-10A4-BF47-B087-AFBF3F03A7C0}" type="parTrans" cxnId="{0F5CFA4E-E29E-DA48-8102-CCADF1A4101A}">
      <dgm:prSet/>
      <dgm:spPr/>
      <dgm:t>
        <a:bodyPr/>
        <a:lstStyle/>
        <a:p>
          <a:endParaRPr lang="de-DE"/>
        </a:p>
      </dgm:t>
    </dgm:pt>
    <dgm:pt modelId="{D6F8584D-AE4B-9949-A42C-8A1294EE32FA}" type="sibTrans" cxnId="{0F5CFA4E-E29E-DA48-8102-CCADF1A4101A}">
      <dgm:prSet/>
      <dgm:spPr/>
      <dgm:t>
        <a:bodyPr/>
        <a:lstStyle/>
        <a:p>
          <a:endParaRPr lang="de-DE"/>
        </a:p>
      </dgm:t>
    </dgm:pt>
    <dgm:pt modelId="{A18B1E4F-1A74-D947-85DA-D2589F30EFE8}" type="pres">
      <dgm:prSet presAssocID="{94013942-9240-3D49-BF01-083B743D2247}" presName="linear" presStyleCnt="0">
        <dgm:presLayoutVars>
          <dgm:dir/>
          <dgm:resizeHandles val="exact"/>
        </dgm:presLayoutVars>
      </dgm:prSet>
      <dgm:spPr/>
    </dgm:pt>
    <dgm:pt modelId="{843FA2F2-14B2-D741-B4E0-AEB507A270AA}" type="pres">
      <dgm:prSet presAssocID="{68CA3EDC-1773-6344-825B-EE63C7F70D61}" presName="comp" presStyleCnt="0"/>
      <dgm:spPr/>
    </dgm:pt>
    <dgm:pt modelId="{526D6B79-A365-E045-9512-BD33BFD33CBB}" type="pres">
      <dgm:prSet presAssocID="{68CA3EDC-1773-6344-825B-EE63C7F70D61}" presName="box" presStyleLbl="node1" presStyleIdx="0" presStyleCnt="3"/>
      <dgm:spPr/>
    </dgm:pt>
    <dgm:pt modelId="{E14415D4-2E37-BD44-B4F9-BE938CD4E08A}" type="pres">
      <dgm:prSet presAssocID="{68CA3EDC-1773-6344-825B-EE63C7F70D61}" presName="img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11000" b="-11000"/>
          </a:stretch>
        </a:blipFill>
      </dgm:spPr>
    </dgm:pt>
    <dgm:pt modelId="{858E4DA8-AD94-AD4C-A2D3-32F0B5C11996}" type="pres">
      <dgm:prSet presAssocID="{68CA3EDC-1773-6344-825B-EE63C7F70D61}" presName="text" presStyleLbl="node1" presStyleIdx="0" presStyleCnt="3">
        <dgm:presLayoutVars>
          <dgm:bulletEnabled val="1"/>
        </dgm:presLayoutVars>
      </dgm:prSet>
      <dgm:spPr/>
    </dgm:pt>
    <dgm:pt modelId="{8C9BE951-07DB-8B4C-9D5E-1DD29DE757F8}" type="pres">
      <dgm:prSet presAssocID="{1C107B93-8CF6-6541-BA99-13891D24119F}" presName="spacer" presStyleCnt="0"/>
      <dgm:spPr/>
    </dgm:pt>
    <dgm:pt modelId="{99B943B4-F565-8341-8DB2-A90ED11D7907}" type="pres">
      <dgm:prSet presAssocID="{5E22D059-04D0-324C-9859-CD648073F3CD}" presName="comp" presStyleCnt="0"/>
      <dgm:spPr/>
    </dgm:pt>
    <dgm:pt modelId="{06939FAB-2BC9-E141-BA4A-5EBC036BB8AE}" type="pres">
      <dgm:prSet presAssocID="{5E22D059-04D0-324C-9859-CD648073F3CD}" presName="box" presStyleLbl="node1" presStyleIdx="1" presStyleCnt="3"/>
      <dgm:spPr/>
    </dgm:pt>
    <dgm:pt modelId="{4D2DBFD6-86F4-3E49-A17C-ABAD17AB8A0B}" type="pres">
      <dgm:prSet presAssocID="{5E22D059-04D0-324C-9859-CD648073F3CD}" presName="img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t="-11000" b="-11000"/>
          </a:stretch>
        </a:blipFill>
      </dgm:spPr>
    </dgm:pt>
    <dgm:pt modelId="{66E53B11-1197-CF4A-A222-B7092A370468}" type="pres">
      <dgm:prSet presAssocID="{5E22D059-04D0-324C-9859-CD648073F3CD}" presName="text" presStyleLbl="node1" presStyleIdx="1" presStyleCnt="3">
        <dgm:presLayoutVars>
          <dgm:bulletEnabled val="1"/>
        </dgm:presLayoutVars>
      </dgm:prSet>
      <dgm:spPr/>
    </dgm:pt>
    <dgm:pt modelId="{44A1D6BC-FBE4-B943-912B-7776F2E8EBCE}" type="pres">
      <dgm:prSet presAssocID="{FE4EB4F9-EB7E-B942-8FA1-B0AB8B4EEA79}" presName="spacer" presStyleCnt="0"/>
      <dgm:spPr/>
    </dgm:pt>
    <dgm:pt modelId="{43F355E1-5644-BF46-816E-05643C3BEB54}" type="pres">
      <dgm:prSet presAssocID="{20CD8376-DDF8-3A4C-8BA5-E16708660C3E}" presName="comp" presStyleCnt="0"/>
      <dgm:spPr/>
    </dgm:pt>
    <dgm:pt modelId="{E1EFB7BC-0257-1344-9666-72A058D4E397}" type="pres">
      <dgm:prSet presAssocID="{20CD8376-DDF8-3A4C-8BA5-E16708660C3E}" presName="box" presStyleLbl="node1" presStyleIdx="2" presStyleCnt="3"/>
      <dgm:spPr/>
    </dgm:pt>
    <dgm:pt modelId="{E614E556-8758-384E-A151-6163181DCD16}" type="pres">
      <dgm:prSet presAssocID="{20CD8376-DDF8-3A4C-8BA5-E16708660C3E}" presName="img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t="-11000" b="-11000"/>
          </a:stretch>
        </a:blipFill>
      </dgm:spPr>
    </dgm:pt>
    <dgm:pt modelId="{F5F7AD1C-3971-F24D-9DBD-66C633B0DC33}" type="pres">
      <dgm:prSet presAssocID="{20CD8376-DDF8-3A4C-8BA5-E16708660C3E}" presName="text" presStyleLbl="node1" presStyleIdx="2" presStyleCnt="3">
        <dgm:presLayoutVars>
          <dgm:bulletEnabled val="1"/>
        </dgm:presLayoutVars>
      </dgm:prSet>
      <dgm:spPr/>
    </dgm:pt>
  </dgm:ptLst>
  <dgm:cxnLst>
    <dgm:cxn modelId="{42ABF908-EBDF-7B46-BA03-896634AEE42E}" type="presOf" srcId="{242C6ED6-03B8-F64A-BF7D-C981634147ED}" destId="{66E53B11-1197-CF4A-A222-B7092A370468}" srcOrd="1" destOrd="3" presId="urn:microsoft.com/office/officeart/2005/8/layout/vList4"/>
    <dgm:cxn modelId="{8AEC9609-576D-A047-9712-C08B3C718A43}" type="presOf" srcId="{4ECF1EB0-C404-7240-9098-7A3798430E9C}" destId="{858E4DA8-AD94-AD4C-A2D3-32F0B5C11996}" srcOrd="1" destOrd="1" presId="urn:microsoft.com/office/officeart/2005/8/layout/vList4"/>
    <dgm:cxn modelId="{F967300F-97D2-5645-9432-D8FA1530E804}" srcId="{5E22D059-04D0-324C-9859-CD648073F3CD}" destId="{242C6ED6-03B8-F64A-BF7D-C981634147ED}" srcOrd="2" destOrd="0" parTransId="{07EE244B-5B31-4246-8DA1-A4ADAFFC3DD1}" sibTransId="{0364F815-D9C2-FE47-89C1-3B827AC10EC5}"/>
    <dgm:cxn modelId="{C9E75711-257F-114E-A7D3-229401D8FF94}" srcId="{94013942-9240-3D49-BF01-083B743D2247}" destId="{68CA3EDC-1773-6344-825B-EE63C7F70D61}" srcOrd="0" destOrd="0" parTransId="{D135DCB8-A91E-874C-95E4-ED60B7E61726}" sibTransId="{1C107B93-8CF6-6541-BA99-13891D24119F}"/>
    <dgm:cxn modelId="{064FA81F-7FAA-B047-BF22-C7C299EC2C1B}" type="presOf" srcId="{20CD8376-DDF8-3A4C-8BA5-E16708660C3E}" destId="{F5F7AD1C-3971-F24D-9DBD-66C633B0DC33}" srcOrd="1" destOrd="0" presId="urn:microsoft.com/office/officeart/2005/8/layout/vList4"/>
    <dgm:cxn modelId="{CA538630-6872-0B43-9AC5-BAF8892EB5F9}" type="presOf" srcId="{94013942-9240-3D49-BF01-083B743D2247}" destId="{A18B1E4F-1A74-D947-85DA-D2589F30EFE8}" srcOrd="0" destOrd="0" presId="urn:microsoft.com/office/officeart/2005/8/layout/vList4"/>
    <dgm:cxn modelId="{2F0CF230-9898-104E-8F9F-603B17434DB6}" srcId="{20CD8376-DDF8-3A4C-8BA5-E16708660C3E}" destId="{C9EBD15F-E4A4-4F4C-A944-22E92820F570}" srcOrd="2" destOrd="0" parTransId="{19356860-0580-8742-8363-B48C100AC1DA}" sibTransId="{FA00BAD4-387B-D041-B80B-118F0CEB47DC}"/>
    <dgm:cxn modelId="{76DCA535-7A15-8E46-BB26-E7E38B779A2E}" type="presOf" srcId="{5E22D059-04D0-324C-9859-CD648073F3CD}" destId="{06939FAB-2BC9-E141-BA4A-5EBC036BB8AE}" srcOrd="0" destOrd="0" presId="urn:microsoft.com/office/officeart/2005/8/layout/vList4"/>
    <dgm:cxn modelId="{C0397936-1810-0143-852F-D9D3885FB4F2}" srcId="{5E22D059-04D0-324C-9859-CD648073F3CD}" destId="{CFA5743C-43A2-6142-8F9F-414A0E92610B}" srcOrd="1" destOrd="0" parTransId="{0508E9E9-5BB1-C14E-9BCD-C7FFBF70B906}" sibTransId="{E44C8BD9-49CF-D140-B0F6-A9946C906EA0}"/>
    <dgm:cxn modelId="{EA68A138-93D8-4842-9153-B301E7B47450}" type="presOf" srcId="{68CA3EDC-1773-6344-825B-EE63C7F70D61}" destId="{858E4DA8-AD94-AD4C-A2D3-32F0B5C11996}" srcOrd="1" destOrd="0" presId="urn:microsoft.com/office/officeart/2005/8/layout/vList4"/>
    <dgm:cxn modelId="{262D9141-2769-6F42-A045-0262883D973F}" srcId="{5E22D059-04D0-324C-9859-CD648073F3CD}" destId="{DDC640F8-F2C4-7947-8C8F-8390CA910BC7}" srcOrd="0" destOrd="0" parTransId="{C266AA27-83E2-AE4B-9918-9101D59CD50C}" sibTransId="{0031C0FE-E6AB-5E4F-9CB0-FB4E7346267B}"/>
    <dgm:cxn modelId="{0F5CFA4E-E29E-DA48-8102-CCADF1A4101A}" srcId="{20CD8376-DDF8-3A4C-8BA5-E16708660C3E}" destId="{0B2B493A-2C9B-D04E-8E08-CD11A6A07856}" srcOrd="1" destOrd="0" parTransId="{CA6FC186-10A4-BF47-B087-AFBF3F03A7C0}" sibTransId="{D6F8584D-AE4B-9949-A42C-8A1294EE32FA}"/>
    <dgm:cxn modelId="{AEF6BC59-571D-0040-BF1A-FA8AF974960C}" srcId="{94013942-9240-3D49-BF01-083B743D2247}" destId="{20CD8376-DDF8-3A4C-8BA5-E16708660C3E}" srcOrd="2" destOrd="0" parTransId="{66710DAB-42F6-EE42-848B-071105684B97}" sibTransId="{E8098827-68D3-C344-81D7-87F17522D0E8}"/>
    <dgm:cxn modelId="{F42A095D-6B80-6D47-8510-EBC3EAE6FB56}" type="presOf" srcId="{9F19264D-7160-DE41-B787-6C74D90B78D6}" destId="{526D6B79-A365-E045-9512-BD33BFD33CBB}" srcOrd="0" destOrd="2" presId="urn:microsoft.com/office/officeart/2005/8/layout/vList4"/>
    <dgm:cxn modelId="{77C78C64-88D5-7343-AC0B-011EB44D4E0A}" type="presOf" srcId="{C9EBD15F-E4A4-4F4C-A944-22E92820F570}" destId="{F5F7AD1C-3971-F24D-9DBD-66C633B0DC33}" srcOrd="1" destOrd="3" presId="urn:microsoft.com/office/officeart/2005/8/layout/vList4"/>
    <dgm:cxn modelId="{72107D68-AC16-C54F-9290-D83519765470}" srcId="{68CA3EDC-1773-6344-825B-EE63C7F70D61}" destId="{4ECF1EB0-C404-7240-9098-7A3798430E9C}" srcOrd="0" destOrd="0" parTransId="{3A14F3CF-EEE6-584D-AEC8-D5060FA4829A}" sibTransId="{37BD15B2-1A55-A84E-A1B4-E12373AAB59A}"/>
    <dgm:cxn modelId="{04E11D74-0154-8A4F-8729-89A2C1542863}" type="presOf" srcId="{CFA5743C-43A2-6142-8F9F-414A0E92610B}" destId="{06939FAB-2BC9-E141-BA4A-5EBC036BB8AE}" srcOrd="0" destOrd="2" presId="urn:microsoft.com/office/officeart/2005/8/layout/vList4"/>
    <dgm:cxn modelId="{31156975-B5C3-DF4A-8E68-EAA8ECFF1FD6}" srcId="{94013942-9240-3D49-BF01-083B743D2247}" destId="{5E22D059-04D0-324C-9859-CD648073F3CD}" srcOrd="1" destOrd="0" parTransId="{16409794-3904-ED4A-A05C-A5BED60E2BAB}" sibTransId="{FE4EB4F9-EB7E-B942-8FA1-B0AB8B4EEA79}"/>
    <dgm:cxn modelId="{344C0883-85D5-E043-B9AB-7224F425B5D6}" type="presOf" srcId="{1C5DADE0-A669-C445-82A7-5662C292C7AB}" destId="{F5F7AD1C-3971-F24D-9DBD-66C633B0DC33}" srcOrd="1" destOrd="1" presId="urn:microsoft.com/office/officeart/2005/8/layout/vList4"/>
    <dgm:cxn modelId="{8DB7E583-B953-C549-9F53-61A24ADBC295}" type="presOf" srcId="{4ECF1EB0-C404-7240-9098-7A3798430E9C}" destId="{526D6B79-A365-E045-9512-BD33BFD33CBB}" srcOrd="0" destOrd="1" presId="urn:microsoft.com/office/officeart/2005/8/layout/vList4"/>
    <dgm:cxn modelId="{AA678984-F291-A84C-AE91-46F03ED86A6D}" type="presOf" srcId="{0B2B493A-2C9B-D04E-8E08-CD11A6A07856}" destId="{F5F7AD1C-3971-F24D-9DBD-66C633B0DC33}" srcOrd="1" destOrd="2" presId="urn:microsoft.com/office/officeart/2005/8/layout/vList4"/>
    <dgm:cxn modelId="{F4A0CD8B-9533-0043-A9C8-492823181663}" type="presOf" srcId="{AC48BC3B-7423-0442-B98A-8B21ADA55C5F}" destId="{526D6B79-A365-E045-9512-BD33BFD33CBB}" srcOrd="0" destOrd="3" presId="urn:microsoft.com/office/officeart/2005/8/layout/vList4"/>
    <dgm:cxn modelId="{EF2EC68D-1992-0445-A079-749CDEABFD72}" type="presOf" srcId="{242C6ED6-03B8-F64A-BF7D-C981634147ED}" destId="{06939FAB-2BC9-E141-BA4A-5EBC036BB8AE}" srcOrd="0" destOrd="3" presId="urn:microsoft.com/office/officeart/2005/8/layout/vList4"/>
    <dgm:cxn modelId="{FEB55599-72FF-BA46-BD55-9412E02BB9B8}" type="presOf" srcId="{CFA5743C-43A2-6142-8F9F-414A0E92610B}" destId="{66E53B11-1197-CF4A-A222-B7092A370468}" srcOrd="1" destOrd="2" presId="urn:microsoft.com/office/officeart/2005/8/layout/vList4"/>
    <dgm:cxn modelId="{3655919D-440D-9C4F-8F58-CE8EA9C72B19}" type="presOf" srcId="{20CD8376-DDF8-3A4C-8BA5-E16708660C3E}" destId="{E1EFB7BC-0257-1344-9666-72A058D4E397}" srcOrd="0" destOrd="0" presId="urn:microsoft.com/office/officeart/2005/8/layout/vList4"/>
    <dgm:cxn modelId="{D6B767A1-E145-0D46-BD3D-765A5F246125}" type="presOf" srcId="{AC48BC3B-7423-0442-B98A-8B21ADA55C5F}" destId="{858E4DA8-AD94-AD4C-A2D3-32F0B5C11996}" srcOrd="1" destOrd="3" presId="urn:microsoft.com/office/officeart/2005/8/layout/vList4"/>
    <dgm:cxn modelId="{F99EB9A6-CAE9-1A41-94DF-D4330C5475E9}" srcId="{68CA3EDC-1773-6344-825B-EE63C7F70D61}" destId="{9F19264D-7160-DE41-B787-6C74D90B78D6}" srcOrd="1" destOrd="0" parTransId="{FB9731B7-E7CC-1341-BED9-0F7892C33BAC}" sibTransId="{7C4BABFF-FD95-0F45-A3E1-E17C4BC9200A}"/>
    <dgm:cxn modelId="{780FAFAE-C96E-954D-B76D-2FCD2D1910C4}" type="presOf" srcId="{C9EBD15F-E4A4-4F4C-A944-22E92820F570}" destId="{E1EFB7BC-0257-1344-9666-72A058D4E397}" srcOrd="0" destOrd="3" presId="urn:microsoft.com/office/officeart/2005/8/layout/vList4"/>
    <dgm:cxn modelId="{19D4FBB2-1073-EC43-8D6F-9052423B04CC}" type="presOf" srcId="{68CA3EDC-1773-6344-825B-EE63C7F70D61}" destId="{526D6B79-A365-E045-9512-BD33BFD33CBB}" srcOrd="0" destOrd="0" presId="urn:microsoft.com/office/officeart/2005/8/layout/vList4"/>
    <dgm:cxn modelId="{A9AB14BF-C075-D445-9200-433EF62BF0D1}" srcId="{20CD8376-DDF8-3A4C-8BA5-E16708660C3E}" destId="{1C5DADE0-A669-C445-82A7-5662C292C7AB}" srcOrd="0" destOrd="0" parTransId="{1310DEF6-21C3-F846-ADE9-317EDF1EA788}" sibTransId="{2C9B825F-5280-2B43-9A89-F1EBC687228E}"/>
    <dgm:cxn modelId="{E5A5CCC5-0FCD-C649-97D5-43A42281618F}" type="presOf" srcId="{1C5DADE0-A669-C445-82A7-5662C292C7AB}" destId="{E1EFB7BC-0257-1344-9666-72A058D4E397}" srcOrd="0" destOrd="1" presId="urn:microsoft.com/office/officeart/2005/8/layout/vList4"/>
    <dgm:cxn modelId="{44C193CF-3D07-2A4C-979D-28AC07EE2888}" type="presOf" srcId="{5E22D059-04D0-324C-9859-CD648073F3CD}" destId="{66E53B11-1197-CF4A-A222-B7092A370468}" srcOrd="1" destOrd="0" presId="urn:microsoft.com/office/officeart/2005/8/layout/vList4"/>
    <dgm:cxn modelId="{CA7951D8-0232-594B-887C-E8FB45E94C82}" type="presOf" srcId="{DDC640F8-F2C4-7947-8C8F-8390CA910BC7}" destId="{66E53B11-1197-CF4A-A222-B7092A370468}" srcOrd="1" destOrd="1" presId="urn:microsoft.com/office/officeart/2005/8/layout/vList4"/>
    <dgm:cxn modelId="{4915C5E6-9244-C541-9FD0-9B542840FC49}" type="presOf" srcId="{9F19264D-7160-DE41-B787-6C74D90B78D6}" destId="{858E4DA8-AD94-AD4C-A2D3-32F0B5C11996}" srcOrd="1" destOrd="2" presId="urn:microsoft.com/office/officeart/2005/8/layout/vList4"/>
    <dgm:cxn modelId="{2C28C4E8-AD75-7743-ADF7-B28FE7FD9FC2}" type="presOf" srcId="{0B2B493A-2C9B-D04E-8E08-CD11A6A07856}" destId="{E1EFB7BC-0257-1344-9666-72A058D4E397}" srcOrd="0" destOrd="2" presId="urn:microsoft.com/office/officeart/2005/8/layout/vList4"/>
    <dgm:cxn modelId="{6F788AE9-83C7-6843-8522-3FCB003C3158}" type="presOf" srcId="{DDC640F8-F2C4-7947-8C8F-8390CA910BC7}" destId="{06939FAB-2BC9-E141-BA4A-5EBC036BB8AE}" srcOrd="0" destOrd="1" presId="urn:microsoft.com/office/officeart/2005/8/layout/vList4"/>
    <dgm:cxn modelId="{45C684F7-F330-3743-BDDF-8D18F9A1AC9A}" srcId="{68CA3EDC-1773-6344-825B-EE63C7F70D61}" destId="{AC48BC3B-7423-0442-B98A-8B21ADA55C5F}" srcOrd="2" destOrd="0" parTransId="{8DAD426D-18C4-B446-B1B4-9BA476E50619}" sibTransId="{6923452B-09E0-4D4A-B37F-662233303751}"/>
    <dgm:cxn modelId="{9D58D8F4-DD71-6D4E-9B4F-6C8C9D389CAB}" type="presParOf" srcId="{A18B1E4F-1A74-D947-85DA-D2589F30EFE8}" destId="{843FA2F2-14B2-D741-B4E0-AEB507A270AA}" srcOrd="0" destOrd="0" presId="urn:microsoft.com/office/officeart/2005/8/layout/vList4"/>
    <dgm:cxn modelId="{1A1B2D45-277E-D94A-B664-9A9F1C1B6D08}" type="presParOf" srcId="{843FA2F2-14B2-D741-B4E0-AEB507A270AA}" destId="{526D6B79-A365-E045-9512-BD33BFD33CBB}" srcOrd="0" destOrd="0" presId="urn:microsoft.com/office/officeart/2005/8/layout/vList4"/>
    <dgm:cxn modelId="{51E812FB-311F-4F48-8713-39618B23D372}" type="presParOf" srcId="{843FA2F2-14B2-D741-B4E0-AEB507A270AA}" destId="{E14415D4-2E37-BD44-B4F9-BE938CD4E08A}" srcOrd="1" destOrd="0" presId="urn:microsoft.com/office/officeart/2005/8/layout/vList4"/>
    <dgm:cxn modelId="{8C3E96C4-6D7F-144B-B02C-E1D250774EC2}" type="presParOf" srcId="{843FA2F2-14B2-D741-B4E0-AEB507A270AA}" destId="{858E4DA8-AD94-AD4C-A2D3-32F0B5C11996}" srcOrd="2" destOrd="0" presId="urn:microsoft.com/office/officeart/2005/8/layout/vList4"/>
    <dgm:cxn modelId="{BB289C96-1996-5744-8B5C-A6D94BC2CAC4}" type="presParOf" srcId="{A18B1E4F-1A74-D947-85DA-D2589F30EFE8}" destId="{8C9BE951-07DB-8B4C-9D5E-1DD29DE757F8}" srcOrd="1" destOrd="0" presId="urn:microsoft.com/office/officeart/2005/8/layout/vList4"/>
    <dgm:cxn modelId="{7795E082-4D1A-2D40-B040-C514282B7883}" type="presParOf" srcId="{A18B1E4F-1A74-D947-85DA-D2589F30EFE8}" destId="{99B943B4-F565-8341-8DB2-A90ED11D7907}" srcOrd="2" destOrd="0" presId="urn:microsoft.com/office/officeart/2005/8/layout/vList4"/>
    <dgm:cxn modelId="{527483F9-5A6F-1047-9075-4DC5C6689D38}" type="presParOf" srcId="{99B943B4-F565-8341-8DB2-A90ED11D7907}" destId="{06939FAB-2BC9-E141-BA4A-5EBC036BB8AE}" srcOrd="0" destOrd="0" presId="urn:microsoft.com/office/officeart/2005/8/layout/vList4"/>
    <dgm:cxn modelId="{50B17D3C-D5E7-0C49-8C64-34B95EF896B4}" type="presParOf" srcId="{99B943B4-F565-8341-8DB2-A90ED11D7907}" destId="{4D2DBFD6-86F4-3E49-A17C-ABAD17AB8A0B}" srcOrd="1" destOrd="0" presId="urn:microsoft.com/office/officeart/2005/8/layout/vList4"/>
    <dgm:cxn modelId="{3054CA36-BAA8-874A-AD3B-41C99FD48444}" type="presParOf" srcId="{99B943B4-F565-8341-8DB2-A90ED11D7907}" destId="{66E53B11-1197-CF4A-A222-B7092A370468}" srcOrd="2" destOrd="0" presId="urn:microsoft.com/office/officeart/2005/8/layout/vList4"/>
    <dgm:cxn modelId="{11CB0775-543B-A145-8B9A-44D3A25CDD9B}" type="presParOf" srcId="{A18B1E4F-1A74-D947-85DA-D2589F30EFE8}" destId="{44A1D6BC-FBE4-B943-912B-7776F2E8EBCE}" srcOrd="3" destOrd="0" presId="urn:microsoft.com/office/officeart/2005/8/layout/vList4"/>
    <dgm:cxn modelId="{7B1CC393-6895-9F4D-8F97-A99072CC5D43}" type="presParOf" srcId="{A18B1E4F-1A74-D947-85DA-D2589F30EFE8}" destId="{43F355E1-5644-BF46-816E-05643C3BEB54}" srcOrd="4" destOrd="0" presId="urn:microsoft.com/office/officeart/2005/8/layout/vList4"/>
    <dgm:cxn modelId="{7F9A9BB9-D0F5-744B-9A5E-9C47F3579A9C}" type="presParOf" srcId="{43F355E1-5644-BF46-816E-05643C3BEB54}" destId="{E1EFB7BC-0257-1344-9666-72A058D4E397}" srcOrd="0" destOrd="0" presId="urn:microsoft.com/office/officeart/2005/8/layout/vList4"/>
    <dgm:cxn modelId="{228BDD39-A465-9B4F-B0A6-8A05CEBD7AE5}" type="presParOf" srcId="{43F355E1-5644-BF46-816E-05643C3BEB54}" destId="{E614E556-8758-384E-A151-6163181DCD16}" srcOrd="1" destOrd="0" presId="urn:microsoft.com/office/officeart/2005/8/layout/vList4"/>
    <dgm:cxn modelId="{95A00DCF-E93F-E140-8406-01AFD24353DD}" type="presParOf" srcId="{43F355E1-5644-BF46-816E-05643C3BEB54}" destId="{F5F7AD1C-3971-F24D-9DBD-66C633B0DC3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FA053E-2973-B149-A5E3-1D33E4C899CB}" type="doc">
      <dgm:prSet loTypeId="urn:microsoft.com/office/officeart/2018/2/layout/IconLabelList" loCatId="icon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de-DE"/>
        </a:p>
      </dgm:t>
    </dgm:pt>
    <dgm:pt modelId="{4FFB6C7D-8566-3B4E-99C9-A93CFABB0B55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1. Vorbereitung </a:t>
          </a:r>
        </a:p>
        <a:p>
          <a:pPr>
            <a:lnSpc>
              <a:spcPct val="100000"/>
            </a:lnSpc>
          </a:pPr>
          <a:r>
            <a:rPr lang="de-DE" sz="1400" b="0" dirty="0"/>
            <a:t>(Forschungsfrage klären; Zugang zum Feld über Gatekeeper; Rolle reflektieren: aktiv teilnehmend oder eher beobachtend?; Materialien vorbereiten [Notizbuch, Einverständniserklärungen])</a:t>
          </a:r>
        </a:p>
      </dgm:t>
    </dgm:pt>
    <dgm:pt modelId="{61857AB1-8BC0-F74F-BC8F-946A43C334E8}" type="parTrans" cxnId="{A430DD58-703A-7641-BF94-0F32B7EF8E87}">
      <dgm:prSet/>
      <dgm:spPr/>
      <dgm:t>
        <a:bodyPr/>
        <a:lstStyle/>
        <a:p>
          <a:endParaRPr lang="de-DE"/>
        </a:p>
      </dgm:t>
    </dgm:pt>
    <dgm:pt modelId="{6F5A253C-FAB5-4E4D-91E7-B124108F7880}" type="sibTrans" cxnId="{A430DD58-703A-7641-BF94-0F32B7EF8E87}">
      <dgm:prSet/>
      <dgm:spPr/>
      <dgm:t>
        <a:bodyPr/>
        <a:lstStyle/>
        <a:p>
          <a:endParaRPr lang="de-DE"/>
        </a:p>
      </dgm:t>
    </dgm:pt>
    <dgm:pt modelId="{64ACB36E-6FD5-6440-BEDB-3959638A464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2. Feldphase</a:t>
          </a:r>
        </a:p>
        <a:p>
          <a:pPr>
            <a:lnSpc>
              <a:spcPct val="100000"/>
            </a:lnSpc>
          </a:pPr>
          <a:r>
            <a:rPr lang="de-DE" sz="1400" b="0" dirty="0"/>
            <a:t>(Systematische Beobachtung von Ereignissen, Gesprächen, Handlungen; Stichpunktartige Feldnotizen, später ausführliche Feldtagebücher; Beobachtungsprotokoll: Ort, Zeit, Personen, Abläufe, Kontext)</a:t>
          </a:r>
        </a:p>
      </dgm:t>
    </dgm:pt>
    <dgm:pt modelId="{5808C132-29C3-D146-99F3-C26F860350EF}" type="parTrans" cxnId="{285BD516-202C-E843-8D74-2F952DDB2FC7}">
      <dgm:prSet/>
      <dgm:spPr/>
      <dgm:t>
        <a:bodyPr/>
        <a:lstStyle/>
        <a:p>
          <a:endParaRPr lang="de-DE"/>
        </a:p>
      </dgm:t>
    </dgm:pt>
    <dgm:pt modelId="{4597100D-51D9-7142-A8A4-67880551BF1D}" type="sibTrans" cxnId="{285BD516-202C-E843-8D74-2F952DDB2FC7}">
      <dgm:prSet/>
      <dgm:spPr/>
      <dgm:t>
        <a:bodyPr/>
        <a:lstStyle/>
        <a:p>
          <a:endParaRPr lang="de-DE"/>
        </a:p>
      </dgm:t>
    </dgm:pt>
    <dgm:pt modelId="{023E53A8-51D9-D34E-97A5-C65D79F430B0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3. Auswertung</a:t>
          </a:r>
        </a:p>
        <a:p>
          <a:pPr>
            <a:lnSpc>
              <a:spcPct val="100000"/>
            </a:lnSpc>
          </a:pPr>
          <a:r>
            <a:rPr lang="de-DE" sz="1400" b="0" dirty="0"/>
            <a:t>(Strukturierte qualitative Inhalts- oder Dokumentenanalyse; Interpretation eng am Material; Reflexion subjektiver Eindrücke; transparente Dokumentation aller Schritte)</a:t>
          </a:r>
        </a:p>
      </dgm:t>
    </dgm:pt>
    <dgm:pt modelId="{422527C9-9E7C-EC40-AAF1-6A3C91904A33}" type="parTrans" cxnId="{6A198A45-BA3C-B044-89BE-13636FDFD968}">
      <dgm:prSet/>
      <dgm:spPr/>
      <dgm:t>
        <a:bodyPr/>
        <a:lstStyle/>
        <a:p>
          <a:endParaRPr lang="de-DE"/>
        </a:p>
      </dgm:t>
    </dgm:pt>
    <dgm:pt modelId="{E3DAC917-0BDD-854F-A4AE-1956E62DC355}" type="sibTrans" cxnId="{6A198A45-BA3C-B044-89BE-13636FDFD968}">
      <dgm:prSet/>
      <dgm:spPr/>
      <dgm:t>
        <a:bodyPr/>
        <a:lstStyle/>
        <a:p>
          <a:endParaRPr lang="de-DE"/>
        </a:p>
      </dgm:t>
    </dgm:pt>
    <dgm:pt modelId="{A99E760C-DA62-4CD9-9F60-43DE5875F361}" type="pres">
      <dgm:prSet presAssocID="{C0FA053E-2973-B149-A5E3-1D33E4C899CB}" presName="root" presStyleCnt="0">
        <dgm:presLayoutVars>
          <dgm:dir/>
          <dgm:resizeHandles val="exact"/>
        </dgm:presLayoutVars>
      </dgm:prSet>
      <dgm:spPr/>
    </dgm:pt>
    <dgm:pt modelId="{6FCACC26-03A6-45C7-89E6-072C1AD8E82A}" type="pres">
      <dgm:prSet presAssocID="{4FFB6C7D-8566-3B4E-99C9-A93CFABB0B55}" presName="compNode" presStyleCnt="0"/>
      <dgm:spPr/>
    </dgm:pt>
    <dgm:pt modelId="{E2C4056A-A34B-4EB1-B98F-1887D724DFF6}" type="pres">
      <dgm:prSet presAssocID="{4FFB6C7D-8566-3B4E-99C9-A93CFABB0B5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opf mit Zahnrädern mit einfarbiger Füllung"/>
        </a:ext>
      </dgm:extLst>
    </dgm:pt>
    <dgm:pt modelId="{0B2BCD41-5D7A-4DEF-B69D-266A1FF9B38E}" type="pres">
      <dgm:prSet presAssocID="{4FFB6C7D-8566-3B4E-99C9-A93CFABB0B55}" presName="spaceRect" presStyleCnt="0"/>
      <dgm:spPr/>
    </dgm:pt>
    <dgm:pt modelId="{8E13FC14-117C-4E9F-8264-909ECE8FAA38}" type="pres">
      <dgm:prSet presAssocID="{4FFB6C7D-8566-3B4E-99C9-A93CFABB0B55}" presName="textRect" presStyleLbl="revTx" presStyleIdx="0" presStyleCnt="3">
        <dgm:presLayoutVars>
          <dgm:chMax val="1"/>
          <dgm:chPref val="1"/>
        </dgm:presLayoutVars>
      </dgm:prSet>
      <dgm:spPr/>
    </dgm:pt>
    <dgm:pt modelId="{1ABD19A6-E874-4609-8A6E-EEE50AD2637D}" type="pres">
      <dgm:prSet presAssocID="{6F5A253C-FAB5-4E4D-91E7-B124108F7880}" presName="sibTrans" presStyleCnt="0"/>
      <dgm:spPr/>
    </dgm:pt>
    <dgm:pt modelId="{21E24917-DA1C-4A44-8CCF-BBE8A26A9746}" type="pres">
      <dgm:prSet presAssocID="{64ACB36E-6FD5-6440-BEDB-3959638A4642}" presName="compNode" presStyleCnt="0"/>
      <dgm:spPr/>
    </dgm:pt>
    <dgm:pt modelId="{04E0ABAA-A2AE-4015-99A2-91BA36572F18}" type="pres">
      <dgm:prSet presAssocID="{64ACB36E-6FD5-6440-BEDB-3959638A464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rnglas mit einfarbiger Füllung"/>
        </a:ext>
      </dgm:extLst>
    </dgm:pt>
    <dgm:pt modelId="{EA43F986-E2F2-4D25-B006-665E0D2E35C9}" type="pres">
      <dgm:prSet presAssocID="{64ACB36E-6FD5-6440-BEDB-3959638A4642}" presName="spaceRect" presStyleCnt="0"/>
      <dgm:spPr/>
    </dgm:pt>
    <dgm:pt modelId="{C7B2FC4D-5513-4464-88EB-836E7FE03A7F}" type="pres">
      <dgm:prSet presAssocID="{64ACB36E-6FD5-6440-BEDB-3959638A4642}" presName="textRect" presStyleLbl="revTx" presStyleIdx="1" presStyleCnt="3">
        <dgm:presLayoutVars>
          <dgm:chMax val="1"/>
          <dgm:chPref val="1"/>
        </dgm:presLayoutVars>
      </dgm:prSet>
      <dgm:spPr/>
    </dgm:pt>
    <dgm:pt modelId="{888C9269-88BE-4634-9CE2-9B88BA9BC782}" type="pres">
      <dgm:prSet presAssocID="{4597100D-51D9-7142-A8A4-67880551BF1D}" presName="sibTrans" presStyleCnt="0"/>
      <dgm:spPr/>
    </dgm:pt>
    <dgm:pt modelId="{F3954B75-466A-435E-BABE-7F36C20BBA01}" type="pres">
      <dgm:prSet presAssocID="{023E53A8-51D9-D34E-97A5-C65D79F430B0}" presName="compNode" presStyleCnt="0"/>
      <dgm:spPr/>
    </dgm:pt>
    <dgm:pt modelId="{B9BD4CEB-2B1A-4DFA-A81A-A8CCFA8A9C17}" type="pres">
      <dgm:prSet presAssocID="{023E53A8-51D9-D34E-97A5-C65D79F430B0}" presName="iconRect" presStyleLbl="node1" presStyleIdx="2" presStyleCnt="3"/>
      <dgm:spPr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kroskop mit einfarbiger Füllung"/>
        </a:ext>
      </dgm:extLst>
    </dgm:pt>
    <dgm:pt modelId="{0AB523AC-0B1F-4577-B7F8-03BCE8F67A40}" type="pres">
      <dgm:prSet presAssocID="{023E53A8-51D9-D34E-97A5-C65D79F430B0}" presName="spaceRect" presStyleCnt="0"/>
      <dgm:spPr/>
    </dgm:pt>
    <dgm:pt modelId="{5ABB649B-746C-4D39-B98D-B4F76CF3F9D4}" type="pres">
      <dgm:prSet presAssocID="{023E53A8-51D9-D34E-97A5-C65D79F430B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85BD516-202C-E843-8D74-2F952DDB2FC7}" srcId="{C0FA053E-2973-B149-A5E3-1D33E4C899CB}" destId="{64ACB36E-6FD5-6440-BEDB-3959638A4642}" srcOrd="1" destOrd="0" parTransId="{5808C132-29C3-D146-99F3-C26F860350EF}" sibTransId="{4597100D-51D9-7142-A8A4-67880551BF1D}"/>
    <dgm:cxn modelId="{EE97423E-15CC-4948-A3F0-DA19112F4AD8}" type="presOf" srcId="{C0FA053E-2973-B149-A5E3-1D33E4C899CB}" destId="{A99E760C-DA62-4CD9-9F60-43DE5875F361}" srcOrd="0" destOrd="0" presId="urn:microsoft.com/office/officeart/2018/2/layout/IconLabelList"/>
    <dgm:cxn modelId="{D613CC43-549F-094C-89FC-D155CF6BEB2D}" type="presOf" srcId="{023E53A8-51D9-D34E-97A5-C65D79F430B0}" destId="{5ABB649B-746C-4D39-B98D-B4F76CF3F9D4}" srcOrd="0" destOrd="0" presId="urn:microsoft.com/office/officeart/2018/2/layout/IconLabelList"/>
    <dgm:cxn modelId="{6A198A45-BA3C-B044-89BE-13636FDFD968}" srcId="{C0FA053E-2973-B149-A5E3-1D33E4C899CB}" destId="{023E53A8-51D9-D34E-97A5-C65D79F430B0}" srcOrd="2" destOrd="0" parTransId="{422527C9-9E7C-EC40-AAF1-6A3C91904A33}" sibTransId="{E3DAC917-0BDD-854F-A4AE-1956E62DC355}"/>
    <dgm:cxn modelId="{A430DD58-703A-7641-BF94-0F32B7EF8E87}" srcId="{C0FA053E-2973-B149-A5E3-1D33E4C899CB}" destId="{4FFB6C7D-8566-3B4E-99C9-A93CFABB0B55}" srcOrd="0" destOrd="0" parTransId="{61857AB1-8BC0-F74F-BC8F-946A43C334E8}" sibTransId="{6F5A253C-FAB5-4E4D-91E7-B124108F7880}"/>
    <dgm:cxn modelId="{E4716769-11D9-EE4C-BD03-BC480CFF9669}" type="presOf" srcId="{64ACB36E-6FD5-6440-BEDB-3959638A4642}" destId="{C7B2FC4D-5513-4464-88EB-836E7FE03A7F}" srcOrd="0" destOrd="0" presId="urn:microsoft.com/office/officeart/2018/2/layout/IconLabelList"/>
    <dgm:cxn modelId="{75588D95-7D91-6341-9BEC-BFC3C3512203}" type="presOf" srcId="{4FFB6C7D-8566-3B4E-99C9-A93CFABB0B55}" destId="{8E13FC14-117C-4E9F-8264-909ECE8FAA38}" srcOrd="0" destOrd="0" presId="urn:microsoft.com/office/officeart/2018/2/layout/IconLabelList"/>
    <dgm:cxn modelId="{DEFC8625-9D2A-FB49-9336-72E638350508}" type="presParOf" srcId="{A99E760C-DA62-4CD9-9F60-43DE5875F361}" destId="{6FCACC26-03A6-45C7-89E6-072C1AD8E82A}" srcOrd="0" destOrd="0" presId="urn:microsoft.com/office/officeart/2018/2/layout/IconLabelList"/>
    <dgm:cxn modelId="{35F64260-EA22-5248-8656-2BB67E296005}" type="presParOf" srcId="{6FCACC26-03A6-45C7-89E6-072C1AD8E82A}" destId="{E2C4056A-A34B-4EB1-B98F-1887D724DFF6}" srcOrd="0" destOrd="0" presId="urn:microsoft.com/office/officeart/2018/2/layout/IconLabelList"/>
    <dgm:cxn modelId="{155C0AB8-21CC-9749-B952-781FD0F7426B}" type="presParOf" srcId="{6FCACC26-03A6-45C7-89E6-072C1AD8E82A}" destId="{0B2BCD41-5D7A-4DEF-B69D-266A1FF9B38E}" srcOrd="1" destOrd="0" presId="urn:microsoft.com/office/officeart/2018/2/layout/IconLabelList"/>
    <dgm:cxn modelId="{5C804791-3653-3D48-8FA1-D45C0EC7E2F3}" type="presParOf" srcId="{6FCACC26-03A6-45C7-89E6-072C1AD8E82A}" destId="{8E13FC14-117C-4E9F-8264-909ECE8FAA38}" srcOrd="2" destOrd="0" presId="urn:microsoft.com/office/officeart/2018/2/layout/IconLabelList"/>
    <dgm:cxn modelId="{387D4D2D-9DEF-4048-A1BE-454F83E1AD5D}" type="presParOf" srcId="{A99E760C-DA62-4CD9-9F60-43DE5875F361}" destId="{1ABD19A6-E874-4609-8A6E-EEE50AD2637D}" srcOrd="1" destOrd="0" presId="urn:microsoft.com/office/officeart/2018/2/layout/IconLabelList"/>
    <dgm:cxn modelId="{09A38988-A76C-8D44-90C5-D31DF5261444}" type="presParOf" srcId="{A99E760C-DA62-4CD9-9F60-43DE5875F361}" destId="{21E24917-DA1C-4A44-8CCF-BBE8A26A9746}" srcOrd="2" destOrd="0" presId="urn:microsoft.com/office/officeart/2018/2/layout/IconLabelList"/>
    <dgm:cxn modelId="{683BE1D8-D999-894E-BC19-9DFC9ABDF8C5}" type="presParOf" srcId="{21E24917-DA1C-4A44-8CCF-BBE8A26A9746}" destId="{04E0ABAA-A2AE-4015-99A2-91BA36572F18}" srcOrd="0" destOrd="0" presId="urn:microsoft.com/office/officeart/2018/2/layout/IconLabelList"/>
    <dgm:cxn modelId="{A97E7D62-5D9A-E049-AE5D-72427741C0D9}" type="presParOf" srcId="{21E24917-DA1C-4A44-8CCF-BBE8A26A9746}" destId="{EA43F986-E2F2-4D25-B006-665E0D2E35C9}" srcOrd="1" destOrd="0" presId="urn:microsoft.com/office/officeart/2018/2/layout/IconLabelList"/>
    <dgm:cxn modelId="{3EB1EE85-3E0B-D641-956C-6A7659AD01BE}" type="presParOf" srcId="{21E24917-DA1C-4A44-8CCF-BBE8A26A9746}" destId="{C7B2FC4D-5513-4464-88EB-836E7FE03A7F}" srcOrd="2" destOrd="0" presId="urn:microsoft.com/office/officeart/2018/2/layout/IconLabelList"/>
    <dgm:cxn modelId="{7D1A6AA3-C7B0-344B-9415-A62B25BBDF02}" type="presParOf" srcId="{A99E760C-DA62-4CD9-9F60-43DE5875F361}" destId="{888C9269-88BE-4634-9CE2-9B88BA9BC782}" srcOrd="3" destOrd="0" presId="urn:microsoft.com/office/officeart/2018/2/layout/IconLabelList"/>
    <dgm:cxn modelId="{618A05BE-13E7-7147-BC03-1FF33692D2CE}" type="presParOf" srcId="{A99E760C-DA62-4CD9-9F60-43DE5875F361}" destId="{F3954B75-466A-435E-BABE-7F36C20BBA01}" srcOrd="4" destOrd="0" presId="urn:microsoft.com/office/officeart/2018/2/layout/IconLabelList"/>
    <dgm:cxn modelId="{490AE8ED-E62B-5C46-B0E6-0EB1E71208F0}" type="presParOf" srcId="{F3954B75-466A-435E-BABE-7F36C20BBA01}" destId="{B9BD4CEB-2B1A-4DFA-A81A-A8CCFA8A9C17}" srcOrd="0" destOrd="0" presId="urn:microsoft.com/office/officeart/2018/2/layout/IconLabelList"/>
    <dgm:cxn modelId="{2D1AAF27-7F75-534F-B854-DC52DA6A525D}" type="presParOf" srcId="{F3954B75-466A-435E-BABE-7F36C20BBA01}" destId="{0AB523AC-0B1F-4577-B7F8-03BCE8F67A40}" srcOrd="1" destOrd="0" presId="urn:microsoft.com/office/officeart/2018/2/layout/IconLabelList"/>
    <dgm:cxn modelId="{707AE705-0D09-F64F-A599-3C2F9E466006}" type="presParOf" srcId="{F3954B75-466A-435E-BABE-7F36C20BBA01}" destId="{5ABB649B-746C-4D39-B98D-B4F76CF3F9D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D6B79-A365-E045-9512-BD33BFD33CBB}">
      <dsp:nvSpPr>
        <dsp:cNvPr id="0" name=""/>
        <dsp:cNvSpPr/>
      </dsp:nvSpPr>
      <dsp:spPr>
        <a:xfrm>
          <a:off x="0" y="0"/>
          <a:ext cx="11506200" cy="15688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 dirty="0"/>
            <a:t>Beobachtung mit geringem Komplexitätsgrad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Fokus auf klar abgegrenzte Verhaltensaspekte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Teilstrukturierte Fremdbeobachtung, oft passiv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Ziel: praxisnahe Analyse von Abläufen, Kommunikation oder Schulungen</a:t>
          </a:r>
        </a:p>
      </dsp:txBody>
      <dsp:txXfrm>
        <a:off x="2458126" y="0"/>
        <a:ext cx="9048073" cy="1568861"/>
      </dsp:txXfrm>
    </dsp:sp>
    <dsp:sp modelId="{E14415D4-2E37-BD44-B4F9-BE938CD4E08A}">
      <dsp:nvSpPr>
        <dsp:cNvPr id="0" name=""/>
        <dsp:cNvSpPr/>
      </dsp:nvSpPr>
      <dsp:spPr>
        <a:xfrm>
          <a:off x="156886" y="156886"/>
          <a:ext cx="2301240" cy="12550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1000" b="-11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939FAB-2BC9-E141-BA4A-5EBC036BB8AE}">
      <dsp:nvSpPr>
        <dsp:cNvPr id="0" name=""/>
        <dsp:cNvSpPr/>
      </dsp:nvSpPr>
      <dsp:spPr>
        <a:xfrm>
          <a:off x="0" y="1725747"/>
          <a:ext cx="11506200" cy="15688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 dirty="0"/>
            <a:t>Ethnografische Feldbeobachtung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Langfristige, nicht strukturierte teilnehmende Beobachtung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Kombination mit  Feldgesprächen und Dokumentensammlung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Ziel: Rekonstruktion sozialer Wirklichkeiten im natürlichen Umfeld (z.B. Krankenhausstation)</a:t>
          </a:r>
        </a:p>
      </dsp:txBody>
      <dsp:txXfrm>
        <a:off x="2458126" y="1725747"/>
        <a:ext cx="9048073" cy="1568861"/>
      </dsp:txXfrm>
    </dsp:sp>
    <dsp:sp modelId="{4D2DBFD6-86F4-3E49-A17C-ABAD17AB8A0B}">
      <dsp:nvSpPr>
        <dsp:cNvPr id="0" name=""/>
        <dsp:cNvSpPr/>
      </dsp:nvSpPr>
      <dsp:spPr>
        <a:xfrm>
          <a:off x="156886" y="1882633"/>
          <a:ext cx="2301240" cy="12550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11000" b="-11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EFB7BC-0257-1344-9666-72A058D4E397}">
      <dsp:nvSpPr>
        <dsp:cNvPr id="0" name=""/>
        <dsp:cNvSpPr/>
      </dsp:nvSpPr>
      <dsp:spPr>
        <a:xfrm>
          <a:off x="0" y="3451494"/>
          <a:ext cx="11506200" cy="15688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 dirty="0"/>
            <a:t>Autoethnografie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Selbstbeobachtung aus der eigenen (Insider-)Perspektive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Fokus auf persönliche Erfahrungen und Emotionen (z.B. Krankheit, Pflege, Reha)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Hohe Selbstreflexion, Forschende sind zugleich Betroffene</a:t>
          </a:r>
        </a:p>
      </dsp:txBody>
      <dsp:txXfrm>
        <a:off x="2458126" y="3451494"/>
        <a:ext cx="9048073" cy="1568861"/>
      </dsp:txXfrm>
    </dsp:sp>
    <dsp:sp modelId="{E614E556-8758-384E-A151-6163181DCD16}">
      <dsp:nvSpPr>
        <dsp:cNvPr id="0" name=""/>
        <dsp:cNvSpPr/>
      </dsp:nvSpPr>
      <dsp:spPr>
        <a:xfrm>
          <a:off x="156886" y="3608380"/>
          <a:ext cx="2301240" cy="12550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11000" b="-11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4056A-A34B-4EB1-B98F-1887D724DFF6}">
      <dsp:nvSpPr>
        <dsp:cNvPr id="0" name=""/>
        <dsp:cNvSpPr/>
      </dsp:nvSpPr>
      <dsp:spPr>
        <a:xfrm>
          <a:off x="899128" y="634199"/>
          <a:ext cx="1439782" cy="14397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3FC14-117C-4E9F-8264-909ECE8FAA38}">
      <dsp:nvSpPr>
        <dsp:cNvPr id="0" name=""/>
        <dsp:cNvSpPr/>
      </dsp:nvSpPr>
      <dsp:spPr>
        <a:xfrm>
          <a:off x="19261" y="2609791"/>
          <a:ext cx="3199515" cy="1596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1. Vorbereitung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(Forschungsfrage klären; Zugang zum Feld über Gatekeeper; Rolle reflektieren: aktiv teilnehmend oder eher beobachtend?; Materialien vorbereiten [Notizbuch, Einverständniserklärungen])</a:t>
          </a:r>
        </a:p>
      </dsp:txBody>
      <dsp:txXfrm>
        <a:off x="19261" y="2609791"/>
        <a:ext cx="3199515" cy="1596296"/>
      </dsp:txXfrm>
    </dsp:sp>
    <dsp:sp modelId="{04E0ABAA-A2AE-4015-99A2-91BA36572F18}">
      <dsp:nvSpPr>
        <dsp:cNvPr id="0" name=""/>
        <dsp:cNvSpPr/>
      </dsp:nvSpPr>
      <dsp:spPr>
        <a:xfrm>
          <a:off x="4658558" y="634199"/>
          <a:ext cx="1439782" cy="14397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2FC4D-5513-4464-88EB-836E7FE03A7F}">
      <dsp:nvSpPr>
        <dsp:cNvPr id="0" name=""/>
        <dsp:cNvSpPr/>
      </dsp:nvSpPr>
      <dsp:spPr>
        <a:xfrm>
          <a:off x="3778692" y="2609791"/>
          <a:ext cx="3199515" cy="1596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2. Feldphase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(Systematische Beobachtung von Ereignissen, Gesprächen, Handlungen; Stichpunktartige Feldnotizen, später ausführliche Feldtagebücher; Beobachtungsprotokoll: Ort, Zeit, Personen, Abläufe, Kontext)</a:t>
          </a:r>
        </a:p>
      </dsp:txBody>
      <dsp:txXfrm>
        <a:off x="3778692" y="2609791"/>
        <a:ext cx="3199515" cy="1596296"/>
      </dsp:txXfrm>
    </dsp:sp>
    <dsp:sp modelId="{B9BD4CEB-2B1A-4DFA-A81A-A8CCFA8A9C17}">
      <dsp:nvSpPr>
        <dsp:cNvPr id="0" name=""/>
        <dsp:cNvSpPr/>
      </dsp:nvSpPr>
      <dsp:spPr>
        <a:xfrm>
          <a:off x="8417989" y="634199"/>
          <a:ext cx="1439782" cy="14397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B649B-746C-4D39-B98D-B4F76CF3F9D4}">
      <dsp:nvSpPr>
        <dsp:cNvPr id="0" name=""/>
        <dsp:cNvSpPr/>
      </dsp:nvSpPr>
      <dsp:spPr>
        <a:xfrm>
          <a:off x="7538123" y="2609791"/>
          <a:ext cx="3199515" cy="1596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3. Auswertung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(Strukturierte qualitative Inhalts- oder Dokumentenanalyse; Interpretation eng am Material; Reflexion subjektiver Eindrücke; transparente Dokumentation aller Schritte)</a:t>
          </a:r>
        </a:p>
      </dsp:txBody>
      <dsp:txXfrm>
        <a:off x="7538123" y="2609791"/>
        <a:ext cx="3199515" cy="1596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19.10.25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48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„Methoden der qualitativen Datenerhebung – Fokus: Beobachtung“ </a:t>
            </a:r>
            <a:r>
              <a:rPr lang="de-DE" dirty="0">
                <a:latin typeface="+mn-lt"/>
              </a:rPr>
              <a:t>von Diana Wahidie.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Das Werk ist online verfügbar unter:</a:t>
            </a:r>
          </a:p>
          <a:p>
            <a:r>
              <a:rPr lang="de-DE" dirty="0">
                <a:latin typeface="+mn-lt"/>
              </a:rPr>
              <a:t>Link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mp3"/><Relationship Id="rId13" Type="http://schemas.openxmlformats.org/officeDocument/2006/relationships/diagramData" Target="../diagrams/data2.xml"/><Relationship Id="rId18" Type="http://schemas.openxmlformats.org/officeDocument/2006/relationships/image" Target="../media/image33.png"/><Relationship Id="rId3" Type="http://schemas.microsoft.com/office/2007/relationships/media" Target="../media/media21.mp3"/><Relationship Id="rId7" Type="http://schemas.microsoft.com/office/2007/relationships/media" Target="../media/media23.mp3"/><Relationship Id="rId12" Type="http://schemas.openxmlformats.org/officeDocument/2006/relationships/notesSlide" Target="../notesSlides/notesSlide1.xml"/><Relationship Id="rId17" Type="http://schemas.microsoft.com/office/2007/relationships/diagramDrawing" Target="../diagrams/drawing2.xml"/><Relationship Id="rId2" Type="http://schemas.openxmlformats.org/officeDocument/2006/relationships/audio" Target="../media/media20.mp3"/><Relationship Id="rId16" Type="http://schemas.openxmlformats.org/officeDocument/2006/relationships/diagramColors" Target="../diagrams/colors2.xml"/><Relationship Id="rId20" Type="http://schemas.openxmlformats.org/officeDocument/2006/relationships/image" Target="../media/image12.png"/><Relationship Id="rId1" Type="http://schemas.microsoft.com/office/2007/relationships/media" Target="../media/media20.mp3"/><Relationship Id="rId6" Type="http://schemas.openxmlformats.org/officeDocument/2006/relationships/audio" Target="../media/media22.mp3"/><Relationship Id="rId11" Type="http://schemas.openxmlformats.org/officeDocument/2006/relationships/slideLayout" Target="../slideLayouts/slideLayout3.xml"/><Relationship Id="rId5" Type="http://schemas.microsoft.com/office/2007/relationships/media" Target="../media/media22.mp3"/><Relationship Id="rId15" Type="http://schemas.openxmlformats.org/officeDocument/2006/relationships/diagramQuickStyle" Target="../diagrams/quickStyle2.xml"/><Relationship Id="rId10" Type="http://schemas.openxmlformats.org/officeDocument/2006/relationships/audio" Target="../media/media24.mp3"/><Relationship Id="rId19" Type="http://schemas.openxmlformats.org/officeDocument/2006/relationships/image" Target="../media/image34.svg"/><Relationship Id="rId4" Type="http://schemas.openxmlformats.org/officeDocument/2006/relationships/audio" Target="../media/media21.mp3"/><Relationship Id="rId9" Type="http://schemas.microsoft.com/office/2007/relationships/media" Target="../media/media24.mp3"/><Relationship Id="rId1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8.sv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10" Type="http://schemas.openxmlformats.org/officeDocument/2006/relationships/image" Target="../media/image1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1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mp3"/><Relationship Id="rId13" Type="http://schemas.openxmlformats.org/officeDocument/2006/relationships/slideLayout" Target="../slideLayouts/slideLayout3.xml"/><Relationship Id="rId18" Type="http://schemas.microsoft.com/office/2007/relationships/diagramDrawing" Target="../diagrams/drawing1.xml"/><Relationship Id="rId3" Type="http://schemas.microsoft.com/office/2007/relationships/media" Target="../media/media14.mp3"/><Relationship Id="rId7" Type="http://schemas.microsoft.com/office/2007/relationships/media" Target="../media/media16.mp3"/><Relationship Id="rId12" Type="http://schemas.openxmlformats.org/officeDocument/2006/relationships/audio" Target="../media/media18.mp3"/><Relationship Id="rId17" Type="http://schemas.openxmlformats.org/officeDocument/2006/relationships/diagramColors" Target="../diagrams/colors1.xml"/><Relationship Id="rId2" Type="http://schemas.openxmlformats.org/officeDocument/2006/relationships/audio" Target="../media/media13.mp3"/><Relationship Id="rId16" Type="http://schemas.openxmlformats.org/officeDocument/2006/relationships/diagramQuickStyle" Target="../diagrams/quickStyle1.xml"/><Relationship Id="rId1" Type="http://schemas.microsoft.com/office/2007/relationships/media" Target="../media/media13.mp3"/><Relationship Id="rId6" Type="http://schemas.openxmlformats.org/officeDocument/2006/relationships/audio" Target="../media/media15.mp3"/><Relationship Id="rId11" Type="http://schemas.microsoft.com/office/2007/relationships/media" Target="../media/media18.mp3"/><Relationship Id="rId5" Type="http://schemas.microsoft.com/office/2007/relationships/media" Target="../media/media15.mp3"/><Relationship Id="rId15" Type="http://schemas.openxmlformats.org/officeDocument/2006/relationships/diagramLayout" Target="../diagrams/layout1.xml"/><Relationship Id="rId10" Type="http://schemas.openxmlformats.org/officeDocument/2006/relationships/audio" Target="../media/media17.mp3"/><Relationship Id="rId19" Type="http://schemas.openxmlformats.org/officeDocument/2006/relationships/image" Target="../media/image12.png"/><Relationship Id="rId4" Type="http://schemas.openxmlformats.org/officeDocument/2006/relationships/audio" Target="../media/media14.mp3"/><Relationship Id="rId9" Type="http://schemas.microsoft.com/office/2007/relationships/media" Target="../media/media17.mp3"/><Relationship Id="rId1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46FFC-AD0C-5935-214C-34D79AB3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B50D6B2A-37FD-6804-C285-82113CD21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Ablauf einer qualitativen Beobachtung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BC895D-DD90-81BA-68CA-954BB098D9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2" name="fable_gpt-4o-mini-4-18.mp3">
            <a:hlinkClick r:id="" action="ppaction://media"/>
            <a:extLst>
              <a:ext uri="{FF2B5EF4-FFF2-40B4-BE49-F238E27FC236}">
                <a16:creationId xmlns:a16="http://schemas.microsoft.com/office/drawing/2014/main" id="{99498848-DBF8-3B01-7541-8418DA3AD9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892" y="578961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3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51647-53CA-AB80-0885-09DE8D984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23BA76A-49F1-F8C1-AFEF-E3DBE5D91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 einer qualitativen Beobachtung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54BA19F-85CC-63D7-E81B-6824AB88EE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2" name="Inhaltsplatzhalter 1">
            <a:extLst>
              <a:ext uri="{FF2B5EF4-FFF2-40B4-BE49-F238E27FC236}">
                <a16:creationId xmlns:a16="http://schemas.microsoft.com/office/drawing/2014/main" id="{6E342476-F79F-23D9-7E03-AAF617AEAF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734343"/>
              </p:ext>
            </p:extLst>
          </p:nvPr>
        </p:nvGraphicFramePr>
        <p:xfrm>
          <a:off x="838200" y="1257301"/>
          <a:ext cx="10756900" cy="484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AC7E1B8C-2BDD-C5CC-8A9B-F3023667507F}"/>
              </a:ext>
            </a:extLst>
          </p:cNvPr>
          <p:cNvSpPr txBox="1"/>
          <p:nvPr/>
        </p:nvSpPr>
        <p:spPr>
          <a:xfrm>
            <a:off x="838200" y="5600699"/>
            <a:ext cx="1002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 </a:t>
            </a:r>
            <a:r>
              <a:rPr lang="de-DE" sz="1400" b="1" dirty="0"/>
              <a:t>Ethik: </a:t>
            </a:r>
            <a:r>
              <a:rPr lang="de-DE" sz="1400" dirty="0"/>
              <a:t>Informierte Einwilligung, Transparenz der Rolle und Schutz der Anonymität sind unverzichtbar</a:t>
            </a:r>
            <a:r>
              <a:rPr lang="de-DE" dirty="0"/>
              <a:t>.</a:t>
            </a:r>
          </a:p>
        </p:txBody>
      </p:sp>
      <p:pic>
        <p:nvPicPr>
          <p:cNvPr id="11" name="Grafik 10" descr="Ausrufezeichen mit einfarbiger Füllung">
            <a:extLst>
              <a:ext uri="{FF2B5EF4-FFF2-40B4-BE49-F238E27FC236}">
                <a16:creationId xmlns:a16="http://schemas.microsoft.com/office/drawing/2014/main" id="{59E09D4D-5B1E-A379-0114-3E4ABF53C61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69471" y="5600699"/>
            <a:ext cx="337457" cy="337457"/>
          </a:xfrm>
          <a:prstGeom prst="rect">
            <a:avLst/>
          </a:prstGeom>
        </p:spPr>
      </p:pic>
      <p:pic>
        <p:nvPicPr>
          <p:cNvPr id="12" name="fable_gpt-4o-mini-4-19.mp3">
            <a:hlinkClick r:id="" action="ppaction://media"/>
            <a:extLst>
              <a:ext uri="{FF2B5EF4-FFF2-40B4-BE49-F238E27FC236}">
                <a16:creationId xmlns:a16="http://schemas.microsoft.com/office/drawing/2014/main" id="{2656A4EA-CF9D-9E8A-7351-6A60AB182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60938" y="5248756"/>
            <a:ext cx="812800" cy="812800"/>
          </a:xfrm>
          <a:prstGeom prst="rect">
            <a:avLst/>
          </a:prstGeom>
        </p:spPr>
      </p:pic>
      <p:pic>
        <p:nvPicPr>
          <p:cNvPr id="13" name="fable_gpt-4o-mini-4-20.mp3">
            <a:hlinkClick r:id="" action="ppaction://media"/>
            <a:extLst>
              <a:ext uri="{FF2B5EF4-FFF2-40B4-BE49-F238E27FC236}">
                <a16:creationId xmlns:a16="http://schemas.microsoft.com/office/drawing/2014/main" id="{107D6E58-F1EF-DABD-5477-6ACA14AD179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873738" y="5192400"/>
            <a:ext cx="812800" cy="812800"/>
          </a:xfrm>
          <a:prstGeom prst="rect">
            <a:avLst/>
          </a:prstGeom>
        </p:spPr>
      </p:pic>
      <p:pic>
        <p:nvPicPr>
          <p:cNvPr id="14" name="fable_gpt-4o-mini-4-21.mp3">
            <a:hlinkClick r:id="" action="ppaction://media"/>
            <a:extLst>
              <a:ext uri="{FF2B5EF4-FFF2-40B4-BE49-F238E27FC236}">
                <a16:creationId xmlns:a16="http://schemas.microsoft.com/office/drawing/2014/main" id="{AED08D31-3B3F-E665-94F1-AAAA87469E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918558" y="5227569"/>
            <a:ext cx="812800" cy="812800"/>
          </a:xfrm>
          <a:prstGeom prst="rect">
            <a:avLst/>
          </a:prstGeom>
        </p:spPr>
      </p:pic>
      <p:pic>
        <p:nvPicPr>
          <p:cNvPr id="15" name="fable_gpt-4o-mini-4-22.mp3">
            <a:hlinkClick r:id="" action="ppaction://media"/>
            <a:extLst>
              <a:ext uri="{FF2B5EF4-FFF2-40B4-BE49-F238E27FC236}">
                <a16:creationId xmlns:a16="http://schemas.microsoft.com/office/drawing/2014/main" id="{99E7DE9C-7AA2-CEFF-10B0-DB5EBC86F16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948235" y="5192400"/>
            <a:ext cx="812800" cy="812800"/>
          </a:xfrm>
          <a:prstGeom prst="rect">
            <a:avLst/>
          </a:prstGeom>
        </p:spPr>
      </p:pic>
      <p:pic>
        <p:nvPicPr>
          <p:cNvPr id="16" name="fable_gpt-4o-mini-4-23.mp3">
            <a:hlinkClick r:id="" action="ppaction://media"/>
            <a:extLst>
              <a:ext uri="{FF2B5EF4-FFF2-40B4-BE49-F238E27FC236}">
                <a16:creationId xmlns:a16="http://schemas.microsoft.com/office/drawing/2014/main" id="{4E62C3DF-38AF-0444-105A-6BCEE2DE6A2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876488" y="522756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C4056A-A34B-4EB1-B98F-1887D724D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2C4056A-A34B-4EB1-B98F-1887D724DF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3FC14-117C-4E9F-8264-909ECE8FA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8E13FC14-117C-4E9F-8264-909ECE8FA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4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E0ABAA-A2AE-4015-99A2-91BA36572F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04E0ABAA-A2AE-4015-99A2-91BA36572F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B2FC4D-5513-4464-88EB-836E7FE03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C7B2FC4D-5513-4464-88EB-836E7FE03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590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BD4CEB-2B1A-4DFA-A81A-A8CCFA8A9C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B9BD4CEB-2B1A-4DFA-A81A-A8CCFA8A9C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BB649B-746C-4D39-B98D-B4F76CF3F9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5ABB649B-746C-4D39-B98D-B4F76CF3F9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66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664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855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216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716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64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Graphic spid="2" grpId="0" uiExpand="1">
        <p:bldSub>
          <a:bldDgm bld="one"/>
        </p:bldSub>
      </p:bldGraphic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40F88-62DE-7E12-E0C8-D5D6E2C8A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B7D9084-D4B5-A0D5-E306-DCB134DB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Vor- und Nachteile der qualitativen Beobachtung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E0F46A-883E-E8FE-1CA9-D5C57C3F31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3" name="fable_gpt-4o-mini-4-24.mp3">
            <a:hlinkClick r:id="" action="ppaction://media"/>
            <a:extLst>
              <a:ext uri="{FF2B5EF4-FFF2-40B4-BE49-F238E27FC236}">
                <a16:creationId xmlns:a16="http://schemas.microsoft.com/office/drawing/2014/main" id="{2BFFF9D7-6068-A17C-8DD4-F3F4E7D06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798" y="546686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4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6263E-998D-3EFD-799E-ECAC515E3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1FFCC20-6107-880D-D412-D272453D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Vor- und Nachteile der qualitativen Beobachtung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A3DCE1-2C6F-5CC3-4FA4-2EDC0EF29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88005"/>
            <a:ext cx="10515600" cy="5151423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Vorteile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Unmittelbarer Zugang zu sozialem Handeln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Rekonstruktion von Routinen und Interaktionsmustern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Ganzheitliche Perspektive auf Situationen und Abläufe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Besonders geeignet für sensible oder schwer zugängliche Kontexte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</a:pPr>
            <a:r>
              <a:rPr lang="de-DE" sz="2800" dirty="0">
                <a:solidFill>
                  <a:schemeClr val="tx1"/>
                </a:solidFill>
              </a:rPr>
              <a:t>Herausforderungen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Hoher Zeit- und Reflexionsaufwand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Gefahr von Subjektivität und Verzerrung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Schwierige Rollenabgrenzung („Teilnahme vs. Distanz“)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Beeinflussung des Feldes durch Anwesenheit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Ethische Anforderungen und Datenschutz</a:t>
            </a:r>
          </a:p>
        </p:txBody>
      </p:sp>
      <p:pic>
        <p:nvPicPr>
          <p:cNvPr id="8" name="Grafik 7" descr="Glühbirne und Zahnrad mit einfarbiger Füllung">
            <a:extLst>
              <a:ext uri="{FF2B5EF4-FFF2-40B4-BE49-F238E27FC236}">
                <a16:creationId xmlns:a16="http://schemas.microsoft.com/office/drawing/2014/main" id="{10555968-6B23-D9D4-1AD8-5B839E9D3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5573" y="2319871"/>
            <a:ext cx="914400" cy="914400"/>
          </a:xfrm>
          <a:prstGeom prst="rect">
            <a:avLst/>
          </a:prstGeom>
        </p:spPr>
      </p:pic>
      <p:pic>
        <p:nvPicPr>
          <p:cNvPr id="10" name="Grafik 9" descr="Warnung mit einfarbiger Füllung">
            <a:extLst>
              <a:ext uri="{FF2B5EF4-FFF2-40B4-BE49-F238E27FC236}">
                <a16:creationId xmlns:a16="http://schemas.microsoft.com/office/drawing/2014/main" id="{31FDF0B3-3725-EA13-2735-ED0B08B61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6426" y="4635443"/>
            <a:ext cx="783547" cy="783547"/>
          </a:xfrm>
          <a:prstGeom prst="rect">
            <a:avLst/>
          </a:prstGeom>
        </p:spPr>
      </p:pic>
      <p:pic>
        <p:nvPicPr>
          <p:cNvPr id="9" name="fable_gpt-4o-mini-4-25.mp3">
            <a:hlinkClick r:id="" action="ppaction://media"/>
            <a:extLst>
              <a:ext uri="{FF2B5EF4-FFF2-40B4-BE49-F238E27FC236}">
                <a16:creationId xmlns:a16="http://schemas.microsoft.com/office/drawing/2014/main" id="{A737B996-55EE-C460-F187-57577A8A3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7173" y="582662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8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1D39-D8A1-0DD2-641B-00F781304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EBA2F2F-3146-79FB-E602-C21549E2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Ausblick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3CD5BC-BBEC-E3E2-681D-E58105B3F78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4" name="fable_gpt-4o-mini-4-26-2.mp3">
            <a:hlinkClick r:id="" action="ppaction://media"/>
            <a:extLst>
              <a:ext uri="{FF2B5EF4-FFF2-40B4-BE49-F238E27FC236}">
                <a16:creationId xmlns:a16="http://schemas.microsoft.com/office/drawing/2014/main" id="{5F1CBF88-FFCD-6068-B52C-BEEE66C04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0400" y="55208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" y="4305204"/>
            <a:ext cx="6000592" cy="941388"/>
          </a:xfrm>
        </p:spPr>
        <p:txBody>
          <a:bodyPr/>
          <a:lstStyle/>
          <a:p>
            <a:r>
              <a:rPr lang="de-DE" dirty="0"/>
              <a:t>Methoden der qualitativen Datenerhebung – Fokus</a:t>
            </a:r>
            <a:r>
              <a:rPr lang="de-DE"/>
              <a:t>: Beobachtung</a:t>
            </a:r>
            <a:endParaRPr lang="de-DE" dirty="0"/>
          </a:p>
        </p:txBody>
      </p:sp>
      <p:pic>
        <p:nvPicPr>
          <p:cNvPr id="3" name="fable_gpt-4o-mini-4-1.mp3">
            <a:hlinkClick r:id="" action="ppaction://media"/>
            <a:extLst>
              <a:ext uri="{FF2B5EF4-FFF2-40B4-BE49-F238E27FC236}">
                <a16:creationId xmlns:a16="http://schemas.microsoft.com/office/drawing/2014/main" id="{F8FA8A1C-2D4E-4112-F120-03F533686B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1462" y="571304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C53F3-1500-1626-18B6-CECB88F4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Lernziele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C21555-2E8D-6F16-CF5F-40387C75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0" dirty="0">
                <a:solidFill>
                  <a:schemeClr val="tx1"/>
                </a:solidFill>
              </a:rPr>
              <a:t>Nach diesem Video kannst du…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die Merkmale und Zielsetzungen der qualitativen Beobachtung beschreiben,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verschiedene Formen qualitativer Beobachtung unterscheiden,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den Ablauf einer Beobachtungsstudie erläutern und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Vor- und Nachteile dieser Methode benennen.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8B82B11-B880-FB4E-E767-BFB77D38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5279CC-2E89-9F3F-78C7-DD5FFA36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B84D9B6-B596-F93A-D167-4840EEEA5A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" name="fable_gpt-4o-mini-4-2.mp3">
            <a:hlinkClick r:id="" action="ppaction://media"/>
            <a:extLst>
              <a:ext uri="{FF2B5EF4-FFF2-40B4-BE49-F238E27FC236}">
                <a16:creationId xmlns:a16="http://schemas.microsoft.com/office/drawing/2014/main" id="{DA75A884-D5E2-71ED-052E-373F59E3A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647" y="5223809"/>
            <a:ext cx="812800" cy="812800"/>
          </a:xfrm>
          <a:prstGeom prst="rect">
            <a:avLst/>
          </a:prstGeom>
        </p:spPr>
      </p:pic>
      <p:pic>
        <p:nvPicPr>
          <p:cNvPr id="11" name="fable_gpt-4o-mini-4-3.mp3">
            <a:hlinkClick r:id="" action="ppaction://media"/>
            <a:extLst>
              <a:ext uri="{FF2B5EF4-FFF2-40B4-BE49-F238E27FC236}">
                <a16:creationId xmlns:a16="http://schemas.microsoft.com/office/drawing/2014/main" id="{D2A7762C-3F20-1B3E-79A7-55EB3009BD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62723" y="5223809"/>
            <a:ext cx="812800" cy="812800"/>
          </a:xfrm>
          <a:prstGeom prst="rect">
            <a:avLst/>
          </a:prstGeom>
        </p:spPr>
      </p:pic>
      <p:pic>
        <p:nvPicPr>
          <p:cNvPr id="12" name="fable_gpt-4o-mini-4-4.mp3">
            <a:hlinkClick r:id="" action="ppaction://media"/>
            <a:extLst>
              <a:ext uri="{FF2B5EF4-FFF2-40B4-BE49-F238E27FC236}">
                <a16:creationId xmlns:a16="http://schemas.microsoft.com/office/drawing/2014/main" id="{9731A3A6-43E0-8929-A05B-D660B969482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35384" y="5223809"/>
            <a:ext cx="812800" cy="812800"/>
          </a:xfrm>
          <a:prstGeom prst="rect">
            <a:avLst/>
          </a:prstGeom>
        </p:spPr>
      </p:pic>
      <p:pic>
        <p:nvPicPr>
          <p:cNvPr id="13" name="fable_gpt-4o-mini-4-5.mp3">
            <a:hlinkClick r:id="" action="ppaction://media"/>
            <a:extLst>
              <a:ext uri="{FF2B5EF4-FFF2-40B4-BE49-F238E27FC236}">
                <a16:creationId xmlns:a16="http://schemas.microsoft.com/office/drawing/2014/main" id="{D225E209-A9A7-82ED-B3F7-78AA0A3A00D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78737" y="522380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6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8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1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2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Merkmale und Ziele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0AFC2-1A21-C878-A9E2-D722204D8C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2" name="fable_gpt-4o-mini-4-6.mp3">
            <a:hlinkClick r:id="" action="ppaction://media"/>
            <a:extLst>
              <a:ext uri="{FF2B5EF4-FFF2-40B4-BE49-F238E27FC236}">
                <a16:creationId xmlns:a16="http://schemas.microsoft.com/office/drawing/2014/main" id="{01574E18-CC23-AB95-7A01-966AA803A2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198" y="56483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Merkmale und Ziele qualitativer Beobachtungen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128DF4-B04E-9D2C-F85C-2AA8E8440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ABCCCCCD-A086-82DD-4F66-BCD994177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653"/>
            <a:ext cx="10515600" cy="427144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Offene, </a:t>
            </a:r>
            <a:r>
              <a:rPr lang="de-DE" dirty="0">
                <a:solidFill>
                  <a:schemeClr val="tx1"/>
                </a:solidFill>
              </a:rPr>
              <a:t>nicht standardisierte Methode </a:t>
            </a:r>
            <a:r>
              <a:rPr lang="de-DE" b="0" dirty="0">
                <a:solidFill>
                  <a:schemeClr val="tx1"/>
                </a:solidFill>
              </a:rPr>
              <a:t>der Datenerhebung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Fokus auf </a:t>
            </a:r>
            <a:r>
              <a:rPr lang="de-DE" dirty="0">
                <a:solidFill>
                  <a:schemeClr val="tx1"/>
                </a:solidFill>
              </a:rPr>
              <a:t>natürliches Umfeld </a:t>
            </a:r>
            <a:r>
              <a:rPr lang="de-DE" b="0" dirty="0">
                <a:solidFill>
                  <a:schemeClr val="tx1"/>
                </a:solidFill>
              </a:rPr>
              <a:t>der Beteiligten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Ziel: </a:t>
            </a:r>
            <a:r>
              <a:rPr lang="de-DE" b="0" dirty="0">
                <a:solidFill>
                  <a:schemeClr val="tx1"/>
                </a:solidFill>
              </a:rPr>
              <a:t>tiefes Verständnis </a:t>
            </a:r>
            <a:r>
              <a:rPr lang="de-DE" dirty="0">
                <a:solidFill>
                  <a:schemeClr val="tx1"/>
                </a:solidFill>
              </a:rPr>
              <a:t>sozialer Interaktionen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Erhebung verbaler, visueller und nonverbaler Daten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Datentypen: </a:t>
            </a:r>
            <a:r>
              <a:rPr lang="de-DE" b="0" dirty="0">
                <a:solidFill>
                  <a:schemeClr val="tx1"/>
                </a:solidFill>
              </a:rPr>
              <a:t>Beobachtungsprotokolle, Notizen, Videoaufnahmen</a:t>
            </a:r>
          </a:p>
        </p:txBody>
      </p:sp>
      <p:pic>
        <p:nvPicPr>
          <p:cNvPr id="7" name="fable_gpt-4o-mini-4-7.mp3">
            <a:hlinkClick r:id="" action="ppaction://media"/>
            <a:extLst>
              <a:ext uri="{FF2B5EF4-FFF2-40B4-BE49-F238E27FC236}">
                <a16:creationId xmlns:a16="http://schemas.microsoft.com/office/drawing/2014/main" id="{EC9AF3E0-1652-9DFE-D456-2A682DB366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5186302"/>
            <a:ext cx="1133231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01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792C6-B2CC-8F36-7EFB-6CBE7E645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C3E90C0-F105-0BA7-5E85-3BAF713FA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Kriterien qualitativer Beobachtung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B93952D-9327-3888-16B6-696BED86DB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DC76E9FC-1A79-7972-CE97-254E50B53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652" y="1763747"/>
            <a:ext cx="10515600" cy="4271449"/>
          </a:xfrm>
        </p:spPr>
        <p:txBody>
          <a:bodyPr/>
          <a:lstStyle/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Teilnahmegrad: </a:t>
            </a:r>
            <a:r>
              <a:rPr lang="de-DE" b="0" dirty="0">
                <a:solidFill>
                  <a:schemeClr val="tx1"/>
                </a:solidFill>
              </a:rPr>
              <a:t>aktiv oder passiv teilnehmend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Strukturierungsgrad: </a:t>
            </a:r>
            <a:r>
              <a:rPr lang="de-DE" b="0" dirty="0">
                <a:solidFill>
                  <a:schemeClr val="tx1"/>
                </a:solidFill>
              </a:rPr>
              <a:t>unstrukturiert bis teilstrukturiert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Beobachtungsort: </a:t>
            </a:r>
            <a:r>
              <a:rPr lang="de-DE" b="0" dirty="0">
                <a:solidFill>
                  <a:schemeClr val="tx1"/>
                </a:solidFill>
              </a:rPr>
              <a:t>natürliches Feld vs. Labor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Offenheit: </a:t>
            </a:r>
            <a:r>
              <a:rPr lang="de-DE" b="0" dirty="0">
                <a:solidFill>
                  <a:schemeClr val="tx1"/>
                </a:solidFill>
              </a:rPr>
              <a:t>offen vs. verdeckt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Beobachterrolle: </a:t>
            </a:r>
            <a:r>
              <a:rPr lang="de-DE" b="0" dirty="0">
                <a:solidFill>
                  <a:schemeClr val="tx1"/>
                </a:solidFill>
              </a:rPr>
              <a:t>Insider vs. Outsider</a:t>
            </a:r>
          </a:p>
        </p:txBody>
      </p:sp>
      <p:pic>
        <p:nvPicPr>
          <p:cNvPr id="8" name="Grafik 7" descr="Übertragen mit einfarbiger Füllung">
            <a:extLst>
              <a:ext uri="{FF2B5EF4-FFF2-40B4-BE49-F238E27FC236}">
                <a16:creationId xmlns:a16="http://schemas.microsoft.com/office/drawing/2014/main" id="{C86CE39B-40E7-C220-93CA-9882A6459E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1804249"/>
            <a:ext cx="478747" cy="478747"/>
          </a:xfrm>
          <a:prstGeom prst="rect">
            <a:avLst/>
          </a:prstGeom>
        </p:spPr>
      </p:pic>
      <p:pic>
        <p:nvPicPr>
          <p:cNvPr id="10" name="Grafik 9" descr="Zahnrad mit einfarbiger Füllung">
            <a:extLst>
              <a:ext uri="{FF2B5EF4-FFF2-40B4-BE49-F238E27FC236}">
                <a16:creationId xmlns:a16="http://schemas.microsoft.com/office/drawing/2014/main" id="{7DB8509E-87E4-AC61-7477-BE33E18EFB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1" y="2282996"/>
            <a:ext cx="478746" cy="478747"/>
          </a:xfrm>
          <a:prstGeom prst="rect">
            <a:avLst/>
          </a:prstGeom>
        </p:spPr>
      </p:pic>
      <p:pic>
        <p:nvPicPr>
          <p:cNvPr id="12" name="Grafik 11" descr="Markierung mit einfarbiger Füllung">
            <a:extLst>
              <a:ext uri="{FF2B5EF4-FFF2-40B4-BE49-F238E27FC236}">
                <a16:creationId xmlns:a16="http://schemas.microsoft.com/office/drawing/2014/main" id="{A8FDD30A-C0D8-5A84-0D76-302CD56017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8200" y="2848749"/>
            <a:ext cx="478747" cy="478747"/>
          </a:xfrm>
          <a:prstGeom prst="rect">
            <a:avLst/>
          </a:prstGeom>
        </p:spPr>
      </p:pic>
      <p:pic>
        <p:nvPicPr>
          <p:cNvPr id="14" name="Grafik 13" descr="Auge mit einfarbiger Füllung">
            <a:extLst>
              <a:ext uri="{FF2B5EF4-FFF2-40B4-BE49-F238E27FC236}">
                <a16:creationId xmlns:a16="http://schemas.microsoft.com/office/drawing/2014/main" id="{136443B9-B4E6-E98B-C55C-1B19F6E4D4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8200" y="3414502"/>
            <a:ext cx="502406" cy="502406"/>
          </a:xfrm>
          <a:prstGeom prst="rect">
            <a:avLst/>
          </a:prstGeom>
        </p:spPr>
      </p:pic>
      <p:pic>
        <p:nvPicPr>
          <p:cNvPr id="20" name="Grafik 19" descr="Männliches Profil Silhouette">
            <a:extLst>
              <a:ext uri="{FF2B5EF4-FFF2-40B4-BE49-F238E27FC236}">
                <a16:creationId xmlns:a16="http://schemas.microsoft.com/office/drawing/2014/main" id="{A312D3F2-4041-AEE3-A88A-2CBB334E41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0803" y="3980255"/>
            <a:ext cx="457200" cy="457200"/>
          </a:xfrm>
          <a:prstGeom prst="rect">
            <a:avLst/>
          </a:prstGeom>
        </p:spPr>
      </p:pic>
      <p:pic>
        <p:nvPicPr>
          <p:cNvPr id="21" name="fable_gpt-4o-mini-4-8.mp3">
            <a:hlinkClick r:id="" action="ppaction://media"/>
            <a:extLst>
              <a:ext uri="{FF2B5EF4-FFF2-40B4-BE49-F238E27FC236}">
                <a16:creationId xmlns:a16="http://schemas.microsoft.com/office/drawing/2014/main" id="{9DBFEEF4-D3A7-8F09-BB07-4AF2E59D8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3003" y="50104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5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996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19AD8-014D-2181-A94A-AC744A4E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87A0A5C-2274-A81C-F638-0A50023C4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Fallbeispiel: Jana Hofmann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7877CF-F9FF-1C27-D50A-E60841A06B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29F02D52-89EC-F46B-CF88-ECAA61163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2" y="1440181"/>
            <a:ext cx="6387712" cy="4320072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Masterstudentin der Gesundheits-wissenschaften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Thema: </a:t>
            </a:r>
            <a:r>
              <a:rPr lang="de-DE" b="0" i="1" dirty="0">
                <a:solidFill>
                  <a:schemeClr val="tx1"/>
                </a:solidFill>
              </a:rPr>
              <a:t>Kommunikation und Team-interaktion während der Visite auf einer Krankenhausstation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Ziel: </a:t>
            </a:r>
            <a:r>
              <a:rPr lang="de-DE" b="0" dirty="0">
                <a:solidFill>
                  <a:schemeClr val="tx1"/>
                </a:solidFill>
              </a:rPr>
              <a:t>Verstehen, wie Pflegekräfte, </a:t>
            </a:r>
            <a:r>
              <a:rPr lang="de-DE" b="0" dirty="0" err="1">
                <a:solidFill>
                  <a:schemeClr val="tx1"/>
                </a:solidFill>
              </a:rPr>
              <a:t>Ärzt:innen</a:t>
            </a:r>
            <a:r>
              <a:rPr lang="de-DE" b="0" dirty="0">
                <a:solidFill>
                  <a:schemeClr val="tx1"/>
                </a:solidFill>
              </a:rPr>
              <a:t> und </a:t>
            </a:r>
            <a:r>
              <a:rPr lang="de-DE" b="0" dirty="0" err="1">
                <a:solidFill>
                  <a:schemeClr val="tx1"/>
                </a:solidFill>
              </a:rPr>
              <a:t>Therapeut:innen</a:t>
            </a:r>
            <a:r>
              <a:rPr lang="de-DE" b="0" dirty="0">
                <a:solidFill>
                  <a:schemeClr val="tx1"/>
                </a:solidFill>
              </a:rPr>
              <a:t> in der Praxis miteinander kommunizieren und welche Routinen oder Störungen dabei auftreten</a:t>
            </a:r>
          </a:p>
        </p:txBody>
      </p:sp>
      <p:pic>
        <p:nvPicPr>
          <p:cNvPr id="9" name="Grafik 8" descr="Ein Bild, das Kleidung, Darstellung, Cartoon, Clipart enthält.&#10;&#10;KI-generierte Inhalte können fehlerhaft sein.">
            <a:extLst>
              <a:ext uri="{FF2B5EF4-FFF2-40B4-BE49-F238E27FC236}">
                <a16:creationId xmlns:a16="http://schemas.microsoft.com/office/drawing/2014/main" id="{6A78DC96-559F-F672-D422-E201EB264D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0" y="0"/>
            <a:ext cx="4572000" cy="6768935"/>
          </a:xfrm>
          <a:prstGeom prst="rect">
            <a:avLst/>
          </a:prstGeom>
        </p:spPr>
      </p:pic>
      <p:pic>
        <p:nvPicPr>
          <p:cNvPr id="10" name="fable_gpt-4o-mini-4-9.mp3">
            <a:hlinkClick r:id="" action="ppaction://media"/>
            <a:extLst>
              <a:ext uri="{FF2B5EF4-FFF2-40B4-BE49-F238E27FC236}">
                <a16:creationId xmlns:a16="http://schemas.microsoft.com/office/drawing/2014/main" id="{7D9666A9-286D-F95A-C7A0-47D590BAC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1800" y="5353853"/>
            <a:ext cx="812800" cy="812800"/>
          </a:xfrm>
          <a:prstGeom prst="rect">
            <a:avLst/>
          </a:prstGeom>
        </p:spPr>
      </p:pic>
      <p:pic>
        <p:nvPicPr>
          <p:cNvPr id="11" name="fable_gpt-4o-mini-4-10.mp3">
            <a:hlinkClick r:id="" action="ppaction://media"/>
            <a:extLst>
              <a:ext uri="{FF2B5EF4-FFF2-40B4-BE49-F238E27FC236}">
                <a16:creationId xmlns:a16="http://schemas.microsoft.com/office/drawing/2014/main" id="{4D4CDA26-FD87-4314-4C2D-9792B59DCD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11036" y="535385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6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2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2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44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73AD1-9EEB-B25A-05DC-BCA801019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3C87CC6-057C-1064-BDE4-63DEB349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Formen qualitativer Beobachtung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1AAF0F-F0AD-8DC2-AA30-11B5F309A1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3" name="fable_gpt-4o-mini-4-11.mp3">
            <a:hlinkClick r:id="" action="ppaction://media"/>
            <a:extLst>
              <a:ext uri="{FF2B5EF4-FFF2-40B4-BE49-F238E27FC236}">
                <a16:creationId xmlns:a16="http://schemas.microsoft.com/office/drawing/2014/main" id="{E17DFAB3-875F-D5E6-2CE6-3EA8D3DB3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892" y="56483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2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D7239-C5C0-71FC-9DF7-E2FA2D61B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B51EEC3-213B-86D5-0015-ED2B92530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Formen qualitativer Beobachtung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C86D896-1AB8-1163-AE53-0A8EA96816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5300" y="6308272"/>
            <a:ext cx="10515600" cy="214313"/>
          </a:xfrm>
        </p:spPr>
        <p:txBody>
          <a:bodyPr/>
          <a:lstStyle/>
          <a:p>
            <a:endParaRPr lang="de-DE"/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A464C79D-D060-23E4-8FE3-B7B3517052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3015828"/>
              </p:ext>
            </p:extLst>
          </p:nvPr>
        </p:nvGraphicFramePr>
        <p:xfrm>
          <a:off x="342900" y="1502229"/>
          <a:ext cx="11506200" cy="5020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18" name="fable_gpt-4o-mini-4-12.mp3">
            <a:hlinkClick r:id="" action="ppaction://media"/>
            <a:extLst>
              <a:ext uri="{FF2B5EF4-FFF2-40B4-BE49-F238E27FC236}">
                <a16:creationId xmlns:a16="http://schemas.microsoft.com/office/drawing/2014/main" id="{DA95184E-4A1F-21A8-8868-4905328E6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68300" y="5826634"/>
            <a:ext cx="812800" cy="812800"/>
          </a:xfrm>
          <a:prstGeom prst="rect">
            <a:avLst/>
          </a:prstGeom>
        </p:spPr>
      </p:pic>
      <p:pic>
        <p:nvPicPr>
          <p:cNvPr id="19" name="fable_gpt-4o-mini-4-13.mp3">
            <a:hlinkClick r:id="" action="ppaction://media"/>
            <a:extLst>
              <a:ext uri="{FF2B5EF4-FFF2-40B4-BE49-F238E27FC236}">
                <a16:creationId xmlns:a16="http://schemas.microsoft.com/office/drawing/2014/main" id="{EA16B84A-3604-573A-96BD-4B954AAF3D7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08100" y="5768210"/>
            <a:ext cx="812800" cy="812800"/>
          </a:xfrm>
          <a:prstGeom prst="rect">
            <a:avLst/>
          </a:prstGeom>
        </p:spPr>
      </p:pic>
      <p:pic>
        <p:nvPicPr>
          <p:cNvPr id="20" name="fable_gpt-4o-mini-4-14.mp3">
            <a:hlinkClick r:id="" action="ppaction://media"/>
            <a:extLst>
              <a:ext uri="{FF2B5EF4-FFF2-40B4-BE49-F238E27FC236}">
                <a16:creationId xmlns:a16="http://schemas.microsoft.com/office/drawing/2014/main" id="{C1548F19-8135-93B6-B272-A288EAFC1B6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247900" y="5768210"/>
            <a:ext cx="812800" cy="812800"/>
          </a:xfrm>
          <a:prstGeom prst="rect">
            <a:avLst/>
          </a:prstGeom>
        </p:spPr>
      </p:pic>
      <p:pic>
        <p:nvPicPr>
          <p:cNvPr id="21" name="fable_gpt-4o-mini-4-15.mp3">
            <a:hlinkClick r:id="" action="ppaction://media"/>
            <a:extLst>
              <a:ext uri="{FF2B5EF4-FFF2-40B4-BE49-F238E27FC236}">
                <a16:creationId xmlns:a16="http://schemas.microsoft.com/office/drawing/2014/main" id="{80FECCB2-C172-771D-7616-426FE62D9F8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269762" y="5768210"/>
            <a:ext cx="812800" cy="812800"/>
          </a:xfrm>
          <a:prstGeom prst="rect">
            <a:avLst/>
          </a:prstGeom>
        </p:spPr>
      </p:pic>
      <p:pic>
        <p:nvPicPr>
          <p:cNvPr id="22" name="fable_gpt-4o-mini-4-16.mp3">
            <a:hlinkClick r:id="" action="ppaction://media"/>
            <a:extLst>
              <a:ext uri="{FF2B5EF4-FFF2-40B4-BE49-F238E27FC236}">
                <a16:creationId xmlns:a16="http://schemas.microsoft.com/office/drawing/2014/main" id="{61DF746B-9322-042A-9E89-4B945ED5040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91624" y="5738998"/>
            <a:ext cx="812800" cy="812800"/>
          </a:xfrm>
          <a:prstGeom prst="rect">
            <a:avLst/>
          </a:prstGeom>
        </p:spPr>
      </p:pic>
      <p:pic>
        <p:nvPicPr>
          <p:cNvPr id="23" name="fable_gpt-4o-mini-4-17.mp3">
            <a:hlinkClick r:id="" action="ppaction://media"/>
            <a:extLst>
              <a:ext uri="{FF2B5EF4-FFF2-40B4-BE49-F238E27FC236}">
                <a16:creationId xmlns:a16="http://schemas.microsoft.com/office/drawing/2014/main" id="{4687F3F5-714A-C34C-8D3E-F7421D4F1511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313486" y="569803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3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4415D4-2E37-BD44-B4F9-BE938CD4E0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E14415D4-2E37-BD44-B4F9-BE938CD4E0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26D6B79-A365-E045-9512-BD33BFD33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526D6B79-A365-E045-9512-BD33BFD33C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3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2DBFD6-86F4-3E49-A17C-ABAD17AB8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4D2DBFD6-86F4-3E49-A17C-ABAD17AB8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6939FAB-2BC9-E141-BA4A-5EBC036BB8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06939FAB-2BC9-E141-BA4A-5EBC036BB8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512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14E556-8758-384E-A151-6163181DC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E614E556-8758-384E-A151-6163181DCD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EFB7BC-0257-1344-9666-72A058D4E3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E1EFB7BC-0257-1344-9666-72A058D4E3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060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108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115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>
                                            <p:graphicEl>
                                              <a:dgm id="{4D2DBFD6-86F4-3E49-A17C-ABAD17AB8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>
                                            <p:graphicEl>
                                              <a:dgm id="{4D2DBFD6-86F4-3E49-A17C-ABAD17AB8A0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7">
                                            <p:graphicEl>
                                              <a:dgm id="{06939FAB-2BC9-E141-BA4A-5EBC036BB8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7">
                                            <p:graphicEl>
                                              <a:dgm id="{06939FAB-2BC9-E141-BA4A-5EBC036BB8AE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755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52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176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Graphic spid="7" grpId="0" uiExpand="1">
        <p:bldSub>
          <a:bldDgm bld="one"/>
        </p:bldSub>
      </p:bldGraphic>
      <p:bldGraphic spid="7" grpId="1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2C2161-177C-49B2-B717-3C5F4CA1CA2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6c6cfda-f397-452f-aaf7-354f8a2af71a"/>
    <ds:schemaRef ds:uri="99a00cc4-59a4-48e2-97a2-f998a8372b5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</Words>
  <Application>Microsoft Macintosh PowerPoint</Application>
  <PresentationFormat>Breitbild</PresentationFormat>
  <Paragraphs>68</Paragraphs>
  <Slides>16</Slides>
  <Notes>1</Notes>
  <HiddenSlides>0</HiddenSlides>
  <MMClips>26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Calibri</vt:lpstr>
      <vt:lpstr>Wingdings</vt:lpstr>
      <vt:lpstr>Arial</vt:lpstr>
      <vt:lpstr>Lato</vt:lpstr>
      <vt:lpstr>Office</vt:lpstr>
      <vt:lpstr>PowerPoint-Präsentation</vt:lpstr>
      <vt:lpstr>PowerPoint-Präsentation</vt:lpstr>
      <vt:lpstr>Lernziele</vt:lpstr>
      <vt:lpstr>Merkmale und Ziele</vt:lpstr>
      <vt:lpstr>Merkmale und Ziele qualitativer Beobachtungen</vt:lpstr>
      <vt:lpstr>Kriterien qualitativer Beobachtung</vt:lpstr>
      <vt:lpstr>Fallbeispiel: Jana Hofmann</vt:lpstr>
      <vt:lpstr>Formen qualitativer Beobachtung</vt:lpstr>
      <vt:lpstr>Formen qualitativer Beobachtung</vt:lpstr>
      <vt:lpstr>Ablauf einer qualitativen Beobachtung</vt:lpstr>
      <vt:lpstr>Ablauf einer qualitativen Beobachtung</vt:lpstr>
      <vt:lpstr>Vor- und Nachteile der qualitativen Beobachtung</vt:lpstr>
      <vt:lpstr>Vor- und Nachteile der qualitativen Beobachtung</vt:lpstr>
      <vt:lpstr>Ausblick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Wahidie, Diana</cp:lastModifiedBy>
  <cp:revision>203</cp:revision>
  <dcterms:created xsi:type="dcterms:W3CDTF">2020-11-02T13:54:24Z</dcterms:created>
  <dcterms:modified xsi:type="dcterms:W3CDTF">2025-10-19T19:01:22Z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