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20"/>
  </p:notesMasterIdLst>
  <p:sldIdLst>
    <p:sldId id="337" r:id="rId5"/>
    <p:sldId id="332" r:id="rId6"/>
    <p:sldId id="338" r:id="rId7"/>
    <p:sldId id="334" r:id="rId8"/>
    <p:sldId id="333" r:id="rId9"/>
    <p:sldId id="348" r:id="rId10"/>
    <p:sldId id="341" r:id="rId11"/>
    <p:sldId id="347" r:id="rId12"/>
    <p:sldId id="343" r:id="rId13"/>
    <p:sldId id="344" r:id="rId14"/>
    <p:sldId id="349" r:id="rId15"/>
    <p:sldId id="350" r:id="rId16"/>
    <p:sldId id="345" r:id="rId17"/>
    <p:sldId id="335" r:id="rId18"/>
    <p:sldId id="336" r:id="rId19"/>
  </p:sldIdLst>
  <p:sldSz cx="12192000" cy="6858000"/>
  <p:notesSz cx="6858000" cy="9144000"/>
  <p:embeddedFontLst>
    <p:embeddedFont>
      <p:font typeface="Lato" panose="020F0502020204030203" pitchFamily="34" charset="0"/>
      <p:regular r:id="rId21"/>
      <p:bold r:id="rId22"/>
      <p:italic r:id="rId23"/>
      <p:boldItalic r:id="rId24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910C033-79B9-F8AA-0D60-AE086CAA08A4}" name="Lehr, Alexander" initials="LA" userId="S::alexander.lehr_ruhr-uni-bochum.de#ext#@uniwhde.onmicrosoft.com::8a837e51-e11f-486e-98d4-923fdee6737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inz, Anne" initials="MA" lastIdx="1" clrIdx="0">
    <p:extLst>
      <p:ext uri="{19B8F6BF-5375-455C-9EA6-DF929625EA0E}">
        <p15:presenceInfo xmlns:p15="http://schemas.microsoft.com/office/powerpoint/2012/main" userId="S-1-5-21-1139895982-289624505-398547282-38138" providerId="AD"/>
      </p:ext>
    </p:extLst>
  </p:cmAuthor>
  <p:cmAuthor id="2" name="Lüdorf, Vivian" initials="LV" lastIdx="5" clrIdx="1">
    <p:extLst>
      <p:ext uri="{19B8F6BF-5375-455C-9EA6-DF929625EA0E}">
        <p15:presenceInfo xmlns:p15="http://schemas.microsoft.com/office/powerpoint/2012/main" userId="S::vivian.luedorf@uni-wh.de::a2c1b10b-adfb-4ac6-8111-7787d0e03f7a" providerId="AD"/>
      </p:ext>
    </p:extLst>
  </p:cmAuthor>
  <p:cmAuthor id="3" name="Richter, Isabel" initials="IR" lastIdx="3" clrIdx="2">
    <p:extLst>
      <p:ext uri="{19B8F6BF-5375-455C-9EA6-DF929625EA0E}">
        <p15:presenceInfo xmlns:p15="http://schemas.microsoft.com/office/powerpoint/2012/main" userId="S::isabel.richter@uni-wh.de::93865361-3cba-4a87-907d-96dec40958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9F"/>
    <a:srgbClr val="F0F0F0"/>
    <a:srgbClr val="D9D9D9"/>
    <a:srgbClr val="A90D00"/>
    <a:srgbClr val="002B44"/>
    <a:srgbClr val="FFFFFF"/>
    <a:srgbClr val="DCEAFF"/>
    <a:srgbClr val="014F9F"/>
    <a:srgbClr val="203864"/>
    <a:srgbClr val="0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ittlere Formatvorlage 1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430"/>
    <p:restoredTop sz="94718"/>
  </p:normalViewPr>
  <p:slideViewPr>
    <p:cSldViewPr snapToGrid="0">
      <p:cViewPr varScale="1">
        <p:scale>
          <a:sx n="86" d="100"/>
          <a:sy n="86" d="100"/>
        </p:scale>
        <p:origin x="224" y="7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1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FA053E-2973-B149-A5E3-1D33E4C899CB}" type="doc">
      <dgm:prSet loTypeId="urn:microsoft.com/office/officeart/2018/2/layout/IconLabelList" loCatId="icon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de-DE"/>
        </a:p>
      </dgm:t>
    </dgm:pt>
    <dgm:pt modelId="{4FFB6C7D-8566-3B4E-99C9-A93CFABB0B55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de-DE" sz="1400" b="1" dirty="0"/>
            <a:t>1. Vorbereitung </a:t>
          </a:r>
        </a:p>
        <a:p>
          <a:pPr>
            <a:lnSpc>
              <a:spcPct val="100000"/>
            </a:lnSpc>
          </a:pPr>
          <a:r>
            <a:rPr lang="de-DE" sz="1400" b="0" dirty="0"/>
            <a:t>(Auswahl eines geeigneten Grundreizes; Erstellung eines Diskussionsleitfadens; Rekrutierung und Einteilung passender Teilnehmender [4-8 Personen pro Gruppe]; Schulung der Moderation)</a:t>
          </a:r>
        </a:p>
      </dgm:t>
    </dgm:pt>
    <dgm:pt modelId="{61857AB1-8BC0-F74F-BC8F-946A43C334E8}" type="parTrans" cxnId="{A430DD58-703A-7641-BF94-0F32B7EF8E87}">
      <dgm:prSet/>
      <dgm:spPr/>
      <dgm:t>
        <a:bodyPr/>
        <a:lstStyle/>
        <a:p>
          <a:endParaRPr lang="de-DE"/>
        </a:p>
      </dgm:t>
    </dgm:pt>
    <dgm:pt modelId="{6F5A253C-FAB5-4E4D-91E7-B124108F7880}" type="sibTrans" cxnId="{A430DD58-703A-7641-BF94-0F32B7EF8E87}">
      <dgm:prSet/>
      <dgm:spPr/>
      <dgm:t>
        <a:bodyPr/>
        <a:lstStyle/>
        <a:p>
          <a:endParaRPr lang="de-DE"/>
        </a:p>
      </dgm:t>
    </dgm:pt>
    <dgm:pt modelId="{64ACB36E-6FD5-6440-BEDB-3959638A464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de-DE" sz="1400" b="1" dirty="0"/>
            <a:t>2. Durchführung </a:t>
          </a:r>
        </a:p>
        <a:p>
          <a:pPr>
            <a:lnSpc>
              <a:spcPct val="100000"/>
            </a:lnSpc>
          </a:pPr>
          <a:r>
            <a:rPr lang="de-DE" sz="1400" b="0" dirty="0"/>
            <a:t>(Begrüßung, Vorstellung und Erläuterung von Ziel, Ablauf und Regeln; Präsentation des Grundreizes als Gesprächsanstoß; Offene Diskussion mit gezielter Moderation und Nachfragen; Reflexions- und Abschlussphase)</a:t>
          </a:r>
        </a:p>
      </dgm:t>
    </dgm:pt>
    <dgm:pt modelId="{5808C132-29C3-D146-99F3-C26F860350EF}" type="parTrans" cxnId="{285BD516-202C-E843-8D74-2F952DDB2FC7}">
      <dgm:prSet/>
      <dgm:spPr/>
      <dgm:t>
        <a:bodyPr/>
        <a:lstStyle/>
        <a:p>
          <a:endParaRPr lang="de-DE"/>
        </a:p>
      </dgm:t>
    </dgm:pt>
    <dgm:pt modelId="{4597100D-51D9-7142-A8A4-67880551BF1D}" type="sibTrans" cxnId="{285BD516-202C-E843-8D74-2F952DDB2FC7}">
      <dgm:prSet/>
      <dgm:spPr/>
      <dgm:t>
        <a:bodyPr/>
        <a:lstStyle/>
        <a:p>
          <a:endParaRPr lang="de-DE"/>
        </a:p>
      </dgm:t>
    </dgm:pt>
    <dgm:pt modelId="{023E53A8-51D9-D34E-97A5-C65D79F430B0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de-DE" sz="1400" b="1" dirty="0"/>
            <a:t>3. Dokumentation und Auswertung </a:t>
          </a:r>
        </a:p>
        <a:p>
          <a:pPr>
            <a:lnSpc>
              <a:spcPct val="100000"/>
            </a:lnSpc>
          </a:pPr>
          <a:r>
            <a:rPr lang="de-DE" sz="1400" b="0" dirty="0"/>
            <a:t>(Audio- oder Videoaufzeichnung der Diskussion; Transkription und Anonymisierung der Daten; Qualitative Auswertung der Inhalte)</a:t>
          </a:r>
        </a:p>
      </dgm:t>
    </dgm:pt>
    <dgm:pt modelId="{422527C9-9E7C-EC40-AAF1-6A3C91904A33}" type="parTrans" cxnId="{6A198A45-BA3C-B044-89BE-13636FDFD968}">
      <dgm:prSet/>
      <dgm:spPr/>
      <dgm:t>
        <a:bodyPr/>
        <a:lstStyle/>
        <a:p>
          <a:endParaRPr lang="de-DE"/>
        </a:p>
      </dgm:t>
    </dgm:pt>
    <dgm:pt modelId="{E3DAC917-0BDD-854F-A4AE-1956E62DC355}" type="sibTrans" cxnId="{6A198A45-BA3C-B044-89BE-13636FDFD968}">
      <dgm:prSet/>
      <dgm:spPr/>
      <dgm:t>
        <a:bodyPr/>
        <a:lstStyle/>
        <a:p>
          <a:endParaRPr lang="de-DE"/>
        </a:p>
      </dgm:t>
    </dgm:pt>
    <dgm:pt modelId="{A99E760C-DA62-4CD9-9F60-43DE5875F361}" type="pres">
      <dgm:prSet presAssocID="{C0FA053E-2973-B149-A5E3-1D33E4C899CB}" presName="root" presStyleCnt="0">
        <dgm:presLayoutVars>
          <dgm:dir/>
          <dgm:resizeHandles val="exact"/>
        </dgm:presLayoutVars>
      </dgm:prSet>
      <dgm:spPr/>
    </dgm:pt>
    <dgm:pt modelId="{6FCACC26-03A6-45C7-89E6-072C1AD8E82A}" type="pres">
      <dgm:prSet presAssocID="{4FFB6C7D-8566-3B4E-99C9-A93CFABB0B55}" presName="compNode" presStyleCnt="0"/>
      <dgm:spPr/>
    </dgm:pt>
    <dgm:pt modelId="{E2C4056A-A34B-4EB1-B98F-1887D724DFF6}" type="pres">
      <dgm:prSet presAssocID="{4FFB6C7D-8566-3B4E-99C9-A93CFABB0B55}" presName="iconRect" presStyleLbl="node1" presStyleIdx="0" presStyleCnt="3"/>
      <dgm:spPr>
        <a:blipFill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0B2BCD41-5D7A-4DEF-B69D-266A1FF9B38E}" type="pres">
      <dgm:prSet presAssocID="{4FFB6C7D-8566-3B4E-99C9-A93CFABB0B55}" presName="spaceRect" presStyleCnt="0"/>
      <dgm:spPr/>
    </dgm:pt>
    <dgm:pt modelId="{8E13FC14-117C-4E9F-8264-909ECE8FAA38}" type="pres">
      <dgm:prSet presAssocID="{4FFB6C7D-8566-3B4E-99C9-A93CFABB0B55}" presName="textRect" presStyleLbl="revTx" presStyleIdx="0" presStyleCnt="3">
        <dgm:presLayoutVars>
          <dgm:chMax val="1"/>
          <dgm:chPref val="1"/>
        </dgm:presLayoutVars>
      </dgm:prSet>
      <dgm:spPr/>
    </dgm:pt>
    <dgm:pt modelId="{1ABD19A6-E874-4609-8A6E-EEE50AD2637D}" type="pres">
      <dgm:prSet presAssocID="{6F5A253C-FAB5-4E4D-91E7-B124108F7880}" presName="sibTrans" presStyleCnt="0"/>
      <dgm:spPr/>
    </dgm:pt>
    <dgm:pt modelId="{21E24917-DA1C-4A44-8CCF-BBE8A26A9746}" type="pres">
      <dgm:prSet presAssocID="{64ACB36E-6FD5-6440-BEDB-3959638A4642}" presName="compNode" presStyleCnt="0"/>
      <dgm:spPr/>
    </dgm:pt>
    <dgm:pt modelId="{04E0ABAA-A2AE-4015-99A2-91BA36572F18}" type="pres">
      <dgm:prSet presAssocID="{64ACB36E-6FD5-6440-BEDB-3959638A4642}" presName="iconRect" presStyleLbl="node1" presStyleIdx="1" presStyleCnt="3"/>
      <dgm:spPr>
        <a:blipFill>
          <a:blip xmlns:r="http://schemas.openxmlformats.org/officeDocument/2006/relationships" r:embed="rId2"/>
          <a:srcRect/>
          <a:stretch>
            <a:fillRect l="-25000" r="-25000"/>
          </a:stretch>
        </a:blipFill>
      </dgm:spPr>
    </dgm:pt>
    <dgm:pt modelId="{EA43F986-E2F2-4D25-B006-665E0D2E35C9}" type="pres">
      <dgm:prSet presAssocID="{64ACB36E-6FD5-6440-BEDB-3959638A4642}" presName="spaceRect" presStyleCnt="0"/>
      <dgm:spPr/>
    </dgm:pt>
    <dgm:pt modelId="{C7B2FC4D-5513-4464-88EB-836E7FE03A7F}" type="pres">
      <dgm:prSet presAssocID="{64ACB36E-6FD5-6440-BEDB-3959638A4642}" presName="textRect" presStyleLbl="revTx" presStyleIdx="1" presStyleCnt="3">
        <dgm:presLayoutVars>
          <dgm:chMax val="1"/>
          <dgm:chPref val="1"/>
        </dgm:presLayoutVars>
      </dgm:prSet>
      <dgm:spPr/>
    </dgm:pt>
    <dgm:pt modelId="{888C9269-88BE-4634-9CE2-9B88BA9BC782}" type="pres">
      <dgm:prSet presAssocID="{4597100D-51D9-7142-A8A4-67880551BF1D}" presName="sibTrans" presStyleCnt="0"/>
      <dgm:spPr/>
    </dgm:pt>
    <dgm:pt modelId="{F3954B75-466A-435E-BABE-7F36C20BBA01}" type="pres">
      <dgm:prSet presAssocID="{023E53A8-51D9-D34E-97A5-C65D79F430B0}" presName="compNode" presStyleCnt="0"/>
      <dgm:spPr/>
    </dgm:pt>
    <dgm:pt modelId="{B9BD4CEB-2B1A-4DFA-A81A-A8CCFA8A9C17}" type="pres">
      <dgm:prSet presAssocID="{023E53A8-51D9-D34E-97A5-C65D79F430B0}" presName="iconRect" presStyleLbl="node1" presStyleIdx="2" presStyleCnt="3"/>
      <dgm:spPr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l="-25000" r="-25000"/>
          </a:stretch>
        </a:blipFill>
      </dgm:spPr>
    </dgm:pt>
    <dgm:pt modelId="{0AB523AC-0B1F-4577-B7F8-03BCE8F67A40}" type="pres">
      <dgm:prSet presAssocID="{023E53A8-51D9-D34E-97A5-C65D79F430B0}" presName="spaceRect" presStyleCnt="0"/>
      <dgm:spPr/>
    </dgm:pt>
    <dgm:pt modelId="{5ABB649B-746C-4D39-B98D-B4F76CF3F9D4}" type="pres">
      <dgm:prSet presAssocID="{023E53A8-51D9-D34E-97A5-C65D79F430B0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285BD516-202C-E843-8D74-2F952DDB2FC7}" srcId="{C0FA053E-2973-B149-A5E3-1D33E4C899CB}" destId="{64ACB36E-6FD5-6440-BEDB-3959638A4642}" srcOrd="1" destOrd="0" parTransId="{5808C132-29C3-D146-99F3-C26F860350EF}" sibTransId="{4597100D-51D9-7142-A8A4-67880551BF1D}"/>
    <dgm:cxn modelId="{EE97423E-15CC-4948-A3F0-DA19112F4AD8}" type="presOf" srcId="{C0FA053E-2973-B149-A5E3-1D33E4C899CB}" destId="{A99E760C-DA62-4CD9-9F60-43DE5875F361}" srcOrd="0" destOrd="0" presId="urn:microsoft.com/office/officeart/2018/2/layout/IconLabelList"/>
    <dgm:cxn modelId="{D613CC43-549F-094C-89FC-D155CF6BEB2D}" type="presOf" srcId="{023E53A8-51D9-D34E-97A5-C65D79F430B0}" destId="{5ABB649B-746C-4D39-B98D-B4F76CF3F9D4}" srcOrd="0" destOrd="0" presId="urn:microsoft.com/office/officeart/2018/2/layout/IconLabelList"/>
    <dgm:cxn modelId="{6A198A45-BA3C-B044-89BE-13636FDFD968}" srcId="{C0FA053E-2973-B149-A5E3-1D33E4C899CB}" destId="{023E53A8-51D9-D34E-97A5-C65D79F430B0}" srcOrd="2" destOrd="0" parTransId="{422527C9-9E7C-EC40-AAF1-6A3C91904A33}" sibTransId="{E3DAC917-0BDD-854F-A4AE-1956E62DC355}"/>
    <dgm:cxn modelId="{A430DD58-703A-7641-BF94-0F32B7EF8E87}" srcId="{C0FA053E-2973-B149-A5E3-1D33E4C899CB}" destId="{4FFB6C7D-8566-3B4E-99C9-A93CFABB0B55}" srcOrd="0" destOrd="0" parTransId="{61857AB1-8BC0-F74F-BC8F-946A43C334E8}" sibTransId="{6F5A253C-FAB5-4E4D-91E7-B124108F7880}"/>
    <dgm:cxn modelId="{E4716769-11D9-EE4C-BD03-BC480CFF9669}" type="presOf" srcId="{64ACB36E-6FD5-6440-BEDB-3959638A4642}" destId="{C7B2FC4D-5513-4464-88EB-836E7FE03A7F}" srcOrd="0" destOrd="0" presId="urn:microsoft.com/office/officeart/2018/2/layout/IconLabelList"/>
    <dgm:cxn modelId="{75588D95-7D91-6341-9BEC-BFC3C3512203}" type="presOf" srcId="{4FFB6C7D-8566-3B4E-99C9-A93CFABB0B55}" destId="{8E13FC14-117C-4E9F-8264-909ECE8FAA38}" srcOrd="0" destOrd="0" presId="urn:microsoft.com/office/officeart/2018/2/layout/IconLabelList"/>
    <dgm:cxn modelId="{DEFC8625-9D2A-FB49-9336-72E638350508}" type="presParOf" srcId="{A99E760C-DA62-4CD9-9F60-43DE5875F361}" destId="{6FCACC26-03A6-45C7-89E6-072C1AD8E82A}" srcOrd="0" destOrd="0" presId="urn:microsoft.com/office/officeart/2018/2/layout/IconLabelList"/>
    <dgm:cxn modelId="{35F64260-EA22-5248-8656-2BB67E296005}" type="presParOf" srcId="{6FCACC26-03A6-45C7-89E6-072C1AD8E82A}" destId="{E2C4056A-A34B-4EB1-B98F-1887D724DFF6}" srcOrd="0" destOrd="0" presId="urn:microsoft.com/office/officeart/2018/2/layout/IconLabelList"/>
    <dgm:cxn modelId="{155C0AB8-21CC-9749-B952-781FD0F7426B}" type="presParOf" srcId="{6FCACC26-03A6-45C7-89E6-072C1AD8E82A}" destId="{0B2BCD41-5D7A-4DEF-B69D-266A1FF9B38E}" srcOrd="1" destOrd="0" presId="urn:microsoft.com/office/officeart/2018/2/layout/IconLabelList"/>
    <dgm:cxn modelId="{5C804791-3653-3D48-8FA1-D45C0EC7E2F3}" type="presParOf" srcId="{6FCACC26-03A6-45C7-89E6-072C1AD8E82A}" destId="{8E13FC14-117C-4E9F-8264-909ECE8FAA38}" srcOrd="2" destOrd="0" presId="urn:microsoft.com/office/officeart/2018/2/layout/IconLabelList"/>
    <dgm:cxn modelId="{387D4D2D-9DEF-4048-A1BE-454F83E1AD5D}" type="presParOf" srcId="{A99E760C-DA62-4CD9-9F60-43DE5875F361}" destId="{1ABD19A6-E874-4609-8A6E-EEE50AD2637D}" srcOrd="1" destOrd="0" presId="urn:microsoft.com/office/officeart/2018/2/layout/IconLabelList"/>
    <dgm:cxn modelId="{09A38988-A76C-8D44-90C5-D31DF5261444}" type="presParOf" srcId="{A99E760C-DA62-4CD9-9F60-43DE5875F361}" destId="{21E24917-DA1C-4A44-8CCF-BBE8A26A9746}" srcOrd="2" destOrd="0" presId="urn:microsoft.com/office/officeart/2018/2/layout/IconLabelList"/>
    <dgm:cxn modelId="{683BE1D8-D999-894E-BC19-9DFC9ABDF8C5}" type="presParOf" srcId="{21E24917-DA1C-4A44-8CCF-BBE8A26A9746}" destId="{04E0ABAA-A2AE-4015-99A2-91BA36572F18}" srcOrd="0" destOrd="0" presId="urn:microsoft.com/office/officeart/2018/2/layout/IconLabelList"/>
    <dgm:cxn modelId="{A97E7D62-5D9A-E049-AE5D-72427741C0D9}" type="presParOf" srcId="{21E24917-DA1C-4A44-8CCF-BBE8A26A9746}" destId="{EA43F986-E2F2-4D25-B006-665E0D2E35C9}" srcOrd="1" destOrd="0" presId="urn:microsoft.com/office/officeart/2018/2/layout/IconLabelList"/>
    <dgm:cxn modelId="{3EB1EE85-3E0B-D641-956C-6A7659AD01BE}" type="presParOf" srcId="{21E24917-DA1C-4A44-8CCF-BBE8A26A9746}" destId="{C7B2FC4D-5513-4464-88EB-836E7FE03A7F}" srcOrd="2" destOrd="0" presId="urn:microsoft.com/office/officeart/2018/2/layout/IconLabelList"/>
    <dgm:cxn modelId="{7D1A6AA3-C7B0-344B-9415-A62B25BBDF02}" type="presParOf" srcId="{A99E760C-DA62-4CD9-9F60-43DE5875F361}" destId="{888C9269-88BE-4634-9CE2-9B88BA9BC782}" srcOrd="3" destOrd="0" presId="urn:microsoft.com/office/officeart/2018/2/layout/IconLabelList"/>
    <dgm:cxn modelId="{618A05BE-13E7-7147-BC03-1FF33692D2CE}" type="presParOf" srcId="{A99E760C-DA62-4CD9-9F60-43DE5875F361}" destId="{F3954B75-466A-435E-BABE-7F36C20BBA01}" srcOrd="4" destOrd="0" presId="urn:microsoft.com/office/officeart/2018/2/layout/IconLabelList"/>
    <dgm:cxn modelId="{490AE8ED-E62B-5C46-B0E6-0EB1E71208F0}" type="presParOf" srcId="{F3954B75-466A-435E-BABE-7F36C20BBA01}" destId="{B9BD4CEB-2B1A-4DFA-A81A-A8CCFA8A9C17}" srcOrd="0" destOrd="0" presId="urn:microsoft.com/office/officeart/2018/2/layout/IconLabelList"/>
    <dgm:cxn modelId="{2D1AAF27-7F75-534F-B854-DC52DA6A525D}" type="presParOf" srcId="{F3954B75-466A-435E-BABE-7F36C20BBA01}" destId="{0AB523AC-0B1F-4577-B7F8-03BCE8F67A40}" srcOrd="1" destOrd="0" presId="urn:microsoft.com/office/officeart/2018/2/layout/IconLabelList"/>
    <dgm:cxn modelId="{707AE705-0D09-F64F-A599-3C2F9E466006}" type="presParOf" srcId="{F3954B75-466A-435E-BABE-7F36C20BBA01}" destId="{5ABB649B-746C-4D39-B98D-B4F76CF3F9D4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C4056A-A34B-4EB1-B98F-1887D724DFF6}">
      <dsp:nvSpPr>
        <dsp:cNvPr id="0" name=""/>
        <dsp:cNvSpPr/>
      </dsp:nvSpPr>
      <dsp:spPr>
        <a:xfrm>
          <a:off x="899128" y="634199"/>
          <a:ext cx="1439782" cy="1439782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13FC14-117C-4E9F-8264-909ECE8FAA38}">
      <dsp:nvSpPr>
        <dsp:cNvPr id="0" name=""/>
        <dsp:cNvSpPr/>
      </dsp:nvSpPr>
      <dsp:spPr>
        <a:xfrm>
          <a:off x="19261" y="2609791"/>
          <a:ext cx="3199515" cy="1596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1. Vorbereitung 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0" kern="1200" dirty="0"/>
            <a:t>(Auswahl eines geeigneten Grundreizes; Erstellung eines Diskussionsleitfadens; Rekrutierung und Einteilung passender Teilnehmender [4-8 Personen pro Gruppe]; Schulung der Moderation)</a:t>
          </a:r>
        </a:p>
      </dsp:txBody>
      <dsp:txXfrm>
        <a:off x="19261" y="2609791"/>
        <a:ext cx="3199515" cy="1596296"/>
      </dsp:txXfrm>
    </dsp:sp>
    <dsp:sp modelId="{04E0ABAA-A2AE-4015-99A2-91BA36572F18}">
      <dsp:nvSpPr>
        <dsp:cNvPr id="0" name=""/>
        <dsp:cNvSpPr/>
      </dsp:nvSpPr>
      <dsp:spPr>
        <a:xfrm>
          <a:off x="4658558" y="634199"/>
          <a:ext cx="1439782" cy="1439782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B2FC4D-5513-4464-88EB-836E7FE03A7F}">
      <dsp:nvSpPr>
        <dsp:cNvPr id="0" name=""/>
        <dsp:cNvSpPr/>
      </dsp:nvSpPr>
      <dsp:spPr>
        <a:xfrm>
          <a:off x="3778692" y="2609791"/>
          <a:ext cx="3199515" cy="1596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2. Durchführung 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0" kern="1200" dirty="0"/>
            <a:t>(Begrüßung, Vorstellung und Erläuterung von Ziel, Ablauf und Regeln; Präsentation des Grundreizes als Gesprächsanstoß; Offene Diskussion mit gezielter Moderation und Nachfragen; Reflexions- und Abschlussphase)</a:t>
          </a:r>
        </a:p>
      </dsp:txBody>
      <dsp:txXfrm>
        <a:off x="3778692" y="2609791"/>
        <a:ext cx="3199515" cy="1596296"/>
      </dsp:txXfrm>
    </dsp:sp>
    <dsp:sp modelId="{B9BD4CEB-2B1A-4DFA-A81A-A8CCFA8A9C17}">
      <dsp:nvSpPr>
        <dsp:cNvPr id="0" name=""/>
        <dsp:cNvSpPr/>
      </dsp:nvSpPr>
      <dsp:spPr>
        <a:xfrm>
          <a:off x="8417989" y="634199"/>
          <a:ext cx="1439782" cy="1439782"/>
        </a:xfrm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BB649B-746C-4D39-B98D-B4F76CF3F9D4}">
      <dsp:nvSpPr>
        <dsp:cNvPr id="0" name=""/>
        <dsp:cNvSpPr/>
      </dsp:nvSpPr>
      <dsp:spPr>
        <a:xfrm>
          <a:off x="7538123" y="2609791"/>
          <a:ext cx="3199515" cy="1596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3. Dokumentation und Auswertung 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0" kern="1200" dirty="0"/>
            <a:t>(Audio- oder Videoaufzeichnung der Diskussion; Transkription und Anonymisierung der Daten; Qualitative Auswertung der Inhalte)</a:t>
          </a:r>
        </a:p>
      </dsp:txBody>
      <dsp:txXfrm>
        <a:off x="7538123" y="2609791"/>
        <a:ext cx="3199515" cy="15962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1F983-13B8-4B40-B431-2A40CD5006BA}" type="datetimeFigureOut">
              <a:rPr lang="de-DE" smtClean="0"/>
              <a:t>19.10.25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623034-77AF-8C4A-A533-67E3BD38CA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2632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4481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11" Type="http://schemas.openxmlformats.org/officeDocument/2006/relationships/image" Target="../media/image4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3.jpeg"/><Relationship Id="rId9" Type="http://schemas.openxmlformats.org/officeDocument/2006/relationships/hyperlink" Target="https://creativecommons.org/licenses/by/4.0/" TargetMode="Externa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Generated Image">
            <a:extLst>
              <a:ext uri="{FF2B5EF4-FFF2-40B4-BE49-F238E27FC236}">
                <a16:creationId xmlns:a16="http://schemas.microsoft.com/office/drawing/2014/main" id="{07531A6C-F4E4-F4C3-D023-67AAD8F400F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998"/>
          <a:stretch/>
        </p:blipFill>
        <p:spPr bwMode="auto">
          <a:xfrm>
            <a:off x="0" y="2928053"/>
            <a:ext cx="12192000" cy="312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EA24E5EF-93EA-6C6A-83C5-B1AA469BC3FD}"/>
              </a:ext>
            </a:extLst>
          </p:cNvPr>
          <p:cNvSpPr/>
          <p:nvPr userDrawn="1"/>
        </p:nvSpPr>
        <p:spPr>
          <a:xfrm>
            <a:off x="0" y="-21653"/>
            <a:ext cx="12192000" cy="330914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FA0DAEF-DE4F-A90E-F1F8-ABF9ED4AF80E}"/>
              </a:ext>
            </a:extLst>
          </p:cNvPr>
          <p:cNvSpPr/>
          <p:nvPr userDrawn="1"/>
        </p:nvSpPr>
        <p:spPr>
          <a:xfrm>
            <a:off x="3886200" y="2325156"/>
            <a:ext cx="8305800" cy="865756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C2A633C7-1C48-A7F5-C834-EB2B041E66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1150" y="19557"/>
            <a:ext cx="11135034" cy="323890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1873400-E2AB-88D1-765F-9EC066067A70}"/>
              </a:ext>
            </a:extLst>
          </p:cNvPr>
          <p:cNvSpPr txBox="1"/>
          <p:nvPr userDrawn="1"/>
        </p:nvSpPr>
        <p:spPr>
          <a:xfrm>
            <a:off x="3886200" y="2349514"/>
            <a:ext cx="79946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2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200" dirty="0">
              <a:latin typeface="+mn-lt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86478FC-53E0-6940-7FD4-304A7D51A1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-451" t="-334" r="962" b="-885"/>
          <a:stretch/>
        </p:blipFill>
        <p:spPr>
          <a:xfrm>
            <a:off x="11277601" y="6056392"/>
            <a:ext cx="711199" cy="794328"/>
          </a:xfrm>
          <a:prstGeom prst="rect">
            <a:avLst/>
          </a:prstGeom>
        </p:spPr>
      </p:pic>
      <p:sp>
        <p:nvSpPr>
          <p:cNvPr id="11" name="AutoShape 2" descr="Bildmotiv: ">
            <a:extLst>
              <a:ext uri="{FF2B5EF4-FFF2-40B4-BE49-F238E27FC236}">
                <a16:creationId xmlns:a16="http://schemas.microsoft.com/office/drawing/2014/main" id="{4213F1CD-3B62-AC57-9DD0-24A69C487C1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0588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D2D2992D-A226-01C9-52EE-4CBAD8B2613A}"/>
              </a:ext>
            </a:extLst>
          </p:cNvPr>
          <p:cNvSpPr/>
          <p:nvPr userDrawn="1"/>
        </p:nvSpPr>
        <p:spPr>
          <a:xfrm>
            <a:off x="-14514" y="6658102"/>
            <a:ext cx="9882224" cy="22892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3D59013F-4B85-EA24-BEFD-C501AB0B4317}"/>
              </a:ext>
            </a:extLst>
          </p:cNvPr>
          <p:cNvSpPr/>
          <p:nvPr userDrawn="1"/>
        </p:nvSpPr>
        <p:spPr>
          <a:xfrm>
            <a:off x="3877234" y="873534"/>
            <a:ext cx="8314765" cy="123416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1376E96F-26AC-6A52-722D-B1B92007390B}"/>
              </a:ext>
            </a:extLst>
          </p:cNvPr>
          <p:cNvSpPr/>
          <p:nvPr userDrawn="1"/>
        </p:nvSpPr>
        <p:spPr>
          <a:xfrm>
            <a:off x="-172720" y="4153647"/>
            <a:ext cx="6116320" cy="1141144"/>
          </a:xfrm>
          <a:prstGeom prst="roundRect">
            <a:avLst/>
          </a:prstGeom>
          <a:solidFill>
            <a:schemeClr val="bg1">
              <a:alpha val="80000"/>
            </a:schemeClr>
          </a:solidFill>
          <a:ln w="19050"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45352EC-F5AB-9766-590C-6E56ABFE69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" y="4305204"/>
            <a:ext cx="5770563" cy="941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04F9F"/>
                </a:solidFill>
              </a:defRPr>
            </a:lvl1pPr>
          </a:lstStyle>
          <a:p>
            <a:pPr lvl="0"/>
            <a:r>
              <a:rPr lang="de-DE" dirty="0"/>
              <a:t>TITEL DES OER MATERIALS IN </a:t>
            </a:r>
            <a:r>
              <a:rPr lang="de-DE" dirty="0" err="1"/>
              <a:t>GROßBUCHSTABEN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3" t="14390" r="10463" b="13608"/>
          <a:stretch/>
        </p:blipFill>
        <p:spPr>
          <a:xfrm>
            <a:off x="9943931" y="6080680"/>
            <a:ext cx="1257449" cy="76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739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M.RUHR Intr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EA24E5EF-93EA-6C6A-83C5-B1AA469BC3FD}"/>
              </a:ext>
            </a:extLst>
          </p:cNvPr>
          <p:cNvSpPr/>
          <p:nvPr userDrawn="1"/>
        </p:nvSpPr>
        <p:spPr>
          <a:xfrm>
            <a:off x="0" y="-21653"/>
            <a:ext cx="12192000" cy="33853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FA0DAEF-DE4F-A90E-F1F8-ABF9ED4AF80E}"/>
              </a:ext>
            </a:extLst>
          </p:cNvPr>
          <p:cNvSpPr/>
          <p:nvPr userDrawn="1"/>
        </p:nvSpPr>
        <p:spPr>
          <a:xfrm>
            <a:off x="3886200" y="2325155"/>
            <a:ext cx="8305800" cy="968189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C2A633C7-1C48-A7F5-C834-EB2B041E66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1150" y="19557"/>
            <a:ext cx="11135034" cy="323890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1873400-E2AB-88D1-765F-9EC066067A70}"/>
              </a:ext>
            </a:extLst>
          </p:cNvPr>
          <p:cNvSpPr txBox="1"/>
          <p:nvPr userDrawn="1"/>
        </p:nvSpPr>
        <p:spPr>
          <a:xfrm>
            <a:off x="3886200" y="2349514"/>
            <a:ext cx="79946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3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300" dirty="0">
              <a:latin typeface="+mn-lt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86478FC-53E0-6940-7FD4-304A7D51A1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451" t="-334" r="962" b="-885"/>
          <a:stretch/>
        </p:blipFill>
        <p:spPr>
          <a:xfrm>
            <a:off x="11277601" y="6056392"/>
            <a:ext cx="711199" cy="794328"/>
          </a:xfrm>
          <a:prstGeom prst="rect">
            <a:avLst/>
          </a:prstGeom>
        </p:spPr>
      </p:pic>
      <p:sp>
        <p:nvSpPr>
          <p:cNvPr id="11" name="AutoShape 2" descr="Bildmotiv: ">
            <a:extLst>
              <a:ext uri="{FF2B5EF4-FFF2-40B4-BE49-F238E27FC236}">
                <a16:creationId xmlns:a16="http://schemas.microsoft.com/office/drawing/2014/main" id="{4213F1CD-3B62-AC57-9DD0-24A69C487C1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0588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E9654EB2-6049-934A-0B8C-604543934F7C}"/>
              </a:ext>
            </a:extLst>
          </p:cNvPr>
          <p:cNvSpPr/>
          <p:nvPr userDrawn="1"/>
        </p:nvSpPr>
        <p:spPr>
          <a:xfrm>
            <a:off x="0" y="4073062"/>
            <a:ext cx="12192000" cy="9681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15870616-7DC4-CEBC-3D7F-EA33C90286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9230" y="4234839"/>
            <a:ext cx="11783674" cy="6795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rgbClr val="004F9F"/>
                </a:solidFill>
              </a:defRPr>
            </a:lvl1pPr>
          </a:lstStyle>
          <a:p>
            <a:pPr lvl="0"/>
            <a:r>
              <a:rPr lang="de-DE" dirty="0"/>
              <a:t>OER BEREICH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3" t="14390" r="10463" b="13608"/>
          <a:stretch/>
        </p:blipFill>
        <p:spPr>
          <a:xfrm>
            <a:off x="9943931" y="6075271"/>
            <a:ext cx="1257449" cy="76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007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1_Inhalt einfac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8CA1B8D4-4C86-7ECD-64C3-0AE8AD637F4F}"/>
              </a:ext>
            </a:extLst>
          </p:cNvPr>
          <p:cNvSpPr/>
          <p:nvPr userDrawn="1"/>
        </p:nvSpPr>
        <p:spPr>
          <a:xfrm>
            <a:off x="0" y="-3547"/>
            <a:ext cx="12192000" cy="14510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3" y="218566"/>
            <a:ext cx="9846870" cy="700133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9BA03A-A759-3443-957F-A78505520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71449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  <a:lvl2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2pPr>
            <a:lvl3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3pPr>
            <a:lvl4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4pPr>
            <a:lvl5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465710-7F62-784E-83AC-92E1948C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0685" y="6461404"/>
            <a:ext cx="7877909" cy="283084"/>
          </a:xfrm>
          <a:prstGeom prst="rect">
            <a:avLst/>
          </a:prstGeom>
        </p:spPr>
        <p:txBody>
          <a:bodyPr/>
          <a:lstStyle>
            <a:lvl1pPr algn="ct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EEFAC5-ECF5-6948-97CC-841D2ED7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404"/>
            <a:ext cx="2743200" cy="283084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BBDAF7BE-D89C-6B49-BAC7-BAB901C4C79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BFA20DD-2D12-8E4E-A599-C396321637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16527"/>
            <a:ext cx="9368123" cy="358320"/>
          </a:xfrm>
          <a:prstGeom prst="rect">
            <a:avLst/>
          </a:prstGeom>
        </p:spPr>
        <p:txBody>
          <a:bodyPr/>
          <a:lstStyle>
            <a:lvl1pPr>
              <a:buNone/>
              <a:defRPr sz="2000" b="0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  <a:lvl2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2EBA8401-6FA3-AE0C-AA6B-8383F8EDC7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6210300"/>
            <a:ext cx="10515600" cy="2143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bg1">
                    <a:lumMod val="6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de-DE"/>
              <a:t>Quellenangabe</a:t>
            </a:r>
          </a:p>
        </p:txBody>
      </p:sp>
      <p:pic>
        <p:nvPicPr>
          <p:cNvPr id="22" name="Grafik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4E84CB5D-63D0-0F6C-9840-A4D7A1715CCB}"/>
              </a:ext>
            </a:extLst>
          </p:cNvPr>
          <p:cNvSpPr/>
          <p:nvPr userDrawn="1"/>
        </p:nvSpPr>
        <p:spPr>
          <a:xfrm>
            <a:off x="0" y="6797647"/>
            <a:ext cx="12192000" cy="5640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6064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1_Inhalt mit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6073D2C8-AEA1-2497-D302-7759FC5D626E}"/>
              </a:ext>
            </a:extLst>
          </p:cNvPr>
          <p:cNvSpPr/>
          <p:nvPr userDrawn="1"/>
        </p:nvSpPr>
        <p:spPr>
          <a:xfrm>
            <a:off x="0" y="-3547"/>
            <a:ext cx="12192000" cy="14510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3" y="218566"/>
            <a:ext cx="9846870" cy="700133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9BA03A-A759-3443-957F-A78505520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625"/>
            <a:ext cx="5257800" cy="4462716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  <a:lvl2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2pPr>
            <a:lvl3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3pPr>
            <a:lvl4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4pPr>
            <a:lvl5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465710-7F62-784E-83AC-92E1948C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69865" y="6461404"/>
            <a:ext cx="7737231" cy="283084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ctr"/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EEFAC5-ECF5-6948-97CC-841D2ED7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404"/>
            <a:ext cx="2743200" cy="283084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BBDAF7BE-D89C-6B49-BAC7-BAB901C4C79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BFA20DD-2D12-8E4E-A599-C396321637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16527"/>
            <a:ext cx="9368123" cy="358320"/>
          </a:xfrm>
          <a:prstGeom prst="rect">
            <a:avLst/>
          </a:prstGeom>
        </p:spPr>
        <p:txBody>
          <a:bodyPr/>
          <a:lstStyle>
            <a:lvl1pPr>
              <a:buNone/>
              <a:defRPr sz="2000" b="0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  <a:lvl2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2F7C0E8-6F45-194C-9101-46DDBD39959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1825372"/>
            <a:ext cx="4957763" cy="4462716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F651363-F80C-21AA-1A56-CB27B75910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52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FB65EE10-ACFB-E14A-8DBE-0A195B1D855F}"/>
              </a:ext>
            </a:extLst>
          </p:cNvPr>
          <p:cNvSpPr/>
          <p:nvPr userDrawn="1"/>
        </p:nvSpPr>
        <p:spPr>
          <a:xfrm>
            <a:off x="0" y="569659"/>
            <a:ext cx="12192001" cy="6288341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>
              <a:solidFill>
                <a:srgbClr val="6F6F6E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6EA1656B-4002-B443-B8D7-1C860700F0F1}"/>
              </a:ext>
            </a:extLst>
          </p:cNvPr>
          <p:cNvSpPr/>
          <p:nvPr userDrawn="1"/>
        </p:nvSpPr>
        <p:spPr>
          <a:xfrm flipV="1">
            <a:off x="0" y="-5"/>
            <a:ext cx="12192001" cy="569664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>
              <a:solidFill>
                <a:srgbClr val="6F6F6E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2532461"/>
            <a:ext cx="10657115" cy="977467"/>
          </a:xfrm>
          <a:prstGeom prst="rect">
            <a:avLst/>
          </a:prstGeom>
        </p:spPr>
        <p:txBody>
          <a:bodyPr/>
          <a:lstStyle>
            <a:lvl1pPr algn="ctr">
              <a:defRPr sz="5400" b="1" i="0">
                <a:solidFill>
                  <a:srgbClr val="F0F0F0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2CD449F3-7839-2940-93C0-55AE25378A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8" y="3858689"/>
            <a:ext cx="10657115" cy="1540513"/>
          </a:xfrm>
          <a:prstGeom prst="rect">
            <a:avLst/>
          </a:prstGeom>
        </p:spPr>
        <p:txBody>
          <a:bodyPr/>
          <a:lstStyle>
            <a:lvl1pPr algn="ctr">
              <a:buNone/>
              <a:defRPr b="0" i="1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83F8CE9-F01E-83D2-EA0D-C6823B4F85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774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6" descr="Generated Image">
            <a:extLst>
              <a:ext uri="{FF2B5EF4-FFF2-40B4-BE49-F238E27FC236}">
                <a16:creationId xmlns:a16="http://schemas.microsoft.com/office/drawing/2014/main" id="{6314A190-CC20-35EE-1630-CF7EF5CC606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05" b="6091"/>
          <a:stretch/>
        </p:blipFill>
        <p:spPr bwMode="auto">
          <a:xfrm>
            <a:off x="0" y="4180017"/>
            <a:ext cx="12192000" cy="267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3D83B52-EB5D-C275-8E47-A4611E70F9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9" y="396326"/>
            <a:ext cx="3579557" cy="104217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7EFBAB5-FE61-C083-17AD-9CFA708A7F2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77094" y="2438588"/>
            <a:ext cx="1142999" cy="1254787"/>
          </a:xfrm>
          <a:prstGeom prst="rect">
            <a:avLst/>
          </a:prstGeom>
        </p:spPr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BE5CAD84-0D1F-6C1F-85B9-8357ADF87310}"/>
              </a:ext>
            </a:extLst>
          </p:cNvPr>
          <p:cNvSpPr txBox="1">
            <a:spLocks/>
          </p:cNvSpPr>
          <p:nvPr userDrawn="1"/>
        </p:nvSpPr>
        <p:spPr>
          <a:xfrm>
            <a:off x="1088008" y="2515833"/>
            <a:ext cx="2638325" cy="39990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>
                <a:solidFill>
                  <a:srgbClr val="004F9F"/>
                </a:solidFill>
                <a:latin typeface="+mn-lt"/>
                <a:ea typeface="Lato"/>
                <a:cs typeface="Calibri"/>
              </a:rPr>
              <a:t>https://dim-ruhr.de</a:t>
            </a:r>
          </a:p>
        </p:txBody>
      </p:sp>
      <p:sp>
        <p:nvSpPr>
          <p:cNvPr id="8" name="AutoShape 5" descr="Umschlag Silhouette">
            <a:extLst>
              <a:ext uri="{FF2B5EF4-FFF2-40B4-BE49-F238E27FC236}">
                <a16:creationId xmlns:a16="http://schemas.microsoft.com/office/drawing/2014/main" id="{2BDB805C-FEE3-C70F-A3CC-7D1301C79C73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2190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9" name="Grafik 8" descr="Umschlag Silhouette">
            <a:extLst>
              <a:ext uri="{FF2B5EF4-FFF2-40B4-BE49-F238E27FC236}">
                <a16:creationId xmlns:a16="http://schemas.microsoft.com/office/drawing/2014/main" id="{179C2F3D-1544-3D5E-A935-B0E48852A1D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7399" y="2280590"/>
            <a:ext cx="914400" cy="914400"/>
          </a:xfrm>
          <a:prstGeom prst="rect">
            <a:avLst/>
          </a:prstGeom>
        </p:spPr>
      </p:pic>
      <p:pic>
        <p:nvPicPr>
          <p:cNvPr id="10" name="Grafik 9" descr="Internet Silhouette">
            <a:extLst>
              <a:ext uri="{FF2B5EF4-FFF2-40B4-BE49-F238E27FC236}">
                <a16:creationId xmlns:a16="http://schemas.microsoft.com/office/drawing/2014/main" id="{B2F711C2-3428-3D09-F653-954985393EA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7399" y="2931231"/>
            <a:ext cx="914400" cy="9144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6B5E8B86-EE0E-3942-6714-20017E4CF3F6}"/>
              </a:ext>
            </a:extLst>
          </p:cNvPr>
          <p:cNvSpPr txBox="1"/>
          <p:nvPr userDrawn="1"/>
        </p:nvSpPr>
        <p:spPr>
          <a:xfrm>
            <a:off x="6548206" y="735959"/>
            <a:ext cx="579474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latin typeface="+mn-lt"/>
              </a:rPr>
              <a:t>„Methoden der qualitativen Datenerhebung – Fokus: Fokusgruppen“ </a:t>
            </a:r>
            <a:r>
              <a:rPr lang="de-DE" dirty="0">
                <a:latin typeface="+mn-lt"/>
              </a:rPr>
              <a:t>von Diana Wahidie.</a:t>
            </a:r>
          </a:p>
          <a:p>
            <a:r>
              <a:rPr lang="de-DE" dirty="0">
                <a:latin typeface="+mn-lt"/>
              </a:rPr>
              <a:t>Dieses Werk und dessen Inhalt sind – sofern nicht anders angegeben – lizensiert unter CC BY 4.0. Ausgenommen aus der Lizenz sind die verwendeten Logos.</a:t>
            </a:r>
          </a:p>
          <a:p>
            <a:endParaRPr lang="de-DE" dirty="0">
              <a:latin typeface="+mn-lt"/>
            </a:endParaRPr>
          </a:p>
          <a:p>
            <a:r>
              <a:rPr lang="de-DE" dirty="0">
                <a:latin typeface="+mn-lt"/>
              </a:rPr>
              <a:t>Der Lizenzvertrag ist hier abrufbar:</a:t>
            </a:r>
          </a:p>
          <a:p>
            <a:r>
              <a:rPr lang="de-DE" dirty="0">
                <a:latin typeface="+mn-lt"/>
                <a:hlinkClick r:id="rId9"/>
              </a:rPr>
              <a:t>https://creativecommons.org/licenses/by/4.0/</a:t>
            </a:r>
            <a:r>
              <a:rPr lang="de-DE" dirty="0">
                <a:latin typeface="+mn-lt"/>
              </a:rPr>
              <a:t> </a:t>
            </a:r>
          </a:p>
          <a:p>
            <a:endParaRPr lang="de-DE" dirty="0">
              <a:latin typeface="+mn-lt"/>
            </a:endParaRPr>
          </a:p>
          <a:p>
            <a:r>
              <a:rPr lang="de-DE" dirty="0">
                <a:latin typeface="+mn-lt"/>
              </a:rPr>
              <a:t>Das Werk ist online verfügbar unter:</a:t>
            </a:r>
          </a:p>
          <a:p>
            <a:r>
              <a:rPr lang="de-DE" dirty="0">
                <a:latin typeface="+mn-lt"/>
              </a:rPr>
              <a:t>Link einfügen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94DD20FA-97D6-2858-9C9D-EC5E1C82A0DB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1049000" y="3648784"/>
            <a:ext cx="1143000" cy="400050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A8E5A5DA-CB25-76A1-909A-9BBC89334BD0}"/>
              </a:ext>
            </a:extLst>
          </p:cNvPr>
          <p:cNvSpPr/>
          <p:nvPr userDrawn="1"/>
        </p:nvSpPr>
        <p:spPr>
          <a:xfrm>
            <a:off x="14150" y="4261058"/>
            <a:ext cx="12192000" cy="312248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5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47B83825-AC61-43CE-41CB-FD2763516322}"/>
              </a:ext>
            </a:extLst>
          </p:cNvPr>
          <p:cNvSpPr/>
          <p:nvPr userDrawn="1"/>
        </p:nvSpPr>
        <p:spPr>
          <a:xfrm>
            <a:off x="1277257" y="319304"/>
            <a:ext cx="10928892" cy="3286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95BBD36C-FBA7-B3EA-D1F9-01F8198DFFE5}"/>
              </a:ext>
            </a:extLst>
          </p:cNvPr>
          <p:cNvSpPr/>
          <p:nvPr userDrawn="1"/>
        </p:nvSpPr>
        <p:spPr>
          <a:xfrm>
            <a:off x="0" y="4059547"/>
            <a:ext cx="12206150" cy="201511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A2F1CE1E-5392-D4F9-A989-9699295136BD}"/>
              </a:ext>
            </a:extLst>
          </p:cNvPr>
          <p:cNvSpPr/>
          <p:nvPr userDrawn="1"/>
        </p:nvSpPr>
        <p:spPr>
          <a:xfrm>
            <a:off x="-14151" y="-26914"/>
            <a:ext cx="12220299" cy="37709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0BB71DB7-72D5-EE9A-1779-4590E79D4DCC}"/>
              </a:ext>
            </a:extLst>
          </p:cNvPr>
          <p:cNvSpPr txBox="1"/>
          <p:nvPr userDrawn="1"/>
        </p:nvSpPr>
        <p:spPr>
          <a:xfrm>
            <a:off x="1051799" y="3096886"/>
            <a:ext cx="30697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400" dirty="0">
                <a:solidFill>
                  <a:srgbClr val="004F9F"/>
                </a:solidFill>
                <a:latin typeface="+mn-lt"/>
                <a:ea typeface="Lato"/>
                <a:cs typeface="Calibri"/>
              </a:rPr>
              <a:t>dimruhr@uni-wh.de</a:t>
            </a:r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6" t="13765" r="11089" b="13608"/>
          <a:stretch/>
        </p:blipFill>
        <p:spPr>
          <a:xfrm>
            <a:off x="4545672" y="1058246"/>
            <a:ext cx="1898016" cy="116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395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In/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AAB219BC-57CB-838B-637F-7ABD36682DD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040D25C9-2058-C5E9-E1B3-25F82094069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5925" y="1591182"/>
            <a:ext cx="11135034" cy="3238903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BFB93EB1-E53E-9326-7892-8C3F645EE82C}"/>
              </a:ext>
            </a:extLst>
          </p:cNvPr>
          <p:cNvSpPr/>
          <p:nvPr userDrawn="1"/>
        </p:nvSpPr>
        <p:spPr>
          <a:xfrm>
            <a:off x="3972234" y="3964329"/>
            <a:ext cx="8219766" cy="865756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DFAB41B-4081-C63C-5844-19C79A16815D}"/>
              </a:ext>
            </a:extLst>
          </p:cNvPr>
          <p:cNvSpPr txBox="1"/>
          <p:nvPr userDrawn="1"/>
        </p:nvSpPr>
        <p:spPr>
          <a:xfrm>
            <a:off x="3972234" y="3988687"/>
            <a:ext cx="79946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2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200" dirty="0">
              <a:latin typeface="+mn-lt"/>
            </a:endParaRPr>
          </a:p>
        </p:txBody>
      </p:sp>
      <p:pic>
        <p:nvPicPr>
          <p:cNvPr id="2" name="musicfox_talkline_nr_7">
            <a:hlinkClick r:id="" action="ppaction://media"/>
            <a:extLst>
              <a:ext uri="{FF2B5EF4-FFF2-40B4-BE49-F238E27FC236}">
                <a16:creationId xmlns:a16="http://schemas.microsoft.com/office/drawing/2014/main" id="{6795F1A7-3877-A2F3-4362-F1DCDA2BB595}"/>
              </a:ext>
            </a:extLst>
          </p:cNvPr>
          <p:cNvPicPr>
            <a:picLocks noChangeAspect="1"/>
          </p:cNvPicPr>
          <p:nvPr userDrawn="1">
            <a:audioFile r:link="rId1"/>
            <p:extLst>
              <p:ext uri="{DAA4B4D4-6D71-4841-9C94-3DE7FCFB9230}">
                <p14:media xmlns:p14="http://schemas.microsoft.com/office/powerpoint/2010/main" r:embed="rId2">
                  <p14:trim end="215996.7"/>
                  <p14:fade out="20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5325" y="6041061"/>
            <a:ext cx="666749" cy="51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70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8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6816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3249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59" r:id="rId3"/>
    <p:sldLayoutId id="2147483660" r:id="rId4"/>
    <p:sldLayoutId id="2147483652" r:id="rId5"/>
    <p:sldLayoutId id="2147483664" r:id="rId6"/>
    <p:sldLayoutId id="2147483665" r:id="rId7"/>
    <p:sldLayoutId id="2147483661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0.sv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4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5" Type="http://schemas.microsoft.com/office/2007/relationships/media" Target="../media/media5.mp3"/><Relationship Id="rId4" Type="http://schemas.openxmlformats.org/officeDocument/2006/relationships/audio" Target="../media/media4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9.mp3"/><Relationship Id="rId7" Type="http://schemas.openxmlformats.org/officeDocument/2006/relationships/image" Target="../media/image12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9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14.mp3"/><Relationship Id="rId13" Type="http://schemas.openxmlformats.org/officeDocument/2006/relationships/diagramQuickStyle" Target="../diagrams/quickStyle1.xml"/><Relationship Id="rId3" Type="http://schemas.microsoft.com/office/2007/relationships/media" Target="../media/media12.mp3"/><Relationship Id="rId7" Type="http://schemas.microsoft.com/office/2007/relationships/media" Target="../media/media14.mp3"/><Relationship Id="rId12" Type="http://schemas.openxmlformats.org/officeDocument/2006/relationships/diagramLayout" Target="../diagrams/layout1.xml"/><Relationship Id="rId2" Type="http://schemas.openxmlformats.org/officeDocument/2006/relationships/audio" Target="../media/media11.mp3"/><Relationship Id="rId16" Type="http://schemas.openxmlformats.org/officeDocument/2006/relationships/image" Target="../media/image12.png"/><Relationship Id="rId1" Type="http://schemas.microsoft.com/office/2007/relationships/media" Target="../media/media11.mp3"/><Relationship Id="rId6" Type="http://schemas.openxmlformats.org/officeDocument/2006/relationships/audio" Target="../media/media13.mp3"/><Relationship Id="rId11" Type="http://schemas.openxmlformats.org/officeDocument/2006/relationships/diagramData" Target="../diagrams/data1.xml"/><Relationship Id="rId5" Type="http://schemas.microsoft.com/office/2007/relationships/media" Target="../media/media13.mp3"/><Relationship Id="rId15" Type="http://schemas.microsoft.com/office/2007/relationships/diagramDrawing" Target="../diagrams/drawing1.xml"/><Relationship Id="rId10" Type="http://schemas.openxmlformats.org/officeDocument/2006/relationships/notesSlide" Target="../notesSlides/notesSlide1.xml"/><Relationship Id="rId4" Type="http://schemas.openxmlformats.org/officeDocument/2006/relationships/audio" Target="../media/media12.mp3"/><Relationship Id="rId9" Type="http://schemas.openxmlformats.org/officeDocument/2006/relationships/slideLayout" Target="../slideLayouts/slideLayout3.xml"/><Relationship Id="rId14" Type="http://schemas.openxmlformats.org/officeDocument/2006/relationships/diagramColors" Target="../diagrams/colors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85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77900-40E5-14E9-E1A9-00856A607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28B0894-2200-EAFF-E414-848B8FD8C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Einsatzbereiche von Fokusgruppen-diskussionen im Gesundheitswesen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413A362-7033-C21E-AE4F-63544EEAE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dirty="0">
                <a:solidFill>
                  <a:schemeClr val="tx1"/>
                </a:solidFill>
              </a:rPr>
              <a:t>Erfahrungs- und Meinungsaustausch: </a:t>
            </a:r>
            <a:r>
              <a:rPr lang="de-DE" b="0" dirty="0" err="1">
                <a:solidFill>
                  <a:schemeClr val="tx1"/>
                </a:solidFill>
              </a:rPr>
              <a:t>Patient:innen</a:t>
            </a:r>
            <a:r>
              <a:rPr lang="de-DE" b="0" dirty="0">
                <a:solidFill>
                  <a:schemeClr val="tx1"/>
                </a:solidFill>
              </a:rPr>
              <a:t>, Angehörige oder Fachkräfte diskutieren über Versorgung, Barrieren oder Bedürfnisse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dirty="0">
                <a:solidFill>
                  <a:schemeClr val="tx1"/>
                </a:solidFill>
              </a:rPr>
              <a:t>Entwicklung und Evaluation von Angeboten: </a:t>
            </a:r>
            <a:r>
              <a:rPr lang="de-DE" b="0" dirty="0">
                <a:solidFill>
                  <a:schemeClr val="tx1"/>
                </a:solidFill>
              </a:rPr>
              <a:t>Rückmeldungen zu Präventionsprogrammen, Apps oder Patienteninformationen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dirty="0">
                <a:solidFill>
                  <a:schemeClr val="tx1"/>
                </a:solidFill>
              </a:rPr>
              <a:t>Verständnis- und Wirkungsanalyse: </a:t>
            </a:r>
            <a:r>
              <a:rPr lang="de-DE" b="0" dirty="0">
                <a:solidFill>
                  <a:schemeClr val="tx1"/>
                </a:solidFill>
              </a:rPr>
              <a:t>Wie werden Informationen wahrgenommen oder missverstanden?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dirty="0">
                <a:solidFill>
                  <a:schemeClr val="tx1"/>
                </a:solidFill>
              </a:rPr>
              <a:t>Arbeitsforschung: </a:t>
            </a:r>
            <a:r>
              <a:rPr lang="de-DE" b="0" dirty="0">
                <a:solidFill>
                  <a:schemeClr val="tx1"/>
                </a:solidFill>
              </a:rPr>
              <a:t>Teamprozesse, Belastungen oder Verbesserungsideen im Berufsalltag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E90FA8B-73C4-D80E-1B2C-6CE362F4178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9" name="fable_gpt-4o-mini-3-15.mp3">
            <a:hlinkClick r:id="" action="ppaction://media"/>
            <a:extLst>
              <a:ext uri="{FF2B5EF4-FFF2-40B4-BE49-F238E27FC236}">
                <a16:creationId xmlns:a16="http://schemas.microsoft.com/office/drawing/2014/main" id="{95BC5333-EE3A-8EE0-454C-72A6A49046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7876" y="574728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624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365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40F88-62DE-7E12-E0C8-D5D6E2C8A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CB7D9084-D4B5-A0D5-E306-DCB134DB6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i="1" dirty="0"/>
              <a:t>Vor- und Nachteile der Fokusgruppendiskussion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DE0F46A-883E-E8FE-1CA9-D5C57C3F312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61125"/>
            <a:ext cx="2743200" cy="282575"/>
          </a:xfrm>
          <a:prstGeom prst="rect">
            <a:avLst/>
          </a:prstGeom>
        </p:spPr>
        <p:txBody>
          <a:bodyPr/>
          <a:lstStyle/>
          <a:p>
            <a:fld id="{BBDAF7BE-D89C-6B49-BAC7-BAB901C4C797}" type="slidenum">
              <a:rPr lang="de-DE" smtClean="0"/>
              <a:pPr/>
              <a:t>11</a:t>
            </a:fld>
            <a:endParaRPr lang="de-DE"/>
          </a:p>
        </p:txBody>
      </p:sp>
      <p:pic>
        <p:nvPicPr>
          <p:cNvPr id="2" name="fable_gpt-4o-mini-3-16.mp3">
            <a:hlinkClick r:id="" action="ppaction://media"/>
            <a:extLst>
              <a:ext uri="{FF2B5EF4-FFF2-40B4-BE49-F238E27FC236}">
                <a16:creationId xmlns:a16="http://schemas.microsoft.com/office/drawing/2014/main" id="{A890F903-6A26-5097-DF85-6A8E6BF062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1798" y="574950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34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6263E-998D-3EFD-799E-ECAC515E3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1FFCC20-6107-880D-D412-D272453D7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Vor- und Nachteile der Fokusgruppen-diskussion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9A3DCE1-2C6F-5CC3-4FA4-2EDC0EF290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dirty="0">
                <a:solidFill>
                  <a:schemeClr val="tx1"/>
                </a:solidFill>
              </a:rPr>
              <a:t>Vorteile</a:t>
            </a:r>
          </a:p>
          <a:p>
            <a:pPr lvl="1">
              <a:lnSpc>
                <a:spcPct val="100000"/>
              </a:lnSpc>
              <a:buClr>
                <a:srgbClr val="004F9F"/>
              </a:buClr>
              <a:buFont typeface="Wingdings" pitchFamily="2" charset="2"/>
              <a:buChar char="Ø"/>
            </a:pPr>
            <a:r>
              <a:rPr lang="de-DE" b="0" dirty="0">
                <a:solidFill>
                  <a:schemeClr val="tx1"/>
                </a:solidFill>
              </a:rPr>
              <a:t>Vielfältige Perspektiven</a:t>
            </a:r>
          </a:p>
          <a:p>
            <a:pPr lvl="1">
              <a:lnSpc>
                <a:spcPct val="100000"/>
              </a:lnSpc>
              <a:buClr>
                <a:srgbClr val="004F9F"/>
              </a:buClr>
              <a:buFont typeface="Wingdings" pitchFamily="2" charset="2"/>
              <a:buChar char="Ø"/>
            </a:pPr>
            <a:r>
              <a:rPr lang="de-DE" b="0" dirty="0">
                <a:solidFill>
                  <a:schemeClr val="tx1"/>
                </a:solidFill>
              </a:rPr>
              <a:t>Gruppendynamik fördert Erinnerungen und neue Ideen</a:t>
            </a:r>
          </a:p>
          <a:p>
            <a:pPr lvl="1">
              <a:lnSpc>
                <a:spcPct val="100000"/>
              </a:lnSpc>
              <a:buClr>
                <a:srgbClr val="004F9F"/>
              </a:buClr>
              <a:buFont typeface="Wingdings" pitchFamily="2" charset="2"/>
              <a:buChar char="Ø"/>
            </a:pPr>
            <a:r>
              <a:rPr lang="de-DE" b="0" dirty="0">
                <a:solidFill>
                  <a:schemeClr val="tx1"/>
                </a:solidFill>
              </a:rPr>
              <a:t>Effiziente Datenerhebung in kurzer Zeit</a:t>
            </a:r>
          </a:p>
          <a:p>
            <a:pPr marL="228600" lvl="1">
              <a:lnSpc>
                <a:spcPct val="100000"/>
              </a:lnSpc>
              <a:spcBef>
                <a:spcPts val="1000"/>
              </a:spcBef>
              <a:buClr>
                <a:srgbClr val="004F9F"/>
              </a:buClr>
            </a:pPr>
            <a:r>
              <a:rPr lang="de-DE" sz="2800" dirty="0">
                <a:solidFill>
                  <a:schemeClr val="tx1"/>
                </a:solidFill>
              </a:rPr>
              <a:t>Herausforderungen</a:t>
            </a:r>
          </a:p>
          <a:p>
            <a:pPr marL="800100" lvl="2" indent="-342900">
              <a:lnSpc>
                <a:spcPct val="100000"/>
              </a:lnSpc>
              <a:spcBef>
                <a:spcPts val="1000"/>
              </a:spcBef>
              <a:buClr>
                <a:srgbClr val="004F9F"/>
              </a:buClr>
              <a:buFont typeface="Wingdings" pitchFamily="2" charset="2"/>
              <a:buChar char="Ø"/>
            </a:pPr>
            <a:r>
              <a:rPr lang="de-DE" sz="2400" b="0" dirty="0">
                <a:solidFill>
                  <a:schemeClr val="tx1"/>
                </a:solidFill>
              </a:rPr>
              <a:t>Dominante Personen können Diskussion steuern</a:t>
            </a:r>
          </a:p>
          <a:p>
            <a:pPr marL="800100" lvl="2" indent="-342900">
              <a:lnSpc>
                <a:spcPct val="100000"/>
              </a:lnSpc>
              <a:spcBef>
                <a:spcPts val="1000"/>
              </a:spcBef>
              <a:buClr>
                <a:srgbClr val="004F9F"/>
              </a:buClr>
              <a:buFont typeface="Wingdings" pitchFamily="2" charset="2"/>
              <a:buChar char="Ø"/>
            </a:pPr>
            <a:r>
              <a:rPr lang="de-DE" sz="2400" b="0" dirty="0">
                <a:solidFill>
                  <a:schemeClr val="tx1"/>
                </a:solidFill>
              </a:rPr>
              <a:t>Gefahr sozial erwünschter Antworten</a:t>
            </a:r>
          </a:p>
          <a:p>
            <a:pPr marL="800100" lvl="2" indent="-342900">
              <a:lnSpc>
                <a:spcPct val="100000"/>
              </a:lnSpc>
              <a:spcBef>
                <a:spcPts val="1000"/>
              </a:spcBef>
              <a:buClr>
                <a:srgbClr val="004F9F"/>
              </a:buClr>
              <a:buFont typeface="Wingdings" pitchFamily="2" charset="2"/>
              <a:buChar char="Ø"/>
            </a:pPr>
            <a:r>
              <a:rPr lang="de-DE" sz="2400" b="0" dirty="0">
                <a:solidFill>
                  <a:schemeClr val="tx1"/>
                </a:solidFill>
              </a:rPr>
              <a:t>Hoher Organisations- und Auswertungsaufwand</a:t>
            </a:r>
          </a:p>
          <a:p>
            <a:pPr marL="800100" lvl="2" indent="-342900">
              <a:lnSpc>
                <a:spcPct val="100000"/>
              </a:lnSpc>
              <a:spcBef>
                <a:spcPts val="1000"/>
              </a:spcBef>
              <a:buClr>
                <a:srgbClr val="004F9F"/>
              </a:buClr>
              <a:buFont typeface="Wingdings" pitchFamily="2" charset="2"/>
              <a:buChar char="Ø"/>
            </a:pPr>
            <a:r>
              <a:rPr lang="de-DE" sz="2400" b="0" dirty="0">
                <a:solidFill>
                  <a:schemeClr val="tx1"/>
                </a:solidFill>
              </a:rPr>
              <a:t>Schwieriger Zugang zu individuellen Erfahrungen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063AE22-617F-BD92-4C57-9C1D69E314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8" name="Grafik 7" descr="Glühbirne und Zahnrad mit einfarbiger Füllung">
            <a:extLst>
              <a:ext uri="{FF2B5EF4-FFF2-40B4-BE49-F238E27FC236}">
                <a16:creationId xmlns:a16="http://schemas.microsoft.com/office/drawing/2014/main" id="{10555968-6B23-D9D4-1AD8-5B839E9D30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5573" y="2319871"/>
            <a:ext cx="914400" cy="914400"/>
          </a:xfrm>
          <a:prstGeom prst="rect">
            <a:avLst/>
          </a:prstGeom>
        </p:spPr>
      </p:pic>
      <p:pic>
        <p:nvPicPr>
          <p:cNvPr id="10" name="Grafik 9" descr="Warnung mit einfarbiger Füllung">
            <a:extLst>
              <a:ext uri="{FF2B5EF4-FFF2-40B4-BE49-F238E27FC236}">
                <a16:creationId xmlns:a16="http://schemas.microsoft.com/office/drawing/2014/main" id="{31FDF0B3-3725-EA13-2735-ED0B08B613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6426" y="4273899"/>
            <a:ext cx="783547" cy="783547"/>
          </a:xfrm>
          <a:prstGeom prst="rect">
            <a:avLst/>
          </a:prstGeom>
        </p:spPr>
      </p:pic>
      <p:pic>
        <p:nvPicPr>
          <p:cNvPr id="11" name="fable_gpt-4o-mini-3-17.mp3">
            <a:hlinkClick r:id="" action="ppaction://media"/>
            <a:extLst>
              <a:ext uri="{FF2B5EF4-FFF2-40B4-BE49-F238E27FC236}">
                <a16:creationId xmlns:a16="http://schemas.microsoft.com/office/drawing/2014/main" id="{B2753930-7316-2F0B-C3D5-EF30F1E5C2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92945" y="545430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684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6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B1D39-D8A1-0DD2-641B-00F781304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2EBA2F2F-3146-79FB-E602-C21549E26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i="1" dirty="0"/>
              <a:t>Ausblick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A3CD5BC-BBEC-E3E2-681D-E58105B3F78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61125"/>
            <a:ext cx="2743200" cy="282575"/>
          </a:xfrm>
          <a:prstGeom prst="rect">
            <a:avLst/>
          </a:prstGeom>
        </p:spPr>
        <p:txBody>
          <a:bodyPr/>
          <a:lstStyle/>
          <a:p>
            <a:fld id="{BBDAF7BE-D89C-6B49-BAC7-BAB901C4C797}" type="slidenum">
              <a:rPr lang="de-DE" smtClean="0"/>
              <a:pPr/>
              <a:t>13</a:t>
            </a:fld>
            <a:endParaRPr lang="de-DE"/>
          </a:p>
        </p:txBody>
      </p:sp>
      <p:pic>
        <p:nvPicPr>
          <p:cNvPr id="3" name="fable_gpt-4o-mini-3-18.mp3">
            <a:hlinkClick r:id="" action="ppaction://media"/>
            <a:extLst>
              <a:ext uri="{FF2B5EF4-FFF2-40B4-BE49-F238E27FC236}">
                <a16:creationId xmlns:a16="http://schemas.microsoft.com/office/drawing/2014/main" id="{0C43C850-AE83-06EB-C0A1-C07A0398D1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1798" y="562057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044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9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8289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449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4776ADE-EBA9-878E-E35A-A668203F75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" y="4305204"/>
            <a:ext cx="6000592" cy="941388"/>
          </a:xfrm>
        </p:spPr>
        <p:txBody>
          <a:bodyPr/>
          <a:lstStyle/>
          <a:p>
            <a:r>
              <a:rPr lang="de-DE" dirty="0"/>
              <a:t>Methoden der qualitativen Datenerhebung – Fokus: Fokusgruppen</a:t>
            </a:r>
          </a:p>
        </p:txBody>
      </p:sp>
      <p:pic>
        <p:nvPicPr>
          <p:cNvPr id="4" name="fable_gpt-4o-mini-3-1.mp3">
            <a:hlinkClick r:id="" action="ppaction://media"/>
            <a:extLst>
              <a:ext uri="{FF2B5EF4-FFF2-40B4-BE49-F238E27FC236}">
                <a16:creationId xmlns:a16="http://schemas.microsoft.com/office/drawing/2014/main" id="{CEA23CFD-A096-0713-681D-8999C302F5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7993" y="564587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235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FC53F3-1500-1626-18B6-CECB88F41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Lernziele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4C21555-2E8D-6F16-CF5F-40387C75B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0" dirty="0">
                <a:solidFill>
                  <a:schemeClr val="tx1"/>
                </a:solidFill>
              </a:rPr>
              <a:t>Nach diesem Video kannst du…</a:t>
            </a:r>
          </a:p>
          <a:p>
            <a:pPr>
              <a:buClr>
                <a:srgbClr val="004F9F"/>
              </a:buClr>
              <a:buFont typeface="Wingdings" pitchFamily="2" charset="2"/>
              <a:buChar char="ü"/>
            </a:pPr>
            <a:r>
              <a:rPr lang="de-DE" dirty="0">
                <a:solidFill>
                  <a:schemeClr val="tx1"/>
                </a:solidFill>
              </a:rPr>
              <a:t>die Merkmale und den Ablauf einer Fokusgruppendiskussion beschreiben,</a:t>
            </a:r>
          </a:p>
          <a:p>
            <a:pPr>
              <a:buClr>
                <a:srgbClr val="004F9F"/>
              </a:buClr>
              <a:buFont typeface="Wingdings" pitchFamily="2" charset="2"/>
              <a:buChar char="ü"/>
            </a:pPr>
            <a:r>
              <a:rPr lang="de-DE" dirty="0">
                <a:solidFill>
                  <a:schemeClr val="tx1"/>
                </a:solidFill>
              </a:rPr>
              <a:t>Vor- und Nachteile dieser Methode und </a:t>
            </a:r>
          </a:p>
          <a:p>
            <a:pPr>
              <a:buClr>
                <a:srgbClr val="004F9F"/>
              </a:buClr>
              <a:buFont typeface="Wingdings" pitchFamily="2" charset="2"/>
              <a:buChar char="ü"/>
            </a:pPr>
            <a:r>
              <a:rPr lang="de-DE" dirty="0">
                <a:solidFill>
                  <a:schemeClr val="tx1"/>
                </a:solidFill>
              </a:rPr>
              <a:t>typische Einsatzbereiche im Gesundheitswesen benennen.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8B82B11-B880-FB4E-E767-BFB77D383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E5279CC-2E89-9F3F-78C7-DD5FFA367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AF7BE-D89C-6B49-BAC7-BAB901C4C797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B84D9B6-B596-F93A-D167-4840EEEA5A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fable_gpt-4o-mini-3-2.mp3">
            <a:hlinkClick r:id="" action="ppaction://media"/>
            <a:extLst>
              <a:ext uri="{FF2B5EF4-FFF2-40B4-BE49-F238E27FC236}">
                <a16:creationId xmlns:a16="http://schemas.microsoft.com/office/drawing/2014/main" id="{BD1E9E5A-A7FE-F33A-9CA3-59F5F1AF8F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8200" y="5284274"/>
            <a:ext cx="812800" cy="812800"/>
          </a:xfrm>
          <a:prstGeom prst="rect">
            <a:avLst/>
          </a:prstGeom>
        </p:spPr>
      </p:pic>
      <p:pic>
        <p:nvPicPr>
          <p:cNvPr id="8" name="fable_gpt-4o-mini-3-3.mp3">
            <a:hlinkClick r:id="" action="ppaction://media"/>
            <a:extLst>
              <a:ext uri="{FF2B5EF4-FFF2-40B4-BE49-F238E27FC236}">
                <a16:creationId xmlns:a16="http://schemas.microsoft.com/office/drawing/2014/main" id="{4A406D63-AAB3-ED56-9CD7-8D969BF59A4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04750" y="5302670"/>
            <a:ext cx="812800" cy="812800"/>
          </a:xfrm>
          <a:prstGeom prst="rect">
            <a:avLst/>
          </a:prstGeom>
        </p:spPr>
      </p:pic>
      <p:pic>
        <p:nvPicPr>
          <p:cNvPr id="9" name="fable_gpt-4o-mini-3-4.mp3">
            <a:hlinkClick r:id="" action="ppaction://media"/>
            <a:extLst>
              <a:ext uri="{FF2B5EF4-FFF2-40B4-BE49-F238E27FC236}">
                <a16:creationId xmlns:a16="http://schemas.microsoft.com/office/drawing/2014/main" id="{FE0EFFB0-1169-E03C-601F-ECE5FADFADC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596284" y="528427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062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81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55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492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FE5AF5E7-3260-B230-44D6-E7E8D0BA2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i="1" dirty="0"/>
              <a:t>Definition und Merkmale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880AFC2-1A21-C878-A9E2-D722204D8C7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61125"/>
            <a:ext cx="2743200" cy="282575"/>
          </a:xfrm>
          <a:prstGeom prst="rect">
            <a:avLst/>
          </a:prstGeom>
        </p:spPr>
        <p:txBody>
          <a:bodyPr/>
          <a:lstStyle/>
          <a:p>
            <a:fld id="{BBDAF7BE-D89C-6B49-BAC7-BAB901C4C797}" type="slidenum">
              <a:rPr lang="de-DE" smtClean="0"/>
              <a:pPr/>
              <a:t>4</a:t>
            </a:fld>
            <a:endParaRPr lang="de-DE"/>
          </a:p>
        </p:txBody>
      </p:sp>
      <p:pic>
        <p:nvPicPr>
          <p:cNvPr id="3" name="fable_gpt-4o-mini-3-5.mp3">
            <a:hlinkClick r:id="" action="ppaction://media"/>
            <a:extLst>
              <a:ext uri="{FF2B5EF4-FFF2-40B4-BE49-F238E27FC236}">
                <a16:creationId xmlns:a16="http://schemas.microsoft.com/office/drawing/2014/main" id="{91CAAAEE-4E43-6B9E-CC6C-4E149EF3BF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3241" y="564832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30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3CBE909-A310-9931-CAFB-77572281D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Definition und Merkmale einer Fokus-</a:t>
            </a:r>
            <a:r>
              <a:rPr lang="de-DE" dirty="0" err="1"/>
              <a:t>gruppendiskussion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3128DF4-B04E-9D2C-F85C-2AA8E8440D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ABCCCCCD-A086-82DD-4F66-BCD994177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7653"/>
            <a:ext cx="10515600" cy="4271449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b="0" dirty="0">
                <a:solidFill>
                  <a:schemeClr val="tx1"/>
                </a:solidFill>
              </a:rPr>
              <a:t>Form der </a:t>
            </a:r>
            <a:r>
              <a:rPr lang="de-DE" dirty="0">
                <a:solidFill>
                  <a:schemeClr val="tx1"/>
                </a:solidFill>
              </a:rPr>
              <a:t>qualitativen Gruppenbefragung</a:t>
            </a:r>
            <a:endParaRPr lang="de-DE" b="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b="0" dirty="0">
                <a:solidFill>
                  <a:schemeClr val="tx1"/>
                </a:solidFill>
              </a:rPr>
              <a:t>Halbstrukturierte Diskussion mit Leitfaden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dirty="0">
                <a:solidFill>
                  <a:schemeClr val="tx1"/>
                </a:solidFill>
              </a:rPr>
              <a:t>Größe und Anzahl: </a:t>
            </a:r>
            <a:r>
              <a:rPr lang="de-DE" b="0" dirty="0">
                <a:solidFill>
                  <a:schemeClr val="tx1"/>
                </a:solidFill>
              </a:rPr>
              <a:t>4-8 Personen pro Gruppe, meist mehrere Gruppen pro Studie (z.B. 4-8 Fokusgruppen à 90-120 Minuten)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b="0" dirty="0">
                <a:solidFill>
                  <a:schemeClr val="tx1"/>
                </a:solidFill>
              </a:rPr>
              <a:t>Ziel: </a:t>
            </a:r>
            <a:r>
              <a:rPr lang="de-DE" dirty="0">
                <a:solidFill>
                  <a:schemeClr val="tx1"/>
                </a:solidFill>
              </a:rPr>
              <a:t>kollektive Sichtweisen</a:t>
            </a:r>
            <a:r>
              <a:rPr lang="de-DE" b="0" dirty="0">
                <a:solidFill>
                  <a:schemeClr val="tx1"/>
                </a:solidFill>
              </a:rPr>
              <a:t>, Erfahrungen und Meinungen erfassen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dirty="0">
                <a:solidFill>
                  <a:schemeClr val="tx1"/>
                </a:solidFill>
              </a:rPr>
              <a:t>Moderation</a:t>
            </a:r>
            <a:r>
              <a:rPr lang="de-DE" b="0" dirty="0">
                <a:solidFill>
                  <a:schemeClr val="tx1"/>
                </a:solidFill>
              </a:rPr>
              <a:t> fördert offene, aber themenorientierte Gespräche 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b="0" dirty="0">
                <a:solidFill>
                  <a:schemeClr val="tx1"/>
                </a:solidFill>
              </a:rPr>
              <a:t>Ausgangspunkt: </a:t>
            </a:r>
            <a:r>
              <a:rPr lang="de-DE" dirty="0">
                <a:solidFill>
                  <a:schemeClr val="tx1"/>
                </a:solidFill>
              </a:rPr>
              <a:t>Grundreiz</a:t>
            </a:r>
            <a:r>
              <a:rPr lang="de-DE" b="0" dirty="0">
                <a:solidFill>
                  <a:schemeClr val="tx1"/>
                </a:solidFill>
              </a:rPr>
              <a:t> (z.B. App, Broschüre, Video)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b="0" dirty="0">
                <a:solidFill>
                  <a:schemeClr val="tx1"/>
                </a:solidFill>
              </a:rPr>
              <a:t>Dokumentation meist per Audio- oder Videoaufnahme</a:t>
            </a:r>
          </a:p>
        </p:txBody>
      </p:sp>
      <p:pic>
        <p:nvPicPr>
          <p:cNvPr id="4" name="fable_gpt-4o-mini-3-6.mp3">
            <a:hlinkClick r:id="" action="ppaction://media"/>
            <a:extLst>
              <a:ext uri="{FF2B5EF4-FFF2-40B4-BE49-F238E27FC236}">
                <a16:creationId xmlns:a16="http://schemas.microsoft.com/office/drawing/2014/main" id="{4A89FF44-F820-4315-F35E-B18331C20B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" y="569830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698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745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19AD8-014D-2181-A94A-AC744A4E4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87A0A5C-2274-A81C-F638-0A50023C4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Fallbeispiel: Jonas Keller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A7877CF-F9FF-1C27-D50A-E60841A06BA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29F02D52-89EC-F46B-CF88-ECAA611632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452" y="1440181"/>
            <a:ext cx="6387712" cy="4320072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b="0" dirty="0">
                <a:solidFill>
                  <a:schemeClr val="tx1"/>
                </a:solidFill>
              </a:rPr>
              <a:t>Doktorand an einer Hochschule für Gesundheitswissenschaften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b="0" dirty="0">
                <a:solidFill>
                  <a:schemeClr val="tx1"/>
                </a:solidFill>
              </a:rPr>
              <a:t>Thema: </a:t>
            </a:r>
            <a:r>
              <a:rPr lang="de-DE" b="0" i="1" dirty="0">
                <a:solidFill>
                  <a:schemeClr val="tx1"/>
                </a:solidFill>
              </a:rPr>
              <a:t>„Wie erleben Pflegekräfte digitale Dokumentationssysteme im Krankenhaus?“ 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dirty="0">
                <a:solidFill>
                  <a:schemeClr val="tx1"/>
                </a:solidFill>
              </a:rPr>
              <a:t>Ziel: </a:t>
            </a:r>
            <a:r>
              <a:rPr lang="de-DE" b="0" dirty="0">
                <a:solidFill>
                  <a:schemeClr val="tx1"/>
                </a:solidFill>
              </a:rPr>
              <a:t>Erfahrungen, Herausforderungen und Verbesserungsideen der Pflegekräfte verstehen</a:t>
            </a:r>
          </a:p>
          <a:p>
            <a:pPr marL="0" indent="0">
              <a:lnSpc>
                <a:spcPct val="100000"/>
              </a:lnSpc>
              <a:buClr>
                <a:srgbClr val="004F9F"/>
              </a:buClr>
              <a:buNone/>
            </a:pPr>
            <a:endParaRPr lang="de-DE" b="0" dirty="0">
              <a:solidFill>
                <a:schemeClr val="tx1"/>
              </a:solidFill>
            </a:endParaRPr>
          </a:p>
        </p:txBody>
      </p:sp>
      <p:pic>
        <p:nvPicPr>
          <p:cNvPr id="7" name="Grafik 6" descr="Ein Bild, das Kleidung, Zeichnung, Menschliches Gesicht, Cartoon enthält.&#10;&#10;KI-generierte Inhalte können fehlerhaft sein.">
            <a:extLst>
              <a:ext uri="{FF2B5EF4-FFF2-40B4-BE49-F238E27FC236}">
                <a16:creationId xmlns:a16="http://schemas.microsoft.com/office/drawing/2014/main" id="{F072B3B0-5285-5DDA-C032-FF4C3366BF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2172" y="1438910"/>
            <a:ext cx="5309827" cy="5351357"/>
          </a:xfrm>
          <a:prstGeom prst="rect">
            <a:avLst/>
          </a:prstGeom>
        </p:spPr>
      </p:pic>
      <p:pic>
        <p:nvPicPr>
          <p:cNvPr id="4" name="fable_gpt-4o-mini-3-7.mp3">
            <a:hlinkClick r:id="" action="ppaction://media"/>
            <a:extLst>
              <a:ext uri="{FF2B5EF4-FFF2-40B4-BE49-F238E27FC236}">
                <a16:creationId xmlns:a16="http://schemas.microsoft.com/office/drawing/2014/main" id="{5DE93104-C7EA-8E3F-4BEB-2A077D8FCA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59452" y="5397500"/>
            <a:ext cx="812800" cy="812800"/>
          </a:xfrm>
          <a:prstGeom prst="rect">
            <a:avLst/>
          </a:prstGeom>
        </p:spPr>
      </p:pic>
      <p:pic>
        <p:nvPicPr>
          <p:cNvPr id="5" name="fable_gpt-4o-mini-3-8.mp3">
            <a:hlinkClick r:id="" action="ppaction://media"/>
            <a:extLst>
              <a:ext uri="{FF2B5EF4-FFF2-40B4-BE49-F238E27FC236}">
                <a16:creationId xmlns:a16="http://schemas.microsoft.com/office/drawing/2014/main" id="{DF89F950-E630-9556-06AD-072CEFDE747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07260" y="541781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162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627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276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7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73AD1-9EEB-B25A-05DC-BCA801019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33C87CC6-057C-1064-BDE4-63DEB3493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i="1" dirty="0"/>
              <a:t>Ablauf einer Fokusgruppendiskussion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41AAF0F-F0AD-8DC2-AA30-11B5F309A1B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61125"/>
            <a:ext cx="2743200" cy="282575"/>
          </a:xfrm>
          <a:prstGeom prst="rect">
            <a:avLst/>
          </a:prstGeom>
        </p:spPr>
        <p:txBody>
          <a:bodyPr/>
          <a:lstStyle/>
          <a:p>
            <a:fld id="{BBDAF7BE-D89C-6B49-BAC7-BAB901C4C797}" type="slidenum">
              <a:rPr lang="de-DE" smtClean="0"/>
              <a:pPr/>
              <a:t>7</a:t>
            </a:fld>
            <a:endParaRPr lang="de-DE"/>
          </a:p>
        </p:txBody>
      </p:sp>
      <p:pic>
        <p:nvPicPr>
          <p:cNvPr id="2" name="fable_gpt-4o-mini-3-9.mp3">
            <a:hlinkClick r:id="" action="ppaction://media"/>
            <a:extLst>
              <a:ext uri="{FF2B5EF4-FFF2-40B4-BE49-F238E27FC236}">
                <a16:creationId xmlns:a16="http://schemas.microsoft.com/office/drawing/2014/main" id="{D19E106E-93F9-35CF-B2CE-EB704ADED0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1798" y="571952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629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51647-53CA-AB80-0885-09DE8D984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23BA76A-49F1-F8C1-AFEF-E3DBE5D91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Ablauf einer Fokusgruppendiskussion 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54BA19F-85CC-63D7-E81B-6824AB88EE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graphicFrame>
        <p:nvGraphicFramePr>
          <p:cNvPr id="2" name="Inhaltsplatzhalter 1">
            <a:extLst>
              <a:ext uri="{FF2B5EF4-FFF2-40B4-BE49-F238E27FC236}">
                <a16:creationId xmlns:a16="http://schemas.microsoft.com/office/drawing/2014/main" id="{6E342476-F79F-23D9-7E03-AAF617AEAF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5692633"/>
              </p:ext>
            </p:extLst>
          </p:nvPr>
        </p:nvGraphicFramePr>
        <p:xfrm>
          <a:off x="838200" y="1257301"/>
          <a:ext cx="10756900" cy="4840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pic>
        <p:nvPicPr>
          <p:cNvPr id="4" name="fable_gpt-4o-mini-3-10.mp3">
            <a:hlinkClick r:id="" action="ppaction://media"/>
            <a:extLst>
              <a:ext uri="{FF2B5EF4-FFF2-40B4-BE49-F238E27FC236}">
                <a16:creationId xmlns:a16="http://schemas.microsoft.com/office/drawing/2014/main" id="{FDA752C5-6C99-39F3-1902-58E0B6F375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96900" y="5341145"/>
            <a:ext cx="812800" cy="812800"/>
          </a:xfrm>
          <a:prstGeom prst="rect">
            <a:avLst/>
          </a:prstGeom>
        </p:spPr>
      </p:pic>
      <p:pic>
        <p:nvPicPr>
          <p:cNvPr id="5" name="fable_gpt-4o-mini-3-11.mp3">
            <a:hlinkClick r:id="" action="ppaction://media"/>
            <a:extLst>
              <a:ext uri="{FF2B5EF4-FFF2-40B4-BE49-F238E27FC236}">
                <a16:creationId xmlns:a16="http://schemas.microsoft.com/office/drawing/2014/main" id="{4FB62288-3319-0B2D-2224-9A693A49EEF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651000" y="5341002"/>
            <a:ext cx="812800" cy="812800"/>
          </a:xfrm>
          <a:prstGeom prst="rect">
            <a:avLst/>
          </a:prstGeom>
        </p:spPr>
      </p:pic>
      <p:pic>
        <p:nvPicPr>
          <p:cNvPr id="7" name="fable_gpt-4o-mini-3-12.mp3">
            <a:hlinkClick r:id="" action="ppaction://media"/>
            <a:extLst>
              <a:ext uri="{FF2B5EF4-FFF2-40B4-BE49-F238E27FC236}">
                <a16:creationId xmlns:a16="http://schemas.microsoft.com/office/drawing/2014/main" id="{D5560EBF-182B-9784-801D-8B201A69EFF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705100" y="5341002"/>
            <a:ext cx="812800" cy="812800"/>
          </a:xfrm>
          <a:prstGeom prst="rect">
            <a:avLst/>
          </a:prstGeom>
        </p:spPr>
      </p:pic>
      <p:pic>
        <p:nvPicPr>
          <p:cNvPr id="8" name="fable_gpt-4o-mini-3-13.mp3">
            <a:hlinkClick r:id="" action="ppaction://media"/>
            <a:extLst>
              <a:ext uri="{FF2B5EF4-FFF2-40B4-BE49-F238E27FC236}">
                <a16:creationId xmlns:a16="http://schemas.microsoft.com/office/drawing/2014/main" id="{3879FF81-9C36-460E-B575-903823B15BA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759200" y="528478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9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2C4056A-A34B-4EB1-B98F-1887D724DF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E2C4056A-A34B-4EB1-B98F-1887D724DF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13FC14-117C-4E9F-8264-909ECE8FAA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graphicEl>
                                              <a:dgm id="{8E13FC14-117C-4E9F-8264-909ECE8FAA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70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E0ABAA-A2AE-4015-99A2-91BA36572F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graphicEl>
                                              <a:dgm id="{04E0ABAA-A2AE-4015-99A2-91BA36572F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7B2FC4D-5513-4464-88EB-836E7FE03A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">
                                            <p:graphicEl>
                                              <a:dgm id="{C7B2FC4D-5513-4464-88EB-836E7FE03A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79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9BD4CEB-2B1A-4DFA-A81A-A8CCFA8A9C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graphicEl>
                                              <a:dgm id="{B9BD4CEB-2B1A-4DFA-A81A-A8CCFA8A9C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BB649B-746C-4D39-B98D-B4F76CF3F9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">
                                            <p:graphicEl>
                                              <a:dgm id="{5ABB649B-746C-4D39-B98D-B4F76CF3F9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565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6568"/>
                            </p:stCondLst>
                            <p:childTnLst>
                              <p:par>
                                <p:cTn id="3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71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6D3DF-3F72-00E9-94AF-EAF55F564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BCEF9F1F-C7F0-0B5F-CECB-3638E0846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i="1" dirty="0"/>
              <a:t>Einsatzbereiche im Gesundheitswesen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6926936-6FAC-0702-971B-6A31D01ABA3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61125"/>
            <a:ext cx="2743200" cy="282575"/>
          </a:xfrm>
          <a:prstGeom prst="rect">
            <a:avLst/>
          </a:prstGeom>
        </p:spPr>
        <p:txBody>
          <a:bodyPr/>
          <a:lstStyle/>
          <a:p>
            <a:fld id="{BBDAF7BE-D89C-6B49-BAC7-BAB901C4C797}" type="slidenum">
              <a:rPr lang="de-DE" smtClean="0"/>
              <a:pPr/>
              <a:t>9</a:t>
            </a:fld>
            <a:endParaRPr lang="de-DE"/>
          </a:p>
        </p:txBody>
      </p:sp>
      <p:pic>
        <p:nvPicPr>
          <p:cNvPr id="2" name="fable_gpt-4o-mini-3-14.mp3">
            <a:hlinkClick r:id="" action="ppaction://media"/>
            <a:extLst>
              <a:ext uri="{FF2B5EF4-FFF2-40B4-BE49-F238E27FC236}">
                <a16:creationId xmlns:a16="http://schemas.microsoft.com/office/drawing/2014/main" id="{FBC66A60-E057-6906-A43F-266452A89A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1798" y="578961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428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DIM.RUHR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70D305730E5004AB3CA90973BBEB1B6" ma:contentTypeVersion="16" ma:contentTypeDescription="Ein neues Dokument erstellen." ma:contentTypeScope="" ma:versionID="ff8a6396a1f122342aa16d7e9d89e14f">
  <xsd:schema xmlns:xsd="http://www.w3.org/2001/XMLSchema" xmlns:xs="http://www.w3.org/2001/XMLSchema" xmlns:p="http://schemas.microsoft.com/office/2006/metadata/properties" xmlns:ns3="99a00cc4-59a4-48e2-97a2-f998a8372b54" xmlns:ns4="96c6cfda-f397-452f-aaf7-354f8a2af71a" targetNamespace="http://schemas.microsoft.com/office/2006/metadata/properties" ma:root="true" ma:fieldsID="a3833875b827f165657270fb6a222f25" ns3:_="" ns4:_="">
    <xsd:import namespace="99a00cc4-59a4-48e2-97a2-f998a8372b54"/>
    <xsd:import namespace="96c6cfda-f397-452f-aaf7-354f8a2af71a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a00cc4-59a4-48e2-97a2-f998a8372b54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c6cfda-f397-452f-aaf7-354f8a2af71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9a00cc4-59a4-48e2-97a2-f998a8372b54" xsi:nil="true"/>
  </documentManagement>
</p:properties>
</file>

<file path=customXml/itemProps1.xml><?xml version="1.0" encoding="utf-8"?>
<ds:datastoreItem xmlns:ds="http://schemas.openxmlformats.org/officeDocument/2006/customXml" ds:itemID="{808B3DF7-C6D4-4DDC-B1DB-92E5609C5D6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F6590AE-C775-4282-8312-8831D246C5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a00cc4-59a4-48e2-97a2-f998a8372b54"/>
    <ds:schemaRef ds:uri="96c6cfda-f397-452f-aaf7-354f8a2af7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B2C2161-177C-49B2-B717-3C5F4CA1CA24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96c6cfda-f397-452f-aaf7-354f8a2af71a"/>
    <ds:schemaRef ds:uri="99a00cc4-59a4-48e2-97a2-f998a8372b54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345</Words>
  <Application>Microsoft Macintosh PowerPoint</Application>
  <PresentationFormat>Breitbild</PresentationFormat>
  <Paragraphs>52</Paragraphs>
  <Slides>15</Slides>
  <Notes>1</Notes>
  <HiddenSlides>0</HiddenSlides>
  <MMClips>18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0" baseType="lpstr">
      <vt:lpstr>Calibri</vt:lpstr>
      <vt:lpstr>Wingdings</vt:lpstr>
      <vt:lpstr>Arial</vt:lpstr>
      <vt:lpstr>Lato</vt:lpstr>
      <vt:lpstr>Office</vt:lpstr>
      <vt:lpstr>PowerPoint-Präsentation</vt:lpstr>
      <vt:lpstr>PowerPoint-Präsentation</vt:lpstr>
      <vt:lpstr>Lernziele</vt:lpstr>
      <vt:lpstr>Definition und Merkmale</vt:lpstr>
      <vt:lpstr>Definition und Merkmale einer Fokus-gruppendiskussion</vt:lpstr>
      <vt:lpstr>Fallbeispiel: Jonas Keller</vt:lpstr>
      <vt:lpstr>Ablauf einer Fokusgruppendiskussion</vt:lpstr>
      <vt:lpstr>Ablauf einer Fokusgruppendiskussion </vt:lpstr>
      <vt:lpstr>Einsatzbereiche im Gesundheitswesen</vt:lpstr>
      <vt:lpstr>Einsatzbereiche von Fokusgruppen-diskussionen im Gesundheitswesen</vt:lpstr>
      <vt:lpstr>Vor- und Nachteile der Fokusgruppendiskussion</vt:lpstr>
      <vt:lpstr>Vor- und Nachteile der Fokusgruppen-diskussion</vt:lpstr>
      <vt:lpstr>Ausblick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Christian Hilgers</dc:creator>
  <cp:lastModifiedBy>Wahidie, Diana</cp:lastModifiedBy>
  <cp:revision>131</cp:revision>
  <dcterms:created xsi:type="dcterms:W3CDTF">2020-11-02T13:54:24Z</dcterms:created>
  <dcterms:modified xsi:type="dcterms:W3CDTF">2025-10-19T15:53:17Z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0x010100570D305730E5004AB3CA90973BBEB1B6</vt:lpwstr>
  </property>
  <property fmtid="{D5CDD505-2E9C-101B-9397-08002B2CF9AE}" pid="3" name="MediaServiceImageTags">
    <vt:lpwstr/>
  </property>
</Properties>
</file>