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9"/>
  </p:notesMasterIdLst>
  <p:sldIdLst>
    <p:sldId id="337" r:id="rId5"/>
    <p:sldId id="332" r:id="rId6"/>
    <p:sldId id="338" r:id="rId7"/>
    <p:sldId id="334" r:id="rId8"/>
    <p:sldId id="333" r:id="rId9"/>
    <p:sldId id="341" r:id="rId10"/>
    <p:sldId id="339" r:id="rId11"/>
    <p:sldId id="342" r:id="rId12"/>
    <p:sldId id="340" r:id="rId13"/>
    <p:sldId id="343" r:id="rId14"/>
    <p:sldId id="344" r:id="rId15"/>
    <p:sldId id="345" r:id="rId16"/>
    <p:sldId id="335" r:id="rId17"/>
    <p:sldId id="336" r:id="rId18"/>
  </p:sldIdLst>
  <p:sldSz cx="12192000" cy="6858000"/>
  <p:notesSz cx="6858000" cy="9144000"/>
  <p:embeddedFontLst>
    <p:embeddedFont>
      <p:font typeface="Lato" panose="020F0502020204030203" pitchFamily="34" charset="0"/>
      <p:regular r:id="rId20"/>
      <p:bold r:id="rId21"/>
      <p:italic r:id="rId22"/>
      <p:boldItalic r:id="rId23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10C033-79B9-F8AA-0D60-AE086CAA08A4}" name="Lehr, Alexander" initials="LA" userId="S::alexander.lehr_ruhr-uni-bochum.de#ext#@uniwhde.onmicrosoft.com::8a837e51-e11f-486e-98d4-923fdee673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nz, Anne" initials="MA" lastIdx="1" clrIdx="0">
    <p:extLst>
      <p:ext uri="{19B8F6BF-5375-455C-9EA6-DF929625EA0E}">
        <p15:presenceInfo xmlns:p15="http://schemas.microsoft.com/office/powerpoint/2012/main" userId="S-1-5-21-1139895982-289624505-398547282-38138" providerId="AD"/>
      </p:ext>
    </p:extLst>
  </p:cmAuthor>
  <p:cmAuthor id="2" name="Lüdorf, Vivian" initials="LV" lastIdx="5" clrIdx="1">
    <p:extLst>
      <p:ext uri="{19B8F6BF-5375-455C-9EA6-DF929625EA0E}">
        <p15:presenceInfo xmlns:p15="http://schemas.microsoft.com/office/powerpoint/2012/main" userId="S::vivian.luedorf@uni-wh.de::a2c1b10b-adfb-4ac6-8111-7787d0e03f7a" providerId="AD"/>
      </p:ext>
    </p:extLst>
  </p:cmAuthor>
  <p:cmAuthor id="3" name="Richter, Isabel" initials="IR" lastIdx="3" clrIdx="2">
    <p:extLst>
      <p:ext uri="{19B8F6BF-5375-455C-9EA6-DF929625EA0E}">
        <p15:presenceInfo xmlns:p15="http://schemas.microsoft.com/office/powerpoint/2012/main" userId="S::isabel.richter@uni-wh.de::93865361-3cba-4a87-907d-96dec409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9F"/>
    <a:srgbClr val="F0F0F0"/>
    <a:srgbClr val="D9D9D9"/>
    <a:srgbClr val="A90D00"/>
    <a:srgbClr val="002B44"/>
    <a:srgbClr val="FFFFFF"/>
    <a:srgbClr val="DCEAFF"/>
    <a:srgbClr val="014F9F"/>
    <a:srgbClr val="203864"/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33"/>
    <p:restoredTop sz="94725"/>
  </p:normalViewPr>
  <p:slideViewPr>
    <p:cSldViewPr snapToGrid="0">
      <p:cViewPr varScale="1">
        <p:scale>
          <a:sx n="113" d="100"/>
          <a:sy n="113" d="100"/>
        </p:scale>
        <p:origin x="280" y="1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F983-13B8-4B40-B431-2A40CD5006BA}" type="datetimeFigureOut">
              <a:rPr lang="de-DE" smtClean="0"/>
              <a:t>19.10.25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23034-77AF-8C4A-A533-67E3BD38CA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63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0377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hyperlink" Target="https://creativecommons.org/licenses/by/4.0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Generated Image">
            <a:extLst>
              <a:ext uri="{FF2B5EF4-FFF2-40B4-BE49-F238E27FC236}">
                <a16:creationId xmlns:a16="http://schemas.microsoft.com/office/drawing/2014/main" id="{07531A6C-F4E4-F4C3-D023-67AAD8F400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98"/>
          <a:stretch/>
        </p:blipFill>
        <p:spPr bwMode="auto">
          <a:xfrm>
            <a:off x="0" y="2928053"/>
            <a:ext cx="12192000" cy="312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091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6"/>
            <a:ext cx="8305800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2D2992D-A226-01C9-52EE-4CBAD8B2613A}"/>
              </a:ext>
            </a:extLst>
          </p:cNvPr>
          <p:cNvSpPr/>
          <p:nvPr userDrawn="1"/>
        </p:nvSpPr>
        <p:spPr>
          <a:xfrm>
            <a:off x="-14514" y="6658102"/>
            <a:ext cx="9882224" cy="22892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D59013F-4B85-EA24-BEFD-C501AB0B4317}"/>
              </a:ext>
            </a:extLst>
          </p:cNvPr>
          <p:cNvSpPr/>
          <p:nvPr userDrawn="1"/>
        </p:nvSpPr>
        <p:spPr>
          <a:xfrm>
            <a:off x="3877234" y="873534"/>
            <a:ext cx="8314765" cy="123416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1376E96F-26AC-6A52-722D-B1B92007390B}"/>
              </a:ext>
            </a:extLst>
          </p:cNvPr>
          <p:cNvSpPr/>
          <p:nvPr userDrawn="1"/>
        </p:nvSpPr>
        <p:spPr>
          <a:xfrm>
            <a:off x="-172720" y="4153647"/>
            <a:ext cx="6116320" cy="1141144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45352EC-F5AB-9766-590C-6E56ABFE6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" y="4305204"/>
            <a:ext cx="5770563" cy="941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TITEL DES OER MATERIALS IN </a:t>
            </a:r>
            <a:r>
              <a:rPr lang="de-DE" dirty="0" err="1"/>
              <a:t>GROßBUCHSTABEN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80680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3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M.RUHR In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85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5"/>
            <a:ext cx="8305800" cy="968189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3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3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9654EB2-6049-934A-0B8C-604543934F7C}"/>
              </a:ext>
            </a:extLst>
          </p:cNvPr>
          <p:cNvSpPr/>
          <p:nvPr userDrawn="1"/>
        </p:nvSpPr>
        <p:spPr>
          <a:xfrm>
            <a:off x="0" y="4073062"/>
            <a:ext cx="12192000" cy="968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15870616-7DC4-CEBC-3D7F-EA33C90286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9230" y="4234839"/>
            <a:ext cx="11783674" cy="679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OER BEREICH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75271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0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einfac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CA1B8D4-4C86-7ECD-64C3-0AE8AD637F4F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144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0685" y="6461404"/>
            <a:ext cx="7877909" cy="283084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EBA8401-6FA3-AE0C-AA6B-8383F8EDC7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210300"/>
            <a:ext cx="10515600" cy="214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de-DE"/>
              <a:t>Quellenangabe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E84CB5D-63D0-0F6C-9840-A4D7A1715CCB}"/>
              </a:ext>
            </a:extLst>
          </p:cNvPr>
          <p:cNvSpPr/>
          <p:nvPr userDrawn="1"/>
        </p:nvSpPr>
        <p:spPr>
          <a:xfrm>
            <a:off x="0" y="6797647"/>
            <a:ext cx="12192000" cy="5640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606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mit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073D2C8-AEA1-2497-D302-7759FC5D626E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46271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9865" y="6461404"/>
            <a:ext cx="7737231" cy="283084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ctr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2F7C0E8-6F45-194C-9101-46DDBD3995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372"/>
            <a:ext cx="4957763" cy="446271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651363-F80C-21AA-1A56-CB27B7591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5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FB65EE10-ACFB-E14A-8DBE-0A195B1D855F}"/>
              </a:ext>
            </a:extLst>
          </p:cNvPr>
          <p:cNvSpPr/>
          <p:nvPr userDrawn="1"/>
        </p:nvSpPr>
        <p:spPr>
          <a:xfrm>
            <a:off x="0" y="569659"/>
            <a:ext cx="12192001" cy="628834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A1656B-4002-B443-B8D7-1C860700F0F1}"/>
              </a:ext>
            </a:extLst>
          </p:cNvPr>
          <p:cNvSpPr/>
          <p:nvPr userDrawn="1"/>
        </p:nvSpPr>
        <p:spPr>
          <a:xfrm flipV="1">
            <a:off x="0" y="-5"/>
            <a:ext cx="12192001" cy="56966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532461"/>
            <a:ext cx="10657115" cy="977467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rgbClr val="F0F0F0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CD449F3-7839-2940-93C0-55AE25378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8" y="3858689"/>
            <a:ext cx="10657115" cy="1540513"/>
          </a:xfrm>
          <a:prstGeom prst="rect">
            <a:avLst/>
          </a:prstGeom>
        </p:spPr>
        <p:txBody>
          <a:bodyPr/>
          <a:lstStyle>
            <a:lvl1pPr algn="ctr">
              <a:buNone/>
              <a:defRPr b="0" i="1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83F8CE9-F01E-83D2-EA0D-C6823B4F8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7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Generated Image">
            <a:extLst>
              <a:ext uri="{FF2B5EF4-FFF2-40B4-BE49-F238E27FC236}">
                <a16:creationId xmlns:a16="http://schemas.microsoft.com/office/drawing/2014/main" id="{6314A190-CC20-35EE-1630-CF7EF5CC606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05" b="6091"/>
          <a:stretch/>
        </p:blipFill>
        <p:spPr bwMode="auto">
          <a:xfrm>
            <a:off x="0" y="4180017"/>
            <a:ext cx="12192000" cy="267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3D83B52-EB5D-C275-8E47-A4611E70F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" y="396326"/>
            <a:ext cx="3579557" cy="10421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7EFBAB5-FE61-C083-17AD-9CFA708A7F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7094" y="2438588"/>
            <a:ext cx="1142999" cy="1254787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E5CAD84-0D1F-6C1F-85B9-8357ADF87310}"/>
              </a:ext>
            </a:extLst>
          </p:cNvPr>
          <p:cNvSpPr txBox="1">
            <a:spLocks/>
          </p:cNvSpPr>
          <p:nvPr userDrawn="1"/>
        </p:nvSpPr>
        <p:spPr>
          <a:xfrm>
            <a:off x="1088008" y="2515833"/>
            <a:ext cx="2638325" cy="39990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https://dim-ruhr.de</a:t>
            </a:r>
          </a:p>
        </p:txBody>
      </p:sp>
      <p:sp>
        <p:nvSpPr>
          <p:cNvPr id="8" name="AutoShape 5" descr="Umschlag Silhouette">
            <a:extLst>
              <a:ext uri="{FF2B5EF4-FFF2-40B4-BE49-F238E27FC236}">
                <a16:creationId xmlns:a16="http://schemas.microsoft.com/office/drawing/2014/main" id="{2BDB805C-FEE3-C70F-A3CC-7D1301C79C7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Grafik 8" descr="Umschlag Silhouette">
            <a:extLst>
              <a:ext uri="{FF2B5EF4-FFF2-40B4-BE49-F238E27FC236}">
                <a16:creationId xmlns:a16="http://schemas.microsoft.com/office/drawing/2014/main" id="{179C2F3D-1544-3D5E-A935-B0E48852A1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399" y="2280590"/>
            <a:ext cx="914400" cy="914400"/>
          </a:xfrm>
          <a:prstGeom prst="rect">
            <a:avLst/>
          </a:prstGeom>
        </p:spPr>
      </p:pic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B2F711C2-3428-3D09-F653-954985393E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399" y="2931231"/>
            <a:ext cx="914400" cy="914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B5E8B86-EE0E-3942-6714-20017E4CF3F6}"/>
              </a:ext>
            </a:extLst>
          </p:cNvPr>
          <p:cNvSpPr txBox="1"/>
          <p:nvPr userDrawn="1"/>
        </p:nvSpPr>
        <p:spPr>
          <a:xfrm>
            <a:off x="6548206" y="735959"/>
            <a:ext cx="57947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+mn-lt"/>
              </a:rPr>
              <a:t>„Grundlagen der qualitativen Datenerhebung im Gesundheitswesen“ </a:t>
            </a:r>
            <a:r>
              <a:rPr lang="de-DE" dirty="0">
                <a:latin typeface="+mn-lt"/>
              </a:rPr>
              <a:t>von Diana Wahidie.</a:t>
            </a:r>
          </a:p>
          <a:p>
            <a:r>
              <a:rPr lang="de-DE" dirty="0">
                <a:latin typeface="+mn-lt"/>
              </a:rPr>
              <a:t>Dieses Werk und dessen Inhalt sind – sofern nicht anders angegeben – lizensiert unter CC BY 4.0. Ausgenommen aus der Lizenz sind die verwendeten Logos.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Der Lizenzvertrag ist hier abrufbar:</a:t>
            </a:r>
          </a:p>
          <a:p>
            <a:r>
              <a:rPr lang="de-DE" dirty="0">
                <a:latin typeface="+mn-lt"/>
                <a:hlinkClick r:id="rId9"/>
              </a:rPr>
              <a:t>https://creativecommons.org/licenses/by/4.0/</a:t>
            </a:r>
            <a:r>
              <a:rPr lang="de-DE" dirty="0">
                <a:latin typeface="+mn-lt"/>
              </a:rPr>
              <a:t> 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Das Werk ist online verfügbar unter:</a:t>
            </a:r>
          </a:p>
          <a:p>
            <a:r>
              <a:rPr lang="de-DE" dirty="0">
                <a:latin typeface="+mn-lt"/>
              </a:rPr>
              <a:t>Link einfügen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4DD20FA-97D6-2858-9C9D-EC5E1C82A0D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49000" y="3648784"/>
            <a:ext cx="1143000" cy="40005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A8E5A5DA-CB25-76A1-909A-9BBC89334BD0}"/>
              </a:ext>
            </a:extLst>
          </p:cNvPr>
          <p:cNvSpPr/>
          <p:nvPr userDrawn="1"/>
        </p:nvSpPr>
        <p:spPr>
          <a:xfrm>
            <a:off x="14150" y="4261058"/>
            <a:ext cx="12192000" cy="3122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5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7B83825-AC61-43CE-41CB-FD2763516322}"/>
              </a:ext>
            </a:extLst>
          </p:cNvPr>
          <p:cNvSpPr/>
          <p:nvPr userDrawn="1"/>
        </p:nvSpPr>
        <p:spPr>
          <a:xfrm>
            <a:off x="1277257" y="319304"/>
            <a:ext cx="10928892" cy="32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5BBD36C-FBA7-B3EA-D1F9-01F8198DFFE5}"/>
              </a:ext>
            </a:extLst>
          </p:cNvPr>
          <p:cNvSpPr/>
          <p:nvPr userDrawn="1"/>
        </p:nvSpPr>
        <p:spPr>
          <a:xfrm>
            <a:off x="0" y="4059547"/>
            <a:ext cx="12206150" cy="20151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2F1CE1E-5392-D4F9-A989-9699295136BD}"/>
              </a:ext>
            </a:extLst>
          </p:cNvPr>
          <p:cNvSpPr/>
          <p:nvPr userDrawn="1"/>
        </p:nvSpPr>
        <p:spPr>
          <a:xfrm>
            <a:off x="-14151" y="-26914"/>
            <a:ext cx="12220299" cy="37709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BB71DB7-72D5-EE9A-1779-4590E79D4DCC}"/>
              </a:ext>
            </a:extLst>
          </p:cNvPr>
          <p:cNvSpPr txBox="1"/>
          <p:nvPr userDrawn="1"/>
        </p:nvSpPr>
        <p:spPr>
          <a:xfrm>
            <a:off x="1051799" y="3096886"/>
            <a:ext cx="3069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dimruhr@uni-wh.de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13765" r="11089" b="13608"/>
          <a:stretch/>
        </p:blipFill>
        <p:spPr>
          <a:xfrm>
            <a:off x="4545672" y="1058246"/>
            <a:ext cx="1898016" cy="116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9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/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AB219BC-57CB-838B-637F-7ABD36682D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040D25C9-2058-C5E9-E1B3-25F8209406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925" y="1591182"/>
            <a:ext cx="11135034" cy="3238903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FB93EB1-E53E-9326-7892-8C3F645EE82C}"/>
              </a:ext>
            </a:extLst>
          </p:cNvPr>
          <p:cNvSpPr/>
          <p:nvPr userDrawn="1"/>
        </p:nvSpPr>
        <p:spPr>
          <a:xfrm>
            <a:off x="3972234" y="3964329"/>
            <a:ext cx="8219766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DFAB41B-4081-C63C-5844-19C79A16815D}"/>
              </a:ext>
            </a:extLst>
          </p:cNvPr>
          <p:cNvSpPr txBox="1"/>
          <p:nvPr userDrawn="1"/>
        </p:nvSpPr>
        <p:spPr>
          <a:xfrm>
            <a:off x="3972234" y="3988687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2" name="musicfox_talkline_nr_7">
            <a:hlinkClick r:id="" action="ppaction://media"/>
            <a:extLst>
              <a:ext uri="{FF2B5EF4-FFF2-40B4-BE49-F238E27FC236}">
                <a16:creationId xmlns:a16="http://schemas.microsoft.com/office/drawing/2014/main" id="{6795F1A7-3877-A2F3-4362-F1DCDA2BB595}"/>
              </a:ext>
            </a:extLst>
          </p:cNvPr>
          <p:cNvPicPr>
            <a:picLocks noChangeAspect="1"/>
          </p:cNvPicPr>
          <p:nvPr userDrawn="1"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996.7"/>
                  <p14:fade out="2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5325" y="6041061"/>
            <a:ext cx="666749" cy="5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0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81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2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59" r:id="rId3"/>
    <p:sldLayoutId id="2147483660" r:id="rId4"/>
    <p:sldLayoutId id="2147483652" r:id="rId5"/>
    <p:sldLayoutId id="2147483664" r:id="rId6"/>
    <p:sldLayoutId id="2147483665" r:id="rId7"/>
    <p:sldLayoutId id="2147483661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3.sv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4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4" Type="http://schemas.openxmlformats.org/officeDocument/2006/relationships/audio" Target="../media/media4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2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7.sv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10" Type="http://schemas.openxmlformats.org/officeDocument/2006/relationships/image" Target="../media/image12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5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6D3DF-3F72-00E9-94AF-EAF55F564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BCEF9F1F-C7F0-0B5F-CECB-3638E0846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Woher kommen qualitative Daten?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7C1A410-5EED-FECA-C83A-DC72FB039F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6926936-6FAC-0702-971B-6A31D01ABA3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2" name="fable_10.mp3">
            <a:hlinkClick r:id="" action="ppaction://media"/>
            <a:extLst>
              <a:ext uri="{FF2B5EF4-FFF2-40B4-BE49-F238E27FC236}">
                <a16:creationId xmlns:a16="http://schemas.microsoft.com/office/drawing/2014/main" id="{7CB154EA-5A62-A700-892E-D4E5F963F2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42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77900-40E5-14E9-E1A9-00856A607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28B0894-2200-EAFF-E414-848B8FD8C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Unterscheidung zwischen Primär- und Sekundärdaten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413A362-7033-C21E-AE4F-63544EEAE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b="0" dirty="0">
                <a:solidFill>
                  <a:schemeClr val="tx1"/>
                </a:solidFill>
              </a:rPr>
              <a:t>Zwei Arten von </a:t>
            </a:r>
            <a:r>
              <a:rPr lang="de-DE" dirty="0">
                <a:solidFill>
                  <a:schemeClr val="tx1"/>
                </a:solidFill>
              </a:rPr>
              <a:t>Datenquellen</a:t>
            </a:r>
            <a:r>
              <a:rPr lang="de-DE" b="0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100000"/>
              </a:lnSpc>
              <a:buClr>
                <a:srgbClr val="004F9F"/>
              </a:buClr>
            </a:pPr>
            <a:r>
              <a:rPr lang="de-DE" dirty="0">
                <a:solidFill>
                  <a:schemeClr val="tx1"/>
                </a:solidFill>
              </a:rPr>
              <a:t>Primärdaten</a:t>
            </a:r>
            <a:r>
              <a:rPr lang="de-DE" b="0" dirty="0">
                <a:solidFill>
                  <a:schemeClr val="tx1"/>
                </a:solidFill>
              </a:rPr>
              <a:t> – selbst erhoben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 werden für ein konkretes Forschungsziel erhoben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 entstehen im direkten Kontakt mit dem Feld</a:t>
            </a:r>
          </a:p>
          <a:p>
            <a:pPr lvl="1">
              <a:lnSpc>
                <a:spcPct val="100000"/>
              </a:lnSpc>
              <a:buClr>
                <a:srgbClr val="004F9F"/>
              </a:buClr>
              <a:buFont typeface="Wingdings" pitchFamily="2" charset="2"/>
              <a:buChar char="Ø"/>
            </a:pPr>
            <a:r>
              <a:rPr lang="de-DE" b="0" dirty="0">
                <a:solidFill>
                  <a:schemeClr val="tx1"/>
                </a:solidFill>
              </a:rPr>
              <a:t> typische Erhebungsmethoden: Interviews, Beobachtungen, Fokusgruppen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</a:pPr>
            <a:r>
              <a:rPr lang="de-DE" sz="2800" dirty="0">
                <a:solidFill>
                  <a:schemeClr val="tx1"/>
                </a:solidFill>
              </a:rPr>
              <a:t>Sekundärdaten</a:t>
            </a:r>
            <a:r>
              <a:rPr lang="de-DE" sz="2800" b="0" dirty="0">
                <a:solidFill>
                  <a:schemeClr val="tx1"/>
                </a:solidFill>
              </a:rPr>
              <a:t> – bereits vorhanden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  <a:buFont typeface="Wingdings" pitchFamily="2" charset="2"/>
              <a:buChar char="Ø"/>
            </a:pPr>
            <a:r>
              <a:rPr lang="de-DE" sz="2400" b="0" dirty="0">
                <a:solidFill>
                  <a:schemeClr val="tx1"/>
                </a:solidFill>
              </a:rPr>
              <a:t>bestehende Daten, die ursprünglich für andere Zwecke erhoben wurden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Clr>
                <a:srgbClr val="004F9F"/>
              </a:buClr>
              <a:buFont typeface="Wingdings" pitchFamily="2" charset="2"/>
              <a:buChar char="Ø"/>
            </a:pPr>
            <a:r>
              <a:rPr lang="de-DE" sz="2400" b="0" dirty="0">
                <a:solidFill>
                  <a:schemeClr val="tx1"/>
                </a:solidFill>
              </a:rPr>
              <a:t>Quellen: Dokumente, Fallakten, frühere </a:t>
            </a:r>
            <a:r>
              <a:rPr lang="de-DE" sz="2400" b="0" dirty="0" err="1">
                <a:solidFill>
                  <a:schemeClr val="tx1"/>
                </a:solidFill>
              </a:rPr>
              <a:t>Interviewtranskripte</a:t>
            </a:r>
            <a:r>
              <a:rPr lang="de-DE" sz="2400" b="0" dirty="0">
                <a:solidFill>
                  <a:schemeClr val="tx1"/>
                </a:solidFill>
              </a:rPr>
              <a:t>, Online-Beiträge</a:t>
            </a:r>
            <a:endParaRPr lang="de-DE" b="0" dirty="0">
              <a:solidFill>
                <a:schemeClr val="tx1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E90FA8B-73C4-D80E-1B2C-6CE362F417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Dokument Silhouette">
            <a:extLst>
              <a:ext uri="{FF2B5EF4-FFF2-40B4-BE49-F238E27FC236}">
                <a16:creationId xmlns:a16="http://schemas.microsoft.com/office/drawing/2014/main" id="{27709E43-80E5-3A43-56D8-BBB13B02C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1010" y="4782087"/>
            <a:ext cx="914400" cy="914400"/>
          </a:xfrm>
          <a:prstGeom prst="rect">
            <a:avLst/>
          </a:prstGeom>
        </p:spPr>
      </p:pic>
      <p:pic>
        <p:nvPicPr>
          <p:cNvPr id="8" name="Grafik 7" descr="Chatblase Silhouette">
            <a:extLst>
              <a:ext uri="{FF2B5EF4-FFF2-40B4-BE49-F238E27FC236}">
                <a16:creationId xmlns:a16="http://schemas.microsoft.com/office/drawing/2014/main" id="{A7857462-EA6A-A60B-DBA1-269F3F1873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9453" y="2957024"/>
            <a:ext cx="914400" cy="914400"/>
          </a:xfrm>
          <a:prstGeom prst="rect">
            <a:avLst/>
          </a:prstGeom>
        </p:spPr>
      </p:pic>
      <p:pic>
        <p:nvPicPr>
          <p:cNvPr id="10" name="fable_11_neu.mp3">
            <a:hlinkClick r:id="" action="ppaction://media"/>
            <a:extLst>
              <a:ext uri="{FF2B5EF4-FFF2-40B4-BE49-F238E27FC236}">
                <a16:creationId xmlns:a16="http://schemas.microsoft.com/office/drawing/2014/main" id="{892CDFC8-CCEC-91F4-0BDB-2AAE110B29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62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72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B1D39-D8A1-0DD2-641B-00F781304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2EBA2F2F-3146-79FB-E602-C21549E2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Ausblick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A3CD5BC-BBEC-E3E2-681D-E58105B3F78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12</a:t>
            </a:fld>
            <a:endParaRPr lang="de-DE"/>
          </a:p>
        </p:txBody>
      </p:sp>
      <p:pic>
        <p:nvPicPr>
          <p:cNvPr id="2" name="fable_12.mp3">
            <a:hlinkClick r:id="" action="ppaction://media"/>
            <a:extLst>
              <a:ext uri="{FF2B5EF4-FFF2-40B4-BE49-F238E27FC236}">
                <a16:creationId xmlns:a16="http://schemas.microsoft.com/office/drawing/2014/main" id="{94670A5B-AFB8-8909-3807-28EA6FE4BB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4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289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49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4776ADE-EBA9-878E-E35A-A668203F7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" y="4305204"/>
            <a:ext cx="5870064" cy="941388"/>
          </a:xfrm>
        </p:spPr>
        <p:txBody>
          <a:bodyPr/>
          <a:lstStyle/>
          <a:p>
            <a:r>
              <a:rPr lang="de-DE" dirty="0"/>
              <a:t>Grundlagen der qualitativen Datenerhebung im Gesundheitswesen</a:t>
            </a:r>
          </a:p>
        </p:txBody>
      </p:sp>
      <p:pic>
        <p:nvPicPr>
          <p:cNvPr id="3" name="fable_Teil1.mp3">
            <a:hlinkClick r:id="" action="ppaction://media"/>
            <a:extLst>
              <a:ext uri="{FF2B5EF4-FFF2-40B4-BE49-F238E27FC236}">
                <a16:creationId xmlns:a16="http://schemas.microsoft.com/office/drawing/2014/main" id="{1712FABA-8BAD-60D5-A985-2EE672B7B0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3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C53F3-1500-1626-18B6-CECB88F41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Lernziele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C21555-2E8D-6F16-CF5F-40387C75B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0" dirty="0">
                <a:solidFill>
                  <a:schemeClr val="tx1"/>
                </a:solidFill>
              </a:rPr>
              <a:t>Nach diesem Video kannst du…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Ziele und Merkmale qualitativer Datenerhebung beschreiben,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typische Fragestellungen und Anwendungsfelder qualitativer Forschung im Gesundheitswesen erkennen,</a:t>
            </a:r>
          </a:p>
          <a:p>
            <a:pPr>
              <a:buClr>
                <a:srgbClr val="004F9F"/>
              </a:buClr>
              <a:buFont typeface="Wingdings" pitchFamily="2" charset="2"/>
              <a:buChar char="ü"/>
            </a:pPr>
            <a:r>
              <a:rPr lang="de-DE" dirty="0">
                <a:solidFill>
                  <a:schemeClr val="tx1"/>
                </a:solidFill>
              </a:rPr>
              <a:t>Primär- und Sekundärdaten im Kontext der qualitativen Forschung unterscheiden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8B82B11-B880-FB4E-E767-BFB77D38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5279CC-2E89-9F3F-78C7-DD5FFA367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AF7BE-D89C-6B49-BAC7-BAB901C4C797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B84D9B6-B596-F93A-D167-4840EEEA5A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9" name="fable_Teil2_1.mp3">
            <a:hlinkClick r:id="" action="ppaction://media"/>
            <a:extLst>
              <a:ext uri="{FF2B5EF4-FFF2-40B4-BE49-F238E27FC236}">
                <a16:creationId xmlns:a16="http://schemas.microsoft.com/office/drawing/2014/main" id="{960CF624-F97F-DDB8-47B8-87DBE8975B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  <p:pic>
        <p:nvPicPr>
          <p:cNvPr id="10" name="fable_Teil2_2.mp3">
            <a:hlinkClick r:id="" action="ppaction://media"/>
            <a:extLst>
              <a:ext uri="{FF2B5EF4-FFF2-40B4-BE49-F238E27FC236}">
                <a16:creationId xmlns:a16="http://schemas.microsoft.com/office/drawing/2014/main" id="{13BD7D76-2C88-3F18-EC70-17B79BC5A83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66527" y="2345299"/>
            <a:ext cx="812800" cy="812800"/>
          </a:xfrm>
          <a:prstGeom prst="rect">
            <a:avLst/>
          </a:prstGeom>
        </p:spPr>
      </p:pic>
      <p:pic>
        <p:nvPicPr>
          <p:cNvPr id="11" name="fable_Teil2_3.mp3">
            <a:hlinkClick r:id="" action="ppaction://media"/>
            <a:extLst>
              <a:ext uri="{FF2B5EF4-FFF2-40B4-BE49-F238E27FC236}">
                <a16:creationId xmlns:a16="http://schemas.microsoft.com/office/drawing/2014/main" id="{A27C1027-1E43-60FF-EF3F-30AD8B0E37E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33632" y="489627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6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5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3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646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E5AF5E7-3260-B230-44D6-E7E8D0BA2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Ziele der qualitativen Datenerhebung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BC2321F-F9E5-67A4-503D-D0390D7E28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80AFC2-1A21-C878-A9E2-D722204D8C7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2" name="fable_Teil4mp3.mp3">
            <a:hlinkClick r:id="" action="ppaction://media"/>
            <a:extLst>
              <a:ext uri="{FF2B5EF4-FFF2-40B4-BE49-F238E27FC236}">
                <a16:creationId xmlns:a16="http://schemas.microsoft.com/office/drawing/2014/main" id="{1EF5CAD6-58E0-C295-CB57-B743BD2C37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0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3CBE909-A310-9931-CAFB-77572281D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Ziele der qualitativen Datenerhebung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8847FA-0E4C-9097-CB96-765948AD7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2600" y="1557610"/>
            <a:ext cx="10515600" cy="4271449"/>
          </a:xfrm>
        </p:spPr>
        <p:txBody>
          <a:bodyPr/>
          <a:lstStyle/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Tieferes Verständnis </a:t>
            </a:r>
            <a:r>
              <a:rPr lang="de-DE" b="0" dirty="0">
                <a:solidFill>
                  <a:schemeClr val="tx1"/>
                </a:solidFill>
              </a:rPr>
              <a:t>für Themen gewinnen, die mit Zahlen allein nicht erfasst werden können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b="0" dirty="0">
                <a:solidFill>
                  <a:schemeClr val="tx1"/>
                </a:solidFill>
              </a:rPr>
              <a:t>Verstehen von </a:t>
            </a:r>
            <a:r>
              <a:rPr lang="de-DE" dirty="0">
                <a:solidFill>
                  <a:schemeClr val="tx1"/>
                </a:solidFill>
              </a:rPr>
              <a:t>sozialen Lebenswelten </a:t>
            </a:r>
            <a:r>
              <a:rPr lang="de-DE" b="0" dirty="0">
                <a:solidFill>
                  <a:schemeClr val="tx1"/>
                </a:solidFill>
              </a:rPr>
              <a:t>„von innen“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b="0" dirty="0">
                <a:solidFill>
                  <a:schemeClr val="tx1"/>
                </a:solidFill>
              </a:rPr>
              <a:t>Exploration von wenig erforschten oder neuen Themenfeldern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b="0" dirty="0">
                <a:solidFill>
                  <a:schemeClr val="tx1"/>
                </a:solidFill>
              </a:rPr>
              <a:t>Entdeckung </a:t>
            </a:r>
            <a:r>
              <a:rPr lang="de-DE" dirty="0">
                <a:solidFill>
                  <a:schemeClr val="tx1"/>
                </a:solidFill>
              </a:rPr>
              <a:t>neuer Phänomene </a:t>
            </a:r>
            <a:r>
              <a:rPr lang="de-DE" b="0" dirty="0">
                <a:solidFill>
                  <a:schemeClr val="tx1"/>
                </a:solidFill>
              </a:rPr>
              <a:t>und </a:t>
            </a:r>
            <a:r>
              <a:rPr lang="de-DE" dirty="0">
                <a:solidFill>
                  <a:schemeClr val="tx1"/>
                </a:solidFill>
              </a:rPr>
              <a:t>Generierung von Hypothesen und Theorien</a:t>
            </a:r>
          </a:p>
          <a:p>
            <a:pPr marL="0" indent="0">
              <a:lnSpc>
                <a:spcPct val="100000"/>
              </a:lnSpc>
              <a:buClr>
                <a:srgbClr val="004F9F"/>
              </a:buClr>
              <a:buNone/>
            </a:pPr>
            <a:r>
              <a:rPr lang="de-DE" dirty="0">
                <a:solidFill>
                  <a:schemeClr val="tx1"/>
                </a:solidFill>
              </a:rPr>
              <a:t>Offenheit bewahren: </a:t>
            </a:r>
            <a:r>
              <a:rPr lang="de-DE" b="0" dirty="0">
                <a:solidFill>
                  <a:schemeClr val="tx1"/>
                </a:solidFill>
              </a:rPr>
              <a:t>Raum lassen für unvorhergesehene Aspekte oder neue Perspektiven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3128DF4-B04E-9D2C-F85C-2AA8E8440D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1" name="Grafik 10" descr="Gehirn im Kopf mit einfarbiger Füllung">
            <a:extLst>
              <a:ext uri="{FF2B5EF4-FFF2-40B4-BE49-F238E27FC236}">
                <a16:creationId xmlns:a16="http://schemas.microsoft.com/office/drawing/2014/main" id="{F1D35717-425B-BA9B-2DA7-4852BA205F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4739" y="1543382"/>
            <a:ext cx="744295" cy="744295"/>
          </a:xfrm>
          <a:prstGeom prst="rect">
            <a:avLst/>
          </a:prstGeom>
        </p:spPr>
      </p:pic>
      <p:pic>
        <p:nvPicPr>
          <p:cNvPr id="13" name="Grafik 12" descr="Gruppe mit einfarbiger Füllung">
            <a:extLst>
              <a:ext uri="{FF2B5EF4-FFF2-40B4-BE49-F238E27FC236}">
                <a16:creationId xmlns:a16="http://schemas.microsoft.com/office/drawing/2014/main" id="{C7502EAB-574E-77EC-3D23-48D3D7546D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4739" y="2424867"/>
            <a:ext cx="744295" cy="744295"/>
          </a:xfrm>
          <a:prstGeom prst="rect">
            <a:avLst/>
          </a:prstGeom>
        </p:spPr>
      </p:pic>
      <p:pic>
        <p:nvPicPr>
          <p:cNvPr id="15" name="Grafik 14" descr="Lupe mit einfarbiger Füllung">
            <a:extLst>
              <a:ext uri="{FF2B5EF4-FFF2-40B4-BE49-F238E27FC236}">
                <a16:creationId xmlns:a16="http://schemas.microsoft.com/office/drawing/2014/main" id="{0F7DBC3A-FC5E-9A2E-281B-6B55207936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7990" y="3074711"/>
            <a:ext cx="684610" cy="604862"/>
          </a:xfrm>
          <a:prstGeom prst="rect">
            <a:avLst/>
          </a:prstGeom>
        </p:spPr>
      </p:pic>
      <p:pic>
        <p:nvPicPr>
          <p:cNvPr id="17" name="Grafik 16" descr="Lichter an mit einfarbiger Füllung">
            <a:extLst>
              <a:ext uri="{FF2B5EF4-FFF2-40B4-BE49-F238E27FC236}">
                <a16:creationId xmlns:a16="http://schemas.microsoft.com/office/drawing/2014/main" id="{2EBD0D93-8BB3-5B81-6A8B-F4C9ABA1DF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2237" y="3760353"/>
            <a:ext cx="700133" cy="700133"/>
          </a:xfrm>
          <a:prstGeom prst="rect">
            <a:avLst/>
          </a:prstGeom>
        </p:spPr>
      </p:pic>
      <p:pic>
        <p:nvPicPr>
          <p:cNvPr id="21" name="Grafik 20" descr="Pflanze mit einfarbiger Füllung">
            <a:extLst>
              <a:ext uri="{FF2B5EF4-FFF2-40B4-BE49-F238E27FC236}">
                <a16:creationId xmlns:a16="http://schemas.microsoft.com/office/drawing/2014/main" id="{4F794647-BEA2-E3F7-2A05-05DCFC82FD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38147" y="4698247"/>
            <a:ext cx="764217" cy="764217"/>
          </a:xfrm>
          <a:prstGeom prst="rect">
            <a:avLst/>
          </a:prstGeom>
        </p:spPr>
      </p:pic>
      <p:pic>
        <p:nvPicPr>
          <p:cNvPr id="22" name="fable_Teil5.mp3">
            <a:hlinkClick r:id="" action="ppaction://media"/>
            <a:extLst>
              <a:ext uri="{FF2B5EF4-FFF2-40B4-BE49-F238E27FC236}">
                <a16:creationId xmlns:a16="http://schemas.microsoft.com/office/drawing/2014/main" id="{D195BF97-8862-7BA9-7B3D-3B977B6EA3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9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212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73AD1-9EEB-B25A-05DC-BCA801019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3C87CC6-057C-1064-BDE4-63DEB3493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Qualitativ vs. Quantitativ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DA20854-99B3-F34D-997B-FFB4133938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41AAF0F-F0AD-8DC2-AA30-11B5F309A1B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2" name="fable_Teil6.mp3">
            <a:hlinkClick r:id="" action="ppaction://media"/>
            <a:extLst>
              <a:ext uri="{FF2B5EF4-FFF2-40B4-BE49-F238E27FC236}">
                <a16:creationId xmlns:a16="http://schemas.microsoft.com/office/drawing/2014/main" id="{156B73F5-1ED9-DB52-359C-C287F84424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62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60000"/>
            <a:lum/>
          </a:blip>
          <a:srcRect/>
          <a:stretch>
            <a:fillRect l="50000" t="15000" b="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0E5D2C-7527-C102-5DD1-59BCB68F2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Qualitativ vs. Quantitativ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2513B08-A4F4-7438-1EA5-8A751060E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17C27AB-A485-F182-3F9E-3E5AF373A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AF7BE-D89C-6B49-BAC7-BAB901C4C797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E5B9DAE-A822-55BD-356A-ED79A395D5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30" name="Inhaltsplatzhalter 7">
            <a:extLst>
              <a:ext uri="{FF2B5EF4-FFF2-40B4-BE49-F238E27FC236}">
                <a16:creationId xmlns:a16="http://schemas.microsoft.com/office/drawing/2014/main" id="{F2ACD8D4-56D3-5536-EB7F-2EAC666971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4037240"/>
              </p:ext>
            </p:extLst>
          </p:nvPr>
        </p:nvGraphicFramePr>
        <p:xfrm>
          <a:off x="0" y="1399684"/>
          <a:ext cx="6096000" cy="4329631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1720645">
                  <a:extLst>
                    <a:ext uri="{9D8B030D-6E8A-4147-A177-3AD203B41FA5}">
                      <a16:colId xmlns:a16="http://schemas.microsoft.com/office/drawing/2014/main" val="3376013206"/>
                    </a:ext>
                  </a:extLst>
                </a:gridCol>
                <a:gridCol w="2146710">
                  <a:extLst>
                    <a:ext uri="{9D8B030D-6E8A-4147-A177-3AD203B41FA5}">
                      <a16:colId xmlns:a16="http://schemas.microsoft.com/office/drawing/2014/main" val="1766785862"/>
                    </a:ext>
                  </a:extLst>
                </a:gridCol>
                <a:gridCol w="2228645">
                  <a:extLst>
                    <a:ext uri="{9D8B030D-6E8A-4147-A177-3AD203B41FA5}">
                      <a16:colId xmlns:a16="http://schemas.microsoft.com/office/drawing/2014/main" val="1067116308"/>
                    </a:ext>
                  </a:extLst>
                </a:gridCol>
              </a:tblGrid>
              <a:tr h="590175">
                <a:tc>
                  <a:txBody>
                    <a:bodyPr/>
                    <a:lstStyle/>
                    <a:p>
                      <a:endParaRPr lang="de-DE" sz="2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18583" marR="163937" marT="109292" marB="109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Qualitativ</a:t>
                      </a:r>
                    </a:p>
                  </a:txBody>
                  <a:tcPr marL="218583" marR="163937" marT="109292" marB="109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Quantitativ</a:t>
                      </a:r>
                    </a:p>
                  </a:txBody>
                  <a:tcPr marL="218583" marR="163937" marT="109292" marB="109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8508190"/>
                  </a:ext>
                </a:extLst>
              </a:tr>
              <a:tr h="735897">
                <a:tc>
                  <a:txBody>
                    <a:bodyPr/>
                    <a:lstStyle/>
                    <a:p>
                      <a:r>
                        <a:rPr lang="de-DE" sz="1900" b="1" dirty="0">
                          <a:solidFill>
                            <a:schemeClr val="tx1"/>
                          </a:solidFill>
                        </a:rPr>
                        <a:t>Ziel</a:t>
                      </a:r>
                    </a:p>
                  </a:txBody>
                  <a:tcPr marL="218583" marR="163937" marT="109292" marB="109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Tiefes Verständnis von Erfahrungen und Prozessen</a:t>
                      </a:r>
                    </a:p>
                  </a:txBody>
                  <a:tcPr marL="218583" marR="163937" marT="109292" marB="109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Messen, Zählen und Vergleichen</a:t>
                      </a:r>
                    </a:p>
                  </a:txBody>
                  <a:tcPr marL="218583" marR="163937" marT="109292" marB="109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035085"/>
                  </a:ext>
                </a:extLst>
              </a:tr>
              <a:tr h="499099">
                <a:tc>
                  <a:txBody>
                    <a:bodyPr/>
                    <a:lstStyle/>
                    <a:p>
                      <a:r>
                        <a:rPr lang="de-DE" sz="1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Forschungs-fragen</a:t>
                      </a:r>
                    </a:p>
                  </a:txBody>
                  <a:tcPr marL="218583" marR="163937" marT="109292" marB="109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„Wie?“ und „Warum?“</a:t>
                      </a:r>
                    </a:p>
                  </a:txBody>
                  <a:tcPr marL="218583" marR="163937" marT="109292" marB="109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„Wie viele?“ und „Wie stark?“</a:t>
                      </a:r>
                    </a:p>
                  </a:txBody>
                  <a:tcPr marL="218583" marR="163937" marT="109292" marB="109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382688"/>
                  </a:ext>
                </a:extLst>
              </a:tr>
              <a:tr h="735897">
                <a:tc>
                  <a:txBody>
                    <a:bodyPr/>
                    <a:lstStyle/>
                    <a:p>
                      <a:r>
                        <a:rPr lang="de-DE" sz="1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Stichproben-größe</a:t>
                      </a:r>
                    </a:p>
                  </a:txBody>
                  <a:tcPr marL="218583" marR="163937" marT="109292" marB="109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Klein – gezielt ausgewählt</a:t>
                      </a:r>
                    </a:p>
                  </a:txBody>
                  <a:tcPr marL="218583" marR="163937" marT="109292" marB="109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Groß – repräsentativ für eine Population</a:t>
                      </a:r>
                    </a:p>
                  </a:txBody>
                  <a:tcPr marL="218583" marR="163937" marT="109292" marB="109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326155"/>
                  </a:ext>
                </a:extLst>
              </a:tr>
              <a:tr h="735897">
                <a:tc>
                  <a:txBody>
                    <a:bodyPr/>
                    <a:lstStyle/>
                    <a:p>
                      <a:r>
                        <a:rPr lang="de-DE" sz="19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Fragestel</a:t>
                      </a:r>
                      <a:r>
                        <a:rPr lang="de-DE" sz="1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-lungen</a:t>
                      </a:r>
                    </a:p>
                  </a:txBody>
                  <a:tcPr marL="218583" marR="163937" marT="109292" marB="109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Wie erleben </a:t>
                      </a:r>
                      <a:r>
                        <a:rPr lang="de-DE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Patient:innen</a:t>
                      </a:r>
                      <a:r>
                        <a:rPr lang="de-DE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Gespräche mit </a:t>
                      </a:r>
                      <a:r>
                        <a:rPr lang="de-DE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Ärzt:innen</a:t>
                      </a:r>
                      <a:r>
                        <a:rPr lang="de-DE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?</a:t>
                      </a:r>
                    </a:p>
                  </a:txBody>
                  <a:tcPr marL="218583" marR="163937" marT="109292" marB="109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Wie häufig treten bestimmte Symptome auf?</a:t>
                      </a:r>
                    </a:p>
                  </a:txBody>
                  <a:tcPr marL="218583" marR="163937" marT="109292" marB="10929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015725"/>
                  </a:ext>
                </a:extLst>
              </a:tr>
            </a:tbl>
          </a:graphicData>
        </a:graphic>
      </p:graphicFrame>
      <p:pic>
        <p:nvPicPr>
          <p:cNvPr id="34" name="fable_Teil7.mp3">
            <a:hlinkClick r:id="" action="ppaction://media"/>
            <a:extLst>
              <a:ext uri="{FF2B5EF4-FFF2-40B4-BE49-F238E27FC236}">
                <a16:creationId xmlns:a16="http://schemas.microsoft.com/office/drawing/2014/main" id="{9D252C62-CF59-4E46-3663-5B775BDF65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8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5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3E859-7C0F-E4B0-D644-48618B29C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23AF4F9-6FBF-385E-6780-28CB148A9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Anwendungsfelder im Gesundheitswesen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35F236F8-A290-180C-6ABA-EBE128366A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FA8DDB5-2655-6FFC-C28A-A3E470D1BD5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61125"/>
            <a:ext cx="2743200" cy="282575"/>
          </a:xfrm>
          <a:prstGeom prst="rect">
            <a:avLst/>
          </a:prstGeom>
        </p:spPr>
        <p:txBody>
          <a:bodyPr/>
          <a:lstStyle/>
          <a:p>
            <a:fld id="{BBDAF7BE-D89C-6B49-BAC7-BAB901C4C797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2" name="fable_8.mp3">
            <a:hlinkClick r:id="" action="ppaction://media"/>
            <a:extLst>
              <a:ext uri="{FF2B5EF4-FFF2-40B4-BE49-F238E27FC236}">
                <a16:creationId xmlns:a16="http://schemas.microsoft.com/office/drawing/2014/main" id="{B7316DC8-FF61-450F-C5D8-72A47A3AB6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94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267093-B249-B358-98E7-67E43C635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Anwendungsfelder qualitativer Forschung im Gesundheitswesen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735D6DC-D08D-1831-C4ED-1C7560794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386137F-5C03-05B4-6F80-26C97B0EF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AF7BE-D89C-6B49-BAC7-BAB901C4C797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5EBFA48-D000-530B-1E9C-AC9ABFA743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A6F4C14-5CB6-0AE1-75C3-A4207061DE45}"/>
              </a:ext>
            </a:extLst>
          </p:cNvPr>
          <p:cNvSpPr txBox="1"/>
          <p:nvPr/>
        </p:nvSpPr>
        <p:spPr>
          <a:xfrm>
            <a:off x="2245895" y="1606053"/>
            <a:ext cx="93441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/>
              <a:t>Praxis</a:t>
            </a:r>
          </a:p>
          <a:p>
            <a:pPr marL="285750" indent="-285750">
              <a:buClr>
                <a:srgbClr val="004F9F"/>
              </a:buClr>
              <a:buFont typeface="Arial" panose="020B0604020202020204" pitchFamily="34" charset="0"/>
              <a:buChar char="•"/>
            </a:pPr>
            <a:r>
              <a:rPr lang="de-DE" sz="2200" dirty="0"/>
              <a:t>Verstehen, wie </a:t>
            </a:r>
            <a:r>
              <a:rPr lang="de-DE" sz="2200" dirty="0" err="1"/>
              <a:t>Patient:innen</a:t>
            </a:r>
            <a:r>
              <a:rPr lang="de-DE" sz="2200" dirty="0"/>
              <a:t> Versorgung erleben</a:t>
            </a:r>
          </a:p>
          <a:p>
            <a:pPr marL="285750" indent="-285750">
              <a:buClr>
                <a:srgbClr val="004F9F"/>
              </a:buClr>
              <a:buFont typeface="Arial" panose="020B0604020202020204" pitchFamily="34" charset="0"/>
              <a:buChar char="•"/>
            </a:pPr>
            <a:r>
              <a:rPr lang="de-DE" sz="2200" dirty="0"/>
              <a:t>Erfassen von Kommunikation und Teamdynamiken</a:t>
            </a:r>
          </a:p>
          <a:p>
            <a:pPr marL="285750" indent="-285750">
              <a:buClr>
                <a:srgbClr val="004F9F"/>
              </a:buClr>
              <a:buSzPct val="100000"/>
              <a:buFont typeface="Arial" panose="020B0604020202020204" pitchFamily="34" charset="0"/>
              <a:buChar char="•"/>
            </a:pPr>
            <a:r>
              <a:rPr lang="de-DE" sz="2200" dirty="0"/>
              <a:t>Analyse von Herausforderungen und Verbesserungsmöglichkeiten im Alltag</a:t>
            </a:r>
          </a:p>
        </p:txBody>
      </p:sp>
      <p:pic>
        <p:nvPicPr>
          <p:cNvPr id="12" name="Grafik 11" descr="Klassenzimmer mit einfarbiger Füllung">
            <a:extLst>
              <a:ext uri="{FF2B5EF4-FFF2-40B4-BE49-F238E27FC236}">
                <a16:creationId xmlns:a16="http://schemas.microsoft.com/office/drawing/2014/main" id="{08C2358C-91D1-CF2E-E0DF-DD1293EA9F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0485" y="3287318"/>
            <a:ext cx="1510820" cy="151082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7CEFF92-C997-51A8-9612-B22D791ACAF2}"/>
              </a:ext>
            </a:extLst>
          </p:cNvPr>
          <p:cNvSpPr txBox="1"/>
          <p:nvPr/>
        </p:nvSpPr>
        <p:spPr>
          <a:xfrm>
            <a:off x="2245895" y="3366215"/>
            <a:ext cx="93441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/>
              <a:t>Lehre und Ausbildung</a:t>
            </a:r>
          </a:p>
          <a:p>
            <a:pPr marL="285750" indent="-285750">
              <a:buClr>
                <a:srgbClr val="004F9F"/>
              </a:buClr>
              <a:buFont typeface="Arial" panose="020B0604020202020204" pitchFamily="34" charset="0"/>
              <a:buChar char="•"/>
            </a:pPr>
            <a:r>
              <a:rPr lang="de-DE" sz="2200" dirty="0"/>
              <a:t>Förderung der Reflexions- und Kommunikationskompetenz</a:t>
            </a:r>
          </a:p>
          <a:p>
            <a:pPr marL="285750" indent="-285750">
              <a:buClr>
                <a:srgbClr val="004F9F"/>
              </a:buClr>
              <a:buFont typeface="Arial" panose="020B0604020202020204" pitchFamily="34" charset="0"/>
              <a:buChar char="•"/>
            </a:pPr>
            <a:r>
              <a:rPr lang="de-DE" sz="2200" dirty="0"/>
              <a:t>Nutzung qualitativer Fallbeispiele in Unterricht und Simulation</a:t>
            </a:r>
          </a:p>
          <a:p>
            <a:pPr marL="285750" indent="-285750">
              <a:buClr>
                <a:srgbClr val="004F9F"/>
              </a:buClr>
              <a:buFont typeface="Arial" panose="020B0604020202020204" pitchFamily="34" charset="0"/>
              <a:buChar char="•"/>
            </a:pPr>
            <a:r>
              <a:rPr lang="de-DE" sz="2200" dirty="0"/>
              <a:t>Analyse realer Erfahrungen zur Verbesserung von Lernprozessen</a:t>
            </a:r>
          </a:p>
        </p:txBody>
      </p:sp>
      <p:pic>
        <p:nvPicPr>
          <p:cNvPr id="15" name="Grafik 14" descr="Mikroskop mit einfarbiger Füllung">
            <a:extLst>
              <a:ext uri="{FF2B5EF4-FFF2-40B4-BE49-F238E27FC236}">
                <a16:creationId xmlns:a16="http://schemas.microsoft.com/office/drawing/2014/main" id="{1281C910-A59C-B468-15C3-42CBD8008D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0485" y="4869833"/>
            <a:ext cx="1334357" cy="1334357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034CFB80-380E-BFAC-7742-2651340E2855}"/>
              </a:ext>
            </a:extLst>
          </p:cNvPr>
          <p:cNvSpPr txBox="1"/>
          <p:nvPr/>
        </p:nvSpPr>
        <p:spPr>
          <a:xfrm>
            <a:off x="2245895" y="4798138"/>
            <a:ext cx="93441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/>
              <a:t>Forschung</a:t>
            </a:r>
          </a:p>
          <a:p>
            <a:pPr marL="285750" indent="-285750">
              <a:buClr>
                <a:srgbClr val="004F9F"/>
              </a:buClr>
              <a:buFont typeface="Arial" panose="020B0604020202020204" pitchFamily="34" charset="0"/>
              <a:buChar char="•"/>
            </a:pPr>
            <a:r>
              <a:rPr lang="de-DE" sz="2200" dirty="0"/>
              <a:t>Entwicklung neuer Fragestellungen und Hypothesen</a:t>
            </a:r>
          </a:p>
          <a:p>
            <a:pPr marL="285750" indent="-285750">
              <a:buClr>
                <a:srgbClr val="004F9F"/>
              </a:buClr>
              <a:buFont typeface="Arial" panose="020B0604020202020204" pitchFamily="34" charset="0"/>
              <a:buChar char="•"/>
            </a:pPr>
            <a:r>
              <a:rPr lang="de-DE" sz="2200" dirty="0"/>
              <a:t>Verständnis komplexer Versorgungs- und Entscheidungsprozesse</a:t>
            </a:r>
          </a:p>
        </p:txBody>
      </p:sp>
      <p:pic>
        <p:nvPicPr>
          <p:cNvPr id="20" name="Inhaltsplatzhalter 19" descr="Hospital Silhouette">
            <a:extLst>
              <a:ext uri="{FF2B5EF4-FFF2-40B4-BE49-F238E27FC236}">
                <a16:creationId xmlns:a16="http://schemas.microsoft.com/office/drawing/2014/main" id="{8AD20F51-1D30-F7AA-C077-1F8FA2C2BE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0485" y="1548786"/>
            <a:ext cx="1510820" cy="1510820"/>
          </a:xfrm>
        </p:spPr>
      </p:pic>
      <p:pic>
        <p:nvPicPr>
          <p:cNvPr id="21" name="fable_9.mp3">
            <a:hlinkClick r:id="" action="ppaction://media"/>
            <a:extLst>
              <a:ext uri="{FF2B5EF4-FFF2-40B4-BE49-F238E27FC236}">
                <a16:creationId xmlns:a16="http://schemas.microsoft.com/office/drawing/2014/main" id="{E8A13F3A-2F78-C690-1DA2-1DE2B21D71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133305" y="178262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23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121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IM.RUHR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0D305730E5004AB3CA90973BBEB1B6" ma:contentTypeVersion="16" ma:contentTypeDescription="Ein neues Dokument erstellen." ma:contentTypeScope="" ma:versionID="ff8a6396a1f122342aa16d7e9d89e14f">
  <xsd:schema xmlns:xsd="http://www.w3.org/2001/XMLSchema" xmlns:xs="http://www.w3.org/2001/XMLSchema" xmlns:p="http://schemas.microsoft.com/office/2006/metadata/properties" xmlns:ns3="99a00cc4-59a4-48e2-97a2-f998a8372b54" xmlns:ns4="96c6cfda-f397-452f-aaf7-354f8a2af71a" targetNamespace="http://schemas.microsoft.com/office/2006/metadata/properties" ma:root="true" ma:fieldsID="a3833875b827f165657270fb6a222f25" ns3:_="" ns4:_="">
    <xsd:import namespace="99a00cc4-59a4-48e2-97a2-f998a8372b54"/>
    <xsd:import namespace="96c6cfda-f397-452f-aaf7-354f8a2af71a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00cc4-59a4-48e2-97a2-f998a8372b54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c6cfda-f397-452f-aaf7-354f8a2af7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a00cc4-59a4-48e2-97a2-f998a8372b54" xsi:nil="true"/>
  </documentManagement>
</p:properties>
</file>

<file path=customXml/itemProps1.xml><?xml version="1.0" encoding="utf-8"?>
<ds:datastoreItem xmlns:ds="http://schemas.openxmlformats.org/officeDocument/2006/customXml" ds:itemID="{BF6590AE-C775-4282-8312-8831D246C5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a00cc4-59a4-48e2-97a2-f998a8372b54"/>
    <ds:schemaRef ds:uri="96c6cfda-f397-452f-aaf7-354f8a2af7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08B3DF7-C6D4-4DDC-B1DB-92E5609C5D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2C2161-177C-49B2-B717-3C5F4CA1CA2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6c6cfda-f397-452f-aaf7-354f8a2af71a"/>
    <ds:schemaRef ds:uri="99a00cc4-59a4-48e2-97a2-f998a8372b5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</Words>
  <Application>Microsoft Macintosh PowerPoint</Application>
  <PresentationFormat>Breitbild</PresentationFormat>
  <Paragraphs>62</Paragraphs>
  <Slides>14</Slides>
  <Notes>1</Notes>
  <HiddenSlides>0</HiddenSlides>
  <MMClips>13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Lato</vt:lpstr>
      <vt:lpstr>Calibri</vt:lpstr>
      <vt:lpstr>Wingdings</vt:lpstr>
      <vt:lpstr>Office</vt:lpstr>
      <vt:lpstr>PowerPoint-Präsentation</vt:lpstr>
      <vt:lpstr>PowerPoint-Präsentation</vt:lpstr>
      <vt:lpstr>Lernziele</vt:lpstr>
      <vt:lpstr>Ziele der qualitativen Datenerhebung</vt:lpstr>
      <vt:lpstr>Ziele der qualitativen Datenerhebung</vt:lpstr>
      <vt:lpstr>Qualitativ vs. Quantitativ</vt:lpstr>
      <vt:lpstr>Qualitativ vs. Quantitativ</vt:lpstr>
      <vt:lpstr>Anwendungsfelder im Gesundheitswesen</vt:lpstr>
      <vt:lpstr>Anwendungsfelder qualitativer Forschung im Gesundheitswesen</vt:lpstr>
      <vt:lpstr>Woher kommen qualitative Daten?</vt:lpstr>
      <vt:lpstr>Unterscheidung zwischen Primär- und Sekundärdaten</vt:lpstr>
      <vt:lpstr>Ausblick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Hilgers</dc:creator>
  <cp:lastModifiedBy>Wahidie, Diana</cp:lastModifiedBy>
  <cp:revision>83</cp:revision>
  <dcterms:created xsi:type="dcterms:W3CDTF">2020-11-02T13:54:24Z</dcterms:created>
  <dcterms:modified xsi:type="dcterms:W3CDTF">2025-10-18T23:47:22Z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0x010100570D305730E5004AB3CA90973BBEB1B6</vt:lpwstr>
  </property>
  <property fmtid="{D5CDD505-2E9C-101B-9397-08002B2CF9AE}" pid="3" name="MediaServiceImageTags">
    <vt:lpwstr/>
  </property>
</Properties>
</file>