
<file path=[Content_Types].xml><?xml version="1.0" encoding="utf-8"?>
<Types xmlns="http://schemas.openxmlformats.org/package/2006/content-types">
  <Default Extension="fntdata" ContentType="application/x-fontdata"/>
  <Default Extension="jpe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48" r:id="rId4"/>
  </p:sldMasterIdLst>
  <p:notesMasterIdLst>
    <p:notesMasterId r:id="rId18"/>
  </p:notesMasterIdLst>
  <p:sldIdLst>
    <p:sldId id="337" r:id="rId5"/>
    <p:sldId id="332" r:id="rId6"/>
    <p:sldId id="347" r:id="rId7"/>
    <p:sldId id="348" r:id="rId8"/>
    <p:sldId id="349" r:id="rId9"/>
    <p:sldId id="350" r:id="rId10"/>
    <p:sldId id="351" r:id="rId11"/>
    <p:sldId id="352" r:id="rId12"/>
    <p:sldId id="353" r:id="rId13"/>
    <p:sldId id="355" r:id="rId14"/>
    <p:sldId id="354" r:id="rId15"/>
    <p:sldId id="335" r:id="rId16"/>
    <p:sldId id="336" r:id="rId17"/>
  </p:sldIdLst>
  <p:sldSz cx="12192000" cy="6858000"/>
  <p:notesSz cx="6858000" cy="9144000"/>
  <p:embeddedFontLst>
    <p:embeddedFont>
      <p:font typeface="Kanit Light" panose="020B0502040204020203" pitchFamily="34" charset="-34"/>
      <p:regular r:id="rId19"/>
    </p:embeddedFont>
    <p:embeddedFont>
      <p:font typeface="Lato" panose="020F0502020204030203" pitchFamily="34" charset="0"/>
      <p:regular r:id="rId20"/>
      <p:bold r:id="rId21"/>
      <p:italic r:id="rId22"/>
      <p:boldItalic r:id="rId23"/>
    </p:embeddedFont>
    <p:embeddedFont>
      <p:font typeface="Martel Sans" panose="020B0604020202020204" charset="0"/>
      <p:regular r:id="rId24"/>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14D99BD3-8327-40B1-99C9-0D0E4A281D2B}">
          <p14:sldIdLst>
            <p14:sldId id="337"/>
            <p14:sldId id="332"/>
            <p14:sldId id="347"/>
            <p14:sldId id="348"/>
            <p14:sldId id="349"/>
            <p14:sldId id="350"/>
            <p14:sldId id="351"/>
            <p14:sldId id="352"/>
            <p14:sldId id="353"/>
            <p14:sldId id="355"/>
            <p14:sldId id="354"/>
            <p14:sldId id="335"/>
            <p14:sldId id="336"/>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10C033-79B9-F8AA-0D60-AE086CAA08A4}" name="Lehr, Alexander" initials="LA" userId="S::alexander.lehr_ruhr-uni-bochum.de#ext#@uniwhde.onmicrosoft.com::8a837e51-e11f-486e-98d4-923fdee6737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ainz, Anne" initials="MA" lastIdx="1" clrIdx="0">
    <p:extLst>
      <p:ext uri="{19B8F6BF-5375-455C-9EA6-DF929625EA0E}">
        <p15:presenceInfo xmlns:p15="http://schemas.microsoft.com/office/powerpoint/2012/main" userId="S-1-5-21-1139895982-289624505-398547282-38138" providerId="AD"/>
      </p:ext>
    </p:extLst>
  </p:cmAuthor>
  <p:cmAuthor id="2" name="Lüdorf, Vivian" initials="LV" lastIdx="5" clrIdx="1">
    <p:extLst>
      <p:ext uri="{19B8F6BF-5375-455C-9EA6-DF929625EA0E}">
        <p15:presenceInfo xmlns:p15="http://schemas.microsoft.com/office/powerpoint/2012/main" userId="S::vivian.luedorf@uni-wh.de::a2c1b10b-adfb-4ac6-8111-7787d0e03f7a" providerId="AD"/>
      </p:ext>
    </p:extLst>
  </p:cmAuthor>
  <p:cmAuthor id="3" name="Richter, Isabel" initials="IR" lastIdx="3" clrIdx="2">
    <p:extLst>
      <p:ext uri="{19B8F6BF-5375-455C-9EA6-DF929625EA0E}">
        <p15:presenceInfo xmlns:p15="http://schemas.microsoft.com/office/powerpoint/2012/main" userId="S::isabel.richter@uni-wh.de::93865361-3cba-4a87-907d-96dec409586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B44"/>
    <a:srgbClr val="004F9F"/>
    <a:srgbClr val="D9D9D9"/>
    <a:srgbClr val="A90D00"/>
    <a:srgbClr val="F0F0F0"/>
    <a:srgbClr val="FFFFFF"/>
    <a:srgbClr val="DCEAFF"/>
    <a:srgbClr val="014F9F"/>
    <a:srgbClr val="203864"/>
    <a:srgbClr val="0000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5E4744-7F60-4D3C-9B90-CCA3781D427B}" v="187" dt="2025-02-13T14:27:00.252"/>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ittlere Formatvorlage 1 - Akz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Helle Formatvorlage 1 - Akz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6" autoAdjust="0"/>
    <p:restoredTop sz="44679" autoAdjust="0"/>
  </p:normalViewPr>
  <p:slideViewPr>
    <p:cSldViewPr snapToGrid="0">
      <p:cViewPr>
        <p:scale>
          <a:sx n="66" d="100"/>
          <a:sy n="66" d="100"/>
        </p:scale>
        <p:origin x="1686" y="288"/>
      </p:cViewPr>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font" Target="fonts/font3.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2.fntdata"/><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6.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5.fntdata"/><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font" Target="fonts/font1.fntdata"/><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4.fntdata"/><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B1F983-13B8-4B40-B431-2A40CD5006BA}" type="datetimeFigureOut">
              <a:rPr lang="de-DE" smtClean="0"/>
              <a:t>22.10.2025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623034-77AF-8C4A-A533-67E3BD38CA13}" type="slidenum">
              <a:rPr lang="de-DE" smtClean="0"/>
              <a:t>‹Nr.›</a:t>
            </a:fld>
            <a:endParaRPr lang="de-DE"/>
          </a:p>
        </p:txBody>
      </p:sp>
    </p:spTree>
    <p:extLst>
      <p:ext uri="{BB962C8B-B14F-4D97-AF65-F5344CB8AC3E}">
        <p14:creationId xmlns:p14="http://schemas.microsoft.com/office/powerpoint/2010/main" val="3452632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7623034-77AF-8C4A-A533-67E3BD38CA13}" type="slidenum">
              <a:rPr lang="de-DE" smtClean="0"/>
              <a:t>1</a:t>
            </a:fld>
            <a:endParaRPr lang="de-DE"/>
          </a:p>
        </p:txBody>
      </p:sp>
    </p:spTree>
    <p:extLst>
      <p:ext uri="{BB962C8B-B14F-4D97-AF65-F5344CB8AC3E}">
        <p14:creationId xmlns:p14="http://schemas.microsoft.com/office/powerpoint/2010/main" val="3830867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Um Messfehler zu korrigieren, werden Methoden der Quantitativen Bias-Analyse eingesetzt. Dabei wird modelliert, wie stark ein bestimmter Bias die Ergebnisse beeinflusst. Es gibt zwei Ansätze: den deterministischen, bei dem feste Werte angenommen werden, und den probabilistischen, bei dem Wahrscheinlichkeiten verwendet werden. So lässt sich abschätzen, wie viel Unsicherheit tatsächlich durch Messfehler entsteht.</a:t>
            </a:r>
          </a:p>
        </p:txBody>
      </p:sp>
      <p:sp>
        <p:nvSpPr>
          <p:cNvPr id="4" name="Foliennummernplatzhalter 3"/>
          <p:cNvSpPr>
            <a:spLocks noGrp="1"/>
          </p:cNvSpPr>
          <p:nvPr>
            <p:ph type="sldNum" sz="quarter" idx="5"/>
          </p:nvPr>
        </p:nvSpPr>
        <p:spPr/>
        <p:txBody>
          <a:bodyPr/>
          <a:lstStyle/>
          <a:p>
            <a:fld id="{77623034-77AF-8C4A-A533-67E3BD38CA13}" type="slidenum">
              <a:rPr lang="de-DE" smtClean="0"/>
              <a:t>10</a:t>
            </a:fld>
            <a:endParaRPr lang="de-DE"/>
          </a:p>
        </p:txBody>
      </p:sp>
    </p:spTree>
    <p:extLst>
      <p:ext uri="{BB962C8B-B14F-4D97-AF65-F5344CB8AC3E}">
        <p14:creationId xmlns:p14="http://schemas.microsoft.com/office/powerpoint/2010/main" val="41858280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Zusammengefasst: Gute Datenqualität ist keine Selbstverständlichkeit, sondern das Ergebnis sorgfältiger Planung, Dokumentation und Prüfung. Wer Gesundheitsdaten nutzt, trägt Verantwortung – nicht nur für die Analyse, sondern auch für die Aussagekraft. Achte also immer darauf, ob Daten </a:t>
            </a:r>
            <a:r>
              <a:rPr lang="de-DE" i="1" dirty="0"/>
              <a:t>fit </a:t>
            </a:r>
            <a:r>
              <a:rPr lang="de-DE" i="1" dirty="0" err="1"/>
              <a:t>for</a:t>
            </a:r>
            <a:r>
              <a:rPr lang="de-DE" i="1" dirty="0"/>
              <a:t> </a:t>
            </a:r>
            <a:r>
              <a:rPr lang="de-DE" i="1" dirty="0" err="1"/>
              <a:t>purpose</a:t>
            </a:r>
            <a:r>
              <a:rPr lang="de-DE" dirty="0"/>
              <a:t> sind – und erkenne, dass Qualität der Schlüssel zu vertrauenswürdiger Forschung ist.</a:t>
            </a:r>
          </a:p>
        </p:txBody>
      </p:sp>
      <p:sp>
        <p:nvSpPr>
          <p:cNvPr id="4" name="Foliennummernplatzhalter 3"/>
          <p:cNvSpPr>
            <a:spLocks noGrp="1"/>
          </p:cNvSpPr>
          <p:nvPr>
            <p:ph type="sldNum" sz="quarter" idx="5"/>
          </p:nvPr>
        </p:nvSpPr>
        <p:spPr/>
        <p:txBody>
          <a:bodyPr/>
          <a:lstStyle/>
          <a:p>
            <a:fld id="{77623034-77AF-8C4A-A533-67E3BD38CA13}" type="slidenum">
              <a:rPr lang="de-DE" smtClean="0"/>
              <a:t>11</a:t>
            </a:fld>
            <a:endParaRPr lang="de-DE"/>
          </a:p>
        </p:txBody>
      </p:sp>
    </p:spTree>
    <p:extLst>
      <p:ext uri="{BB962C8B-B14F-4D97-AF65-F5344CB8AC3E}">
        <p14:creationId xmlns:p14="http://schemas.microsoft.com/office/powerpoint/2010/main" val="2743950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Willkommen zur Lerneinheit zum Thema Datenqualität. </a:t>
            </a:r>
          </a:p>
        </p:txBody>
      </p:sp>
      <p:sp>
        <p:nvSpPr>
          <p:cNvPr id="4" name="Foliennummernplatzhalter 3"/>
          <p:cNvSpPr>
            <a:spLocks noGrp="1"/>
          </p:cNvSpPr>
          <p:nvPr>
            <p:ph type="sldNum" sz="quarter" idx="10"/>
          </p:nvPr>
        </p:nvSpPr>
        <p:spPr/>
        <p:txBody>
          <a:bodyPr/>
          <a:lstStyle/>
          <a:p>
            <a:fld id="{77623034-77AF-8C4A-A533-67E3BD38CA13}" type="slidenum">
              <a:rPr lang="de-DE" smtClean="0"/>
              <a:t>2</a:t>
            </a:fld>
            <a:endParaRPr lang="de-DE"/>
          </a:p>
        </p:txBody>
      </p:sp>
    </p:spTree>
    <p:extLst>
      <p:ext uri="{BB962C8B-B14F-4D97-AF65-F5344CB8AC3E}">
        <p14:creationId xmlns:p14="http://schemas.microsoft.com/office/powerpoint/2010/main" val="8115998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 dieser Einheit lernst du, warum die Qualität von Gesundheitsdaten so entscheidend ist und welche Kriterien für gute Daten gelten. Außerdem werfen wir einen Blick darauf, wie Messfehler entstehen können und wie man sie erkennt und korrigiert. Ziel ist, dass du Daten kritisch beurteilen und einschätzen kannst, ob sie für eine Analyse wirklich geeignet sind.</a:t>
            </a:r>
          </a:p>
        </p:txBody>
      </p:sp>
      <p:sp>
        <p:nvSpPr>
          <p:cNvPr id="4" name="Foliennummernplatzhalter 3"/>
          <p:cNvSpPr>
            <a:spLocks noGrp="1"/>
          </p:cNvSpPr>
          <p:nvPr>
            <p:ph type="sldNum" sz="quarter" idx="10"/>
          </p:nvPr>
        </p:nvSpPr>
        <p:spPr/>
        <p:txBody>
          <a:bodyPr/>
          <a:lstStyle/>
          <a:p>
            <a:fld id="{77623034-77AF-8C4A-A533-67E3BD38CA13}" type="slidenum">
              <a:rPr lang="de-DE" smtClean="0"/>
              <a:t>3</a:t>
            </a:fld>
            <a:endParaRPr lang="de-DE"/>
          </a:p>
        </p:txBody>
      </p:sp>
    </p:spTree>
    <p:extLst>
      <p:ext uri="{BB962C8B-B14F-4D97-AF65-F5344CB8AC3E}">
        <p14:creationId xmlns:p14="http://schemas.microsoft.com/office/powerpoint/2010/main" val="17622400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Datenqualität ist die Grundlage jeder soliden wissenschaftlichen Aussage. Wenn Daten fehlerhaft oder unvollständig sind, können daraus falsche Schlussfolgerungen und im schlimmsten Fall auch riskante Behandlungsempfehlungen entstehen. Das Gesundheitsdatennutzungsgesetz betont daher die systematische Bewertung und Verbesserung von Datenqualität. Gute Daten bedeuten: bessere Entscheidungen – für Forschung, Versorgung und Patientensicherheit.</a:t>
            </a:r>
          </a:p>
        </p:txBody>
      </p:sp>
      <p:sp>
        <p:nvSpPr>
          <p:cNvPr id="4" name="Foliennummernplatzhalter 3"/>
          <p:cNvSpPr>
            <a:spLocks noGrp="1"/>
          </p:cNvSpPr>
          <p:nvPr>
            <p:ph type="sldNum" sz="quarter" idx="5"/>
          </p:nvPr>
        </p:nvSpPr>
        <p:spPr/>
        <p:txBody>
          <a:bodyPr/>
          <a:lstStyle/>
          <a:p>
            <a:fld id="{77623034-77AF-8C4A-A533-67E3BD38CA13}" type="slidenum">
              <a:rPr lang="de-DE" smtClean="0"/>
              <a:t>4</a:t>
            </a:fld>
            <a:endParaRPr lang="de-DE"/>
          </a:p>
        </p:txBody>
      </p:sp>
    </p:spTree>
    <p:extLst>
      <p:ext uri="{BB962C8B-B14F-4D97-AF65-F5344CB8AC3E}">
        <p14:creationId xmlns:p14="http://schemas.microsoft.com/office/powerpoint/2010/main" val="540042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 zentraler Gedanke ist das Prinzip </a:t>
            </a:r>
            <a:r>
              <a:rPr lang="de-DE" i="1" dirty="0"/>
              <a:t>Fit </a:t>
            </a:r>
            <a:r>
              <a:rPr lang="de-DE" i="1" dirty="0" err="1"/>
              <a:t>for</a:t>
            </a:r>
            <a:r>
              <a:rPr lang="de-DE" i="1" dirty="0"/>
              <a:t> Purpose</a:t>
            </a:r>
            <a:r>
              <a:rPr lang="de-DE" dirty="0"/>
              <a:t> – also: Daten müssen für ihren Zweck geeignet sein. Nicht jede Datensammlung ist automatisch für jede Fragestellung passend. Es kommt darauf an, dass die Daten so erhoben, strukturiert und geprüft sind, dass sie wirklich das messen, was sie sollen.</a:t>
            </a:r>
          </a:p>
        </p:txBody>
      </p:sp>
      <p:sp>
        <p:nvSpPr>
          <p:cNvPr id="4" name="Foliennummernplatzhalter 3"/>
          <p:cNvSpPr>
            <a:spLocks noGrp="1"/>
          </p:cNvSpPr>
          <p:nvPr>
            <p:ph type="sldNum" sz="quarter" idx="5"/>
          </p:nvPr>
        </p:nvSpPr>
        <p:spPr/>
        <p:txBody>
          <a:bodyPr/>
          <a:lstStyle/>
          <a:p>
            <a:fld id="{77623034-77AF-8C4A-A533-67E3BD38CA13}" type="slidenum">
              <a:rPr lang="de-DE" smtClean="0"/>
              <a:t>5</a:t>
            </a:fld>
            <a:endParaRPr lang="de-DE"/>
          </a:p>
        </p:txBody>
      </p:sp>
    </p:spTree>
    <p:extLst>
      <p:ext uri="{BB962C8B-B14F-4D97-AF65-F5344CB8AC3E}">
        <p14:creationId xmlns:p14="http://schemas.microsoft.com/office/powerpoint/2010/main" val="35480380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Wenn wir über Datenqualität sprechen, geht es um verschiedene Dimensionen, die zusammen ein vollständiges Bild ergeben.</a:t>
            </a:r>
          </a:p>
          <a:p>
            <a:r>
              <a:rPr lang="de-DE" dirty="0"/>
              <a:t>Zuerst die </a:t>
            </a:r>
            <a:r>
              <a:rPr lang="de-DE" b="1" dirty="0" err="1"/>
              <a:t>Accuracy</a:t>
            </a:r>
            <a:r>
              <a:rPr lang="de-DE" dirty="0"/>
              <a:t>, also die Genauigkeit oder Korrektheit der Daten. Sie beschreibt, wie zuverlässig und fehlerfrei Daten wirklich sind. Das lässt sich zum Beispiel messen, indem man sie mit einem Referenzstandard vergleicht – also prüft, wie gut Sensitivität, Spezifität oder prädiktive Werte übereinstimmen.</a:t>
            </a:r>
          </a:p>
          <a:p>
            <a:r>
              <a:rPr lang="de-DE" dirty="0"/>
              <a:t>Die zweite Dimension ist </a:t>
            </a:r>
            <a:r>
              <a:rPr lang="de-DE" b="1" dirty="0" err="1"/>
              <a:t>Timeliness</a:t>
            </a:r>
            <a:r>
              <a:rPr lang="de-DE" dirty="0"/>
              <a:t>, also die Aktualität. Hier geht es darum, dass Daten rechtzeitig erhoben und genutzt werden. Veraltete Daten spiegeln oft nicht mehr den tatsächlichen Zustand wider und können dadurch falsche Schlüsse begünstigen.</a:t>
            </a:r>
          </a:p>
          <a:p>
            <a:r>
              <a:rPr lang="de-DE" b="1" dirty="0" err="1"/>
              <a:t>Completeness</a:t>
            </a:r>
            <a:r>
              <a:rPr lang="de-DE" dirty="0"/>
              <a:t> bedeutet Vollständigkeit. Ein Datensatz sollte alle wichtigen Informationen enthalten. Dabei unterscheidet man zwischen der Präsenz einzelner Elemente und der Vollständigkeit ganzer Populationen – also ob wirklich alle relevanten Fälle erfasst sind.</a:t>
            </a:r>
          </a:p>
          <a:p>
            <a:r>
              <a:rPr lang="de-DE" dirty="0"/>
              <a:t>Und schließlich </a:t>
            </a:r>
            <a:r>
              <a:rPr lang="de-DE" b="1" dirty="0"/>
              <a:t>Consistency</a:t>
            </a:r>
            <a:r>
              <a:rPr lang="de-DE" dirty="0"/>
              <a:t> und </a:t>
            </a:r>
            <a:r>
              <a:rPr lang="de-DE" b="1" dirty="0" err="1"/>
              <a:t>Relevance</a:t>
            </a:r>
            <a:r>
              <a:rPr lang="de-DE" dirty="0"/>
              <a:t>. Konsistenz heißt, dass Daten über Zeit und Quellen hinweg im gleichen Format vorliegen und miteinander kompatibel bleiben. Relevanz beschreibt, dass Daten sinnvoll, nützlich und für den jeweiligen Zweck geeignet sind – also tatsächlich helfen, die Forschungsfrage zu beantworten.</a:t>
            </a:r>
          </a:p>
          <a:p>
            <a:r>
              <a:rPr lang="de-DE" dirty="0"/>
              <a:t>All diese Dimensionen zusammen machen deutlich: Datenqualität ist kein einzelner Wert, sondern ein Zusammenspiel vieler Faktoren, die gemeinsam über die Aussagekraft einer Studie entscheiden.</a:t>
            </a:r>
          </a:p>
        </p:txBody>
      </p:sp>
      <p:sp>
        <p:nvSpPr>
          <p:cNvPr id="4" name="Foliennummernplatzhalter 3"/>
          <p:cNvSpPr>
            <a:spLocks noGrp="1"/>
          </p:cNvSpPr>
          <p:nvPr>
            <p:ph type="sldNum" sz="quarter" idx="5"/>
          </p:nvPr>
        </p:nvSpPr>
        <p:spPr/>
        <p:txBody>
          <a:bodyPr/>
          <a:lstStyle/>
          <a:p>
            <a:fld id="{77623034-77AF-8C4A-A533-67E3BD38CA13}" type="slidenum">
              <a:rPr lang="de-DE" smtClean="0"/>
              <a:t>6</a:t>
            </a:fld>
            <a:endParaRPr lang="de-DE"/>
          </a:p>
        </p:txBody>
      </p:sp>
    </p:spTree>
    <p:extLst>
      <p:ext uri="{BB962C8B-B14F-4D97-AF65-F5344CB8AC3E}">
        <p14:creationId xmlns:p14="http://schemas.microsoft.com/office/powerpoint/2010/main" val="12194701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Neben diesen klassischen Kriterien gibt es erweiterte Dimensionen: Verständlichkeit, Zugänglichkeit und Relevanz. Daten sollen nachvollziehbar dokumentiert sein, sicher, aber trotzdem zugänglich – und sie sollten für die jeweilige Fragestellung auch wirklich von Bedeutung sein. Diese Dimensionen helfen, Datenqualität ganzheitlich zu verstehen.</a:t>
            </a:r>
          </a:p>
        </p:txBody>
      </p:sp>
      <p:sp>
        <p:nvSpPr>
          <p:cNvPr id="4" name="Foliennummernplatzhalter 3"/>
          <p:cNvSpPr>
            <a:spLocks noGrp="1"/>
          </p:cNvSpPr>
          <p:nvPr>
            <p:ph type="sldNum" sz="quarter" idx="5"/>
          </p:nvPr>
        </p:nvSpPr>
        <p:spPr/>
        <p:txBody>
          <a:bodyPr/>
          <a:lstStyle/>
          <a:p>
            <a:fld id="{77623034-77AF-8C4A-A533-67E3BD38CA13}" type="slidenum">
              <a:rPr lang="de-DE" smtClean="0"/>
              <a:t>7</a:t>
            </a:fld>
            <a:endParaRPr lang="de-DE"/>
          </a:p>
        </p:txBody>
      </p:sp>
    </p:spTree>
    <p:extLst>
      <p:ext uri="{BB962C8B-B14F-4D97-AF65-F5344CB8AC3E}">
        <p14:creationId xmlns:p14="http://schemas.microsoft.com/office/powerpoint/2010/main" val="14070226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 oft unterschätztes Problem sind Messfehler. Sie entstehen, wenn ein Merkmal nicht exakt gemessen wird – zum Beispiel durch ungenaue Instrumente, subjektive Einschätzungen oder fehlerhafte Übertragungen. Messfehler können Studienergebnisse verzerren, und zwar stärker, als viele denken. Wichtig ist: Größere Stichproben beheben solche Fehler nicht automatisch.</a:t>
            </a:r>
          </a:p>
        </p:txBody>
      </p:sp>
      <p:sp>
        <p:nvSpPr>
          <p:cNvPr id="4" name="Foliennummernplatzhalter 3"/>
          <p:cNvSpPr>
            <a:spLocks noGrp="1"/>
          </p:cNvSpPr>
          <p:nvPr>
            <p:ph type="sldNum" sz="quarter" idx="5"/>
          </p:nvPr>
        </p:nvSpPr>
        <p:spPr/>
        <p:txBody>
          <a:bodyPr/>
          <a:lstStyle/>
          <a:p>
            <a:fld id="{77623034-77AF-8C4A-A533-67E3BD38CA13}" type="slidenum">
              <a:rPr lang="de-DE" smtClean="0"/>
              <a:t>8</a:t>
            </a:fld>
            <a:endParaRPr lang="de-DE"/>
          </a:p>
        </p:txBody>
      </p:sp>
    </p:spTree>
    <p:extLst>
      <p:ext uri="{BB962C8B-B14F-4D97-AF65-F5344CB8AC3E}">
        <p14:creationId xmlns:p14="http://schemas.microsoft.com/office/powerpoint/2010/main" val="32374455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 häufiger Irrtum ist, dass Messfehler immer zu einer Unterschätzung führen – also den Effekt kleiner machen. Das stimmt nicht immer. Auch nicht-differenzielle Fehler können zu Verzerrungen in verschiedene Richtungen führen. Und selbst bei großen Stichproben bleiben Messfehler relevant. Das bedeutet: Wir können uns nicht allein auf die Statistik verlassen, sondern müssen aktiv prüfen, wie gut unsere Messung wirklich war.</a:t>
            </a:r>
          </a:p>
        </p:txBody>
      </p:sp>
      <p:sp>
        <p:nvSpPr>
          <p:cNvPr id="4" name="Foliennummernplatzhalter 3"/>
          <p:cNvSpPr>
            <a:spLocks noGrp="1"/>
          </p:cNvSpPr>
          <p:nvPr>
            <p:ph type="sldNum" sz="quarter" idx="5"/>
          </p:nvPr>
        </p:nvSpPr>
        <p:spPr/>
        <p:txBody>
          <a:bodyPr/>
          <a:lstStyle/>
          <a:p>
            <a:fld id="{77623034-77AF-8C4A-A533-67E3BD38CA13}" type="slidenum">
              <a:rPr lang="de-DE" smtClean="0"/>
              <a:t>9</a:t>
            </a:fld>
            <a:endParaRPr lang="de-DE"/>
          </a:p>
        </p:txBody>
      </p:sp>
    </p:spTree>
    <p:extLst>
      <p:ext uri="{BB962C8B-B14F-4D97-AF65-F5344CB8AC3E}">
        <p14:creationId xmlns:p14="http://schemas.microsoft.com/office/powerpoint/2010/main" val="20377663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5.png"/><Relationship Id="rId7" Type="http://schemas.openxmlformats.org/officeDocument/2006/relationships/image" Target="../media/image7.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0.png"/><Relationship Id="rId5" Type="http://schemas.openxmlformats.org/officeDocument/2006/relationships/image" Target="../media/image4.jpeg"/><Relationship Id="rId10" Type="http://schemas.openxmlformats.org/officeDocument/2006/relationships/hyperlink" Target="https://creativecommons.org/licenses/by/4.0/" TargetMode="External"/><Relationship Id="rId4" Type="http://schemas.openxmlformats.org/officeDocument/2006/relationships/image" Target="../media/image3.jpeg"/><Relationship Id="rId9" Type="http://schemas.openxmlformats.org/officeDocument/2006/relationships/image" Target="../media/image9.svg"/></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microsoft.com/office/2007/relationships/media" Target="../media/media1.mp3"/><Relationship Id="rId1" Type="http://schemas.openxmlformats.org/officeDocument/2006/relationships/audio" Target="NULL" TargetMode="External"/><Relationship Id="rId5" Type="http://schemas.openxmlformats.org/officeDocument/2006/relationships/image" Target="../media/image11.png"/><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M.RUHR Intro">
    <p:spTree>
      <p:nvGrpSpPr>
        <p:cNvPr id="1" name=""/>
        <p:cNvGrpSpPr/>
        <p:nvPr/>
      </p:nvGrpSpPr>
      <p:grpSpPr>
        <a:xfrm>
          <a:off x="0" y="0"/>
          <a:ext cx="0" cy="0"/>
          <a:chOff x="0" y="0"/>
          <a:chExt cx="0" cy="0"/>
        </a:xfrm>
      </p:grpSpPr>
      <p:pic>
        <p:nvPicPr>
          <p:cNvPr id="1030" name="Picture 6" descr="Generated Image">
            <a:extLst>
              <a:ext uri="{FF2B5EF4-FFF2-40B4-BE49-F238E27FC236}">
                <a16:creationId xmlns:a16="http://schemas.microsoft.com/office/drawing/2014/main" id="{07531A6C-F4E4-F4C3-D023-67AAD8F400F3}"/>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b="66998"/>
          <a:stretch/>
        </p:blipFill>
        <p:spPr bwMode="auto">
          <a:xfrm>
            <a:off x="0" y="2928053"/>
            <a:ext cx="12192000" cy="3122483"/>
          </a:xfrm>
          <a:prstGeom prst="rect">
            <a:avLst/>
          </a:prstGeom>
          <a:noFill/>
          <a:extLst>
            <a:ext uri="{909E8E84-426E-40DD-AFC4-6F175D3DCCD1}">
              <a14:hiddenFill xmlns:a14="http://schemas.microsoft.com/office/drawing/2010/main">
                <a:solidFill>
                  <a:srgbClr val="FFFFFF"/>
                </a:solidFill>
              </a14:hiddenFill>
            </a:ext>
          </a:extLst>
        </p:spPr>
      </p:pic>
      <p:sp>
        <p:nvSpPr>
          <p:cNvPr id="5" name="Rechteck 4">
            <a:extLst>
              <a:ext uri="{FF2B5EF4-FFF2-40B4-BE49-F238E27FC236}">
                <a16:creationId xmlns:a16="http://schemas.microsoft.com/office/drawing/2014/main" id="{EA24E5EF-93EA-6C6A-83C5-B1AA469BC3FD}"/>
              </a:ext>
            </a:extLst>
          </p:cNvPr>
          <p:cNvSpPr/>
          <p:nvPr userDrawn="1"/>
        </p:nvSpPr>
        <p:spPr>
          <a:xfrm>
            <a:off x="0" y="-21653"/>
            <a:ext cx="12192000" cy="3309141"/>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2FA0DAEF-DE4F-A90E-F1F8-ABF9ED4AF80E}"/>
              </a:ext>
            </a:extLst>
          </p:cNvPr>
          <p:cNvSpPr/>
          <p:nvPr userDrawn="1"/>
        </p:nvSpPr>
        <p:spPr>
          <a:xfrm>
            <a:off x="3886200" y="2325156"/>
            <a:ext cx="8305800" cy="865756"/>
          </a:xfrm>
          <a:prstGeom prst="rect">
            <a:avLst/>
          </a:prstGeom>
          <a:solidFill>
            <a:srgbClr val="004F9F"/>
          </a:solidFill>
          <a:ln>
            <a:solidFill>
              <a:srgbClr val="004F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descr="Ein Bild, das Grafiken, Schrift, Logo, Symbol enthält.&#10;&#10;Automatisch generierte Beschreibung">
            <a:extLst>
              <a:ext uri="{FF2B5EF4-FFF2-40B4-BE49-F238E27FC236}">
                <a16:creationId xmlns:a16="http://schemas.microsoft.com/office/drawing/2014/main" id="{C2A633C7-1C48-A7F5-C834-EB2B041E66CF}"/>
              </a:ext>
            </a:extLst>
          </p:cNvPr>
          <p:cNvPicPr>
            <a:picLocks noChangeAspect="1"/>
          </p:cNvPicPr>
          <p:nvPr userDrawn="1"/>
        </p:nvPicPr>
        <p:blipFill>
          <a:blip r:embed="rId3"/>
          <a:stretch>
            <a:fillRect/>
          </a:stretch>
        </p:blipFill>
        <p:spPr>
          <a:xfrm>
            <a:off x="311150" y="19557"/>
            <a:ext cx="11135034" cy="3238903"/>
          </a:xfrm>
          <a:prstGeom prst="rect">
            <a:avLst/>
          </a:prstGeom>
        </p:spPr>
      </p:pic>
      <p:sp>
        <p:nvSpPr>
          <p:cNvPr id="8" name="Textfeld 7">
            <a:extLst>
              <a:ext uri="{FF2B5EF4-FFF2-40B4-BE49-F238E27FC236}">
                <a16:creationId xmlns:a16="http://schemas.microsoft.com/office/drawing/2014/main" id="{31873400-E2AB-88D1-765F-9EC066067A70}"/>
              </a:ext>
            </a:extLst>
          </p:cNvPr>
          <p:cNvSpPr txBox="1"/>
          <p:nvPr userDrawn="1"/>
        </p:nvSpPr>
        <p:spPr>
          <a:xfrm>
            <a:off x="3886200" y="2349514"/>
            <a:ext cx="7994650" cy="769441"/>
          </a:xfrm>
          <a:prstGeom prst="rect">
            <a:avLst/>
          </a:prstGeom>
          <a:noFill/>
        </p:spPr>
        <p:txBody>
          <a:bodyPr wrap="square">
            <a:spAutoFit/>
          </a:bodyPr>
          <a:lstStyle/>
          <a:p>
            <a:r>
              <a:rPr lang="de-DE" sz="2200" b="1" i="0" dirty="0">
                <a:solidFill>
                  <a:srgbClr val="FFFFFF"/>
                </a:solidFill>
                <a:effectLst/>
                <a:latin typeface="+mn-lt"/>
              </a:rPr>
              <a:t>DATENKOMPETENZZENTRUM FÜR DIE INTERPROFESSIONELLE NUTZUNG VON GESUNDHEITSDATEN IN DER METROPOLE RUHR</a:t>
            </a:r>
            <a:endParaRPr lang="de-DE" sz="2200" dirty="0">
              <a:latin typeface="+mn-lt"/>
            </a:endParaRPr>
          </a:p>
        </p:txBody>
      </p:sp>
      <p:pic>
        <p:nvPicPr>
          <p:cNvPr id="9" name="Picture 4" descr="Gefördert vom BMBF LOGO — Universität Koblenz · Landau">
            <a:extLst>
              <a:ext uri="{FF2B5EF4-FFF2-40B4-BE49-F238E27FC236}">
                <a16:creationId xmlns:a16="http://schemas.microsoft.com/office/drawing/2014/main" id="{66C26087-9ADB-B315-35C6-90D5C9F01016}"/>
              </a:ext>
            </a:extLst>
          </p:cNvPr>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l="-1895" t="-2331" r="-25518" b="-2467"/>
          <a:stretch/>
        </p:blipFill>
        <p:spPr bwMode="auto">
          <a:xfrm>
            <a:off x="10085424" y="6119656"/>
            <a:ext cx="1235719" cy="708081"/>
          </a:xfrm>
          <a:prstGeom prst="rect">
            <a:avLst/>
          </a:prstGeom>
          <a:noFill/>
          <a:extLst>
            <a:ext uri="{909E8E84-426E-40DD-AFC4-6F175D3DCCD1}">
              <a14:hiddenFill xmlns:a14="http://schemas.microsoft.com/office/drawing/2010/main">
                <a:solidFill>
                  <a:srgbClr val="FFFFFF"/>
                </a:solidFill>
              </a14:hiddenFill>
            </a:ext>
          </a:extLst>
        </p:spPr>
      </p:pic>
      <p:pic>
        <p:nvPicPr>
          <p:cNvPr id="10" name="Grafik 9">
            <a:extLst>
              <a:ext uri="{FF2B5EF4-FFF2-40B4-BE49-F238E27FC236}">
                <a16:creationId xmlns:a16="http://schemas.microsoft.com/office/drawing/2014/main" id="{486478FC-53E0-6940-7FD4-304A7D51A10B}"/>
              </a:ext>
            </a:extLst>
          </p:cNvPr>
          <p:cNvPicPr>
            <a:picLocks noChangeAspect="1"/>
          </p:cNvPicPr>
          <p:nvPr userDrawn="1"/>
        </p:nvPicPr>
        <p:blipFill rotWithShape="1">
          <a:blip r:embed="rId5"/>
          <a:srcRect l="-451" t="-334" r="962" b="-885"/>
          <a:stretch/>
        </p:blipFill>
        <p:spPr>
          <a:xfrm>
            <a:off x="11277601" y="6056392"/>
            <a:ext cx="711199" cy="794328"/>
          </a:xfrm>
          <a:prstGeom prst="rect">
            <a:avLst/>
          </a:prstGeom>
        </p:spPr>
      </p:pic>
      <p:sp>
        <p:nvSpPr>
          <p:cNvPr id="11" name="AutoShape 2" descr="Bildmotiv: ">
            <a:extLst>
              <a:ext uri="{FF2B5EF4-FFF2-40B4-BE49-F238E27FC236}">
                <a16:creationId xmlns:a16="http://schemas.microsoft.com/office/drawing/2014/main" id="{4213F1CD-3B62-AC57-9DD0-24A69C487C17}"/>
              </a:ext>
            </a:extLst>
          </p:cNvPr>
          <p:cNvSpPr>
            <a:spLocks noChangeAspect="1" noChangeArrowheads="1"/>
          </p:cNvSpPr>
          <p:nvPr userDrawn="1"/>
        </p:nvSpPr>
        <p:spPr bwMode="auto">
          <a:xfrm>
            <a:off x="5943600" y="30588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 name="Rechteck 24">
            <a:extLst>
              <a:ext uri="{FF2B5EF4-FFF2-40B4-BE49-F238E27FC236}">
                <a16:creationId xmlns:a16="http://schemas.microsoft.com/office/drawing/2014/main" id="{D2D2992D-A226-01C9-52EE-4CBAD8B2613A}"/>
              </a:ext>
            </a:extLst>
          </p:cNvPr>
          <p:cNvSpPr/>
          <p:nvPr userDrawn="1"/>
        </p:nvSpPr>
        <p:spPr>
          <a:xfrm>
            <a:off x="-14514" y="6658102"/>
            <a:ext cx="9882224" cy="228925"/>
          </a:xfrm>
          <a:prstGeom prst="rect">
            <a:avLst/>
          </a:prstGeom>
          <a:solidFill>
            <a:srgbClr val="00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Rechteck 26">
            <a:extLst>
              <a:ext uri="{FF2B5EF4-FFF2-40B4-BE49-F238E27FC236}">
                <a16:creationId xmlns:a16="http://schemas.microsoft.com/office/drawing/2014/main" id="{3D59013F-4B85-EA24-BEFD-C501AB0B4317}"/>
              </a:ext>
            </a:extLst>
          </p:cNvPr>
          <p:cNvSpPr/>
          <p:nvPr userDrawn="1"/>
        </p:nvSpPr>
        <p:spPr>
          <a:xfrm>
            <a:off x="3877234" y="873534"/>
            <a:ext cx="8314765" cy="123416"/>
          </a:xfrm>
          <a:prstGeom prst="rect">
            <a:avLst/>
          </a:prstGeom>
          <a:solidFill>
            <a:srgbClr val="00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Rechteck: abgerundete Ecken 1">
            <a:extLst>
              <a:ext uri="{FF2B5EF4-FFF2-40B4-BE49-F238E27FC236}">
                <a16:creationId xmlns:a16="http://schemas.microsoft.com/office/drawing/2014/main" id="{1376E96F-26AC-6A52-722D-B1B92007390B}"/>
              </a:ext>
            </a:extLst>
          </p:cNvPr>
          <p:cNvSpPr/>
          <p:nvPr userDrawn="1"/>
        </p:nvSpPr>
        <p:spPr>
          <a:xfrm>
            <a:off x="-172720" y="4153647"/>
            <a:ext cx="6116320" cy="1141144"/>
          </a:xfrm>
          <a:prstGeom prst="roundRect">
            <a:avLst/>
          </a:prstGeom>
          <a:solidFill>
            <a:schemeClr val="bg1">
              <a:alpha val="80000"/>
            </a:schemeClr>
          </a:solidFill>
          <a:ln w="19050">
            <a:solidFill>
              <a:srgbClr val="004F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extplatzhalter 6">
            <a:extLst>
              <a:ext uri="{FF2B5EF4-FFF2-40B4-BE49-F238E27FC236}">
                <a16:creationId xmlns:a16="http://schemas.microsoft.com/office/drawing/2014/main" id="{D45352EC-F5AB-9766-590C-6E56ABFE695C}"/>
              </a:ext>
            </a:extLst>
          </p:cNvPr>
          <p:cNvSpPr>
            <a:spLocks noGrp="1"/>
          </p:cNvSpPr>
          <p:nvPr>
            <p:ph type="body" sz="quarter" idx="10" hasCustomPrompt="1"/>
          </p:nvPr>
        </p:nvSpPr>
        <p:spPr>
          <a:xfrm>
            <a:off x="158" y="4305204"/>
            <a:ext cx="5770563" cy="941388"/>
          </a:xfrm>
          <a:prstGeom prst="rect">
            <a:avLst/>
          </a:prstGeom>
        </p:spPr>
        <p:txBody>
          <a:bodyPr/>
          <a:lstStyle>
            <a:lvl1pPr marL="0" indent="0">
              <a:buNone/>
              <a:defRPr sz="2800" b="1">
                <a:solidFill>
                  <a:srgbClr val="004F9F"/>
                </a:solidFill>
              </a:defRPr>
            </a:lvl1pPr>
          </a:lstStyle>
          <a:p>
            <a:pPr lvl="0"/>
            <a:r>
              <a:rPr lang="de-DE" dirty="0"/>
              <a:t>TITEL DES OER MATERIALS IN </a:t>
            </a:r>
            <a:r>
              <a:rPr lang="de-DE" dirty="0" err="1"/>
              <a:t>GROßBUCHSTABEN</a:t>
            </a:r>
            <a:endParaRPr lang="de-DE" dirty="0"/>
          </a:p>
        </p:txBody>
      </p:sp>
    </p:spTree>
    <p:extLst>
      <p:ext uri="{BB962C8B-B14F-4D97-AF65-F5344CB8AC3E}">
        <p14:creationId xmlns:p14="http://schemas.microsoft.com/office/powerpoint/2010/main" val="2401739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M.RUHR Intro 2">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EA24E5EF-93EA-6C6A-83C5-B1AA469BC3FD}"/>
              </a:ext>
            </a:extLst>
          </p:cNvPr>
          <p:cNvSpPr/>
          <p:nvPr userDrawn="1"/>
        </p:nvSpPr>
        <p:spPr>
          <a:xfrm>
            <a:off x="0" y="-21653"/>
            <a:ext cx="12192000" cy="338534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2FA0DAEF-DE4F-A90E-F1F8-ABF9ED4AF80E}"/>
              </a:ext>
            </a:extLst>
          </p:cNvPr>
          <p:cNvSpPr/>
          <p:nvPr userDrawn="1"/>
        </p:nvSpPr>
        <p:spPr>
          <a:xfrm>
            <a:off x="3886200" y="2325155"/>
            <a:ext cx="8305800" cy="968189"/>
          </a:xfrm>
          <a:prstGeom prst="rect">
            <a:avLst/>
          </a:prstGeom>
          <a:solidFill>
            <a:srgbClr val="004F9F"/>
          </a:solidFill>
          <a:ln>
            <a:solidFill>
              <a:srgbClr val="004F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descr="Ein Bild, das Grafiken, Schrift, Logo, Symbol enthält.&#10;&#10;Automatisch generierte Beschreibung">
            <a:extLst>
              <a:ext uri="{FF2B5EF4-FFF2-40B4-BE49-F238E27FC236}">
                <a16:creationId xmlns:a16="http://schemas.microsoft.com/office/drawing/2014/main" id="{C2A633C7-1C48-A7F5-C834-EB2B041E66CF}"/>
              </a:ext>
            </a:extLst>
          </p:cNvPr>
          <p:cNvPicPr>
            <a:picLocks noChangeAspect="1"/>
          </p:cNvPicPr>
          <p:nvPr userDrawn="1"/>
        </p:nvPicPr>
        <p:blipFill>
          <a:blip r:embed="rId2"/>
          <a:stretch>
            <a:fillRect/>
          </a:stretch>
        </p:blipFill>
        <p:spPr>
          <a:xfrm>
            <a:off x="311150" y="19557"/>
            <a:ext cx="11135034" cy="3238903"/>
          </a:xfrm>
          <a:prstGeom prst="rect">
            <a:avLst/>
          </a:prstGeom>
        </p:spPr>
      </p:pic>
      <p:sp>
        <p:nvSpPr>
          <p:cNvPr id="8" name="Textfeld 7">
            <a:extLst>
              <a:ext uri="{FF2B5EF4-FFF2-40B4-BE49-F238E27FC236}">
                <a16:creationId xmlns:a16="http://schemas.microsoft.com/office/drawing/2014/main" id="{31873400-E2AB-88D1-765F-9EC066067A70}"/>
              </a:ext>
            </a:extLst>
          </p:cNvPr>
          <p:cNvSpPr txBox="1"/>
          <p:nvPr userDrawn="1"/>
        </p:nvSpPr>
        <p:spPr>
          <a:xfrm>
            <a:off x="3886200" y="2349514"/>
            <a:ext cx="7994650" cy="830997"/>
          </a:xfrm>
          <a:prstGeom prst="rect">
            <a:avLst/>
          </a:prstGeom>
          <a:noFill/>
        </p:spPr>
        <p:txBody>
          <a:bodyPr wrap="square">
            <a:spAutoFit/>
          </a:bodyPr>
          <a:lstStyle/>
          <a:p>
            <a:r>
              <a:rPr lang="de-DE" sz="2300" b="1" i="0" dirty="0">
                <a:solidFill>
                  <a:srgbClr val="FFFFFF"/>
                </a:solidFill>
                <a:effectLst/>
                <a:latin typeface="+mn-lt"/>
              </a:rPr>
              <a:t>DATENKOMPETENZZENTRUM FÜR DIE INTERPROFESSIONELLE NUTZUNG VON GESUNDHEITSDATEN IN DER METROPOLE RUHR</a:t>
            </a:r>
            <a:endParaRPr lang="de-DE" sz="2300" dirty="0">
              <a:latin typeface="+mn-lt"/>
            </a:endParaRPr>
          </a:p>
        </p:txBody>
      </p:sp>
      <p:pic>
        <p:nvPicPr>
          <p:cNvPr id="9" name="Picture 4" descr="Gefördert vom BMBF LOGO — Universität Koblenz · Landau">
            <a:extLst>
              <a:ext uri="{FF2B5EF4-FFF2-40B4-BE49-F238E27FC236}">
                <a16:creationId xmlns:a16="http://schemas.microsoft.com/office/drawing/2014/main" id="{66C26087-9ADB-B315-35C6-90D5C9F01016}"/>
              </a:ext>
            </a:extLst>
          </p:cNvPr>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1895" t="-2331" r="-25518" b="-2467"/>
          <a:stretch/>
        </p:blipFill>
        <p:spPr bwMode="auto">
          <a:xfrm>
            <a:off x="10085424" y="6157756"/>
            <a:ext cx="1235719" cy="708081"/>
          </a:xfrm>
          <a:prstGeom prst="rect">
            <a:avLst/>
          </a:prstGeom>
          <a:noFill/>
          <a:extLst>
            <a:ext uri="{909E8E84-426E-40DD-AFC4-6F175D3DCCD1}">
              <a14:hiddenFill xmlns:a14="http://schemas.microsoft.com/office/drawing/2010/main">
                <a:solidFill>
                  <a:srgbClr val="FFFFFF"/>
                </a:solidFill>
              </a14:hiddenFill>
            </a:ext>
          </a:extLst>
        </p:spPr>
      </p:pic>
      <p:pic>
        <p:nvPicPr>
          <p:cNvPr id="10" name="Grafik 9">
            <a:extLst>
              <a:ext uri="{FF2B5EF4-FFF2-40B4-BE49-F238E27FC236}">
                <a16:creationId xmlns:a16="http://schemas.microsoft.com/office/drawing/2014/main" id="{486478FC-53E0-6940-7FD4-304A7D51A10B}"/>
              </a:ext>
            </a:extLst>
          </p:cNvPr>
          <p:cNvPicPr>
            <a:picLocks noChangeAspect="1"/>
          </p:cNvPicPr>
          <p:nvPr userDrawn="1"/>
        </p:nvPicPr>
        <p:blipFill rotWithShape="1">
          <a:blip r:embed="rId4"/>
          <a:srcRect l="-451" t="-334" r="962" b="-885"/>
          <a:stretch/>
        </p:blipFill>
        <p:spPr>
          <a:xfrm>
            <a:off x="11277601" y="6056392"/>
            <a:ext cx="711199" cy="794328"/>
          </a:xfrm>
          <a:prstGeom prst="rect">
            <a:avLst/>
          </a:prstGeom>
        </p:spPr>
      </p:pic>
      <p:sp>
        <p:nvSpPr>
          <p:cNvPr id="11" name="AutoShape 2" descr="Bildmotiv: ">
            <a:extLst>
              <a:ext uri="{FF2B5EF4-FFF2-40B4-BE49-F238E27FC236}">
                <a16:creationId xmlns:a16="http://schemas.microsoft.com/office/drawing/2014/main" id="{4213F1CD-3B62-AC57-9DD0-24A69C487C17}"/>
              </a:ext>
            </a:extLst>
          </p:cNvPr>
          <p:cNvSpPr>
            <a:spLocks noChangeAspect="1" noChangeArrowheads="1"/>
          </p:cNvSpPr>
          <p:nvPr userDrawn="1"/>
        </p:nvSpPr>
        <p:spPr bwMode="auto">
          <a:xfrm>
            <a:off x="5943600" y="30588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4" name="Rechteck 13">
            <a:extLst>
              <a:ext uri="{FF2B5EF4-FFF2-40B4-BE49-F238E27FC236}">
                <a16:creationId xmlns:a16="http://schemas.microsoft.com/office/drawing/2014/main" id="{E9654EB2-6049-934A-0B8C-604543934F7C}"/>
              </a:ext>
            </a:extLst>
          </p:cNvPr>
          <p:cNvSpPr/>
          <p:nvPr userDrawn="1"/>
        </p:nvSpPr>
        <p:spPr>
          <a:xfrm>
            <a:off x="0" y="4073062"/>
            <a:ext cx="12192000" cy="96818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Textplatzhalter 19">
            <a:extLst>
              <a:ext uri="{FF2B5EF4-FFF2-40B4-BE49-F238E27FC236}">
                <a16:creationId xmlns:a16="http://schemas.microsoft.com/office/drawing/2014/main" id="{15870616-7DC4-CEBC-3D7F-EA33C9028645}"/>
              </a:ext>
            </a:extLst>
          </p:cNvPr>
          <p:cNvSpPr>
            <a:spLocks noGrp="1"/>
          </p:cNvSpPr>
          <p:nvPr>
            <p:ph type="body" sz="quarter" idx="10" hasCustomPrompt="1"/>
          </p:nvPr>
        </p:nvSpPr>
        <p:spPr>
          <a:xfrm>
            <a:off x="139230" y="4234839"/>
            <a:ext cx="11783674" cy="679596"/>
          </a:xfrm>
          <a:prstGeom prst="rect">
            <a:avLst/>
          </a:prstGeom>
        </p:spPr>
        <p:txBody>
          <a:bodyPr/>
          <a:lstStyle>
            <a:lvl1pPr marL="0" indent="0">
              <a:buNone/>
              <a:defRPr sz="4000" b="1">
                <a:solidFill>
                  <a:srgbClr val="004F9F"/>
                </a:solidFill>
              </a:defRPr>
            </a:lvl1pPr>
          </a:lstStyle>
          <a:p>
            <a:pPr lvl="0"/>
            <a:r>
              <a:rPr lang="de-DE" dirty="0"/>
              <a:t>OER BEREICH</a:t>
            </a:r>
          </a:p>
        </p:txBody>
      </p:sp>
    </p:spTree>
    <p:extLst>
      <p:ext uri="{BB962C8B-B14F-4D97-AF65-F5344CB8AC3E}">
        <p14:creationId xmlns:p14="http://schemas.microsoft.com/office/powerpoint/2010/main" val="804007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M.RUHR 1_Inhalt einfach 1">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8CA1B8D4-4C86-7ECD-64C3-0AE8AD637F4F}"/>
              </a:ext>
            </a:extLst>
          </p:cNvPr>
          <p:cNvSpPr/>
          <p:nvPr userDrawn="1"/>
        </p:nvSpPr>
        <p:spPr>
          <a:xfrm>
            <a:off x="0" y="-3547"/>
            <a:ext cx="12192000" cy="145104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
        <p:nvSpPr>
          <p:cNvPr id="2" name="Titel 1">
            <a:extLst>
              <a:ext uri="{FF2B5EF4-FFF2-40B4-BE49-F238E27FC236}">
                <a16:creationId xmlns:a16="http://schemas.microsoft.com/office/drawing/2014/main" id="{CD835D2C-E7F1-A544-B895-F06453DAC361}"/>
              </a:ext>
            </a:extLst>
          </p:cNvPr>
          <p:cNvSpPr>
            <a:spLocks noGrp="1"/>
          </p:cNvSpPr>
          <p:nvPr>
            <p:ph type="title"/>
          </p:nvPr>
        </p:nvSpPr>
        <p:spPr>
          <a:xfrm>
            <a:off x="359453" y="218566"/>
            <a:ext cx="9846870" cy="700133"/>
          </a:xfrm>
          <a:prstGeom prst="rect">
            <a:avLst/>
          </a:prstGeom>
        </p:spPr>
        <p:txBody>
          <a:bodyPr/>
          <a:lstStyle>
            <a:lvl1pPr>
              <a:defRPr b="1" i="0">
                <a:solidFill>
                  <a:srgbClr val="004F9F"/>
                </a:solidFill>
                <a:latin typeface="+mn-lt"/>
                <a:cs typeface="Calibri" panose="020F050202020403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069BA03A-A759-3443-957F-A78505520D4A}"/>
              </a:ext>
            </a:extLst>
          </p:cNvPr>
          <p:cNvSpPr>
            <a:spLocks noGrp="1"/>
          </p:cNvSpPr>
          <p:nvPr>
            <p:ph idx="1"/>
          </p:nvPr>
        </p:nvSpPr>
        <p:spPr>
          <a:xfrm>
            <a:off x="838200" y="1825625"/>
            <a:ext cx="10515600" cy="4271449"/>
          </a:xfrm>
          <a:prstGeom prst="rect">
            <a:avLst/>
          </a:prstGeom>
        </p:spPr>
        <p:txBody>
          <a:bodyPr/>
          <a:lstStyle>
            <a:lvl1pPr>
              <a:defRPr b="1" i="0">
                <a:solidFill>
                  <a:srgbClr val="6F6F6E"/>
                </a:solidFill>
                <a:latin typeface="+mn-lt"/>
                <a:cs typeface="Calibri" panose="020F0502020204030204" pitchFamily="34" charset="0"/>
              </a:defRPr>
            </a:lvl1pPr>
            <a:lvl2pPr>
              <a:defRPr b="1" i="0">
                <a:solidFill>
                  <a:srgbClr val="6F6F6E"/>
                </a:solidFill>
                <a:latin typeface="+mn-lt"/>
                <a:cs typeface="Calibri" panose="020F0502020204030204" pitchFamily="34" charset="0"/>
              </a:defRPr>
            </a:lvl2pPr>
            <a:lvl3pPr>
              <a:defRPr b="1" i="0">
                <a:solidFill>
                  <a:srgbClr val="6F6F6E"/>
                </a:solidFill>
                <a:latin typeface="+mn-lt"/>
                <a:cs typeface="Calibri" panose="020F0502020204030204" pitchFamily="34" charset="0"/>
              </a:defRPr>
            </a:lvl3pPr>
            <a:lvl4pPr>
              <a:defRPr b="1" i="0">
                <a:solidFill>
                  <a:srgbClr val="6F6F6E"/>
                </a:solidFill>
                <a:latin typeface="+mn-lt"/>
                <a:cs typeface="Calibri" panose="020F0502020204030204" pitchFamily="34" charset="0"/>
              </a:defRPr>
            </a:lvl4pPr>
            <a:lvl5pPr>
              <a:defRPr b="1" i="0">
                <a:solidFill>
                  <a:srgbClr val="6F6F6E"/>
                </a:solidFill>
                <a:latin typeface="+mn-lt"/>
                <a:cs typeface="Calibri" panose="020F050202020403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ußzeilenplatzhalter 4">
            <a:extLst>
              <a:ext uri="{FF2B5EF4-FFF2-40B4-BE49-F238E27FC236}">
                <a16:creationId xmlns:a16="http://schemas.microsoft.com/office/drawing/2014/main" id="{78465710-7F62-784E-83AC-92E1948C185D}"/>
              </a:ext>
            </a:extLst>
          </p:cNvPr>
          <p:cNvSpPr>
            <a:spLocks noGrp="1"/>
          </p:cNvSpPr>
          <p:nvPr>
            <p:ph type="ftr" sz="quarter" idx="11"/>
          </p:nvPr>
        </p:nvSpPr>
        <p:spPr>
          <a:xfrm>
            <a:off x="2380685" y="6461404"/>
            <a:ext cx="7877909" cy="283084"/>
          </a:xfrm>
          <a:prstGeom prst="rect">
            <a:avLst/>
          </a:prstGeom>
        </p:spPr>
        <p:txBody>
          <a:bodyPr/>
          <a:lstStyle>
            <a:lvl1pPr algn="ctr">
              <a:defRPr sz="1400" b="0" i="0">
                <a:solidFill>
                  <a:srgbClr val="6F6F6E"/>
                </a:solidFill>
                <a:latin typeface="+mn-lt"/>
                <a:cs typeface="Calibri" panose="020F0502020204030204" pitchFamily="34" charset="0"/>
              </a:defRPr>
            </a:lvl1pPr>
          </a:lstStyle>
          <a:p>
            <a:endParaRPr lang="de-DE" dirty="0"/>
          </a:p>
        </p:txBody>
      </p:sp>
      <p:sp>
        <p:nvSpPr>
          <p:cNvPr id="6" name="Foliennummernplatzhalter 5">
            <a:extLst>
              <a:ext uri="{FF2B5EF4-FFF2-40B4-BE49-F238E27FC236}">
                <a16:creationId xmlns:a16="http://schemas.microsoft.com/office/drawing/2014/main" id="{37EEFAC5-ECF5-6948-97CC-841D2ED7257D}"/>
              </a:ext>
            </a:extLst>
          </p:cNvPr>
          <p:cNvSpPr>
            <a:spLocks noGrp="1"/>
          </p:cNvSpPr>
          <p:nvPr>
            <p:ph type="sldNum" sz="quarter" idx="12"/>
          </p:nvPr>
        </p:nvSpPr>
        <p:spPr>
          <a:xfrm>
            <a:off x="8610600" y="6461404"/>
            <a:ext cx="2743200" cy="283084"/>
          </a:xfrm>
          <a:prstGeom prst="rect">
            <a:avLst/>
          </a:prstGeom>
        </p:spPr>
        <p:txBody>
          <a:bodyPr/>
          <a:lstStyle>
            <a:lvl1pPr algn="r">
              <a:defRPr sz="1400" b="0" i="0">
                <a:solidFill>
                  <a:srgbClr val="6F6F6E"/>
                </a:solidFill>
                <a:latin typeface="+mn-lt"/>
                <a:cs typeface="Calibri" panose="020F0502020204030204" pitchFamily="34" charset="0"/>
              </a:defRPr>
            </a:lvl1pPr>
          </a:lstStyle>
          <a:p>
            <a:fld id="{BBDAF7BE-D89C-6B49-BAC7-BAB901C4C797}" type="slidenum">
              <a:rPr lang="de-DE" smtClean="0"/>
              <a:pPr/>
              <a:t>‹Nr.›</a:t>
            </a:fld>
            <a:endParaRPr lang="de-DE"/>
          </a:p>
        </p:txBody>
      </p:sp>
      <p:sp>
        <p:nvSpPr>
          <p:cNvPr id="13" name="Ecken des Rechtecks auf der gleichen Seite abrunden 12">
            <a:extLst>
              <a:ext uri="{FF2B5EF4-FFF2-40B4-BE49-F238E27FC236}">
                <a16:creationId xmlns:a16="http://schemas.microsoft.com/office/drawing/2014/main" id="{E5C23A2E-0362-FD44-9624-A0A7568B305D}"/>
              </a:ext>
            </a:extLst>
          </p:cNvPr>
          <p:cNvSpPr/>
          <p:nvPr userDrawn="1"/>
        </p:nvSpPr>
        <p:spPr>
          <a:xfrm rot="10800000">
            <a:off x="10206323" y="-4"/>
            <a:ext cx="1825839" cy="977465"/>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
        <p:nvSpPr>
          <p:cNvPr id="15" name="Textplatzhalter 14">
            <a:extLst>
              <a:ext uri="{FF2B5EF4-FFF2-40B4-BE49-F238E27FC236}">
                <a16:creationId xmlns:a16="http://schemas.microsoft.com/office/drawing/2014/main" id="{1BFA20DD-2D12-8E4E-A599-C39632163782}"/>
              </a:ext>
            </a:extLst>
          </p:cNvPr>
          <p:cNvSpPr>
            <a:spLocks noGrp="1"/>
          </p:cNvSpPr>
          <p:nvPr>
            <p:ph type="body" sz="quarter" idx="13"/>
          </p:nvPr>
        </p:nvSpPr>
        <p:spPr>
          <a:xfrm>
            <a:off x="838200" y="1016527"/>
            <a:ext cx="9368123" cy="358320"/>
          </a:xfrm>
          <a:prstGeom prst="rect">
            <a:avLst/>
          </a:prstGeom>
        </p:spPr>
        <p:txBody>
          <a:bodyPr/>
          <a:lstStyle>
            <a:lvl1pPr>
              <a:buNone/>
              <a:defRPr sz="2000" b="0" i="0">
                <a:solidFill>
                  <a:srgbClr val="004F9F"/>
                </a:solidFill>
                <a:latin typeface="+mn-lt"/>
                <a:cs typeface="Calibri" panose="020F0502020204030204" pitchFamily="34" charset="0"/>
              </a:defRPr>
            </a:lvl1pPr>
            <a:lvl2pPr>
              <a:buNone/>
              <a:defRPr b="0" i="0">
                <a:solidFill>
                  <a:srgbClr val="004F9F"/>
                </a:solidFill>
                <a:latin typeface="Lato" panose="020F0502020204030203" pitchFamily="34" charset="0"/>
                <a:cs typeface="Lato" panose="020F0502020204030203" pitchFamily="34" charset="0"/>
              </a:defRPr>
            </a:lvl2pPr>
            <a:lvl3pPr>
              <a:buNone/>
              <a:defRPr b="0" i="0">
                <a:solidFill>
                  <a:srgbClr val="004F9F"/>
                </a:solidFill>
                <a:latin typeface="Lato" panose="020F0502020204030203" pitchFamily="34" charset="0"/>
                <a:cs typeface="Lato" panose="020F0502020204030203" pitchFamily="34" charset="0"/>
              </a:defRPr>
            </a:lvl3pPr>
            <a:lvl4pPr>
              <a:buNone/>
              <a:defRPr b="0" i="0">
                <a:solidFill>
                  <a:srgbClr val="004F9F"/>
                </a:solidFill>
                <a:latin typeface="Lato" panose="020F0502020204030203" pitchFamily="34" charset="0"/>
                <a:cs typeface="Lato" panose="020F0502020204030203" pitchFamily="34" charset="0"/>
              </a:defRPr>
            </a:lvl4pPr>
            <a:lvl5pPr>
              <a:buNone/>
              <a:defRPr b="0" i="0">
                <a:solidFill>
                  <a:srgbClr val="004F9F"/>
                </a:solidFill>
                <a:latin typeface="Lato" panose="020F0502020204030203" pitchFamily="34" charset="0"/>
                <a:cs typeface="Lato" panose="020F0502020204030203" pitchFamily="34" charset="0"/>
              </a:defRPr>
            </a:lvl5pPr>
          </a:lstStyle>
          <a:p>
            <a:pPr lvl="0"/>
            <a:r>
              <a:rPr lang="de-DE" dirty="0"/>
              <a:t>Mastertextformat bearbeiten</a:t>
            </a:r>
          </a:p>
        </p:txBody>
      </p:sp>
      <p:sp>
        <p:nvSpPr>
          <p:cNvPr id="12" name="Textplatzhalter 11">
            <a:extLst>
              <a:ext uri="{FF2B5EF4-FFF2-40B4-BE49-F238E27FC236}">
                <a16:creationId xmlns:a16="http://schemas.microsoft.com/office/drawing/2014/main" id="{2EBA8401-6FA3-AE0C-AA6B-8383F8EDC735}"/>
              </a:ext>
            </a:extLst>
          </p:cNvPr>
          <p:cNvSpPr>
            <a:spLocks noGrp="1"/>
          </p:cNvSpPr>
          <p:nvPr>
            <p:ph type="body" sz="quarter" idx="14" hasCustomPrompt="1"/>
          </p:nvPr>
        </p:nvSpPr>
        <p:spPr>
          <a:xfrm>
            <a:off x="838200" y="6210300"/>
            <a:ext cx="10515600" cy="214313"/>
          </a:xfrm>
          <a:prstGeom prst="rect">
            <a:avLst/>
          </a:prstGeom>
        </p:spPr>
        <p:txBody>
          <a:bodyPr/>
          <a:lstStyle>
            <a:lvl1pPr marL="0" indent="0">
              <a:buNone/>
              <a:defRPr sz="800">
                <a:solidFill>
                  <a:schemeClr val="bg1">
                    <a:lumMod val="65000"/>
                  </a:schemeClr>
                </a:solidFill>
                <a:latin typeface="+mn-lt"/>
              </a:defRPr>
            </a:lvl1pPr>
          </a:lstStyle>
          <a:p>
            <a:pPr lvl="0"/>
            <a:r>
              <a:rPr lang="de-DE"/>
              <a:t>Quellenangabe</a:t>
            </a:r>
          </a:p>
        </p:txBody>
      </p:sp>
      <p:pic>
        <p:nvPicPr>
          <p:cNvPr id="22" name="Grafik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4302" y="299524"/>
            <a:ext cx="1569880" cy="456639"/>
          </a:xfrm>
          <a:prstGeom prst="rect">
            <a:avLst/>
          </a:prstGeom>
        </p:spPr>
      </p:pic>
      <p:sp>
        <p:nvSpPr>
          <p:cNvPr id="7" name="Rechteck 6">
            <a:extLst>
              <a:ext uri="{FF2B5EF4-FFF2-40B4-BE49-F238E27FC236}">
                <a16:creationId xmlns:a16="http://schemas.microsoft.com/office/drawing/2014/main" id="{4E84CB5D-63D0-0F6C-9840-A4D7A1715CCB}"/>
              </a:ext>
            </a:extLst>
          </p:cNvPr>
          <p:cNvSpPr/>
          <p:nvPr userDrawn="1"/>
        </p:nvSpPr>
        <p:spPr>
          <a:xfrm>
            <a:off x="0" y="6797647"/>
            <a:ext cx="12192000" cy="56405"/>
          </a:xfrm>
          <a:prstGeom prst="rect">
            <a:avLst/>
          </a:prstGeom>
          <a:solidFill>
            <a:srgbClr val="00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Tree>
    <p:extLst>
      <p:ext uri="{BB962C8B-B14F-4D97-AF65-F5344CB8AC3E}">
        <p14:creationId xmlns:p14="http://schemas.microsoft.com/office/powerpoint/2010/main" val="1776064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M.RUHR 1_Inhalt mit Bild 1">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6073D2C8-AEA1-2497-D302-7759FC5D626E}"/>
              </a:ext>
            </a:extLst>
          </p:cNvPr>
          <p:cNvSpPr/>
          <p:nvPr userDrawn="1"/>
        </p:nvSpPr>
        <p:spPr>
          <a:xfrm>
            <a:off x="0" y="-3547"/>
            <a:ext cx="12192000" cy="145104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
        <p:nvSpPr>
          <p:cNvPr id="2" name="Titel 1">
            <a:extLst>
              <a:ext uri="{FF2B5EF4-FFF2-40B4-BE49-F238E27FC236}">
                <a16:creationId xmlns:a16="http://schemas.microsoft.com/office/drawing/2014/main" id="{CD835D2C-E7F1-A544-B895-F06453DAC361}"/>
              </a:ext>
            </a:extLst>
          </p:cNvPr>
          <p:cNvSpPr>
            <a:spLocks noGrp="1"/>
          </p:cNvSpPr>
          <p:nvPr>
            <p:ph type="title"/>
          </p:nvPr>
        </p:nvSpPr>
        <p:spPr>
          <a:xfrm>
            <a:off x="359453" y="218566"/>
            <a:ext cx="9846870" cy="700133"/>
          </a:xfrm>
          <a:prstGeom prst="rect">
            <a:avLst/>
          </a:prstGeom>
        </p:spPr>
        <p:txBody>
          <a:bodyPr/>
          <a:lstStyle>
            <a:lvl1pPr>
              <a:defRPr b="1" i="0">
                <a:solidFill>
                  <a:srgbClr val="004F9F"/>
                </a:solidFill>
                <a:latin typeface="+mn-lt"/>
                <a:cs typeface="Calibri" panose="020F0502020204030204" pitchFamily="34" charset="0"/>
              </a:defRPr>
            </a:lvl1pPr>
          </a:lstStyle>
          <a:p>
            <a:r>
              <a:rPr lang="de-DE" dirty="0"/>
              <a:t>Mastertitelformat bearbeiten</a:t>
            </a:r>
          </a:p>
        </p:txBody>
      </p:sp>
      <p:sp>
        <p:nvSpPr>
          <p:cNvPr id="3" name="Inhaltsplatzhalter 2">
            <a:extLst>
              <a:ext uri="{FF2B5EF4-FFF2-40B4-BE49-F238E27FC236}">
                <a16:creationId xmlns:a16="http://schemas.microsoft.com/office/drawing/2014/main" id="{069BA03A-A759-3443-957F-A78505520D4A}"/>
              </a:ext>
            </a:extLst>
          </p:cNvPr>
          <p:cNvSpPr>
            <a:spLocks noGrp="1"/>
          </p:cNvSpPr>
          <p:nvPr>
            <p:ph idx="1"/>
          </p:nvPr>
        </p:nvSpPr>
        <p:spPr>
          <a:xfrm>
            <a:off x="6096000" y="1825625"/>
            <a:ext cx="5257800" cy="4462716"/>
          </a:xfrm>
          <a:prstGeom prst="rect">
            <a:avLst/>
          </a:prstGeom>
        </p:spPr>
        <p:txBody>
          <a:bodyPr/>
          <a:lstStyle>
            <a:lvl1pPr>
              <a:defRPr b="1" i="0">
                <a:solidFill>
                  <a:srgbClr val="6F6F6E"/>
                </a:solidFill>
                <a:latin typeface="+mn-lt"/>
                <a:cs typeface="Calibri" panose="020F0502020204030204" pitchFamily="34" charset="0"/>
              </a:defRPr>
            </a:lvl1pPr>
            <a:lvl2pPr>
              <a:defRPr b="1" i="0">
                <a:solidFill>
                  <a:srgbClr val="6F6F6E"/>
                </a:solidFill>
                <a:latin typeface="+mn-lt"/>
                <a:cs typeface="Calibri" panose="020F0502020204030204" pitchFamily="34" charset="0"/>
              </a:defRPr>
            </a:lvl2pPr>
            <a:lvl3pPr>
              <a:defRPr b="1" i="0">
                <a:solidFill>
                  <a:srgbClr val="6F6F6E"/>
                </a:solidFill>
                <a:latin typeface="+mn-lt"/>
                <a:cs typeface="Calibri" panose="020F0502020204030204" pitchFamily="34" charset="0"/>
              </a:defRPr>
            </a:lvl3pPr>
            <a:lvl4pPr>
              <a:defRPr b="1" i="0">
                <a:solidFill>
                  <a:srgbClr val="6F6F6E"/>
                </a:solidFill>
                <a:latin typeface="+mn-lt"/>
                <a:cs typeface="Calibri" panose="020F0502020204030204" pitchFamily="34" charset="0"/>
              </a:defRPr>
            </a:lvl4pPr>
            <a:lvl5pPr>
              <a:defRPr b="1" i="0">
                <a:solidFill>
                  <a:srgbClr val="6F6F6E"/>
                </a:solidFill>
                <a:latin typeface="+mn-lt"/>
                <a:cs typeface="Calibri" panose="020F050202020403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ußzeilenplatzhalter 4">
            <a:extLst>
              <a:ext uri="{FF2B5EF4-FFF2-40B4-BE49-F238E27FC236}">
                <a16:creationId xmlns:a16="http://schemas.microsoft.com/office/drawing/2014/main" id="{78465710-7F62-784E-83AC-92E1948C185D}"/>
              </a:ext>
            </a:extLst>
          </p:cNvPr>
          <p:cNvSpPr>
            <a:spLocks noGrp="1"/>
          </p:cNvSpPr>
          <p:nvPr>
            <p:ph type="ftr" sz="quarter" idx="11"/>
          </p:nvPr>
        </p:nvSpPr>
        <p:spPr>
          <a:xfrm>
            <a:off x="2369865" y="6461404"/>
            <a:ext cx="7737231" cy="283084"/>
          </a:xfrm>
          <a:prstGeom prst="rect">
            <a:avLst/>
          </a:prstGeom>
        </p:spPr>
        <p:txBody>
          <a:bodyPr/>
          <a:lstStyle>
            <a:lvl1pPr>
              <a:defRPr sz="1400" b="0" i="0">
                <a:solidFill>
                  <a:srgbClr val="6F6F6E"/>
                </a:solidFill>
                <a:latin typeface="+mn-lt"/>
                <a:cs typeface="Calibri" panose="020F0502020204030204" pitchFamily="34" charset="0"/>
              </a:defRPr>
            </a:lvl1pPr>
          </a:lstStyle>
          <a:p>
            <a:pPr algn="ctr"/>
            <a:endParaRPr lang="de-DE" dirty="0"/>
          </a:p>
        </p:txBody>
      </p:sp>
      <p:sp>
        <p:nvSpPr>
          <p:cNvPr id="6" name="Foliennummernplatzhalter 5">
            <a:extLst>
              <a:ext uri="{FF2B5EF4-FFF2-40B4-BE49-F238E27FC236}">
                <a16:creationId xmlns:a16="http://schemas.microsoft.com/office/drawing/2014/main" id="{37EEFAC5-ECF5-6948-97CC-841D2ED7257D}"/>
              </a:ext>
            </a:extLst>
          </p:cNvPr>
          <p:cNvSpPr>
            <a:spLocks noGrp="1"/>
          </p:cNvSpPr>
          <p:nvPr>
            <p:ph type="sldNum" sz="quarter" idx="12"/>
          </p:nvPr>
        </p:nvSpPr>
        <p:spPr>
          <a:xfrm>
            <a:off x="8610600" y="6461404"/>
            <a:ext cx="2743200" cy="283084"/>
          </a:xfrm>
          <a:prstGeom prst="rect">
            <a:avLst/>
          </a:prstGeom>
        </p:spPr>
        <p:txBody>
          <a:bodyPr/>
          <a:lstStyle>
            <a:lvl1pPr algn="r">
              <a:defRPr sz="1400" b="0" i="0">
                <a:solidFill>
                  <a:srgbClr val="6F6F6E"/>
                </a:solidFill>
                <a:latin typeface="+mn-lt"/>
                <a:cs typeface="Calibri" panose="020F0502020204030204" pitchFamily="34" charset="0"/>
              </a:defRPr>
            </a:lvl1pPr>
          </a:lstStyle>
          <a:p>
            <a:fld id="{BBDAF7BE-D89C-6B49-BAC7-BAB901C4C797}" type="slidenum">
              <a:rPr lang="de-DE" smtClean="0"/>
              <a:pPr/>
              <a:t>‹Nr.›</a:t>
            </a:fld>
            <a:endParaRPr lang="de-DE"/>
          </a:p>
        </p:txBody>
      </p:sp>
      <p:sp>
        <p:nvSpPr>
          <p:cNvPr id="13" name="Ecken des Rechtecks auf der gleichen Seite abrunden 12">
            <a:extLst>
              <a:ext uri="{FF2B5EF4-FFF2-40B4-BE49-F238E27FC236}">
                <a16:creationId xmlns:a16="http://schemas.microsoft.com/office/drawing/2014/main" id="{E5C23A2E-0362-FD44-9624-A0A7568B305D}"/>
              </a:ext>
            </a:extLst>
          </p:cNvPr>
          <p:cNvSpPr/>
          <p:nvPr userDrawn="1"/>
        </p:nvSpPr>
        <p:spPr>
          <a:xfrm rot="10800000">
            <a:off x="10206323" y="-4"/>
            <a:ext cx="1825839" cy="977465"/>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
        <p:nvSpPr>
          <p:cNvPr id="15" name="Textplatzhalter 14">
            <a:extLst>
              <a:ext uri="{FF2B5EF4-FFF2-40B4-BE49-F238E27FC236}">
                <a16:creationId xmlns:a16="http://schemas.microsoft.com/office/drawing/2014/main" id="{1BFA20DD-2D12-8E4E-A599-C39632163782}"/>
              </a:ext>
            </a:extLst>
          </p:cNvPr>
          <p:cNvSpPr>
            <a:spLocks noGrp="1"/>
          </p:cNvSpPr>
          <p:nvPr>
            <p:ph type="body" sz="quarter" idx="13"/>
          </p:nvPr>
        </p:nvSpPr>
        <p:spPr>
          <a:xfrm>
            <a:off x="838200" y="1016527"/>
            <a:ext cx="9368123" cy="358320"/>
          </a:xfrm>
          <a:prstGeom prst="rect">
            <a:avLst/>
          </a:prstGeom>
        </p:spPr>
        <p:txBody>
          <a:bodyPr/>
          <a:lstStyle>
            <a:lvl1pPr>
              <a:buNone/>
              <a:defRPr sz="2000" b="0" i="0">
                <a:solidFill>
                  <a:srgbClr val="004F9F"/>
                </a:solidFill>
                <a:latin typeface="+mn-lt"/>
                <a:cs typeface="Calibri" panose="020F0502020204030204" pitchFamily="34" charset="0"/>
              </a:defRPr>
            </a:lvl1pPr>
            <a:lvl2pPr>
              <a:buNone/>
              <a:defRPr b="0" i="0">
                <a:solidFill>
                  <a:srgbClr val="004F9F"/>
                </a:solidFill>
                <a:latin typeface="Lato" panose="020F0502020204030203" pitchFamily="34" charset="0"/>
                <a:cs typeface="Lato" panose="020F0502020204030203" pitchFamily="34" charset="0"/>
              </a:defRPr>
            </a:lvl2pPr>
            <a:lvl3pPr>
              <a:buNone/>
              <a:defRPr b="0" i="0">
                <a:solidFill>
                  <a:srgbClr val="004F9F"/>
                </a:solidFill>
                <a:latin typeface="Lato" panose="020F0502020204030203" pitchFamily="34" charset="0"/>
                <a:cs typeface="Lato" panose="020F0502020204030203" pitchFamily="34" charset="0"/>
              </a:defRPr>
            </a:lvl3pPr>
            <a:lvl4pPr>
              <a:buNone/>
              <a:defRPr b="0" i="0">
                <a:solidFill>
                  <a:srgbClr val="004F9F"/>
                </a:solidFill>
                <a:latin typeface="Lato" panose="020F0502020204030203" pitchFamily="34" charset="0"/>
                <a:cs typeface="Lato" panose="020F0502020204030203" pitchFamily="34" charset="0"/>
              </a:defRPr>
            </a:lvl4pPr>
            <a:lvl5pPr>
              <a:buNone/>
              <a:defRPr b="0" i="0">
                <a:solidFill>
                  <a:srgbClr val="004F9F"/>
                </a:solidFill>
                <a:latin typeface="Lato" panose="020F0502020204030203" pitchFamily="34" charset="0"/>
                <a:cs typeface="Lato" panose="020F0502020204030203" pitchFamily="34" charset="0"/>
              </a:defRPr>
            </a:lvl5pPr>
          </a:lstStyle>
          <a:p>
            <a:pPr lvl="0"/>
            <a:r>
              <a:rPr lang="de-DE" dirty="0"/>
              <a:t>Mastertextformat bearbeiten</a:t>
            </a:r>
          </a:p>
        </p:txBody>
      </p:sp>
      <p:sp>
        <p:nvSpPr>
          <p:cNvPr id="14" name="Bildplatzhalter 13">
            <a:extLst>
              <a:ext uri="{FF2B5EF4-FFF2-40B4-BE49-F238E27FC236}">
                <a16:creationId xmlns:a16="http://schemas.microsoft.com/office/drawing/2014/main" id="{E2F7C0E8-6F45-194C-9101-46DDBD399591}"/>
              </a:ext>
            </a:extLst>
          </p:cNvPr>
          <p:cNvSpPr>
            <a:spLocks noGrp="1"/>
          </p:cNvSpPr>
          <p:nvPr>
            <p:ph type="pic" sz="quarter" idx="14"/>
          </p:nvPr>
        </p:nvSpPr>
        <p:spPr>
          <a:xfrm>
            <a:off x="838200" y="1825372"/>
            <a:ext cx="4957763" cy="4462716"/>
          </a:xfrm>
          <a:prstGeom prst="rect">
            <a:avLst/>
          </a:prstGeom>
        </p:spPr>
        <p:txBody>
          <a:bodyPr/>
          <a:lstStyle>
            <a:lvl1pPr>
              <a:defRPr>
                <a:latin typeface="+mn-lt"/>
              </a:defRPr>
            </a:lvl1pPr>
          </a:lstStyle>
          <a:p>
            <a:endParaRPr lang="de-DE"/>
          </a:p>
        </p:txBody>
      </p:sp>
      <p:pic>
        <p:nvPicPr>
          <p:cNvPr id="7" name="Grafik 6">
            <a:extLst>
              <a:ext uri="{FF2B5EF4-FFF2-40B4-BE49-F238E27FC236}">
                <a16:creationId xmlns:a16="http://schemas.microsoft.com/office/drawing/2014/main" id="{2F651363-F80C-21AA-1A56-CB27B759103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4302" y="299524"/>
            <a:ext cx="1569880" cy="456639"/>
          </a:xfrm>
          <a:prstGeom prst="rect">
            <a:avLst/>
          </a:prstGeom>
        </p:spPr>
      </p:pic>
    </p:spTree>
    <p:extLst>
      <p:ext uri="{BB962C8B-B14F-4D97-AF65-F5344CB8AC3E}">
        <p14:creationId xmlns:p14="http://schemas.microsoft.com/office/powerpoint/2010/main" val="2032152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M.RUHR Trennfolie">
    <p:spTree>
      <p:nvGrpSpPr>
        <p:cNvPr id="1" name=""/>
        <p:cNvGrpSpPr/>
        <p:nvPr/>
      </p:nvGrpSpPr>
      <p:grpSpPr>
        <a:xfrm>
          <a:off x="0" y="0"/>
          <a:ext cx="0" cy="0"/>
          <a:chOff x="0" y="0"/>
          <a:chExt cx="0" cy="0"/>
        </a:xfrm>
      </p:grpSpPr>
      <p:sp>
        <p:nvSpPr>
          <p:cNvPr id="14" name="Rechteck 13">
            <a:extLst>
              <a:ext uri="{FF2B5EF4-FFF2-40B4-BE49-F238E27FC236}">
                <a16:creationId xmlns:a16="http://schemas.microsoft.com/office/drawing/2014/main" id="{FB65EE10-ACFB-E14A-8DBE-0A195B1D855F}"/>
              </a:ext>
            </a:extLst>
          </p:cNvPr>
          <p:cNvSpPr/>
          <p:nvPr userDrawn="1"/>
        </p:nvSpPr>
        <p:spPr>
          <a:xfrm>
            <a:off x="0" y="569659"/>
            <a:ext cx="12192001" cy="6288341"/>
          </a:xfrm>
          <a:prstGeom prst="rect">
            <a:avLst/>
          </a:prstGeom>
          <a:solidFill>
            <a:srgbClr val="004F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solidFill>
                <a:srgbClr val="6F6F6E"/>
              </a:solidFill>
              <a:latin typeface="+mn-lt"/>
              <a:cs typeface="Calibri" panose="020F0502020204030204" pitchFamily="34" charset="0"/>
            </a:endParaRPr>
          </a:p>
        </p:txBody>
      </p:sp>
      <p:sp>
        <p:nvSpPr>
          <p:cNvPr id="7" name="Rechteck 6">
            <a:extLst>
              <a:ext uri="{FF2B5EF4-FFF2-40B4-BE49-F238E27FC236}">
                <a16:creationId xmlns:a16="http://schemas.microsoft.com/office/drawing/2014/main" id="{6EA1656B-4002-B443-B8D7-1C860700F0F1}"/>
              </a:ext>
            </a:extLst>
          </p:cNvPr>
          <p:cNvSpPr/>
          <p:nvPr userDrawn="1"/>
        </p:nvSpPr>
        <p:spPr>
          <a:xfrm flipV="1">
            <a:off x="0" y="-5"/>
            <a:ext cx="12192001" cy="569664"/>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solidFill>
                <a:srgbClr val="6F6F6E"/>
              </a:solidFill>
              <a:latin typeface="+mn-lt"/>
              <a:cs typeface="Calibri" panose="020F0502020204030204" pitchFamily="34" charset="0"/>
            </a:endParaRPr>
          </a:p>
        </p:txBody>
      </p:sp>
      <p:sp>
        <p:nvSpPr>
          <p:cNvPr id="2" name="Titel 1">
            <a:extLst>
              <a:ext uri="{FF2B5EF4-FFF2-40B4-BE49-F238E27FC236}">
                <a16:creationId xmlns:a16="http://schemas.microsoft.com/office/drawing/2014/main" id="{CD835D2C-E7F1-A544-B895-F06453DAC361}"/>
              </a:ext>
            </a:extLst>
          </p:cNvPr>
          <p:cNvSpPr>
            <a:spLocks noGrp="1"/>
          </p:cNvSpPr>
          <p:nvPr>
            <p:ph type="title"/>
          </p:nvPr>
        </p:nvSpPr>
        <p:spPr>
          <a:xfrm>
            <a:off x="838198" y="2532461"/>
            <a:ext cx="10657115" cy="977467"/>
          </a:xfrm>
          <a:prstGeom prst="rect">
            <a:avLst/>
          </a:prstGeom>
        </p:spPr>
        <p:txBody>
          <a:bodyPr/>
          <a:lstStyle>
            <a:lvl1pPr algn="ctr">
              <a:defRPr sz="5400" b="1" i="0">
                <a:solidFill>
                  <a:srgbClr val="F0F0F0"/>
                </a:solidFill>
                <a:latin typeface="+mn-lt"/>
                <a:cs typeface="Calibri" panose="020F0502020204030204" pitchFamily="34" charset="0"/>
              </a:defRPr>
            </a:lvl1pPr>
          </a:lstStyle>
          <a:p>
            <a:r>
              <a:rPr lang="de-DE" dirty="0"/>
              <a:t>Mastertitelformat bearbeiten</a:t>
            </a:r>
          </a:p>
        </p:txBody>
      </p:sp>
      <p:sp>
        <p:nvSpPr>
          <p:cNvPr id="13" name="Ecken des Rechtecks auf der gleichen Seite abrunden 12">
            <a:extLst>
              <a:ext uri="{FF2B5EF4-FFF2-40B4-BE49-F238E27FC236}">
                <a16:creationId xmlns:a16="http://schemas.microsoft.com/office/drawing/2014/main" id="{E5C23A2E-0362-FD44-9624-A0A7568B305D}"/>
              </a:ext>
            </a:extLst>
          </p:cNvPr>
          <p:cNvSpPr/>
          <p:nvPr userDrawn="1"/>
        </p:nvSpPr>
        <p:spPr>
          <a:xfrm rot="10800000">
            <a:off x="10206323" y="-4"/>
            <a:ext cx="1825839" cy="977465"/>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n-lt"/>
            </a:endParaRPr>
          </a:p>
        </p:txBody>
      </p:sp>
      <p:sp>
        <p:nvSpPr>
          <p:cNvPr id="17" name="Textplatzhalter 16">
            <a:extLst>
              <a:ext uri="{FF2B5EF4-FFF2-40B4-BE49-F238E27FC236}">
                <a16:creationId xmlns:a16="http://schemas.microsoft.com/office/drawing/2014/main" id="{2CD449F3-7839-2940-93C0-55AE25378A54}"/>
              </a:ext>
            </a:extLst>
          </p:cNvPr>
          <p:cNvSpPr>
            <a:spLocks noGrp="1"/>
          </p:cNvSpPr>
          <p:nvPr>
            <p:ph type="body" sz="quarter" idx="10"/>
          </p:nvPr>
        </p:nvSpPr>
        <p:spPr>
          <a:xfrm>
            <a:off x="838198" y="3858689"/>
            <a:ext cx="10657115" cy="1540513"/>
          </a:xfrm>
          <a:prstGeom prst="rect">
            <a:avLst/>
          </a:prstGeom>
        </p:spPr>
        <p:txBody>
          <a:bodyPr/>
          <a:lstStyle>
            <a:lvl1pPr algn="ctr">
              <a:buNone/>
              <a:defRPr b="0" i="1">
                <a:solidFill>
                  <a:schemeClr val="bg1"/>
                </a:solidFill>
                <a:latin typeface="+mn-lt"/>
                <a:cs typeface="Calibri" panose="020F0502020204030204" pitchFamily="34" charset="0"/>
              </a:defRPr>
            </a:lvl1pPr>
            <a:lvl2pPr algn="ctr">
              <a:buNone/>
              <a:defRPr b="0" i="1">
                <a:solidFill>
                  <a:schemeClr val="bg1"/>
                </a:solidFill>
                <a:latin typeface="Lato" panose="020F0502020204030203" pitchFamily="34" charset="0"/>
                <a:cs typeface="Lato" panose="020F0502020204030203" pitchFamily="34" charset="0"/>
              </a:defRPr>
            </a:lvl2pPr>
            <a:lvl3pPr algn="ctr">
              <a:buNone/>
              <a:defRPr b="0" i="1">
                <a:solidFill>
                  <a:schemeClr val="bg1"/>
                </a:solidFill>
                <a:latin typeface="Lato" panose="020F0502020204030203" pitchFamily="34" charset="0"/>
                <a:cs typeface="Lato" panose="020F0502020204030203" pitchFamily="34" charset="0"/>
              </a:defRPr>
            </a:lvl3pPr>
            <a:lvl4pPr algn="ctr">
              <a:buNone/>
              <a:defRPr b="0" i="1">
                <a:solidFill>
                  <a:schemeClr val="bg1"/>
                </a:solidFill>
                <a:latin typeface="Lato" panose="020F0502020204030203" pitchFamily="34" charset="0"/>
                <a:cs typeface="Lato" panose="020F0502020204030203" pitchFamily="34" charset="0"/>
              </a:defRPr>
            </a:lvl4pPr>
            <a:lvl5pPr algn="ctr">
              <a:buNone/>
              <a:defRPr b="0" i="1">
                <a:solidFill>
                  <a:schemeClr val="bg1"/>
                </a:solidFill>
                <a:latin typeface="Lato" panose="020F0502020204030203" pitchFamily="34" charset="0"/>
                <a:cs typeface="Lato" panose="020F0502020204030203" pitchFamily="34" charset="0"/>
              </a:defRPr>
            </a:lvl5pPr>
          </a:lstStyle>
          <a:p>
            <a:pPr lvl="0"/>
            <a:r>
              <a:rPr lang="de-DE"/>
              <a:t>Mastertextformat bearbeiten</a:t>
            </a:r>
          </a:p>
        </p:txBody>
      </p:sp>
      <p:pic>
        <p:nvPicPr>
          <p:cNvPr id="3" name="Grafik 2">
            <a:extLst>
              <a:ext uri="{FF2B5EF4-FFF2-40B4-BE49-F238E27FC236}">
                <a16:creationId xmlns:a16="http://schemas.microsoft.com/office/drawing/2014/main" id="{983F8CE9-F01E-83D2-EA0D-C6823B4F85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34302" y="299524"/>
            <a:ext cx="1569880" cy="456639"/>
          </a:xfrm>
          <a:prstGeom prst="rect">
            <a:avLst/>
          </a:prstGeom>
        </p:spPr>
      </p:pic>
    </p:spTree>
    <p:extLst>
      <p:ext uri="{BB962C8B-B14F-4D97-AF65-F5344CB8AC3E}">
        <p14:creationId xmlns:p14="http://schemas.microsoft.com/office/powerpoint/2010/main" val="34937747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M.RUHR Abschlussfolie">
    <p:spTree>
      <p:nvGrpSpPr>
        <p:cNvPr id="1" name=""/>
        <p:cNvGrpSpPr/>
        <p:nvPr/>
      </p:nvGrpSpPr>
      <p:grpSpPr>
        <a:xfrm>
          <a:off x="0" y="0"/>
          <a:ext cx="0" cy="0"/>
          <a:chOff x="0" y="0"/>
          <a:chExt cx="0" cy="0"/>
        </a:xfrm>
      </p:grpSpPr>
      <p:pic>
        <p:nvPicPr>
          <p:cNvPr id="13" name="Picture 6" descr="Generated Image">
            <a:extLst>
              <a:ext uri="{FF2B5EF4-FFF2-40B4-BE49-F238E27FC236}">
                <a16:creationId xmlns:a16="http://schemas.microsoft.com/office/drawing/2014/main" id="{6314A190-CC20-35EE-1630-CF7EF5CC6067}"/>
              </a:ext>
            </a:extLst>
          </p:cNvPr>
          <p:cNvPicPr>
            <a:picLocks noChangeAspect="1" noChangeArrowheads="1"/>
          </p:cNvPicPr>
          <p:nvPr userDrawn="1"/>
        </p:nvPicPr>
        <p:blipFill rotWithShape="1">
          <a:blip r:embed="rId2">
            <a:alphaModFix/>
            <a:extLst>
              <a:ext uri="{28A0092B-C50C-407E-A947-70E740481C1C}">
                <a14:useLocalDpi xmlns:a14="http://schemas.microsoft.com/office/drawing/2010/main" val="0"/>
              </a:ext>
            </a:extLst>
          </a:blip>
          <a:srcRect t="65605" b="6091"/>
          <a:stretch/>
        </p:blipFill>
        <p:spPr bwMode="auto">
          <a:xfrm>
            <a:off x="0" y="4180017"/>
            <a:ext cx="12192000" cy="2677983"/>
          </a:xfrm>
          <a:prstGeom prst="rect">
            <a:avLst/>
          </a:prstGeom>
          <a:noFill/>
          <a:extLst>
            <a:ext uri="{909E8E84-426E-40DD-AFC4-6F175D3DCCD1}">
              <a14:hiddenFill xmlns:a14="http://schemas.microsoft.com/office/drawing/2010/main">
                <a:solidFill>
                  <a:srgbClr val="FFFFFF"/>
                </a:solidFill>
              </a14:hiddenFill>
            </a:ext>
          </a:extLst>
        </p:spPr>
      </p:pic>
      <p:pic>
        <p:nvPicPr>
          <p:cNvPr id="4" name="Grafik 3">
            <a:extLst>
              <a:ext uri="{FF2B5EF4-FFF2-40B4-BE49-F238E27FC236}">
                <a16:creationId xmlns:a16="http://schemas.microsoft.com/office/drawing/2014/main" id="{13D83B52-EB5D-C275-8E47-A4611E70F9F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7399" y="396326"/>
            <a:ext cx="3579557" cy="1042173"/>
          </a:xfrm>
          <a:prstGeom prst="rect">
            <a:avLst/>
          </a:prstGeom>
        </p:spPr>
      </p:pic>
      <p:pic>
        <p:nvPicPr>
          <p:cNvPr id="5" name="Picture 4" descr="Gefördert vom BMBF LOGO — Universität Koblenz · Landau">
            <a:extLst>
              <a:ext uri="{FF2B5EF4-FFF2-40B4-BE49-F238E27FC236}">
                <a16:creationId xmlns:a16="http://schemas.microsoft.com/office/drawing/2014/main" id="{459F3749-C8A6-E416-C809-4D173348B5B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479574" y="1069977"/>
            <a:ext cx="1542445" cy="1074570"/>
          </a:xfrm>
          <a:prstGeom prst="rect">
            <a:avLst/>
          </a:prstGeom>
          <a:noFill/>
          <a:extLst>
            <a:ext uri="{909E8E84-426E-40DD-AFC4-6F175D3DCCD1}">
              <a14:hiddenFill xmlns:a14="http://schemas.microsoft.com/office/drawing/2010/main">
                <a:solidFill>
                  <a:srgbClr val="FFFFFF"/>
                </a:solidFill>
              </a14:hiddenFill>
            </a:ext>
          </a:extLst>
        </p:spPr>
      </p:pic>
      <p:pic>
        <p:nvPicPr>
          <p:cNvPr id="6" name="Grafik 5">
            <a:extLst>
              <a:ext uri="{FF2B5EF4-FFF2-40B4-BE49-F238E27FC236}">
                <a16:creationId xmlns:a16="http://schemas.microsoft.com/office/drawing/2014/main" id="{47EFBAB5-FE61-C083-17AD-9CFA708A7F21}"/>
              </a:ext>
            </a:extLst>
          </p:cNvPr>
          <p:cNvPicPr>
            <a:picLocks noChangeAspect="1"/>
          </p:cNvPicPr>
          <p:nvPr userDrawn="1"/>
        </p:nvPicPr>
        <p:blipFill>
          <a:blip r:embed="rId5"/>
          <a:stretch>
            <a:fillRect/>
          </a:stretch>
        </p:blipFill>
        <p:spPr>
          <a:xfrm>
            <a:off x="4777094" y="2438588"/>
            <a:ext cx="1142999" cy="1254787"/>
          </a:xfrm>
          <a:prstGeom prst="rect">
            <a:avLst/>
          </a:prstGeom>
        </p:spPr>
      </p:pic>
      <p:sp>
        <p:nvSpPr>
          <p:cNvPr id="7" name="Textplatzhalter 6">
            <a:extLst>
              <a:ext uri="{FF2B5EF4-FFF2-40B4-BE49-F238E27FC236}">
                <a16:creationId xmlns:a16="http://schemas.microsoft.com/office/drawing/2014/main" id="{BE5CAD84-0D1F-6C1F-85B9-8357ADF87310}"/>
              </a:ext>
            </a:extLst>
          </p:cNvPr>
          <p:cNvSpPr txBox="1">
            <a:spLocks/>
          </p:cNvSpPr>
          <p:nvPr userDrawn="1"/>
        </p:nvSpPr>
        <p:spPr>
          <a:xfrm>
            <a:off x="1088008" y="2515833"/>
            <a:ext cx="2638325" cy="39990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000" b="0" i="0" kern="1200">
                <a:solidFill>
                  <a:srgbClr val="004F9F"/>
                </a:solidFill>
                <a:latin typeface="Lato" panose="020F0502020204030203"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400" b="0" i="0" kern="1200">
                <a:solidFill>
                  <a:srgbClr val="004F9F"/>
                </a:solidFill>
                <a:latin typeface="Lato" panose="020F0502020204030203" pitchFamily="34" charset="0"/>
                <a:ea typeface="+mn-ea"/>
                <a:cs typeface="Lato"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a:solidFill>
                  <a:srgbClr val="004F9F"/>
                </a:solidFill>
                <a:latin typeface="Lato" panose="020F0502020204030203" pitchFamily="34" charset="0"/>
                <a:ea typeface="+mn-ea"/>
                <a:cs typeface="Lato"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1800" b="0" i="0" kern="1200">
                <a:solidFill>
                  <a:srgbClr val="004F9F"/>
                </a:solidFill>
                <a:latin typeface="Lato" panose="020F0502020204030203" pitchFamily="34" charset="0"/>
                <a:ea typeface="+mn-ea"/>
                <a:cs typeface="Lato"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1800" b="0" i="0" kern="1200">
                <a:solidFill>
                  <a:srgbClr val="004F9F"/>
                </a:solidFill>
                <a:latin typeface="Lato" panose="020F0502020204030203" pitchFamily="34" charset="0"/>
                <a:ea typeface="+mn-ea"/>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400" dirty="0">
                <a:solidFill>
                  <a:srgbClr val="004F9F"/>
                </a:solidFill>
                <a:latin typeface="+mn-lt"/>
                <a:ea typeface="Lato"/>
                <a:cs typeface="Calibri"/>
              </a:rPr>
              <a:t>https://dim-ruhr.de</a:t>
            </a:r>
          </a:p>
        </p:txBody>
      </p:sp>
      <p:sp>
        <p:nvSpPr>
          <p:cNvPr id="8" name="AutoShape 5" descr="Umschlag Silhouette">
            <a:extLst>
              <a:ext uri="{FF2B5EF4-FFF2-40B4-BE49-F238E27FC236}">
                <a16:creationId xmlns:a16="http://schemas.microsoft.com/office/drawing/2014/main" id="{2BDB805C-FEE3-C70F-A3CC-7D1301C79C73}"/>
              </a:ext>
            </a:extLst>
          </p:cNvPr>
          <p:cNvSpPr>
            <a:spLocks noChangeAspect="1" noChangeArrowheads="1"/>
          </p:cNvSpPr>
          <p:nvPr userDrawn="1"/>
        </p:nvSpPr>
        <p:spPr bwMode="auto">
          <a:xfrm>
            <a:off x="2190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9" name="Grafik 8" descr="Umschlag Silhouette">
            <a:extLst>
              <a:ext uri="{FF2B5EF4-FFF2-40B4-BE49-F238E27FC236}">
                <a16:creationId xmlns:a16="http://schemas.microsoft.com/office/drawing/2014/main" id="{179C2F3D-1544-3D5E-A935-B0E48852A1D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37399" y="2280590"/>
            <a:ext cx="914400" cy="914400"/>
          </a:xfrm>
          <a:prstGeom prst="rect">
            <a:avLst/>
          </a:prstGeom>
        </p:spPr>
      </p:pic>
      <p:pic>
        <p:nvPicPr>
          <p:cNvPr id="10" name="Grafik 9" descr="Internet Silhouette">
            <a:extLst>
              <a:ext uri="{FF2B5EF4-FFF2-40B4-BE49-F238E27FC236}">
                <a16:creationId xmlns:a16="http://schemas.microsoft.com/office/drawing/2014/main" id="{B2F711C2-3428-3D09-F653-954985393EA2}"/>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37399" y="2931231"/>
            <a:ext cx="914400" cy="914400"/>
          </a:xfrm>
          <a:prstGeom prst="rect">
            <a:avLst/>
          </a:prstGeom>
        </p:spPr>
      </p:pic>
      <p:sp>
        <p:nvSpPr>
          <p:cNvPr id="11" name="Textfeld 10">
            <a:extLst>
              <a:ext uri="{FF2B5EF4-FFF2-40B4-BE49-F238E27FC236}">
                <a16:creationId xmlns:a16="http://schemas.microsoft.com/office/drawing/2014/main" id="{6B5E8B86-EE0E-3942-6714-20017E4CF3F6}"/>
              </a:ext>
            </a:extLst>
          </p:cNvPr>
          <p:cNvSpPr txBox="1"/>
          <p:nvPr userDrawn="1"/>
        </p:nvSpPr>
        <p:spPr>
          <a:xfrm>
            <a:off x="6548206" y="735959"/>
            <a:ext cx="5794744"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a:latin typeface="+mn-lt"/>
              </a:rPr>
              <a:t>„</a:t>
            </a:r>
            <a:r>
              <a:rPr lang="de-DE" b="1" dirty="0"/>
              <a:t>Datenqualität</a:t>
            </a:r>
            <a:r>
              <a:rPr lang="de-DE" b="1" dirty="0">
                <a:latin typeface="+mn-lt"/>
              </a:rPr>
              <a:t>“ </a:t>
            </a:r>
            <a:r>
              <a:rPr lang="de-DE" dirty="0">
                <a:latin typeface="+mn-lt"/>
              </a:rPr>
              <a:t>von DIM-Ruhr.</a:t>
            </a:r>
          </a:p>
          <a:p>
            <a:r>
              <a:rPr lang="de-DE" dirty="0">
                <a:latin typeface="+mn-lt"/>
              </a:rPr>
              <a:t>Dieses Werk und dessen Inhalt sind – sofern nicht anders angegeben – lizensiert unter CC BY 4.0. Ausgenommen aus der Lizenz sind die verwendeten Logos.</a:t>
            </a:r>
          </a:p>
          <a:p>
            <a:endParaRPr lang="de-DE" dirty="0">
              <a:latin typeface="+mn-lt"/>
            </a:endParaRPr>
          </a:p>
          <a:p>
            <a:r>
              <a:rPr lang="de-DE" dirty="0">
                <a:latin typeface="+mn-lt"/>
              </a:rPr>
              <a:t>Der Lizenzvertrag ist hier abrufbar:</a:t>
            </a:r>
          </a:p>
          <a:p>
            <a:r>
              <a:rPr lang="de-DE" dirty="0">
                <a:latin typeface="+mn-lt"/>
                <a:hlinkClick r:id="rId10"/>
              </a:rPr>
              <a:t>https://creativecommons.org/licenses/by/4.0/</a:t>
            </a:r>
            <a:r>
              <a:rPr lang="de-DE" dirty="0">
                <a:latin typeface="+mn-lt"/>
              </a:rPr>
              <a:t> </a:t>
            </a:r>
          </a:p>
          <a:p>
            <a:endParaRPr lang="de-DE" dirty="0">
              <a:latin typeface="+mn-lt"/>
            </a:endParaRPr>
          </a:p>
        </p:txBody>
      </p:sp>
      <p:pic>
        <p:nvPicPr>
          <p:cNvPr id="12" name="Grafik 11">
            <a:extLst>
              <a:ext uri="{FF2B5EF4-FFF2-40B4-BE49-F238E27FC236}">
                <a16:creationId xmlns:a16="http://schemas.microsoft.com/office/drawing/2014/main" id="{94DD20FA-97D6-2858-9C9D-EC5E1C82A0DB}"/>
              </a:ext>
            </a:extLst>
          </p:cNvPr>
          <p:cNvPicPr>
            <a:picLocks noChangeAspect="1"/>
          </p:cNvPicPr>
          <p:nvPr userDrawn="1"/>
        </p:nvPicPr>
        <p:blipFill>
          <a:blip r:embed="rId11"/>
          <a:stretch>
            <a:fillRect/>
          </a:stretch>
        </p:blipFill>
        <p:spPr>
          <a:xfrm>
            <a:off x="11049000" y="3648784"/>
            <a:ext cx="1143000" cy="400050"/>
          </a:xfrm>
          <a:prstGeom prst="rect">
            <a:avLst/>
          </a:prstGeom>
        </p:spPr>
      </p:pic>
      <p:sp>
        <p:nvSpPr>
          <p:cNvPr id="14" name="Rechteck 13">
            <a:extLst>
              <a:ext uri="{FF2B5EF4-FFF2-40B4-BE49-F238E27FC236}">
                <a16:creationId xmlns:a16="http://schemas.microsoft.com/office/drawing/2014/main" id="{A8E5A5DA-CB25-76A1-909A-9BBC89334BD0}"/>
              </a:ext>
            </a:extLst>
          </p:cNvPr>
          <p:cNvSpPr/>
          <p:nvPr userDrawn="1"/>
        </p:nvSpPr>
        <p:spPr>
          <a:xfrm>
            <a:off x="14150" y="4261058"/>
            <a:ext cx="12192000" cy="3122483"/>
          </a:xfrm>
          <a:prstGeom prst="rect">
            <a:avLst/>
          </a:prstGeom>
          <a:gradFill flip="none" rotWithShape="1">
            <a:gsLst>
              <a:gs pos="0">
                <a:schemeClr val="bg1"/>
              </a:gs>
              <a:gs pos="55000">
                <a:schemeClr val="bg1">
                  <a:alpha val="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Rechteck 14">
            <a:extLst>
              <a:ext uri="{FF2B5EF4-FFF2-40B4-BE49-F238E27FC236}">
                <a16:creationId xmlns:a16="http://schemas.microsoft.com/office/drawing/2014/main" id="{47B83825-AC61-43CE-41CB-FD2763516322}"/>
              </a:ext>
            </a:extLst>
          </p:cNvPr>
          <p:cNvSpPr/>
          <p:nvPr userDrawn="1"/>
        </p:nvSpPr>
        <p:spPr>
          <a:xfrm>
            <a:off x="1277257" y="319304"/>
            <a:ext cx="10928892" cy="328669"/>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Rechteck 15">
            <a:extLst>
              <a:ext uri="{FF2B5EF4-FFF2-40B4-BE49-F238E27FC236}">
                <a16:creationId xmlns:a16="http://schemas.microsoft.com/office/drawing/2014/main" id="{95BBD36C-FBA7-B3EA-D1F9-01F8198DFFE5}"/>
              </a:ext>
            </a:extLst>
          </p:cNvPr>
          <p:cNvSpPr/>
          <p:nvPr userDrawn="1"/>
        </p:nvSpPr>
        <p:spPr>
          <a:xfrm>
            <a:off x="0" y="4059547"/>
            <a:ext cx="12206150" cy="201511"/>
          </a:xfrm>
          <a:prstGeom prst="rect">
            <a:avLst/>
          </a:prstGeom>
          <a:solidFill>
            <a:srgbClr val="00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Rechteck 16">
            <a:extLst>
              <a:ext uri="{FF2B5EF4-FFF2-40B4-BE49-F238E27FC236}">
                <a16:creationId xmlns:a16="http://schemas.microsoft.com/office/drawing/2014/main" id="{A2F1CE1E-5392-D4F9-A989-9699295136BD}"/>
              </a:ext>
            </a:extLst>
          </p:cNvPr>
          <p:cNvSpPr/>
          <p:nvPr userDrawn="1"/>
        </p:nvSpPr>
        <p:spPr>
          <a:xfrm>
            <a:off x="-14151" y="-26914"/>
            <a:ext cx="12220299" cy="377095"/>
          </a:xfrm>
          <a:prstGeom prst="rect">
            <a:avLst/>
          </a:prstGeom>
          <a:solidFill>
            <a:srgbClr val="004F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Textfeld 18">
            <a:extLst>
              <a:ext uri="{FF2B5EF4-FFF2-40B4-BE49-F238E27FC236}">
                <a16:creationId xmlns:a16="http://schemas.microsoft.com/office/drawing/2014/main" id="{0BB71DB7-72D5-EE9A-1779-4590E79D4DCC}"/>
              </a:ext>
            </a:extLst>
          </p:cNvPr>
          <p:cNvSpPr txBox="1"/>
          <p:nvPr userDrawn="1"/>
        </p:nvSpPr>
        <p:spPr>
          <a:xfrm>
            <a:off x="1051799" y="3096886"/>
            <a:ext cx="3069771" cy="461665"/>
          </a:xfrm>
          <a:prstGeom prst="rect">
            <a:avLst/>
          </a:prstGeom>
          <a:noFill/>
        </p:spPr>
        <p:txBody>
          <a:bodyPr wrap="square">
            <a:spAutoFit/>
          </a:bodyPr>
          <a:lstStyle/>
          <a:p>
            <a:pPr marL="0" indent="0">
              <a:buNone/>
            </a:pPr>
            <a:r>
              <a:rPr lang="de-DE" sz="2400" dirty="0">
                <a:solidFill>
                  <a:srgbClr val="004F9F"/>
                </a:solidFill>
                <a:latin typeface="+mn-lt"/>
                <a:ea typeface="Lato"/>
                <a:cs typeface="Calibri"/>
              </a:rPr>
              <a:t>dimruhr@uni-wh.de</a:t>
            </a:r>
          </a:p>
        </p:txBody>
      </p:sp>
    </p:spTree>
    <p:extLst>
      <p:ext uri="{BB962C8B-B14F-4D97-AF65-F5344CB8AC3E}">
        <p14:creationId xmlns:p14="http://schemas.microsoft.com/office/powerpoint/2010/main" val="3885395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M.RUHR In/Out">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AAB219BC-57CB-838B-637F-7ABD36682DD6}"/>
              </a:ext>
            </a:extLst>
          </p:cNvPr>
          <p:cNvSpPr/>
          <p:nvPr userDrawn="1"/>
        </p:nvSpPr>
        <p:spPr>
          <a:xfrm>
            <a:off x="0" y="0"/>
            <a:ext cx="12192000" cy="6858000"/>
          </a:xfrm>
          <a:prstGeom prst="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6" name="Grafik 5" descr="Ein Bild, das Grafiken, Schrift, Logo, Symbol enthält.&#10;&#10;Automatisch generierte Beschreibung">
            <a:extLst>
              <a:ext uri="{FF2B5EF4-FFF2-40B4-BE49-F238E27FC236}">
                <a16:creationId xmlns:a16="http://schemas.microsoft.com/office/drawing/2014/main" id="{040D25C9-2058-C5E9-E1B3-25F82094069E}"/>
              </a:ext>
            </a:extLst>
          </p:cNvPr>
          <p:cNvPicPr>
            <a:picLocks noChangeAspect="1"/>
          </p:cNvPicPr>
          <p:nvPr userDrawn="1"/>
        </p:nvPicPr>
        <p:blipFill>
          <a:blip r:embed="rId4"/>
          <a:stretch>
            <a:fillRect/>
          </a:stretch>
        </p:blipFill>
        <p:spPr>
          <a:xfrm>
            <a:off x="415925" y="1591182"/>
            <a:ext cx="11135034" cy="3238903"/>
          </a:xfrm>
          <a:prstGeom prst="rect">
            <a:avLst/>
          </a:prstGeom>
        </p:spPr>
      </p:pic>
      <p:sp>
        <p:nvSpPr>
          <p:cNvPr id="7" name="Rechteck 6">
            <a:extLst>
              <a:ext uri="{FF2B5EF4-FFF2-40B4-BE49-F238E27FC236}">
                <a16:creationId xmlns:a16="http://schemas.microsoft.com/office/drawing/2014/main" id="{BFB93EB1-E53E-9326-7892-8C3F645EE82C}"/>
              </a:ext>
            </a:extLst>
          </p:cNvPr>
          <p:cNvSpPr/>
          <p:nvPr userDrawn="1"/>
        </p:nvSpPr>
        <p:spPr>
          <a:xfrm>
            <a:off x="3972234" y="3964329"/>
            <a:ext cx="8219766" cy="865756"/>
          </a:xfrm>
          <a:prstGeom prst="rect">
            <a:avLst/>
          </a:prstGeom>
          <a:solidFill>
            <a:srgbClr val="004F9F"/>
          </a:solidFill>
          <a:ln>
            <a:solidFill>
              <a:srgbClr val="004F9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DDFAB41B-4081-C63C-5844-19C79A16815D}"/>
              </a:ext>
            </a:extLst>
          </p:cNvPr>
          <p:cNvSpPr txBox="1"/>
          <p:nvPr userDrawn="1"/>
        </p:nvSpPr>
        <p:spPr>
          <a:xfrm>
            <a:off x="3972234" y="3988687"/>
            <a:ext cx="7994650" cy="769441"/>
          </a:xfrm>
          <a:prstGeom prst="rect">
            <a:avLst/>
          </a:prstGeom>
          <a:noFill/>
        </p:spPr>
        <p:txBody>
          <a:bodyPr wrap="square">
            <a:spAutoFit/>
          </a:bodyPr>
          <a:lstStyle/>
          <a:p>
            <a:r>
              <a:rPr lang="de-DE" sz="2200" b="1" i="0" dirty="0">
                <a:solidFill>
                  <a:srgbClr val="FFFFFF"/>
                </a:solidFill>
                <a:effectLst/>
                <a:latin typeface="+mn-lt"/>
              </a:rPr>
              <a:t>DATENKOMPETENZZENTRUM FÜR DIE INTERPROFESSIONELLE NUTZUNG VON GESUNDHEITSDATEN IN DER METROPOLE RUHR</a:t>
            </a:r>
            <a:endParaRPr lang="de-DE" sz="2200" dirty="0">
              <a:latin typeface="+mn-lt"/>
            </a:endParaRPr>
          </a:p>
        </p:txBody>
      </p:sp>
      <p:pic>
        <p:nvPicPr>
          <p:cNvPr id="2" name="musicfox_talkline_nr_7">
            <a:hlinkClick r:id="" action="ppaction://media"/>
            <a:extLst>
              <a:ext uri="{FF2B5EF4-FFF2-40B4-BE49-F238E27FC236}">
                <a16:creationId xmlns:a16="http://schemas.microsoft.com/office/drawing/2014/main" id="{6795F1A7-3877-A2F3-4362-F1DCDA2BB595}"/>
              </a:ext>
            </a:extLst>
          </p:cNvPr>
          <p:cNvPicPr>
            <a:picLocks noChangeAspect="1"/>
          </p:cNvPicPr>
          <p:nvPr userDrawn="1">
            <a:audioFile r:link="rId1"/>
            <p:extLst>
              <p:ext uri="{DAA4B4D4-6D71-4841-9C94-3DE7FCFB9230}">
                <p14:media xmlns:p14="http://schemas.microsoft.com/office/powerpoint/2010/main" r:embed="rId2">
                  <p14:trim end="215996.7"/>
                  <p14:fade out="2000"/>
                </p14:media>
              </p:ext>
            </p:extLst>
          </p:nvPr>
        </p:nvPicPr>
        <p:blipFill>
          <a:blip r:embed="rId5"/>
          <a:stretch>
            <a:fillRect/>
          </a:stretch>
        </p:blipFill>
        <p:spPr>
          <a:xfrm>
            <a:off x="695325" y="6041061"/>
            <a:ext cx="666749" cy="515938"/>
          </a:xfrm>
          <a:prstGeom prst="rect">
            <a:avLst/>
          </a:prstGeom>
        </p:spPr>
      </p:pic>
    </p:spTree>
    <p:extLst>
      <p:ext uri="{BB962C8B-B14F-4D97-AF65-F5344CB8AC3E}">
        <p14:creationId xmlns:p14="http://schemas.microsoft.com/office/powerpoint/2010/main" val="1756708805"/>
      </p:ext>
    </p:extLst>
  </p:cSld>
  <p:clrMapOvr>
    <a:masterClrMapping/>
  </p:clrMapOvr>
  <mc:AlternateContent xmlns:mc="http://schemas.openxmlformats.org/markup-compatibility/2006" xmlns:p14="http://schemas.microsoft.com/office/powerpoint/2010/main">
    <mc:Choice Requires="p14">
      <p:transition spd="slow" p14:dur="2000" advClick="0" advTm="11000"/>
    </mc:Choice>
    <mc:Fallback xmlns="">
      <p:transition spd="slow" advClick="0" advTm="1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300" fill="hold"/>
                                        <p:tgtEl>
                                          <p:spTgt spid="2"/>
                                        </p:tgtEl>
                                      </p:cBhvr>
                                    </p:cmd>
                                  </p:childTnLst>
                                </p:cTn>
                              </p:par>
                              <p:par>
                                <p:cTn id="7" presetID="10"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Effect transition="in" filter="fade">
                                      <p:cBhvr>
                                        <p:cTn id="9" dur="3000"/>
                                        <p:tgtEl>
                                          <p:spTgt spid="6"/>
                                        </p:tgtEl>
                                      </p:cBhvr>
                                    </p:animEffect>
                                  </p:childTnLst>
                                </p:cTn>
                              </p:par>
                              <p:par>
                                <p:cTn id="10" presetID="2" presetClass="entr" presetSubtype="2" fill="hold" grpId="0" nodeType="withEffect">
                                  <p:stCondLst>
                                    <p:cond delay="100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1250" fill="hold"/>
                                        <p:tgtEl>
                                          <p:spTgt spid="7"/>
                                        </p:tgtEl>
                                        <p:attrNameLst>
                                          <p:attrName>ppt_x</p:attrName>
                                        </p:attrNameLst>
                                      </p:cBhvr>
                                      <p:tavLst>
                                        <p:tav tm="0">
                                          <p:val>
                                            <p:strVal val="1+#ppt_w/2"/>
                                          </p:val>
                                        </p:tav>
                                        <p:tav tm="100000">
                                          <p:val>
                                            <p:strVal val="#ppt_x"/>
                                          </p:val>
                                        </p:tav>
                                      </p:tavLst>
                                    </p:anim>
                                    <p:anim calcmode="lin" valueType="num">
                                      <p:cBhvr additive="base">
                                        <p:cTn id="13" dur="1250" fill="hold"/>
                                        <p:tgtEl>
                                          <p:spTgt spid="7"/>
                                        </p:tgtEl>
                                        <p:attrNameLst>
                                          <p:attrName>ppt_y</p:attrName>
                                        </p:attrNameLst>
                                      </p:cBhvr>
                                      <p:tavLst>
                                        <p:tav tm="0">
                                          <p:val>
                                            <p:strVal val="#ppt_y"/>
                                          </p:val>
                                        </p:tav>
                                        <p:tav tm="100000">
                                          <p:val>
                                            <p:strVal val="#ppt_y"/>
                                          </p:val>
                                        </p:tav>
                                      </p:tavLst>
                                    </p:anim>
                                  </p:childTnLst>
                                </p:cTn>
                              </p:par>
                              <p:par>
                                <p:cTn id="14" presetID="10" presetClass="entr" presetSubtype="0" fill="hold" grpId="0" nodeType="withEffect">
                                  <p:stCondLst>
                                    <p:cond delay="3000"/>
                                  </p:stCondLst>
                                  <p:iterate type="lt">
                                    <p:tmPct val="2000"/>
                                  </p:iterate>
                                  <p:childTnLst>
                                    <p:set>
                                      <p:cBhvr>
                                        <p:cTn id="15" dur="1" fill="hold">
                                          <p:stCondLst>
                                            <p:cond delay="0"/>
                                          </p:stCondLst>
                                        </p:cTn>
                                        <p:tgtEl>
                                          <p:spTgt spid="8"/>
                                        </p:tgtEl>
                                        <p:attrNameLst>
                                          <p:attrName>style.visibility</p:attrName>
                                        </p:attrNameLst>
                                      </p:cBhvr>
                                      <p:to>
                                        <p:strVal val="visible"/>
                                      </p:to>
                                    </p:set>
                                    <p:animEffect transition="in" filter="fade">
                                      <p:cBhvr>
                                        <p:cTn id="16" dur="2000"/>
                                        <p:tgtEl>
                                          <p:spTgt spid="8"/>
                                        </p:tgtEl>
                                      </p:cBhvr>
                                    </p:animEffect>
                                  </p:childTnLst>
                                </p:cTn>
                              </p:par>
                              <p:par>
                                <p:cTn id="17" presetID="26" presetClass="emph" presetSubtype="0" fill="hold" nodeType="withEffect">
                                  <p:stCondLst>
                                    <p:cond delay="7000"/>
                                  </p:stCondLst>
                                  <p:childTnLst>
                                    <p:animEffect transition="out" filter="fade">
                                      <p:cBhvr>
                                        <p:cTn id="18" dur="1500" tmFilter="0, 0; .2, .5; .8, .5; 1, 0"/>
                                        <p:tgtEl>
                                          <p:spTgt spid="6"/>
                                        </p:tgtEl>
                                      </p:cBhvr>
                                    </p:animEffect>
                                    <p:animScale>
                                      <p:cBhvr>
                                        <p:cTn id="19" dur="750" autoRev="1"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20" fill="hold" display="0">
                  <p:stCondLst>
                    <p:cond delay="indefinite"/>
                  </p:stCondLst>
                  <p:endCondLst>
                    <p:cond evt="onStopAudio" delay="0">
                      <p:tgtEl>
                        <p:sldTgt/>
                      </p:tgtEl>
                    </p:cond>
                  </p:endCondLst>
                </p:cTn>
                <p:tgtEl>
                  <p:spTgt spid="2"/>
                </p:tgtEl>
              </p:cMediaNode>
            </p:audio>
          </p:childTnLst>
        </p:cTn>
      </p:par>
    </p:tnLst>
    <p:bldLst>
      <p:bldP spid="7" grpId="0" animBg="1"/>
      <p:bldP spid="8" grpId="0"/>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6816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10/22/2025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2210173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324972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59" r:id="rId3"/>
    <p:sldLayoutId id="2147483660" r:id="rId4"/>
    <p:sldLayoutId id="2147483652" r:id="rId5"/>
    <p:sldLayoutId id="2147483664" r:id="rId6"/>
    <p:sldLayoutId id="2147483665" r:id="rId7"/>
    <p:sldLayoutId id="2147483661" r:id="rId8"/>
    <p:sldLayoutId id="2147483666" r:id="rId9"/>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11.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1.mp3"/><Relationship Id="rId1" Type="http://schemas.microsoft.com/office/2007/relationships/media" Target="../media/media11.mp3"/><Relationship Id="rId5" Type="http://schemas.openxmlformats.org/officeDocument/2006/relationships/image" Target="../media/image11.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11.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11.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11.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slideLayout" Target="../slideLayouts/slideLayout3.xml"/><Relationship Id="rId7" Type="http://schemas.openxmlformats.org/officeDocument/2006/relationships/image" Target="../media/image14.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13.svg"/><Relationship Id="rId11" Type="http://schemas.openxmlformats.org/officeDocument/2006/relationships/image" Target="../media/image11.pn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notesSlide" Target="../notesSlides/notesSlide5.xml"/><Relationship Id="rId9"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6.png"/><Relationship Id="rId3" Type="http://schemas.openxmlformats.org/officeDocument/2006/relationships/slideLayout" Target="../slideLayouts/slideLayout3.xml"/><Relationship Id="rId7" Type="http://schemas.openxmlformats.org/officeDocument/2006/relationships/image" Target="../media/image20.png"/><Relationship Id="rId12" Type="http://schemas.openxmlformats.org/officeDocument/2006/relationships/image" Target="../media/image25.sv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19.svg"/><Relationship Id="rId11" Type="http://schemas.openxmlformats.org/officeDocument/2006/relationships/image" Target="../media/image24.png"/><Relationship Id="rId5" Type="http://schemas.openxmlformats.org/officeDocument/2006/relationships/image" Target="../media/image18.png"/><Relationship Id="rId15" Type="http://schemas.openxmlformats.org/officeDocument/2006/relationships/image" Target="../media/image11.png"/><Relationship Id="rId10" Type="http://schemas.openxmlformats.org/officeDocument/2006/relationships/image" Target="../media/image23.svg"/><Relationship Id="rId4" Type="http://schemas.openxmlformats.org/officeDocument/2006/relationships/notesSlide" Target="../notesSlides/notesSlide6.xml"/><Relationship Id="rId9" Type="http://schemas.openxmlformats.org/officeDocument/2006/relationships/image" Target="../media/image22.png"/><Relationship Id="rId14" Type="http://schemas.openxmlformats.org/officeDocument/2006/relationships/image" Target="../media/image27.svg"/></Relationships>
</file>

<file path=ppt/slides/_rels/slide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3.xml"/><Relationship Id="rId7" Type="http://schemas.openxmlformats.org/officeDocument/2006/relationships/image" Target="../media/image29.sv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28.png"/><Relationship Id="rId11" Type="http://schemas.openxmlformats.org/officeDocument/2006/relationships/image" Target="../media/image33.svg"/><Relationship Id="rId5" Type="http://schemas.openxmlformats.org/officeDocument/2006/relationships/image" Target="../media/image11.png"/><Relationship Id="rId10" Type="http://schemas.openxmlformats.org/officeDocument/2006/relationships/image" Target="../media/image32.png"/><Relationship Id="rId4" Type="http://schemas.openxmlformats.org/officeDocument/2006/relationships/notesSlide" Target="../notesSlides/notesSlide7.xml"/><Relationship Id="rId9" Type="http://schemas.openxmlformats.org/officeDocument/2006/relationships/image" Target="../media/image31.sv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1.png"/><Relationship Id="rId5" Type="http://schemas.openxmlformats.org/officeDocument/2006/relationships/image" Target="../media/image34.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3.xml"/><Relationship Id="rId7" Type="http://schemas.openxmlformats.org/officeDocument/2006/relationships/image" Target="../media/image37.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853401"/>
      </p:ext>
    </p:extLst>
  </p:cSld>
  <p:clrMapOvr>
    <a:masterClrMapping/>
  </p:clrMapOvr>
  <mc:AlternateContent xmlns:mc="http://schemas.openxmlformats.org/markup-compatibility/2006" xmlns:p14="http://schemas.microsoft.com/office/powerpoint/2010/main">
    <mc:Choice Requires="p14">
      <p:transition spd="slow" p14:dur="2000" advClick="0" advTm="11000"/>
    </mc:Choice>
    <mc:Fallback xmlns="">
      <p:transition spd="slow" advClick="0" advTm="11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E6F1DA-0B57-BEAF-3C8C-19BC81DB2438}"/>
              </a:ext>
            </a:extLst>
          </p:cNvPr>
          <p:cNvSpPr>
            <a:spLocks noGrp="1"/>
          </p:cNvSpPr>
          <p:nvPr>
            <p:ph type="title"/>
          </p:nvPr>
        </p:nvSpPr>
        <p:spPr/>
        <p:txBody>
          <a:bodyPr/>
          <a:lstStyle/>
          <a:p>
            <a:r>
              <a:rPr lang="de-DE" dirty="0"/>
              <a:t>Quantitative Bias-Analyse (QBA)</a:t>
            </a:r>
          </a:p>
        </p:txBody>
      </p:sp>
      <p:sp>
        <p:nvSpPr>
          <p:cNvPr id="4" name="Fußzeilenplatzhalter 3">
            <a:extLst>
              <a:ext uri="{FF2B5EF4-FFF2-40B4-BE49-F238E27FC236}">
                <a16:creationId xmlns:a16="http://schemas.microsoft.com/office/drawing/2014/main" id="{BE5C8B4F-B463-5670-B485-FBE76088E3D6}"/>
              </a:ext>
            </a:extLst>
          </p:cNvPr>
          <p:cNvSpPr>
            <a:spLocks noGrp="1"/>
          </p:cNvSpPr>
          <p:nvPr>
            <p:ph type="ftr" sz="quarter" idx="11"/>
          </p:nvPr>
        </p:nvSpPr>
        <p:spPr/>
        <p:txBody>
          <a:bodyPr/>
          <a:lstStyle/>
          <a:p>
            <a:endParaRPr lang="de-DE" dirty="0"/>
          </a:p>
        </p:txBody>
      </p:sp>
      <p:sp>
        <p:nvSpPr>
          <p:cNvPr id="5" name="Foliennummernplatzhalter 4">
            <a:extLst>
              <a:ext uri="{FF2B5EF4-FFF2-40B4-BE49-F238E27FC236}">
                <a16:creationId xmlns:a16="http://schemas.microsoft.com/office/drawing/2014/main" id="{35AD3EC1-126D-EB20-FDCF-568F08D5A1EF}"/>
              </a:ext>
            </a:extLst>
          </p:cNvPr>
          <p:cNvSpPr>
            <a:spLocks noGrp="1"/>
          </p:cNvSpPr>
          <p:nvPr>
            <p:ph type="sldNum" sz="quarter" idx="12"/>
          </p:nvPr>
        </p:nvSpPr>
        <p:spPr/>
        <p:txBody>
          <a:bodyPr/>
          <a:lstStyle/>
          <a:p>
            <a:fld id="{BBDAF7BE-D89C-6B49-BAC7-BAB901C4C797}" type="slidenum">
              <a:rPr lang="de-DE" smtClean="0"/>
              <a:pPr/>
              <a:t>10</a:t>
            </a:fld>
            <a:endParaRPr lang="de-DE"/>
          </a:p>
        </p:txBody>
      </p:sp>
      <p:sp>
        <p:nvSpPr>
          <p:cNvPr id="6" name="Textplatzhalter 5">
            <a:extLst>
              <a:ext uri="{FF2B5EF4-FFF2-40B4-BE49-F238E27FC236}">
                <a16:creationId xmlns:a16="http://schemas.microsoft.com/office/drawing/2014/main" id="{F48C2A87-44E0-ED98-6ECD-FD70D06C55E2}"/>
              </a:ext>
            </a:extLst>
          </p:cNvPr>
          <p:cNvSpPr>
            <a:spLocks noGrp="1"/>
          </p:cNvSpPr>
          <p:nvPr>
            <p:ph type="body" sz="quarter" idx="13"/>
          </p:nvPr>
        </p:nvSpPr>
        <p:spPr/>
        <p:txBody>
          <a:bodyPr/>
          <a:lstStyle/>
          <a:p>
            <a:endParaRPr lang="de-DE"/>
          </a:p>
        </p:txBody>
      </p:sp>
      <p:sp>
        <p:nvSpPr>
          <p:cNvPr id="7" name="Textplatzhalter 6">
            <a:extLst>
              <a:ext uri="{FF2B5EF4-FFF2-40B4-BE49-F238E27FC236}">
                <a16:creationId xmlns:a16="http://schemas.microsoft.com/office/drawing/2014/main" id="{559A1980-8A39-D6A7-E4F5-C94AF530C8F4}"/>
              </a:ext>
            </a:extLst>
          </p:cNvPr>
          <p:cNvSpPr>
            <a:spLocks noGrp="1"/>
          </p:cNvSpPr>
          <p:nvPr>
            <p:ph type="body" sz="quarter" idx="14"/>
          </p:nvPr>
        </p:nvSpPr>
        <p:spPr/>
        <p:txBody>
          <a:bodyPr/>
          <a:lstStyle/>
          <a:p>
            <a:endParaRPr lang="de-DE"/>
          </a:p>
        </p:txBody>
      </p:sp>
      <p:sp>
        <p:nvSpPr>
          <p:cNvPr id="10" name="Shape 1">
            <a:extLst>
              <a:ext uri="{FF2B5EF4-FFF2-40B4-BE49-F238E27FC236}">
                <a16:creationId xmlns:a16="http://schemas.microsoft.com/office/drawing/2014/main" id="{F374C8DC-4A8C-E7E2-18CA-2F1F34C58D21}"/>
              </a:ext>
            </a:extLst>
          </p:cNvPr>
          <p:cNvSpPr/>
          <p:nvPr/>
        </p:nvSpPr>
        <p:spPr>
          <a:xfrm>
            <a:off x="838200" y="1613745"/>
            <a:ext cx="10536851" cy="3354943"/>
          </a:xfrm>
          <a:prstGeom prst="roundRect">
            <a:avLst>
              <a:gd name="adj" fmla="val 2840"/>
            </a:avLst>
          </a:prstGeom>
          <a:solidFill>
            <a:srgbClr val="DFECE9"/>
          </a:solidFill>
          <a:ln w="7620">
            <a:solidFill>
              <a:srgbClr val="C5D2CF"/>
            </a:solidFill>
            <a:prstDash val="solid"/>
          </a:ln>
        </p:spPr>
        <p:txBody>
          <a:bodyPr/>
          <a:lstStyle/>
          <a:p>
            <a:endParaRPr lang="de-DE" sz="2000">
              <a:latin typeface="+mj-lt"/>
            </a:endParaRPr>
          </a:p>
        </p:txBody>
      </p:sp>
      <p:sp>
        <p:nvSpPr>
          <p:cNvPr id="11" name="Shape 2">
            <a:extLst>
              <a:ext uri="{FF2B5EF4-FFF2-40B4-BE49-F238E27FC236}">
                <a16:creationId xmlns:a16="http://schemas.microsoft.com/office/drawing/2014/main" id="{96CF1F14-4229-CC90-F4D6-35E8BAF3CEA2}"/>
              </a:ext>
            </a:extLst>
          </p:cNvPr>
          <p:cNvSpPr/>
          <p:nvPr/>
        </p:nvSpPr>
        <p:spPr>
          <a:xfrm>
            <a:off x="845820" y="1621365"/>
            <a:ext cx="10515600" cy="1669852"/>
          </a:xfrm>
          <a:prstGeom prst="roundRect">
            <a:avLst>
              <a:gd name="adj" fmla="val 5705"/>
            </a:avLst>
          </a:prstGeom>
          <a:solidFill>
            <a:srgbClr val="DFECE9"/>
          </a:solidFill>
          <a:ln/>
        </p:spPr>
        <p:txBody>
          <a:bodyPr/>
          <a:lstStyle/>
          <a:p>
            <a:endParaRPr lang="de-DE" sz="2000">
              <a:latin typeface="+mj-lt"/>
            </a:endParaRPr>
          </a:p>
        </p:txBody>
      </p:sp>
      <p:sp>
        <p:nvSpPr>
          <p:cNvPr id="12" name="Text 3">
            <a:extLst>
              <a:ext uri="{FF2B5EF4-FFF2-40B4-BE49-F238E27FC236}">
                <a16:creationId xmlns:a16="http://schemas.microsoft.com/office/drawing/2014/main" id="{C8396AF5-4140-F53B-8AEE-4C9A168BD3DB}"/>
              </a:ext>
            </a:extLst>
          </p:cNvPr>
          <p:cNvSpPr/>
          <p:nvPr/>
        </p:nvSpPr>
        <p:spPr>
          <a:xfrm>
            <a:off x="1072634" y="1848179"/>
            <a:ext cx="4353636" cy="354330"/>
          </a:xfrm>
          <a:prstGeom prst="rect">
            <a:avLst/>
          </a:prstGeom>
          <a:noFill/>
          <a:ln/>
        </p:spPr>
        <p:txBody>
          <a:bodyPr wrap="none" lIns="0" tIns="0" rIns="0" bIns="0" rtlCol="0" anchor="t"/>
          <a:lstStyle/>
          <a:p>
            <a:pPr marL="0" indent="0" algn="l">
              <a:lnSpc>
                <a:spcPts val="2750"/>
              </a:lnSpc>
              <a:buNone/>
            </a:pPr>
            <a:r>
              <a:rPr lang="en-US" sz="2000" b="1" dirty="0">
                <a:solidFill>
                  <a:srgbClr val="2C3249"/>
                </a:solidFill>
                <a:latin typeface="+mj-lt"/>
                <a:ea typeface="Kanit Light" pitchFamily="34" charset="-122"/>
                <a:cs typeface="Kanit Light" pitchFamily="34" charset="-120"/>
              </a:rPr>
              <a:t>Deterministischer Ansatz</a:t>
            </a:r>
            <a:endParaRPr lang="en-US" sz="2000" b="1" dirty="0">
              <a:latin typeface="+mj-lt"/>
            </a:endParaRPr>
          </a:p>
        </p:txBody>
      </p:sp>
      <p:sp>
        <p:nvSpPr>
          <p:cNvPr id="13" name="Text 4">
            <a:extLst>
              <a:ext uri="{FF2B5EF4-FFF2-40B4-BE49-F238E27FC236}">
                <a16:creationId xmlns:a16="http://schemas.microsoft.com/office/drawing/2014/main" id="{2B640E4F-BF78-FBC5-79B3-53E7BE63C310}"/>
              </a:ext>
            </a:extLst>
          </p:cNvPr>
          <p:cNvSpPr/>
          <p:nvPr/>
        </p:nvSpPr>
        <p:spPr>
          <a:xfrm>
            <a:off x="1072634" y="2338598"/>
            <a:ext cx="9883050" cy="725805"/>
          </a:xfrm>
          <a:prstGeom prst="rect">
            <a:avLst/>
          </a:prstGeom>
          <a:noFill/>
          <a:ln/>
        </p:spPr>
        <p:txBody>
          <a:bodyPr wrap="square" lIns="0" tIns="0" rIns="0" bIns="0" rtlCol="0" anchor="t"/>
          <a:lstStyle/>
          <a:p>
            <a:pPr marL="0" indent="0" algn="l">
              <a:lnSpc>
                <a:spcPts val="2850"/>
              </a:lnSpc>
              <a:buNone/>
            </a:pPr>
            <a:r>
              <a:rPr lang="en-US" sz="2000" dirty="0">
                <a:solidFill>
                  <a:srgbClr val="2C3249"/>
                </a:solidFill>
                <a:latin typeface="+mj-lt"/>
                <a:ea typeface="Martel Sans" pitchFamily="34" charset="-122"/>
                <a:cs typeface="Martel Sans" pitchFamily="34" charset="-120"/>
              </a:rPr>
              <a:t>Spezifiziert für jeden Bias-Parameter einen einzelnen Wert oder eine Menge potenzieller Werte</a:t>
            </a:r>
            <a:endParaRPr lang="en-US" sz="2000" dirty="0">
              <a:latin typeface="+mj-lt"/>
            </a:endParaRPr>
          </a:p>
        </p:txBody>
      </p:sp>
      <p:sp>
        <p:nvSpPr>
          <p:cNvPr id="14" name="Shape 5">
            <a:extLst>
              <a:ext uri="{FF2B5EF4-FFF2-40B4-BE49-F238E27FC236}">
                <a16:creationId xmlns:a16="http://schemas.microsoft.com/office/drawing/2014/main" id="{8C0F0B06-45A0-6406-AE07-421714431829}"/>
              </a:ext>
            </a:extLst>
          </p:cNvPr>
          <p:cNvSpPr/>
          <p:nvPr/>
        </p:nvSpPr>
        <p:spPr>
          <a:xfrm>
            <a:off x="845820" y="3291217"/>
            <a:ext cx="10515600" cy="1669852"/>
          </a:xfrm>
          <a:prstGeom prst="rect">
            <a:avLst/>
          </a:prstGeom>
          <a:solidFill>
            <a:srgbClr val="DFECE9"/>
          </a:solidFill>
          <a:ln/>
        </p:spPr>
        <p:txBody>
          <a:bodyPr/>
          <a:lstStyle/>
          <a:p>
            <a:endParaRPr lang="de-DE" sz="2000">
              <a:latin typeface="+mj-lt"/>
            </a:endParaRPr>
          </a:p>
        </p:txBody>
      </p:sp>
      <p:sp>
        <p:nvSpPr>
          <p:cNvPr id="15" name="Shape 6">
            <a:extLst>
              <a:ext uri="{FF2B5EF4-FFF2-40B4-BE49-F238E27FC236}">
                <a16:creationId xmlns:a16="http://schemas.microsoft.com/office/drawing/2014/main" id="{1A0AB72C-2D6A-3A48-6921-714FD1B27606}"/>
              </a:ext>
            </a:extLst>
          </p:cNvPr>
          <p:cNvSpPr/>
          <p:nvPr/>
        </p:nvSpPr>
        <p:spPr>
          <a:xfrm>
            <a:off x="845820" y="3291217"/>
            <a:ext cx="10515600" cy="30480"/>
          </a:xfrm>
          <a:prstGeom prst="roundRect">
            <a:avLst>
              <a:gd name="adj" fmla="val 312558"/>
            </a:avLst>
          </a:prstGeom>
          <a:solidFill>
            <a:srgbClr val="C5D2CF"/>
          </a:solidFill>
          <a:ln/>
        </p:spPr>
        <p:txBody>
          <a:bodyPr/>
          <a:lstStyle/>
          <a:p>
            <a:endParaRPr lang="de-DE" sz="2000">
              <a:latin typeface="+mj-lt"/>
            </a:endParaRPr>
          </a:p>
        </p:txBody>
      </p:sp>
      <p:sp>
        <p:nvSpPr>
          <p:cNvPr id="16" name="Text 7">
            <a:extLst>
              <a:ext uri="{FF2B5EF4-FFF2-40B4-BE49-F238E27FC236}">
                <a16:creationId xmlns:a16="http://schemas.microsoft.com/office/drawing/2014/main" id="{43F07D0B-E660-B590-04E2-64DD95578757}"/>
              </a:ext>
            </a:extLst>
          </p:cNvPr>
          <p:cNvSpPr/>
          <p:nvPr/>
        </p:nvSpPr>
        <p:spPr>
          <a:xfrm>
            <a:off x="1072634" y="3518031"/>
            <a:ext cx="4197241" cy="354330"/>
          </a:xfrm>
          <a:prstGeom prst="rect">
            <a:avLst/>
          </a:prstGeom>
          <a:noFill/>
          <a:ln/>
        </p:spPr>
        <p:txBody>
          <a:bodyPr wrap="none" lIns="0" tIns="0" rIns="0" bIns="0" rtlCol="0" anchor="t"/>
          <a:lstStyle/>
          <a:p>
            <a:pPr marL="0" indent="0" algn="l">
              <a:lnSpc>
                <a:spcPts val="2750"/>
              </a:lnSpc>
              <a:buNone/>
            </a:pPr>
            <a:r>
              <a:rPr lang="en-US" sz="2000" b="1" dirty="0">
                <a:solidFill>
                  <a:srgbClr val="2C3249"/>
                </a:solidFill>
                <a:latin typeface="+mj-lt"/>
                <a:ea typeface="Kanit Light" pitchFamily="34" charset="-122"/>
                <a:cs typeface="Kanit Light" pitchFamily="34" charset="-120"/>
              </a:rPr>
              <a:t>Probabilistischer Ansatz</a:t>
            </a:r>
            <a:endParaRPr lang="en-US" sz="2000" b="1" dirty="0">
              <a:latin typeface="+mj-lt"/>
            </a:endParaRPr>
          </a:p>
        </p:txBody>
      </p:sp>
      <p:sp>
        <p:nvSpPr>
          <p:cNvPr id="17" name="Text 8">
            <a:extLst>
              <a:ext uri="{FF2B5EF4-FFF2-40B4-BE49-F238E27FC236}">
                <a16:creationId xmlns:a16="http://schemas.microsoft.com/office/drawing/2014/main" id="{33F13B99-2A91-EFFA-D9D2-EA2705B3EFAA}"/>
              </a:ext>
            </a:extLst>
          </p:cNvPr>
          <p:cNvSpPr/>
          <p:nvPr/>
        </p:nvSpPr>
        <p:spPr>
          <a:xfrm>
            <a:off x="1072634" y="4008449"/>
            <a:ext cx="9883050" cy="725805"/>
          </a:xfrm>
          <a:prstGeom prst="rect">
            <a:avLst/>
          </a:prstGeom>
          <a:noFill/>
          <a:ln/>
        </p:spPr>
        <p:txBody>
          <a:bodyPr wrap="square" lIns="0" tIns="0" rIns="0" bIns="0" rtlCol="0" anchor="t"/>
          <a:lstStyle/>
          <a:p>
            <a:pPr marL="0" indent="0" algn="l">
              <a:lnSpc>
                <a:spcPts val="2850"/>
              </a:lnSpc>
              <a:buNone/>
            </a:pPr>
            <a:r>
              <a:rPr lang="en-US" sz="2000" dirty="0">
                <a:solidFill>
                  <a:srgbClr val="2C3249"/>
                </a:solidFill>
                <a:latin typeface="+mj-lt"/>
                <a:ea typeface="Martel Sans" pitchFamily="34" charset="-122"/>
                <a:cs typeface="Martel Sans" pitchFamily="34" charset="-120"/>
              </a:rPr>
              <a:t>Spezifiziert Prior-Wahrscheinlichkeitsverteilungen für die zu ziehenden Bias-Parameter</a:t>
            </a:r>
            <a:endParaRPr lang="en-US" sz="2000" dirty="0">
              <a:latin typeface="+mj-lt"/>
            </a:endParaRPr>
          </a:p>
        </p:txBody>
      </p:sp>
      <p:sp>
        <p:nvSpPr>
          <p:cNvPr id="18" name="Text 9">
            <a:extLst>
              <a:ext uri="{FF2B5EF4-FFF2-40B4-BE49-F238E27FC236}">
                <a16:creationId xmlns:a16="http://schemas.microsoft.com/office/drawing/2014/main" id="{9EC37283-63ED-E272-0AD3-5699B188F96E}"/>
              </a:ext>
            </a:extLst>
          </p:cNvPr>
          <p:cNvSpPr/>
          <p:nvPr/>
        </p:nvSpPr>
        <p:spPr>
          <a:xfrm>
            <a:off x="838200" y="5223839"/>
            <a:ext cx="10536851" cy="1088708"/>
          </a:xfrm>
          <a:prstGeom prst="rect">
            <a:avLst/>
          </a:prstGeom>
          <a:noFill/>
          <a:ln/>
        </p:spPr>
        <p:txBody>
          <a:bodyPr wrap="square" lIns="0" tIns="0" rIns="0" bIns="0" rtlCol="0" anchor="t"/>
          <a:lstStyle/>
          <a:p>
            <a:pPr marL="0" indent="0" algn="l">
              <a:lnSpc>
                <a:spcPts val="2850"/>
              </a:lnSpc>
              <a:buNone/>
            </a:pPr>
            <a:r>
              <a:rPr lang="en-US" sz="2000" dirty="0">
                <a:solidFill>
                  <a:srgbClr val="2C3249"/>
                </a:solidFill>
                <a:latin typeface="+mj-lt"/>
                <a:ea typeface="Martel Sans" pitchFamily="34" charset="-122"/>
                <a:cs typeface="Martel Sans" pitchFamily="34" charset="-120"/>
              </a:rPr>
              <a:t>QBA-Methoden verwenden ein Bias-Modell, das die Beziehung zwischen der Bias-Quelle und den Studiendaten modelliert, um die durch Messfehler entstehende Unsicherheit zu quantifizieren.</a:t>
            </a:r>
            <a:endParaRPr lang="en-US" sz="2000" dirty="0">
              <a:latin typeface="+mj-lt"/>
            </a:endParaRPr>
          </a:p>
        </p:txBody>
      </p:sp>
      <p:pic>
        <p:nvPicPr>
          <p:cNvPr id="19" name="alloy_gpt-4o-mini-tts_1x_2025-10-22T18_18_05-400Z">
            <a:hlinkClick r:id="" action="ppaction://media"/>
            <a:extLst>
              <a:ext uri="{FF2B5EF4-FFF2-40B4-BE49-F238E27FC236}">
                <a16:creationId xmlns:a16="http://schemas.microsoft.com/office/drawing/2014/main" id="{09E1EF6C-4E0A-296C-CD7B-26AC61BD2AC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38611" y="6054208"/>
            <a:ext cx="609600" cy="609600"/>
          </a:xfrm>
          <a:prstGeom prst="rect">
            <a:avLst/>
          </a:prstGeom>
        </p:spPr>
      </p:pic>
    </p:spTree>
    <p:extLst>
      <p:ext uri="{BB962C8B-B14F-4D97-AF65-F5344CB8AC3E}">
        <p14:creationId xmlns:p14="http://schemas.microsoft.com/office/powerpoint/2010/main" val="3961765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312"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9"/>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05A129-CABD-3B9D-5265-3ADCC0314E1A}"/>
              </a:ext>
            </a:extLst>
          </p:cNvPr>
          <p:cNvSpPr>
            <a:spLocks noGrp="1"/>
          </p:cNvSpPr>
          <p:nvPr>
            <p:ph type="title"/>
          </p:nvPr>
        </p:nvSpPr>
        <p:spPr/>
        <p:txBody>
          <a:bodyPr/>
          <a:lstStyle/>
          <a:p>
            <a:r>
              <a:rPr lang="de-DE" dirty="0"/>
              <a:t>Schlussfolgerungen</a:t>
            </a:r>
          </a:p>
        </p:txBody>
      </p:sp>
      <p:sp>
        <p:nvSpPr>
          <p:cNvPr id="4" name="Fußzeilenplatzhalter 3">
            <a:extLst>
              <a:ext uri="{FF2B5EF4-FFF2-40B4-BE49-F238E27FC236}">
                <a16:creationId xmlns:a16="http://schemas.microsoft.com/office/drawing/2014/main" id="{93731472-3E8D-AFF2-A955-99CDDD9282FF}"/>
              </a:ext>
            </a:extLst>
          </p:cNvPr>
          <p:cNvSpPr>
            <a:spLocks noGrp="1"/>
          </p:cNvSpPr>
          <p:nvPr>
            <p:ph type="ftr" sz="quarter" idx="11"/>
          </p:nvPr>
        </p:nvSpPr>
        <p:spPr/>
        <p:txBody>
          <a:bodyPr/>
          <a:lstStyle/>
          <a:p>
            <a:endParaRPr lang="de-DE" dirty="0"/>
          </a:p>
        </p:txBody>
      </p:sp>
      <p:sp>
        <p:nvSpPr>
          <p:cNvPr id="5" name="Foliennummernplatzhalter 4">
            <a:extLst>
              <a:ext uri="{FF2B5EF4-FFF2-40B4-BE49-F238E27FC236}">
                <a16:creationId xmlns:a16="http://schemas.microsoft.com/office/drawing/2014/main" id="{090D0BFE-AD8B-51E4-BD51-050DB29F4349}"/>
              </a:ext>
            </a:extLst>
          </p:cNvPr>
          <p:cNvSpPr>
            <a:spLocks noGrp="1"/>
          </p:cNvSpPr>
          <p:nvPr>
            <p:ph type="sldNum" sz="quarter" idx="12"/>
          </p:nvPr>
        </p:nvSpPr>
        <p:spPr/>
        <p:txBody>
          <a:bodyPr/>
          <a:lstStyle/>
          <a:p>
            <a:fld id="{BBDAF7BE-D89C-6B49-BAC7-BAB901C4C797}" type="slidenum">
              <a:rPr lang="de-DE" smtClean="0"/>
              <a:pPr/>
              <a:t>11</a:t>
            </a:fld>
            <a:endParaRPr lang="de-DE"/>
          </a:p>
        </p:txBody>
      </p:sp>
      <p:sp>
        <p:nvSpPr>
          <p:cNvPr id="6" name="Textplatzhalter 5">
            <a:extLst>
              <a:ext uri="{FF2B5EF4-FFF2-40B4-BE49-F238E27FC236}">
                <a16:creationId xmlns:a16="http://schemas.microsoft.com/office/drawing/2014/main" id="{7D0E81F9-D6E0-2C06-7F61-8169DBDC87E6}"/>
              </a:ext>
            </a:extLst>
          </p:cNvPr>
          <p:cNvSpPr>
            <a:spLocks noGrp="1"/>
          </p:cNvSpPr>
          <p:nvPr>
            <p:ph type="body" sz="quarter" idx="13"/>
          </p:nvPr>
        </p:nvSpPr>
        <p:spPr/>
        <p:txBody>
          <a:bodyPr/>
          <a:lstStyle/>
          <a:p>
            <a:endParaRPr lang="de-DE"/>
          </a:p>
        </p:txBody>
      </p:sp>
      <p:sp>
        <p:nvSpPr>
          <p:cNvPr id="7" name="Textplatzhalter 6">
            <a:extLst>
              <a:ext uri="{FF2B5EF4-FFF2-40B4-BE49-F238E27FC236}">
                <a16:creationId xmlns:a16="http://schemas.microsoft.com/office/drawing/2014/main" id="{86417D7B-BA54-47C0-C1BD-1D4379120BC0}"/>
              </a:ext>
            </a:extLst>
          </p:cNvPr>
          <p:cNvSpPr>
            <a:spLocks noGrp="1"/>
          </p:cNvSpPr>
          <p:nvPr>
            <p:ph type="body" sz="quarter" idx="14"/>
          </p:nvPr>
        </p:nvSpPr>
        <p:spPr/>
        <p:txBody>
          <a:bodyPr/>
          <a:lstStyle/>
          <a:p>
            <a:endParaRPr lang="de-DE"/>
          </a:p>
        </p:txBody>
      </p:sp>
      <p:grpSp>
        <p:nvGrpSpPr>
          <p:cNvPr id="20" name="Gruppieren 19">
            <a:extLst>
              <a:ext uri="{FF2B5EF4-FFF2-40B4-BE49-F238E27FC236}">
                <a16:creationId xmlns:a16="http://schemas.microsoft.com/office/drawing/2014/main" id="{522DCBDF-5F03-3173-3331-94C3C371E560}"/>
              </a:ext>
            </a:extLst>
          </p:cNvPr>
          <p:cNvGrpSpPr/>
          <p:nvPr/>
        </p:nvGrpSpPr>
        <p:grpSpPr>
          <a:xfrm>
            <a:off x="838200" y="1784363"/>
            <a:ext cx="10515600" cy="4057110"/>
            <a:chOff x="793790" y="1757601"/>
            <a:chExt cx="13042821" cy="4057110"/>
          </a:xfrm>
        </p:grpSpPr>
        <p:sp>
          <p:nvSpPr>
            <p:cNvPr id="8" name="Text 1">
              <a:extLst>
                <a:ext uri="{FF2B5EF4-FFF2-40B4-BE49-F238E27FC236}">
                  <a16:creationId xmlns:a16="http://schemas.microsoft.com/office/drawing/2014/main" id="{A86B700C-DC8F-AA2E-1B68-606C6EF0F35D}"/>
                </a:ext>
              </a:extLst>
            </p:cNvPr>
            <p:cNvSpPr/>
            <p:nvPr/>
          </p:nvSpPr>
          <p:spPr>
            <a:xfrm>
              <a:off x="1116925" y="2000012"/>
              <a:ext cx="12719685" cy="689610"/>
            </a:xfrm>
            <a:prstGeom prst="rect">
              <a:avLst/>
            </a:prstGeom>
            <a:noFill/>
            <a:ln/>
          </p:spPr>
          <p:txBody>
            <a:bodyPr wrap="square" lIns="0" tIns="0" rIns="0" bIns="0" rtlCol="0" anchor="t"/>
            <a:lstStyle/>
            <a:p>
              <a:pPr marL="0" indent="0" algn="l">
                <a:lnSpc>
                  <a:spcPts val="2700"/>
                </a:lnSpc>
                <a:buNone/>
              </a:pPr>
              <a:r>
                <a:rPr lang="en-US" sz="2000" dirty="0">
                  <a:solidFill>
                    <a:srgbClr val="2C3249"/>
                  </a:solidFill>
                  <a:latin typeface="+mj-lt"/>
                  <a:ea typeface="Martel Sans" pitchFamily="34" charset="-122"/>
                  <a:cs typeface="Martel Sans" pitchFamily="34" charset="-120"/>
                </a:rPr>
                <a:t>Nur durch die konsequente Anwendung wissenschaftlich fundierter Datenqualitätsbewertung können quantitative Studien ihr volles Potenzial für die Verbesserung der evidenzbasierten Medizin und der Patientenversorgung entfalten.</a:t>
              </a:r>
              <a:endParaRPr lang="en-US" sz="2000" dirty="0">
                <a:latin typeface="+mj-lt"/>
              </a:endParaRPr>
            </a:p>
          </p:txBody>
        </p:sp>
        <p:sp>
          <p:nvSpPr>
            <p:cNvPr id="9" name="Shape 2">
              <a:extLst>
                <a:ext uri="{FF2B5EF4-FFF2-40B4-BE49-F238E27FC236}">
                  <a16:creationId xmlns:a16="http://schemas.microsoft.com/office/drawing/2014/main" id="{C31D8CBA-B57E-50EC-398C-FD422D00231A}"/>
                </a:ext>
              </a:extLst>
            </p:cNvPr>
            <p:cNvSpPr/>
            <p:nvPr/>
          </p:nvSpPr>
          <p:spPr>
            <a:xfrm>
              <a:off x="793790" y="1757601"/>
              <a:ext cx="30480" cy="1174433"/>
            </a:xfrm>
            <a:prstGeom prst="rect">
              <a:avLst/>
            </a:prstGeom>
            <a:solidFill>
              <a:srgbClr val="437066"/>
            </a:solidFill>
            <a:ln/>
          </p:spPr>
          <p:txBody>
            <a:bodyPr/>
            <a:lstStyle/>
            <a:p>
              <a:endParaRPr lang="de-DE" sz="2000">
                <a:latin typeface="+mj-lt"/>
              </a:endParaRPr>
            </a:p>
          </p:txBody>
        </p:sp>
        <p:sp>
          <p:nvSpPr>
            <p:cNvPr id="10" name="Shape 3">
              <a:extLst>
                <a:ext uri="{FF2B5EF4-FFF2-40B4-BE49-F238E27FC236}">
                  <a16:creationId xmlns:a16="http://schemas.microsoft.com/office/drawing/2014/main" id="{9CF409DF-695B-5120-FDAC-83051F5E78BC}"/>
                </a:ext>
              </a:extLst>
            </p:cNvPr>
            <p:cNvSpPr/>
            <p:nvPr/>
          </p:nvSpPr>
          <p:spPr>
            <a:xfrm>
              <a:off x="793790" y="3174444"/>
              <a:ext cx="484823" cy="484823"/>
            </a:xfrm>
            <a:prstGeom prst="roundRect">
              <a:avLst>
                <a:gd name="adj" fmla="val 18667"/>
              </a:avLst>
            </a:prstGeom>
            <a:solidFill>
              <a:srgbClr val="DFECE9"/>
            </a:solidFill>
            <a:ln w="7620">
              <a:solidFill>
                <a:srgbClr val="C5D2CF"/>
              </a:solidFill>
              <a:prstDash val="solid"/>
            </a:ln>
          </p:spPr>
          <p:txBody>
            <a:bodyPr/>
            <a:lstStyle/>
            <a:p>
              <a:endParaRPr lang="de-DE" sz="2000">
                <a:latin typeface="+mj-lt"/>
              </a:endParaRPr>
            </a:p>
          </p:txBody>
        </p:sp>
        <p:sp>
          <p:nvSpPr>
            <p:cNvPr id="11" name="Text 4">
              <a:extLst>
                <a:ext uri="{FF2B5EF4-FFF2-40B4-BE49-F238E27FC236}">
                  <a16:creationId xmlns:a16="http://schemas.microsoft.com/office/drawing/2014/main" id="{B8D6BBF3-20DD-8B5C-E2E6-E5DB9433376A}"/>
                </a:ext>
              </a:extLst>
            </p:cNvPr>
            <p:cNvSpPr/>
            <p:nvPr/>
          </p:nvSpPr>
          <p:spPr>
            <a:xfrm>
              <a:off x="1493996" y="3248501"/>
              <a:ext cx="2916079" cy="336590"/>
            </a:xfrm>
            <a:prstGeom prst="rect">
              <a:avLst/>
            </a:prstGeom>
            <a:noFill/>
            <a:ln/>
          </p:spPr>
          <p:txBody>
            <a:bodyPr wrap="none" lIns="0" tIns="0" rIns="0" bIns="0" rtlCol="0" anchor="t"/>
            <a:lstStyle/>
            <a:p>
              <a:pPr marL="0" indent="0" algn="l">
                <a:lnSpc>
                  <a:spcPts val="2650"/>
                </a:lnSpc>
                <a:buNone/>
              </a:pPr>
              <a:r>
                <a:rPr lang="en-US" sz="2000" dirty="0">
                  <a:solidFill>
                    <a:srgbClr val="2C3249"/>
                  </a:solidFill>
                  <a:latin typeface="+mj-lt"/>
                  <a:ea typeface="Kanit Light" pitchFamily="34" charset="-122"/>
                  <a:cs typeface="Kanit Light" pitchFamily="34" charset="-120"/>
                </a:rPr>
                <a:t>Fundamentaler Baustein</a:t>
              </a:r>
              <a:endParaRPr lang="en-US" sz="2000" dirty="0">
                <a:latin typeface="+mj-lt"/>
              </a:endParaRPr>
            </a:p>
          </p:txBody>
        </p:sp>
        <p:sp>
          <p:nvSpPr>
            <p:cNvPr id="12" name="Text 5">
              <a:extLst>
                <a:ext uri="{FF2B5EF4-FFF2-40B4-BE49-F238E27FC236}">
                  <a16:creationId xmlns:a16="http://schemas.microsoft.com/office/drawing/2014/main" id="{8E155BED-76FE-F4FD-5585-E4169E2AD472}"/>
                </a:ext>
              </a:extLst>
            </p:cNvPr>
            <p:cNvSpPr/>
            <p:nvPr/>
          </p:nvSpPr>
          <p:spPr>
            <a:xfrm>
              <a:off x="1493996" y="3714274"/>
              <a:ext cx="3467814" cy="1034415"/>
            </a:xfrm>
            <a:prstGeom prst="rect">
              <a:avLst/>
            </a:prstGeom>
            <a:noFill/>
            <a:ln/>
          </p:spPr>
          <p:txBody>
            <a:bodyPr wrap="square" lIns="0" tIns="0" rIns="0" bIns="0" rtlCol="0" anchor="t"/>
            <a:lstStyle/>
            <a:p>
              <a:pPr marL="0" indent="0" algn="l">
                <a:lnSpc>
                  <a:spcPts val="2700"/>
                </a:lnSpc>
                <a:buNone/>
              </a:pPr>
              <a:r>
                <a:rPr lang="en-US" sz="2000" dirty="0">
                  <a:solidFill>
                    <a:srgbClr val="2C3249"/>
                  </a:solidFill>
                  <a:latin typeface="+mj-lt"/>
                  <a:ea typeface="Martel Sans" pitchFamily="34" charset="-122"/>
                  <a:cs typeface="Martel Sans" pitchFamily="34" charset="-120"/>
                </a:rPr>
                <a:t>Datenqualität entscheidet über Validität und klinische Relevanz von Forschungsergebnissen</a:t>
              </a:r>
              <a:endParaRPr lang="en-US" sz="2000" dirty="0">
                <a:latin typeface="+mj-lt"/>
              </a:endParaRPr>
            </a:p>
          </p:txBody>
        </p:sp>
        <p:sp>
          <p:nvSpPr>
            <p:cNvPr id="13" name="Shape 6">
              <a:extLst>
                <a:ext uri="{FF2B5EF4-FFF2-40B4-BE49-F238E27FC236}">
                  <a16:creationId xmlns:a16="http://schemas.microsoft.com/office/drawing/2014/main" id="{FF4E223B-F316-504F-2F07-9A903329FEBB}"/>
                </a:ext>
              </a:extLst>
            </p:cNvPr>
            <p:cNvSpPr/>
            <p:nvPr/>
          </p:nvSpPr>
          <p:spPr>
            <a:xfrm>
              <a:off x="5231130" y="3174444"/>
              <a:ext cx="484823" cy="484823"/>
            </a:xfrm>
            <a:prstGeom prst="roundRect">
              <a:avLst>
                <a:gd name="adj" fmla="val 18667"/>
              </a:avLst>
            </a:prstGeom>
            <a:solidFill>
              <a:srgbClr val="DFECE9"/>
            </a:solidFill>
            <a:ln w="7620">
              <a:solidFill>
                <a:srgbClr val="C5D2CF"/>
              </a:solidFill>
              <a:prstDash val="solid"/>
            </a:ln>
          </p:spPr>
          <p:txBody>
            <a:bodyPr/>
            <a:lstStyle/>
            <a:p>
              <a:endParaRPr lang="de-DE" sz="2000">
                <a:latin typeface="+mj-lt"/>
              </a:endParaRPr>
            </a:p>
          </p:txBody>
        </p:sp>
        <p:sp>
          <p:nvSpPr>
            <p:cNvPr id="14" name="Text 7">
              <a:extLst>
                <a:ext uri="{FF2B5EF4-FFF2-40B4-BE49-F238E27FC236}">
                  <a16:creationId xmlns:a16="http://schemas.microsoft.com/office/drawing/2014/main" id="{C2BDB33B-BF0E-BC3B-82C3-C0B640B50042}"/>
                </a:ext>
              </a:extLst>
            </p:cNvPr>
            <p:cNvSpPr/>
            <p:nvPr/>
          </p:nvSpPr>
          <p:spPr>
            <a:xfrm>
              <a:off x="5931337" y="3248501"/>
              <a:ext cx="3045738" cy="336590"/>
            </a:xfrm>
            <a:prstGeom prst="rect">
              <a:avLst/>
            </a:prstGeom>
            <a:noFill/>
            <a:ln/>
          </p:spPr>
          <p:txBody>
            <a:bodyPr wrap="none" lIns="0" tIns="0" rIns="0" bIns="0" rtlCol="0" anchor="t"/>
            <a:lstStyle/>
            <a:p>
              <a:pPr marL="0" indent="0" algn="l">
                <a:lnSpc>
                  <a:spcPts val="2650"/>
                </a:lnSpc>
                <a:buNone/>
              </a:pPr>
              <a:r>
                <a:rPr lang="en-US" sz="2000" dirty="0">
                  <a:solidFill>
                    <a:srgbClr val="2C3249"/>
                  </a:solidFill>
                  <a:latin typeface="+mj-lt"/>
                  <a:ea typeface="Kanit Light" pitchFamily="34" charset="-122"/>
                  <a:cs typeface="Kanit Light" pitchFamily="34" charset="-120"/>
                </a:rPr>
                <a:t>Systematische Bewertung</a:t>
              </a:r>
              <a:endParaRPr lang="en-US" sz="2000" dirty="0">
                <a:latin typeface="+mj-lt"/>
              </a:endParaRPr>
            </a:p>
          </p:txBody>
        </p:sp>
        <p:sp>
          <p:nvSpPr>
            <p:cNvPr id="15" name="Text 8">
              <a:extLst>
                <a:ext uri="{FF2B5EF4-FFF2-40B4-BE49-F238E27FC236}">
                  <a16:creationId xmlns:a16="http://schemas.microsoft.com/office/drawing/2014/main" id="{D9CE8450-3296-1358-ED2E-A13284611512}"/>
                </a:ext>
              </a:extLst>
            </p:cNvPr>
            <p:cNvSpPr/>
            <p:nvPr/>
          </p:nvSpPr>
          <p:spPr>
            <a:xfrm>
              <a:off x="5931337" y="3714274"/>
              <a:ext cx="3467814" cy="1034415"/>
            </a:xfrm>
            <a:prstGeom prst="rect">
              <a:avLst/>
            </a:prstGeom>
            <a:noFill/>
            <a:ln/>
          </p:spPr>
          <p:txBody>
            <a:bodyPr wrap="square" lIns="0" tIns="0" rIns="0" bIns="0" rtlCol="0" anchor="t"/>
            <a:lstStyle/>
            <a:p>
              <a:pPr marL="0" indent="0" algn="l">
                <a:lnSpc>
                  <a:spcPts val="2700"/>
                </a:lnSpc>
                <a:buNone/>
              </a:pPr>
              <a:r>
                <a:rPr lang="en-US" sz="2000" dirty="0">
                  <a:solidFill>
                    <a:srgbClr val="2C3249"/>
                  </a:solidFill>
                  <a:latin typeface="+mj-lt"/>
                  <a:ea typeface="Martel Sans" pitchFamily="34" charset="-122"/>
                  <a:cs typeface="Martel Sans" pitchFamily="34" charset="-120"/>
                </a:rPr>
                <a:t>Etablierte Dimensionen sind essentiell für wissenschaftliche Integrität</a:t>
              </a:r>
              <a:endParaRPr lang="en-US" sz="2000" dirty="0">
                <a:latin typeface="+mj-lt"/>
              </a:endParaRPr>
            </a:p>
          </p:txBody>
        </p:sp>
        <p:sp>
          <p:nvSpPr>
            <p:cNvPr id="16" name="Shape 9">
              <a:extLst>
                <a:ext uri="{FF2B5EF4-FFF2-40B4-BE49-F238E27FC236}">
                  <a16:creationId xmlns:a16="http://schemas.microsoft.com/office/drawing/2014/main" id="{A926CB1B-86E6-A931-F281-2EBE401FCF84}"/>
                </a:ext>
              </a:extLst>
            </p:cNvPr>
            <p:cNvSpPr/>
            <p:nvPr/>
          </p:nvSpPr>
          <p:spPr>
            <a:xfrm>
              <a:off x="9668470" y="3174444"/>
              <a:ext cx="484823" cy="484823"/>
            </a:xfrm>
            <a:prstGeom prst="roundRect">
              <a:avLst>
                <a:gd name="adj" fmla="val 18667"/>
              </a:avLst>
            </a:prstGeom>
            <a:solidFill>
              <a:srgbClr val="DFECE9"/>
            </a:solidFill>
            <a:ln w="7620">
              <a:solidFill>
                <a:srgbClr val="C5D2CF"/>
              </a:solidFill>
              <a:prstDash val="solid"/>
            </a:ln>
          </p:spPr>
          <p:txBody>
            <a:bodyPr/>
            <a:lstStyle/>
            <a:p>
              <a:endParaRPr lang="de-DE" sz="2000">
                <a:latin typeface="+mj-lt"/>
              </a:endParaRPr>
            </a:p>
          </p:txBody>
        </p:sp>
        <p:sp>
          <p:nvSpPr>
            <p:cNvPr id="17" name="Text 10">
              <a:extLst>
                <a:ext uri="{FF2B5EF4-FFF2-40B4-BE49-F238E27FC236}">
                  <a16:creationId xmlns:a16="http://schemas.microsoft.com/office/drawing/2014/main" id="{B16FEE0D-ABB5-E374-0645-46EF7FA845B4}"/>
                </a:ext>
              </a:extLst>
            </p:cNvPr>
            <p:cNvSpPr/>
            <p:nvPr/>
          </p:nvSpPr>
          <p:spPr>
            <a:xfrm>
              <a:off x="10368677" y="3248501"/>
              <a:ext cx="3467933" cy="673179"/>
            </a:xfrm>
            <a:prstGeom prst="rect">
              <a:avLst/>
            </a:prstGeom>
            <a:noFill/>
            <a:ln/>
          </p:spPr>
          <p:txBody>
            <a:bodyPr wrap="square" lIns="0" tIns="0" rIns="0" bIns="0" rtlCol="0" anchor="t"/>
            <a:lstStyle/>
            <a:p>
              <a:pPr marL="0" indent="0" algn="l">
                <a:lnSpc>
                  <a:spcPts val="2650"/>
                </a:lnSpc>
                <a:buNone/>
              </a:pPr>
              <a:r>
                <a:rPr lang="en-US" sz="2000" dirty="0">
                  <a:solidFill>
                    <a:srgbClr val="2C3249"/>
                  </a:solidFill>
                  <a:latin typeface="+mj-lt"/>
                  <a:ea typeface="Kanit Light" pitchFamily="34" charset="-122"/>
                  <a:cs typeface="Kanit Light" pitchFamily="34" charset="-120"/>
                </a:rPr>
                <a:t>Kontinuierliche Weiterentwicklung</a:t>
              </a:r>
              <a:endParaRPr lang="en-US" sz="2000" dirty="0">
                <a:latin typeface="+mj-lt"/>
              </a:endParaRPr>
            </a:p>
          </p:txBody>
        </p:sp>
        <p:sp>
          <p:nvSpPr>
            <p:cNvPr id="18" name="Text 11">
              <a:extLst>
                <a:ext uri="{FF2B5EF4-FFF2-40B4-BE49-F238E27FC236}">
                  <a16:creationId xmlns:a16="http://schemas.microsoft.com/office/drawing/2014/main" id="{D04CA864-D9F6-BADF-1088-AAC8290C71F1}"/>
                </a:ext>
              </a:extLst>
            </p:cNvPr>
            <p:cNvSpPr/>
            <p:nvPr/>
          </p:nvSpPr>
          <p:spPr>
            <a:xfrm>
              <a:off x="10368677" y="4050863"/>
              <a:ext cx="3467933" cy="1379220"/>
            </a:xfrm>
            <a:prstGeom prst="rect">
              <a:avLst/>
            </a:prstGeom>
            <a:noFill/>
            <a:ln/>
          </p:spPr>
          <p:txBody>
            <a:bodyPr wrap="square" lIns="0" tIns="0" rIns="0" bIns="0" rtlCol="0" anchor="t"/>
            <a:lstStyle/>
            <a:p>
              <a:pPr marL="0" indent="0" algn="l">
                <a:lnSpc>
                  <a:spcPts val="2700"/>
                </a:lnSpc>
                <a:buNone/>
              </a:pPr>
              <a:r>
                <a:rPr lang="en-US" sz="2000" dirty="0">
                  <a:solidFill>
                    <a:srgbClr val="2C3249"/>
                  </a:solidFill>
                  <a:latin typeface="+mj-lt"/>
                  <a:ea typeface="Martel Sans" pitchFamily="34" charset="-122"/>
                  <a:cs typeface="Martel Sans" pitchFamily="34" charset="-120"/>
                </a:rPr>
                <a:t>Methoden müssen der zunehmenden Komplexität und dem wachsenden Datenvolumen gerecht werden</a:t>
              </a:r>
              <a:endParaRPr lang="en-US" sz="2000" dirty="0">
                <a:latin typeface="+mj-lt"/>
              </a:endParaRPr>
            </a:p>
          </p:txBody>
        </p:sp>
        <p:sp>
          <p:nvSpPr>
            <p:cNvPr id="19" name="Shape 12">
              <a:extLst>
                <a:ext uri="{FF2B5EF4-FFF2-40B4-BE49-F238E27FC236}">
                  <a16:creationId xmlns:a16="http://schemas.microsoft.com/office/drawing/2014/main" id="{0ED6B37B-9D53-F2DE-4FA6-1237DAEE0FAA}"/>
                </a:ext>
              </a:extLst>
            </p:cNvPr>
            <p:cNvSpPr/>
            <p:nvPr/>
          </p:nvSpPr>
          <p:spPr>
            <a:xfrm>
              <a:off x="793790" y="5780183"/>
              <a:ext cx="13042821" cy="34528"/>
            </a:xfrm>
            <a:prstGeom prst="rect">
              <a:avLst/>
            </a:prstGeom>
            <a:solidFill>
              <a:srgbClr val="2C3249">
                <a:alpha val="50000"/>
              </a:srgbClr>
            </a:solidFill>
            <a:ln/>
          </p:spPr>
          <p:txBody>
            <a:bodyPr/>
            <a:lstStyle/>
            <a:p>
              <a:endParaRPr lang="de-DE" sz="2000">
                <a:latin typeface="+mj-lt"/>
              </a:endParaRPr>
            </a:p>
          </p:txBody>
        </p:sp>
      </p:grpSp>
      <p:pic>
        <p:nvPicPr>
          <p:cNvPr id="21" name="alloy_gpt-4o-mini-tts_1x_2025-10-22T18_18_22-449Z">
            <a:hlinkClick r:id="" action="ppaction://media"/>
            <a:extLst>
              <a:ext uri="{FF2B5EF4-FFF2-40B4-BE49-F238E27FC236}">
                <a16:creationId xmlns:a16="http://schemas.microsoft.com/office/drawing/2014/main" id="{53709B6B-1DE4-AFC2-0194-AC84FF95087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28600" y="6017720"/>
            <a:ext cx="609600" cy="609600"/>
          </a:xfrm>
          <a:prstGeom prst="rect">
            <a:avLst/>
          </a:prstGeom>
        </p:spPr>
      </p:pic>
    </p:spTree>
    <p:extLst>
      <p:ext uri="{BB962C8B-B14F-4D97-AF65-F5344CB8AC3E}">
        <p14:creationId xmlns:p14="http://schemas.microsoft.com/office/powerpoint/2010/main" val="583186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256"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1"/>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82896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4498853"/>
      </p:ext>
    </p:extLst>
  </p:cSld>
  <p:clrMapOvr>
    <a:masterClrMapping/>
  </p:clrMapOvr>
  <mc:AlternateContent xmlns:mc="http://schemas.openxmlformats.org/markup-compatibility/2006" xmlns:p14="http://schemas.microsoft.com/office/powerpoint/2010/main">
    <mc:Choice Requires="p14">
      <p:transition spd="slow" p14:dur="2000" advClick="0" advTm="11000"/>
    </mc:Choice>
    <mc:Fallback xmlns="">
      <p:transition spd="slow" advClick="0" advTm="11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34776ADE-EBA9-878E-E35A-A668203F752F}"/>
              </a:ext>
            </a:extLst>
          </p:cNvPr>
          <p:cNvSpPr>
            <a:spLocks noGrp="1"/>
          </p:cNvSpPr>
          <p:nvPr>
            <p:ph type="body" sz="quarter" idx="10"/>
          </p:nvPr>
        </p:nvSpPr>
        <p:spPr/>
        <p:txBody>
          <a:bodyPr/>
          <a:lstStyle/>
          <a:p>
            <a:r>
              <a:rPr lang="de-DE" dirty="0"/>
              <a:t>Datenqualität</a:t>
            </a:r>
          </a:p>
        </p:txBody>
      </p:sp>
      <p:pic>
        <p:nvPicPr>
          <p:cNvPr id="3" name="alloy_gpt-4o-mini-tts_1x_2025-10-22T18_14_53-546Z">
            <a:hlinkClick r:id="" action="ppaction://media"/>
            <a:extLst>
              <a:ext uri="{FF2B5EF4-FFF2-40B4-BE49-F238E27FC236}">
                <a16:creationId xmlns:a16="http://schemas.microsoft.com/office/drawing/2014/main" id="{9A093BEA-562D-CA75-0737-E8448E9D379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43342" y="6005740"/>
            <a:ext cx="609600" cy="609600"/>
          </a:xfrm>
          <a:prstGeom prst="rect">
            <a:avLst/>
          </a:prstGeom>
        </p:spPr>
      </p:pic>
    </p:spTree>
    <p:extLst>
      <p:ext uri="{BB962C8B-B14F-4D97-AF65-F5344CB8AC3E}">
        <p14:creationId xmlns:p14="http://schemas.microsoft.com/office/powerpoint/2010/main" val="1606235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0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Lernziele</a:t>
            </a:r>
          </a:p>
        </p:txBody>
      </p:sp>
      <p:sp>
        <p:nvSpPr>
          <p:cNvPr id="13" name="Textplatzhalter 12"/>
          <p:cNvSpPr>
            <a:spLocks noGrp="1"/>
          </p:cNvSpPr>
          <p:nvPr>
            <p:ph type="body" sz="quarter" idx="13"/>
          </p:nvPr>
        </p:nvSpPr>
        <p:spPr/>
        <p:txBody>
          <a:bodyPr/>
          <a:lstStyle/>
          <a:p>
            <a:endParaRPr lang="de-DE"/>
          </a:p>
        </p:txBody>
      </p:sp>
      <p:sp>
        <p:nvSpPr>
          <p:cNvPr id="14" name="Textplatzhalter 13"/>
          <p:cNvSpPr>
            <a:spLocks noGrp="1"/>
          </p:cNvSpPr>
          <p:nvPr>
            <p:ph type="body" sz="quarter" idx="14"/>
          </p:nvPr>
        </p:nvSpPr>
        <p:spPr/>
        <p:txBody>
          <a:bodyPr/>
          <a:lstStyle/>
          <a:p>
            <a:endParaRPr lang="de-DE"/>
          </a:p>
        </p:txBody>
      </p:sp>
      <p:grpSp>
        <p:nvGrpSpPr>
          <p:cNvPr id="40" name="Gruppieren 39">
            <a:extLst>
              <a:ext uri="{FF2B5EF4-FFF2-40B4-BE49-F238E27FC236}">
                <a16:creationId xmlns:a16="http://schemas.microsoft.com/office/drawing/2014/main" id="{CCF21A35-E909-0C2E-4064-8902565EF489}"/>
              </a:ext>
            </a:extLst>
          </p:cNvPr>
          <p:cNvGrpSpPr/>
          <p:nvPr/>
        </p:nvGrpSpPr>
        <p:grpSpPr>
          <a:xfrm>
            <a:off x="838200" y="1878429"/>
            <a:ext cx="10515600" cy="3963043"/>
            <a:chOff x="838200" y="1878430"/>
            <a:chExt cx="9782117" cy="2915990"/>
          </a:xfrm>
        </p:grpSpPr>
        <p:sp>
          <p:nvSpPr>
            <p:cNvPr id="24" name="Text 1">
              <a:extLst>
                <a:ext uri="{FF2B5EF4-FFF2-40B4-BE49-F238E27FC236}">
                  <a16:creationId xmlns:a16="http://schemas.microsoft.com/office/drawing/2014/main" id="{84458122-2C8C-27DD-F692-6112A25CEF27}"/>
                </a:ext>
              </a:extLst>
            </p:cNvPr>
            <p:cNvSpPr/>
            <p:nvPr/>
          </p:nvSpPr>
          <p:spPr>
            <a:xfrm>
              <a:off x="838200" y="1878430"/>
              <a:ext cx="170111" cy="212616"/>
            </a:xfrm>
            <a:prstGeom prst="rect">
              <a:avLst/>
            </a:prstGeom>
            <a:noFill/>
            <a:ln/>
          </p:spPr>
          <p:txBody>
            <a:bodyPr wrap="none" lIns="0" tIns="0" rIns="0" bIns="0" rtlCol="0" anchor="t"/>
            <a:lstStyle/>
            <a:p>
              <a:pPr>
                <a:lnSpc>
                  <a:spcPts val="2138"/>
                </a:lnSpc>
              </a:pPr>
              <a:r>
                <a:rPr lang="en-US" sz="2000" dirty="0">
                  <a:solidFill>
                    <a:srgbClr val="2C3249"/>
                  </a:solidFill>
                  <a:ea typeface="Kanit Light" pitchFamily="34" charset="-122"/>
                  <a:cs typeface="Kanit Light" pitchFamily="34" charset="-120"/>
                </a:rPr>
                <a:t>01</a:t>
              </a:r>
              <a:endParaRPr lang="en-US" sz="2000" dirty="0"/>
            </a:p>
          </p:txBody>
        </p:sp>
        <p:sp>
          <p:nvSpPr>
            <p:cNvPr id="25" name="Shape 2">
              <a:extLst>
                <a:ext uri="{FF2B5EF4-FFF2-40B4-BE49-F238E27FC236}">
                  <a16:creationId xmlns:a16="http://schemas.microsoft.com/office/drawing/2014/main" id="{2072F07A-19A3-84FC-10E7-832054890CB6}"/>
                </a:ext>
              </a:extLst>
            </p:cNvPr>
            <p:cNvSpPr/>
            <p:nvPr/>
          </p:nvSpPr>
          <p:spPr>
            <a:xfrm>
              <a:off x="838201" y="2144713"/>
              <a:ext cx="4805958" cy="22860"/>
            </a:xfrm>
            <a:prstGeom prst="rect">
              <a:avLst/>
            </a:prstGeom>
            <a:solidFill>
              <a:srgbClr val="437066"/>
            </a:solidFill>
            <a:ln/>
          </p:spPr>
          <p:txBody>
            <a:bodyPr/>
            <a:lstStyle/>
            <a:p>
              <a:endParaRPr lang="de-DE" sz="2000"/>
            </a:p>
          </p:txBody>
        </p:sp>
        <p:sp>
          <p:nvSpPr>
            <p:cNvPr id="26" name="Text 3">
              <a:extLst>
                <a:ext uri="{FF2B5EF4-FFF2-40B4-BE49-F238E27FC236}">
                  <a16:creationId xmlns:a16="http://schemas.microsoft.com/office/drawing/2014/main" id="{0F5E57C5-6BA3-98AA-735C-3E2EE6594114}"/>
                </a:ext>
              </a:extLst>
            </p:cNvPr>
            <p:cNvSpPr/>
            <p:nvPr/>
          </p:nvSpPr>
          <p:spPr>
            <a:xfrm>
              <a:off x="838201" y="2275444"/>
              <a:ext cx="2724180" cy="265748"/>
            </a:xfrm>
            <a:prstGeom prst="rect">
              <a:avLst/>
            </a:prstGeom>
            <a:noFill/>
            <a:ln/>
          </p:spPr>
          <p:txBody>
            <a:bodyPr wrap="none" lIns="0" tIns="0" rIns="0" bIns="0" rtlCol="0" anchor="t"/>
            <a:lstStyle/>
            <a:p>
              <a:pPr>
                <a:lnSpc>
                  <a:spcPts val="2063"/>
                </a:lnSpc>
              </a:pPr>
              <a:r>
                <a:rPr lang="en-US" sz="2000" b="1" dirty="0">
                  <a:solidFill>
                    <a:srgbClr val="2C3249"/>
                  </a:solidFill>
                  <a:ea typeface="Kanit Light" pitchFamily="34" charset="-122"/>
                  <a:cs typeface="Kanit Light" pitchFamily="34" charset="-120"/>
                </a:rPr>
                <a:t>Fit for Purpose verstehen</a:t>
              </a:r>
              <a:endParaRPr lang="en-US" sz="2000" b="1" dirty="0"/>
            </a:p>
          </p:txBody>
        </p:sp>
        <p:sp>
          <p:nvSpPr>
            <p:cNvPr id="27" name="Text 4">
              <a:extLst>
                <a:ext uri="{FF2B5EF4-FFF2-40B4-BE49-F238E27FC236}">
                  <a16:creationId xmlns:a16="http://schemas.microsoft.com/office/drawing/2014/main" id="{65E2E9D1-856A-E328-1EBD-F26EADF33614}"/>
                </a:ext>
              </a:extLst>
            </p:cNvPr>
            <p:cNvSpPr/>
            <p:nvPr/>
          </p:nvSpPr>
          <p:spPr>
            <a:xfrm>
              <a:off x="838201" y="2643258"/>
              <a:ext cx="4805958" cy="544354"/>
            </a:xfrm>
            <a:prstGeom prst="rect">
              <a:avLst/>
            </a:prstGeom>
            <a:noFill/>
            <a:ln/>
          </p:spPr>
          <p:txBody>
            <a:bodyPr wrap="square" lIns="0" tIns="0" rIns="0" bIns="0" rtlCol="0" anchor="t"/>
            <a:lstStyle/>
            <a:p>
              <a:pPr>
                <a:lnSpc>
                  <a:spcPts val="2138"/>
                </a:lnSpc>
              </a:pPr>
              <a:r>
                <a:rPr lang="de-DE" sz="2000" dirty="0">
                  <a:solidFill>
                    <a:srgbClr val="2C3249"/>
                  </a:solidFill>
                  <a:ea typeface="Martel Sans" pitchFamily="34" charset="-122"/>
                  <a:cs typeface="Martel Sans" pitchFamily="34" charset="-120"/>
                </a:rPr>
                <a:t>Das Konzept und zentrale Dimensionen der Datenqualität erläutern und anwenden können</a:t>
              </a:r>
              <a:endParaRPr lang="en-US" sz="2000" dirty="0"/>
            </a:p>
          </p:txBody>
        </p:sp>
        <p:sp>
          <p:nvSpPr>
            <p:cNvPr id="28" name="Text 5">
              <a:extLst>
                <a:ext uri="{FF2B5EF4-FFF2-40B4-BE49-F238E27FC236}">
                  <a16:creationId xmlns:a16="http://schemas.microsoft.com/office/drawing/2014/main" id="{BDF0BAEA-A531-75D1-31C7-3BB79748AA94}"/>
                </a:ext>
              </a:extLst>
            </p:cNvPr>
            <p:cNvSpPr/>
            <p:nvPr/>
          </p:nvSpPr>
          <p:spPr>
            <a:xfrm>
              <a:off x="5814269" y="1878430"/>
              <a:ext cx="170111" cy="212616"/>
            </a:xfrm>
            <a:prstGeom prst="rect">
              <a:avLst/>
            </a:prstGeom>
            <a:noFill/>
            <a:ln/>
          </p:spPr>
          <p:txBody>
            <a:bodyPr wrap="none" lIns="0" tIns="0" rIns="0" bIns="0" rtlCol="0" anchor="t"/>
            <a:lstStyle/>
            <a:p>
              <a:pPr>
                <a:lnSpc>
                  <a:spcPts val="2138"/>
                </a:lnSpc>
              </a:pPr>
              <a:r>
                <a:rPr lang="en-US" sz="2000" dirty="0">
                  <a:solidFill>
                    <a:srgbClr val="2C3249"/>
                  </a:solidFill>
                  <a:ea typeface="Kanit Light" pitchFamily="34" charset="-122"/>
                  <a:cs typeface="Kanit Light" pitchFamily="34" charset="-120"/>
                </a:rPr>
                <a:t>02</a:t>
              </a:r>
              <a:endParaRPr lang="en-US" sz="2000" dirty="0"/>
            </a:p>
          </p:txBody>
        </p:sp>
        <p:sp>
          <p:nvSpPr>
            <p:cNvPr id="29" name="Shape 6">
              <a:extLst>
                <a:ext uri="{FF2B5EF4-FFF2-40B4-BE49-F238E27FC236}">
                  <a16:creationId xmlns:a16="http://schemas.microsoft.com/office/drawing/2014/main" id="{BC624AD7-F940-28CE-5443-70C18399A021}"/>
                </a:ext>
              </a:extLst>
            </p:cNvPr>
            <p:cNvSpPr/>
            <p:nvPr/>
          </p:nvSpPr>
          <p:spPr>
            <a:xfrm>
              <a:off x="5814270" y="2144713"/>
              <a:ext cx="4806047" cy="22860"/>
            </a:xfrm>
            <a:prstGeom prst="rect">
              <a:avLst/>
            </a:prstGeom>
            <a:solidFill>
              <a:srgbClr val="437066"/>
            </a:solidFill>
            <a:ln/>
          </p:spPr>
          <p:txBody>
            <a:bodyPr/>
            <a:lstStyle/>
            <a:p>
              <a:endParaRPr lang="de-DE" sz="2000"/>
            </a:p>
          </p:txBody>
        </p:sp>
        <p:sp>
          <p:nvSpPr>
            <p:cNvPr id="30" name="Text 7">
              <a:extLst>
                <a:ext uri="{FF2B5EF4-FFF2-40B4-BE49-F238E27FC236}">
                  <a16:creationId xmlns:a16="http://schemas.microsoft.com/office/drawing/2014/main" id="{B9959EEA-5D41-FFFC-E290-4980C06032EF}"/>
                </a:ext>
              </a:extLst>
            </p:cNvPr>
            <p:cNvSpPr/>
            <p:nvPr/>
          </p:nvSpPr>
          <p:spPr>
            <a:xfrm>
              <a:off x="5814269" y="2275444"/>
              <a:ext cx="3027254" cy="265748"/>
            </a:xfrm>
            <a:prstGeom prst="rect">
              <a:avLst/>
            </a:prstGeom>
            <a:noFill/>
            <a:ln/>
          </p:spPr>
          <p:txBody>
            <a:bodyPr wrap="none" lIns="0" tIns="0" rIns="0" bIns="0" rtlCol="0" anchor="t"/>
            <a:lstStyle/>
            <a:p>
              <a:pPr>
                <a:lnSpc>
                  <a:spcPts val="2063"/>
                </a:lnSpc>
              </a:pPr>
              <a:r>
                <a:rPr lang="en-US" sz="2000" b="1" dirty="0" err="1">
                  <a:solidFill>
                    <a:srgbClr val="2C3249"/>
                  </a:solidFill>
                  <a:ea typeface="Kanit Light" pitchFamily="34" charset="-122"/>
                  <a:cs typeface="Kanit Light" pitchFamily="34" charset="-120"/>
                </a:rPr>
                <a:t>Qualitätsprüfungen</a:t>
              </a:r>
              <a:r>
                <a:rPr lang="en-US" sz="2000" b="1" dirty="0">
                  <a:solidFill>
                    <a:srgbClr val="2C3249"/>
                  </a:solidFill>
                  <a:ea typeface="Kanit Light" pitchFamily="34" charset="-122"/>
                  <a:cs typeface="Kanit Light" pitchFamily="34" charset="-120"/>
                </a:rPr>
                <a:t> </a:t>
              </a:r>
              <a:r>
                <a:rPr lang="en-US" sz="2000" b="1" dirty="0" err="1">
                  <a:solidFill>
                    <a:srgbClr val="2C3249"/>
                  </a:solidFill>
                  <a:ea typeface="Kanit Light" pitchFamily="34" charset="-122"/>
                  <a:cs typeface="Kanit Light" pitchFamily="34" charset="-120"/>
                </a:rPr>
                <a:t>umsetzen</a:t>
              </a:r>
              <a:endParaRPr lang="en-US" sz="2000" b="1" dirty="0"/>
            </a:p>
          </p:txBody>
        </p:sp>
        <p:sp>
          <p:nvSpPr>
            <p:cNvPr id="31" name="Text 8">
              <a:extLst>
                <a:ext uri="{FF2B5EF4-FFF2-40B4-BE49-F238E27FC236}">
                  <a16:creationId xmlns:a16="http://schemas.microsoft.com/office/drawing/2014/main" id="{A650210E-9B53-F521-9070-92A2175D71C5}"/>
                </a:ext>
              </a:extLst>
            </p:cNvPr>
            <p:cNvSpPr/>
            <p:nvPr/>
          </p:nvSpPr>
          <p:spPr>
            <a:xfrm>
              <a:off x="5814270" y="2643258"/>
              <a:ext cx="4806047" cy="544354"/>
            </a:xfrm>
            <a:prstGeom prst="rect">
              <a:avLst/>
            </a:prstGeom>
            <a:noFill/>
            <a:ln/>
          </p:spPr>
          <p:txBody>
            <a:bodyPr wrap="square" lIns="0" tIns="0" rIns="0" bIns="0" rtlCol="0" anchor="t"/>
            <a:lstStyle/>
            <a:p>
              <a:pPr>
                <a:lnSpc>
                  <a:spcPts val="2138"/>
                </a:lnSpc>
              </a:pPr>
              <a:r>
                <a:rPr lang="de-DE" sz="2000" dirty="0" err="1">
                  <a:solidFill>
                    <a:srgbClr val="2C3249"/>
                  </a:solidFill>
                  <a:ea typeface="Martel Sans" pitchFamily="34" charset="-122"/>
                  <a:cs typeface="Martel Sans" pitchFamily="34" charset="-120"/>
                </a:rPr>
                <a:t>Accuracy</a:t>
              </a:r>
              <a:r>
                <a:rPr lang="de-DE" sz="2000" dirty="0">
                  <a:solidFill>
                    <a:srgbClr val="2C3249"/>
                  </a:solidFill>
                  <a:ea typeface="Martel Sans" pitchFamily="34" charset="-122"/>
                  <a:cs typeface="Martel Sans" pitchFamily="34" charset="-120"/>
                </a:rPr>
                <a:t>, </a:t>
              </a:r>
              <a:r>
                <a:rPr lang="de-DE" sz="2000" dirty="0" err="1">
                  <a:solidFill>
                    <a:srgbClr val="2C3249"/>
                  </a:solidFill>
                  <a:ea typeface="Martel Sans" pitchFamily="34" charset="-122"/>
                  <a:cs typeface="Martel Sans" pitchFamily="34" charset="-120"/>
                </a:rPr>
                <a:t>Completeness</a:t>
              </a:r>
              <a:r>
                <a:rPr lang="de-DE" sz="2000" dirty="0">
                  <a:solidFill>
                    <a:srgbClr val="2C3249"/>
                  </a:solidFill>
                  <a:ea typeface="Martel Sans" pitchFamily="34" charset="-122"/>
                  <a:cs typeface="Martel Sans" pitchFamily="34" charset="-120"/>
                </a:rPr>
                <a:t> und weitere Dimensionen praktisch messen und bewerten</a:t>
              </a:r>
              <a:endParaRPr lang="en-US" sz="2000" dirty="0"/>
            </a:p>
          </p:txBody>
        </p:sp>
        <p:sp>
          <p:nvSpPr>
            <p:cNvPr id="32" name="Text 9">
              <a:extLst>
                <a:ext uri="{FF2B5EF4-FFF2-40B4-BE49-F238E27FC236}">
                  <a16:creationId xmlns:a16="http://schemas.microsoft.com/office/drawing/2014/main" id="{1CD03DFA-7A4F-2FF6-6890-42798257BDED}"/>
                </a:ext>
              </a:extLst>
            </p:cNvPr>
            <p:cNvSpPr/>
            <p:nvPr/>
          </p:nvSpPr>
          <p:spPr>
            <a:xfrm>
              <a:off x="838200" y="3485238"/>
              <a:ext cx="170111" cy="212616"/>
            </a:xfrm>
            <a:prstGeom prst="rect">
              <a:avLst/>
            </a:prstGeom>
            <a:noFill/>
            <a:ln/>
          </p:spPr>
          <p:txBody>
            <a:bodyPr wrap="none" lIns="0" tIns="0" rIns="0" bIns="0" rtlCol="0" anchor="t"/>
            <a:lstStyle/>
            <a:p>
              <a:pPr>
                <a:lnSpc>
                  <a:spcPts val="2138"/>
                </a:lnSpc>
              </a:pPr>
              <a:r>
                <a:rPr lang="en-US" sz="2000" dirty="0">
                  <a:solidFill>
                    <a:srgbClr val="2C3249"/>
                  </a:solidFill>
                  <a:ea typeface="Kanit Light" pitchFamily="34" charset="-122"/>
                  <a:cs typeface="Kanit Light" pitchFamily="34" charset="-120"/>
                </a:rPr>
                <a:t>03</a:t>
              </a:r>
              <a:endParaRPr lang="en-US" sz="2000" dirty="0"/>
            </a:p>
          </p:txBody>
        </p:sp>
        <p:sp>
          <p:nvSpPr>
            <p:cNvPr id="33" name="Shape 10">
              <a:extLst>
                <a:ext uri="{FF2B5EF4-FFF2-40B4-BE49-F238E27FC236}">
                  <a16:creationId xmlns:a16="http://schemas.microsoft.com/office/drawing/2014/main" id="{EE0E02C8-B506-4447-1D2D-B9F6220B3292}"/>
                </a:ext>
              </a:extLst>
            </p:cNvPr>
            <p:cNvSpPr/>
            <p:nvPr/>
          </p:nvSpPr>
          <p:spPr>
            <a:xfrm>
              <a:off x="838201" y="3751521"/>
              <a:ext cx="4805958" cy="22860"/>
            </a:xfrm>
            <a:prstGeom prst="rect">
              <a:avLst/>
            </a:prstGeom>
            <a:solidFill>
              <a:srgbClr val="437066"/>
            </a:solidFill>
            <a:ln/>
          </p:spPr>
          <p:txBody>
            <a:bodyPr/>
            <a:lstStyle/>
            <a:p>
              <a:endParaRPr lang="de-DE" sz="2000"/>
            </a:p>
          </p:txBody>
        </p:sp>
        <p:sp>
          <p:nvSpPr>
            <p:cNvPr id="34" name="Text 11">
              <a:extLst>
                <a:ext uri="{FF2B5EF4-FFF2-40B4-BE49-F238E27FC236}">
                  <a16:creationId xmlns:a16="http://schemas.microsoft.com/office/drawing/2014/main" id="{4151905F-2308-9100-2650-5ABB83C4E18E}"/>
                </a:ext>
              </a:extLst>
            </p:cNvPr>
            <p:cNvSpPr/>
            <p:nvPr/>
          </p:nvSpPr>
          <p:spPr>
            <a:xfrm>
              <a:off x="838201" y="3882252"/>
              <a:ext cx="2126426" cy="265748"/>
            </a:xfrm>
            <a:prstGeom prst="rect">
              <a:avLst/>
            </a:prstGeom>
            <a:noFill/>
            <a:ln/>
          </p:spPr>
          <p:txBody>
            <a:bodyPr wrap="none" lIns="0" tIns="0" rIns="0" bIns="0" rtlCol="0" anchor="t"/>
            <a:lstStyle/>
            <a:p>
              <a:pPr>
                <a:lnSpc>
                  <a:spcPts val="2063"/>
                </a:lnSpc>
              </a:pPr>
              <a:r>
                <a:rPr lang="en-US" sz="2000" b="1" dirty="0" err="1">
                  <a:solidFill>
                    <a:srgbClr val="2C3249"/>
                  </a:solidFill>
                  <a:ea typeface="Kanit Light" pitchFamily="34" charset="-122"/>
                  <a:cs typeface="Kanit Light" pitchFamily="34" charset="-120"/>
                </a:rPr>
                <a:t>Erweiterte</a:t>
              </a:r>
              <a:r>
                <a:rPr lang="en-US" sz="2000" b="1" dirty="0">
                  <a:solidFill>
                    <a:srgbClr val="2C3249"/>
                  </a:solidFill>
                  <a:ea typeface="Kanit Light" pitchFamily="34" charset="-122"/>
                  <a:cs typeface="Kanit Light" pitchFamily="34" charset="-120"/>
                </a:rPr>
                <a:t> </a:t>
              </a:r>
              <a:r>
                <a:rPr lang="en-US" sz="2000" b="1" dirty="0" err="1">
                  <a:solidFill>
                    <a:srgbClr val="2C3249"/>
                  </a:solidFill>
                  <a:ea typeface="Kanit Light" pitchFamily="34" charset="-122"/>
                  <a:cs typeface="Kanit Light" pitchFamily="34" charset="-120"/>
                </a:rPr>
                <a:t>Dimensionen</a:t>
              </a:r>
              <a:r>
                <a:rPr lang="en-US" sz="2000" b="1" dirty="0">
                  <a:solidFill>
                    <a:srgbClr val="2C3249"/>
                  </a:solidFill>
                  <a:ea typeface="Kanit Light" pitchFamily="34" charset="-122"/>
                  <a:cs typeface="Kanit Light" pitchFamily="34" charset="-120"/>
                </a:rPr>
                <a:t> </a:t>
              </a:r>
              <a:r>
                <a:rPr lang="en-US" sz="2000" b="1" dirty="0" err="1">
                  <a:solidFill>
                    <a:srgbClr val="2C3249"/>
                  </a:solidFill>
                  <a:ea typeface="Kanit Light" pitchFamily="34" charset="-122"/>
                  <a:cs typeface="Kanit Light" pitchFamily="34" charset="-120"/>
                </a:rPr>
                <a:t>beurteilen</a:t>
              </a:r>
              <a:endParaRPr lang="en-US" sz="2000" b="1" dirty="0">
                <a:solidFill>
                  <a:srgbClr val="2C3249"/>
                </a:solidFill>
                <a:ea typeface="Kanit Light" pitchFamily="34" charset="-122"/>
                <a:cs typeface="Kanit Light" pitchFamily="34" charset="-120"/>
              </a:endParaRPr>
            </a:p>
          </p:txBody>
        </p:sp>
        <p:sp>
          <p:nvSpPr>
            <p:cNvPr id="35" name="Text 12">
              <a:extLst>
                <a:ext uri="{FF2B5EF4-FFF2-40B4-BE49-F238E27FC236}">
                  <a16:creationId xmlns:a16="http://schemas.microsoft.com/office/drawing/2014/main" id="{8513F8EC-153D-6E3D-E154-74F3D58DC006}"/>
                </a:ext>
              </a:extLst>
            </p:cNvPr>
            <p:cNvSpPr/>
            <p:nvPr/>
          </p:nvSpPr>
          <p:spPr>
            <a:xfrm>
              <a:off x="838201" y="4250066"/>
              <a:ext cx="4805958" cy="544354"/>
            </a:xfrm>
            <a:prstGeom prst="rect">
              <a:avLst/>
            </a:prstGeom>
            <a:noFill/>
            <a:ln/>
          </p:spPr>
          <p:txBody>
            <a:bodyPr wrap="square" lIns="0" tIns="0" rIns="0" bIns="0" rtlCol="0" anchor="t"/>
            <a:lstStyle/>
            <a:p>
              <a:pPr>
                <a:lnSpc>
                  <a:spcPts val="2138"/>
                </a:lnSpc>
              </a:pPr>
              <a:r>
                <a:rPr lang="en-US" sz="2000" dirty="0">
                  <a:solidFill>
                    <a:srgbClr val="2C3249"/>
                  </a:solidFill>
                  <a:ea typeface="Martel Sans" pitchFamily="34" charset="-122"/>
                  <a:cs typeface="Martel Sans" pitchFamily="34" charset="-120"/>
                </a:rPr>
                <a:t>Plausibility, Conformance und Interpretability </a:t>
              </a:r>
              <a:r>
                <a:rPr lang="en-US" sz="2000" dirty="0" err="1">
                  <a:solidFill>
                    <a:srgbClr val="2C3249"/>
                  </a:solidFill>
                  <a:ea typeface="Martel Sans" pitchFamily="34" charset="-122"/>
                  <a:cs typeface="Martel Sans" pitchFamily="34" charset="-120"/>
                </a:rPr>
                <a:t>methodisch</a:t>
              </a:r>
              <a:r>
                <a:rPr lang="en-US" sz="2000" dirty="0">
                  <a:solidFill>
                    <a:srgbClr val="2C3249"/>
                  </a:solidFill>
                  <a:ea typeface="Martel Sans" pitchFamily="34" charset="-122"/>
                  <a:cs typeface="Martel Sans" pitchFamily="34" charset="-120"/>
                </a:rPr>
                <a:t> </a:t>
              </a:r>
              <a:r>
                <a:rPr lang="en-US" sz="2000" dirty="0" err="1">
                  <a:solidFill>
                    <a:srgbClr val="2C3249"/>
                  </a:solidFill>
                  <a:ea typeface="Martel Sans" pitchFamily="34" charset="-122"/>
                  <a:cs typeface="Martel Sans" pitchFamily="34" charset="-120"/>
                </a:rPr>
                <a:t>korrekt</a:t>
              </a:r>
              <a:r>
                <a:rPr lang="en-US" sz="2000" dirty="0">
                  <a:solidFill>
                    <a:srgbClr val="2C3249"/>
                  </a:solidFill>
                  <a:ea typeface="Martel Sans" pitchFamily="34" charset="-122"/>
                  <a:cs typeface="Martel Sans" pitchFamily="34" charset="-120"/>
                </a:rPr>
                <a:t> </a:t>
              </a:r>
              <a:r>
                <a:rPr lang="en-US" sz="2000" dirty="0" err="1">
                  <a:solidFill>
                    <a:srgbClr val="2C3249"/>
                  </a:solidFill>
                  <a:ea typeface="Martel Sans" pitchFamily="34" charset="-122"/>
                  <a:cs typeface="Martel Sans" pitchFamily="34" charset="-120"/>
                </a:rPr>
                <a:t>einplanen</a:t>
              </a:r>
              <a:endParaRPr lang="en-US" sz="2000" dirty="0">
                <a:solidFill>
                  <a:srgbClr val="2C3249"/>
                </a:solidFill>
                <a:ea typeface="Martel Sans" pitchFamily="34" charset="-122"/>
                <a:cs typeface="Martel Sans" pitchFamily="34" charset="-120"/>
              </a:endParaRPr>
            </a:p>
          </p:txBody>
        </p:sp>
        <p:sp>
          <p:nvSpPr>
            <p:cNvPr id="36" name="Text 13">
              <a:extLst>
                <a:ext uri="{FF2B5EF4-FFF2-40B4-BE49-F238E27FC236}">
                  <a16:creationId xmlns:a16="http://schemas.microsoft.com/office/drawing/2014/main" id="{00CBBC3B-21CC-99AA-70D6-852C941D8331}"/>
                </a:ext>
              </a:extLst>
            </p:cNvPr>
            <p:cNvSpPr/>
            <p:nvPr/>
          </p:nvSpPr>
          <p:spPr>
            <a:xfrm>
              <a:off x="5814269" y="3485238"/>
              <a:ext cx="170111" cy="212616"/>
            </a:xfrm>
            <a:prstGeom prst="rect">
              <a:avLst/>
            </a:prstGeom>
            <a:noFill/>
            <a:ln/>
          </p:spPr>
          <p:txBody>
            <a:bodyPr wrap="none" lIns="0" tIns="0" rIns="0" bIns="0" rtlCol="0" anchor="t"/>
            <a:lstStyle/>
            <a:p>
              <a:pPr>
                <a:lnSpc>
                  <a:spcPts val="2138"/>
                </a:lnSpc>
              </a:pPr>
              <a:r>
                <a:rPr lang="en-US" sz="2000" dirty="0">
                  <a:solidFill>
                    <a:srgbClr val="2C3249"/>
                  </a:solidFill>
                  <a:ea typeface="Kanit Light" pitchFamily="34" charset="-122"/>
                  <a:cs typeface="Kanit Light" pitchFamily="34" charset="-120"/>
                </a:rPr>
                <a:t>04</a:t>
              </a:r>
              <a:endParaRPr lang="en-US" sz="2000" dirty="0"/>
            </a:p>
          </p:txBody>
        </p:sp>
        <p:sp>
          <p:nvSpPr>
            <p:cNvPr id="37" name="Shape 14">
              <a:extLst>
                <a:ext uri="{FF2B5EF4-FFF2-40B4-BE49-F238E27FC236}">
                  <a16:creationId xmlns:a16="http://schemas.microsoft.com/office/drawing/2014/main" id="{1774976F-0292-8587-F897-E985F24B7BD6}"/>
                </a:ext>
              </a:extLst>
            </p:cNvPr>
            <p:cNvSpPr/>
            <p:nvPr/>
          </p:nvSpPr>
          <p:spPr>
            <a:xfrm>
              <a:off x="5814270" y="3751521"/>
              <a:ext cx="4806047" cy="22860"/>
            </a:xfrm>
            <a:prstGeom prst="rect">
              <a:avLst/>
            </a:prstGeom>
            <a:solidFill>
              <a:srgbClr val="437066"/>
            </a:solidFill>
            <a:ln/>
          </p:spPr>
          <p:txBody>
            <a:bodyPr/>
            <a:lstStyle/>
            <a:p>
              <a:endParaRPr lang="de-DE" sz="2000"/>
            </a:p>
          </p:txBody>
        </p:sp>
        <p:sp>
          <p:nvSpPr>
            <p:cNvPr id="38" name="Text 15">
              <a:extLst>
                <a:ext uri="{FF2B5EF4-FFF2-40B4-BE49-F238E27FC236}">
                  <a16:creationId xmlns:a16="http://schemas.microsoft.com/office/drawing/2014/main" id="{FF78CBB5-FFA6-5919-8889-D00FE7ADD252}"/>
                </a:ext>
              </a:extLst>
            </p:cNvPr>
            <p:cNvSpPr/>
            <p:nvPr/>
          </p:nvSpPr>
          <p:spPr>
            <a:xfrm>
              <a:off x="5814270" y="3882252"/>
              <a:ext cx="2847677" cy="265748"/>
            </a:xfrm>
            <a:prstGeom prst="rect">
              <a:avLst/>
            </a:prstGeom>
            <a:noFill/>
            <a:ln/>
          </p:spPr>
          <p:txBody>
            <a:bodyPr wrap="none" lIns="0" tIns="0" rIns="0" bIns="0" rtlCol="0" anchor="t"/>
            <a:lstStyle/>
            <a:p>
              <a:pPr>
                <a:lnSpc>
                  <a:spcPts val="2063"/>
                </a:lnSpc>
              </a:pPr>
              <a:r>
                <a:rPr lang="en-US" sz="2000" b="1" dirty="0">
                  <a:solidFill>
                    <a:srgbClr val="2C3249"/>
                  </a:solidFill>
                  <a:ea typeface="Kanit Light" pitchFamily="34" charset="-122"/>
                  <a:cs typeface="Kanit Light" pitchFamily="34" charset="-120"/>
                </a:rPr>
                <a:t>Bias-</a:t>
              </a:r>
              <a:r>
                <a:rPr lang="en-US" sz="2000" b="1" dirty="0" err="1">
                  <a:solidFill>
                    <a:srgbClr val="2C3249"/>
                  </a:solidFill>
                  <a:ea typeface="Kanit Light" pitchFamily="34" charset="-122"/>
                  <a:cs typeface="Kanit Light" pitchFamily="34" charset="-120"/>
                </a:rPr>
                <a:t>Analysen</a:t>
              </a:r>
              <a:r>
                <a:rPr lang="en-US" sz="2000" b="1" dirty="0">
                  <a:solidFill>
                    <a:srgbClr val="2C3249"/>
                  </a:solidFill>
                  <a:ea typeface="Kanit Light" pitchFamily="34" charset="-122"/>
                  <a:cs typeface="Kanit Light" pitchFamily="34" charset="-120"/>
                </a:rPr>
                <a:t> </a:t>
              </a:r>
              <a:r>
                <a:rPr lang="en-US" sz="2000" b="1" dirty="0" err="1">
                  <a:solidFill>
                    <a:srgbClr val="2C3249"/>
                  </a:solidFill>
                  <a:ea typeface="Kanit Light" pitchFamily="34" charset="-122"/>
                  <a:cs typeface="Kanit Light" pitchFamily="34" charset="-120"/>
                </a:rPr>
                <a:t>durchführen</a:t>
              </a:r>
              <a:endParaRPr lang="en-US" sz="2000" b="1" dirty="0">
                <a:solidFill>
                  <a:srgbClr val="2C3249"/>
                </a:solidFill>
                <a:ea typeface="Kanit Light" pitchFamily="34" charset="-122"/>
                <a:cs typeface="Kanit Light" pitchFamily="34" charset="-120"/>
              </a:endParaRPr>
            </a:p>
          </p:txBody>
        </p:sp>
        <p:sp>
          <p:nvSpPr>
            <p:cNvPr id="39" name="Text 16">
              <a:extLst>
                <a:ext uri="{FF2B5EF4-FFF2-40B4-BE49-F238E27FC236}">
                  <a16:creationId xmlns:a16="http://schemas.microsoft.com/office/drawing/2014/main" id="{35FC0C8A-2FD3-953E-7493-57E83E538B5C}"/>
                </a:ext>
              </a:extLst>
            </p:cNvPr>
            <p:cNvSpPr/>
            <p:nvPr/>
          </p:nvSpPr>
          <p:spPr>
            <a:xfrm>
              <a:off x="5814270" y="4250066"/>
              <a:ext cx="4806047" cy="544354"/>
            </a:xfrm>
            <a:prstGeom prst="rect">
              <a:avLst/>
            </a:prstGeom>
            <a:noFill/>
            <a:ln/>
          </p:spPr>
          <p:txBody>
            <a:bodyPr wrap="square" lIns="0" tIns="0" rIns="0" bIns="0" rtlCol="0" anchor="t"/>
            <a:lstStyle/>
            <a:p>
              <a:pPr>
                <a:lnSpc>
                  <a:spcPts val="2138"/>
                </a:lnSpc>
              </a:pPr>
              <a:r>
                <a:rPr lang="de-DE" sz="2000" dirty="0">
                  <a:solidFill>
                    <a:srgbClr val="2C3249"/>
                  </a:solidFill>
                  <a:ea typeface="Martel Sans" pitchFamily="34" charset="-122"/>
                  <a:cs typeface="Martel Sans" pitchFamily="34" charset="-120"/>
                </a:rPr>
                <a:t>Quantitative Analysen planen und Ergebnisse unter Berücksichtigung von GDNG interpretieren</a:t>
              </a:r>
            </a:p>
          </p:txBody>
        </p:sp>
      </p:grpSp>
      <p:pic>
        <p:nvPicPr>
          <p:cNvPr id="3" name="alloy_gpt-4o-mini-tts_1x_2025-10-22T18_15_11-090Z">
            <a:hlinkClick r:id="" action="ppaction://media"/>
            <a:extLst>
              <a:ext uri="{FF2B5EF4-FFF2-40B4-BE49-F238E27FC236}">
                <a16:creationId xmlns:a16="http://schemas.microsoft.com/office/drawing/2014/main" id="{15ECF44B-10F2-F0A8-B55B-8D4B57460A6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28600" y="6012656"/>
            <a:ext cx="609600" cy="609600"/>
          </a:xfrm>
          <a:prstGeom prst="rect">
            <a:avLst/>
          </a:prstGeom>
        </p:spPr>
      </p:pic>
    </p:spTree>
    <p:extLst>
      <p:ext uri="{BB962C8B-B14F-4D97-AF65-F5344CB8AC3E}">
        <p14:creationId xmlns:p14="http://schemas.microsoft.com/office/powerpoint/2010/main" val="3041030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46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D383BB-5B4D-1DAF-2971-DAC0C04BA0EB}"/>
              </a:ext>
            </a:extLst>
          </p:cNvPr>
          <p:cNvSpPr>
            <a:spLocks noGrp="1"/>
          </p:cNvSpPr>
          <p:nvPr>
            <p:ph type="title"/>
          </p:nvPr>
        </p:nvSpPr>
        <p:spPr>
          <a:xfrm>
            <a:off x="359453" y="218566"/>
            <a:ext cx="9846870" cy="700133"/>
          </a:xfrm>
        </p:spPr>
        <p:txBody>
          <a:bodyPr/>
          <a:lstStyle/>
          <a:p>
            <a:r>
              <a:rPr lang="en-US" dirty="0" err="1"/>
              <a:t>Warum</a:t>
            </a:r>
            <a:r>
              <a:rPr lang="en-US" dirty="0"/>
              <a:t> </a:t>
            </a:r>
            <a:r>
              <a:rPr lang="en-US" dirty="0" err="1"/>
              <a:t>Datenqualität</a:t>
            </a:r>
            <a:r>
              <a:rPr lang="en-US" dirty="0"/>
              <a:t> </a:t>
            </a:r>
            <a:r>
              <a:rPr lang="en-US" dirty="0" err="1"/>
              <a:t>entscheidend</a:t>
            </a:r>
            <a:r>
              <a:rPr lang="en-US" dirty="0"/>
              <a:t> </a:t>
            </a:r>
            <a:r>
              <a:rPr lang="en-US" dirty="0" err="1"/>
              <a:t>ist</a:t>
            </a:r>
            <a:endParaRPr lang="en-US" dirty="0"/>
          </a:p>
        </p:txBody>
      </p:sp>
      <p:sp>
        <p:nvSpPr>
          <p:cNvPr id="18" name="Inhaltsplatzhalter 17">
            <a:extLst>
              <a:ext uri="{FF2B5EF4-FFF2-40B4-BE49-F238E27FC236}">
                <a16:creationId xmlns:a16="http://schemas.microsoft.com/office/drawing/2014/main" id="{83CD1C2B-57E9-912B-8E8D-79C82D12D139}"/>
              </a:ext>
            </a:extLst>
          </p:cNvPr>
          <p:cNvSpPr>
            <a:spLocks noGrp="1"/>
          </p:cNvSpPr>
          <p:nvPr>
            <p:ph idx="1"/>
          </p:nvPr>
        </p:nvSpPr>
        <p:spPr>
          <a:xfrm>
            <a:off x="838200" y="1825625"/>
            <a:ext cx="10515600" cy="4271449"/>
          </a:xfrm>
        </p:spPr>
        <p:txBody>
          <a:bodyPr/>
          <a:lstStyle/>
          <a:p>
            <a:r>
              <a:rPr lang="en-US" b="0" dirty="0" err="1"/>
              <a:t>Gesundheitsdatennutzungsgesetz</a:t>
            </a:r>
            <a:r>
              <a:rPr lang="en-US" b="0" dirty="0"/>
              <a:t> </a:t>
            </a:r>
          </a:p>
          <a:p>
            <a:r>
              <a:rPr lang="en-US" b="0" dirty="0" err="1"/>
              <a:t>Systematische</a:t>
            </a:r>
            <a:r>
              <a:rPr lang="en-US" b="0" dirty="0"/>
              <a:t> </a:t>
            </a:r>
            <a:r>
              <a:rPr lang="en-US" b="0" dirty="0" err="1"/>
              <a:t>Bewertung</a:t>
            </a:r>
            <a:r>
              <a:rPr lang="en-US" b="0" dirty="0"/>
              <a:t> und </a:t>
            </a:r>
            <a:r>
              <a:rPr lang="en-US" b="0" dirty="0" err="1"/>
              <a:t>Verbesserung</a:t>
            </a:r>
            <a:r>
              <a:rPr lang="en-US" b="0" dirty="0"/>
              <a:t> der </a:t>
            </a:r>
            <a:r>
              <a:rPr lang="en-US" b="0" dirty="0" err="1"/>
              <a:t>Datenqualität</a:t>
            </a:r>
            <a:r>
              <a:rPr lang="en-US" b="0" dirty="0"/>
              <a:t> </a:t>
            </a:r>
          </a:p>
          <a:p>
            <a:r>
              <a:rPr lang="en-US" b="0" dirty="0" err="1"/>
              <a:t>Qualitativ</a:t>
            </a:r>
            <a:r>
              <a:rPr lang="en-US" b="0" dirty="0"/>
              <a:t> </a:t>
            </a:r>
            <a:r>
              <a:rPr lang="en-US" b="0" dirty="0" err="1"/>
              <a:t>minderwertige</a:t>
            </a:r>
            <a:r>
              <a:rPr lang="en-US" b="0" dirty="0"/>
              <a:t> Daten </a:t>
            </a:r>
            <a:r>
              <a:rPr lang="en-US" b="0" dirty="0" err="1"/>
              <a:t>führen</a:t>
            </a:r>
            <a:r>
              <a:rPr lang="en-US" b="0" dirty="0"/>
              <a:t> </a:t>
            </a:r>
            <a:r>
              <a:rPr lang="en-US" b="0" dirty="0" err="1"/>
              <a:t>zu</a:t>
            </a:r>
            <a:r>
              <a:rPr lang="en-US" b="0" dirty="0"/>
              <a:t> </a:t>
            </a:r>
            <a:r>
              <a:rPr lang="en-US" b="0" dirty="0" err="1"/>
              <a:t>fehlerhaften</a:t>
            </a:r>
            <a:r>
              <a:rPr lang="en-US" b="0" dirty="0"/>
              <a:t> </a:t>
            </a:r>
            <a:r>
              <a:rPr lang="en-US" b="0" dirty="0" err="1"/>
              <a:t>Schlussfolgerungen</a:t>
            </a:r>
            <a:r>
              <a:rPr lang="en-US" b="0" dirty="0"/>
              <a:t> und </a:t>
            </a:r>
            <a:r>
              <a:rPr lang="en-US" b="0" dirty="0" err="1"/>
              <a:t>potenziell</a:t>
            </a:r>
            <a:r>
              <a:rPr lang="en-US" b="0" dirty="0"/>
              <a:t> </a:t>
            </a:r>
            <a:r>
              <a:rPr lang="en-US" b="0" dirty="0" err="1"/>
              <a:t>schädlichen</a:t>
            </a:r>
            <a:r>
              <a:rPr lang="en-US" b="0" dirty="0"/>
              <a:t> </a:t>
            </a:r>
            <a:r>
              <a:rPr lang="en-US" b="0" dirty="0" err="1"/>
              <a:t>Behandlungsempfehlungen</a:t>
            </a:r>
            <a:endParaRPr lang="en-US" b="0" dirty="0"/>
          </a:p>
          <a:p>
            <a:pPr marL="0" indent="0">
              <a:buNone/>
            </a:pPr>
            <a:endParaRPr lang="de-DE" b="0" dirty="0"/>
          </a:p>
        </p:txBody>
      </p:sp>
      <p:sp>
        <p:nvSpPr>
          <p:cNvPr id="4" name="Fußzeilenplatzhalter 3">
            <a:extLst>
              <a:ext uri="{FF2B5EF4-FFF2-40B4-BE49-F238E27FC236}">
                <a16:creationId xmlns:a16="http://schemas.microsoft.com/office/drawing/2014/main" id="{FC22B0BA-A332-80F1-3EC2-96A894573441}"/>
              </a:ext>
            </a:extLst>
          </p:cNvPr>
          <p:cNvSpPr>
            <a:spLocks noGrp="1"/>
          </p:cNvSpPr>
          <p:nvPr>
            <p:ph type="ftr" sz="quarter" idx="11"/>
          </p:nvPr>
        </p:nvSpPr>
        <p:spPr>
          <a:xfrm>
            <a:off x="2380685" y="6461404"/>
            <a:ext cx="7877909" cy="283084"/>
          </a:xfrm>
        </p:spPr>
        <p:txBody>
          <a:bodyPr/>
          <a:lstStyle/>
          <a:p>
            <a:endParaRPr lang="de-DE" dirty="0"/>
          </a:p>
        </p:txBody>
      </p:sp>
      <p:sp>
        <p:nvSpPr>
          <p:cNvPr id="5" name="Foliennummernplatzhalter 4">
            <a:extLst>
              <a:ext uri="{FF2B5EF4-FFF2-40B4-BE49-F238E27FC236}">
                <a16:creationId xmlns:a16="http://schemas.microsoft.com/office/drawing/2014/main" id="{934AE9C6-D458-1F22-6062-BD0DFEF48EC5}"/>
              </a:ext>
            </a:extLst>
          </p:cNvPr>
          <p:cNvSpPr>
            <a:spLocks noGrp="1"/>
          </p:cNvSpPr>
          <p:nvPr>
            <p:ph type="sldNum" sz="quarter" idx="12"/>
          </p:nvPr>
        </p:nvSpPr>
        <p:spPr>
          <a:xfrm>
            <a:off x="8610600" y="6461404"/>
            <a:ext cx="2743200" cy="283084"/>
          </a:xfrm>
        </p:spPr>
        <p:txBody>
          <a:bodyPr/>
          <a:lstStyle/>
          <a:p>
            <a:fld id="{BBDAF7BE-D89C-6B49-BAC7-BAB901C4C797}" type="slidenum">
              <a:rPr lang="de-DE" smtClean="0"/>
              <a:pPr/>
              <a:t>4</a:t>
            </a:fld>
            <a:endParaRPr lang="de-DE"/>
          </a:p>
        </p:txBody>
      </p:sp>
      <p:sp>
        <p:nvSpPr>
          <p:cNvPr id="25" name="Textplatzhalter 24">
            <a:extLst>
              <a:ext uri="{FF2B5EF4-FFF2-40B4-BE49-F238E27FC236}">
                <a16:creationId xmlns:a16="http://schemas.microsoft.com/office/drawing/2014/main" id="{D2B79C2D-26D5-A866-63CA-50F92651C296}"/>
              </a:ext>
            </a:extLst>
          </p:cNvPr>
          <p:cNvSpPr>
            <a:spLocks noGrp="1"/>
          </p:cNvSpPr>
          <p:nvPr>
            <p:ph type="body" sz="quarter" idx="13"/>
          </p:nvPr>
        </p:nvSpPr>
        <p:spPr/>
        <p:txBody>
          <a:bodyPr/>
          <a:lstStyle/>
          <a:p>
            <a:endParaRPr lang="de-DE"/>
          </a:p>
        </p:txBody>
      </p:sp>
      <p:sp>
        <p:nvSpPr>
          <p:cNvPr id="26" name="Textplatzhalter 25">
            <a:extLst>
              <a:ext uri="{FF2B5EF4-FFF2-40B4-BE49-F238E27FC236}">
                <a16:creationId xmlns:a16="http://schemas.microsoft.com/office/drawing/2014/main" id="{9EF1412F-F9A4-3B5F-CFD7-C69856525832}"/>
              </a:ext>
            </a:extLst>
          </p:cNvPr>
          <p:cNvSpPr>
            <a:spLocks noGrp="1"/>
          </p:cNvSpPr>
          <p:nvPr>
            <p:ph type="body" sz="quarter" idx="14"/>
          </p:nvPr>
        </p:nvSpPr>
        <p:spPr/>
        <p:txBody>
          <a:bodyPr/>
          <a:lstStyle/>
          <a:p>
            <a:endParaRPr lang="de-DE"/>
          </a:p>
        </p:txBody>
      </p:sp>
      <p:pic>
        <p:nvPicPr>
          <p:cNvPr id="27" name="alloy_gpt-4o-mini-tts_1x_2025-10-22T18_15_38-919Z">
            <a:hlinkClick r:id="" action="ppaction://media"/>
            <a:extLst>
              <a:ext uri="{FF2B5EF4-FFF2-40B4-BE49-F238E27FC236}">
                <a16:creationId xmlns:a16="http://schemas.microsoft.com/office/drawing/2014/main" id="{551C945A-BA27-47F6-9D3D-2285EE704DE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28600" y="6012656"/>
            <a:ext cx="609600" cy="609600"/>
          </a:xfrm>
          <a:prstGeom prst="rect">
            <a:avLst/>
          </a:prstGeom>
        </p:spPr>
      </p:pic>
    </p:spTree>
    <p:extLst>
      <p:ext uri="{BB962C8B-B14F-4D97-AF65-F5344CB8AC3E}">
        <p14:creationId xmlns:p14="http://schemas.microsoft.com/office/powerpoint/2010/main" val="1230110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048"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1DEAAF-A093-9A03-B432-0C719115FE19}"/>
              </a:ext>
            </a:extLst>
          </p:cNvPr>
          <p:cNvSpPr>
            <a:spLocks noGrp="1"/>
          </p:cNvSpPr>
          <p:nvPr>
            <p:ph type="title"/>
          </p:nvPr>
        </p:nvSpPr>
        <p:spPr/>
        <p:txBody>
          <a:bodyPr/>
          <a:lstStyle/>
          <a:p>
            <a:r>
              <a:rPr lang="de-DE" dirty="0">
                <a:latin typeface="+mj-lt"/>
              </a:rPr>
              <a:t>Fit </a:t>
            </a:r>
            <a:r>
              <a:rPr lang="de-DE" dirty="0" err="1">
                <a:latin typeface="+mj-lt"/>
              </a:rPr>
              <a:t>for</a:t>
            </a:r>
            <a:r>
              <a:rPr lang="de-DE" dirty="0">
                <a:latin typeface="+mj-lt"/>
              </a:rPr>
              <a:t> Purpose: Der Kern der Datenqualität</a:t>
            </a:r>
          </a:p>
        </p:txBody>
      </p:sp>
      <p:sp>
        <p:nvSpPr>
          <p:cNvPr id="4" name="Fußzeilenplatzhalter 3">
            <a:extLst>
              <a:ext uri="{FF2B5EF4-FFF2-40B4-BE49-F238E27FC236}">
                <a16:creationId xmlns:a16="http://schemas.microsoft.com/office/drawing/2014/main" id="{6B0158E8-0A0E-1AA5-F91F-F78EB5873676}"/>
              </a:ext>
            </a:extLst>
          </p:cNvPr>
          <p:cNvSpPr>
            <a:spLocks noGrp="1"/>
          </p:cNvSpPr>
          <p:nvPr>
            <p:ph type="ftr" sz="quarter" idx="11"/>
          </p:nvPr>
        </p:nvSpPr>
        <p:spPr/>
        <p:txBody>
          <a:bodyPr/>
          <a:lstStyle/>
          <a:p>
            <a:endParaRPr lang="de-DE" dirty="0">
              <a:latin typeface="+mj-lt"/>
            </a:endParaRPr>
          </a:p>
        </p:txBody>
      </p:sp>
      <p:sp>
        <p:nvSpPr>
          <p:cNvPr id="5" name="Foliennummernplatzhalter 4">
            <a:extLst>
              <a:ext uri="{FF2B5EF4-FFF2-40B4-BE49-F238E27FC236}">
                <a16:creationId xmlns:a16="http://schemas.microsoft.com/office/drawing/2014/main" id="{21FCE677-1F03-52F6-7BC9-F05F161FD65D}"/>
              </a:ext>
            </a:extLst>
          </p:cNvPr>
          <p:cNvSpPr>
            <a:spLocks noGrp="1"/>
          </p:cNvSpPr>
          <p:nvPr>
            <p:ph type="sldNum" sz="quarter" idx="12"/>
          </p:nvPr>
        </p:nvSpPr>
        <p:spPr/>
        <p:txBody>
          <a:bodyPr/>
          <a:lstStyle/>
          <a:p>
            <a:fld id="{BBDAF7BE-D89C-6B49-BAC7-BAB901C4C797}" type="slidenum">
              <a:rPr lang="de-DE" smtClean="0">
                <a:latin typeface="+mj-lt"/>
              </a:rPr>
              <a:pPr/>
              <a:t>5</a:t>
            </a:fld>
            <a:endParaRPr lang="de-DE">
              <a:latin typeface="+mj-lt"/>
            </a:endParaRPr>
          </a:p>
        </p:txBody>
      </p:sp>
      <p:sp>
        <p:nvSpPr>
          <p:cNvPr id="6" name="Textplatzhalter 5">
            <a:extLst>
              <a:ext uri="{FF2B5EF4-FFF2-40B4-BE49-F238E27FC236}">
                <a16:creationId xmlns:a16="http://schemas.microsoft.com/office/drawing/2014/main" id="{628E13C9-A3D3-0988-D3B1-136B3F09005B}"/>
              </a:ext>
            </a:extLst>
          </p:cNvPr>
          <p:cNvSpPr>
            <a:spLocks noGrp="1"/>
          </p:cNvSpPr>
          <p:nvPr>
            <p:ph type="body" sz="quarter" idx="13"/>
          </p:nvPr>
        </p:nvSpPr>
        <p:spPr/>
        <p:txBody>
          <a:bodyPr/>
          <a:lstStyle/>
          <a:p>
            <a:endParaRPr lang="de-DE">
              <a:latin typeface="+mj-lt"/>
            </a:endParaRPr>
          </a:p>
        </p:txBody>
      </p:sp>
      <p:sp>
        <p:nvSpPr>
          <p:cNvPr id="7" name="Textplatzhalter 6">
            <a:extLst>
              <a:ext uri="{FF2B5EF4-FFF2-40B4-BE49-F238E27FC236}">
                <a16:creationId xmlns:a16="http://schemas.microsoft.com/office/drawing/2014/main" id="{3AE78409-1EF1-F3AC-9F3D-2365CD75761D}"/>
              </a:ext>
            </a:extLst>
          </p:cNvPr>
          <p:cNvSpPr>
            <a:spLocks noGrp="1"/>
          </p:cNvSpPr>
          <p:nvPr>
            <p:ph type="body" sz="quarter" idx="14"/>
          </p:nvPr>
        </p:nvSpPr>
        <p:spPr/>
        <p:txBody>
          <a:bodyPr/>
          <a:lstStyle/>
          <a:p>
            <a:endParaRPr lang="de-DE">
              <a:latin typeface="+mj-lt"/>
            </a:endParaRPr>
          </a:p>
        </p:txBody>
      </p:sp>
      <p:grpSp>
        <p:nvGrpSpPr>
          <p:cNvPr id="65" name="Gruppieren 64">
            <a:extLst>
              <a:ext uri="{FF2B5EF4-FFF2-40B4-BE49-F238E27FC236}">
                <a16:creationId xmlns:a16="http://schemas.microsoft.com/office/drawing/2014/main" id="{CB63B5D2-BA2B-D144-AE54-D6E666F8AB27}"/>
              </a:ext>
            </a:extLst>
          </p:cNvPr>
          <p:cNvGrpSpPr/>
          <p:nvPr/>
        </p:nvGrpSpPr>
        <p:grpSpPr>
          <a:xfrm>
            <a:off x="838200" y="1828801"/>
            <a:ext cx="10515600" cy="4012672"/>
            <a:chOff x="793790" y="1912501"/>
            <a:chExt cx="13042821" cy="4841880"/>
          </a:xfrm>
        </p:grpSpPr>
        <p:sp>
          <p:nvSpPr>
            <p:cNvPr id="50" name="Shape 1">
              <a:extLst>
                <a:ext uri="{FF2B5EF4-FFF2-40B4-BE49-F238E27FC236}">
                  <a16:creationId xmlns:a16="http://schemas.microsoft.com/office/drawing/2014/main" id="{23218552-292F-5FC7-3885-34854D13E29D}"/>
                </a:ext>
              </a:extLst>
            </p:cNvPr>
            <p:cNvSpPr/>
            <p:nvPr/>
          </p:nvSpPr>
          <p:spPr>
            <a:xfrm>
              <a:off x="793790" y="1912501"/>
              <a:ext cx="4205764" cy="4841880"/>
            </a:xfrm>
            <a:prstGeom prst="roundRect">
              <a:avLst>
                <a:gd name="adj" fmla="val 3223"/>
              </a:avLst>
            </a:prstGeom>
            <a:solidFill>
              <a:srgbClr val="DFECE9"/>
            </a:solidFill>
            <a:ln w="7620">
              <a:solidFill>
                <a:srgbClr val="C5D2CF"/>
              </a:solidFill>
              <a:prstDash val="solid"/>
            </a:ln>
          </p:spPr>
          <p:txBody>
            <a:bodyPr/>
            <a:lstStyle/>
            <a:p>
              <a:endParaRPr lang="de-DE" sz="2000">
                <a:latin typeface="+mj-lt"/>
              </a:endParaRPr>
            </a:p>
          </p:txBody>
        </p:sp>
        <p:sp>
          <p:nvSpPr>
            <p:cNvPr id="51" name="Shape 2">
              <a:extLst>
                <a:ext uri="{FF2B5EF4-FFF2-40B4-BE49-F238E27FC236}">
                  <a16:creationId xmlns:a16="http://schemas.microsoft.com/office/drawing/2014/main" id="{894749F3-DEDB-2974-A311-3D37BA68245F}"/>
                </a:ext>
              </a:extLst>
            </p:cNvPr>
            <p:cNvSpPr/>
            <p:nvPr/>
          </p:nvSpPr>
          <p:spPr>
            <a:xfrm>
              <a:off x="1014055" y="2132767"/>
              <a:ext cx="637937" cy="637937"/>
            </a:xfrm>
            <a:prstGeom prst="roundRect">
              <a:avLst>
                <a:gd name="adj" fmla="val 14332270"/>
              </a:avLst>
            </a:prstGeom>
            <a:solidFill>
              <a:srgbClr val="437066"/>
            </a:solidFill>
            <a:ln/>
          </p:spPr>
          <p:txBody>
            <a:bodyPr/>
            <a:lstStyle/>
            <a:p>
              <a:endParaRPr lang="de-DE" sz="2000">
                <a:latin typeface="+mj-lt"/>
              </a:endParaRPr>
            </a:p>
          </p:txBody>
        </p:sp>
        <p:pic>
          <p:nvPicPr>
            <p:cNvPr id="52" name="Image 0" descr="preencoded.png">
              <a:extLst>
                <a:ext uri="{FF2B5EF4-FFF2-40B4-BE49-F238E27FC236}">
                  <a16:creationId xmlns:a16="http://schemas.microsoft.com/office/drawing/2014/main" id="{A56504B6-7931-8583-C059-46BE0A78411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89434" y="2308146"/>
              <a:ext cx="287060" cy="287060"/>
            </a:xfrm>
            <a:prstGeom prst="rect">
              <a:avLst/>
            </a:prstGeom>
          </p:spPr>
        </p:pic>
        <p:sp>
          <p:nvSpPr>
            <p:cNvPr id="53" name="Text 3">
              <a:extLst>
                <a:ext uri="{FF2B5EF4-FFF2-40B4-BE49-F238E27FC236}">
                  <a16:creationId xmlns:a16="http://schemas.microsoft.com/office/drawing/2014/main" id="{8A2EC36F-0463-B525-618F-A972599BEDF4}"/>
                </a:ext>
              </a:extLst>
            </p:cNvPr>
            <p:cNvSpPr/>
            <p:nvPr/>
          </p:nvSpPr>
          <p:spPr>
            <a:xfrm>
              <a:off x="1014055" y="2983349"/>
              <a:ext cx="2658070" cy="580559"/>
            </a:xfrm>
            <a:prstGeom prst="rect">
              <a:avLst/>
            </a:prstGeom>
            <a:noFill/>
            <a:ln/>
          </p:spPr>
          <p:txBody>
            <a:bodyPr wrap="none" lIns="0" tIns="0" rIns="0" bIns="0" rtlCol="0" anchor="t"/>
            <a:lstStyle/>
            <a:p>
              <a:pPr marL="0" indent="0" algn="l">
                <a:lnSpc>
                  <a:spcPts val="2600"/>
                </a:lnSpc>
                <a:buNone/>
              </a:pPr>
              <a:r>
                <a:rPr lang="en-US" sz="2000" b="1" dirty="0" err="1">
                  <a:solidFill>
                    <a:srgbClr val="2C3249"/>
                  </a:solidFill>
                  <a:latin typeface="+mj-lt"/>
                  <a:ea typeface="Kanit Light" pitchFamily="34" charset="-122"/>
                  <a:cs typeface="Kanit Light" pitchFamily="34" charset="-120"/>
                </a:rPr>
                <a:t>Kontextabhängig</a:t>
              </a:r>
              <a:endParaRPr lang="en-US" sz="2000" b="1" dirty="0">
                <a:solidFill>
                  <a:srgbClr val="2C3249"/>
                </a:solidFill>
                <a:latin typeface="+mj-lt"/>
                <a:ea typeface="Kanit Light" pitchFamily="34" charset="-122"/>
                <a:cs typeface="Kanit Light" pitchFamily="34" charset="-120"/>
              </a:endParaRPr>
            </a:p>
          </p:txBody>
        </p:sp>
        <p:sp>
          <p:nvSpPr>
            <p:cNvPr id="54" name="Text 4">
              <a:extLst>
                <a:ext uri="{FF2B5EF4-FFF2-40B4-BE49-F238E27FC236}">
                  <a16:creationId xmlns:a16="http://schemas.microsoft.com/office/drawing/2014/main" id="{7FD8BA67-A35E-DBB8-76CA-FA1C2AF676C4}"/>
                </a:ext>
              </a:extLst>
            </p:cNvPr>
            <p:cNvSpPr/>
            <p:nvPr/>
          </p:nvSpPr>
          <p:spPr>
            <a:xfrm>
              <a:off x="1014055" y="3443168"/>
              <a:ext cx="3765232" cy="1782865"/>
            </a:xfrm>
            <a:prstGeom prst="rect">
              <a:avLst/>
            </a:prstGeom>
            <a:noFill/>
            <a:ln/>
          </p:spPr>
          <p:txBody>
            <a:bodyPr wrap="square" lIns="0" tIns="0" rIns="0" bIns="0" rtlCol="0" anchor="t"/>
            <a:lstStyle/>
            <a:p>
              <a:pPr marL="0" indent="0" algn="l">
                <a:lnSpc>
                  <a:spcPts val="2650"/>
                </a:lnSpc>
                <a:buNone/>
              </a:pPr>
              <a:r>
                <a:rPr lang="de-DE" sz="2000" dirty="0">
                  <a:solidFill>
                    <a:srgbClr val="2C3249"/>
                  </a:solidFill>
                  <a:latin typeface="+mj-lt"/>
                  <a:ea typeface="Martel Sans" pitchFamily="34" charset="-122"/>
                  <a:cs typeface="Martel Sans" pitchFamily="34" charset="-120"/>
                </a:rPr>
                <a:t>Qualität ist zweckgebunden und aus Nutzer:innen-perspektive definiert</a:t>
              </a:r>
            </a:p>
          </p:txBody>
        </p:sp>
        <p:sp>
          <p:nvSpPr>
            <p:cNvPr id="55" name="Shape 5">
              <a:extLst>
                <a:ext uri="{FF2B5EF4-FFF2-40B4-BE49-F238E27FC236}">
                  <a16:creationId xmlns:a16="http://schemas.microsoft.com/office/drawing/2014/main" id="{AE61FD31-7DFB-E2B0-5D6C-A060F79AF495}"/>
                </a:ext>
              </a:extLst>
            </p:cNvPr>
            <p:cNvSpPr/>
            <p:nvPr/>
          </p:nvSpPr>
          <p:spPr>
            <a:xfrm>
              <a:off x="5212199" y="1912501"/>
              <a:ext cx="4205883" cy="4841880"/>
            </a:xfrm>
            <a:prstGeom prst="roundRect">
              <a:avLst>
                <a:gd name="adj" fmla="val 3223"/>
              </a:avLst>
            </a:prstGeom>
            <a:solidFill>
              <a:srgbClr val="DFECE9"/>
            </a:solidFill>
            <a:ln w="7620">
              <a:solidFill>
                <a:srgbClr val="C5D2CF"/>
              </a:solidFill>
              <a:prstDash val="solid"/>
            </a:ln>
          </p:spPr>
          <p:txBody>
            <a:bodyPr/>
            <a:lstStyle/>
            <a:p>
              <a:endParaRPr lang="de-DE" sz="2000">
                <a:latin typeface="+mj-lt"/>
              </a:endParaRPr>
            </a:p>
          </p:txBody>
        </p:sp>
        <p:sp>
          <p:nvSpPr>
            <p:cNvPr id="56" name="Shape 6">
              <a:extLst>
                <a:ext uri="{FF2B5EF4-FFF2-40B4-BE49-F238E27FC236}">
                  <a16:creationId xmlns:a16="http://schemas.microsoft.com/office/drawing/2014/main" id="{69238985-3328-3AAE-ACF0-0A2A362313DD}"/>
                </a:ext>
              </a:extLst>
            </p:cNvPr>
            <p:cNvSpPr/>
            <p:nvPr/>
          </p:nvSpPr>
          <p:spPr>
            <a:xfrm>
              <a:off x="5432465" y="2132767"/>
              <a:ext cx="637937" cy="637937"/>
            </a:xfrm>
            <a:prstGeom prst="roundRect">
              <a:avLst>
                <a:gd name="adj" fmla="val 14332270"/>
              </a:avLst>
            </a:prstGeom>
            <a:solidFill>
              <a:srgbClr val="437066"/>
            </a:solidFill>
            <a:ln/>
          </p:spPr>
          <p:txBody>
            <a:bodyPr/>
            <a:lstStyle/>
            <a:p>
              <a:endParaRPr lang="de-DE" sz="2000">
                <a:latin typeface="+mj-lt"/>
              </a:endParaRPr>
            </a:p>
          </p:txBody>
        </p:sp>
        <p:pic>
          <p:nvPicPr>
            <p:cNvPr id="57" name="Image 1" descr="preencoded.png">
              <a:extLst>
                <a:ext uri="{FF2B5EF4-FFF2-40B4-BE49-F238E27FC236}">
                  <a16:creationId xmlns:a16="http://schemas.microsoft.com/office/drawing/2014/main" id="{0B981FF9-AB8D-977C-3DDE-E65FED45A50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607844" y="2308146"/>
              <a:ext cx="287060" cy="287060"/>
            </a:xfrm>
            <a:prstGeom prst="rect">
              <a:avLst/>
            </a:prstGeom>
          </p:spPr>
        </p:pic>
        <p:sp>
          <p:nvSpPr>
            <p:cNvPr id="58" name="Text 7">
              <a:extLst>
                <a:ext uri="{FF2B5EF4-FFF2-40B4-BE49-F238E27FC236}">
                  <a16:creationId xmlns:a16="http://schemas.microsoft.com/office/drawing/2014/main" id="{14898C0F-73FF-646D-52BC-9B0F878C785A}"/>
                </a:ext>
              </a:extLst>
            </p:cNvPr>
            <p:cNvSpPr/>
            <p:nvPr/>
          </p:nvSpPr>
          <p:spPr>
            <a:xfrm>
              <a:off x="5432465" y="2983349"/>
              <a:ext cx="2658070" cy="580559"/>
            </a:xfrm>
            <a:prstGeom prst="rect">
              <a:avLst/>
            </a:prstGeom>
            <a:noFill/>
            <a:ln/>
          </p:spPr>
          <p:txBody>
            <a:bodyPr wrap="none" lIns="0" tIns="0" rIns="0" bIns="0" rtlCol="0" anchor="t"/>
            <a:lstStyle/>
            <a:p>
              <a:pPr marL="0" indent="0" algn="l">
                <a:lnSpc>
                  <a:spcPts val="2600"/>
                </a:lnSpc>
                <a:buNone/>
              </a:pPr>
              <a:r>
                <a:rPr lang="en-US" sz="2000" b="1" dirty="0">
                  <a:solidFill>
                    <a:srgbClr val="2C3249"/>
                  </a:solidFill>
                  <a:latin typeface="+mj-lt"/>
                  <a:ea typeface="Kanit Light" pitchFamily="34" charset="-122"/>
                  <a:cs typeface="Kanit Light" pitchFamily="34" charset="-120"/>
                </a:rPr>
                <a:t>Multidimensional</a:t>
              </a:r>
            </a:p>
          </p:txBody>
        </p:sp>
        <p:sp>
          <p:nvSpPr>
            <p:cNvPr id="59" name="Text 8">
              <a:extLst>
                <a:ext uri="{FF2B5EF4-FFF2-40B4-BE49-F238E27FC236}">
                  <a16:creationId xmlns:a16="http://schemas.microsoft.com/office/drawing/2014/main" id="{6E03119F-7EAA-B0D2-5826-B885ACCF2EF5}"/>
                </a:ext>
              </a:extLst>
            </p:cNvPr>
            <p:cNvSpPr/>
            <p:nvPr/>
          </p:nvSpPr>
          <p:spPr>
            <a:xfrm>
              <a:off x="5432465" y="3443168"/>
              <a:ext cx="3765352" cy="1782865"/>
            </a:xfrm>
            <a:prstGeom prst="rect">
              <a:avLst/>
            </a:prstGeom>
            <a:noFill/>
            <a:ln/>
          </p:spPr>
          <p:txBody>
            <a:bodyPr wrap="square" lIns="0" tIns="0" rIns="0" bIns="0" rtlCol="0" anchor="t"/>
            <a:lstStyle/>
            <a:p>
              <a:pPr marL="0" indent="0" algn="l">
                <a:lnSpc>
                  <a:spcPts val="2650"/>
                </a:lnSpc>
                <a:buNone/>
              </a:pPr>
              <a:r>
                <a:rPr lang="de-DE" sz="2000" dirty="0">
                  <a:solidFill>
                    <a:srgbClr val="2C3249"/>
                  </a:solidFill>
                  <a:latin typeface="+mj-lt"/>
                  <a:ea typeface="Martel Sans" pitchFamily="34" charset="-122"/>
                  <a:cs typeface="Martel Sans" pitchFamily="34" charset="-120"/>
                </a:rPr>
                <a:t>Umfasst Eigenschaften der Daten selbst sowie deren Präsentation und Dokumentation</a:t>
              </a:r>
            </a:p>
          </p:txBody>
        </p:sp>
        <p:sp>
          <p:nvSpPr>
            <p:cNvPr id="60" name="Shape 9">
              <a:extLst>
                <a:ext uri="{FF2B5EF4-FFF2-40B4-BE49-F238E27FC236}">
                  <a16:creationId xmlns:a16="http://schemas.microsoft.com/office/drawing/2014/main" id="{0DBB1141-EB84-57F2-DEC5-19D5C8AB4B64}"/>
                </a:ext>
              </a:extLst>
            </p:cNvPr>
            <p:cNvSpPr/>
            <p:nvPr/>
          </p:nvSpPr>
          <p:spPr>
            <a:xfrm>
              <a:off x="9630728" y="1912501"/>
              <a:ext cx="4205883" cy="4841880"/>
            </a:xfrm>
            <a:prstGeom prst="roundRect">
              <a:avLst>
                <a:gd name="adj" fmla="val 3223"/>
              </a:avLst>
            </a:prstGeom>
            <a:solidFill>
              <a:srgbClr val="DFECE9"/>
            </a:solidFill>
            <a:ln w="7620">
              <a:solidFill>
                <a:srgbClr val="C5D2CF"/>
              </a:solidFill>
              <a:prstDash val="solid"/>
            </a:ln>
          </p:spPr>
          <p:txBody>
            <a:bodyPr/>
            <a:lstStyle/>
            <a:p>
              <a:endParaRPr lang="de-DE" sz="2000">
                <a:latin typeface="+mj-lt"/>
              </a:endParaRPr>
            </a:p>
          </p:txBody>
        </p:sp>
        <p:sp>
          <p:nvSpPr>
            <p:cNvPr id="61" name="Shape 10">
              <a:extLst>
                <a:ext uri="{FF2B5EF4-FFF2-40B4-BE49-F238E27FC236}">
                  <a16:creationId xmlns:a16="http://schemas.microsoft.com/office/drawing/2014/main" id="{C8A8AD8C-637A-24D1-AF45-28B8D3FC8F2B}"/>
                </a:ext>
              </a:extLst>
            </p:cNvPr>
            <p:cNvSpPr/>
            <p:nvPr/>
          </p:nvSpPr>
          <p:spPr>
            <a:xfrm>
              <a:off x="9850993" y="2132767"/>
              <a:ext cx="637937" cy="637937"/>
            </a:xfrm>
            <a:prstGeom prst="roundRect">
              <a:avLst>
                <a:gd name="adj" fmla="val 14332270"/>
              </a:avLst>
            </a:prstGeom>
            <a:solidFill>
              <a:srgbClr val="437066"/>
            </a:solidFill>
            <a:ln/>
          </p:spPr>
          <p:txBody>
            <a:bodyPr/>
            <a:lstStyle/>
            <a:p>
              <a:endParaRPr lang="de-DE" sz="2000">
                <a:latin typeface="+mj-lt"/>
              </a:endParaRPr>
            </a:p>
          </p:txBody>
        </p:sp>
        <p:pic>
          <p:nvPicPr>
            <p:cNvPr id="62" name="Image 2" descr="preencoded.png">
              <a:extLst>
                <a:ext uri="{FF2B5EF4-FFF2-40B4-BE49-F238E27FC236}">
                  <a16:creationId xmlns:a16="http://schemas.microsoft.com/office/drawing/2014/main" id="{28465CA2-29A8-098D-C97C-71F22C7AE84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026372" y="2308146"/>
              <a:ext cx="287060" cy="287060"/>
            </a:xfrm>
            <a:prstGeom prst="rect">
              <a:avLst/>
            </a:prstGeom>
          </p:spPr>
        </p:pic>
        <p:sp>
          <p:nvSpPr>
            <p:cNvPr id="63" name="Text 11">
              <a:extLst>
                <a:ext uri="{FF2B5EF4-FFF2-40B4-BE49-F238E27FC236}">
                  <a16:creationId xmlns:a16="http://schemas.microsoft.com/office/drawing/2014/main" id="{CDEF67B6-D903-2978-7B5D-5260A3EAFD91}"/>
                </a:ext>
              </a:extLst>
            </p:cNvPr>
            <p:cNvSpPr/>
            <p:nvPr/>
          </p:nvSpPr>
          <p:spPr>
            <a:xfrm>
              <a:off x="9850993" y="2983349"/>
              <a:ext cx="2658070" cy="580559"/>
            </a:xfrm>
            <a:prstGeom prst="rect">
              <a:avLst/>
            </a:prstGeom>
            <a:noFill/>
            <a:ln/>
          </p:spPr>
          <p:txBody>
            <a:bodyPr wrap="none" lIns="0" tIns="0" rIns="0" bIns="0" rtlCol="0" anchor="t"/>
            <a:lstStyle/>
            <a:p>
              <a:pPr marL="0" indent="0" algn="l">
                <a:lnSpc>
                  <a:spcPts val="2600"/>
                </a:lnSpc>
                <a:buNone/>
              </a:pPr>
              <a:r>
                <a:rPr lang="en-US" sz="2000" b="1" dirty="0">
                  <a:solidFill>
                    <a:srgbClr val="2C3249"/>
                  </a:solidFill>
                  <a:latin typeface="+mj-lt"/>
                  <a:ea typeface="Kanit Light" pitchFamily="34" charset="-122"/>
                  <a:cs typeface="Kanit Light" pitchFamily="34" charset="-120"/>
                </a:rPr>
                <a:t>Fitness for Use</a:t>
              </a:r>
            </a:p>
          </p:txBody>
        </p:sp>
        <p:sp>
          <p:nvSpPr>
            <p:cNvPr id="64" name="Text 12">
              <a:extLst>
                <a:ext uri="{FF2B5EF4-FFF2-40B4-BE49-F238E27FC236}">
                  <a16:creationId xmlns:a16="http://schemas.microsoft.com/office/drawing/2014/main" id="{EE379842-EFC1-4602-302A-0C473D302DB6}"/>
                </a:ext>
              </a:extLst>
            </p:cNvPr>
            <p:cNvSpPr/>
            <p:nvPr/>
          </p:nvSpPr>
          <p:spPr>
            <a:xfrm>
              <a:off x="9850993" y="3443168"/>
              <a:ext cx="3765352" cy="1782865"/>
            </a:xfrm>
            <a:prstGeom prst="rect">
              <a:avLst/>
            </a:prstGeom>
            <a:noFill/>
            <a:ln/>
          </p:spPr>
          <p:txBody>
            <a:bodyPr wrap="square" lIns="0" tIns="0" rIns="0" bIns="0" rtlCol="0" anchor="t"/>
            <a:lstStyle/>
            <a:p>
              <a:pPr marL="0" indent="0" algn="l">
                <a:lnSpc>
                  <a:spcPts val="2650"/>
                </a:lnSpc>
                <a:buNone/>
              </a:pPr>
              <a:r>
                <a:rPr lang="de-DE" sz="2000" dirty="0">
                  <a:solidFill>
                    <a:srgbClr val="2C3249"/>
                  </a:solidFill>
                  <a:latin typeface="+mj-lt"/>
                  <a:ea typeface="Martel Sans" pitchFamily="34" charset="-122"/>
                  <a:cs typeface="Martel Sans" pitchFamily="34" charset="-120"/>
                </a:rPr>
                <a:t>Dieselben Daten können in einem Kontext hochqualitativ, in einem anderen unzureichend sein</a:t>
              </a:r>
            </a:p>
          </p:txBody>
        </p:sp>
      </p:grpSp>
      <p:pic>
        <p:nvPicPr>
          <p:cNvPr id="3" name="alloy_gpt-4o-mini-tts_1x_2025-10-22T18_15_57-149Z">
            <a:hlinkClick r:id="" action="ppaction://media"/>
            <a:extLst>
              <a:ext uri="{FF2B5EF4-FFF2-40B4-BE49-F238E27FC236}">
                <a16:creationId xmlns:a16="http://schemas.microsoft.com/office/drawing/2014/main" id="{CAF40C94-1B98-5A9F-5CD6-0D54116E82A8}"/>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09335" y="6012656"/>
            <a:ext cx="609600" cy="609600"/>
          </a:xfrm>
          <a:prstGeom prst="rect">
            <a:avLst/>
          </a:prstGeom>
        </p:spPr>
      </p:pic>
    </p:spTree>
    <p:extLst>
      <p:ext uri="{BB962C8B-B14F-4D97-AF65-F5344CB8AC3E}">
        <p14:creationId xmlns:p14="http://schemas.microsoft.com/office/powerpoint/2010/main" val="2171839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2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DAA763-7F7F-13EB-3413-001A36437F7A}"/>
              </a:ext>
            </a:extLst>
          </p:cNvPr>
          <p:cNvSpPr>
            <a:spLocks noGrp="1"/>
          </p:cNvSpPr>
          <p:nvPr>
            <p:ph type="title"/>
          </p:nvPr>
        </p:nvSpPr>
        <p:spPr/>
        <p:txBody>
          <a:bodyPr/>
          <a:lstStyle/>
          <a:p>
            <a:r>
              <a:rPr lang="de-DE" dirty="0"/>
              <a:t>Zentrale Qualitätskriterien</a:t>
            </a:r>
            <a:br>
              <a:rPr lang="de-DE" dirty="0"/>
            </a:br>
            <a:endParaRPr lang="de-DE" dirty="0"/>
          </a:p>
        </p:txBody>
      </p:sp>
      <p:sp>
        <p:nvSpPr>
          <p:cNvPr id="4" name="Fußzeilenplatzhalter 3">
            <a:extLst>
              <a:ext uri="{FF2B5EF4-FFF2-40B4-BE49-F238E27FC236}">
                <a16:creationId xmlns:a16="http://schemas.microsoft.com/office/drawing/2014/main" id="{08051377-44BB-D44A-E4AB-FC53F78FD181}"/>
              </a:ext>
            </a:extLst>
          </p:cNvPr>
          <p:cNvSpPr>
            <a:spLocks noGrp="1"/>
          </p:cNvSpPr>
          <p:nvPr>
            <p:ph type="ftr" sz="quarter" idx="11"/>
          </p:nvPr>
        </p:nvSpPr>
        <p:spPr/>
        <p:txBody>
          <a:bodyPr/>
          <a:lstStyle/>
          <a:p>
            <a:endParaRPr lang="de-DE" dirty="0"/>
          </a:p>
        </p:txBody>
      </p:sp>
      <p:sp>
        <p:nvSpPr>
          <p:cNvPr id="5" name="Foliennummernplatzhalter 4">
            <a:extLst>
              <a:ext uri="{FF2B5EF4-FFF2-40B4-BE49-F238E27FC236}">
                <a16:creationId xmlns:a16="http://schemas.microsoft.com/office/drawing/2014/main" id="{06AEB598-018E-8459-BE53-4DE3567B6806}"/>
              </a:ext>
            </a:extLst>
          </p:cNvPr>
          <p:cNvSpPr>
            <a:spLocks noGrp="1"/>
          </p:cNvSpPr>
          <p:nvPr>
            <p:ph type="sldNum" sz="quarter" idx="12"/>
          </p:nvPr>
        </p:nvSpPr>
        <p:spPr/>
        <p:txBody>
          <a:bodyPr/>
          <a:lstStyle/>
          <a:p>
            <a:fld id="{BBDAF7BE-D89C-6B49-BAC7-BAB901C4C797}" type="slidenum">
              <a:rPr lang="de-DE" smtClean="0"/>
              <a:pPr/>
              <a:t>6</a:t>
            </a:fld>
            <a:endParaRPr lang="de-DE"/>
          </a:p>
        </p:txBody>
      </p:sp>
      <p:sp>
        <p:nvSpPr>
          <p:cNvPr id="6" name="Textplatzhalter 5">
            <a:extLst>
              <a:ext uri="{FF2B5EF4-FFF2-40B4-BE49-F238E27FC236}">
                <a16:creationId xmlns:a16="http://schemas.microsoft.com/office/drawing/2014/main" id="{94AB0D40-35D3-BDB1-478F-724E2F52460D}"/>
              </a:ext>
            </a:extLst>
          </p:cNvPr>
          <p:cNvSpPr>
            <a:spLocks noGrp="1"/>
          </p:cNvSpPr>
          <p:nvPr>
            <p:ph type="body" sz="quarter" idx="13"/>
          </p:nvPr>
        </p:nvSpPr>
        <p:spPr/>
        <p:txBody>
          <a:bodyPr/>
          <a:lstStyle/>
          <a:p>
            <a:endParaRPr lang="de-DE"/>
          </a:p>
        </p:txBody>
      </p:sp>
      <p:sp>
        <p:nvSpPr>
          <p:cNvPr id="7" name="Textplatzhalter 6">
            <a:extLst>
              <a:ext uri="{FF2B5EF4-FFF2-40B4-BE49-F238E27FC236}">
                <a16:creationId xmlns:a16="http://schemas.microsoft.com/office/drawing/2014/main" id="{93E5236F-7AFA-CF93-0687-9EE8CF852D01}"/>
              </a:ext>
            </a:extLst>
          </p:cNvPr>
          <p:cNvSpPr>
            <a:spLocks noGrp="1"/>
          </p:cNvSpPr>
          <p:nvPr>
            <p:ph type="body" sz="quarter" idx="14"/>
          </p:nvPr>
        </p:nvSpPr>
        <p:spPr/>
        <p:txBody>
          <a:bodyPr/>
          <a:lstStyle/>
          <a:p>
            <a:endParaRPr lang="de-DE"/>
          </a:p>
        </p:txBody>
      </p:sp>
      <p:grpSp>
        <p:nvGrpSpPr>
          <p:cNvPr id="29" name="Gruppieren 28">
            <a:extLst>
              <a:ext uri="{FF2B5EF4-FFF2-40B4-BE49-F238E27FC236}">
                <a16:creationId xmlns:a16="http://schemas.microsoft.com/office/drawing/2014/main" id="{39415A5F-4C61-0F3C-84DC-20F4E530D9B9}"/>
              </a:ext>
            </a:extLst>
          </p:cNvPr>
          <p:cNvGrpSpPr/>
          <p:nvPr/>
        </p:nvGrpSpPr>
        <p:grpSpPr>
          <a:xfrm>
            <a:off x="459425" y="1709284"/>
            <a:ext cx="11273150" cy="4326230"/>
            <a:chOff x="793790" y="1907500"/>
            <a:chExt cx="13042820" cy="5730377"/>
          </a:xfrm>
        </p:grpSpPr>
        <p:pic>
          <p:nvPicPr>
            <p:cNvPr id="3" name="Image 0" descr="preencoded.png">
              <a:extLst>
                <a:ext uri="{FF2B5EF4-FFF2-40B4-BE49-F238E27FC236}">
                  <a16:creationId xmlns:a16="http://schemas.microsoft.com/office/drawing/2014/main" id="{FE94CA67-3FB2-7740-5600-AFAB47102C3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93790" y="1907500"/>
              <a:ext cx="646390" cy="646390"/>
            </a:xfrm>
            <a:prstGeom prst="rect">
              <a:avLst/>
            </a:prstGeom>
          </p:spPr>
        </p:pic>
        <p:sp>
          <p:nvSpPr>
            <p:cNvPr id="8" name="Text 1">
              <a:extLst>
                <a:ext uri="{FF2B5EF4-FFF2-40B4-BE49-F238E27FC236}">
                  <a16:creationId xmlns:a16="http://schemas.microsoft.com/office/drawing/2014/main" id="{01A1EBA6-DDF1-6C86-C2E1-55536317515D}"/>
                </a:ext>
              </a:extLst>
            </p:cNvPr>
            <p:cNvSpPr/>
            <p:nvPr/>
          </p:nvSpPr>
          <p:spPr>
            <a:xfrm>
              <a:off x="1709499" y="2089309"/>
              <a:ext cx="2693551" cy="336590"/>
            </a:xfrm>
            <a:prstGeom prst="rect">
              <a:avLst/>
            </a:prstGeom>
            <a:noFill/>
            <a:ln/>
          </p:spPr>
          <p:txBody>
            <a:bodyPr wrap="none" lIns="0" tIns="0" rIns="0" bIns="0" rtlCol="0" anchor="t"/>
            <a:lstStyle/>
            <a:p>
              <a:pPr marL="0" indent="0" algn="l">
                <a:lnSpc>
                  <a:spcPts val="2650"/>
                </a:lnSpc>
                <a:buNone/>
              </a:pPr>
              <a:r>
                <a:rPr lang="en-US" b="1" dirty="0">
                  <a:solidFill>
                    <a:srgbClr val="2C3249"/>
                  </a:solidFill>
                  <a:latin typeface="+mj-lt"/>
                  <a:ea typeface="Kanit Light" pitchFamily="34" charset="-122"/>
                  <a:cs typeface="Kanit Light" pitchFamily="34" charset="-120"/>
                </a:rPr>
                <a:t>Accuracy/Correctness</a:t>
              </a:r>
              <a:endParaRPr lang="en-US" b="1" dirty="0">
                <a:latin typeface="+mj-lt"/>
              </a:endParaRPr>
            </a:p>
          </p:txBody>
        </p:sp>
        <p:sp>
          <p:nvSpPr>
            <p:cNvPr id="11" name="Text 2">
              <a:extLst>
                <a:ext uri="{FF2B5EF4-FFF2-40B4-BE49-F238E27FC236}">
                  <a16:creationId xmlns:a16="http://schemas.microsoft.com/office/drawing/2014/main" id="{9E06001A-60B4-5A21-BEE6-DC1968825CED}"/>
                </a:ext>
              </a:extLst>
            </p:cNvPr>
            <p:cNvSpPr/>
            <p:nvPr/>
          </p:nvSpPr>
          <p:spPr>
            <a:xfrm>
              <a:off x="1709498" y="2555081"/>
              <a:ext cx="3521631" cy="2068830"/>
            </a:xfrm>
            <a:prstGeom prst="rect">
              <a:avLst/>
            </a:prstGeom>
            <a:noFill/>
            <a:ln/>
          </p:spPr>
          <p:txBody>
            <a:bodyPr wrap="square" lIns="0" tIns="0" rIns="0" bIns="0" rtlCol="0" anchor="t"/>
            <a:lstStyle/>
            <a:p>
              <a:pPr marL="0" indent="0" algn="l">
                <a:lnSpc>
                  <a:spcPts val="2700"/>
                </a:lnSpc>
                <a:buNone/>
              </a:pPr>
              <a:r>
                <a:rPr lang="en-US" dirty="0">
                  <a:solidFill>
                    <a:srgbClr val="2C3249"/>
                  </a:solidFill>
                  <a:latin typeface="+mj-lt"/>
                  <a:ea typeface="Martel Sans" pitchFamily="34" charset="-122"/>
                  <a:cs typeface="Martel Sans" pitchFamily="34" charset="-120"/>
                </a:rPr>
                <a:t>Ausmaß, in dem Daten korrekt, zuverlässig und fehlerfrei sind. Messung durch Vergleich mit Referenzstandard mittels Sensitivität, Spezifität und prädiktiven Werten.</a:t>
              </a:r>
              <a:endParaRPr lang="en-US" dirty="0">
                <a:latin typeface="+mj-lt"/>
              </a:endParaRPr>
            </a:p>
          </p:txBody>
        </p:sp>
        <p:pic>
          <p:nvPicPr>
            <p:cNvPr id="14" name="Image 1" descr="preencoded.png">
              <a:extLst>
                <a:ext uri="{FF2B5EF4-FFF2-40B4-BE49-F238E27FC236}">
                  <a16:creationId xmlns:a16="http://schemas.microsoft.com/office/drawing/2014/main" id="{FBF048D9-8733-7283-6E75-449FD4C9D5E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231130" y="1907500"/>
              <a:ext cx="646390" cy="646390"/>
            </a:xfrm>
            <a:prstGeom prst="rect">
              <a:avLst/>
            </a:prstGeom>
          </p:spPr>
        </p:pic>
        <p:sp>
          <p:nvSpPr>
            <p:cNvPr id="18" name="Text 3">
              <a:extLst>
                <a:ext uri="{FF2B5EF4-FFF2-40B4-BE49-F238E27FC236}">
                  <a16:creationId xmlns:a16="http://schemas.microsoft.com/office/drawing/2014/main" id="{D2F891A8-8FF0-C697-7AD6-C9275E07AE28}"/>
                </a:ext>
              </a:extLst>
            </p:cNvPr>
            <p:cNvSpPr/>
            <p:nvPr/>
          </p:nvSpPr>
          <p:spPr>
            <a:xfrm>
              <a:off x="6146840" y="2089309"/>
              <a:ext cx="2693551" cy="336590"/>
            </a:xfrm>
            <a:prstGeom prst="rect">
              <a:avLst/>
            </a:prstGeom>
            <a:noFill/>
            <a:ln/>
          </p:spPr>
          <p:txBody>
            <a:bodyPr wrap="none" lIns="0" tIns="0" rIns="0" bIns="0" rtlCol="0" anchor="t"/>
            <a:lstStyle/>
            <a:p>
              <a:pPr marL="0" indent="0" algn="l">
                <a:lnSpc>
                  <a:spcPts val="2650"/>
                </a:lnSpc>
                <a:buNone/>
              </a:pPr>
              <a:r>
                <a:rPr lang="en-US" b="1" dirty="0">
                  <a:solidFill>
                    <a:srgbClr val="2C3249"/>
                  </a:solidFill>
                  <a:latin typeface="+mj-lt"/>
                  <a:ea typeface="Kanit Light" pitchFamily="34" charset="-122"/>
                  <a:cs typeface="Kanit Light" pitchFamily="34" charset="-120"/>
                </a:rPr>
                <a:t>Completeness</a:t>
              </a:r>
              <a:endParaRPr lang="en-US" b="1" dirty="0">
                <a:latin typeface="+mj-lt"/>
              </a:endParaRPr>
            </a:p>
          </p:txBody>
        </p:sp>
        <p:sp>
          <p:nvSpPr>
            <p:cNvPr id="19" name="Text 4">
              <a:extLst>
                <a:ext uri="{FF2B5EF4-FFF2-40B4-BE49-F238E27FC236}">
                  <a16:creationId xmlns:a16="http://schemas.microsoft.com/office/drawing/2014/main" id="{EB624175-DCB3-8DAB-ADE6-6ADD94B742EA}"/>
                </a:ext>
              </a:extLst>
            </p:cNvPr>
            <p:cNvSpPr/>
            <p:nvPr/>
          </p:nvSpPr>
          <p:spPr>
            <a:xfrm>
              <a:off x="6146840" y="2555081"/>
              <a:ext cx="3521628" cy="2068830"/>
            </a:xfrm>
            <a:prstGeom prst="rect">
              <a:avLst/>
            </a:prstGeom>
            <a:noFill/>
            <a:ln/>
          </p:spPr>
          <p:txBody>
            <a:bodyPr wrap="square" lIns="0" tIns="0" rIns="0" bIns="0" rtlCol="0" anchor="t"/>
            <a:lstStyle/>
            <a:p>
              <a:pPr marL="0" indent="0" algn="l">
                <a:lnSpc>
                  <a:spcPts val="2700"/>
                </a:lnSpc>
                <a:buNone/>
              </a:pPr>
              <a:r>
                <a:rPr lang="en-US" dirty="0">
                  <a:solidFill>
                    <a:srgbClr val="2C3249"/>
                  </a:solidFill>
                  <a:latin typeface="+mj-lt"/>
                  <a:ea typeface="Martel Sans" pitchFamily="34" charset="-122"/>
                  <a:cs typeface="Martel Sans" pitchFamily="34" charset="-120"/>
                </a:rPr>
                <a:t>Enthält der Datensatz alle notwendigen Daten? Unterscheidung zwischen Element Presence und Population Completeness ist entscheidend.</a:t>
              </a:r>
              <a:endParaRPr lang="en-US" dirty="0">
                <a:latin typeface="+mj-lt"/>
              </a:endParaRPr>
            </a:p>
          </p:txBody>
        </p:sp>
        <p:pic>
          <p:nvPicPr>
            <p:cNvPr id="20" name="Image 2" descr="preencoded.png">
              <a:extLst>
                <a:ext uri="{FF2B5EF4-FFF2-40B4-BE49-F238E27FC236}">
                  <a16:creationId xmlns:a16="http://schemas.microsoft.com/office/drawing/2014/main" id="{D8E4A86C-F943-876E-0633-D080E8F697D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668470" y="1907500"/>
              <a:ext cx="646390" cy="646390"/>
            </a:xfrm>
            <a:prstGeom prst="rect">
              <a:avLst/>
            </a:prstGeom>
          </p:spPr>
        </p:pic>
        <p:sp>
          <p:nvSpPr>
            <p:cNvPr id="21" name="Text 5">
              <a:extLst>
                <a:ext uri="{FF2B5EF4-FFF2-40B4-BE49-F238E27FC236}">
                  <a16:creationId xmlns:a16="http://schemas.microsoft.com/office/drawing/2014/main" id="{7EB489D3-4C9A-E997-CF30-A0C047FF9DB9}"/>
                </a:ext>
              </a:extLst>
            </p:cNvPr>
            <p:cNvSpPr/>
            <p:nvPr/>
          </p:nvSpPr>
          <p:spPr>
            <a:xfrm>
              <a:off x="10584180" y="2089309"/>
              <a:ext cx="3097768" cy="336590"/>
            </a:xfrm>
            <a:prstGeom prst="rect">
              <a:avLst/>
            </a:prstGeom>
            <a:noFill/>
            <a:ln/>
          </p:spPr>
          <p:txBody>
            <a:bodyPr wrap="none" lIns="0" tIns="0" rIns="0" bIns="0" rtlCol="0" anchor="t"/>
            <a:lstStyle/>
            <a:p>
              <a:pPr marL="0" indent="0" algn="l">
                <a:lnSpc>
                  <a:spcPts val="2650"/>
                </a:lnSpc>
                <a:buNone/>
              </a:pPr>
              <a:r>
                <a:rPr lang="en-US" b="1" dirty="0">
                  <a:solidFill>
                    <a:srgbClr val="2C3249"/>
                  </a:solidFill>
                  <a:latin typeface="+mj-lt"/>
                  <a:ea typeface="Kanit Light" pitchFamily="34" charset="-122"/>
                  <a:cs typeface="Kanit Light" pitchFamily="34" charset="-120"/>
                </a:rPr>
                <a:t>Consistency/Concordance</a:t>
              </a:r>
              <a:endParaRPr lang="en-US" b="1" dirty="0">
                <a:latin typeface="+mj-lt"/>
              </a:endParaRPr>
            </a:p>
          </p:txBody>
        </p:sp>
        <p:sp>
          <p:nvSpPr>
            <p:cNvPr id="22" name="Text 6">
              <a:extLst>
                <a:ext uri="{FF2B5EF4-FFF2-40B4-BE49-F238E27FC236}">
                  <a16:creationId xmlns:a16="http://schemas.microsoft.com/office/drawing/2014/main" id="{F056CDE2-8279-B46D-D21D-142E16B98F81}"/>
                </a:ext>
              </a:extLst>
            </p:cNvPr>
            <p:cNvSpPr/>
            <p:nvPr/>
          </p:nvSpPr>
          <p:spPr>
            <a:xfrm>
              <a:off x="10584180" y="2555081"/>
              <a:ext cx="3252430" cy="2068830"/>
            </a:xfrm>
            <a:prstGeom prst="rect">
              <a:avLst/>
            </a:prstGeom>
            <a:noFill/>
            <a:ln/>
          </p:spPr>
          <p:txBody>
            <a:bodyPr wrap="square" lIns="0" tIns="0" rIns="0" bIns="0" rtlCol="0" anchor="t"/>
            <a:lstStyle/>
            <a:p>
              <a:pPr marL="0" indent="0" algn="l">
                <a:lnSpc>
                  <a:spcPts val="2700"/>
                </a:lnSpc>
                <a:buNone/>
              </a:pPr>
              <a:r>
                <a:rPr lang="en-US" dirty="0">
                  <a:solidFill>
                    <a:srgbClr val="2C3249"/>
                  </a:solidFill>
                  <a:latin typeface="+mj-lt"/>
                  <a:ea typeface="Martel Sans" pitchFamily="34" charset="-122"/>
                  <a:cs typeface="Martel Sans" pitchFamily="34" charset="-120"/>
                </a:rPr>
                <a:t>Daten werden immer im gleichen Format präsentiert und sind mit früheren Daten kompatibel. Übereinstimmung mit anderen Elementen oder Quellen.</a:t>
              </a:r>
              <a:endParaRPr lang="en-US" dirty="0">
                <a:latin typeface="+mj-lt"/>
              </a:endParaRPr>
            </a:p>
          </p:txBody>
        </p:sp>
        <p:pic>
          <p:nvPicPr>
            <p:cNvPr id="23" name="Image 3" descr="preencoded.png">
              <a:extLst>
                <a:ext uri="{FF2B5EF4-FFF2-40B4-BE49-F238E27FC236}">
                  <a16:creationId xmlns:a16="http://schemas.microsoft.com/office/drawing/2014/main" id="{5EC28BB5-DC8E-4927-7CAE-F8ECCCC4D8A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93790" y="5266272"/>
              <a:ext cx="646390" cy="646391"/>
            </a:xfrm>
            <a:prstGeom prst="rect">
              <a:avLst/>
            </a:prstGeom>
          </p:spPr>
        </p:pic>
        <p:sp>
          <p:nvSpPr>
            <p:cNvPr id="24" name="Text 7">
              <a:extLst>
                <a:ext uri="{FF2B5EF4-FFF2-40B4-BE49-F238E27FC236}">
                  <a16:creationId xmlns:a16="http://schemas.microsoft.com/office/drawing/2014/main" id="{F34E8C39-6073-45FA-FF3A-B88F8EB2811B}"/>
                </a:ext>
              </a:extLst>
            </p:cNvPr>
            <p:cNvSpPr/>
            <p:nvPr/>
          </p:nvSpPr>
          <p:spPr>
            <a:xfrm>
              <a:off x="1709499" y="5448081"/>
              <a:ext cx="2693551" cy="336591"/>
            </a:xfrm>
            <a:prstGeom prst="rect">
              <a:avLst/>
            </a:prstGeom>
            <a:noFill/>
            <a:ln/>
          </p:spPr>
          <p:txBody>
            <a:bodyPr wrap="none" lIns="0" tIns="0" rIns="0" bIns="0" rtlCol="0" anchor="t"/>
            <a:lstStyle/>
            <a:p>
              <a:pPr marL="0" indent="0" algn="l">
                <a:lnSpc>
                  <a:spcPts val="2650"/>
                </a:lnSpc>
                <a:buNone/>
              </a:pPr>
              <a:r>
                <a:rPr lang="en-US" b="1" dirty="0">
                  <a:solidFill>
                    <a:srgbClr val="2C3249"/>
                  </a:solidFill>
                  <a:latin typeface="+mj-lt"/>
                  <a:ea typeface="Kanit Light" pitchFamily="34" charset="-122"/>
                  <a:cs typeface="Kanit Light" pitchFamily="34" charset="-120"/>
                </a:rPr>
                <a:t>Timeliness/Currency</a:t>
              </a:r>
              <a:endParaRPr lang="en-US" b="1" dirty="0">
                <a:latin typeface="+mj-lt"/>
              </a:endParaRPr>
            </a:p>
          </p:txBody>
        </p:sp>
        <p:sp>
          <p:nvSpPr>
            <p:cNvPr id="25" name="Text 8">
              <a:extLst>
                <a:ext uri="{FF2B5EF4-FFF2-40B4-BE49-F238E27FC236}">
                  <a16:creationId xmlns:a16="http://schemas.microsoft.com/office/drawing/2014/main" id="{705328E7-F4CE-9938-F38F-BD261638D534}"/>
                </a:ext>
              </a:extLst>
            </p:cNvPr>
            <p:cNvSpPr/>
            <p:nvPr/>
          </p:nvSpPr>
          <p:spPr>
            <a:xfrm>
              <a:off x="1709499" y="5913851"/>
              <a:ext cx="3521630" cy="1724026"/>
            </a:xfrm>
            <a:prstGeom prst="rect">
              <a:avLst/>
            </a:prstGeom>
            <a:noFill/>
            <a:ln/>
          </p:spPr>
          <p:txBody>
            <a:bodyPr wrap="square" lIns="0" tIns="0" rIns="0" bIns="0" rtlCol="0" anchor="t"/>
            <a:lstStyle/>
            <a:p>
              <a:pPr marL="0" indent="0" algn="l">
                <a:lnSpc>
                  <a:spcPts val="2700"/>
                </a:lnSpc>
                <a:buNone/>
              </a:pPr>
              <a:r>
                <a:rPr lang="en-US" dirty="0">
                  <a:solidFill>
                    <a:srgbClr val="2C3249"/>
                  </a:solidFill>
                  <a:latin typeface="+mj-lt"/>
                  <a:ea typeface="Martel Sans" pitchFamily="34" charset="-122"/>
                  <a:cs typeface="Martel Sans" pitchFamily="34" charset="-120"/>
                </a:rPr>
                <a:t>Alter der Daten ist für die jeweilige Aufgabe angemessen. Spiegelt den wahren Zustand zu einem bestimmten Zeitpunkt wider.</a:t>
              </a:r>
              <a:endParaRPr lang="en-US" dirty="0">
                <a:latin typeface="+mj-lt"/>
              </a:endParaRPr>
            </a:p>
          </p:txBody>
        </p:sp>
        <p:pic>
          <p:nvPicPr>
            <p:cNvPr id="26" name="Image 4" descr="preencoded.png">
              <a:extLst>
                <a:ext uri="{FF2B5EF4-FFF2-40B4-BE49-F238E27FC236}">
                  <a16:creationId xmlns:a16="http://schemas.microsoft.com/office/drawing/2014/main" id="{277B83B7-B288-C56E-5E84-8DC90A52C36E}"/>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231130" y="5266272"/>
              <a:ext cx="646390" cy="646391"/>
            </a:xfrm>
            <a:prstGeom prst="rect">
              <a:avLst/>
            </a:prstGeom>
          </p:spPr>
        </p:pic>
        <p:sp>
          <p:nvSpPr>
            <p:cNvPr id="27" name="Text 9">
              <a:extLst>
                <a:ext uri="{FF2B5EF4-FFF2-40B4-BE49-F238E27FC236}">
                  <a16:creationId xmlns:a16="http://schemas.microsoft.com/office/drawing/2014/main" id="{34B95D70-6686-9BE7-3FAA-E5A362F71A4A}"/>
                </a:ext>
              </a:extLst>
            </p:cNvPr>
            <p:cNvSpPr/>
            <p:nvPr/>
          </p:nvSpPr>
          <p:spPr>
            <a:xfrm>
              <a:off x="6146840" y="5448081"/>
              <a:ext cx="2693551" cy="336591"/>
            </a:xfrm>
            <a:prstGeom prst="rect">
              <a:avLst/>
            </a:prstGeom>
            <a:noFill/>
            <a:ln/>
          </p:spPr>
          <p:txBody>
            <a:bodyPr wrap="none" lIns="0" tIns="0" rIns="0" bIns="0" rtlCol="0" anchor="t"/>
            <a:lstStyle/>
            <a:p>
              <a:pPr marL="0" indent="0" algn="l">
                <a:lnSpc>
                  <a:spcPts val="2650"/>
                </a:lnSpc>
                <a:buNone/>
              </a:pPr>
              <a:r>
                <a:rPr lang="en-US" b="1" dirty="0">
                  <a:solidFill>
                    <a:srgbClr val="2C3249"/>
                  </a:solidFill>
                  <a:latin typeface="+mj-lt"/>
                  <a:ea typeface="Kanit Light" pitchFamily="34" charset="-122"/>
                  <a:cs typeface="Kanit Light" pitchFamily="34" charset="-120"/>
                </a:rPr>
                <a:t>Relevance</a:t>
              </a:r>
              <a:endParaRPr lang="en-US" b="1" dirty="0">
                <a:latin typeface="+mj-lt"/>
              </a:endParaRPr>
            </a:p>
          </p:txBody>
        </p:sp>
        <p:sp>
          <p:nvSpPr>
            <p:cNvPr id="28" name="Text 10">
              <a:extLst>
                <a:ext uri="{FF2B5EF4-FFF2-40B4-BE49-F238E27FC236}">
                  <a16:creationId xmlns:a16="http://schemas.microsoft.com/office/drawing/2014/main" id="{E4EBE467-2D2A-EF5D-CE64-09BA441D0111}"/>
                </a:ext>
              </a:extLst>
            </p:cNvPr>
            <p:cNvSpPr/>
            <p:nvPr/>
          </p:nvSpPr>
          <p:spPr>
            <a:xfrm>
              <a:off x="6146839" y="5913854"/>
              <a:ext cx="3521629" cy="1379220"/>
            </a:xfrm>
            <a:prstGeom prst="rect">
              <a:avLst/>
            </a:prstGeom>
            <a:noFill/>
            <a:ln/>
          </p:spPr>
          <p:txBody>
            <a:bodyPr wrap="square" lIns="0" tIns="0" rIns="0" bIns="0" rtlCol="0" anchor="t"/>
            <a:lstStyle/>
            <a:p>
              <a:pPr marL="0" indent="0" algn="l">
                <a:lnSpc>
                  <a:spcPts val="2700"/>
                </a:lnSpc>
                <a:buNone/>
              </a:pPr>
              <a:r>
                <a:rPr lang="en-US" dirty="0">
                  <a:solidFill>
                    <a:srgbClr val="2C3249"/>
                  </a:solidFill>
                  <a:latin typeface="+mj-lt"/>
                  <a:ea typeface="Martel Sans" pitchFamily="34" charset="-122"/>
                  <a:cs typeface="Martel Sans" pitchFamily="34" charset="-120"/>
                </a:rPr>
                <a:t>Verfügbare Datentypen sind für die beabsichtigte Verwendung pertinent und erfüllen die Bedürfnisse der Nutzer.</a:t>
              </a:r>
              <a:endParaRPr lang="en-US" dirty="0">
                <a:latin typeface="+mj-lt"/>
              </a:endParaRPr>
            </a:p>
          </p:txBody>
        </p:sp>
      </p:grpSp>
      <p:pic>
        <p:nvPicPr>
          <p:cNvPr id="31" name="alloy_gpt-4o-mini-tts_1x_2025-10-22T18_27_43-412Z">
            <a:hlinkClick r:id="" action="ppaction://media"/>
            <a:extLst>
              <a:ext uri="{FF2B5EF4-FFF2-40B4-BE49-F238E27FC236}">
                <a16:creationId xmlns:a16="http://schemas.microsoft.com/office/drawing/2014/main" id="{9C014B48-E1D3-7E20-6D47-2247CCDC775F}"/>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81428" y="6012656"/>
            <a:ext cx="609600" cy="609600"/>
          </a:xfrm>
          <a:prstGeom prst="rect">
            <a:avLst/>
          </a:prstGeom>
        </p:spPr>
      </p:pic>
    </p:spTree>
    <p:extLst>
      <p:ext uri="{BB962C8B-B14F-4D97-AF65-F5344CB8AC3E}">
        <p14:creationId xmlns:p14="http://schemas.microsoft.com/office/powerpoint/2010/main" val="40173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9264" fill="hold"/>
                                        <p:tgtEl>
                                          <p:spTgt spid="3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1"/>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A59386-5057-5D1C-9FAD-5AE48121B8BF}"/>
              </a:ext>
            </a:extLst>
          </p:cNvPr>
          <p:cNvSpPr>
            <a:spLocks noGrp="1"/>
          </p:cNvSpPr>
          <p:nvPr>
            <p:ph type="title"/>
          </p:nvPr>
        </p:nvSpPr>
        <p:spPr>
          <a:xfrm>
            <a:off x="359453" y="218566"/>
            <a:ext cx="9846870" cy="700133"/>
          </a:xfrm>
        </p:spPr>
        <p:txBody>
          <a:bodyPr/>
          <a:lstStyle/>
          <a:p>
            <a:r>
              <a:rPr lang="de-DE" dirty="0"/>
              <a:t>Erweiterte Qualitätsdimensionen</a:t>
            </a:r>
          </a:p>
        </p:txBody>
      </p:sp>
      <p:sp>
        <p:nvSpPr>
          <p:cNvPr id="4" name="Fußzeilenplatzhalter 3">
            <a:extLst>
              <a:ext uri="{FF2B5EF4-FFF2-40B4-BE49-F238E27FC236}">
                <a16:creationId xmlns:a16="http://schemas.microsoft.com/office/drawing/2014/main" id="{18B567CC-A559-F291-DBA3-D02341F19946}"/>
              </a:ext>
            </a:extLst>
          </p:cNvPr>
          <p:cNvSpPr>
            <a:spLocks noGrp="1"/>
          </p:cNvSpPr>
          <p:nvPr>
            <p:ph type="ftr" sz="quarter" idx="11"/>
          </p:nvPr>
        </p:nvSpPr>
        <p:spPr>
          <a:xfrm>
            <a:off x="2380685" y="6461404"/>
            <a:ext cx="7877909" cy="283084"/>
          </a:xfrm>
        </p:spPr>
        <p:txBody>
          <a:bodyPr/>
          <a:lstStyle/>
          <a:p>
            <a:endParaRPr lang="de-DE" dirty="0"/>
          </a:p>
        </p:txBody>
      </p:sp>
      <p:sp>
        <p:nvSpPr>
          <p:cNvPr id="5" name="Foliennummernplatzhalter 4">
            <a:extLst>
              <a:ext uri="{FF2B5EF4-FFF2-40B4-BE49-F238E27FC236}">
                <a16:creationId xmlns:a16="http://schemas.microsoft.com/office/drawing/2014/main" id="{A890C49E-9040-5620-2F1D-7A730852A440}"/>
              </a:ext>
            </a:extLst>
          </p:cNvPr>
          <p:cNvSpPr>
            <a:spLocks noGrp="1"/>
          </p:cNvSpPr>
          <p:nvPr>
            <p:ph type="sldNum" sz="quarter" idx="12"/>
          </p:nvPr>
        </p:nvSpPr>
        <p:spPr>
          <a:xfrm>
            <a:off x="8610600" y="6461404"/>
            <a:ext cx="2743200" cy="283084"/>
          </a:xfrm>
        </p:spPr>
        <p:txBody>
          <a:bodyPr/>
          <a:lstStyle/>
          <a:p>
            <a:fld id="{BBDAF7BE-D89C-6B49-BAC7-BAB901C4C797}" type="slidenum">
              <a:rPr lang="de-DE" smtClean="0"/>
              <a:pPr/>
              <a:t>7</a:t>
            </a:fld>
            <a:endParaRPr lang="de-DE"/>
          </a:p>
        </p:txBody>
      </p:sp>
      <p:sp>
        <p:nvSpPr>
          <p:cNvPr id="12" name="Textplatzhalter 11">
            <a:extLst>
              <a:ext uri="{FF2B5EF4-FFF2-40B4-BE49-F238E27FC236}">
                <a16:creationId xmlns:a16="http://schemas.microsoft.com/office/drawing/2014/main" id="{D588035A-2EA7-4E28-5579-60156DABB1AE}"/>
              </a:ext>
            </a:extLst>
          </p:cNvPr>
          <p:cNvSpPr>
            <a:spLocks noGrp="1"/>
          </p:cNvSpPr>
          <p:nvPr>
            <p:ph type="body" sz="quarter" idx="13"/>
          </p:nvPr>
        </p:nvSpPr>
        <p:spPr/>
        <p:txBody>
          <a:bodyPr/>
          <a:lstStyle/>
          <a:p>
            <a:endParaRPr lang="de-DE"/>
          </a:p>
        </p:txBody>
      </p:sp>
      <p:sp>
        <p:nvSpPr>
          <p:cNvPr id="13" name="Textplatzhalter 12">
            <a:extLst>
              <a:ext uri="{FF2B5EF4-FFF2-40B4-BE49-F238E27FC236}">
                <a16:creationId xmlns:a16="http://schemas.microsoft.com/office/drawing/2014/main" id="{C81D1CFA-01C9-E15C-1CD6-0C0317C84ADE}"/>
              </a:ext>
            </a:extLst>
          </p:cNvPr>
          <p:cNvSpPr>
            <a:spLocks noGrp="1"/>
          </p:cNvSpPr>
          <p:nvPr>
            <p:ph type="body" sz="quarter" idx="14"/>
          </p:nvPr>
        </p:nvSpPr>
        <p:spPr/>
        <p:txBody>
          <a:bodyPr/>
          <a:lstStyle/>
          <a:p>
            <a:endParaRPr lang="de-DE"/>
          </a:p>
        </p:txBody>
      </p:sp>
      <p:pic>
        <p:nvPicPr>
          <p:cNvPr id="41" name="alloy_gpt-4o-mini-tts_1x_2025-10-22T18_16_38-148Z">
            <a:hlinkClick r:id="" action="ppaction://media"/>
            <a:extLst>
              <a:ext uri="{FF2B5EF4-FFF2-40B4-BE49-F238E27FC236}">
                <a16:creationId xmlns:a16="http://schemas.microsoft.com/office/drawing/2014/main" id="{3D5F3F84-C91E-5016-0903-13F4613D73F8}"/>
              </a:ext>
            </a:extLst>
          </p:cNvPr>
          <p:cNvPicPr>
            <a:picLocks noGrp="1" noChangeAspect="1"/>
          </p:cNvPicPr>
          <p:nvPr>
            <p:ph idx="1"/>
            <a:audioFile r:link="rId2"/>
            <p:extLst>
              <p:ext uri="{DAA4B4D4-6D71-4841-9C94-3DE7FCFB9230}">
                <p14:media xmlns:p14="http://schemas.microsoft.com/office/powerpoint/2010/main" r:embed="rId1"/>
              </p:ext>
            </p:extLst>
          </p:nvPr>
        </p:nvPicPr>
        <p:blipFill>
          <a:blip r:embed="rId5"/>
          <a:stretch>
            <a:fillRect/>
          </a:stretch>
        </p:blipFill>
        <p:spPr>
          <a:xfrm>
            <a:off x="109955" y="5993346"/>
            <a:ext cx="609600" cy="609600"/>
          </a:xfrm>
        </p:spPr>
      </p:pic>
      <p:grpSp>
        <p:nvGrpSpPr>
          <p:cNvPr id="39" name="Gruppieren 38">
            <a:extLst>
              <a:ext uri="{FF2B5EF4-FFF2-40B4-BE49-F238E27FC236}">
                <a16:creationId xmlns:a16="http://schemas.microsoft.com/office/drawing/2014/main" id="{195D72FB-0378-7FCC-CD8A-9514D6FFF201}"/>
              </a:ext>
            </a:extLst>
          </p:cNvPr>
          <p:cNvGrpSpPr/>
          <p:nvPr/>
        </p:nvGrpSpPr>
        <p:grpSpPr>
          <a:xfrm>
            <a:off x="838201" y="1825625"/>
            <a:ext cx="10515600" cy="4271449"/>
            <a:chOff x="793790" y="3675698"/>
            <a:chExt cx="13042821" cy="3791425"/>
          </a:xfrm>
        </p:grpSpPr>
        <p:sp>
          <p:nvSpPr>
            <p:cNvPr id="8" name="Shape 1">
              <a:extLst>
                <a:ext uri="{FF2B5EF4-FFF2-40B4-BE49-F238E27FC236}">
                  <a16:creationId xmlns:a16="http://schemas.microsoft.com/office/drawing/2014/main" id="{4CD361A3-B189-00D1-125A-E0BF6EC1E4F2}"/>
                </a:ext>
              </a:extLst>
            </p:cNvPr>
            <p:cNvSpPr/>
            <p:nvPr/>
          </p:nvSpPr>
          <p:spPr>
            <a:xfrm>
              <a:off x="793790" y="3675698"/>
              <a:ext cx="13042821" cy="1399937"/>
            </a:xfrm>
            <a:prstGeom prst="roundRect">
              <a:avLst>
                <a:gd name="adj" fmla="val 5104"/>
              </a:avLst>
            </a:prstGeom>
            <a:solidFill>
              <a:srgbClr val="FFFFFF"/>
            </a:solidFill>
            <a:ln w="22860">
              <a:solidFill>
                <a:srgbClr val="C5D2CF"/>
              </a:solidFill>
              <a:prstDash val="solid"/>
            </a:ln>
          </p:spPr>
          <p:txBody>
            <a:bodyPr/>
            <a:lstStyle/>
            <a:p>
              <a:endParaRPr lang="de-DE"/>
            </a:p>
          </p:txBody>
        </p:sp>
        <p:sp>
          <p:nvSpPr>
            <p:cNvPr id="9" name="Shape 2">
              <a:extLst>
                <a:ext uri="{FF2B5EF4-FFF2-40B4-BE49-F238E27FC236}">
                  <a16:creationId xmlns:a16="http://schemas.microsoft.com/office/drawing/2014/main" id="{3FA20382-4952-C263-7BC6-2CFA3AF054CF}"/>
                </a:ext>
              </a:extLst>
            </p:cNvPr>
            <p:cNvSpPr/>
            <p:nvPr/>
          </p:nvSpPr>
          <p:spPr>
            <a:xfrm>
              <a:off x="816650" y="3698557"/>
              <a:ext cx="680442" cy="1354217"/>
            </a:xfrm>
            <a:prstGeom prst="roundRect">
              <a:avLst>
                <a:gd name="adj" fmla="val 6469"/>
              </a:avLst>
            </a:prstGeom>
            <a:solidFill>
              <a:srgbClr val="DFECE9"/>
            </a:solidFill>
            <a:ln/>
          </p:spPr>
          <p:txBody>
            <a:bodyPr/>
            <a:lstStyle/>
            <a:p>
              <a:endParaRPr lang="de-DE"/>
            </a:p>
          </p:txBody>
        </p:sp>
        <p:pic>
          <p:nvPicPr>
            <p:cNvPr id="10" name="Image 1" descr="preencoded.png">
              <a:extLst>
                <a:ext uri="{FF2B5EF4-FFF2-40B4-BE49-F238E27FC236}">
                  <a16:creationId xmlns:a16="http://schemas.microsoft.com/office/drawing/2014/main" id="{1DF375FE-8859-2ADF-1AAB-4C58B2A8559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25485" y="4248031"/>
              <a:ext cx="255151" cy="255151"/>
            </a:xfrm>
            <a:prstGeom prst="rect">
              <a:avLst/>
            </a:prstGeom>
          </p:spPr>
        </p:pic>
        <p:sp>
          <p:nvSpPr>
            <p:cNvPr id="11" name="Text 3">
              <a:extLst>
                <a:ext uri="{FF2B5EF4-FFF2-40B4-BE49-F238E27FC236}">
                  <a16:creationId xmlns:a16="http://schemas.microsoft.com/office/drawing/2014/main" id="{364679DE-7759-CAE4-C5C8-163B97258D04}"/>
                </a:ext>
              </a:extLst>
            </p:cNvPr>
            <p:cNvSpPr/>
            <p:nvPr/>
          </p:nvSpPr>
          <p:spPr>
            <a:xfrm>
              <a:off x="1667113" y="3868579"/>
              <a:ext cx="2126456" cy="265747"/>
            </a:xfrm>
            <a:prstGeom prst="rect">
              <a:avLst/>
            </a:prstGeom>
            <a:noFill/>
            <a:ln/>
          </p:spPr>
          <p:txBody>
            <a:bodyPr wrap="none" lIns="0" tIns="0" rIns="0" bIns="0" rtlCol="0" anchor="t"/>
            <a:lstStyle/>
            <a:p>
              <a:pPr marL="0" indent="0" algn="l">
                <a:lnSpc>
                  <a:spcPts val="2050"/>
                </a:lnSpc>
                <a:buNone/>
              </a:pPr>
              <a:r>
                <a:rPr lang="en-US" sz="1650" dirty="0">
                  <a:solidFill>
                    <a:srgbClr val="2C3249"/>
                  </a:solidFill>
                  <a:latin typeface="Kanit Light" pitchFamily="34" charset="0"/>
                  <a:ea typeface="Kanit Light" pitchFamily="34" charset="-122"/>
                  <a:cs typeface="Kanit Light" pitchFamily="34" charset="-120"/>
                </a:rPr>
                <a:t>Plausibility</a:t>
              </a:r>
              <a:endParaRPr lang="en-US" sz="1650" dirty="0"/>
            </a:p>
          </p:txBody>
        </p:sp>
        <p:sp>
          <p:nvSpPr>
            <p:cNvPr id="14" name="Text 4">
              <a:extLst>
                <a:ext uri="{FF2B5EF4-FFF2-40B4-BE49-F238E27FC236}">
                  <a16:creationId xmlns:a16="http://schemas.microsoft.com/office/drawing/2014/main" id="{99D511B2-D7BA-064D-83E7-46182DE2922B}"/>
                </a:ext>
              </a:extLst>
            </p:cNvPr>
            <p:cNvSpPr/>
            <p:nvPr/>
          </p:nvSpPr>
          <p:spPr>
            <a:xfrm>
              <a:off x="1667113" y="4236363"/>
              <a:ext cx="11976616" cy="272177"/>
            </a:xfrm>
            <a:prstGeom prst="rect">
              <a:avLst/>
            </a:prstGeom>
            <a:noFill/>
            <a:ln/>
          </p:spPr>
          <p:txBody>
            <a:bodyPr wrap="none" lIns="0" tIns="0" rIns="0" bIns="0" rtlCol="0" anchor="t"/>
            <a:lstStyle/>
            <a:p>
              <a:pPr marL="0" indent="0" algn="l">
                <a:lnSpc>
                  <a:spcPts val="2100"/>
                </a:lnSpc>
                <a:buNone/>
              </a:pPr>
              <a:r>
                <a:rPr lang="en-US" sz="1300" dirty="0">
                  <a:solidFill>
                    <a:srgbClr val="2C3249"/>
                  </a:solidFill>
                  <a:latin typeface="Martel Sans" pitchFamily="34" charset="0"/>
                  <a:ea typeface="Martel Sans" pitchFamily="34" charset="-122"/>
                  <a:cs typeface="Martel Sans" pitchFamily="34" charset="-120"/>
                </a:rPr>
                <a:t>Glaubwürdigkeit oder Wahrhaftigkeit von Werten. Bewertet, ob die Daten angesichts anderer bekannter Elemente Sinn ergeben.</a:t>
              </a:r>
              <a:endParaRPr lang="en-US" sz="1300" dirty="0"/>
            </a:p>
          </p:txBody>
        </p:sp>
        <p:sp>
          <p:nvSpPr>
            <p:cNvPr id="15" name="Text 5">
              <a:extLst>
                <a:ext uri="{FF2B5EF4-FFF2-40B4-BE49-F238E27FC236}">
                  <a16:creationId xmlns:a16="http://schemas.microsoft.com/office/drawing/2014/main" id="{FABF9E33-71FF-0A02-7CA5-4C5BE6A84455}"/>
                </a:ext>
              </a:extLst>
            </p:cNvPr>
            <p:cNvSpPr/>
            <p:nvPr/>
          </p:nvSpPr>
          <p:spPr>
            <a:xfrm>
              <a:off x="1667113" y="4610576"/>
              <a:ext cx="11976616" cy="272177"/>
            </a:xfrm>
            <a:prstGeom prst="rect">
              <a:avLst/>
            </a:prstGeom>
            <a:noFill/>
            <a:ln/>
          </p:spPr>
          <p:txBody>
            <a:bodyPr wrap="none" lIns="0" tIns="0" rIns="0" bIns="0" rtlCol="0" anchor="t"/>
            <a:lstStyle/>
            <a:p>
              <a:pPr marL="0" indent="0" algn="l">
                <a:lnSpc>
                  <a:spcPts val="2100"/>
                </a:lnSpc>
                <a:buNone/>
              </a:pPr>
              <a:r>
                <a:rPr lang="en-US" sz="1300" i="1" dirty="0">
                  <a:solidFill>
                    <a:srgbClr val="2C3249"/>
                  </a:solidFill>
                  <a:latin typeface="Martel Sans" pitchFamily="34" charset="0"/>
                  <a:ea typeface="Martel Sans" pitchFamily="34" charset="-122"/>
                  <a:cs typeface="Martel Sans" pitchFamily="34" charset="-120"/>
                </a:rPr>
                <a:t>Beispiel: Hypertoniediagnose bei abnormalen Blutdruckmessungen</a:t>
              </a:r>
              <a:endParaRPr lang="en-US" sz="1300" dirty="0"/>
            </a:p>
          </p:txBody>
        </p:sp>
        <p:sp>
          <p:nvSpPr>
            <p:cNvPr id="29" name="Shape 6">
              <a:extLst>
                <a:ext uri="{FF2B5EF4-FFF2-40B4-BE49-F238E27FC236}">
                  <a16:creationId xmlns:a16="http://schemas.microsoft.com/office/drawing/2014/main" id="{330FB686-09A6-6561-73E2-EE7A902DED63}"/>
                </a:ext>
              </a:extLst>
            </p:cNvPr>
            <p:cNvSpPr/>
            <p:nvPr/>
          </p:nvSpPr>
          <p:spPr>
            <a:xfrm>
              <a:off x="793790" y="5245656"/>
              <a:ext cx="13042821" cy="1025723"/>
            </a:xfrm>
            <a:prstGeom prst="roundRect">
              <a:avLst>
                <a:gd name="adj" fmla="val 6966"/>
              </a:avLst>
            </a:prstGeom>
            <a:solidFill>
              <a:srgbClr val="FFFFFF"/>
            </a:solidFill>
            <a:ln w="22860">
              <a:solidFill>
                <a:srgbClr val="C5D2CF"/>
              </a:solidFill>
              <a:prstDash val="solid"/>
            </a:ln>
          </p:spPr>
          <p:txBody>
            <a:bodyPr/>
            <a:lstStyle/>
            <a:p>
              <a:endParaRPr lang="de-DE"/>
            </a:p>
          </p:txBody>
        </p:sp>
        <p:sp>
          <p:nvSpPr>
            <p:cNvPr id="30" name="Shape 7">
              <a:extLst>
                <a:ext uri="{FF2B5EF4-FFF2-40B4-BE49-F238E27FC236}">
                  <a16:creationId xmlns:a16="http://schemas.microsoft.com/office/drawing/2014/main" id="{5EF6D905-3ACA-8B61-54A7-3AFA187422E8}"/>
                </a:ext>
              </a:extLst>
            </p:cNvPr>
            <p:cNvSpPr/>
            <p:nvPr/>
          </p:nvSpPr>
          <p:spPr>
            <a:xfrm>
              <a:off x="816650" y="5268516"/>
              <a:ext cx="680442" cy="980003"/>
            </a:xfrm>
            <a:prstGeom prst="roundRect">
              <a:avLst>
                <a:gd name="adj" fmla="val 6469"/>
              </a:avLst>
            </a:prstGeom>
            <a:solidFill>
              <a:srgbClr val="DFECE9"/>
            </a:solidFill>
            <a:ln/>
          </p:spPr>
          <p:txBody>
            <a:bodyPr/>
            <a:lstStyle/>
            <a:p>
              <a:endParaRPr lang="de-DE"/>
            </a:p>
          </p:txBody>
        </p:sp>
        <p:pic>
          <p:nvPicPr>
            <p:cNvPr id="31" name="Image 2" descr="preencoded.png">
              <a:extLst>
                <a:ext uri="{FF2B5EF4-FFF2-40B4-BE49-F238E27FC236}">
                  <a16:creationId xmlns:a16="http://schemas.microsoft.com/office/drawing/2014/main" id="{D36B1E62-3CEC-4849-D225-C3FE8FF9B06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25485" y="5630942"/>
              <a:ext cx="255151" cy="255151"/>
            </a:xfrm>
            <a:prstGeom prst="rect">
              <a:avLst/>
            </a:prstGeom>
          </p:spPr>
        </p:pic>
        <p:sp>
          <p:nvSpPr>
            <p:cNvPr id="32" name="Text 8">
              <a:extLst>
                <a:ext uri="{FF2B5EF4-FFF2-40B4-BE49-F238E27FC236}">
                  <a16:creationId xmlns:a16="http://schemas.microsoft.com/office/drawing/2014/main" id="{F8F91154-DF9C-9B51-49A7-1041F083D2E4}"/>
                </a:ext>
              </a:extLst>
            </p:cNvPr>
            <p:cNvSpPr/>
            <p:nvPr/>
          </p:nvSpPr>
          <p:spPr>
            <a:xfrm>
              <a:off x="1667113" y="5438537"/>
              <a:ext cx="2126456" cy="265747"/>
            </a:xfrm>
            <a:prstGeom prst="rect">
              <a:avLst/>
            </a:prstGeom>
            <a:noFill/>
            <a:ln/>
          </p:spPr>
          <p:txBody>
            <a:bodyPr wrap="none" lIns="0" tIns="0" rIns="0" bIns="0" rtlCol="0" anchor="t"/>
            <a:lstStyle/>
            <a:p>
              <a:pPr marL="0" indent="0" algn="l">
                <a:lnSpc>
                  <a:spcPts val="2050"/>
                </a:lnSpc>
                <a:buNone/>
              </a:pPr>
              <a:r>
                <a:rPr lang="en-US" sz="1650" dirty="0">
                  <a:solidFill>
                    <a:srgbClr val="2C3249"/>
                  </a:solidFill>
                  <a:latin typeface="Kanit Light" pitchFamily="34" charset="0"/>
                  <a:ea typeface="Kanit Light" pitchFamily="34" charset="-122"/>
                  <a:cs typeface="Kanit Light" pitchFamily="34" charset="-120"/>
                </a:rPr>
                <a:t>Conformance</a:t>
              </a:r>
              <a:endParaRPr lang="en-US" sz="1650" dirty="0"/>
            </a:p>
          </p:txBody>
        </p:sp>
        <p:sp>
          <p:nvSpPr>
            <p:cNvPr id="33" name="Text 9">
              <a:extLst>
                <a:ext uri="{FF2B5EF4-FFF2-40B4-BE49-F238E27FC236}">
                  <a16:creationId xmlns:a16="http://schemas.microsoft.com/office/drawing/2014/main" id="{D8C4BDCF-FBF8-1BEE-65FF-28E38F546542}"/>
                </a:ext>
              </a:extLst>
            </p:cNvPr>
            <p:cNvSpPr/>
            <p:nvPr/>
          </p:nvSpPr>
          <p:spPr>
            <a:xfrm>
              <a:off x="1667113" y="5806321"/>
              <a:ext cx="11976616" cy="272177"/>
            </a:xfrm>
            <a:prstGeom prst="rect">
              <a:avLst/>
            </a:prstGeom>
            <a:noFill/>
            <a:ln/>
          </p:spPr>
          <p:txBody>
            <a:bodyPr wrap="none" lIns="0" tIns="0" rIns="0" bIns="0" rtlCol="0" anchor="t"/>
            <a:lstStyle/>
            <a:p>
              <a:pPr marL="0" indent="0" algn="l">
                <a:lnSpc>
                  <a:spcPts val="2100"/>
                </a:lnSpc>
                <a:buNone/>
              </a:pPr>
              <a:r>
                <a:rPr lang="en-US" sz="1300" dirty="0">
                  <a:solidFill>
                    <a:srgbClr val="2C3249"/>
                  </a:solidFill>
                  <a:latin typeface="Martel Sans" pitchFamily="34" charset="0"/>
                  <a:ea typeface="Martel Sans" pitchFamily="34" charset="-122"/>
                  <a:cs typeface="Martel Sans" pitchFamily="34" charset="-120"/>
                </a:rPr>
                <a:t>Einhaltung spezifizierter Standards und Formate. Unterteilt in Value, Relational und Computation Conformance.</a:t>
              </a:r>
              <a:endParaRPr lang="en-US" sz="1300" dirty="0"/>
            </a:p>
          </p:txBody>
        </p:sp>
        <p:sp>
          <p:nvSpPr>
            <p:cNvPr id="34" name="Shape 10">
              <a:extLst>
                <a:ext uri="{FF2B5EF4-FFF2-40B4-BE49-F238E27FC236}">
                  <a16:creationId xmlns:a16="http://schemas.microsoft.com/office/drawing/2014/main" id="{3302B027-9DDF-3F86-90E8-938617B81135}"/>
                </a:ext>
              </a:extLst>
            </p:cNvPr>
            <p:cNvSpPr/>
            <p:nvPr/>
          </p:nvSpPr>
          <p:spPr>
            <a:xfrm>
              <a:off x="793790" y="6441400"/>
              <a:ext cx="13042821" cy="1025723"/>
            </a:xfrm>
            <a:prstGeom prst="roundRect">
              <a:avLst>
                <a:gd name="adj" fmla="val 6966"/>
              </a:avLst>
            </a:prstGeom>
            <a:solidFill>
              <a:srgbClr val="FFFFFF"/>
            </a:solidFill>
            <a:ln w="22860">
              <a:solidFill>
                <a:srgbClr val="C5D2CF"/>
              </a:solidFill>
              <a:prstDash val="solid"/>
            </a:ln>
          </p:spPr>
          <p:txBody>
            <a:bodyPr/>
            <a:lstStyle/>
            <a:p>
              <a:endParaRPr lang="de-DE"/>
            </a:p>
          </p:txBody>
        </p:sp>
        <p:sp>
          <p:nvSpPr>
            <p:cNvPr id="35" name="Shape 11">
              <a:extLst>
                <a:ext uri="{FF2B5EF4-FFF2-40B4-BE49-F238E27FC236}">
                  <a16:creationId xmlns:a16="http://schemas.microsoft.com/office/drawing/2014/main" id="{C93ECD3A-4111-27F9-8362-9A81461E6CC8}"/>
                </a:ext>
              </a:extLst>
            </p:cNvPr>
            <p:cNvSpPr/>
            <p:nvPr/>
          </p:nvSpPr>
          <p:spPr>
            <a:xfrm>
              <a:off x="816650" y="6464260"/>
              <a:ext cx="680442" cy="980003"/>
            </a:xfrm>
            <a:prstGeom prst="roundRect">
              <a:avLst>
                <a:gd name="adj" fmla="val 6469"/>
              </a:avLst>
            </a:prstGeom>
            <a:solidFill>
              <a:srgbClr val="DFECE9"/>
            </a:solidFill>
            <a:ln/>
          </p:spPr>
          <p:txBody>
            <a:bodyPr/>
            <a:lstStyle/>
            <a:p>
              <a:endParaRPr lang="de-DE"/>
            </a:p>
          </p:txBody>
        </p:sp>
        <p:pic>
          <p:nvPicPr>
            <p:cNvPr id="36" name="Image 3" descr="preencoded.png">
              <a:extLst>
                <a:ext uri="{FF2B5EF4-FFF2-40B4-BE49-F238E27FC236}">
                  <a16:creationId xmlns:a16="http://schemas.microsoft.com/office/drawing/2014/main" id="{124DB018-8332-52E6-AF5B-3FA5D99D0BA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25485" y="6826687"/>
              <a:ext cx="255151" cy="255151"/>
            </a:xfrm>
            <a:prstGeom prst="rect">
              <a:avLst/>
            </a:prstGeom>
          </p:spPr>
        </p:pic>
        <p:sp>
          <p:nvSpPr>
            <p:cNvPr id="37" name="Text 12">
              <a:extLst>
                <a:ext uri="{FF2B5EF4-FFF2-40B4-BE49-F238E27FC236}">
                  <a16:creationId xmlns:a16="http://schemas.microsoft.com/office/drawing/2014/main" id="{DBB2EF91-26AF-336B-239B-A27F544CBD69}"/>
                </a:ext>
              </a:extLst>
            </p:cNvPr>
            <p:cNvSpPr/>
            <p:nvPr/>
          </p:nvSpPr>
          <p:spPr>
            <a:xfrm>
              <a:off x="1667113" y="6634282"/>
              <a:ext cx="3346013" cy="265747"/>
            </a:xfrm>
            <a:prstGeom prst="rect">
              <a:avLst/>
            </a:prstGeom>
            <a:noFill/>
            <a:ln/>
          </p:spPr>
          <p:txBody>
            <a:bodyPr wrap="none" lIns="0" tIns="0" rIns="0" bIns="0" rtlCol="0" anchor="t"/>
            <a:lstStyle/>
            <a:p>
              <a:pPr marL="0" indent="0" algn="l">
                <a:lnSpc>
                  <a:spcPts val="2050"/>
                </a:lnSpc>
                <a:buNone/>
              </a:pPr>
              <a:r>
                <a:rPr lang="en-US" sz="1650" dirty="0">
                  <a:solidFill>
                    <a:srgbClr val="2C3249"/>
                  </a:solidFill>
                  <a:latin typeface="Kanit Light" pitchFamily="34" charset="0"/>
                  <a:ea typeface="Kanit Light" pitchFamily="34" charset="-122"/>
                  <a:cs typeface="Kanit Light" pitchFamily="34" charset="-120"/>
                </a:rPr>
                <a:t>Comprehensibility &amp; Interpretability</a:t>
              </a:r>
              <a:endParaRPr lang="en-US" sz="1650" dirty="0"/>
            </a:p>
          </p:txBody>
        </p:sp>
        <p:sp>
          <p:nvSpPr>
            <p:cNvPr id="38" name="Text 13">
              <a:extLst>
                <a:ext uri="{FF2B5EF4-FFF2-40B4-BE49-F238E27FC236}">
                  <a16:creationId xmlns:a16="http://schemas.microsoft.com/office/drawing/2014/main" id="{AEAED0BB-D2D6-3D3E-691D-F99DB20DD52D}"/>
                </a:ext>
              </a:extLst>
            </p:cNvPr>
            <p:cNvSpPr/>
            <p:nvPr/>
          </p:nvSpPr>
          <p:spPr>
            <a:xfrm>
              <a:off x="1667113" y="7002066"/>
              <a:ext cx="11976616" cy="272177"/>
            </a:xfrm>
            <a:prstGeom prst="rect">
              <a:avLst/>
            </a:prstGeom>
            <a:noFill/>
            <a:ln/>
          </p:spPr>
          <p:txBody>
            <a:bodyPr wrap="none" lIns="0" tIns="0" rIns="0" bIns="0" rtlCol="0" anchor="t"/>
            <a:lstStyle/>
            <a:p>
              <a:pPr marL="0" indent="0" algn="l">
                <a:lnSpc>
                  <a:spcPts val="2100"/>
                </a:lnSpc>
                <a:buNone/>
              </a:pPr>
              <a:r>
                <a:rPr lang="en-US" sz="1300" dirty="0">
                  <a:solidFill>
                    <a:srgbClr val="2C3249"/>
                  </a:solidFill>
                  <a:latin typeface="Martel Sans" pitchFamily="34" charset="0"/>
                  <a:ea typeface="Martel Sans" pitchFamily="34" charset="-122"/>
                  <a:cs typeface="Martel Sans" pitchFamily="34" charset="-120"/>
                </a:rPr>
                <a:t>Ausmaß, in dem Daten vom beabsichtigten Nutzer verstanden werden können und deren Bedeutung angemessen erfasst wird.</a:t>
              </a:r>
              <a:endParaRPr lang="en-US" sz="1300" dirty="0"/>
            </a:p>
          </p:txBody>
        </p:sp>
      </p:grpSp>
    </p:spTree>
    <p:extLst>
      <p:ext uri="{BB962C8B-B14F-4D97-AF65-F5344CB8AC3E}">
        <p14:creationId xmlns:p14="http://schemas.microsoft.com/office/powerpoint/2010/main" val="1710944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400" fill="hold"/>
                                        <p:tgtEl>
                                          <p:spTgt spid="4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1"/>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3461C5-2A50-BB14-627A-BA4DB2AFAD33}"/>
              </a:ext>
            </a:extLst>
          </p:cNvPr>
          <p:cNvSpPr>
            <a:spLocks noGrp="1"/>
          </p:cNvSpPr>
          <p:nvPr>
            <p:ph type="title"/>
          </p:nvPr>
        </p:nvSpPr>
        <p:spPr/>
        <p:txBody>
          <a:bodyPr/>
          <a:lstStyle/>
          <a:p>
            <a:r>
              <a:rPr lang="de-DE" dirty="0"/>
              <a:t>Messfehler: Unterschätzte Gefahr</a:t>
            </a:r>
          </a:p>
        </p:txBody>
      </p:sp>
      <p:sp>
        <p:nvSpPr>
          <p:cNvPr id="4" name="Fußzeilenplatzhalter 3">
            <a:extLst>
              <a:ext uri="{FF2B5EF4-FFF2-40B4-BE49-F238E27FC236}">
                <a16:creationId xmlns:a16="http://schemas.microsoft.com/office/drawing/2014/main" id="{5C785B53-2783-E86B-3FC8-B409AB10AC59}"/>
              </a:ext>
            </a:extLst>
          </p:cNvPr>
          <p:cNvSpPr>
            <a:spLocks noGrp="1"/>
          </p:cNvSpPr>
          <p:nvPr>
            <p:ph type="ftr" sz="quarter" idx="11"/>
          </p:nvPr>
        </p:nvSpPr>
        <p:spPr/>
        <p:txBody>
          <a:bodyPr/>
          <a:lstStyle/>
          <a:p>
            <a:endParaRPr lang="de-DE" sz="2000" dirty="0"/>
          </a:p>
        </p:txBody>
      </p:sp>
      <p:sp>
        <p:nvSpPr>
          <p:cNvPr id="5" name="Foliennummernplatzhalter 4">
            <a:extLst>
              <a:ext uri="{FF2B5EF4-FFF2-40B4-BE49-F238E27FC236}">
                <a16:creationId xmlns:a16="http://schemas.microsoft.com/office/drawing/2014/main" id="{86AF1E95-66D2-F620-AC67-D620B74D76CC}"/>
              </a:ext>
            </a:extLst>
          </p:cNvPr>
          <p:cNvSpPr>
            <a:spLocks noGrp="1"/>
          </p:cNvSpPr>
          <p:nvPr>
            <p:ph type="sldNum" sz="quarter" idx="12"/>
          </p:nvPr>
        </p:nvSpPr>
        <p:spPr/>
        <p:txBody>
          <a:bodyPr/>
          <a:lstStyle/>
          <a:p>
            <a:fld id="{BBDAF7BE-D89C-6B49-BAC7-BAB901C4C797}" type="slidenum">
              <a:rPr lang="de-DE" sz="2000" smtClean="0"/>
              <a:pPr/>
              <a:t>8</a:t>
            </a:fld>
            <a:endParaRPr lang="de-DE" sz="2000"/>
          </a:p>
        </p:txBody>
      </p:sp>
      <p:sp>
        <p:nvSpPr>
          <p:cNvPr id="6" name="Textplatzhalter 5">
            <a:extLst>
              <a:ext uri="{FF2B5EF4-FFF2-40B4-BE49-F238E27FC236}">
                <a16:creationId xmlns:a16="http://schemas.microsoft.com/office/drawing/2014/main" id="{60FD68CA-A842-0DBD-49B2-C2253D086A05}"/>
              </a:ext>
            </a:extLst>
          </p:cNvPr>
          <p:cNvSpPr>
            <a:spLocks noGrp="1"/>
          </p:cNvSpPr>
          <p:nvPr>
            <p:ph type="body" sz="quarter" idx="13"/>
          </p:nvPr>
        </p:nvSpPr>
        <p:spPr/>
        <p:txBody>
          <a:bodyPr/>
          <a:lstStyle/>
          <a:p>
            <a:endParaRPr lang="de-DE"/>
          </a:p>
        </p:txBody>
      </p:sp>
      <p:sp>
        <p:nvSpPr>
          <p:cNvPr id="7" name="Textplatzhalter 6">
            <a:extLst>
              <a:ext uri="{FF2B5EF4-FFF2-40B4-BE49-F238E27FC236}">
                <a16:creationId xmlns:a16="http://schemas.microsoft.com/office/drawing/2014/main" id="{D9D95A00-E387-1116-9177-5E38B9CB90BC}"/>
              </a:ext>
            </a:extLst>
          </p:cNvPr>
          <p:cNvSpPr>
            <a:spLocks noGrp="1"/>
          </p:cNvSpPr>
          <p:nvPr>
            <p:ph type="body" sz="quarter" idx="14"/>
          </p:nvPr>
        </p:nvSpPr>
        <p:spPr/>
        <p:txBody>
          <a:bodyPr/>
          <a:lstStyle/>
          <a:p>
            <a:endParaRPr lang="de-DE" sz="2000"/>
          </a:p>
        </p:txBody>
      </p:sp>
      <p:sp>
        <p:nvSpPr>
          <p:cNvPr id="3" name="Text 1">
            <a:extLst>
              <a:ext uri="{FF2B5EF4-FFF2-40B4-BE49-F238E27FC236}">
                <a16:creationId xmlns:a16="http://schemas.microsoft.com/office/drawing/2014/main" id="{79174061-1EAA-9112-2105-B08F904D1637}"/>
              </a:ext>
            </a:extLst>
          </p:cNvPr>
          <p:cNvSpPr/>
          <p:nvPr/>
        </p:nvSpPr>
        <p:spPr>
          <a:xfrm>
            <a:off x="838200" y="1720243"/>
            <a:ext cx="3402330" cy="425291"/>
          </a:xfrm>
          <a:prstGeom prst="rect">
            <a:avLst/>
          </a:prstGeom>
          <a:noFill/>
          <a:ln/>
        </p:spPr>
        <p:txBody>
          <a:bodyPr wrap="none" lIns="0" tIns="0" rIns="0" bIns="0" rtlCol="0" anchor="t"/>
          <a:lstStyle/>
          <a:p>
            <a:pPr marL="0" indent="0" algn="l">
              <a:lnSpc>
                <a:spcPts val="3300"/>
              </a:lnSpc>
              <a:buNone/>
            </a:pPr>
            <a:r>
              <a:rPr lang="en-US" sz="2000" b="1" dirty="0">
                <a:solidFill>
                  <a:srgbClr val="272D45"/>
                </a:solidFill>
                <a:ea typeface="Kanit Light" pitchFamily="34" charset="-122"/>
                <a:cs typeface="Kanit Light" pitchFamily="34" charset="-120"/>
              </a:rPr>
              <a:t>Häufige Irrtümer</a:t>
            </a:r>
            <a:endParaRPr lang="en-US" sz="2000" b="1" dirty="0"/>
          </a:p>
        </p:txBody>
      </p:sp>
      <p:sp>
        <p:nvSpPr>
          <p:cNvPr id="18" name="Text 2">
            <a:extLst>
              <a:ext uri="{FF2B5EF4-FFF2-40B4-BE49-F238E27FC236}">
                <a16:creationId xmlns:a16="http://schemas.microsoft.com/office/drawing/2014/main" id="{33B80612-AC2E-3961-12ED-2584B3C394E4}"/>
              </a:ext>
            </a:extLst>
          </p:cNvPr>
          <p:cNvSpPr/>
          <p:nvPr/>
        </p:nvSpPr>
        <p:spPr>
          <a:xfrm>
            <a:off x="838200" y="2241232"/>
            <a:ext cx="4696513" cy="1088708"/>
          </a:xfrm>
          <a:prstGeom prst="rect">
            <a:avLst/>
          </a:prstGeom>
          <a:noFill/>
          <a:ln/>
        </p:spPr>
        <p:txBody>
          <a:bodyPr wrap="square" lIns="0" tIns="0" rIns="0" bIns="0" rtlCol="0" anchor="t"/>
          <a:lstStyle/>
          <a:p>
            <a:pPr marL="342900" indent="-342900" algn="l">
              <a:lnSpc>
                <a:spcPts val="2850"/>
              </a:lnSpc>
              <a:buSzPct val="100000"/>
              <a:buChar char="•"/>
            </a:pPr>
            <a:r>
              <a:rPr lang="en-US" sz="2000" dirty="0">
                <a:solidFill>
                  <a:srgbClr val="2C3249"/>
                </a:solidFill>
                <a:ea typeface="Martel Sans" pitchFamily="34" charset="-122"/>
                <a:cs typeface="Martel Sans" pitchFamily="34" charset="-120"/>
              </a:rPr>
              <a:t>Nicht-differenzielle Fehler führen nicht immer zu Bias in Richtung Null</a:t>
            </a:r>
            <a:endParaRPr lang="en-US" sz="2000" dirty="0"/>
          </a:p>
        </p:txBody>
      </p:sp>
      <p:sp>
        <p:nvSpPr>
          <p:cNvPr id="19" name="Text 3">
            <a:extLst>
              <a:ext uri="{FF2B5EF4-FFF2-40B4-BE49-F238E27FC236}">
                <a16:creationId xmlns:a16="http://schemas.microsoft.com/office/drawing/2014/main" id="{F470A66D-92A4-06D0-4077-C6BCFB98F1BE}"/>
              </a:ext>
            </a:extLst>
          </p:cNvPr>
          <p:cNvSpPr/>
          <p:nvPr/>
        </p:nvSpPr>
        <p:spPr>
          <a:xfrm>
            <a:off x="838200" y="3409235"/>
            <a:ext cx="4696513" cy="1088708"/>
          </a:xfrm>
          <a:prstGeom prst="rect">
            <a:avLst/>
          </a:prstGeom>
          <a:noFill/>
          <a:ln/>
        </p:spPr>
        <p:txBody>
          <a:bodyPr wrap="square" lIns="0" tIns="0" rIns="0" bIns="0" rtlCol="0" anchor="t"/>
          <a:lstStyle/>
          <a:p>
            <a:pPr marL="342900" indent="-342900" algn="l">
              <a:lnSpc>
                <a:spcPts val="2850"/>
              </a:lnSpc>
              <a:buSzPct val="100000"/>
              <a:buChar char="•"/>
            </a:pPr>
            <a:r>
              <a:rPr lang="en-US" sz="2000" dirty="0">
                <a:solidFill>
                  <a:srgbClr val="2C3249"/>
                </a:solidFill>
                <a:ea typeface="Martel Sans" pitchFamily="34" charset="-122"/>
                <a:cs typeface="Martel Sans" pitchFamily="34" charset="-120"/>
              </a:rPr>
              <a:t>Größere Stichproben reduzieren nicht automatisch Messfehler-Bias</a:t>
            </a:r>
            <a:endParaRPr lang="en-US" sz="2000" dirty="0"/>
          </a:p>
        </p:txBody>
      </p:sp>
      <p:sp>
        <p:nvSpPr>
          <p:cNvPr id="20" name="Text 4">
            <a:extLst>
              <a:ext uri="{FF2B5EF4-FFF2-40B4-BE49-F238E27FC236}">
                <a16:creationId xmlns:a16="http://schemas.microsoft.com/office/drawing/2014/main" id="{72274E51-7F66-4D97-07E4-4365E9CFCE47}"/>
              </a:ext>
            </a:extLst>
          </p:cNvPr>
          <p:cNvSpPr/>
          <p:nvPr/>
        </p:nvSpPr>
        <p:spPr>
          <a:xfrm>
            <a:off x="838200" y="4577239"/>
            <a:ext cx="4696513" cy="1451610"/>
          </a:xfrm>
          <a:prstGeom prst="rect">
            <a:avLst/>
          </a:prstGeom>
          <a:noFill/>
          <a:ln/>
        </p:spPr>
        <p:txBody>
          <a:bodyPr wrap="square" lIns="0" tIns="0" rIns="0" bIns="0" rtlCol="0" anchor="t"/>
          <a:lstStyle/>
          <a:p>
            <a:pPr marL="342900" indent="-342900" algn="l">
              <a:lnSpc>
                <a:spcPts val="2850"/>
              </a:lnSpc>
              <a:buSzPct val="100000"/>
              <a:buChar char="•"/>
            </a:pPr>
            <a:r>
              <a:rPr lang="en-US" sz="2000" dirty="0">
                <a:solidFill>
                  <a:srgbClr val="2C3249"/>
                </a:solidFill>
                <a:ea typeface="Martel Sans" pitchFamily="34" charset="-122"/>
                <a:cs typeface="Martel Sans" pitchFamily="34" charset="-120"/>
              </a:rPr>
              <a:t>Auswirkungen sind ohne quantitative Untersuchungen schwer zu konzipieren</a:t>
            </a:r>
            <a:endParaRPr lang="en-US" sz="2000" dirty="0"/>
          </a:p>
        </p:txBody>
      </p:sp>
      <p:sp>
        <p:nvSpPr>
          <p:cNvPr id="21" name="Shape 5">
            <a:extLst>
              <a:ext uri="{FF2B5EF4-FFF2-40B4-BE49-F238E27FC236}">
                <a16:creationId xmlns:a16="http://schemas.microsoft.com/office/drawing/2014/main" id="{14FAC56C-8EB8-41DF-9CCC-BEBF43D83D32}"/>
              </a:ext>
            </a:extLst>
          </p:cNvPr>
          <p:cNvSpPr/>
          <p:nvPr/>
        </p:nvSpPr>
        <p:spPr>
          <a:xfrm>
            <a:off x="6048208" y="1556298"/>
            <a:ext cx="5305592" cy="4456867"/>
          </a:xfrm>
          <a:prstGeom prst="roundRect">
            <a:avLst>
              <a:gd name="adj" fmla="val 2721"/>
            </a:avLst>
          </a:prstGeom>
          <a:solidFill>
            <a:srgbClr val="CFE2DE"/>
          </a:solidFill>
          <a:ln/>
        </p:spPr>
        <p:txBody>
          <a:bodyPr/>
          <a:lstStyle/>
          <a:p>
            <a:endParaRPr lang="de-DE" sz="2000"/>
          </a:p>
        </p:txBody>
      </p:sp>
      <p:pic>
        <p:nvPicPr>
          <p:cNvPr id="22" name="Image 1" descr="preencoded.png">
            <a:extLst>
              <a:ext uri="{FF2B5EF4-FFF2-40B4-BE49-F238E27FC236}">
                <a16:creationId xmlns:a16="http://schemas.microsoft.com/office/drawing/2014/main" id="{D818C10F-78CB-F816-72F1-D1F8337E47E1}"/>
              </a:ext>
            </a:extLst>
          </p:cNvPr>
          <p:cNvPicPr>
            <a:picLocks noChangeAspect="1"/>
          </p:cNvPicPr>
          <p:nvPr/>
        </p:nvPicPr>
        <p:blipFill>
          <a:blip r:embed="rId5"/>
          <a:stretch>
            <a:fillRect/>
          </a:stretch>
        </p:blipFill>
        <p:spPr>
          <a:xfrm>
            <a:off x="6263501" y="1833218"/>
            <a:ext cx="438286" cy="312316"/>
          </a:xfrm>
          <a:prstGeom prst="rect">
            <a:avLst/>
          </a:prstGeom>
        </p:spPr>
      </p:pic>
      <p:sp>
        <p:nvSpPr>
          <p:cNvPr id="23" name="Text 6">
            <a:extLst>
              <a:ext uri="{FF2B5EF4-FFF2-40B4-BE49-F238E27FC236}">
                <a16:creationId xmlns:a16="http://schemas.microsoft.com/office/drawing/2014/main" id="{8613E242-8DD5-A43C-28AF-362261DE98A8}"/>
              </a:ext>
            </a:extLst>
          </p:cNvPr>
          <p:cNvSpPr/>
          <p:nvPr/>
        </p:nvSpPr>
        <p:spPr>
          <a:xfrm>
            <a:off x="6917080" y="1803095"/>
            <a:ext cx="3923225" cy="4407205"/>
          </a:xfrm>
          <a:prstGeom prst="rect">
            <a:avLst/>
          </a:prstGeom>
          <a:noFill/>
          <a:ln/>
        </p:spPr>
        <p:txBody>
          <a:bodyPr wrap="square" lIns="0" tIns="0" rIns="0" bIns="0" rtlCol="0" anchor="t"/>
          <a:lstStyle/>
          <a:p>
            <a:pPr marL="0" indent="0" algn="l">
              <a:lnSpc>
                <a:spcPts val="2850"/>
              </a:lnSpc>
              <a:buNone/>
            </a:pPr>
            <a:r>
              <a:rPr lang="en-US" sz="2000" b="1" dirty="0">
                <a:solidFill>
                  <a:srgbClr val="000000"/>
                </a:solidFill>
                <a:ea typeface="Martel Sans" pitchFamily="34" charset="-122"/>
                <a:cs typeface="Martel Sans" pitchFamily="34" charset="-120"/>
              </a:rPr>
              <a:t>Kritische Erkenntnis:</a:t>
            </a:r>
            <a:r>
              <a:rPr lang="en-US" sz="2000" dirty="0">
                <a:solidFill>
                  <a:srgbClr val="000000"/>
                </a:solidFill>
                <a:ea typeface="Martel Sans" pitchFamily="34" charset="-122"/>
                <a:cs typeface="Martel Sans" pitchFamily="34" charset="-120"/>
              </a:rPr>
              <a:t> </a:t>
            </a:r>
          </a:p>
          <a:p>
            <a:pPr marL="0" indent="0" algn="l">
              <a:lnSpc>
                <a:spcPts val="2850"/>
              </a:lnSpc>
              <a:buNone/>
            </a:pPr>
            <a:r>
              <a:rPr lang="en-US" sz="2000" dirty="0">
                <a:solidFill>
                  <a:srgbClr val="000000"/>
                </a:solidFill>
                <a:ea typeface="Martel Sans" pitchFamily="34" charset="-122"/>
                <a:cs typeface="Martel Sans" pitchFamily="34" charset="-120"/>
              </a:rPr>
              <a:t>Mit zunehmender Stichprobengröße liegen Effektschätzungen näher an ihren erwarteten Werten, aber nicht notwendigerweise näher an den wahren Werten.</a:t>
            </a:r>
            <a:endParaRPr lang="en-US" sz="2000" dirty="0"/>
          </a:p>
        </p:txBody>
      </p:sp>
      <p:pic>
        <p:nvPicPr>
          <p:cNvPr id="24" name="alloy_gpt-4o-mini-tts_1x_2025-10-22T18_17_08-495Z">
            <a:hlinkClick r:id="" action="ppaction://media"/>
            <a:extLst>
              <a:ext uri="{FF2B5EF4-FFF2-40B4-BE49-F238E27FC236}">
                <a16:creationId xmlns:a16="http://schemas.microsoft.com/office/drawing/2014/main" id="{1DB2C980-BAB5-785B-2764-F805908F4D5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0954" y="6029834"/>
            <a:ext cx="609600" cy="609600"/>
          </a:xfrm>
          <a:prstGeom prst="rect">
            <a:avLst/>
          </a:prstGeom>
        </p:spPr>
      </p:pic>
    </p:spTree>
    <p:extLst>
      <p:ext uri="{BB962C8B-B14F-4D97-AF65-F5344CB8AC3E}">
        <p14:creationId xmlns:p14="http://schemas.microsoft.com/office/powerpoint/2010/main" val="4161468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864"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6F65A1-D393-62BD-4BE4-1306CF5E975D}"/>
              </a:ext>
            </a:extLst>
          </p:cNvPr>
          <p:cNvSpPr>
            <a:spLocks noGrp="1"/>
          </p:cNvSpPr>
          <p:nvPr>
            <p:ph type="title"/>
          </p:nvPr>
        </p:nvSpPr>
        <p:spPr/>
        <p:txBody>
          <a:bodyPr/>
          <a:lstStyle/>
          <a:p>
            <a:r>
              <a:rPr lang="de-DE" dirty="0"/>
              <a:t>Korrekturmethoden für Messfehler</a:t>
            </a:r>
          </a:p>
        </p:txBody>
      </p:sp>
      <p:sp>
        <p:nvSpPr>
          <p:cNvPr id="4" name="Fußzeilenplatzhalter 3">
            <a:extLst>
              <a:ext uri="{FF2B5EF4-FFF2-40B4-BE49-F238E27FC236}">
                <a16:creationId xmlns:a16="http://schemas.microsoft.com/office/drawing/2014/main" id="{8DBCF6CE-CD53-6A02-4981-EC7C643D42AD}"/>
              </a:ext>
            </a:extLst>
          </p:cNvPr>
          <p:cNvSpPr>
            <a:spLocks noGrp="1"/>
          </p:cNvSpPr>
          <p:nvPr>
            <p:ph type="ftr" sz="quarter" idx="11"/>
          </p:nvPr>
        </p:nvSpPr>
        <p:spPr/>
        <p:txBody>
          <a:bodyPr/>
          <a:lstStyle/>
          <a:p>
            <a:endParaRPr lang="de-DE" dirty="0"/>
          </a:p>
        </p:txBody>
      </p:sp>
      <p:sp>
        <p:nvSpPr>
          <p:cNvPr id="5" name="Foliennummernplatzhalter 4">
            <a:extLst>
              <a:ext uri="{FF2B5EF4-FFF2-40B4-BE49-F238E27FC236}">
                <a16:creationId xmlns:a16="http://schemas.microsoft.com/office/drawing/2014/main" id="{1C341000-AFA8-2B16-E190-073FE4006AD9}"/>
              </a:ext>
            </a:extLst>
          </p:cNvPr>
          <p:cNvSpPr>
            <a:spLocks noGrp="1"/>
          </p:cNvSpPr>
          <p:nvPr>
            <p:ph type="sldNum" sz="quarter" idx="12"/>
          </p:nvPr>
        </p:nvSpPr>
        <p:spPr/>
        <p:txBody>
          <a:bodyPr/>
          <a:lstStyle/>
          <a:p>
            <a:fld id="{BBDAF7BE-D89C-6B49-BAC7-BAB901C4C797}" type="slidenum">
              <a:rPr lang="de-DE" smtClean="0"/>
              <a:pPr/>
              <a:t>9</a:t>
            </a:fld>
            <a:endParaRPr lang="de-DE"/>
          </a:p>
        </p:txBody>
      </p:sp>
      <p:sp>
        <p:nvSpPr>
          <p:cNvPr id="6" name="Textplatzhalter 5">
            <a:extLst>
              <a:ext uri="{FF2B5EF4-FFF2-40B4-BE49-F238E27FC236}">
                <a16:creationId xmlns:a16="http://schemas.microsoft.com/office/drawing/2014/main" id="{FB68D302-26F9-1C25-1F82-0705B169C12D}"/>
              </a:ext>
            </a:extLst>
          </p:cNvPr>
          <p:cNvSpPr>
            <a:spLocks noGrp="1"/>
          </p:cNvSpPr>
          <p:nvPr>
            <p:ph type="body" sz="quarter" idx="13"/>
          </p:nvPr>
        </p:nvSpPr>
        <p:spPr/>
        <p:txBody>
          <a:bodyPr/>
          <a:lstStyle/>
          <a:p>
            <a:endParaRPr lang="de-DE"/>
          </a:p>
        </p:txBody>
      </p:sp>
      <p:sp>
        <p:nvSpPr>
          <p:cNvPr id="7" name="Textplatzhalter 6">
            <a:extLst>
              <a:ext uri="{FF2B5EF4-FFF2-40B4-BE49-F238E27FC236}">
                <a16:creationId xmlns:a16="http://schemas.microsoft.com/office/drawing/2014/main" id="{7DBDBFF3-EA78-9482-57E6-C3BEBCB6E8C1}"/>
              </a:ext>
            </a:extLst>
          </p:cNvPr>
          <p:cNvSpPr>
            <a:spLocks noGrp="1"/>
          </p:cNvSpPr>
          <p:nvPr>
            <p:ph type="body" sz="quarter" idx="14"/>
          </p:nvPr>
        </p:nvSpPr>
        <p:spPr/>
        <p:txBody>
          <a:bodyPr/>
          <a:lstStyle/>
          <a:p>
            <a:endParaRPr lang="de-DE"/>
          </a:p>
        </p:txBody>
      </p:sp>
      <p:grpSp>
        <p:nvGrpSpPr>
          <p:cNvPr id="26" name="Gruppieren 25">
            <a:extLst>
              <a:ext uri="{FF2B5EF4-FFF2-40B4-BE49-F238E27FC236}">
                <a16:creationId xmlns:a16="http://schemas.microsoft.com/office/drawing/2014/main" id="{C60F4D3D-ABEB-90BA-72CA-027D0101B101}"/>
              </a:ext>
            </a:extLst>
          </p:cNvPr>
          <p:cNvGrpSpPr/>
          <p:nvPr/>
        </p:nvGrpSpPr>
        <p:grpSpPr>
          <a:xfrm>
            <a:off x="793790" y="2114811"/>
            <a:ext cx="10560010" cy="3355524"/>
            <a:chOff x="793790" y="3225998"/>
            <a:chExt cx="13042701" cy="4144418"/>
          </a:xfrm>
        </p:grpSpPr>
        <p:pic>
          <p:nvPicPr>
            <p:cNvPr id="3" name="Image 0" descr="preencoded.png">
              <a:extLst>
                <a:ext uri="{FF2B5EF4-FFF2-40B4-BE49-F238E27FC236}">
                  <a16:creationId xmlns:a16="http://schemas.microsoft.com/office/drawing/2014/main" id="{E3FCCC27-F93C-B833-4915-36DCAEE3830A}"/>
                </a:ext>
              </a:extLst>
            </p:cNvPr>
            <p:cNvPicPr>
              <a:picLocks noChangeAspect="1"/>
            </p:cNvPicPr>
            <p:nvPr/>
          </p:nvPicPr>
          <p:blipFill>
            <a:blip r:embed="rId5"/>
            <a:stretch>
              <a:fillRect/>
            </a:stretch>
          </p:blipFill>
          <p:spPr>
            <a:xfrm>
              <a:off x="793790" y="3225998"/>
              <a:ext cx="4347567" cy="907256"/>
            </a:xfrm>
            <a:prstGeom prst="rect">
              <a:avLst/>
            </a:prstGeom>
          </p:spPr>
        </p:pic>
        <p:sp>
          <p:nvSpPr>
            <p:cNvPr id="18" name="Text 1">
              <a:extLst>
                <a:ext uri="{FF2B5EF4-FFF2-40B4-BE49-F238E27FC236}">
                  <a16:creationId xmlns:a16="http://schemas.microsoft.com/office/drawing/2014/main" id="{446373A4-F345-F256-1882-AD67B22B0A15}"/>
                </a:ext>
              </a:extLst>
            </p:cNvPr>
            <p:cNvSpPr/>
            <p:nvPr/>
          </p:nvSpPr>
          <p:spPr>
            <a:xfrm>
              <a:off x="1020604" y="4360069"/>
              <a:ext cx="2835235" cy="354330"/>
            </a:xfrm>
            <a:prstGeom prst="rect">
              <a:avLst/>
            </a:prstGeom>
            <a:noFill/>
            <a:ln/>
          </p:spPr>
          <p:txBody>
            <a:bodyPr wrap="none" lIns="0" tIns="0" rIns="0" bIns="0" rtlCol="0" anchor="t"/>
            <a:lstStyle/>
            <a:p>
              <a:pPr marL="0" indent="0" algn="l">
                <a:lnSpc>
                  <a:spcPts val="2750"/>
                </a:lnSpc>
                <a:buNone/>
              </a:pPr>
              <a:r>
                <a:rPr lang="en-US" sz="2000" b="1" dirty="0">
                  <a:solidFill>
                    <a:srgbClr val="2C3249"/>
                  </a:solidFill>
                  <a:ea typeface="Kanit Light" pitchFamily="34" charset="-122"/>
                  <a:cs typeface="Kanit Light" pitchFamily="34" charset="-120"/>
                </a:rPr>
                <a:t>Statistische Ansätze</a:t>
              </a:r>
              <a:endParaRPr lang="en-US" sz="2000" b="1" dirty="0"/>
            </a:p>
          </p:txBody>
        </p:sp>
        <p:sp>
          <p:nvSpPr>
            <p:cNvPr id="19" name="Text 2">
              <a:extLst>
                <a:ext uri="{FF2B5EF4-FFF2-40B4-BE49-F238E27FC236}">
                  <a16:creationId xmlns:a16="http://schemas.microsoft.com/office/drawing/2014/main" id="{25A0538A-B958-76D5-7115-2396B153DB3A}"/>
                </a:ext>
              </a:extLst>
            </p:cNvPr>
            <p:cNvSpPr/>
            <p:nvPr/>
          </p:nvSpPr>
          <p:spPr>
            <a:xfrm>
              <a:off x="1020604" y="4850487"/>
              <a:ext cx="3893939" cy="2519929"/>
            </a:xfrm>
            <a:prstGeom prst="rect">
              <a:avLst/>
            </a:prstGeom>
            <a:noFill/>
            <a:ln/>
          </p:spPr>
          <p:txBody>
            <a:bodyPr wrap="square" lIns="0" tIns="0" rIns="0" bIns="0" rtlCol="0" anchor="t"/>
            <a:lstStyle/>
            <a:p>
              <a:pPr marL="0" indent="0" algn="l">
                <a:lnSpc>
                  <a:spcPts val="2850"/>
                </a:lnSpc>
                <a:buNone/>
              </a:pPr>
              <a:r>
                <a:rPr lang="en-US" sz="2000" dirty="0">
                  <a:solidFill>
                    <a:srgbClr val="2C3249"/>
                  </a:solidFill>
                  <a:ea typeface="Martel Sans" pitchFamily="34" charset="-122"/>
                  <a:cs typeface="Martel Sans" pitchFamily="34" charset="-120"/>
                </a:rPr>
                <a:t>Likelihood-basierte Methoden, Score-Funktionen, Method-of-Moments</a:t>
              </a:r>
              <a:endParaRPr lang="en-US" sz="2000" dirty="0"/>
            </a:p>
          </p:txBody>
        </p:sp>
        <p:pic>
          <p:nvPicPr>
            <p:cNvPr id="20" name="Image 1" descr="preencoded.png">
              <a:extLst>
                <a:ext uri="{FF2B5EF4-FFF2-40B4-BE49-F238E27FC236}">
                  <a16:creationId xmlns:a16="http://schemas.microsoft.com/office/drawing/2014/main" id="{F314A502-31DB-4CF9-9D4A-E754CD8B3309}"/>
                </a:ext>
              </a:extLst>
            </p:cNvPr>
            <p:cNvPicPr>
              <a:picLocks noChangeAspect="1"/>
            </p:cNvPicPr>
            <p:nvPr/>
          </p:nvPicPr>
          <p:blipFill>
            <a:blip r:embed="rId6"/>
            <a:stretch>
              <a:fillRect/>
            </a:stretch>
          </p:blipFill>
          <p:spPr>
            <a:xfrm>
              <a:off x="5141357" y="3225998"/>
              <a:ext cx="4347567" cy="907256"/>
            </a:xfrm>
            <a:prstGeom prst="rect">
              <a:avLst/>
            </a:prstGeom>
          </p:spPr>
        </p:pic>
        <p:sp>
          <p:nvSpPr>
            <p:cNvPr id="21" name="Text 3">
              <a:extLst>
                <a:ext uri="{FF2B5EF4-FFF2-40B4-BE49-F238E27FC236}">
                  <a16:creationId xmlns:a16="http://schemas.microsoft.com/office/drawing/2014/main" id="{ED340C5F-AEEB-BE4D-ACC5-6B5F947B65ED}"/>
                </a:ext>
              </a:extLst>
            </p:cNvPr>
            <p:cNvSpPr/>
            <p:nvPr/>
          </p:nvSpPr>
          <p:spPr>
            <a:xfrm>
              <a:off x="5187731" y="4360068"/>
              <a:ext cx="3196115" cy="354330"/>
            </a:xfrm>
            <a:prstGeom prst="rect">
              <a:avLst/>
            </a:prstGeom>
            <a:noFill/>
            <a:ln/>
          </p:spPr>
          <p:txBody>
            <a:bodyPr wrap="none" lIns="0" tIns="0" rIns="0" bIns="0" rtlCol="0" anchor="t"/>
            <a:lstStyle/>
            <a:p>
              <a:pPr marL="0" indent="0" algn="l">
                <a:lnSpc>
                  <a:spcPts val="2750"/>
                </a:lnSpc>
                <a:buNone/>
              </a:pPr>
              <a:r>
                <a:rPr lang="en-US" sz="2000" b="1" dirty="0">
                  <a:solidFill>
                    <a:srgbClr val="2C3249"/>
                  </a:solidFill>
                  <a:ea typeface="Kanit Light" pitchFamily="34" charset="-122"/>
                  <a:cs typeface="Kanit Light" pitchFamily="34" charset="-120"/>
                </a:rPr>
                <a:t>Simulation &amp; Kalibrierung</a:t>
              </a:r>
              <a:endParaRPr lang="en-US" sz="2000" b="1" dirty="0"/>
            </a:p>
          </p:txBody>
        </p:sp>
        <p:sp>
          <p:nvSpPr>
            <p:cNvPr id="22" name="Text 4">
              <a:extLst>
                <a:ext uri="{FF2B5EF4-FFF2-40B4-BE49-F238E27FC236}">
                  <a16:creationId xmlns:a16="http://schemas.microsoft.com/office/drawing/2014/main" id="{05FE99D9-C39B-ABEF-8823-EC227A764CE4}"/>
                </a:ext>
              </a:extLst>
            </p:cNvPr>
            <p:cNvSpPr/>
            <p:nvPr/>
          </p:nvSpPr>
          <p:spPr>
            <a:xfrm>
              <a:off x="5368171" y="4850487"/>
              <a:ext cx="3893939" cy="1679951"/>
            </a:xfrm>
            <a:prstGeom prst="rect">
              <a:avLst/>
            </a:prstGeom>
            <a:noFill/>
            <a:ln/>
          </p:spPr>
          <p:txBody>
            <a:bodyPr wrap="square" lIns="0" tIns="0" rIns="0" bIns="0" rtlCol="0" anchor="t"/>
            <a:lstStyle/>
            <a:p>
              <a:pPr marL="0" indent="0" algn="l">
                <a:lnSpc>
                  <a:spcPts val="2850"/>
                </a:lnSpc>
                <a:buNone/>
              </a:pPr>
              <a:r>
                <a:rPr lang="en-US" sz="2000" dirty="0">
                  <a:solidFill>
                    <a:srgbClr val="2C3249"/>
                  </a:solidFill>
                  <a:ea typeface="Martel Sans" pitchFamily="34" charset="-122"/>
                  <a:cs typeface="Martel Sans" pitchFamily="34" charset="-120"/>
                </a:rPr>
                <a:t>SIMEX, Regressions-Kalibrierung, Latent Class Modelling</a:t>
              </a:r>
              <a:endParaRPr lang="en-US" sz="2000" dirty="0"/>
            </a:p>
          </p:txBody>
        </p:sp>
        <p:pic>
          <p:nvPicPr>
            <p:cNvPr id="23" name="Image 2" descr="preencoded.png">
              <a:extLst>
                <a:ext uri="{FF2B5EF4-FFF2-40B4-BE49-F238E27FC236}">
                  <a16:creationId xmlns:a16="http://schemas.microsoft.com/office/drawing/2014/main" id="{DCEFDD66-5612-7966-E0C6-B876C6DD2378}"/>
                </a:ext>
              </a:extLst>
            </p:cNvPr>
            <p:cNvPicPr>
              <a:picLocks noChangeAspect="1"/>
            </p:cNvPicPr>
            <p:nvPr/>
          </p:nvPicPr>
          <p:blipFill>
            <a:blip r:embed="rId7"/>
            <a:stretch>
              <a:fillRect/>
            </a:stretch>
          </p:blipFill>
          <p:spPr>
            <a:xfrm>
              <a:off x="9488924" y="3225998"/>
              <a:ext cx="4347567" cy="907256"/>
            </a:xfrm>
            <a:prstGeom prst="rect">
              <a:avLst/>
            </a:prstGeom>
          </p:spPr>
        </p:pic>
        <p:sp>
          <p:nvSpPr>
            <p:cNvPr id="24" name="Text 5">
              <a:extLst>
                <a:ext uri="{FF2B5EF4-FFF2-40B4-BE49-F238E27FC236}">
                  <a16:creationId xmlns:a16="http://schemas.microsoft.com/office/drawing/2014/main" id="{3603327C-1227-BBAF-F384-B7F602B1999A}"/>
                </a:ext>
              </a:extLst>
            </p:cNvPr>
            <p:cNvSpPr/>
            <p:nvPr/>
          </p:nvSpPr>
          <p:spPr>
            <a:xfrm>
              <a:off x="9715738" y="4360069"/>
              <a:ext cx="2835235" cy="354330"/>
            </a:xfrm>
            <a:prstGeom prst="rect">
              <a:avLst/>
            </a:prstGeom>
            <a:noFill/>
            <a:ln/>
          </p:spPr>
          <p:txBody>
            <a:bodyPr wrap="none" lIns="0" tIns="0" rIns="0" bIns="0" rtlCol="0" anchor="t"/>
            <a:lstStyle/>
            <a:p>
              <a:pPr marL="0" indent="0" algn="l">
                <a:lnSpc>
                  <a:spcPts val="2750"/>
                </a:lnSpc>
                <a:buNone/>
              </a:pPr>
              <a:r>
                <a:rPr lang="en-US" sz="2000" b="1" dirty="0">
                  <a:solidFill>
                    <a:srgbClr val="2C3249"/>
                  </a:solidFill>
                  <a:ea typeface="Kanit Light" pitchFamily="34" charset="-122"/>
                  <a:cs typeface="Kanit Light" pitchFamily="34" charset="-120"/>
                </a:rPr>
                <a:t>Erweiterte Modelle</a:t>
              </a:r>
              <a:endParaRPr lang="en-US" sz="2000" b="1" dirty="0"/>
            </a:p>
          </p:txBody>
        </p:sp>
        <p:sp>
          <p:nvSpPr>
            <p:cNvPr id="25" name="Text 6">
              <a:extLst>
                <a:ext uri="{FF2B5EF4-FFF2-40B4-BE49-F238E27FC236}">
                  <a16:creationId xmlns:a16="http://schemas.microsoft.com/office/drawing/2014/main" id="{FAE0FC29-3EE3-758B-FA3F-C85460EC76A1}"/>
                </a:ext>
              </a:extLst>
            </p:cNvPr>
            <p:cNvSpPr/>
            <p:nvPr/>
          </p:nvSpPr>
          <p:spPr>
            <a:xfrm>
              <a:off x="9715738" y="4850487"/>
              <a:ext cx="3893939" cy="2519929"/>
            </a:xfrm>
            <a:prstGeom prst="rect">
              <a:avLst/>
            </a:prstGeom>
            <a:noFill/>
            <a:ln/>
          </p:spPr>
          <p:txBody>
            <a:bodyPr wrap="square" lIns="0" tIns="0" rIns="0" bIns="0" rtlCol="0" anchor="t"/>
            <a:lstStyle/>
            <a:p>
              <a:pPr marL="0" indent="0" algn="l">
                <a:lnSpc>
                  <a:spcPts val="2850"/>
                </a:lnSpc>
                <a:buNone/>
              </a:pPr>
              <a:r>
                <a:rPr lang="en-US" sz="2000" dirty="0">
                  <a:solidFill>
                    <a:srgbClr val="2C3249"/>
                  </a:solidFill>
                  <a:ea typeface="Martel Sans" pitchFamily="34" charset="-122"/>
                  <a:cs typeface="Martel Sans" pitchFamily="34" charset="-120"/>
                </a:rPr>
                <a:t>Strukturgleichungsmodelle, Multiple Imputation, Bayesianische Analysen</a:t>
              </a:r>
              <a:endParaRPr lang="en-US" sz="2000" dirty="0"/>
            </a:p>
          </p:txBody>
        </p:sp>
      </p:grpSp>
      <p:pic>
        <p:nvPicPr>
          <p:cNvPr id="27" name="alloy_gpt-4o-mini-tts_1x_2025-10-22T18_17_28-604Z">
            <a:hlinkClick r:id="" action="ppaction://media"/>
            <a:extLst>
              <a:ext uri="{FF2B5EF4-FFF2-40B4-BE49-F238E27FC236}">
                <a16:creationId xmlns:a16="http://schemas.microsoft.com/office/drawing/2014/main" id="{D546A765-D534-5AF1-DBCE-CA1A3CB8D97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84190" y="6029834"/>
            <a:ext cx="609600" cy="609600"/>
          </a:xfrm>
          <a:prstGeom prst="rect">
            <a:avLst/>
          </a:prstGeom>
        </p:spPr>
      </p:pic>
    </p:spTree>
    <p:extLst>
      <p:ext uri="{BB962C8B-B14F-4D97-AF65-F5344CB8AC3E}">
        <p14:creationId xmlns:p14="http://schemas.microsoft.com/office/powerpoint/2010/main" val="1831877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112"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7"/>
                </p:tgtEl>
              </p:cMediaNode>
            </p:audio>
          </p:childTnLst>
        </p:cTn>
      </p:par>
    </p:tn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DIM.RUHR">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99a00cc4-59a4-48e2-97a2-f998a8372b5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570D305730E5004AB3CA90973BBEB1B6" ma:contentTypeVersion="15" ma:contentTypeDescription="Ein neues Dokument erstellen." ma:contentTypeScope="" ma:versionID="3d8d4fb2b3a0a7834f40547a35bd6bbd">
  <xsd:schema xmlns:xsd="http://www.w3.org/2001/XMLSchema" xmlns:xs="http://www.w3.org/2001/XMLSchema" xmlns:p="http://schemas.microsoft.com/office/2006/metadata/properties" xmlns:ns3="99a00cc4-59a4-48e2-97a2-f998a8372b54" xmlns:ns4="96c6cfda-f397-452f-aaf7-354f8a2af71a" targetNamespace="http://schemas.microsoft.com/office/2006/metadata/properties" ma:root="true" ma:fieldsID="85641bfd7f41166e6032c028546e61e5" ns3:_="" ns4:_="">
    <xsd:import namespace="99a00cc4-59a4-48e2-97a2-f998a8372b54"/>
    <xsd:import namespace="96c6cfda-f397-452f-aaf7-354f8a2af71a"/>
    <xsd:element name="properties">
      <xsd:complexType>
        <xsd:sequence>
          <xsd:element name="documentManagement">
            <xsd:complexType>
              <xsd:all>
                <xsd:element ref="ns3:_activity" minOccurs="0"/>
                <xsd:element ref="ns3:MediaServiceMetadata" minOccurs="0"/>
                <xsd:element ref="ns3:MediaServiceFastMetadata" minOccurs="0"/>
                <xsd:element ref="ns3:MediaServiceObjectDetectorVersions" minOccurs="0"/>
                <xsd:element ref="ns4:SharedWithUsers" minOccurs="0"/>
                <xsd:element ref="ns4:SharedWithDetails" minOccurs="0"/>
                <xsd:element ref="ns4:SharingHintHash" minOccurs="0"/>
                <xsd:element ref="ns3:MediaServiceSearchProperties" minOccurs="0"/>
                <xsd:element ref="ns3:MediaServiceDateTaken" minOccurs="0"/>
                <xsd:element ref="ns3:MediaServiceSystemTags" minOccurs="0"/>
                <xsd:element ref="ns3:MediaServiceOCR" minOccurs="0"/>
                <xsd:element ref="ns3:MediaServiceGenerationTime" minOccurs="0"/>
                <xsd:element ref="ns3:MediaServiceEventHashCode" minOccurs="0"/>
                <xsd:element ref="ns3:MediaLengthInSecond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a00cc4-59a4-48e2-97a2-f998a8372b54" elementFormDefault="qualified">
    <xsd:import namespace="http://schemas.microsoft.com/office/2006/documentManagement/types"/>
    <xsd:import namespace="http://schemas.microsoft.com/office/infopath/2007/PartnerControls"/>
    <xsd:element name="_activity" ma:index="8" nillable="true" ma:displayName="_activity" ma:hidden="true" ma:internalName="_activity">
      <xsd:simpleType>
        <xsd:restriction base="dms:Note"/>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SystemTags" ma:index="17" nillable="true" ma:displayName="MediaServiceSystemTags" ma:hidden="true" ma:internalName="MediaServiceSystemTags" ma:readOnly="true">
      <xsd:simpleType>
        <xsd:restriction base="dms:Note"/>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6c6cfda-f397-452f-aaf7-354f8a2af71a" elementFormDefault="qualified">
    <xsd:import namespace="http://schemas.microsoft.com/office/2006/documentManagement/types"/>
    <xsd:import namespace="http://schemas.microsoft.com/office/infopath/2007/PartnerControls"/>
    <xsd:element name="SharedWithUsers" ma:index="12"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Freigegeben für - Details" ma:internalName="SharedWithDetails" ma:readOnly="true">
      <xsd:simpleType>
        <xsd:restriction base="dms:Note">
          <xsd:maxLength value="255"/>
        </xsd:restriction>
      </xsd:simpleType>
    </xsd:element>
    <xsd:element name="SharingHintHash" ma:index="14" nillable="true" ma:displayName="Freigabehinweis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08B3DF7-C6D4-4DDC-B1DB-92E5609C5D62}">
  <ds:schemaRefs>
    <ds:schemaRef ds:uri="http://schemas.microsoft.com/sharepoint/v3/contenttype/forms"/>
  </ds:schemaRefs>
</ds:datastoreItem>
</file>

<file path=customXml/itemProps2.xml><?xml version="1.0" encoding="utf-8"?>
<ds:datastoreItem xmlns:ds="http://schemas.openxmlformats.org/officeDocument/2006/customXml" ds:itemID="{0B2C2161-177C-49B2-B717-3C5F4CA1CA24}">
  <ds:schemaRefs>
    <ds:schemaRef ds:uri="http://www.w3.org/XML/1998/namespace"/>
    <ds:schemaRef ds:uri="96c6cfda-f397-452f-aaf7-354f8a2af71a"/>
    <ds:schemaRef ds:uri="http://purl.org/dc/terms/"/>
    <ds:schemaRef ds:uri="http://schemas.microsoft.com/office/infopath/2007/PartnerControls"/>
    <ds:schemaRef ds:uri="http://schemas.microsoft.com/office/2006/documentManagement/types"/>
    <ds:schemaRef ds:uri="http://purl.org/dc/dcmitype/"/>
    <ds:schemaRef ds:uri="http://purl.org/dc/elements/1.1/"/>
    <ds:schemaRef ds:uri="http://schemas.openxmlformats.org/package/2006/metadata/core-properties"/>
    <ds:schemaRef ds:uri="99a00cc4-59a4-48e2-97a2-f998a8372b54"/>
    <ds:schemaRef ds:uri="http://schemas.microsoft.com/office/2006/metadata/properties"/>
  </ds:schemaRefs>
</ds:datastoreItem>
</file>

<file path=customXml/itemProps3.xml><?xml version="1.0" encoding="utf-8"?>
<ds:datastoreItem xmlns:ds="http://schemas.openxmlformats.org/officeDocument/2006/customXml" ds:itemID="{D5AD1859-ED9D-4D83-947C-9B89E24FEC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9a00cc4-59a4-48e2-97a2-f998a8372b54"/>
    <ds:schemaRef ds:uri="96c6cfda-f397-452f-aaf7-354f8a2af71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1212</Words>
  <Application>Microsoft Office PowerPoint</Application>
  <PresentationFormat>Breitbild</PresentationFormat>
  <Paragraphs>106</Paragraphs>
  <Slides>13</Slides>
  <Notes>11</Notes>
  <HiddenSlides>0</HiddenSlides>
  <MMClips>10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13</vt:i4>
      </vt:variant>
    </vt:vector>
  </HeadingPairs>
  <TitlesOfParts>
    <vt:vector size="19" baseType="lpstr">
      <vt:lpstr>Arial</vt:lpstr>
      <vt:lpstr>Calibri</vt:lpstr>
      <vt:lpstr>Lato</vt:lpstr>
      <vt:lpstr>Kanit Light</vt:lpstr>
      <vt:lpstr>Martel Sans</vt:lpstr>
      <vt:lpstr>Office</vt:lpstr>
      <vt:lpstr>PowerPoint-Präsentation</vt:lpstr>
      <vt:lpstr>PowerPoint-Präsentation</vt:lpstr>
      <vt:lpstr>Lernziele</vt:lpstr>
      <vt:lpstr>Warum Datenqualität entscheidend ist</vt:lpstr>
      <vt:lpstr>Fit for Purpose: Der Kern der Datenqualität</vt:lpstr>
      <vt:lpstr>Zentrale Qualitätskriterien </vt:lpstr>
      <vt:lpstr>Erweiterte Qualitätsdimensionen</vt:lpstr>
      <vt:lpstr>Messfehler: Unterschätzte Gefahr</vt:lpstr>
      <vt:lpstr>Korrekturmethoden für Messfehler</vt:lpstr>
      <vt:lpstr>Quantitative Bias-Analyse (QBA)</vt:lpstr>
      <vt:lpstr>Schlussfolgerungen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Christian Hilgers</dc:creator>
  <cp:lastModifiedBy>Christian Kempny</cp:lastModifiedBy>
  <cp:revision>76</cp:revision>
  <dcterms:created xsi:type="dcterms:W3CDTF">2020-11-02T13:54:24Z</dcterms:created>
  <dcterms:modified xsi:type="dcterms:W3CDTF">2025-10-22T18:31:04Z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0x010100570D305730E5004AB3CA90973BBEB1B6</vt:lpwstr>
  </property>
  <property fmtid="{D5CDD505-2E9C-101B-9397-08002B2CF9AE}" pid="3" name="MediaServiceImageTags">
    <vt:lpwstr/>
  </property>
</Properties>
</file>