
<file path=[Content_Types].xml><?xml version="1.0" encoding="utf-8"?>
<Types xmlns="http://schemas.openxmlformats.org/package/2006/content-types">
  <Default Extension="fntdata" ContentType="application/x-fontdata"/>
  <Default Extension="jpe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48" r:id="rId4"/>
  </p:sldMasterIdLst>
  <p:notesMasterIdLst>
    <p:notesMasterId r:id="rId19"/>
  </p:notesMasterIdLst>
  <p:sldIdLst>
    <p:sldId id="337" r:id="rId5"/>
    <p:sldId id="332" r:id="rId6"/>
    <p:sldId id="347" r:id="rId7"/>
    <p:sldId id="348" r:id="rId8"/>
    <p:sldId id="349" r:id="rId9"/>
    <p:sldId id="350" r:id="rId10"/>
    <p:sldId id="351" r:id="rId11"/>
    <p:sldId id="352" r:id="rId12"/>
    <p:sldId id="353" r:id="rId13"/>
    <p:sldId id="354" r:id="rId14"/>
    <p:sldId id="355" r:id="rId15"/>
    <p:sldId id="356" r:id="rId16"/>
    <p:sldId id="335" r:id="rId17"/>
    <p:sldId id="336" r:id="rId18"/>
  </p:sldIdLst>
  <p:sldSz cx="12192000" cy="6858000"/>
  <p:notesSz cx="6858000" cy="9144000"/>
  <p:embeddedFontLst>
    <p:embeddedFont>
      <p:font typeface="Kanit Light" panose="020B0502040204020203" pitchFamily="34" charset="-34"/>
      <p:regular r:id="rId20"/>
    </p:embeddedFont>
    <p:embeddedFont>
      <p:font typeface="Lato" panose="020F0502020204030203" pitchFamily="34" charset="0"/>
      <p:regular r:id="rId21"/>
      <p:bold r:id="rId22"/>
      <p:italic r:id="rId23"/>
      <p:boldItalic r:id="rId24"/>
    </p:embeddedFont>
    <p:embeddedFont>
      <p:font typeface="Martel Sans" panose="020B0604020202020204" charset="0"/>
      <p:regular r:id="rId25"/>
    </p:embeddedFont>
  </p:embeddedFont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14D99BD3-8327-40B1-99C9-0D0E4A281D2B}">
          <p14:sldIdLst>
            <p14:sldId id="337"/>
            <p14:sldId id="332"/>
            <p14:sldId id="347"/>
            <p14:sldId id="348"/>
            <p14:sldId id="349"/>
            <p14:sldId id="350"/>
            <p14:sldId id="351"/>
            <p14:sldId id="352"/>
            <p14:sldId id="353"/>
            <p14:sldId id="354"/>
            <p14:sldId id="355"/>
            <p14:sldId id="356"/>
            <p14:sldId id="335"/>
            <p14:sldId id="336"/>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10C033-79B9-F8AA-0D60-AE086CAA08A4}" name="Lehr, Alexander" initials="LA" userId="S::alexander.lehr_ruhr-uni-bochum.de#ext#@uniwhde.onmicrosoft.com::8a837e51-e11f-486e-98d4-923fdee6737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ainz, Anne" initials="MA" lastIdx="1" clrIdx="0">
    <p:extLst>
      <p:ext uri="{19B8F6BF-5375-455C-9EA6-DF929625EA0E}">
        <p15:presenceInfo xmlns:p15="http://schemas.microsoft.com/office/powerpoint/2012/main" userId="S-1-5-21-1139895982-289624505-398547282-38138" providerId="AD"/>
      </p:ext>
    </p:extLst>
  </p:cmAuthor>
  <p:cmAuthor id="2" name="Lüdorf, Vivian" initials="LV" lastIdx="5" clrIdx="1">
    <p:extLst>
      <p:ext uri="{19B8F6BF-5375-455C-9EA6-DF929625EA0E}">
        <p15:presenceInfo xmlns:p15="http://schemas.microsoft.com/office/powerpoint/2012/main" userId="S::vivian.luedorf@uni-wh.de::a2c1b10b-adfb-4ac6-8111-7787d0e03f7a" providerId="AD"/>
      </p:ext>
    </p:extLst>
  </p:cmAuthor>
  <p:cmAuthor id="3" name="Richter, Isabel" initials="IR" lastIdx="3" clrIdx="2">
    <p:extLst>
      <p:ext uri="{19B8F6BF-5375-455C-9EA6-DF929625EA0E}">
        <p15:presenceInfo xmlns:p15="http://schemas.microsoft.com/office/powerpoint/2012/main" userId="S::isabel.richter@uni-wh.de::93865361-3cba-4a87-907d-96dec409586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B44"/>
    <a:srgbClr val="004F9F"/>
    <a:srgbClr val="D9D9D9"/>
    <a:srgbClr val="A90D00"/>
    <a:srgbClr val="F0F0F0"/>
    <a:srgbClr val="FFFFFF"/>
    <a:srgbClr val="DCEAFF"/>
    <a:srgbClr val="014F9F"/>
    <a:srgbClr val="203864"/>
    <a:srgbClr val="0000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D5E4744-7F60-4D3C-9B90-CCA3781D427B}" v="187" dt="2025-02-13T14:27:00.252"/>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ittlere Formatvorlage 1 - Akz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Helle Formatvorlage 1 - Akz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44700" autoAdjust="0"/>
  </p:normalViewPr>
  <p:slideViewPr>
    <p:cSldViewPr snapToGrid="0">
      <p:cViewPr varScale="1">
        <p:scale>
          <a:sx n="59" d="100"/>
          <a:sy n="59" d="100"/>
        </p:scale>
        <p:origin x="1962" y="27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font" Target="fonts/font2.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6.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1.fntdata"/><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5.fntdata"/><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4.fntdata"/><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notesMaster" Target="notesMasters/notesMaster1.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3.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B1F983-13B8-4B40-B431-2A40CD5006BA}" type="datetimeFigureOut">
              <a:rPr lang="de-DE" smtClean="0"/>
              <a:t>22.10.2025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623034-77AF-8C4A-A533-67E3BD38CA13}" type="slidenum">
              <a:rPr lang="de-DE" smtClean="0"/>
              <a:t>‹Nr.›</a:t>
            </a:fld>
            <a:endParaRPr lang="de-DE"/>
          </a:p>
        </p:txBody>
      </p:sp>
    </p:spTree>
    <p:extLst>
      <p:ext uri="{BB962C8B-B14F-4D97-AF65-F5344CB8AC3E}">
        <p14:creationId xmlns:p14="http://schemas.microsoft.com/office/powerpoint/2010/main" val="3452632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7623034-77AF-8C4A-A533-67E3BD38CA13}" type="slidenum">
              <a:rPr lang="de-DE" smtClean="0"/>
              <a:t>1</a:t>
            </a:fld>
            <a:endParaRPr lang="de-DE"/>
          </a:p>
        </p:txBody>
      </p:sp>
    </p:spTree>
    <p:extLst>
      <p:ext uri="{BB962C8B-B14F-4D97-AF65-F5344CB8AC3E}">
        <p14:creationId xmlns:p14="http://schemas.microsoft.com/office/powerpoint/2010/main" val="3830867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Trotz der großen Chancen gibt es auch Herausforderungen: Datenschutz, Datenzugang, fehlende Standardisierung und unterschiedliche Dokumentationspraktiken können Analysen erschweren.</a:t>
            </a:r>
            <a:br>
              <a:rPr lang="de-DE" dirty="0"/>
            </a:br>
            <a:r>
              <a:rPr lang="de-DE" dirty="0"/>
              <a:t>Hinzu kommen methodische Fragen, etwa wie mit fehlenden oder fehlerhaften Angaben umgegangen wird.</a:t>
            </a:r>
            <a:br>
              <a:rPr lang="de-DE" dirty="0"/>
            </a:br>
            <a:r>
              <a:rPr lang="de-DE" dirty="0"/>
              <a:t>Sekundärdaten sind also wertvoll, aber sie erfordern Erfahrung, Sorgfalt und Transparenz in der Auswertung.</a:t>
            </a:r>
          </a:p>
        </p:txBody>
      </p:sp>
      <p:sp>
        <p:nvSpPr>
          <p:cNvPr id="4" name="Foliennummernplatzhalter 3"/>
          <p:cNvSpPr>
            <a:spLocks noGrp="1"/>
          </p:cNvSpPr>
          <p:nvPr>
            <p:ph type="sldNum" sz="quarter" idx="5"/>
          </p:nvPr>
        </p:nvSpPr>
        <p:spPr/>
        <p:txBody>
          <a:bodyPr/>
          <a:lstStyle/>
          <a:p>
            <a:fld id="{77623034-77AF-8C4A-A533-67E3BD38CA13}" type="slidenum">
              <a:rPr lang="de-DE" smtClean="0"/>
              <a:t>10</a:t>
            </a:fld>
            <a:endParaRPr lang="de-DE"/>
          </a:p>
        </p:txBody>
      </p:sp>
    </p:spTree>
    <p:extLst>
      <p:ext uri="{BB962C8B-B14F-4D97-AF65-F5344CB8AC3E}">
        <p14:creationId xmlns:p14="http://schemas.microsoft.com/office/powerpoint/2010/main" val="19552763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Gute Forschung mit Sekundärdaten folgt klaren Qualitätsprinzipien:</a:t>
            </a:r>
            <a:br>
              <a:rPr lang="de-DE" dirty="0"/>
            </a:br>
            <a:r>
              <a:rPr lang="de-DE" dirty="0"/>
              <a:t>Erstens </a:t>
            </a:r>
            <a:r>
              <a:rPr lang="de-DE" b="1" dirty="0"/>
              <a:t>Datenvalidierung</a:t>
            </a:r>
            <a:r>
              <a:rPr lang="de-DE" dirty="0"/>
              <a:t> – also die systematische Prüfung auf Vollständigkeit, Konsistenz und Plausibilität.</a:t>
            </a:r>
            <a:br>
              <a:rPr lang="de-DE" dirty="0"/>
            </a:br>
            <a:r>
              <a:rPr lang="de-DE" dirty="0"/>
              <a:t>Zweitens </a:t>
            </a:r>
            <a:r>
              <a:rPr lang="de-DE" b="1" dirty="0"/>
              <a:t>Triangulation</a:t>
            </a:r>
            <a:r>
              <a:rPr lang="de-DE" dirty="0"/>
              <a:t> – die Verknüpfung verschiedener Datenquellen, um Schwächen einzelner Datensätze auszugleichen.</a:t>
            </a:r>
            <a:br>
              <a:rPr lang="de-DE" dirty="0"/>
            </a:br>
            <a:r>
              <a:rPr lang="de-DE" dirty="0"/>
              <a:t>Und drittens </a:t>
            </a:r>
            <a:r>
              <a:rPr lang="de-DE" b="1" dirty="0"/>
              <a:t>Transparenz</a:t>
            </a:r>
            <a:r>
              <a:rPr lang="de-DE" dirty="0"/>
              <a:t> – durch genaue Dokumentation der Quellen, Methoden und Analyseprotokolle.</a:t>
            </a:r>
            <a:br>
              <a:rPr lang="de-DE" dirty="0"/>
            </a:br>
            <a:r>
              <a:rPr lang="de-DE" dirty="0"/>
              <a:t>Diese Standards erhöhen die Nachvollziehbarkeit und Glaubwürdigkeit der Ergebnisse.</a:t>
            </a:r>
          </a:p>
        </p:txBody>
      </p:sp>
      <p:sp>
        <p:nvSpPr>
          <p:cNvPr id="4" name="Foliennummernplatzhalter 3"/>
          <p:cNvSpPr>
            <a:spLocks noGrp="1"/>
          </p:cNvSpPr>
          <p:nvPr>
            <p:ph type="sldNum" sz="quarter" idx="5"/>
          </p:nvPr>
        </p:nvSpPr>
        <p:spPr/>
        <p:txBody>
          <a:bodyPr/>
          <a:lstStyle/>
          <a:p>
            <a:fld id="{77623034-77AF-8C4A-A533-67E3BD38CA13}" type="slidenum">
              <a:rPr lang="de-DE" smtClean="0"/>
              <a:t>11</a:t>
            </a:fld>
            <a:endParaRPr lang="de-DE"/>
          </a:p>
        </p:txBody>
      </p:sp>
    </p:spTree>
    <p:extLst>
      <p:ext uri="{BB962C8B-B14F-4D97-AF65-F5344CB8AC3E}">
        <p14:creationId xmlns:p14="http://schemas.microsoft.com/office/powerpoint/2010/main" val="28002476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Elektronische Gesundheitsakten und administrative Daten sind heute unverzichtbar für die moderne Versorgungsforschung.</a:t>
            </a:r>
            <a:br>
              <a:rPr lang="de-DE" dirty="0"/>
            </a:br>
            <a:r>
              <a:rPr lang="de-DE" dirty="0"/>
              <a:t>Sie liefern einzigartige Einblicke in reale Versorgungssituationen und ermöglichen Forschung, die nahe an der Praxis ist.</a:t>
            </a:r>
            <a:br>
              <a:rPr lang="de-DE" dirty="0"/>
            </a:br>
            <a:r>
              <a:rPr lang="de-DE" dirty="0"/>
              <a:t>Mit dem neuen Gesundheitsdatennutzungsgesetz werden die rechtlichen Rahmenbedingungen gestärkt – und damit auch die Chancen, Gesundheitsdaten verantwortungsvoll, sicher und innovativ zu nutzen.</a:t>
            </a:r>
          </a:p>
        </p:txBody>
      </p:sp>
      <p:sp>
        <p:nvSpPr>
          <p:cNvPr id="4" name="Foliennummernplatzhalter 3"/>
          <p:cNvSpPr>
            <a:spLocks noGrp="1"/>
          </p:cNvSpPr>
          <p:nvPr>
            <p:ph type="sldNum" sz="quarter" idx="5"/>
          </p:nvPr>
        </p:nvSpPr>
        <p:spPr/>
        <p:txBody>
          <a:bodyPr/>
          <a:lstStyle/>
          <a:p>
            <a:fld id="{77623034-77AF-8C4A-A533-67E3BD38CA13}" type="slidenum">
              <a:rPr lang="de-DE" smtClean="0"/>
              <a:t>12</a:t>
            </a:fld>
            <a:endParaRPr lang="de-DE"/>
          </a:p>
        </p:txBody>
      </p:sp>
    </p:spTree>
    <p:extLst>
      <p:ext uri="{BB962C8B-B14F-4D97-AF65-F5344CB8AC3E}">
        <p14:creationId xmlns:p14="http://schemas.microsoft.com/office/powerpoint/2010/main" val="36711862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Willkommen zur Lerneinheit über elektronische Gesundheitsakten und administrative Daten in der Versorgungsforschung.</a:t>
            </a:r>
            <a:br>
              <a:rPr lang="de-DE" dirty="0"/>
            </a:br>
            <a:endParaRPr lang="de-DE" dirty="0"/>
          </a:p>
        </p:txBody>
      </p:sp>
      <p:sp>
        <p:nvSpPr>
          <p:cNvPr id="4" name="Foliennummernplatzhalter 3"/>
          <p:cNvSpPr>
            <a:spLocks noGrp="1"/>
          </p:cNvSpPr>
          <p:nvPr>
            <p:ph type="sldNum" sz="quarter" idx="10"/>
          </p:nvPr>
        </p:nvSpPr>
        <p:spPr/>
        <p:txBody>
          <a:bodyPr/>
          <a:lstStyle/>
          <a:p>
            <a:fld id="{77623034-77AF-8C4A-A533-67E3BD38CA13}" type="slidenum">
              <a:rPr lang="de-DE" smtClean="0"/>
              <a:t>2</a:t>
            </a:fld>
            <a:endParaRPr lang="de-DE"/>
          </a:p>
        </p:txBody>
      </p:sp>
    </p:spTree>
    <p:extLst>
      <p:ext uri="{BB962C8B-B14F-4D97-AF65-F5344CB8AC3E}">
        <p14:creationId xmlns:p14="http://schemas.microsoft.com/office/powerpoint/2010/main" val="8115998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In dieser Einheit lernst du, was unter Sekundärdaten verstanden wird, wie sie strukturiert sind und welche methodischen Besonderheiten bei ihrer Analyse wichtig sind. Ziel ist es, dich mit den Grundlagen vertraut zu machen, die Chancen und Grenzen dieser Datenquellen zu verstehen und ihre Bedeutung für die moderne Gesundheitsforschung einzuordnen.</a:t>
            </a:r>
          </a:p>
        </p:txBody>
      </p:sp>
      <p:sp>
        <p:nvSpPr>
          <p:cNvPr id="4" name="Foliennummernplatzhalter 3"/>
          <p:cNvSpPr>
            <a:spLocks noGrp="1"/>
          </p:cNvSpPr>
          <p:nvPr>
            <p:ph type="sldNum" sz="quarter" idx="10"/>
          </p:nvPr>
        </p:nvSpPr>
        <p:spPr/>
        <p:txBody>
          <a:bodyPr/>
          <a:lstStyle/>
          <a:p>
            <a:fld id="{77623034-77AF-8C4A-A533-67E3BD38CA13}" type="slidenum">
              <a:rPr lang="de-DE" smtClean="0"/>
              <a:t>3</a:t>
            </a:fld>
            <a:endParaRPr lang="de-DE"/>
          </a:p>
        </p:txBody>
      </p:sp>
    </p:spTree>
    <p:extLst>
      <p:ext uri="{BB962C8B-B14F-4D97-AF65-F5344CB8AC3E}">
        <p14:creationId xmlns:p14="http://schemas.microsoft.com/office/powerpoint/2010/main" val="17622400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Sekundärdaten sind Daten, die ursprünglich nicht für Forschungszwecke erhoben wurden, sondern im Rahmen der Routineversorgung entstehen – zum Beispiel in Arztpraxen, Kliniken oder bei Krankenkassen.</a:t>
            </a:r>
            <a:br>
              <a:rPr lang="de-DE" dirty="0"/>
            </a:br>
            <a:r>
              <a:rPr lang="de-DE" dirty="0"/>
              <a:t>Dazu zählen elektronische Gesundheitsakten, also sogenannte EHRs, und administrative Daten wie Abrechnungsdaten der Krankenkassen.</a:t>
            </a:r>
            <a:br>
              <a:rPr lang="de-DE" dirty="0"/>
            </a:br>
            <a:r>
              <a:rPr lang="de-DE" dirty="0"/>
              <a:t>Der Vorteil liegt darin, dass solche Daten reale Versorgungsprozesse abbilden – also zeigen, wie Medizin tatsächlich im Alltag funktioniert. Gleichzeitig erfordert ihre Nutzung ein gutes Verständnis für Datenstrukturen, Datenschutz und mögliche Verzerrungen.</a:t>
            </a:r>
          </a:p>
        </p:txBody>
      </p:sp>
      <p:sp>
        <p:nvSpPr>
          <p:cNvPr id="4" name="Foliennummernplatzhalter 3"/>
          <p:cNvSpPr>
            <a:spLocks noGrp="1"/>
          </p:cNvSpPr>
          <p:nvPr>
            <p:ph type="sldNum" sz="quarter" idx="5"/>
          </p:nvPr>
        </p:nvSpPr>
        <p:spPr/>
        <p:txBody>
          <a:bodyPr/>
          <a:lstStyle/>
          <a:p>
            <a:fld id="{77623034-77AF-8C4A-A533-67E3BD38CA13}" type="slidenum">
              <a:rPr lang="de-DE" smtClean="0"/>
              <a:t>4</a:t>
            </a:fld>
            <a:endParaRPr lang="de-DE"/>
          </a:p>
        </p:txBody>
      </p:sp>
    </p:spTree>
    <p:extLst>
      <p:ext uri="{BB962C8B-B14F-4D97-AF65-F5344CB8AC3E}">
        <p14:creationId xmlns:p14="http://schemas.microsoft.com/office/powerpoint/2010/main" val="39397614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Struktur dieser Daten ist oft komplex: Sie enthält viele Variablen aus unterschiedlichen Quellen – Laborwerte, Diagnosen, Medikationen, aber auch Abrechnungsinformationen.</a:t>
            </a:r>
            <a:br>
              <a:rPr lang="de-DE" dirty="0"/>
            </a:br>
            <a:r>
              <a:rPr lang="de-DE" dirty="0"/>
              <a:t>Für die Forschung ist entscheidend, dass diese Daten sauber strukturiert und harmonisiert sind, also in einheitliche Formate gebracht werden.</a:t>
            </a:r>
            <a:br>
              <a:rPr lang="de-DE" dirty="0"/>
            </a:br>
            <a:r>
              <a:rPr lang="de-DE" dirty="0"/>
              <a:t>Nur wenn Datenqualität, Vollständigkeit und Konsistenz stimmen, lassen sich daraus belastbare Erkenntnisse gewinnen.</a:t>
            </a:r>
          </a:p>
        </p:txBody>
      </p:sp>
      <p:sp>
        <p:nvSpPr>
          <p:cNvPr id="4" name="Foliennummernplatzhalter 3"/>
          <p:cNvSpPr>
            <a:spLocks noGrp="1"/>
          </p:cNvSpPr>
          <p:nvPr>
            <p:ph type="sldNum" sz="quarter" idx="5"/>
          </p:nvPr>
        </p:nvSpPr>
        <p:spPr/>
        <p:txBody>
          <a:bodyPr/>
          <a:lstStyle/>
          <a:p>
            <a:fld id="{77623034-77AF-8C4A-A533-67E3BD38CA13}" type="slidenum">
              <a:rPr lang="de-DE" smtClean="0"/>
              <a:t>5</a:t>
            </a:fld>
            <a:endParaRPr lang="de-DE"/>
          </a:p>
        </p:txBody>
      </p:sp>
    </p:spTree>
    <p:extLst>
      <p:ext uri="{BB962C8B-B14F-4D97-AF65-F5344CB8AC3E}">
        <p14:creationId xmlns:p14="http://schemas.microsoft.com/office/powerpoint/2010/main" val="33302453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zentralen Kriterien für Datenqualität sind ähnlich wie bei Primärdaten: Genauigkeit, Vollständigkeit, Konsistenz, Relevanz und Aktualität.</a:t>
            </a:r>
            <a:br>
              <a:rPr lang="de-DE" dirty="0"/>
            </a:br>
            <a:r>
              <a:rPr lang="de-DE" dirty="0"/>
              <a:t>Gerade bei Routinedaten muss man aber immer kritisch prüfen, ob die Daten wirklich das messen, was sie vorgeben. Denn sie entstehen nicht zu Forschungszwecken, sondern im Versorgungskontext – und das kann zu Lücken oder Verzerrungen führen.</a:t>
            </a:r>
          </a:p>
        </p:txBody>
      </p:sp>
      <p:sp>
        <p:nvSpPr>
          <p:cNvPr id="4" name="Foliennummernplatzhalter 3"/>
          <p:cNvSpPr>
            <a:spLocks noGrp="1"/>
          </p:cNvSpPr>
          <p:nvPr>
            <p:ph type="sldNum" sz="quarter" idx="5"/>
          </p:nvPr>
        </p:nvSpPr>
        <p:spPr/>
        <p:txBody>
          <a:bodyPr/>
          <a:lstStyle/>
          <a:p>
            <a:fld id="{77623034-77AF-8C4A-A533-67E3BD38CA13}" type="slidenum">
              <a:rPr lang="de-DE" smtClean="0"/>
              <a:t>6</a:t>
            </a:fld>
            <a:endParaRPr lang="de-DE"/>
          </a:p>
        </p:txBody>
      </p:sp>
    </p:spTree>
    <p:extLst>
      <p:ext uri="{BB962C8B-B14F-4D97-AF65-F5344CB8AC3E}">
        <p14:creationId xmlns:p14="http://schemas.microsoft.com/office/powerpoint/2010/main" val="5275807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 wichtiger aktueller Schritt ist das Gesundheitsdatennutzungsgesetz, kurz GDNG, das im März 2024 in Kraft getreten ist.</a:t>
            </a:r>
            <a:br>
              <a:rPr lang="de-DE" dirty="0"/>
            </a:br>
            <a:r>
              <a:rPr lang="de-DE" dirty="0"/>
              <a:t>Es schafft neue rechtliche Grundlagen, um Gesundheitsdaten sicher und zugleich effizient für Forschung zu nutzen.</a:t>
            </a:r>
            <a:br>
              <a:rPr lang="de-DE" dirty="0"/>
            </a:br>
            <a:r>
              <a:rPr lang="de-DE" dirty="0"/>
              <a:t>Das Gesetz erleichtert die Datennutzung, fördert den Aufbau von Forschungsdatenzentren und soll die Qualität und Verfügbarkeit von Gesundheitsdaten in Deutschland langfristig verbessern.</a:t>
            </a:r>
          </a:p>
        </p:txBody>
      </p:sp>
      <p:sp>
        <p:nvSpPr>
          <p:cNvPr id="4" name="Foliennummernplatzhalter 3"/>
          <p:cNvSpPr>
            <a:spLocks noGrp="1"/>
          </p:cNvSpPr>
          <p:nvPr>
            <p:ph type="sldNum" sz="quarter" idx="5"/>
          </p:nvPr>
        </p:nvSpPr>
        <p:spPr/>
        <p:txBody>
          <a:bodyPr/>
          <a:lstStyle/>
          <a:p>
            <a:fld id="{77623034-77AF-8C4A-A533-67E3BD38CA13}" type="slidenum">
              <a:rPr lang="de-DE" smtClean="0"/>
              <a:t>7</a:t>
            </a:fld>
            <a:endParaRPr lang="de-DE"/>
          </a:p>
        </p:txBody>
      </p:sp>
    </p:spTree>
    <p:extLst>
      <p:ext uri="{BB962C8B-B14F-4D97-AF65-F5344CB8AC3E}">
        <p14:creationId xmlns:p14="http://schemas.microsoft.com/office/powerpoint/2010/main" val="39510420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In der Sekundärdatenanalyse werden Daten ausgewertet, die bereits existieren – zum Beispiel durch statistische Modellierung, Zeitreihenanalysen oder Matching-Verfahren.</a:t>
            </a:r>
            <a:br>
              <a:rPr lang="de-DE" dirty="0"/>
            </a:br>
            <a:r>
              <a:rPr lang="de-DE" dirty="0"/>
              <a:t>Dabei müssen Forschende besonders sorgfältig mit Bias, fehlenden Werten und Heterogenität umgehen.</a:t>
            </a:r>
            <a:br>
              <a:rPr lang="de-DE" dirty="0"/>
            </a:br>
            <a:r>
              <a:rPr lang="de-DE" dirty="0"/>
              <a:t>Methodisch anspruchsvoll, aber enorm wertvoll, wenn man reale Versorgungssituationen abbilden möchte.</a:t>
            </a:r>
          </a:p>
        </p:txBody>
      </p:sp>
      <p:sp>
        <p:nvSpPr>
          <p:cNvPr id="4" name="Foliennummernplatzhalter 3"/>
          <p:cNvSpPr>
            <a:spLocks noGrp="1"/>
          </p:cNvSpPr>
          <p:nvPr>
            <p:ph type="sldNum" sz="quarter" idx="5"/>
          </p:nvPr>
        </p:nvSpPr>
        <p:spPr/>
        <p:txBody>
          <a:bodyPr/>
          <a:lstStyle/>
          <a:p>
            <a:fld id="{77623034-77AF-8C4A-A533-67E3BD38CA13}" type="slidenum">
              <a:rPr lang="de-DE" smtClean="0"/>
              <a:t>8</a:t>
            </a:fld>
            <a:endParaRPr lang="de-DE"/>
          </a:p>
        </p:txBody>
      </p:sp>
    </p:spTree>
    <p:extLst>
      <p:ext uri="{BB962C8B-B14F-4D97-AF65-F5344CB8AC3E}">
        <p14:creationId xmlns:p14="http://schemas.microsoft.com/office/powerpoint/2010/main" val="14495928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EHRs und administrative Daten bieten vielfältige Anwendungsfelder: Sie ermöglichen Analysen zur Versorgungsqualität, zu Krankheitsverläufen, zur Sicherheit von Behandlungen oder zur Inanspruchnahme von Leistungen.</a:t>
            </a:r>
            <a:br>
              <a:rPr lang="de-DE" dirty="0"/>
            </a:br>
            <a:r>
              <a:rPr lang="de-DE" dirty="0"/>
              <a:t>Auch Versorgungsunterschiede zwischen Regionen oder Patientengruppen lassen sich so erkennen – ein wichtiger Beitrag zur evidenzbasierten Gesundheitspolitik.</a:t>
            </a:r>
          </a:p>
        </p:txBody>
      </p:sp>
      <p:sp>
        <p:nvSpPr>
          <p:cNvPr id="4" name="Foliennummernplatzhalter 3"/>
          <p:cNvSpPr>
            <a:spLocks noGrp="1"/>
          </p:cNvSpPr>
          <p:nvPr>
            <p:ph type="sldNum" sz="quarter" idx="5"/>
          </p:nvPr>
        </p:nvSpPr>
        <p:spPr/>
        <p:txBody>
          <a:bodyPr/>
          <a:lstStyle/>
          <a:p>
            <a:fld id="{77623034-77AF-8C4A-A533-67E3BD38CA13}" type="slidenum">
              <a:rPr lang="de-DE" smtClean="0"/>
              <a:t>9</a:t>
            </a:fld>
            <a:endParaRPr lang="de-DE"/>
          </a:p>
        </p:txBody>
      </p:sp>
    </p:spTree>
    <p:extLst>
      <p:ext uri="{BB962C8B-B14F-4D97-AF65-F5344CB8AC3E}">
        <p14:creationId xmlns:p14="http://schemas.microsoft.com/office/powerpoint/2010/main" val="10732321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5.png"/><Relationship Id="rId7" Type="http://schemas.openxmlformats.org/officeDocument/2006/relationships/image" Target="../media/image7.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0.png"/><Relationship Id="rId5" Type="http://schemas.openxmlformats.org/officeDocument/2006/relationships/image" Target="../media/image4.jpeg"/><Relationship Id="rId10" Type="http://schemas.openxmlformats.org/officeDocument/2006/relationships/hyperlink" Target="https://creativecommons.org/licenses/by/4.0/" TargetMode="External"/><Relationship Id="rId4" Type="http://schemas.openxmlformats.org/officeDocument/2006/relationships/image" Target="../media/image3.jpeg"/><Relationship Id="rId9" Type="http://schemas.openxmlformats.org/officeDocument/2006/relationships/image" Target="../media/image9.svg"/></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microsoft.com/office/2007/relationships/media" Target="../media/media1.mp3"/><Relationship Id="rId1" Type="http://schemas.openxmlformats.org/officeDocument/2006/relationships/audio" Target="NULL" TargetMode="External"/><Relationship Id="rId5" Type="http://schemas.openxmlformats.org/officeDocument/2006/relationships/image" Target="../media/image11.png"/><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M.RUHR Intro">
    <p:spTree>
      <p:nvGrpSpPr>
        <p:cNvPr id="1" name=""/>
        <p:cNvGrpSpPr/>
        <p:nvPr/>
      </p:nvGrpSpPr>
      <p:grpSpPr>
        <a:xfrm>
          <a:off x="0" y="0"/>
          <a:ext cx="0" cy="0"/>
          <a:chOff x="0" y="0"/>
          <a:chExt cx="0" cy="0"/>
        </a:xfrm>
      </p:grpSpPr>
      <p:pic>
        <p:nvPicPr>
          <p:cNvPr id="1030" name="Picture 6" descr="Generated Image">
            <a:extLst>
              <a:ext uri="{FF2B5EF4-FFF2-40B4-BE49-F238E27FC236}">
                <a16:creationId xmlns:a16="http://schemas.microsoft.com/office/drawing/2014/main" id="{07531A6C-F4E4-F4C3-D023-67AAD8F400F3}"/>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b="66998"/>
          <a:stretch/>
        </p:blipFill>
        <p:spPr bwMode="auto">
          <a:xfrm>
            <a:off x="0" y="2928053"/>
            <a:ext cx="12192000" cy="3122483"/>
          </a:xfrm>
          <a:prstGeom prst="rect">
            <a:avLst/>
          </a:prstGeom>
          <a:noFill/>
          <a:extLst>
            <a:ext uri="{909E8E84-426E-40DD-AFC4-6F175D3DCCD1}">
              <a14:hiddenFill xmlns:a14="http://schemas.microsoft.com/office/drawing/2010/main">
                <a:solidFill>
                  <a:srgbClr val="FFFFFF"/>
                </a:solidFill>
              </a14:hiddenFill>
            </a:ext>
          </a:extLst>
        </p:spPr>
      </p:pic>
      <p:sp>
        <p:nvSpPr>
          <p:cNvPr id="5" name="Rechteck 4">
            <a:extLst>
              <a:ext uri="{FF2B5EF4-FFF2-40B4-BE49-F238E27FC236}">
                <a16:creationId xmlns:a16="http://schemas.microsoft.com/office/drawing/2014/main" id="{EA24E5EF-93EA-6C6A-83C5-B1AA469BC3FD}"/>
              </a:ext>
            </a:extLst>
          </p:cNvPr>
          <p:cNvSpPr/>
          <p:nvPr userDrawn="1"/>
        </p:nvSpPr>
        <p:spPr>
          <a:xfrm>
            <a:off x="0" y="-21653"/>
            <a:ext cx="12192000" cy="3309141"/>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2FA0DAEF-DE4F-A90E-F1F8-ABF9ED4AF80E}"/>
              </a:ext>
            </a:extLst>
          </p:cNvPr>
          <p:cNvSpPr/>
          <p:nvPr userDrawn="1"/>
        </p:nvSpPr>
        <p:spPr>
          <a:xfrm>
            <a:off x="3886200" y="2325156"/>
            <a:ext cx="8305800" cy="865756"/>
          </a:xfrm>
          <a:prstGeom prst="rect">
            <a:avLst/>
          </a:prstGeom>
          <a:solidFill>
            <a:srgbClr val="004F9F"/>
          </a:solidFill>
          <a:ln>
            <a:solidFill>
              <a:srgbClr val="004F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descr="Ein Bild, das Grafiken, Schrift, Logo, Symbol enthält.&#10;&#10;Automatisch generierte Beschreibung">
            <a:extLst>
              <a:ext uri="{FF2B5EF4-FFF2-40B4-BE49-F238E27FC236}">
                <a16:creationId xmlns:a16="http://schemas.microsoft.com/office/drawing/2014/main" id="{C2A633C7-1C48-A7F5-C834-EB2B041E66CF}"/>
              </a:ext>
            </a:extLst>
          </p:cNvPr>
          <p:cNvPicPr>
            <a:picLocks noChangeAspect="1"/>
          </p:cNvPicPr>
          <p:nvPr userDrawn="1"/>
        </p:nvPicPr>
        <p:blipFill>
          <a:blip r:embed="rId3"/>
          <a:stretch>
            <a:fillRect/>
          </a:stretch>
        </p:blipFill>
        <p:spPr>
          <a:xfrm>
            <a:off x="311150" y="19557"/>
            <a:ext cx="11135034" cy="3238903"/>
          </a:xfrm>
          <a:prstGeom prst="rect">
            <a:avLst/>
          </a:prstGeom>
        </p:spPr>
      </p:pic>
      <p:sp>
        <p:nvSpPr>
          <p:cNvPr id="8" name="Textfeld 7">
            <a:extLst>
              <a:ext uri="{FF2B5EF4-FFF2-40B4-BE49-F238E27FC236}">
                <a16:creationId xmlns:a16="http://schemas.microsoft.com/office/drawing/2014/main" id="{31873400-E2AB-88D1-765F-9EC066067A70}"/>
              </a:ext>
            </a:extLst>
          </p:cNvPr>
          <p:cNvSpPr txBox="1"/>
          <p:nvPr userDrawn="1"/>
        </p:nvSpPr>
        <p:spPr>
          <a:xfrm>
            <a:off x="3886200" y="2349514"/>
            <a:ext cx="7994650" cy="769441"/>
          </a:xfrm>
          <a:prstGeom prst="rect">
            <a:avLst/>
          </a:prstGeom>
          <a:noFill/>
        </p:spPr>
        <p:txBody>
          <a:bodyPr wrap="square">
            <a:spAutoFit/>
          </a:bodyPr>
          <a:lstStyle/>
          <a:p>
            <a:r>
              <a:rPr lang="de-DE" sz="2200" b="1" i="0" dirty="0">
                <a:solidFill>
                  <a:srgbClr val="FFFFFF"/>
                </a:solidFill>
                <a:effectLst/>
                <a:latin typeface="+mn-lt"/>
              </a:rPr>
              <a:t>DATENKOMPETENZZENTRUM FÜR DIE INTERPROFESSIONELLE NUTZUNG VON GESUNDHEITSDATEN IN DER METROPOLE RUHR</a:t>
            </a:r>
            <a:endParaRPr lang="de-DE" sz="2200" dirty="0">
              <a:latin typeface="+mn-lt"/>
            </a:endParaRPr>
          </a:p>
        </p:txBody>
      </p:sp>
      <p:pic>
        <p:nvPicPr>
          <p:cNvPr id="9" name="Picture 4" descr="Gefördert vom BMBF LOGO — Universität Koblenz · Landau">
            <a:extLst>
              <a:ext uri="{FF2B5EF4-FFF2-40B4-BE49-F238E27FC236}">
                <a16:creationId xmlns:a16="http://schemas.microsoft.com/office/drawing/2014/main" id="{66C26087-9ADB-B315-35C6-90D5C9F01016}"/>
              </a:ext>
            </a:extLst>
          </p:cNvPr>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l="-1895" t="-2331" r="-25518" b="-2467"/>
          <a:stretch/>
        </p:blipFill>
        <p:spPr bwMode="auto">
          <a:xfrm>
            <a:off x="10085424" y="6119656"/>
            <a:ext cx="1235719" cy="708081"/>
          </a:xfrm>
          <a:prstGeom prst="rect">
            <a:avLst/>
          </a:prstGeom>
          <a:noFill/>
          <a:extLst>
            <a:ext uri="{909E8E84-426E-40DD-AFC4-6F175D3DCCD1}">
              <a14:hiddenFill xmlns:a14="http://schemas.microsoft.com/office/drawing/2010/main">
                <a:solidFill>
                  <a:srgbClr val="FFFFFF"/>
                </a:solidFill>
              </a14:hiddenFill>
            </a:ext>
          </a:extLst>
        </p:spPr>
      </p:pic>
      <p:pic>
        <p:nvPicPr>
          <p:cNvPr id="10" name="Grafik 9">
            <a:extLst>
              <a:ext uri="{FF2B5EF4-FFF2-40B4-BE49-F238E27FC236}">
                <a16:creationId xmlns:a16="http://schemas.microsoft.com/office/drawing/2014/main" id="{486478FC-53E0-6940-7FD4-304A7D51A10B}"/>
              </a:ext>
            </a:extLst>
          </p:cNvPr>
          <p:cNvPicPr>
            <a:picLocks noChangeAspect="1"/>
          </p:cNvPicPr>
          <p:nvPr userDrawn="1"/>
        </p:nvPicPr>
        <p:blipFill rotWithShape="1">
          <a:blip r:embed="rId5"/>
          <a:srcRect l="-451" t="-334" r="962" b="-885"/>
          <a:stretch/>
        </p:blipFill>
        <p:spPr>
          <a:xfrm>
            <a:off x="11277601" y="6056392"/>
            <a:ext cx="711199" cy="794328"/>
          </a:xfrm>
          <a:prstGeom prst="rect">
            <a:avLst/>
          </a:prstGeom>
        </p:spPr>
      </p:pic>
      <p:sp>
        <p:nvSpPr>
          <p:cNvPr id="11" name="AutoShape 2" descr="Bildmotiv: ">
            <a:extLst>
              <a:ext uri="{FF2B5EF4-FFF2-40B4-BE49-F238E27FC236}">
                <a16:creationId xmlns:a16="http://schemas.microsoft.com/office/drawing/2014/main" id="{4213F1CD-3B62-AC57-9DD0-24A69C487C17}"/>
              </a:ext>
            </a:extLst>
          </p:cNvPr>
          <p:cNvSpPr>
            <a:spLocks noChangeAspect="1" noChangeArrowheads="1"/>
          </p:cNvSpPr>
          <p:nvPr userDrawn="1"/>
        </p:nvSpPr>
        <p:spPr bwMode="auto">
          <a:xfrm>
            <a:off x="5943600" y="305888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 name="Rechteck 24">
            <a:extLst>
              <a:ext uri="{FF2B5EF4-FFF2-40B4-BE49-F238E27FC236}">
                <a16:creationId xmlns:a16="http://schemas.microsoft.com/office/drawing/2014/main" id="{D2D2992D-A226-01C9-52EE-4CBAD8B2613A}"/>
              </a:ext>
            </a:extLst>
          </p:cNvPr>
          <p:cNvSpPr/>
          <p:nvPr userDrawn="1"/>
        </p:nvSpPr>
        <p:spPr>
          <a:xfrm>
            <a:off x="-14514" y="6658102"/>
            <a:ext cx="9882224" cy="228925"/>
          </a:xfrm>
          <a:prstGeom prst="rect">
            <a:avLst/>
          </a:prstGeom>
          <a:solidFill>
            <a:srgbClr val="004F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Rechteck 26">
            <a:extLst>
              <a:ext uri="{FF2B5EF4-FFF2-40B4-BE49-F238E27FC236}">
                <a16:creationId xmlns:a16="http://schemas.microsoft.com/office/drawing/2014/main" id="{3D59013F-4B85-EA24-BEFD-C501AB0B4317}"/>
              </a:ext>
            </a:extLst>
          </p:cNvPr>
          <p:cNvSpPr/>
          <p:nvPr userDrawn="1"/>
        </p:nvSpPr>
        <p:spPr>
          <a:xfrm>
            <a:off x="3877234" y="873534"/>
            <a:ext cx="8314765" cy="123416"/>
          </a:xfrm>
          <a:prstGeom prst="rect">
            <a:avLst/>
          </a:prstGeom>
          <a:solidFill>
            <a:srgbClr val="004F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Rechteck: abgerundete Ecken 1">
            <a:extLst>
              <a:ext uri="{FF2B5EF4-FFF2-40B4-BE49-F238E27FC236}">
                <a16:creationId xmlns:a16="http://schemas.microsoft.com/office/drawing/2014/main" id="{1376E96F-26AC-6A52-722D-B1B92007390B}"/>
              </a:ext>
            </a:extLst>
          </p:cNvPr>
          <p:cNvSpPr/>
          <p:nvPr userDrawn="1"/>
        </p:nvSpPr>
        <p:spPr>
          <a:xfrm>
            <a:off x="-172720" y="4153647"/>
            <a:ext cx="6116320" cy="1141144"/>
          </a:xfrm>
          <a:prstGeom prst="roundRect">
            <a:avLst/>
          </a:prstGeom>
          <a:solidFill>
            <a:schemeClr val="bg1">
              <a:alpha val="80000"/>
            </a:schemeClr>
          </a:solidFill>
          <a:ln w="19050">
            <a:solidFill>
              <a:srgbClr val="004F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Textplatzhalter 6">
            <a:extLst>
              <a:ext uri="{FF2B5EF4-FFF2-40B4-BE49-F238E27FC236}">
                <a16:creationId xmlns:a16="http://schemas.microsoft.com/office/drawing/2014/main" id="{D45352EC-F5AB-9766-590C-6E56ABFE695C}"/>
              </a:ext>
            </a:extLst>
          </p:cNvPr>
          <p:cNvSpPr>
            <a:spLocks noGrp="1"/>
          </p:cNvSpPr>
          <p:nvPr>
            <p:ph type="body" sz="quarter" idx="10" hasCustomPrompt="1"/>
          </p:nvPr>
        </p:nvSpPr>
        <p:spPr>
          <a:xfrm>
            <a:off x="158" y="4305204"/>
            <a:ext cx="5770563" cy="941388"/>
          </a:xfrm>
          <a:prstGeom prst="rect">
            <a:avLst/>
          </a:prstGeom>
        </p:spPr>
        <p:txBody>
          <a:bodyPr/>
          <a:lstStyle>
            <a:lvl1pPr marL="0" indent="0">
              <a:buNone/>
              <a:defRPr sz="2800" b="1">
                <a:solidFill>
                  <a:srgbClr val="004F9F"/>
                </a:solidFill>
              </a:defRPr>
            </a:lvl1pPr>
          </a:lstStyle>
          <a:p>
            <a:pPr lvl="0"/>
            <a:r>
              <a:rPr lang="de-DE" dirty="0"/>
              <a:t>TITEL DES OER MATERIALS IN </a:t>
            </a:r>
            <a:r>
              <a:rPr lang="de-DE" dirty="0" err="1"/>
              <a:t>GROßBUCHSTABEN</a:t>
            </a:r>
            <a:endParaRPr lang="de-DE" dirty="0"/>
          </a:p>
        </p:txBody>
      </p:sp>
    </p:spTree>
    <p:extLst>
      <p:ext uri="{BB962C8B-B14F-4D97-AF65-F5344CB8AC3E}">
        <p14:creationId xmlns:p14="http://schemas.microsoft.com/office/powerpoint/2010/main" val="2401739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M.RUHR Intro 2">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EA24E5EF-93EA-6C6A-83C5-B1AA469BC3FD}"/>
              </a:ext>
            </a:extLst>
          </p:cNvPr>
          <p:cNvSpPr/>
          <p:nvPr userDrawn="1"/>
        </p:nvSpPr>
        <p:spPr>
          <a:xfrm>
            <a:off x="0" y="-21653"/>
            <a:ext cx="12192000" cy="338534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2FA0DAEF-DE4F-A90E-F1F8-ABF9ED4AF80E}"/>
              </a:ext>
            </a:extLst>
          </p:cNvPr>
          <p:cNvSpPr/>
          <p:nvPr userDrawn="1"/>
        </p:nvSpPr>
        <p:spPr>
          <a:xfrm>
            <a:off x="3886200" y="2325155"/>
            <a:ext cx="8305800" cy="968189"/>
          </a:xfrm>
          <a:prstGeom prst="rect">
            <a:avLst/>
          </a:prstGeom>
          <a:solidFill>
            <a:srgbClr val="004F9F"/>
          </a:solidFill>
          <a:ln>
            <a:solidFill>
              <a:srgbClr val="004F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descr="Ein Bild, das Grafiken, Schrift, Logo, Symbol enthält.&#10;&#10;Automatisch generierte Beschreibung">
            <a:extLst>
              <a:ext uri="{FF2B5EF4-FFF2-40B4-BE49-F238E27FC236}">
                <a16:creationId xmlns:a16="http://schemas.microsoft.com/office/drawing/2014/main" id="{C2A633C7-1C48-A7F5-C834-EB2B041E66CF}"/>
              </a:ext>
            </a:extLst>
          </p:cNvPr>
          <p:cNvPicPr>
            <a:picLocks noChangeAspect="1"/>
          </p:cNvPicPr>
          <p:nvPr userDrawn="1"/>
        </p:nvPicPr>
        <p:blipFill>
          <a:blip r:embed="rId2"/>
          <a:stretch>
            <a:fillRect/>
          </a:stretch>
        </p:blipFill>
        <p:spPr>
          <a:xfrm>
            <a:off x="311150" y="19557"/>
            <a:ext cx="11135034" cy="3238903"/>
          </a:xfrm>
          <a:prstGeom prst="rect">
            <a:avLst/>
          </a:prstGeom>
        </p:spPr>
      </p:pic>
      <p:sp>
        <p:nvSpPr>
          <p:cNvPr id="8" name="Textfeld 7">
            <a:extLst>
              <a:ext uri="{FF2B5EF4-FFF2-40B4-BE49-F238E27FC236}">
                <a16:creationId xmlns:a16="http://schemas.microsoft.com/office/drawing/2014/main" id="{31873400-E2AB-88D1-765F-9EC066067A70}"/>
              </a:ext>
            </a:extLst>
          </p:cNvPr>
          <p:cNvSpPr txBox="1"/>
          <p:nvPr userDrawn="1"/>
        </p:nvSpPr>
        <p:spPr>
          <a:xfrm>
            <a:off x="3886200" y="2349514"/>
            <a:ext cx="7994650" cy="830997"/>
          </a:xfrm>
          <a:prstGeom prst="rect">
            <a:avLst/>
          </a:prstGeom>
          <a:noFill/>
        </p:spPr>
        <p:txBody>
          <a:bodyPr wrap="square">
            <a:spAutoFit/>
          </a:bodyPr>
          <a:lstStyle/>
          <a:p>
            <a:r>
              <a:rPr lang="de-DE" sz="2300" b="1" i="0" dirty="0">
                <a:solidFill>
                  <a:srgbClr val="FFFFFF"/>
                </a:solidFill>
                <a:effectLst/>
                <a:latin typeface="+mn-lt"/>
              </a:rPr>
              <a:t>DATENKOMPETENZZENTRUM FÜR DIE INTERPROFESSIONELLE NUTZUNG VON GESUNDHEITSDATEN IN DER METROPOLE RUHR</a:t>
            </a:r>
            <a:endParaRPr lang="de-DE" sz="2300" dirty="0">
              <a:latin typeface="+mn-lt"/>
            </a:endParaRPr>
          </a:p>
        </p:txBody>
      </p:sp>
      <p:pic>
        <p:nvPicPr>
          <p:cNvPr id="9" name="Picture 4" descr="Gefördert vom BMBF LOGO — Universität Koblenz · Landau">
            <a:extLst>
              <a:ext uri="{FF2B5EF4-FFF2-40B4-BE49-F238E27FC236}">
                <a16:creationId xmlns:a16="http://schemas.microsoft.com/office/drawing/2014/main" id="{66C26087-9ADB-B315-35C6-90D5C9F01016}"/>
              </a:ext>
            </a:extLst>
          </p:cNvPr>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1895" t="-2331" r="-25518" b="-2467"/>
          <a:stretch/>
        </p:blipFill>
        <p:spPr bwMode="auto">
          <a:xfrm>
            <a:off x="10085424" y="6157756"/>
            <a:ext cx="1235719" cy="708081"/>
          </a:xfrm>
          <a:prstGeom prst="rect">
            <a:avLst/>
          </a:prstGeom>
          <a:noFill/>
          <a:extLst>
            <a:ext uri="{909E8E84-426E-40DD-AFC4-6F175D3DCCD1}">
              <a14:hiddenFill xmlns:a14="http://schemas.microsoft.com/office/drawing/2010/main">
                <a:solidFill>
                  <a:srgbClr val="FFFFFF"/>
                </a:solidFill>
              </a14:hiddenFill>
            </a:ext>
          </a:extLst>
        </p:spPr>
      </p:pic>
      <p:pic>
        <p:nvPicPr>
          <p:cNvPr id="10" name="Grafik 9">
            <a:extLst>
              <a:ext uri="{FF2B5EF4-FFF2-40B4-BE49-F238E27FC236}">
                <a16:creationId xmlns:a16="http://schemas.microsoft.com/office/drawing/2014/main" id="{486478FC-53E0-6940-7FD4-304A7D51A10B}"/>
              </a:ext>
            </a:extLst>
          </p:cNvPr>
          <p:cNvPicPr>
            <a:picLocks noChangeAspect="1"/>
          </p:cNvPicPr>
          <p:nvPr userDrawn="1"/>
        </p:nvPicPr>
        <p:blipFill rotWithShape="1">
          <a:blip r:embed="rId4"/>
          <a:srcRect l="-451" t="-334" r="962" b="-885"/>
          <a:stretch/>
        </p:blipFill>
        <p:spPr>
          <a:xfrm>
            <a:off x="11277601" y="6056392"/>
            <a:ext cx="711199" cy="794328"/>
          </a:xfrm>
          <a:prstGeom prst="rect">
            <a:avLst/>
          </a:prstGeom>
        </p:spPr>
      </p:pic>
      <p:sp>
        <p:nvSpPr>
          <p:cNvPr id="11" name="AutoShape 2" descr="Bildmotiv: ">
            <a:extLst>
              <a:ext uri="{FF2B5EF4-FFF2-40B4-BE49-F238E27FC236}">
                <a16:creationId xmlns:a16="http://schemas.microsoft.com/office/drawing/2014/main" id="{4213F1CD-3B62-AC57-9DD0-24A69C487C17}"/>
              </a:ext>
            </a:extLst>
          </p:cNvPr>
          <p:cNvSpPr>
            <a:spLocks noChangeAspect="1" noChangeArrowheads="1"/>
          </p:cNvSpPr>
          <p:nvPr userDrawn="1"/>
        </p:nvSpPr>
        <p:spPr bwMode="auto">
          <a:xfrm>
            <a:off x="5943600" y="305888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4" name="Rechteck 13">
            <a:extLst>
              <a:ext uri="{FF2B5EF4-FFF2-40B4-BE49-F238E27FC236}">
                <a16:creationId xmlns:a16="http://schemas.microsoft.com/office/drawing/2014/main" id="{E9654EB2-6049-934A-0B8C-604543934F7C}"/>
              </a:ext>
            </a:extLst>
          </p:cNvPr>
          <p:cNvSpPr/>
          <p:nvPr userDrawn="1"/>
        </p:nvSpPr>
        <p:spPr>
          <a:xfrm>
            <a:off x="0" y="4073062"/>
            <a:ext cx="12192000" cy="96818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platzhalter 19">
            <a:extLst>
              <a:ext uri="{FF2B5EF4-FFF2-40B4-BE49-F238E27FC236}">
                <a16:creationId xmlns:a16="http://schemas.microsoft.com/office/drawing/2014/main" id="{15870616-7DC4-CEBC-3D7F-EA33C9028645}"/>
              </a:ext>
            </a:extLst>
          </p:cNvPr>
          <p:cNvSpPr>
            <a:spLocks noGrp="1"/>
          </p:cNvSpPr>
          <p:nvPr>
            <p:ph type="body" sz="quarter" idx="10" hasCustomPrompt="1"/>
          </p:nvPr>
        </p:nvSpPr>
        <p:spPr>
          <a:xfrm>
            <a:off x="139230" y="4234839"/>
            <a:ext cx="11783674" cy="679596"/>
          </a:xfrm>
          <a:prstGeom prst="rect">
            <a:avLst/>
          </a:prstGeom>
        </p:spPr>
        <p:txBody>
          <a:bodyPr/>
          <a:lstStyle>
            <a:lvl1pPr marL="0" indent="0">
              <a:buNone/>
              <a:defRPr sz="4000" b="1">
                <a:solidFill>
                  <a:srgbClr val="004F9F"/>
                </a:solidFill>
              </a:defRPr>
            </a:lvl1pPr>
          </a:lstStyle>
          <a:p>
            <a:pPr lvl="0"/>
            <a:r>
              <a:rPr lang="de-DE" dirty="0"/>
              <a:t>OER BEREICH</a:t>
            </a:r>
          </a:p>
        </p:txBody>
      </p:sp>
    </p:spTree>
    <p:extLst>
      <p:ext uri="{BB962C8B-B14F-4D97-AF65-F5344CB8AC3E}">
        <p14:creationId xmlns:p14="http://schemas.microsoft.com/office/powerpoint/2010/main" val="804007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M.RUHR 1_Inhalt einfach 1">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8CA1B8D4-4C86-7ECD-64C3-0AE8AD637F4F}"/>
              </a:ext>
            </a:extLst>
          </p:cNvPr>
          <p:cNvSpPr/>
          <p:nvPr userDrawn="1"/>
        </p:nvSpPr>
        <p:spPr>
          <a:xfrm>
            <a:off x="0" y="-3547"/>
            <a:ext cx="12192000" cy="145104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mn-lt"/>
            </a:endParaRPr>
          </a:p>
        </p:txBody>
      </p:sp>
      <p:sp>
        <p:nvSpPr>
          <p:cNvPr id="2" name="Titel 1">
            <a:extLst>
              <a:ext uri="{FF2B5EF4-FFF2-40B4-BE49-F238E27FC236}">
                <a16:creationId xmlns:a16="http://schemas.microsoft.com/office/drawing/2014/main" id="{CD835D2C-E7F1-A544-B895-F06453DAC361}"/>
              </a:ext>
            </a:extLst>
          </p:cNvPr>
          <p:cNvSpPr>
            <a:spLocks noGrp="1"/>
          </p:cNvSpPr>
          <p:nvPr>
            <p:ph type="title"/>
          </p:nvPr>
        </p:nvSpPr>
        <p:spPr>
          <a:xfrm>
            <a:off x="359453" y="218566"/>
            <a:ext cx="9846870" cy="700133"/>
          </a:xfrm>
          <a:prstGeom prst="rect">
            <a:avLst/>
          </a:prstGeom>
        </p:spPr>
        <p:txBody>
          <a:bodyPr/>
          <a:lstStyle>
            <a:lvl1pPr>
              <a:defRPr b="1" i="0">
                <a:solidFill>
                  <a:srgbClr val="004F9F"/>
                </a:solidFill>
                <a:latin typeface="+mn-lt"/>
                <a:cs typeface="Calibri" panose="020F0502020204030204" pitchFamily="34" charset="0"/>
              </a:defRPr>
            </a:lvl1pPr>
          </a:lstStyle>
          <a:p>
            <a:r>
              <a:rPr lang="de-DE" dirty="0"/>
              <a:t>Mastertitelformat bearbeiten</a:t>
            </a:r>
          </a:p>
        </p:txBody>
      </p:sp>
      <p:sp>
        <p:nvSpPr>
          <p:cNvPr id="3" name="Inhaltsplatzhalter 2">
            <a:extLst>
              <a:ext uri="{FF2B5EF4-FFF2-40B4-BE49-F238E27FC236}">
                <a16:creationId xmlns:a16="http://schemas.microsoft.com/office/drawing/2014/main" id="{069BA03A-A759-3443-957F-A78505520D4A}"/>
              </a:ext>
            </a:extLst>
          </p:cNvPr>
          <p:cNvSpPr>
            <a:spLocks noGrp="1"/>
          </p:cNvSpPr>
          <p:nvPr>
            <p:ph idx="1"/>
          </p:nvPr>
        </p:nvSpPr>
        <p:spPr>
          <a:xfrm>
            <a:off x="838200" y="1825625"/>
            <a:ext cx="10515600" cy="4271449"/>
          </a:xfrm>
          <a:prstGeom prst="rect">
            <a:avLst/>
          </a:prstGeom>
        </p:spPr>
        <p:txBody>
          <a:bodyPr/>
          <a:lstStyle>
            <a:lvl1pPr>
              <a:defRPr b="1" i="0">
                <a:solidFill>
                  <a:srgbClr val="6F6F6E"/>
                </a:solidFill>
                <a:latin typeface="+mn-lt"/>
                <a:cs typeface="Calibri" panose="020F0502020204030204" pitchFamily="34" charset="0"/>
              </a:defRPr>
            </a:lvl1pPr>
            <a:lvl2pPr>
              <a:defRPr b="1" i="0">
                <a:solidFill>
                  <a:srgbClr val="6F6F6E"/>
                </a:solidFill>
                <a:latin typeface="+mn-lt"/>
                <a:cs typeface="Calibri" panose="020F0502020204030204" pitchFamily="34" charset="0"/>
              </a:defRPr>
            </a:lvl2pPr>
            <a:lvl3pPr>
              <a:defRPr b="1" i="0">
                <a:solidFill>
                  <a:srgbClr val="6F6F6E"/>
                </a:solidFill>
                <a:latin typeface="+mn-lt"/>
                <a:cs typeface="Calibri" panose="020F0502020204030204" pitchFamily="34" charset="0"/>
              </a:defRPr>
            </a:lvl3pPr>
            <a:lvl4pPr>
              <a:defRPr b="1" i="0">
                <a:solidFill>
                  <a:srgbClr val="6F6F6E"/>
                </a:solidFill>
                <a:latin typeface="+mn-lt"/>
                <a:cs typeface="Calibri" panose="020F0502020204030204" pitchFamily="34" charset="0"/>
              </a:defRPr>
            </a:lvl4pPr>
            <a:lvl5pPr>
              <a:defRPr b="1" i="0">
                <a:solidFill>
                  <a:srgbClr val="6F6F6E"/>
                </a:solidFill>
                <a:latin typeface="+mn-lt"/>
                <a:cs typeface="Calibri" panose="020F050202020403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ußzeilenplatzhalter 4">
            <a:extLst>
              <a:ext uri="{FF2B5EF4-FFF2-40B4-BE49-F238E27FC236}">
                <a16:creationId xmlns:a16="http://schemas.microsoft.com/office/drawing/2014/main" id="{78465710-7F62-784E-83AC-92E1948C185D}"/>
              </a:ext>
            </a:extLst>
          </p:cNvPr>
          <p:cNvSpPr>
            <a:spLocks noGrp="1"/>
          </p:cNvSpPr>
          <p:nvPr>
            <p:ph type="ftr" sz="quarter" idx="11"/>
          </p:nvPr>
        </p:nvSpPr>
        <p:spPr>
          <a:xfrm>
            <a:off x="2380685" y="6461404"/>
            <a:ext cx="7877909" cy="283084"/>
          </a:xfrm>
          <a:prstGeom prst="rect">
            <a:avLst/>
          </a:prstGeom>
        </p:spPr>
        <p:txBody>
          <a:bodyPr/>
          <a:lstStyle>
            <a:lvl1pPr algn="ctr">
              <a:defRPr sz="1400" b="0" i="0">
                <a:solidFill>
                  <a:srgbClr val="6F6F6E"/>
                </a:solidFill>
                <a:latin typeface="+mn-lt"/>
                <a:cs typeface="Calibri" panose="020F0502020204030204" pitchFamily="34" charset="0"/>
              </a:defRPr>
            </a:lvl1pPr>
          </a:lstStyle>
          <a:p>
            <a:endParaRPr lang="de-DE" dirty="0"/>
          </a:p>
        </p:txBody>
      </p:sp>
      <p:sp>
        <p:nvSpPr>
          <p:cNvPr id="6" name="Foliennummernplatzhalter 5">
            <a:extLst>
              <a:ext uri="{FF2B5EF4-FFF2-40B4-BE49-F238E27FC236}">
                <a16:creationId xmlns:a16="http://schemas.microsoft.com/office/drawing/2014/main" id="{37EEFAC5-ECF5-6948-97CC-841D2ED7257D}"/>
              </a:ext>
            </a:extLst>
          </p:cNvPr>
          <p:cNvSpPr>
            <a:spLocks noGrp="1"/>
          </p:cNvSpPr>
          <p:nvPr>
            <p:ph type="sldNum" sz="quarter" idx="12"/>
          </p:nvPr>
        </p:nvSpPr>
        <p:spPr>
          <a:xfrm>
            <a:off x="8610600" y="6461404"/>
            <a:ext cx="2743200" cy="283084"/>
          </a:xfrm>
          <a:prstGeom prst="rect">
            <a:avLst/>
          </a:prstGeom>
        </p:spPr>
        <p:txBody>
          <a:bodyPr/>
          <a:lstStyle>
            <a:lvl1pPr algn="r">
              <a:defRPr sz="1400" b="0" i="0">
                <a:solidFill>
                  <a:srgbClr val="6F6F6E"/>
                </a:solidFill>
                <a:latin typeface="+mn-lt"/>
                <a:cs typeface="Calibri" panose="020F0502020204030204" pitchFamily="34" charset="0"/>
              </a:defRPr>
            </a:lvl1pPr>
          </a:lstStyle>
          <a:p>
            <a:fld id="{BBDAF7BE-D89C-6B49-BAC7-BAB901C4C797}" type="slidenum">
              <a:rPr lang="de-DE" smtClean="0"/>
              <a:pPr/>
              <a:t>‹Nr.›</a:t>
            </a:fld>
            <a:endParaRPr lang="de-DE"/>
          </a:p>
        </p:txBody>
      </p:sp>
      <p:sp>
        <p:nvSpPr>
          <p:cNvPr id="13" name="Ecken des Rechtecks auf der gleichen Seite abrunden 12">
            <a:extLst>
              <a:ext uri="{FF2B5EF4-FFF2-40B4-BE49-F238E27FC236}">
                <a16:creationId xmlns:a16="http://schemas.microsoft.com/office/drawing/2014/main" id="{E5C23A2E-0362-FD44-9624-A0A7568B305D}"/>
              </a:ext>
            </a:extLst>
          </p:cNvPr>
          <p:cNvSpPr/>
          <p:nvPr userDrawn="1"/>
        </p:nvSpPr>
        <p:spPr>
          <a:xfrm rot="10800000">
            <a:off x="10206323" y="-4"/>
            <a:ext cx="1825839" cy="977465"/>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n-lt"/>
            </a:endParaRPr>
          </a:p>
        </p:txBody>
      </p:sp>
      <p:sp>
        <p:nvSpPr>
          <p:cNvPr id="15" name="Textplatzhalter 14">
            <a:extLst>
              <a:ext uri="{FF2B5EF4-FFF2-40B4-BE49-F238E27FC236}">
                <a16:creationId xmlns:a16="http://schemas.microsoft.com/office/drawing/2014/main" id="{1BFA20DD-2D12-8E4E-A599-C39632163782}"/>
              </a:ext>
            </a:extLst>
          </p:cNvPr>
          <p:cNvSpPr>
            <a:spLocks noGrp="1"/>
          </p:cNvSpPr>
          <p:nvPr>
            <p:ph type="body" sz="quarter" idx="13"/>
          </p:nvPr>
        </p:nvSpPr>
        <p:spPr>
          <a:xfrm>
            <a:off x="838200" y="1016527"/>
            <a:ext cx="9368123" cy="358320"/>
          </a:xfrm>
          <a:prstGeom prst="rect">
            <a:avLst/>
          </a:prstGeom>
        </p:spPr>
        <p:txBody>
          <a:bodyPr/>
          <a:lstStyle>
            <a:lvl1pPr>
              <a:buNone/>
              <a:defRPr sz="2000" b="0" i="0">
                <a:solidFill>
                  <a:srgbClr val="004F9F"/>
                </a:solidFill>
                <a:latin typeface="+mn-lt"/>
                <a:cs typeface="Calibri" panose="020F0502020204030204" pitchFamily="34" charset="0"/>
              </a:defRPr>
            </a:lvl1pPr>
            <a:lvl2pPr>
              <a:buNone/>
              <a:defRPr b="0" i="0">
                <a:solidFill>
                  <a:srgbClr val="004F9F"/>
                </a:solidFill>
                <a:latin typeface="Lato" panose="020F0502020204030203" pitchFamily="34" charset="0"/>
                <a:cs typeface="Lato" panose="020F0502020204030203" pitchFamily="34" charset="0"/>
              </a:defRPr>
            </a:lvl2pPr>
            <a:lvl3pPr>
              <a:buNone/>
              <a:defRPr b="0" i="0">
                <a:solidFill>
                  <a:srgbClr val="004F9F"/>
                </a:solidFill>
                <a:latin typeface="Lato" panose="020F0502020204030203" pitchFamily="34" charset="0"/>
                <a:cs typeface="Lato" panose="020F0502020204030203" pitchFamily="34" charset="0"/>
              </a:defRPr>
            </a:lvl3pPr>
            <a:lvl4pPr>
              <a:buNone/>
              <a:defRPr b="0" i="0">
                <a:solidFill>
                  <a:srgbClr val="004F9F"/>
                </a:solidFill>
                <a:latin typeface="Lato" panose="020F0502020204030203" pitchFamily="34" charset="0"/>
                <a:cs typeface="Lato" panose="020F0502020204030203" pitchFamily="34" charset="0"/>
              </a:defRPr>
            </a:lvl4pPr>
            <a:lvl5pPr>
              <a:buNone/>
              <a:defRPr b="0" i="0">
                <a:solidFill>
                  <a:srgbClr val="004F9F"/>
                </a:solidFill>
                <a:latin typeface="Lato" panose="020F0502020204030203" pitchFamily="34" charset="0"/>
                <a:cs typeface="Lato" panose="020F0502020204030203" pitchFamily="34" charset="0"/>
              </a:defRPr>
            </a:lvl5pPr>
          </a:lstStyle>
          <a:p>
            <a:pPr lvl="0"/>
            <a:r>
              <a:rPr lang="de-DE" dirty="0"/>
              <a:t>Mastertextformat bearbeiten</a:t>
            </a:r>
          </a:p>
        </p:txBody>
      </p:sp>
      <p:sp>
        <p:nvSpPr>
          <p:cNvPr id="12" name="Textplatzhalter 11">
            <a:extLst>
              <a:ext uri="{FF2B5EF4-FFF2-40B4-BE49-F238E27FC236}">
                <a16:creationId xmlns:a16="http://schemas.microsoft.com/office/drawing/2014/main" id="{2EBA8401-6FA3-AE0C-AA6B-8383F8EDC735}"/>
              </a:ext>
            </a:extLst>
          </p:cNvPr>
          <p:cNvSpPr>
            <a:spLocks noGrp="1"/>
          </p:cNvSpPr>
          <p:nvPr>
            <p:ph type="body" sz="quarter" idx="14" hasCustomPrompt="1"/>
          </p:nvPr>
        </p:nvSpPr>
        <p:spPr>
          <a:xfrm>
            <a:off x="838200" y="6210300"/>
            <a:ext cx="10515600" cy="214313"/>
          </a:xfrm>
          <a:prstGeom prst="rect">
            <a:avLst/>
          </a:prstGeom>
        </p:spPr>
        <p:txBody>
          <a:bodyPr/>
          <a:lstStyle>
            <a:lvl1pPr marL="0" indent="0">
              <a:buNone/>
              <a:defRPr sz="800">
                <a:solidFill>
                  <a:schemeClr val="bg1">
                    <a:lumMod val="65000"/>
                  </a:schemeClr>
                </a:solidFill>
                <a:latin typeface="+mn-lt"/>
              </a:defRPr>
            </a:lvl1pPr>
          </a:lstStyle>
          <a:p>
            <a:pPr lvl="0"/>
            <a:r>
              <a:rPr lang="de-DE"/>
              <a:t>Quellenangabe</a:t>
            </a:r>
          </a:p>
        </p:txBody>
      </p:sp>
      <p:pic>
        <p:nvPicPr>
          <p:cNvPr id="22" name="Grafik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4302" y="299524"/>
            <a:ext cx="1569880" cy="456639"/>
          </a:xfrm>
          <a:prstGeom prst="rect">
            <a:avLst/>
          </a:prstGeom>
        </p:spPr>
      </p:pic>
      <p:sp>
        <p:nvSpPr>
          <p:cNvPr id="7" name="Rechteck 6">
            <a:extLst>
              <a:ext uri="{FF2B5EF4-FFF2-40B4-BE49-F238E27FC236}">
                <a16:creationId xmlns:a16="http://schemas.microsoft.com/office/drawing/2014/main" id="{4E84CB5D-63D0-0F6C-9840-A4D7A1715CCB}"/>
              </a:ext>
            </a:extLst>
          </p:cNvPr>
          <p:cNvSpPr/>
          <p:nvPr userDrawn="1"/>
        </p:nvSpPr>
        <p:spPr>
          <a:xfrm>
            <a:off x="0" y="6797647"/>
            <a:ext cx="12192000" cy="56405"/>
          </a:xfrm>
          <a:prstGeom prst="rect">
            <a:avLst/>
          </a:prstGeom>
          <a:solidFill>
            <a:srgbClr val="004F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mn-lt"/>
            </a:endParaRPr>
          </a:p>
        </p:txBody>
      </p:sp>
    </p:spTree>
    <p:extLst>
      <p:ext uri="{BB962C8B-B14F-4D97-AF65-F5344CB8AC3E}">
        <p14:creationId xmlns:p14="http://schemas.microsoft.com/office/powerpoint/2010/main" val="17760641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M.RUHR 1_Inhalt mit Bild 1">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6073D2C8-AEA1-2497-D302-7759FC5D626E}"/>
              </a:ext>
            </a:extLst>
          </p:cNvPr>
          <p:cNvSpPr/>
          <p:nvPr userDrawn="1"/>
        </p:nvSpPr>
        <p:spPr>
          <a:xfrm>
            <a:off x="0" y="-3547"/>
            <a:ext cx="12192000" cy="145104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mn-lt"/>
            </a:endParaRPr>
          </a:p>
        </p:txBody>
      </p:sp>
      <p:sp>
        <p:nvSpPr>
          <p:cNvPr id="2" name="Titel 1">
            <a:extLst>
              <a:ext uri="{FF2B5EF4-FFF2-40B4-BE49-F238E27FC236}">
                <a16:creationId xmlns:a16="http://schemas.microsoft.com/office/drawing/2014/main" id="{CD835D2C-E7F1-A544-B895-F06453DAC361}"/>
              </a:ext>
            </a:extLst>
          </p:cNvPr>
          <p:cNvSpPr>
            <a:spLocks noGrp="1"/>
          </p:cNvSpPr>
          <p:nvPr>
            <p:ph type="title"/>
          </p:nvPr>
        </p:nvSpPr>
        <p:spPr>
          <a:xfrm>
            <a:off x="359453" y="218566"/>
            <a:ext cx="9846870" cy="700133"/>
          </a:xfrm>
          <a:prstGeom prst="rect">
            <a:avLst/>
          </a:prstGeom>
        </p:spPr>
        <p:txBody>
          <a:bodyPr/>
          <a:lstStyle>
            <a:lvl1pPr>
              <a:defRPr b="1" i="0">
                <a:solidFill>
                  <a:srgbClr val="004F9F"/>
                </a:solidFill>
                <a:latin typeface="+mn-lt"/>
                <a:cs typeface="Calibri" panose="020F0502020204030204" pitchFamily="34" charset="0"/>
              </a:defRPr>
            </a:lvl1pPr>
          </a:lstStyle>
          <a:p>
            <a:r>
              <a:rPr lang="de-DE" dirty="0"/>
              <a:t>Mastertitelformat bearbeiten</a:t>
            </a:r>
          </a:p>
        </p:txBody>
      </p:sp>
      <p:sp>
        <p:nvSpPr>
          <p:cNvPr id="3" name="Inhaltsplatzhalter 2">
            <a:extLst>
              <a:ext uri="{FF2B5EF4-FFF2-40B4-BE49-F238E27FC236}">
                <a16:creationId xmlns:a16="http://schemas.microsoft.com/office/drawing/2014/main" id="{069BA03A-A759-3443-957F-A78505520D4A}"/>
              </a:ext>
            </a:extLst>
          </p:cNvPr>
          <p:cNvSpPr>
            <a:spLocks noGrp="1"/>
          </p:cNvSpPr>
          <p:nvPr>
            <p:ph idx="1"/>
          </p:nvPr>
        </p:nvSpPr>
        <p:spPr>
          <a:xfrm>
            <a:off x="6096000" y="1825625"/>
            <a:ext cx="5257800" cy="4462716"/>
          </a:xfrm>
          <a:prstGeom prst="rect">
            <a:avLst/>
          </a:prstGeom>
        </p:spPr>
        <p:txBody>
          <a:bodyPr/>
          <a:lstStyle>
            <a:lvl1pPr>
              <a:defRPr b="1" i="0">
                <a:solidFill>
                  <a:srgbClr val="6F6F6E"/>
                </a:solidFill>
                <a:latin typeface="+mn-lt"/>
                <a:cs typeface="Calibri" panose="020F0502020204030204" pitchFamily="34" charset="0"/>
              </a:defRPr>
            </a:lvl1pPr>
            <a:lvl2pPr>
              <a:defRPr b="1" i="0">
                <a:solidFill>
                  <a:srgbClr val="6F6F6E"/>
                </a:solidFill>
                <a:latin typeface="+mn-lt"/>
                <a:cs typeface="Calibri" panose="020F0502020204030204" pitchFamily="34" charset="0"/>
              </a:defRPr>
            </a:lvl2pPr>
            <a:lvl3pPr>
              <a:defRPr b="1" i="0">
                <a:solidFill>
                  <a:srgbClr val="6F6F6E"/>
                </a:solidFill>
                <a:latin typeface="+mn-lt"/>
                <a:cs typeface="Calibri" panose="020F0502020204030204" pitchFamily="34" charset="0"/>
              </a:defRPr>
            </a:lvl3pPr>
            <a:lvl4pPr>
              <a:defRPr b="1" i="0">
                <a:solidFill>
                  <a:srgbClr val="6F6F6E"/>
                </a:solidFill>
                <a:latin typeface="+mn-lt"/>
                <a:cs typeface="Calibri" panose="020F0502020204030204" pitchFamily="34" charset="0"/>
              </a:defRPr>
            </a:lvl4pPr>
            <a:lvl5pPr>
              <a:defRPr b="1" i="0">
                <a:solidFill>
                  <a:srgbClr val="6F6F6E"/>
                </a:solidFill>
                <a:latin typeface="+mn-lt"/>
                <a:cs typeface="Calibri" panose="020F050202020403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ußzeilenplatzhalter 4">
            <a:extLst>
              <a:ext uri="{FF2B5EF4-FFF2-40B4-BE49-F238E27FC236}">
                <a16:creationId xmlns:a16="http://schemas.microsoft.com/office/drawing/2014/main" id="{78465710-7F62-784E-83AC-92E1948C185D}"/>
              </a:ext>
            </a:extLst>
          </p:cNvPr>
          <p:cNvSpPr>
            <a:spLocks noGrp="1"/>
          </p:cNvSpPr>
          <p:nvPr>
            <p:ph type="ftr" sz="quarter" idx="11"/>
          </p:nvPr>
        </p:nvSpPr>
        <p:spPr>
          <a:xfrm>
            <a:off x="2369865" y="6461404"/>
            <a:ext cx="7737231" cy="283084"/>
          </a:xfrm>
          <a:prstGeom prst="rect">
            <a:avLst/>
          </a:prstGeom>
        </p:spPr>
        <p:txBody>
          <a:bodyPr/>
          <a:lstStyle>
            <a:lvl1pPr>
              <a:defRPr sz="1400" b="0" i="0">
                <a:solidFill>
                  <a:srgbClr val="6F6F6E"/>
                </a:solidFill>
                <a:latin typeface="+mn-lt"/>
                <a:cs typeface="Calibri" panose="020F0502020204030204" pitchFamily="34" charset="0"/>
              </a:defRPr>
            </a:lvl1pPr>
          </a:lstStyle>
          <a:p>
            <a:pPr algn="ctr"/>
            <a:endParaRPr lang="de-DE" dirty="0"/>
          </a:p>
        </p:txBody>
      </p:sp>
      <p:sp>
        <p:nvSpPr>
          <p:cNvPr id="6" name="Foliennummernplatzhalter 5">
            <a:extLst>
              <a:ext uri="{FF2B5EF4-FFF2-40B4-BE49-F238E27FC236}">
                <a16:creationId xmlns:a16="http://schemas.microsoft.com/office/drawing/2014/main" id="{37EEFAC5-ECF5-6948-97CC-841D2ED7257D}"/>
              </a:ext>
            </a:extLst>
          </p:cNvPr>
          <p:cNvSpPr>
            <a:spLocks noGrp="1"/>
          </p:cNvSpPr>
          <p:nvPr>
            <p:ph type="sldNum" sz="quarter" idx="12"/>
          </p:nvPr>
        </p:nvSpPr>
        <p:spPr>
          <a:xfrm>
            <a:off x="8610600" y="6461404"/>
            <a:ext cx="2743200" cy="283084"/>
          </a:xfrm>
          <a:prstGeom prst="rect">
            <a:avLst/>
          </a:prstGeom>
        </p:spPr>
        <p:txBody>
          <a:bodyPr/>
          <a:lstStyle>
            <a:lvl1pPr algn="r">
              <a:defRPr sz="1400" b="0" i="0">
                <a:solidFill>
                  <a:srgbClr val="6F6F6E"/>
                </a:solidFill>
                <a:latin typeface="+mn-lt"/>
                <a:cs typeface="Calibri" panose="020F0502020204030204" pitchFamily="34" charset="0"/>
              </a:defRPr>
            </a:lvl1pPr>
          </a:lstStyle>
          <a:p>
            <a:fld id="{BBDAF7BE-D89C-6B49-BAC7-BAB901C4C797}" type="slidenum">
              <a:rPr lang="de-DE" smtClean="0"/>
              <a:pPr/>
              <a:t>‹Nr.›</a:t>
            </a:fld>
            <a:endParaRPr lang="de-DE"/>
          </a:p>
        </p:txBody>
      </p:sp>
      <p:sp>
        <p:nvSpPr>
          <p:cNvPr id="13" name="Ecken des Rechtecks auf der gleichen Seite abrunden 12">
            <a:extLst>
              <a:ext uri="{FF2B5EF4-FFF2-40B4-BE49-F238E27FC236}">
                <a16:creationId xmlns:a16="http://schemas.microsoft.com/office/drawing/2014/main" id="{E5C23A2E-0362-FD44-9624-A0A7568B305D}"/>
              </a:ext>
            </a:extLst>
          </p:cNvPr>
          <p:cNvSpPr/>
          <p:nvPr userDrawn="1"/>
        </p:nvSpPr>
        <p:spPr>
          <a:xfrm rot="10800000">
            <a:off x="10206323" y="-4"/>
            <a:ext cx="1825839" cy="977465"/>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n-lt"/>
            </a:endParaRPr>
          </a:p>
        </p:txBody>
      </p:sp>
      <p:sp>
        <p:nvSpPr>
          <p:cNvPr id="15" name="Textplatzhalter 14">
            <a:extLst>
              <a:ext uri="{FF2B5EF4-FFF2-40B4-BE49-F238E27FC236}">
                <a16:creationId xmlns:a16="http://schemas.microsoft.com/office/drawing/2014/main" id="{1BFA20DD-2D12-8E4E-A599-C39632163782}"/>
              </a:ext>
            </a:extLst>
          </p:cNvPr>
          <p:cNvSpPr>
            <a:spLocks noGrp="1"/>
          </p:cNvSpPr>
          <p:nvPr>
            <p:ph type="body" sz="quarter" idx="13"/>
          </p:nvPr>
        </p:nvSpPr>
        <p:spPr>
          <a:xfrm>
            <a:off x="838200" y="1016527"/>
            <a:ext cx="9368123" cy="358320"/>
          </a:xfrm>
          <a:prstGeom prst="rect">
            <a:avLst/>
          </a:prstGeom>
        </p:spPr>
        <p:txBody>
          <a:bodyPr/>
          <a:lstStyle>
            <a:lvl1pPr>
              <a:buNone/>
              <a:defRPr sz="2000" b="0" i="0">
                <a:solidFill>
                  <a:srgbClr val="004F9F"/>
                </a:solidFill>
                <a:latin typeface="+mn-lt"/>
                <a:cs typeface="Calibri" panose="020F0502020204030204" pitchFamily="34" charset="0"/>
              </a:defRPr>
            </a:lvl1pPr>
            <a:lvl2pPr>
              <a:buNone/>
              <a:defRPr b="0" i="0">
                <a:solidFill>
                  <a:srgbClr val="004F9F"/>
                </a:solidFill>
                <a:latin typeface="Lato" panose="020F0502020204030203" pitchFamily="34" charset="0"/>
                <a:cs typeface="Lato" panose="020F0502020204030203" pitchFamily="34" charset="0"/>
              </a:defRPr>
            </a:lvl2pPr>
            <a:lvl3pPr>
              <a:buNone/>
              <a:defRPr b="0" i="0">
                <a:solidFill>
                  <a:srgbClr val="004F9F"/>
                </a:solidFill>
                <a:latin typeface="Lato" panose="020F0502020204030203" pitchFamily="34" charset="0"/>
                <a:cs typeface="Lato" panose="020F0502020204030203" pitchFamily="34" charset="0"/>
              </a:defRPr>
            </a:lvl3pPr>
            <a:lvl4pPr>
              <a:buNone/>
              <a:defRPr b="0" i="0">
                <a:solidFill>
                  <a:srgbClr val="004F9F"/>
                </a:solidFill>
                <a:latin typeface="Lato" panose="020F0502020204030203" pitchFamily="34" charset="0"/>
                <a:cs typeface="Lato" panose="020F0502020204030203" pitchFamily="34" charset="0"/>
              </a:defRPr>
            </a:lvl4pPr>
            <a:lvl5pPr>
              <a:buNone/>
              <a:defRPr b="0" i="0">
                <a:solidFill>
                  <a:srgbClr val="004F9F"/>
                </a:solidFill>
                <a:latin typeface="Lato" panose="020F0502020204030203" pitchFamily="34" charset="0"/>
                <a:cs typeface="Lato" panose="020F0502020204030203" pitchFamily="34" charset="0"/>
              </a:defRPr>
            </a:lvl5pPr>
          </a:lstStyle>
          <a:p>
            <a:pPr lvl="0"/>
            <a:r>
              <a:rPr lang="de-DE" dirty="0"/>
              <a:t>Mastertextformat bearbeiten</a:t>
            </a:r>
          </a:p>
        </p:txBody>
      </p:sp>
      <p:sp>
        <p:nvSpPr>
          <p:cNvPr id="14" name="Bildplatzhalter 13">
            <a:extLst>
              <a:ext uri="{FF2B5EF4-FFF2-40B4-BE49-F238E27FC236}">
                <a16:creationId xmlns:a16="http://schemas.microsoft.com/office/drawing/2014/main" id="{E2F7C0E8-6F45-194C-9101-46DDBD399591}"/>
              </a:ext>
            </a:extLst>
          </p:cNvPr>
          <p:cNvSpPr>
            <a:spLocks noGrp="1"/>
          </p:cNvSpPr>
          <p:nvPr>
            <p:ph type="pic" sz="quarter" idx="14"/>
          </p:nvPr>
        </p:nvSpPr>
        <p:spPr>
          <a:xfrm>
            <a:off x="838200" y="1825372"/>
            <a:ext cx="4957763" cy="4462716"/>
          </a:xfrm>
          <a:prstGeom prst="rect">
            <a:avLst/>
          </a:prstGeom>
        </p:spPr>
        <p:txBody>
          <a:bodyPr/>
          <a:lstStyle>
            <a:lvl1pPr>
              <a:defRPr>
                <a:latin typeface="+mn-lt"/>
              </a:defRPr>
            </a:lvl1pPr>
          </a:lstStyle>
          <a:p>
            <a:endParaRPr lang="de-DE"/>
          </a:p>
        </p:txBody>
      </p:sp>
      <p:pic>
        <p:nvPicPr>
          <p:cNvPr id="7" name="Grafik 6">
            <a:extLst>
              <a:ext uri="{FF2B5EF4-FFF2-40B4-BE49-F238E27FC236}">
                <a16:creationId xmlns:a16="http://schemas.microsoft.com/office/drawing/2014/main" id="{2F651363-F80C-21AA-1A56-CB27B759103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4302" y="299524"/>
            <a:ext cx="1569880" cy="456639"/>
          </a:xfrm>
          <a:prstGeom prst="rect">
            <a:avLst/>
          </a:prstGeom>
        </p:spPr>
      </p:pic>
    </p:spTree>
    <p:extLst>
      <p:ext uri="{BB962C8B-B14F-4D97-AF65-F5344CB8AC3E}">
        <p14:creationId xmlns:p14="http://schemas.microsoft.com/office/powerpoint/2010/main" val="20321529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M.RUHR Trennfolie">
    <p:spTree>
      <p:nvGrpSpPr>
        <p:cNvPr id="1" name=""/>
        <p:cNvGrpSpPr/>
        <p:nvPr/>
      </p:nvGrpSpPr>
      <p:grpSpPr>
        <a:xfrm>
          <a:off x="0" y="0"/>
          <a:ext cx="0" cy="0"/>
          <a:chOff x="0" y="0"/>
          <a:chExt cx="0" cy="0"/>
        </a:xfrm>
      </p:grpSpPr>
      <p:sp>
        <p:nvSpPr>
          <p:cNvPr id="14" name="Rechteck 13">
            <a:extLst>
              <a:ext uri="{FF2B5EF4-FFF2-40B4-BE49-F238E27FC236}">
                <a16:creationId xmlns:a16="http://schemas.microsoft.com/office/drawing/2014/main" id="{FB65EE10-ACFB-E14A-8DBE-0A195B1D855F}"/>
              </a:ext>
            </a:extLst>
          </p:cNvPr>
          <p:cNvSpPr/>
          <p:nvPr userDrawn="1"/>
        </p:nvSpPr>
        <p:spPr>
          <a:xfrm>
            <a:off x="0" y="569659"/>
            <a:ext cx="12192001" cy="6288341"/>
          </a:xfrm>
          <a:prstGeom prst="rect">
            <a:avLst/>
          </a:prstGeom>
          <a:solidFill>
            <a:srgbClr val="004F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a:solidFill>
                <a:srgbClr val="6F6F6E"/>
              </a:solidFill>
              <a:latin typeface="+mn-lt"/>
              <a:cs typeface="Calibri" panose="020F0502020204030204" pitchFamily="34" charset="0"/>
            </a:endParaRPr>
          </a:p>
        </p:txBody>
      </p:sp>
      <p:sp>
        <p:nvSpPr>
          <p:cNvPr id="7" name="Rechteck 6">
            <a:extLst>
              <a:ext uri="{FF2B5EF4-FFF2-40B4-BE49-F238E27FC236}">
                <a16:creationId xmlns:a16="http://schemas.microsoft.com/office/drawing/2014/main" id="{6EA1656B-4002-B443-B8D7-1C860700F0F1}"/>
              </a:ext>
            </a:extLst>
          </p:cNvPr>
          <p:cNvSpPr/>
          <p:nvPr userDrawn="1"/>
        </p:nvSpPr>
        <p:spPr>
          <a:xfrm flipV="1">
            <a:off x="0" y="-5"/>
            <a:ext cx="12192001" cy="569664"/>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a:solidFill>
                <a:srgbClr val="6F6F6E"/>
              </a:solidFill>
              <a:latin typeface="+mn-lt"/>
              <a:cs typeface="Calibri" panose="020F0502020204030204" pitchFamily="34" charset="0"/>
            </a:endParaRPr>
          </a:p>
        </p:txBody>
      </p:sp>
      <p:sp>
        <p:nvSpPr>
          <p:cNvPr id="2" name="Titel 1">
            <a:extLst>
              <a:ext uri="{FF2B5EF4-FFF2-40B4-BE49-F238E27FC236}">
                <a16:creationId xmlns:a16="http://schemas.microsoft.com/office/drawing/2014/main" id="{CD835D2C-E7F1-A544-B895-F06453DAC361}"/>
              </a:ext>
            </a:extLst>
          </p:cNvPr>
          <p:cNvSpPr>
            <a:spLocks noGrp="1"/>
          </p:cNvSpPr>
          <p:nvPr>
            <p:ph type="title"/>
          </p:nvPr>
        </p:nvSpPr>
        <p:spPr>
          <a:xfrm>
            <a:off x="838198" y="2532461"/>
            <a:ext cx="10657115" cy="977467"/>
          </a:xfrm>
          <a:prstGeom prst="rect">
            <a:avLst/>
          </a:prstGeom>
        </p:spPr>
        <p:txBody>
          <a:bodyPr/>
          <a:lstStyle>
            <a:lvl1pPr algn="ctr">
              <a:defRPr sz="5400" b="1" i="0">
                <a:solidFill>
                  <a:srgbClr val="F0F0F0"/>
                </a:solidFill>
                <a:latin typeface="+mn-lt"/>
                <a:cs typeface="Calibri" panose="020F0502020204030204" pitchFamily="34" charset="0"/>
              </a:defRPr>
            </a:lvl1pPr>
          </a:lstStyle>
          <a:p>
            <a:r>
              <a:rPr lang="de-DE" dirty="0"/>
              <a:t>Mastertitelformat bearbeiten</a:t>
            </a:r>
          </a:p>
        </p:txBody>
      </p:sp>
      <p:sp>
        <p:nvSpPr>
          <p:cNvPr id="13" name="Ecken des Rechtecks auf der gleichen Seite abrunden 12">
            <a:extLst>
              <a:ext uri="{FF2B5EF4-FFF2-40B4-BE49-F238E27FC236}">
                <a16:creationId xmlns:a16="http://schemas.microsoft.com/office/drawing/2014/main" id="{E5C23A2E-0362-FD44-9624-A0A7568B305D}"/>
              </a:ext>
            </a:extLst>
          </p:cNvPr>
          <p:cNvSpPr/>
          <p:nvPr userDrawn="1"/>
        </p:nvSpPr>
        <p:spPr>
          <a:xfrm rot="10800000">
            <a:off x="10206323" y="-4"/>
            <a:ext cx="1825839" cy="977465"/>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n-lt"/>
            </a:endParaRPr>
          </a:p>
        </p:txBody>
      </p:sp>
      <p:sp>
        <p:nvSpPr>
          <p:cNvPr id="17" name="Textplatzhalter 16">
            <a:extLst>
              <a:ext uri="{FF2B5EF4-FFF2-40B4-BE49-F238E27FC236}">
                <a16:creationId xmlns:a16="http://schemas.microsoft.com/office/drawing/2014/main" id="{2CD449F3-7839-2940-93C0-55AE25378A54}"/>
              </a:ext>
            </a:extLst>
          </p:cNvPr>
          <p:cNvSpPr>
            <a:spLocks noGrp="1"/>
          </p:cNvSpPr>
          <p:nvPr>
            <p:ph type="body" sz="quarter" idx="10"/>
          </p:nvPr>
        </p:nvSpPr>
        <p:spPr>
          <a:xfrm>
            <a:off x="838198" y="3858689"/>
            <a:ext cx="10657115" cy="1540513"/>
          </a:xfrm>
          <a:prstGeom prst="rect">
            <a:avLst/>
          </a:prstGeom>
        </p:spPr>
        <p:txBody>
          <a:bodyPr/>
          <a:lstStyle>
            <a:lvl1pPr algn="ctr">
              <a:buNone/>
              <a:defRPr b="0" i="1">
                <a:solidFill>
                  <a:schemeClr val="bg1"/>
                </a:solidFill>
                <a:latin typeface="+mn-lt"/>
                <a:cs typeface="Calibri" panose="020F0502020204030204" pitchFamily="34" charset="0"/>
              </a:defRPr>
            </a:lvl1pPr>
            <a:lvl2pPr algn="ctr">
              <a:buNone/>
              <a:defRPr b="0" i="1">
                <a:solidFill>
                  <a:schemeClr val="bg1"/>
                </a:solidFill>
                <a:latin typeface="Lato" panose="020F0502020204030203" pitchFamily="34" charset="0"/>
                <a:cs typeface="Lato" panose="020F0502020204030203" pitchFamily="34" charset="0"/>
              </a:defRPr>
            </a:lvl2pPr>
            <a:lvl3pPr algn="ctr">
              <a:buNone/>
              <a:defRPr b="0" i="1">
                <a:solidFill>
                  <a:schemeClr val="bg1"/>
                </a:solidFill>
                <a:latin typeface="Lato" panose="020F0502020204030203" pitchFamily="34" charset="0"/>
                <a:cs typeface="Lato" panose="020F0502020204030203" pitchFamily="34" charset="0"/>
              </a:defRPr>
            </a:lvl3pPr>
            <a:lvl4pPr algn="ctr">
              <a:buNone/>
              <a:defRPr b="0" i="1">
                <a:solidFill>
                  <a:schemeClr val="bg1"/>
                </a:solidFill>
                <a:latin typeface="Lato" panose="020F0502020204030203" pitchFamily="34" charset="0"/>
                <a:cs typeface="Lato" panose="020F0502020204030203" pitchFamily="34" charset="0"/>
              </a:defRPr>
            </a:lvl4pPr>
            <a:lvl5pPr algn="ctr">
              <a:buNone/>
              <a:defRPr b="0" i="1">
                <a:solidFill>
                  <a:schemeClr val="bg1"/>
                </a:solidFill>
                <a:latin typeface="Lato" panose="020F0502020204030203" pitchFamily="34" charset="0"/>
                <a:cs typeface="Lato" panose="020F0502020204030203" pitchFamily="34" charset="0"/>
              </a:defRPr>
            </a:lvl5pPr>
          </a:lstStyle>
          <a:p>
            <a:pPr lvl="0"/>
            <a:r>
              <a:rPr lang="de-DE"/>
              <a:t>Mastertextformat bearbeiten</a:t>
            </a:r>
          </a:p>
        </p:txBody>
      </p:sp>
      <p:pic>
        <p:nvPicPr>
          <p:cNvPr id="3" name="Grafik 2">
            <a:extLst>
              <a:ext uri="{FF2B5EF4-FFF2-40B4-BE49-F238E27FC236}">
                <a16:creationId xmlns:a16="http://schemas.microsoft.com/office/drawing/2014/main" id="{983F8CE9-F01E-83D2-EA0D-C6823B4F85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4302" y="299524"/>
            <a:ext cx="1569880" cy="456639"/>
          </a:xfrm>
          <a:prstGeom prst="rect">
            <a:avLst/>
          </a:prstGeom>
        </p:spPr>
      </p:pic>
    </p:spTree>
    <p:extLst>
      <p:ext uri="{BB962C8B-B14F-4D97-AF65-F5344CB8AC3E}">
        <p14:creationId xmlns:p14="http://schemas.microsoft.com/office/powerpoint/2010/main" val="34937747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M.RUHR Abschlussfolie">
    <p:spTree>
      <p:nvGrpSpPr>
        <p:cNvPr id="1" name=""/>
        <p:cNvGrpSpPr/>
        <p:nvPr/>
      </p:nvGrpSpPr>
      <p:grpSpPr>
        <a:xfrm>
          <a:off x="0" y="0"/>
          <a:ext cx="0" cy="0"/>
          <a:chOff x="0" y="0"/>
          <a:chExt cx="0" cy="0"/>
        </a:xfrm>
      </p:grpSpPr>
      <p:pic>
        <p:nvPicPr>
          <p:cNvPr id="13" name="Picture 6" descr="Generated Image">
            <a:extLst>
              <a:ext uri="{FF2B5EF4-FFF2-40B4-BE49-F238E27FC236}">
                <a16:creationId xmlns:a16="http://schemas.microsoft.com/office/drawing/2014/main" id="{6314A190-CC20-35EE-1630-CF7EF5CC6067}"/>
              </a:ext>
            </a:extLst>
          </p:cNvPr>
          <p:cNvPicPr>
            <a:picLocks noChangeAspect="1" noChangeArrowheads="1"/>
          </p:cNvPicPr>
          <p:nvPr userDrawn="1"/>
        </p:nvPicPr>
        <p:blipFill rotWithShape="1">
          <a:blip r:embed="rId2">
            <a:alphaModFix/>
            <a:extLst>
              <a:ext uri="{28A0092B-C50C-407E-A947-70E740481C1C}">
                <a14:useLocalDpi xmlns:a14="http://schemas.microsoft.com/office/drawing/2010/main" val="0"/>
              </a:ext>
            </a:extLst>
          </a:blip>
          <a:srcRect t="65605" b="6091"/>
          <a:stretch/>
        </p:blipFill>
        <p:spPr bwMode="auto">
          <a:xfrm>
            <a:off x="0" y="4180017"/>
            <a:ext cx="12192000" cy="2677983"/>
          </a:xfrm>
          <a:prstGeom prst="rect">
            <a:avLst/>
          </a:prstGeom>
          <a:noFill/>
          <a:extLst>
            <a:ext uri="{909E8E84-426E-40DD-AFC4-6F175D3DCCD1}">
              <a14:hiddenFill xmlns:a14="http://schemas.microsoft.com/office/drawing/2010/main">
                <a:solidFill>
                  <a:srgbClr val="FFFFFF"/>
                </a:solidFill>
              </a14:hiddenFill>
            </a:ext>
          </a:extLst>
        </p:spPr>
      </p:pic>
      <p:pic>
        <p:nvPicPr>
          <p:cNvPr id="4" name="Grafik 3">
            <a:extLst>
              <a:ext uri="{FF2B5EF4-FFF2-40B4-BE49-F238E27FC236}">
                <a16:creationId xmlns:a16="http://schemas.microsoft.com/office/drawing/2014/main" id="{13D83B52-EB5D-C275-8E47-A4611E70F9F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7399" y="396326"/>
            <a:ext cx="3579557" cy="1042173"/>
          </a:xfrm>
          <a:prstGeom prst="rect">
            <a:avLst/>
          </a:prstGeom>
        </p:spPr>
      </p:pic>
      <p:pic>
        <p:nvPicPr>
          <p:cNvPr id="5" name="Picture 4" descr="Gefördert vom BMBF LOGO — Universität Koblenz · Landau">
            <a:extLst>
              <a:ext uri="{FF2B5EF4-FFF2-40B4-BE49-F238E27FC236}">
                <a16:creationId xmlns:a16="http://schemas.microsoft.com/office/drawing/2014/main" id="{459F3749-C8A6-E416-C809-4D173348B5B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4479574" y="1069977"/>
            <a:ext cx="1542445" cy="1074570"/>
          </a:xfrm>
          <a:prstGeom prst="rect">
            <a:avLst/>
          </a:prstGeom>
          <a:noFill/>
          <a:extLst>
            <a:ext uri="{909E8E84-426E-40DD-AFC4-6F175D3DCCD1}">
              <a14:hiddenFill xmlns:a14="http://schemas.microsoft.com/office/drawing/2010/main">
                <a:solidFill>
                  <a:srgbClr val="FFFFFF"/>
                </a:solidFill>
              </a14:hiddenFill>
            </a:ext>
          </a:extLst>
        </p:spPr>
      </p:pic>
      <p:pic>
        <p:nvPicPr>
          <p:cNvPr id="6" name="Grafik 5">
            <a:extLst>
              <a:ext uri="{FF2B5EF4-FFF2-40B4-BE49-F238E27FC236}">
                <a16:creationId xmlns:a16="http://schemas.microsoft.com/office/drawing/2014/main" id="{47EFBAB5-FE61-C083-17AD-9CFA708A7F21}"/>
              </a:ext>
            </a:extLst>
          </p:cNvPr>
          <p:cNvPicPr>
            <a:picLocks noChangeAspect="1"/>
          </p:cNvPicPr>
          <p:nvPr userDrawn="1"/>
        </p:nvPicPr>
        <p:blipFill>
          <a:blip r:embed="rId5"/>
          <a:stretch>
            <a:fillRect/>
          </a:stretch>
        </p:blipFill>
        <p:spPr>
          <a:xfrm>
            <a:off x="4777094" y="2438588"/>
            <a:ext cx="1142999" cy="1254787"/>
          </a:xfrm>
          <a:prstGeom prst="rect">
            <a:avLst/>
          </a:prstGeom>
        </p:spPr>
      </p:pic>
      <p:sp>
        <p:nvSpPr>
          <p:cNvPr id="7" name="Textplatzhalter 6">
            <a:extLst>
              <a:ext uri="{FF2B5EF4-FFF2-40B4-BE49-F238E27FC236}">
                <a16:creationId xmlns:a16="http://schemas.microsoft.com/office/drawing/2014/main" id="{BE5CAD84-0D1F-6C1F-85B9-8357ADF87310}"/>
              </a:ext>
            </a:extLst>
          </p:cNvPr>
          <p:cNvSpPr txBox="1">
            <a:spLocks/>
          </p:cNvSpPr>
          <p:nvPr userDrawn="1"/>
        </p:nvSpPr>
        <p:spPr>
          <a:xfrm>
            <a:off x="1088008" y="2515833"/>
            <a:ext cx="2638325" cy="399908"/>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000" b="0" i="0" kern="1200">
                <a:solidFill>
                  <a:srgbClr val="004F9F"/>
                </a:solidFill>
                <a:latin typeface="Lato" panose="020F0502020204030203"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400" b="0" i="0" kern="1200">
                <a:solidFill>
                  <a:srgbClr val="004F9F"/>
                </a:solidFill>
                <a:latin typeface="Lato" panose="020F0502020204030203" pitchFamily="34" charset="0"/>
                <a:ea typeface="+mn-ea"/>
                <a:cs typeface="Lato" panose="020F0502020204030203"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a:solidFill>
                  <a:srgbClr val="004F9F"/>
                </a:solidFill>
                <a:latin typeface="Lato" panose="020F0502020204030203" pitchFamily="34" charset="0"/>
                <a:ea typeface="+mn-ea"/>
                <a:cs typeface="Lato" panose="020F0502020204030203"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1800" b="0" i="0" kern="1200">
                <a:solidFill>
                  <a:srgbClr val="004F9F"/>
                </a:solidFill>
                <a:latin typeface="Lato" panose="020F0502020204030203" pitchFamily="34" charset="0"/>
                <a:ea typeface="+mn-ea"/>
                <a:cs typeface="Lato" panose="020F0502020204030203"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1800" b="0" i="0" kern="1200">
                <a:solidFill>
                  <a:srgbClr val="004F9F"/>
                </a:solidFill>
                <a:latin typeface="Lato" panose="020F0502020204030203" pitchFamily="34" charset="0"/>
                <a:ea typeface="+mn-ea"/>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2400" dirty="0">
                <a:solidFill>
                  <a:srgbClr val="004F9F"/>
                </a:solidFill>
                <a:latin typeface="+mn-lt"/>
                <a:ea typeface="Lato"/>
                <a:cs typeface="Calibri"/>
              </a:rPr>
              <a:t>https://dim-ruhr.de</a:t>
            </a:r>
          </a:p>
        </p:txBody>
      </p:sp>
      <p:sp>
        <p:nvSpPr>
          <p:cNvPr id="8" name="AutoShape 5" descr="Umschlag Silhouette">
            <a:extLst>
              <a:ext uri="{FF2B5EF4-FFF2-40B4-BE49-F238E27FC236}">
                <a16:creationId xmlns:a16="http://schemas.microsoft.com/office/drawing/2014/main" id="{2BDB805C-FEE3-C70F-A3CC-7D1301C79C73}"/>
              </a:ext>
            </a:extLst>
          </p:cNvPr>
          <p:cNvSpPr>
            <a:spLocks noChangeAspect="1" noChangeArrowheads="1"/>
          </p:cNvSpPr>
          <p:nvPr userDrawn="1"/>
        </p:nvSpPr>
        <p:spPr bwMode="auto">
          <a:xfrm>
            <a:off x="2190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9" name="Grafik 8" descr="Umschlag Silhouette">
            <a:extLst>
              <a:ext uri="{FF2B5EF4-FFF2-40B4-BE49-F238E27FC236}">
                <a16:creationId xmlns:a16="http://schemas.microsoft.com/office/drawing/2014/main" id="{179C2F3D-1544-3D5E-A935-B0E48852A1D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37399" y="2280590"/>
            <a:ext cx="914400" cy="914400"/>
          </a:xfrm>
          <a:prstGeom prst="rect">
            <a:avLst/>
          </a:prstGeom>
        </p:spPr>
      </p:pic>
      <p:pic>
        <p:nvPicPr>
          <p:cNvPr id="10" name="Grafik 9" descr="Internet Silhouette">
            <a:extLst>
              <a:ext uri="{FF2B5EF4-FFF2-40B4-BE49-F238E27FC236}">
                <a16:creationId xmlns:a16="http://schemas.microsoft.com/office/drawing/2014/main" id="{B2F711C2-3428-3D09-F653-954985393EA2}"/>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37399" y="2931231"/>
            <a:ext cx="914400" cy="914400"/>
          </a:xfrm>
          <a:prstGeom prst="rect">
            <a:avLst/>
          </a:prstGeom>
        </p:spPr>
      </p:pic>
      <p:sp>
        <p:nvSpPr>
          <p:cNvPr id="11" name="Textfeld 10">
            <a:extLst>
              <a:ext uri="{FF2B5EF4-FFF2-40B4-BE49-F238E27FC236}">
                <a16:creationId xmlns:a16="http://schemas.microsoft.com/office/drawing/2014/main" id="{6B5E8B86-EE0E-3942-6714-20017E4CF3F6}"/>
              </a:ext>
            </a:extLst>
          </p:cNvPr>
          <p:cNvSpPr txBox="1"/>
          <p:nvPr userDrawn="1"/>
        </p:nvSpPr>
        <p:spPr>
          <a:xfrm>
            <a:off x="6548206" y="735959"/>
            <a:ext cx="5794744" cy="2585323"/>
          </a:xfrm>
          <a:prstGeom prst="rect">
            <a:avLst/>
          </a:prstGeom>
          <a:noFill/>
        </p:spPr>
        <p:txBody>
          <a:bodyPr wrap="square" rtlCol="0">
            <a:spAutoFit/>
          </a:bodyPr>
          <a:lstStyle/>
          <a:p>
            <a:r>
              <a:rPr lang="de-DE" b="1" dirty="0">
                <a:latin typeface="+mn-lt"/>
              </a:rPr>
              <a:t>„Sekundärdatenanalyse: EHRs &amp; Administrative Daten“ </a:t>
            </a:r>
            <a:r>
              <a:rPr lang="de-DE" dirty="0">
                <a:latin typeface="+mn-lt"/>
              </a:rPr>
              <a:t>von DIM-Ruhr.</a:t>
            </a:r>
          </a:p>
          <a:p>
            <a:r>
              <a:rPr lang="de-DE" dirty="0">
                <a:latin typeface="+mn-lt"/>
              </a:rPr>
              <a:t>Dieses Werk und dessen Inhalt sind – sofern nicht anders angegeben – lizensiert unter CC BY 4.0. Ausgenommen aus der Lizenz sind die verwendeten Logos.</a:t>
            </a:r>
          </a:p>
          <a:p>
            <a:endParaRPr lang="de-DE" dirty="0">
              <a:latin typeface="+mn-lt"/>
            </a:endParaRPr>
          </a:p>
          <a:p>
            <a:r>
              <a:rPr lang="de-DE" dirty="0">
                <a:latin typeface="+mn-lt"/>
              </a:rPr>
              <a:t>Der Lizenzvertrag ist hier abrufbar:</a:t>
            </a:r>
          </a:p>
          <a:p>
            <a:r>
              <a:rPr lang="de-DE" dirty="0">
                <a:latin typeface="+mn-lt"/>
                <a:hlinkClick r:id="rId10"/>
              </a:rPr>
              <a:t>https://creativecommons.org/licenses/by/4.0/</a:t>
            </a:r>
            <a:r>
              <a:rPr lang="de-DE" dirty="0">
                <a:latin typeface="+mn-lt"/>
              </a:rPr>
              <a:t> </a:t>
            </a:r>
          </a:p>
          <a:p>
            <a:endParaRPr lang="de-DE" dirty="0">
              <a:latin typeface="+mn-lt"/>
            </a:endParaRPr>
          </a:p>
        </p:txBody>
      </p:sp>
      <p:pic>
        <p:nvPicPr>
          <p:cNvPr id="12" name="Grafik 11">
            <a:extLst>
              <a:ext uri="{FF2B5EF4-FFF2-40B4-BE49-F238E27FC236}">
                <a16:creationId xmlns:a16="http://schemas.microsoft.com/office/drawing/2014/main" id="{94DD20FA-97D6-2858-9C9D-EC5E1C82A0DB}"/>
              </a:ext>
            </a:extLst>
          </p:cNvPr>
          <p:cNvPicPr>
            <a:picLocks noChangeAspect="1"/>
          </p:cNvPicPr>
          <p:nvPr userDrawn="1"/>
        </p:nvPicPr>
        <p:blipFill>
          <a:blip r:embed="rId11"/>
          <a:stretch>
            <a:fillRect/>
          </a:stretch>
        </p:blipFill>
        <p:spPr>
          <a:xfrm>
            <a:off x="11049000" y="3648784"/>
            <a:ext cx="1143000" cy="400050"/>
          </a:xfrm>
          <a:prstGeom prst="rect">
            <a:avLst/>
          </a:prstGeom>
        </p:spPr>
      </p:pic>
      <p:sp>
        <p:nvSpPr>
          <p:cNvPr id="14" name="Rechteck 13">
            <a:extLst>
              <a:ext uri="{FF2B5EF4-FFF2-40B4-BE49-F238E27FC236}">
                <a16:creationId xmlns:a16="http://schemas.microsoft.com/office/drawing/2014/main" id="{A8E5A5DA-CB25-76A1-909A-9BBC89334BD0}"/>
              </a:ext>
            </a:extLst>
          </p:cNvPr>
          <p:cNvSpPr/>
          <p:nvPr userDrawn="1"/>
        </p:nvSpPr>
        <p:spPr>
          <a:xfrm>
            <a:off x="14150" y="4261058"/>
            <a:ext cx="12192000" cy="3122483"/>
          </a:xfrm>
          <a:prstGeom prst="rect">
            <a:avLst/>
          </a:prstGeom>
          <a:gradFill flip="none" rotWithShape="1">
            <a:gsLst>
              <a:gs pos="0">
                <a:schemeClr val="bg1"/>
              </a:gs>
              <a:gs pos="55000">
                <a:schemeClr val="bg1">
                  <a:alpha val="0"/>
                </a:scheme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Rechteck 14">
            <a:extLst>
              <a:ext uri="{FF2B5EF4-FFF2-40B4-BE49-F238E27FC236}">
                <a16:creationId xmlns:a16="http://schemas.microsoft.com/office/drawing/2014/main" id="{47B83825-AC61-43CE-41CB-FD2763516322}"/>
              </a:ext>
            </a:extLst>
          </p:cNvPr>
          <p:cNvSpPr/>
          <p:nvPr userDrawn="1"/>
        </p:nvSpPr>
        <p:spPr>
          <a:xfrm>
            <a:off x="1277257" y="319304"/>
            <a:ext cx="10928892" cy="328669"/>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Rechteck 15">
            <a:extLst>
              <a:ext uri="{FF2B5EF4-FFF2-40B4-BE49-F238E27FC236}">
                <a16:creationId xmlns:a16="http://schemas.microsoft.com/office/drawing/2014/main" id="{95BBD36C-FBA7-B3EA-D1F9-01F8198DFFE5}"/>
              </a:ext>
            </a:extLst>
          </p:cNvPr>
          <p:cNvSpPr/>
          <p:nvPr userDrawn="1"/>
        </p:nvSpPr>
        <p:spPr>
          <a:xfrm>
            <a:off x="0" y="4059547"/>
            <a:ext cx="12206150" cy="201511"/>
          </a:xfrm>
          <a:prstGeom prst="rect">
            <a:avLst/>
          </a:prstGeom>
          <a:solidFill>
            <a:srgbClr val="004F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Rechteck 16">
            <a:extLst>
              <a:ext uri="{FF2B5EF4-FFF2-40B4-BE49-F238E27FC236}">
                <a16:creationId xmlns:a16="http://schemas.microsoft.com/office/drawing/2014/main" id="{A2F1CE1E-5392-D4F9-A989-9699295136BD}"/>
              </a:ext>
            </a:extLst>
          </p:cNvPr>
          <p:cNvSpPr/>
          <p:nvPr userDrawn="1"/>
        </p:nvSpPr>
        <p:spPr>
          <a:xfrm>
            <a:off x="-14151" y="-26914"/>
            <a:ext cx="12220299" cy="377095"/>
          </a:xfrm>
          <a:prstGeom prst="rect">
            <a:avLst/>
          </a:prstGeom>
          <a:solidFill>
            <a:srgbClr val="004F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Textfeld 18">
            <a:extLst>
              <a:ext uri="{FF2B5EF4-FFF2-40B4-BE49-F238E27FC236}">
                <a16:creationId xmlns:a16="http://schemas.microsoft.com/office/drawing/2014/main" id="{0BB71DB7-72D5-EE9A-1779-4590E79D4DCC}"/>
              </a:ext>
            </a:extLst>
          </p:cNvPr>
          <p:cNvSpPr txBox="1"/>
          <p:nvPr userDrawn="1"/>
        </p:nvSpPr>
        <p:spPr>
          <a:xfrm>
            <a:off x="1051799" y="3096886"/>
            <a:ext cx="3069771" cy="461665"/>
          </a:xfrm>
          <a:prstGeom prst="rect">
            <a:avLst/>
          </a:prstGeom>
          <a:noFill/>
        </p:spPr>
        <p:txBody>
          <a:bodyPr wrap="square">
            <a:spAutoFit/>
          </a:bodyPr>
          <a:lstStyle/>
          <a:p>
            <a:pPr marL="0" indent="0">
              <a:buNone/>
            </a:pPr>
            <a:r>
              <a:rPr lang="de-DE" sz="2400" dirty="0">
                <a:solidFill>
                  <a:srgbClr val="004F9F"/>
                </a:solidFill>
                <a:latin typeface="+mn-lt"/>
                <a:ea typeface="Lato"/>
                <a:cs typeface="Calibri"/>
              </a:rPr>
              <a:t>dimruhr@uni-wh.de</a:t>
            </a:r>
          </a:p>
        </p:txBody>
      </p:sp>
    </p:spTree>
    <p:extLst>
      <p:ext uri="{BB962C8B-B14F-4D97-AF65-F5344CB8AC3E}">
        <p14:creationId xmlns:p14="http://schemas.microsoft.com/office/powerpoint/2010/main" val="3885395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M.RUHR In/Out">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AAB219BC-57CB-838B-637F-7ABD36682DD6}"/>
              </a:ext>
            </a:extLst>
          </p:cNvPr>
          <p:cNvSpPr/>
          <p:nvPr userDrawn="1"/>
        </p:nvSpPr>
        <p:spPr>
          <a:xfrm>
            <a:off x="0" y="0"/>
            <a:ext cx="12192000" cy="6858000"/>
          </a:xfrm>
          <a:prstGeom prst="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6" name="Grafik 5" descr="Ein Bild, das Grafiken, Schrift, Logo, Symbol enthält.&#10;&#10;Automatisch generierte Beschreibung">
            <a:extLst>
              <a:ext uri="{FF2B5EF4-FFF2-40B4-BE49-F238E27FC236}">
                <a16:creationId xmlns:a16="http://schemas.microsoft.com/office/drawing/2014/main" id="{040D25C9-2058-C5E9-E1B3-25F82094069E}"/>
              </a:ext>
            </a:extLst>
          </p:cNvPr>
          <p:cNvPicPr>
            <a:picLocks noChangeAspect="1"/>
          </p:cNvPicPr>
          <p:nvPr userDrawn="1"/>
        </p:nvPicPr>
        <p:blipFill>
          <a:blip r:embed="rId4"/>
          <a:stretch>
            <a:fillRect/>
          </a:stretch>
        </p:blipFill>
        <p:spPr>
          <a:xfrm>
            <a:off x="415925" y="1591182"/>
            <a:ext cx="11135034" cy="3238903"/>
          </a:xfrm>
          <a:prstGeom prst="rect">
            <a:avLst/>
          </a:prstGeom>
        </p:spPr>
      </p:pic>
      <p:sp>
        <p:nvSpPr>
          <p:cNvPr id="7" name="Rechteck 6">
            <a:extLst>
              <a:ext uri="{FF2B5EF4-FFF2-40B4-BE49-F238E27FC236}">
                <a16:creationId xmlns:a16="http://schemas.microsoft.com/office/drawing/2014/main" id="{BFB93EB1-E53E-9326-7892-8C3F645EE82C}"/>
              </a:ext>
            </a:extLst>
          </p:cNvPr>
          <p:cNvSpPr/>
          <p:nvPr userDrawn="1"/>
        </p:nvSpPr>
        <p:spPr>
          <a:xfrm>
            <a:off x="3972234" y="3964329"/>
            <a:ext cx="8219766" cy="865756"/>
          </a:xfrm>
          <a:prstGeom prst="rect">
            <a:avLst/>
          </a:prstGeom>
          <a:solidFill>
            <a:srgbClr val="004F9F"/>
          </a:solidFill>
          <a:ln>
            <a:solidFill>
              <a:srgbClr val="004F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feld 7">
            <a:extLst>
              <a:ext uri="{FF2B5EF4-FFF2-40B4-BE49-F238E27FC236}">
                <a16:creationId xmlns:a16="http://schemas.microsoft.com/office/drawing/2014/main" id="{DDFAB41B-4081-C63C-5844-19C79A16815D}"/>
              </a:ext>
            </a:extLst>
          </p:cNvPr>
          <p:cNvSpPr txBox="1"/>
          <p:nvPr userDrawn="1"/>
        </p:nvSpPr>
        <p:spPr>
          <a:xfrm>
            <a:off x="3972234" y="3988687"/>
            <a:ext cx="7994650" cy="769441"/>
          </a:xfrm>
          <a:prstGeom prst="rect">
            <a:avLst/>
          </a:prstGeom>
          <a:noFill/>
        </p:spPr>
        <p:txBody>
          <a:bodyPr wrap="square">
            <a:spAutoFit/>
          </a:bodyPr>
          <a:lstStyle/>
          <a:p>
            <a:r>
              <a:rPr lang="de-DE" sz="2200" b="1" i="0" dirty="0">
                <a:solidFill>
                  <a:srgbClr val="FFFFFF"/>
                </a:solidFill>
                <a:effectLst/>
                <a:latin typeface="+mn-lt"/>
              </a:rPr>
              <a:t>DATENKOMPETENZZENTRUM FÜR DIE INTERPROFESSIONELLE NUTZUNG VON GESUNDHEITSDATEN IN DER METROPOLE RUHR</a:t>
            </a:r>
            <a:endParaRPr lang="de-DE" sz="2200" dirty="0">
              <a:latin typeface="+mn-lt"/>
            </a:endParaRPr>
          </a:p>
        </p:txBody>
      </p:sp>
      <p:pic>
        <p:nvPicPr>
          <p:cNvPr id="2" name="musicfox_talkline_nr_7">
            <a:hlinkClick r:id="" action="ppaction://media"/>
            <a:extLst>
              <a:ext uri="{FF2B5EF4-FFF2-40B4-BE49-F238E27FC236}">
                <a16:creationId xmlns:a16="http://schemas.microsoft.com/office/drawing/2014/main" id="{6795F1A7-3877-A2F3-4362-F1DCDA2BB595}"/>
              </a:ext>
            </a:extLst>
          </p:cNvPr>
          <p:cNvPicPr>
            <a:picLocks noChangeAspect="1"/>
          </p:cNvPicPr>
          <p:nvPr userDrawn="1">
            <a:audioFile r:link="rId1"/>
            <p:extLst>
              <p:ext uri="{DAA4B4D4-6D71-4841-9C94-3DE7FCFB9230}">
                <p14:media xmlns:p14="http://schemas.microsoft.com/office/powerpoint/2010/main" r:embed="rId2">
                  <p14:trim end="215996.7"/>
                  <p14:fade out="2000"/>
                </p14:media>
              </p:ext>
            </p:extLst>
          </p:nvPr>
        </p:nvPicPr>
        <p:blipFill>
          <a:blip r:embed="rId5"/>
          <a:stretch>
            <a:fillRect/>
          </a:stretch>
        </p:blipFill>
        <p:spPr>
          <a:xfrm>
            <a:off x="695325" y="6041061"/>
            <a:ext cx="666749" cy="515938"/>
          </a:xfrm>
          <a:prstGeom prst="rect">
            <a:avLst/>
          </a:prstGeom>
        </p:spPr>
      </p:pic>
    </p:spTree>
    <p:extLst>
      <p:ext uri="{BB962C8B-B14F-4D97-AF65-F5344CB8AC3E}">
        <p14:creationId xmlns:p14="http://schemas.microsoft.com/office/powerpoint/2010/main" val="1756708805"/>
      </p:ext>
    </p:extLst>
  </p:cSld>
  <p:clrMapOvr>
    <a:masterClrMapping/>
  </p:clrMapOvr>
  <mc:AlternateContent xmlns:mc="http://schemas.openxmlformats.org/markup-compatibility/2006" xmlns:p14="http://schemas.microsoft.com/office/powerpoint/2010/main">
    <mc:Choice Requires="p14">
      <p:transition spd="slow" p14:dur="2000" advClick="0" advTm="11000"/>
    </mc:Choice>
    <mc:Fallback xmlns="">
      <p:transition spd="slow" advClick="0" advTm="1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300" fill="hold"/>
                                        <p:tgtEl>
                                          <p:spTgt spid="2"/>
                                        </p:tgtEl>
                                      </p:cBhvr>
                                    </p:cmd>
                                  </p:childTnLst>
                                </p:cTn>
                              </p:par>
                              <p:par>
                                <p:cTn id="7" presetID="10"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animEffect transition="in" filter="fade">
                                      <p:cBhvr>
                                        <p:cTn id="9" dur="3000"/>
                                        <p:tgtEl>
                                          <p:spTgt spid="6"/>
                                        </p:tgtEl>
                                      </p:cBhvr>
                                    </p:animEffect>
                                  </p:childTnLst>
                                </p:cTn>
                              </p:par>
                              <p:par>
                                <p:cTn id="10" presetID="2" presetClass="entr" presetSubtype="2" fill="hold" grpId="0" nodeType="withEffect">
                                  <p:stCondLst>
                                    <p:cond delay="100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1250" fill="hold"/>
                                        <p:tgtEl>
                                          <p:spTgt spid="7"/>
                                        </p:tgtEl>
                                        <p:attrNameLst>
                                          <p:attrName>ppt_x</p:attrName>
                                        </p:attrNameLst>
                                      </p:cBhvr>
                                      <p:tavLst>
                                        <p:tav tm="0">
                                          <p:val>
                                            <p:strVal val="1+#ppt_w/2"/>
                                          </p:val>
                                        </p:tav>
                                        <p:tav tm="100000">
                                          <p:val>
                                            <p:strVal val="#ppt_x"/>
                                          </p:val>
                                        </p:tav>
                                      </p:tavLst>
                                    </p:anim>
                                    <p:anim calcmode="lin" valueType="num">
                                      <p:cBhvr additive="base">
                                        <p:cTn id="13" dur="1250" fill="hold"/>
                                        <p:tgtEl>
                                          <p:spTgt spid="7"/>
                                        </p:tgtEl>
                                        <p:attrNameLst>
                                          <p:attrName>ppt_y</p:attrName>
                                        </p:attrNameLst>
                                      </p:cBhvr>
                                      <p:tavLst>
                                        <p:tav tm="0">
                                          <p:val>
                                            <p:strVal val="#ppt_y"/>
                                          </p:val>
                                        </p:tav>
                                        <p:tav tm="100000">
                                          <p:val>
                                            <p:strVal val="#ppt_y"/>
                                          </p:val>
                                        </p:tav>
                                      </p:tavLst>
                                    </p:anim>
                                  </p:childTnLst>
                                </p:cTn>
                              </p:par>
                              <p:par>
                                <p:cTn id="14" presetID="10" presetClass="entr" presetSubtype="0" fill="hold" grpId="0" nodeType="withEffect">
                                  <p:stCondLst>
                                    <p:cond delay="3000"/>
                                  </p:stCondLst>
                                  <p:iterate type="lt">
                                    <p:tmPct val="2000"/>
                                  </p:iterate>
                                  <p:childTnLst>
                                    <p:set>
                                      <p:cBhvr>
                                        <p:cTn id="15" dur="1" fill="hold">
                                          <p:stCondLst>
                                            <p:cond delay="0"/>
                                          </p:stCondLst>
                                        </p:cTn>
                                        <p:tgtEl>
                                          <p:spTgt spid="8"/>
                                        </p:tgtEl>
                                        <p:attrNameLst>
                                          <p:attrName>style.visibility</p:attrName>
                                        </p:attrNameLst>
                                      </p:cBhvr>
                                      <p:to>
                                        <p:strVal val="visible"/>
                                      </p:to>
                                    </p:set>
                                    <p:animEffect transition="in" filter="fade">
                                      <p:cBhvr>
                                        <p:cTn id="16" dur="2000"/>
                                        <p:tgtEl>
                                          <p:spTgt spid="8"/>
                                        </p:tgtEl>
                                      </p:cBhvr>
                                    </p:animEffect>
                                  </p:childTnLst>
                                </p:cTn>
                              </p:par>
                              <p:par>
                                <p:cTn id="17" presetID="26" presetClass="emph" presetSubtype="0" fill="hold" nodeType="withEffect">
                                  <p:stCondLst>
                                    <p:cond delay="7000"/>
                                  </p:stCondLst>
                                  <p:childTnLst>
                                    <p:animEffect transition="out" filter="fade">
                                      <p:cBhvr>
                                        <p:cTn id="18" dur="1500" tmFilter="0, 0; .2, .5; .8, .5; 1, 0"/>
                                        <p:tgtEl>
                                          <p:spTgt spid="6"/>
                                        </p:tgtEl>
                                      </p:cBhvr>
                                    </p:animEffect>
                                    <p:animScale>
                                      <p:cBhvr>
                                        <p:cTn id="19" dur="750" autoRev="1"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20" fill="hold" display="0">
                  <p:stCondLst>
                    <p:cond delay="indefinite"/>
                  </p:stCondLst>
                  <p:endCondLst>
                    <p:cond evt="onStopAudio" delay="0">
                      <p:tgtEl>
                        <p:sldTgt/>
                      </p:tgtEl>
                    </p:cond>
                  </p:endCondLst>
                </p:cTn>
                <p:tgtEl>
                  <p:spTgt spid="2"/>
                </p:tgtEl>
              </p:cMediaNode>
            </p:audio>
          </p:childTnLst>
        </p:cTn>
      </p:par>
    </p:tnLst>
    <p:bldLst>
      <p:bldP spid="7" grpId="0" animBg="1"/>
      <p:bldP spid="8" grpId="0"/>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68166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10/22/2025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2210173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324972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59" r:id="rId3"/>
    <p:sldLayoutId id="2147483660" r:id="rId4"/>
    <p:sldLayoutId id="2147483652" r:id="rId5"/>
    <p:sldLayoutId id="2147483664" r:id="rId6"/>
    <p:sldLayoutId id="2147483665" r:id="rId7"/>
    <p:sldLayoutId id="2147483661" r:id="rId8"/>
    <p:sldLayoutId id="2147483666" r:id="rId9"/>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0.mp3"/><Relationship Id="rId1" Type="http://schemas.microsoft.com/office/2007/relationships/media" Target="../media/media10.mp3"/><Relationship Id="rId5" Type="http://schemas.openxmlformats.org/officeDocument/2006/relationships/image" Target="../media/image11.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1.mp3"/><Relationship Id="rId1" Type="http://schemas.microsoft.com/office/2007/relationships/media" Target="../media/media11.mp3"/><Relationship Id="rId5" Type="http://schemas.openxmlformats.org/officeDocument/2006/relationships/image" Target="../media/image11.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2.mp3"/><Relationship Id="rId1" Type="http://schemas.microsoft.com/office/2007/relationships/media" Target="../media/media12.mp3"/><Relationship Id="rId5" Type="http://schemas.openxmlformats.org/officeDocument/2006/relationships/image" Target="../media/image11.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11.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11.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11.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slideLayout" Target="../slideLayouts/slideLayout3.xml"/><Relationship Id="rId7" Type="http://schemas.openxmlformats.org/officeDocument/2006/relationships/image" Target="../media/image14.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13.svg"/><Relationship Id="rId11" Type="http://schemas.openxmlformats.org/officeDocument/2006/relationships/image" Target="../media/image11.png"/><Relationship Id="rId5" Type="http://schemas.openxmlformats.org/officeDocument/2006/relationships/image" Target="../media/image12.png"/><Relationship Id="rId10" Type="http://schemas.openxmlformats.org/officeDocument/2006/relationships/image" Target="../media/image17.svg"/><Relationship Id="rId4" Type="http://schemas.openxmlformats.org/officeDocument/2006/relationships/notesSlide" Target="../notesSlides/notesSlide5.xml"/><Relationship Id="rId9"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p3"/><Relationship Id="rId1" Type="http://schemas.microsoft.com/office/2007/relationships/media" Target="../media/media6.mp3"/><Relationship Id="rId5" Type="http://schemas.openxmlformats.org/officeDocument/2006/relationships/image" Target="../media/image11.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7.mp3"/><Relationship Id="rId1" Type="http://schemas.microsoft.com/office/2007/relationships/media" Target="../media/media7.mp3"/><Relationship Id="rId5" Type="http://schemas.openxmlformats.org/officeDocument/2006/relationships/image" Target="../media/image11.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3.xml"/><Relationship Id="rId7" Type="http://schemas.openxmlformats.org/officeDocument/2006/relationships/image" Target="../media/image20.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slideLayout" Target="../slideLayouts/slideLayout3.xml"/><Relationship Id="rId7" Type="http://schemas.openxmlformats.org/officeDocument/2006/relationships/image" Target="../media/image23.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22.svg"/><Relationship Id="rId11" Type="http://schemas.openxmlformats.org/officeDocument/2006/relationships/image" Target="../media/image11.pn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notesSlide" Target="../notesSlides/notesSlide9.xml"/><Relationship Id="rId9"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853401"/>
      </p:ext>
    </p:extLst>
  </p:cSld>
  <p:clrMapOvr>
    <a:masterClrMapping/>
  </p:clrMapOvr>
  <mc:AlternateContent xmlns:mc="http://schemas.openxmlformats.org/markup-compatibility/2006" xmlns:p14="http://schemas.microsoft.com/office/powerpoint/2010/main">
    <mc:Choice Requires="p14">
      <p:transition spd="slow" p14:dur="2000" advClick="0" advTm="11000"/>
    </mc:Choice>
    <mc:Fallback xmlns="">
      <p:transition spd="slow" advClick="0" advTm="11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9CD0B3-10F5-64EB-2551-AA5D8D062789}"/>
              </a:ext>
            </a:extLst>
          </p:cNvPr>
          <p:cNvSpPr>
            <a:spLocks noGrp="1"/>
          </p:cNvSpPr>
          <p:nvPr>
            <p:ph type="title"/>
          </p:nvPr>
        </p:nvSpPr>
        <p:spPr/>
        <p:txBody>
          <a:bodyPr/>
          <a:lstStyle/>
          <a:p>
            <a:r>
              <a:rPr lang="de-DE" dirty="0"/>
              <a:t>Herausforderungen und Limitationen</a:t>
            </a:r>
          </a:p>
        </p:txBody>
      </p:sp>
      <p:sp>
        <p:nvSpPr>
          <p:cNvPr id="4" name="Fußzeilenplatzhalter 3">
            <a:extLst>
              <a:ext uri="{FF2B5EF4-FFF2-40B4-BE49-F238E27FC236}">
                <a16:creationId xmlns:a16="http://schemas.microsoft.com/office/drawing/2014/main" id="{6F036D4D-A297-4195-2A59-432A3CFE4241}"/>
              </a:ext>
            </a:extLst>
          </p:cNvPr>
          <p:cNvSpPr>
            <a:spLocks noGrp="1"/>
          </p:cNvSpPr>
          <p:nvPr>
            <p:ph type="ftr" sz="quarter" idx="11"/>
          </p:nvPr>
        </p:nvSpPr>
        <p:spPr/>
        <p:txBody>
          <a:bodyPr/>
          <a:lstStyle/>
          <a:p>
            <a:endParaRPr lang="de-DE" dirty="0"/>
          </a:p>
        </p:txBody>
      </p:sp>
      <p:sp>
        <p:nvSpPr>
          <p:cNvPr id="5" name="Foliennummernplatzhalter 4">
            <a:extLst>
              <a:ext uri="{FF2B5EF4-FFF2-40B4-BE49-F238E27FC236}">
                <a16:creationId xmlns:a16="http://schemas.microsoft.com/office/drawing/2014/main" id="{5AA3DBF9-B0EE-4985-0211-F1850FD5619A}"/>
              </a:ext>
            </a:extLst>
          </p:cNvPr>
          <p:cNvSpPr>
            <a:spLocks noGrp="1"/>
          </p:cNvSpPr>
          <p:nvPr>
            <p:ph type="sldNum" sz="quarter" idx="12"/>
          </p:nvPr>
        </p:nvSpPr>
        <p:spPr/>
        <p:txBody>
          <a:bodyPr/>
          <a:lstStyle/>
          <a:p>
            <a:fld id="{BBDAF7BE-D89C-6B49-BAC7-BAB901C4C797}" type="slidenum">
              <a:rPr lang="de-DE" smtClean="0"/>
              <a:pPr/>
              <a:t>10</a:t>
            </a:fld>
            <a:endParaRPr lang="de-DE"/>
          </a:p>
        </p:txBody>
      </p:sp>
      <p:sp>
        <p:nvSpPr>
          <p:cNvPr id="6" name="Textplatzhalter 5">
            <a:extLst>
              <a:ext uri="{FF2B5EF4-FFF2-40B4-BE49-F238E27FC236}">
                <a16:creationId xmlns:a16="http://schemas.microsoft.com/office/drawing/2014/main" id="{843B3ABF-3267-56EC-4822-0B82EFF02180}"/>
              </a:ext>
            </a:extLst>
          </p:cNvPr>
          <p:cNvSpPr>
            <a:spLocks noGrp="1"/>
          </p:cNvSpPr>
          <p:nvPr>
            <p:ph type="body" sz="quarter" idx="13"/>
          </p:nvPr>
        </p:nvSpPr>
        <p:spPr/>
        <p:txBody>
          <a:bodyPr/>
          <a:lstStyle/>
          <a:p>
            <a:endParaRPr lang="de-DE"/>
          </a:p>
        </p:txBody>
      </p:sp>
      <p:sp>
        <p:nvSpPr>
          <p:cNvPr id="7" name="Textplatzhalter 6">
            <a:extLst>
              <a:ext uri="{FF2B5EF4-FFF2-40B4-BE49-F238E27FC236}">
                <a16:creationId xmlns:a16="http://schemas.microsoft.com/office/drawing/2014/main" id="{E9FF0FC0-9744-B40E-EFC1-C85CADF3A0B9}"/>
              </a:ext>
            </a:extLst>
          </p:cNvPr>
          <p:cNvSpPr>
            <a:spLocks noGrp="1"/>
          </p:cNvSpPr>
          <p:nvPr>
            <p:ph type="body" sz="quarter" idx="14"/>
          </p:nvPr>
        </p:nvSpPr>
        <p:spPr/>
        <p:txBody>
          <a:bodyPr/>
          <a:lstStyle/>
          <a:p>
            <a:endParaRPr lang="de-DE"/>
          </a:p>
        </p:txBody>
      </p:sp>
      <p:grpSp>
        <p:nvGrpSpPr>
          <p:cNvPr id="24" name="Gruppieren 23">
            <a:extLst>
              <a:ext uri="{FF2B5EF4-FFF2-40B4-BE49-F238E27FC236}">
                <a16:creationId xmlns:a16="http://schemas.microsoft.com/office/drawing/2014/main" id="{61CD0EC3-0830-3CA1-BF81-C6ABB455C4D5}"/>
              </a:ext>
            </a:extLst>
          </p:cNvPr>
          <p:cNvGrpSpPr/>
          <p:nvPr/>
        </p:nvGrpSpPr>
        <p:grpSpPr>
          <a:xfrm>
            <a:off x="793790" y="1845130"/>
            <a:ext cx="10560010" cy="3996344"/>
            <a:chOff x="793790" y="2129552"/>
            <a:chExt cx="7556421" cy="4822627"/>
          </a:xfrm>
        </p:grpSpPr>
        <p:sp>
          <p:nvSpPr>
            <p:cNvPr id="8" name="Shape 1">
              <a:extLst>
                <a:ext uri="{FF2B5EF4-FFF2-40B4-BE49-F238E27FC236}">
                  <a16:creationId xmlns:a16="http://schemas.microsoft.com/office/drawing/2014/main" id="{03E68D74-16B3-D477-CD3E-59D955526CE6}"/>
                </a:ext>
              </a:extLst>
            </p:cNvPr>
            <p:cNvSpPr/>
            <p:nvPr/>
          </p:nvSpPr>
          <p:spPr>
            <a:xfrm>
              <a:off x="4560570" y="2129552"/>
              <a:ext cx="22860" cy="4822627"/>
            </a:xfrm>
            <a:prstGeom prst="roundRect">
              <a:avLst>
                <a:gd name="adj" fmla="val 338605"/>
              </a:avLst>
            </a:prstGeom>
            <a:solidFill>
              <a:srgbClr val="C5D2CF"/>
            </a:solidFill>
            <a:ln/>
          </p:spPr>
          <p:txBody>
            <a:bodyPr/>
            <a:lstStyle/>
            <a:p>
              <a:endParaRPr lang="de-DE" sz="2000">
                <a:latin typeface="+mj-lt"/>
              </a:endParaRPr>
            </a:p>
          </p:txBody>
        </p:sp>
        <p:sp>
          <p:nvSpPr>
            <p:cNvPr id="9" name="Shape 2">
              <a:extLst>
                <a:ext uri="{FF2B5EF4-FFF2-40B4-BE49-F238E27FC236}">
                  <a16:creationId xmlns:a16="http://schemas.microsoft.com/office/drawing/2014/main" id="{FD9F5C1E-79C9-6EF8-8DDE-B5AD538DEBA2}"/>
                </a:ext>
              </a:extLst>
            </p:cNvPr>
            <p:cNvSpPr/>
            <p:nvPr/>
          </p:nvSpPr>
          <p:spPr>
            <a:xfrm>
              <a:off x="3834765" y="2325410"/>
              <a:ext cx="552807" cy="22860"/>
            </a:xfrm>
            <a:prstGeom prst="roundRect">
              <a:avLst>
                <a:gd name="adj" fmla="val 338605"/>
              </a:avLst>
            </a:prstGeom>
            <a:solidFill>
              <a:srgbClr val="C5D2CF"/>
            </a:solidFill>
            <a:ln/>
          </p:spPr>
          <p:txBody>
            <a:bodyPr/>
            <a:lstStyle/>
            <a:p>
              <a:endParaRPr lang="de-DE" sz="2000">
                <a:latin typeface="+mj-lt"/>
              </a:endParaRPr>
            </a:p>
          </p:txBody>
        </p:sp>
        <p:sp>
          <p:nvSpPr>
            <p:cNvPr id="10" name="Shape 3">
              <a:extLst>
                <a:ext uri="{FF2B5EF4-FFF2-40B4-BE49-F238E27FC236}">
                  <a16:creationId xmlns:a16="http://schemas.microsoft.com/office/drawing/2014/main" id="{7CFCD43C-5DF3-A180-5560-0CD3C992697C}"/>
                </a:ext>
              </a:extLst>
            </p:cNvPr>
            <p:cNvSpPr/>
            <p:nvPr/>
          </p:nvSpPr>
          <p:spPr>
            <a:xfrm>
              <a:off x="4364712" y="2129552"/>
              <a:ext cx="414576" cy="414576"/>
            </a:xfrm>
            <a:prstGeom prst="roundRect">
              <a:avLst>
                <a:gd name="adj" fmla="val 18671"/>
              </a:avLst>
            </a:prstGeom>
            <a:solidFill>
              <a:srgbClr val="DFECE9"/>
            </a:solidFill>
            <a:ln w="7620">
              <a:solidFill>
                <a:srgbClr val="C5D2CF"/>
              </a:solidFill>
              <a:prstDash val="solid"/>
            </a:ln>
          </p:spPr>
          <p:txBody>
            <a:bodyPr/>
            <a:lstStyle/>
            <a:p>
              <a:endParaRPr lang="de-DE" sz="2000">
                <a:latin typeface="+mj-lt"/>
              </a:endParaRPr>
            </a:p>
          </p:txBody>
        </p:sp>
        <p:sp>
          <p:nvSpPr>
            <p:cNvPr id="11" name="Text 4">
              <a:extLst>
                <a:ext uri="{FF2B5EF4-FFF2-40B4-BE49-F238E27FC236}">
                  <a16:creationId xmlns:a16="http://schemas.microsoft.com/office/drawing/2014/main" id="{ED6152AB-2F62-BE7A-8007-167C6A2EB4F3}"/>
                </a:ext>
              </a:extLst>
            </p:cNvPr>
            <p:cNvSpPr/>
            <p:nvPr/>
          </p:nvSpPr>
          <p:spPr>
            <a:xfrm>
              <a:off x="4433828" y="2164080"/>
              <a:ext cx="276344" cy="345519"/>
            </a:xfrm>
            <a:prstGeom prst="rect">
              <a:avLst/>
            </a:prstGeom>
            <a:noFill/>
            <a:ln/>
          </p:spPr>
          <p:txBody>
            <a:bodyPr wrap="none" lIns="0" tIns="0" rIns="0" bIns="0" rtlCol="0" anchor="t"/>
            <a:lstStyle/>
            <a:p>
              <a:pPr marL="0" indent="0" algn="ctr">
                <a:lnSpc>
                  <a:spcPts val="2150"/>
                </a:lnSpc>
                <a:buNone/>
              </a:pPr>
              <a:r>
                <a:rPr lang="en-US" sz="2000" b="1" dirty="0">
                  <a:solidFill>
                    <a:srgbClr val="2C3249"/>
                  </a:solidFill>
                  <a:latin typeface="+mj-lt"/>
                  <a:ea typeface="Kanit Light" pitchFamily="34" charset="-122"/>
                  <a:cs typeface="Kanit Light" pitchFamily="34" charset="-120"/>
                </a:rPr>
                <a:t>1</a:t>
              </a:r>
              <a:endParaRPr lang="en-US" sz="2000" b="1" dirty="0">
                <a:latin typeface="+mj-lt"/>
              </a:endParaRPr>
            </a:p>
          </p:txBody>
        </p:sp>
        <p:sp>
          <p:nvSpPr>
            <p:cNvPr id="12" name="Text 5">
              <a:extLst>
                <a:ext uri="{FF2B5EF4-FFF2-40B4-BE49-F238E27FC236}">
                  <a16:creationId xmlns:a16="http://schemas.microsoft.com/office/drawing/2014/main" id="{BA587E53-D3A4-8974-CE93-433CDF698F45}"/>
                </a:ext>
              </a:extLst>
            </p:cNvPr>
            <p:cNvSpPr/>
            <p:nvPr/>
          </p:nvSpPr>
          <p:spPr>
            <a:xfrm>
              <a:off x="1035606" y="2192893"/>
              <a:ext cx="2614970" cy="287893"/>
            </a:xfrm>
            <a:prstGeom prst="rect">
              <a:avLst/>
            </a:prstGeom>
            <a:noFill/>
            <a:ln/>
          </p:spPr>
          <p:txBody>
            <a:bodyPr wrap="none" lIns="0" tIns="0" rIns="0" bIns="0" rtlCol="0" anchor="t"/>
            <a:lstStyle/>
            <a:p>
              <a:pPr marL="0" indent="0" algn="r">
                <a:lnSpc>
                  <a:spcPts val="2250"/>
                </a:lnSpc>
                <a:buNone/>
              </a:pPr>
              <a:r>
                <a:rPr lang="en-US" sz="2000" b="1" dirty="0">
                  <a:solidFill>
                    <a:srgbClr val="2C3249"/>
                  </a:solidFill>
                  <a:latin typeface="+mj-lt"/>
                  <a:ea typeface="Kanit Light" pitchFamily="34" charset="-122"/>
                  <a:cs typeface="Kanit Light" pitchFamily="34" charset="-120"/>
                </a:rPr>
                <a:t>Heterogene Datenqualität</a:t>
              </a:r>
              <a:endParaRPr lang="en-US" sz="2000" b="1" dirty="0">
                <a:latin typeface="+mj-lt"/>
              </a:endParaRPr>
            </a:p>
          </p:txBody>
        </p:sp>
        <p:sp>
          <p:nvSpPr>
            <p:cNvPr id="13" name="Text 6">
              <a:extLst>
                <a:ext uri="{FF2B5EF4-FFF2-40B4-BE49-F238E27FC236}">
                  <a16:creationId xmlns:a16="http://schemas.microsoft.com/office/drawing/2014/main" id="{1BE2E2F8-76DD-C850-DB0F-CDFAF380D9B6}"/>
                </a:ext>
              </a:extLst>
            </p:cNvPr>
            <p:cNvSpPr/>
            <p:nvPr/>
          </p:nvSpPr>
          <p:spPr>
            <a:xfrm>
              <a:off x="793790" y="2591276"/>
              <a:ext cx="2856786" cy="1768793"/>
            </a:xfrm>
            <a:prstGeom prst="rect">
              <a:avLst/>
            </a:prstGeom>
            <a:noFill/>
            <a:ln/>
          </p:spPr>
          <p:txBody>
            <a:bodyPr wrap="square" lIns="0" tIns="0" rIns="0" bIns="0" rtlCol="0" anchor="t"/>
            <a:lstStyle/>
            <a:p>
              <a:pPr marL="0" indent="0" algn="r">
                <a:lnSpc>
                  <a:spcPts val="2300"/>
                </a:lnSpc>
                <a:buNone/>
              </a:pPr>
              <a:r>
                <a:rPr lang="en-US" sz="2000" dirty="0">
                  <a:solidFill>
                    <a:srgbClr val="2C3249"/>
                  </a:solidFill>
                  <a:latin typeface="+mj-lt"/>
                  <a:ea typeface="Martel Sans" pitchFamily="34" charset="-122"/>
                  <a:cs typeface="Martel Sans" pitchFamily="34" charset="-120"/>
                </a:rPr>
                <a:t>EHR-Dokumentation dient primär der klinischen Versorgung. Administrative Daten können durch Kodierungspraktiken verzerrt sein.</a:t>
              </a:r>
              <a:endParaRPr lang="en-US" sz="2000" dirty="0">
                <a:latin typeface="+mj-lt"/>
              </a:endParaRPr>
            </a:p>
          </p:txBody>
        </p:sp>
        <p:sp>
          <p:nvSpPr>
            <p:cNvPr id="14" name="Shape 7">
              <a:extLst>
                <a:ext uri="{FF2B5EF4-FFF2-40B4-BE49-F238E27FC236}">
                  <a16:creationId xmlns:a16="http://schemas.microsoft.com/office/drawing/2014/main" id="{829E0302-2EAA-9010-D10A-E887553ECC05}"/>
                </a:ext>
              </a:extLst>
            </p:cNvPr>
            <p:cNvSpPr/>
            <p:nvPr/>
          </p:nvSpPr>
          <p:spPr>
            <a:xfrm>
              <a:off x="4756428" y="3431024"/>
              <a:ext cx="552807" cy="22860"/>
            </a:xfrm>
            <a:prstGeom prst="roundRect">
              <a:avLst>
                <a:gd name="adj" fmla="val 338605"/>
              </a:avLst>
            </a:prstGeom>
            <a:solidFill>
              <a:srgbClr val="C5D2CF"/>
            </a:solidFill>
            <a:ln/>
          </p:spPr>
          <p:txBody>
            <a:bodyPr/>
            <a:lstStyle/>
            <a:p>
              <a:endParaRPr lang="de-DE" sz="2000">
                <a:latin typeface="+mj-lt"/>
              </a:endParaRPr>
            </a:p>
          </p:txBody>
        </p:sp>
        <p:sp>
          <p:nvSpPr>
            <p:cNvPr id="15" name="Shape 8">
              <a:extLst>
                <a:ext uri="{FF2B5EF4-FFF2-40B4-BE49-F238E27FC236}">
                  <a16:creationId xmlns:a16="http://schemas.microsoft.com/office/drawing/2014/main" id="{BED5D117-AC48-F536-2B40-93FC4D0A349B}"/>
                </a:ext>
              </a:extLst>
            </p:cNvPr>
            <p:cNvSpPr/>
            <p:nvPr/>
          </p:nvSpPr>
          <p:spPr>
            <a:xfrm>
              <a:off x="4364712" y="3235166"/>
              <a:ext cx="414576" cy="414576"/>
            </a:xfrm>
            <a:prstGeom prst="roundRect">
              <a:avLst>
                <a:gd name="adj" fmla="val 18671"/>
              </a:avLst>
            </a:prstGeom>
            <a:solidFill>
              <a:srgbClr val="DFECE9"/>
            </a:solidFill>
            <a:ln w="7620">
              <a:solidFill>
                <a:srgbClr val="C5D2CF"/>
              </a:solidFill>
              <a:prstDash val="solid"/>
            </a:ln>
          </p:spPr>
          <p:txBody>
            <a:bodyPr/>
            <a:lstStyle/>
            <a:p>
              <a:endParaRPr lang="de-DE" sz="2000">
                <a:latin typeface="+mj-lt"/>
              </a:endParaRPr>
            </a:p>
          </p:txBody>
        </p:sp>
        <p:sp>
          <p:nvSpPr>
            <p:cNvPr id="16" name="Text 9">
              <a:extLst>
                <a:ext uri="{FF2B5EF4-FFF2-40B4-BE49-F238E27FC236}">
                  <a16:creationId xmlns:a16="http://schemas.microsoft.com/office/drawing/2014/main" id="{1D724E8E-8BE0-D828-6F48-FE2D8FC1B94E}"/>
                </a:ext>
              </a:extLst>
            </p:cNvPr>
            <p:cNvSpPr/>
            <p:nvPr/>
          </p:nvSpPr>
          <p:spPr>
            <a:xfrm>
              <a:off x="4433828" y="3269694"/>
              <a:ext cx="276344" cy="345519"/>
            </a:xfrm>
            <a:prstGeom prst="rect">
              <a:avLst/>
            </a:prstGeom>
            <a:noFill/>
            <a:ln/>
          </p:spPr>
          <p:txBody>
            <a:bodyPr wrap="none" lIns="0" tIns="0" rIns="0" bIns="0" rtlCol="0" anchor="t"/>
            <a:lstStyle/>
            <a:p>
              <a:pPr marL="0" indent="0" algn="ctr">
                <a:lnSpc>
                  <a:spcPts val="2150"/>
                </a:lnSpc>
                <a:buNone/>
              </a:pPr>
              <a:r>
                <a:rPr lang="en-US" sz="2000" b="1" dirty="0">
                  <a:solidFill>
                    <a:srgbClr val="2C3249"/>
                  </a:solidFill>
                  <a:latin typeface="+mj-lt"/>
                  <a:ea typeface="Kanit Light" pitchFamily="34" charset="-122"/>
                  <a:cs typeface="Kanit Light" pitchFamily="34" charset="-120"/>
                </a:rPr>
                <a:t>2</a:t>
              </a:r>
              <a:endParaRPr lang="en-US" sz="2000" b="1" dirty="0">
                <a:latin typeface="+mj-lt"/>
              </a:endParaRPr>
            </a:p>
          </p:txBody>
        </p:sp>
        <p:sp>
          <p:nvSpPr>
            <p:cNvPr id="17" name="Text 10">
              <a:extLst>
                <a:ext uri="{FF2B5EF4-FFF2-40B4-BE49-F238E27FC236}">
                  <a16:creationId xmlns:a16="http://schemas.microsoft.com/office/drawing/2014/main" id="{8BA1036C-4F72-0C3C-5567-9EDB992553A9}"/>
                </a:ext>
              </a:extLst>
            </p:cNvPr>
            <p:cNvSpPr/>
            <p:nvPr/>
          </p:nvSpPr>
          <p:spPr>
            <a:xfrm>
              <a:off x="5493425" y="3298508"/>
              <a:ext cx="2303621" cy="287893"/>
            </a:xfrm>
            <a:prstGeom prst="rect">
              <a:avLst/>
            </a:prstGeom>
            <a:noFill/>
            <a:ln/>
          </p:spPr>
          <p:txBody>
            <a:bodyPr wrap="none" lIns="0" tIns="0" rIns="0" bIns="0" rtlCol="0" anchor="t"/>
            <a:lstStyle/>
            <a:p>
              <a:pPr marL="0" indent="0" algn="l">
                <a:lnSpc>
                  <a:spcPts val="2250"/>
                </a:lnSpc>
                <a:buNone/>
              </a:pPr>
              <a:r>
                <a:rPr lang="en-US" sz="2000" b="1" dirty="0">
                  <a:solidFill>
                    <a:srgbClr val="2C3249"/>
                  </a:solidFill>
                  <a:latin typeface="+mj-lt"/>
                  <a:ea typeface="Kanit Light" pitchFamily="34" charset="-122"/>
                  <a:cs typeface="Kanit Light" pitchFamily="34" charset="-120"/>
                </a:rPr>
                <a:t>Fehlende Daten</a:t>
              </a:r>
              <a:endParaRPr lang="en-US" sz="2000" b="1" dirty="0">
                <a:latin typeface="+mj-lt"/>
              </a:endParaRPr>
            </a:p>
          </p:txBody>
        </p:sp>
        <p:sp>
          <p:nvSpPr>
            <p:cNvPr id="18" name="Text 11">
              <a:extLst>
                <a:ext uri="{FF2B5EF4-FFF2-40B4-BE49-F238E27FC236}">
                  <a16:creationId xmlns:a16="http://schemas.microsoft.com/office/drawing/2014/main" id="{BC521169-510F-4F82-E9D5-3E72823D7418}"/>
                </a:ext>
              </a:extLst>
            </p:cNvPr>
            <p:cNvSpPr/>
            <p:nvPr/>
          </p:nvSpPr>
          <p:spPr>
            <a:xfrm>
              <a:off x="5493425" y="3696891"/>
              <a:ext cx="2856786" cy="1473994"/>
            </a:xfrm>
            <a:prstGeom prst="rect">
              <a:avLst/>
            </a:prstGeom>
            <a:noFill/>
            <a:ln/>
          </p:spPr>
          <p:txBody>
            <a:bodyPr wrap="square" lIns="0" tIns="0" rIns="0" bIns="0" rtlCol="0" anchor="t"/>
            <a:lstStyle/>
            <a:p>
              <a:pPr marL="0" indent="0" algn="l">
                <a:lnSpc>
                  <a:spcPts val="2300"/>
                </a:lnSpc>
                <a:buNone/>
              </a:pPr>
              <a:r>
                <a:rPr lang="en-US" sz="2000" dirty="0">
                  <a:solidFill>
                    <a:srgbClr val="2C3249"/>
                  </a:solidFill>
                  <a:latin typeface="+mj-lt"/>
                  <a:ea typeface="Martel Sans" pitchFamily="34" charset="-122"/>
                  <a:cs typeface="Martel Sans" pitchFamily="34" charset="-120"/>
                </a:rPr>
                <a:t>Dokumentationslücken begrenzen Analysemöglichkeiten. Nicht alle Patienten sind gleichermaßen repräsentiert.</a:t>
              </a:r>
              <a:endParaRPr lang="en-US" sz="2000" dirty="0">
                <a:latin typeface="+mj-lt"/>
              </a:endParaRPr>
            </a:p>
          </p:txBody>
        </p:sp>
        <p:sp>
          <p:nvSpPr>
            <p:cNvPr id="19" name="Shape 12">
              <a:extLst>
                <a:ext uri="{FF2B5EF4-FFF2-40B4-BE49-F238E27FC236}">
                  <a16:creationId xmlns:a16="http://schemas.microsoft.com/office/drawing/2014/main" id="{F5155D30-DB25-0FCB-0332-0B0575E62725}"/>
                </a:ext>
              </a:extLst>
            </p:cNvPr>
            <p:cNvSpPr/>
            <p:nvPr/>
          </p:nvSpPr>
          <p:spPr>
            <a:xfrm>
              <a:off x="3834765" y="4924425"/>
              <a:ext cx="552807" cy="22860"/>
            </a:xfrm>
            <a:prstGeom prst="roundRect">
              <a:avLst>
                <a:gd name="adj" fmla="val 338605"/>
              </a:avLst>
            </a:prstGeom>
            <a:solidFill>
              <a:srgbClr val="C5D2CF"/>
            </a:solidFill>
            <a:ln/>
          </p:spPr>
          <p:txBody>
            <a:bodyPr/>
            <a:lstStyle/>
            <a:p>
              <a:endParaRPr lang="de-DE" sz="2000">
                <a:latin typeface="+mj-lt"/>
              </a:endParaRPr>
            </a:p>
          </p:txBody>
        </p:sp>
        <p:sp>
          <p:nvSpPr>
            <p:cNvPr id="20" name="Shape 13">
              <a:extLst>
                <a:ext uri="{FF2B5EF4-FFF2-40B4-BE49-F238E27FC236}">
                  <a16:creationId xmlns:a16="http://schemas.microsoft.com/office/drawing/2014/main" id="{EDD01569-EDAD-12CF-4479-43A252867330}"/>
                </a:ext>
              </a:extLst>
            </p:cNvPr>
            <p:cNvSpPr/>
            <p:nvPr/>
          </p:nvSpPr>
          <p:spPr>
            <a:xfrm>
              <a:off x="4364712" y="4728567"/>
              <a:ext cx="414576" cy="414576"/>
            </a:xfrm>
            <a:prstGeom prst="roundRect">
              <a:avLst>
                <a:gd name="adj" fmla="val 18671"/>
              </a:avLst>
            </a:prstGeom>
            <a:solidFill>
              <a:srgbClr val="DFECE9"/>
            </a:solidFill>
            <a:ln w="7620">
              <a:solidFill>
                <a:srgbClr val="C5D2CF"/>
              </a:solidFill>
              <a:prstDash val="solid"/>
            </a:ln>
          </p:spPr>
          <p:txBody>
            <a:bodyPr/>
            <a:lstStyle/>
            <a:p>
              <a:endParaRPr lang="de-DE" sz="2000">
                <a:latin typeface="+mj-lt"/>
              </a:endParaRPr>
            </a:p>
          </p:txBody>
        </p:sp>
        <p:sp>
          <p:nvSpPr>
            <p:cNvPr id="21" name="Text 14">
              <a:extLst>
                <a:ext uri="{FF2B5EF4-FFF2-40B4-BE49-F238E27FC236}">
                  <a16:creationId xmlns:a16="http://schemas.microsoft.com/office/drawing/2014/main" id="{E8F5C76E-2FB4-1F94-4C2A-5857481B978A}"/>
                </a:ext>
              </a:extLst>
            </p:cNvPr>
            <p:cNvSpPr/>
            <p:nvPr/>
          </p:nvSpPr>
          <p:spPr>
            <a:xfrm>
              <a:off x="4433828" y="4763095"/>
              <a:ext cx="276344" cy="345519"/>
            </a:xfrm>
            <a:prstGeom prst="rect">
              <a:avLst/>
            </a:prstGeom>
            <a:noFill/>
            <a:ln/>
          </p:spPr>
          <p:txBody>
            <a:bodyPr wrap="none" lIns="0" tIns="0" rIns="0" bIns="0" rtlCol="0" anchor="t"/>
            <a:lstStyle/>
            <a:p>
              <a:pPr marL="0" indent="0" algn="ctr">
                <a:lnSpc>
                  <a:spcPts val="2150"/>
                </a:lnSpc>
                <a:buNone/>
              </a:pPr>
              <a:r>
                <a:rPr lang="en-US" sz="2000" b="1" dirty="0">
                  <a:solidFill>
                    <a:srgbClr val="2C3249"/>
                  </a:solidFill>
                  <a:latin typeface="+mj-lt"/>
                  <a:ea typeface="Kanit Light" pitchFamily="34" charset="-122"/>
                  <a:cs typeface="Kanit Light" pitchFamily="34" charset="-120"/>
                </a:rPr>
                <a:t>3</a:t>
              </a:r>
              <a:endParaRPr lang="en-US" sz="2000" b="1" dirty="0">
                <a:latin typeface="+mj-lt"/>
              </a:endParaRPr>
            </a:p>
          </p:txBody>
        </p:sp>
        <p:sp>
          <p:nvSpPr>
            <p:cNvPr id="22" name="Text 15">
              <a:extLst>
                <a:ext uri="{FF2B5EF4-FFF2-40B4-BE49-F238E27FC236}">
                  <a16:creationId xmlns:a16="http://schemas.microsoft.com/office/drawing/2014/main" id="{249E6035-7964-415F-C0DF-31566A59DE00}"/>
                </a:ext>
              </a:extLst>
            </p:cNvPr>
            <p:cNvSpPr/>
            <p:nvPr/>
          </p:nvSpPr>
          <p:spPr>
            <a:xfrm>
              <a:off x="793790" y="4791908"/>
              <a:ext cx="2856786" cy="575786"/>
            </a:xfrm>
            <a:prstGeom prst="rect">
              <a:avLst/>
            </a:prstGeom>
            <a:noFill/>
            <a:ln/>
          </p:spPr>
          <p:txBody>
            <a:bodyPr wrap="square" lIns="0" tIns="0" rIns="0" bIns="0" rtlCol="0" anchor="t"/>
            <a:lstStyle/>
            <a:p>
              <a:pPr marL="0" indent="0" algn="r">
                <a:lnSpc>
                  <a:spcPts val="2250"/>
                </a:lnSpc>
                <a:buNone/>
              </a:pPr>
              <a:r>
                <a:rPr lang="en-US" sz="2000" b="1" dirty="0">
                  <a:solidFill>
                    <a:srgbClr val="2C3249"/>
                  </a:solidFill>
                  <a:latin typeface="+mj-lt"/>
                  <a:ea typeface="Kanit Light" pitchFamily="34" charset="-122"/>
                  <a:cs typeface="Kanit Light" pitchFamily="34" charset="-120"/>
                </a:rPr>
                <a:t>Mangelnde Standardisierung</a:t>
              </a:r>
              <a:endParaRPr lang="en-US" sz="2000" b="1" dirty="0">
                <a:latin typeface="+mj-lt"/>
              </a:endParaRPr>
            </a:p>
          </p:txBody>
        </p:sp>
        <p:sp>
          <p:nvSpPr>
            <p:cNvPr id="23" name="Text 16">
              <a:extLst>
                <a:ext uri="{FF2B5EF4-FFF2-40B4-BE49-F238E27FC236}">
                  <a16:creationId xmlns:a16="http://schemas.microsoft.com/office/drawing/2014/main" id="{E5917852-8D99-1885-C17F-10BF0C410D6B}"/>
                </a:ext>
              </a:extLst>
            </p:cNvPr>
            <p:cNvSpPr/>
            <p:nvPr/>
          </p:nvSpPr>
          <p:spPr>
            <a:xfrm>
              <a:off x="793790" y="5478185"/>
              <a:ext cx="2856786" cy="1473994"/>
            </a:xfrm>
            <a:prstGeom prst="rect">
              <a:avLst/>
            </a:prstGeom>
            <a:noFill/>
            <a:ln/>
          </p:spPr>
          <p:txBody>
            <a:bodyPr wrap="square" lIns="0" tIns="0" rIns="0" bIns="0" rtlCol="0" anchor="t"/>
            <a:lstStyle/>
            <a:p>
              <a:pPr marL="0" indent="0" algn="r">
                <a:lnSpc>
                  <a:spcPts val="2300"/>
                </a:lnSpc>
                <a:buNone/>
              </a:pPr>
              <a:r>
                <a:rPr lang="en-US" sz="2000" dirty="0">
                  <a:solidFill>
                    <a:srgbClr val="2C3249"/>
                  </a:solidFill>
                  <a:latin typeface="+mj-lt"/>
                  <a:ea typeface="Martel Sans" pitchFamily="34" charset="-122"/>
                  <a:cs typeface="Martel Sans" pitchFamily="34" charset="-120"/>
                </a:rPr>
                <a:t>Unterschiedliche Kodierungssysteme und Datenformate erschweren Vergleichbarkeit und Integration.</a:t>
              </a:r>
              <a:endParaRPr lang="en-US" sz="2000" dirty="0">
                <a:latin typeface="+mj-lt"/>
              </a:endParaRPr>
            </a:p>
          </p:txBody>
        </p:sp>
      </p:grpSp>
      <p:pic>
        <p:nvPicPr>
          <p:cNvPr id="25" name="alloy_gpt-4o-mini-tts_1x_2025-10-22T18_38_12-932Z">
            <a:hlinkClick r:id="" action="ppaction://media"/>
            <a:extLst>
              <a:ext uri="{FF2B5EF4-FFF2-40B4-BE49-F238E27FC236}">
                <a16:creationId xmlns:a16="http://schemas.microsoft.com/office/drawing/2014/main" id="{C8BA1CF9-640C-149B-C098-5D5723C92D9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84190" y="6012656"/>
            <a:ext cx="609600" cy="609600"/>
          </a:xfrm>
          <a:prstGeom prst="rect">
            <a:avLst/>
          </a:prstGeom>
        </p:spPr>
      </p:pic>
    </p:spTree>
    <p:extLst>
      <p:ext uri="{BB962C8B-B14F-4D97-AF65-F5344CB8AC3E}">
        <p14:creationId xmlns:p14="http://schemas.microsoft.com/office/powerpoint/2010/main" val="3037425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120"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F472EF-BCB7-BF9C-221C-BBB0CE97FD69}"/>
              </a:ext>
            </a:extLst>
          </p:cNvPr>
          <p:cNvSpPr>
            <a:spLocks noGrp="1"/>
          </p:cNvSpPr>
          <p:nvPr>
            <p:ph type="title"/>
          </p:nvPr>
        </p:nvSpPr>
        <p:spPr/>
        <p:txBody>
          <a:bodyPr/>
          <a:lstStyle/>
          <a:p>
            <a:r>
              <a:rPr lang="de-DE" dirty="0"/>
              <a:t>Best Practices und Qualitätssicherung</a:t>
            </a:r>
          </a:p>
        </p:txBody>
      </p:sp>
      <p:sp>
        <p:nvSpPr>
          <p:cNvPr id="3" name="Inhaltsplatzhalter 2">
            <a:extLst>
              <a:ext uri="{FF2B5EF4-FFF2-40B4-BE49-F238E27FC236}">
                <a16:creationId xmlns:a16="http://schemas.microsoft.com/office/drawing/2014/main" id="{E59FD92A-7D71-5241-2BAB-3DFBA31C6532}"/>
              </a:ext>
            </a:extLst>
          </p:cNvPr>
          <p:cNvSpPr>
            <a:spLocks noGrp="1"/>
          </p:cNvSpPr>
          <p:nvPr>
            <p:ph idx="1"/>
          </p:nvPr>
        </p:nvSpPr>
        <p:spPr/>
        <p:txBody>
          <a:bodyPr/>
          <a:lstStyle/>
          <a:p>
            <a:pPr marL="0" indent="0">
              <a:buNone/>
            </a:pPr>
            <a:r>
              <a:rPr lang="de-DE" dirty="0"/>
              <a:t>Datenvalidierung</a:t>
            </a:r>
          </a:p>
          <a:p>
            <a:r>
              <a:rPr lang="de-DE" dirty="0"/>
              <a:t>Systematische Überprüfung von Vollständigkeit, Konsistenz und Plausibilität. Automatisierte Checks identifizieren Fehler.</a:t>
            </a:r>
          </a:p>
          <a:p>
            <a:pPr marL="0" indent="0">
              <a:buNone/>
            </a:pPr>
            <a:r>
              <a:rPr lang="de-DE" dirty="0"/>
              <a:t>Triangulation</a:t>
            </a:r>
          </a:p>
          <a:p>
            <a:r>
              <a:rPr lang="de-DE" dirty="0"/>
              <a:t>Verknüpfung verschiedener Datenquellen kompensiert Limitationen und erhöht die Validität.</a:t>
            </a:r>
          </a:p>
          <a:p>
            <a:pPr marL="0" indent="0">
              <a:buNone/>
            </a:pPr>
            <a:r>
              <a:rPr lang="de-DE" dirty="0"/>
              <a:t>Transparenz</a:t>
            </a:r>
          </a:p>
          <a:p>
            <a:r>
              <a:rPr lang="de-DE" dirty="0"/>
              <a:t>Präzise Dokumentation der Datenquellen, Methoden und vordefinierte Analyseprotokolle.</a:t>
            </a:r>
          </a:p>
          <a:p>
            <a:endParaRPr lang="de-DE" dirty="0"/>
          </a:p>
        </p:txBody>
      </p:sp>
      <p:sp>
        <p:nvSpPr>
          <p:cNvPr id="4" name="Fußzeilenplatzhalter 3">
            <a:extLst>
              <a:ext uri="{FF2B5EF4-FFF2-40B4-BE49-F238E27FC236}">
                <a16:creationId xmlns:a16="http://schemas.microsoft.com/office/drawing/2014/main" id="{5EEA9F03-A36A-E77B-6406-501213EC7222}"/>
              </a:ext>
            </a:extLst>
          </p:cNvPr>
          <p:cNvSpPr>
            <a:spLocks noGrp="1"/>
          </p:cNvSpPr>
          <p:nvPr>
            <p:ph type="ftr" sz="quarter" idx="11"/>
          </p:nvPr>
        </p:nvSpPr>
        <p:spPr/>
        <p:txBody>
          <a:bodyPr/>
          <a:lstStyle/>
          <a:p>
            <a:endParaRPr lang="de-DE" dirty="0"/>
          </a:p>
        </p:txBody>
      </p:sp>
      <p:sp>
        <p:nvSpPr>
          <p:cNvPr id="5" name="Foliennummernplatzhalter 4">
            <a:extLst>
              <a:ext uri="{FF2B5EF4-FFF2-40B4-BE49-F238E27FC236}">
                <a16:creationId xmlns:a16="http://schemas.microsoft.com/office/drawing/2014/main" id="{C00F40EC-4957-FB85-E1A1-9FCF8D996786}"/>
              </a:ext>
            </a:extLst>
          </p:cNvPr>
          <p:cNvSpPr>
            <a:spLocks noGrp="1"/>
          </p:cNvSpPr>
          <p:nvPr>
            <p:ph type="sldNum" sz="quarter" idx="12"/>
          </p:nvPr>
        </p:nvSpPr>
        <p:spPr/>
        <p:txBody>
          <a:bodyPr/>
          <a:lstStyle/>
          <a:p>
            <a:fld id="{BBDAF7BE-D89C-6B49-BAC7-BAB901C4C797}" type="slidenum">
              <a:rPr lang="de-DE" smtClean="0"/>
              <a:pPr/>
              <a:t>11</a:t>
            </a:fld>
            <a:endParaRPr lang="de-DE"/>
          </a:p>
        </p:txBody>
      </p:sp>
      <p:sp>
        <p:nvSpPr>
          <p:cNvPr id="6" name="Textplatzhalter 5">
            <a:extLst>
              <a:ext uri="{FF2B5EF4-FFF2-40B4-BE49-F238E27FC236}">
                <a16:creationId xmlns:a16="http://schemas.microsoft.com/office/drawing/2014/main" id="{40698D1F-AE70-4E5B-BB22-8EBC69CA6AE2}"/>
              </a:ext>
            </a:extLst>
          </p:cNvPr>
          <p:cNvSpPr>
            <a:spLocks noGrp="1"/>
          </p:cNvSpPr>
          <p:nvPr>
            <p:ph type="body" sz="quarter" idx="13"/>
          </p:nvPr>
        </p:nvSpPr>
        <p:spPr/>
        <p:txBody>
          <a:bodyPr/>
          <a:lstStyle/>
          <a:p>
            <a:endParaRPr lang="de-DE"/>
          </a:p>
        </p:txBody>
      </p:sp>
      <p:sp>
        <p:nvSpPr>
          <p:cNvPr id="7" name="Textplatzhalter 6">
            <a:extLst>
              <a:ext uri="{FF2B5EF4-FFF2-40B4-BE49-F238E27FC236}">
                <a16:creationId xmlns:a16="http://schemas.microsoft.com/office/drawing/2014/main" id="{C3342185-EE15-D3AC-9CC2-A64D4E30A77B}"/>
              </a:ext>
            </a:extLst>
          </p:cNvPr>
          <p:cNvSpPr>
            <a:spLocks noGrp="1"/>
          </p:cNvSpPr>
          <p:nvPr>
            <p:ph type="body" sz="quarter" idx="14"/>
          </p:nvPr>
        </p:nvSpPr>
        <p:spPr/>
        <p:txBody>
          <a:bodyPr/>
          <a:lstStyle/>
          <a:p>
            <a:endParaRPr lang="de-DE"/>
          </a:p>
        </p:txBody>
      </p:sp>
      <p:pic>
        <p:nvPicPr>
          <p:cNvPr id="8" name="alloy_gpt-4o-mini-tts_1x_2025-10-22T18_38_28-598Z">
            <a:hlinkClick r:id="" action="ppaction://media"/>
            <a:extLst>
              <a:ext uri="{FF2B5EF4-FFF2-40B4-BE49-F238E27FC236}">
                <a16:creationId xmlns:a16="http://schemas.microsoft.com/office/drawing/2014/main" id="{4572B668-3EC2-36D5-CF4F-B94D7FD57A6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28600" y="6029834"/>
            <a:ext cx="609600" cy="609600"/>
          </a:xfrm>
          <a:prstGeom prst="rect">
            <a:avLst/>
          </a:prstGeom>
        </p:spPr>
      </p:pic>
    </p:spTree>
    <p:extLst>
      <p:ext uri="{BB962C8B-B14F-4D97-AF65-F5344CB8AC3E}">
        <p14:creationId xmlns:p14="http://schemas.microsoft.com/office/powerpoint/2010/main" val="3511206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352"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F8B0DD-A88E-DFEC-6F79-C77C37B3493F}"/>
              </a:ext>
            </a:extLst>
          </p:cNvPr>
          <p:cNvSpPr>
            <a:spLocks noGrp="1"/>
          </p:cNvSpPr>
          <p:nvPr>
            <p:ph type="title"/>
          </p:nvPr>
        </p:nvSpPr>
        <p:spPr/>
        <p:txBody>
          <a:bodyPr/>
          <a:lstStyle/>
          <a:p>
            <a:r>
              <a:rPr lang="de-DE" dirty="0"/>
              <a:t>Schlussfolgerungen</a:t>
            </a:r>
          </a:p>
        </p:txBody>
      </p:sp>
      <p:sp>
        <p:nvSpPr>
          <p:cNvPr id="3" name="Inhaltsplatzhalter 2">
            <a:extLst>
              <a:ext uri="{FF2B5EF4-FFF2-40B4-BE49-F238E27FC236}">
                <a16:creationId xmlns:a16="http://schemas.microsoft.com/office/drawing/2014/main" id="{0B7E9CCD-4D7C-5C4A-5C9F-BED16B33B936}"/>
              </a:ext>
            </a:extLst>
          </p:cNvPr>
          <p:cNvSpPr>
            <a:spLocks noGrp="1"/>
          </p:cNvSpPr>
          <p:nvPr>
            <p:ph idx="1"/>
          </p:nvPr>
        </p:nvSpPr>
        <p:spPr/>
        <p:txBody>
          <a:bodyPr/>
          <a:lstStyle/>
          <a:p>
            <a:pPr marL="0" indent="0">
              <a:buNone/>
            </a:pPr>
            <a:r>
              <a:rPr lang="de-DE" sz="2500" dirty="0"/>
              <a:t>EHRs und administrative Daten stellen eine unverzichtbare Ressource für die moderne Versorgungsforschung dar. Das GDNG schafft wichtige rechtliche Grundlagen für die systematische Nutzung in Deutschland.</a:t>
            </a:r>
          </a:p>
          <a:p>
            <a:endParaRPr lang="de-DE" dirty="0"/>
          </a:p>
        </p:txBody>
      </p:sp>
      <p:sp>
        <p:nvSpPr>
          <p:cNvPr id="4" name="Fußzeilenplatzhalter 3">
            <a:extLst>
              <a:ext uri="{FF2B5EF4-FFF2-40B4-BE49-F238E27FC236}">
                <a16:creationId xmlns:a16="http://schemas.microsoft.com/office/drawing/2014/main" id="{151CC1BF-CAD2-E5FC-3124-8CAA293FE5BE}"/>
              </a:ext>
            </a:extLst>
          </p:cNvPr>
          <p:cNvSpPr>
            <a:spLocks noGrp="1"/>
          </p:cNvSpPr>
          <p:nvPr>
            <p:ph type="ftr" sz="quarter" idx="11"/>
          </p:nvPr>
        </p:nvSpPr>
        <p:spPr/>
        <p:txBody>
          <a:bodyPr/>
          <a:lstStyle/>
          <a:p>
            <a:endParaRPr lang="de-DE" dirty="0"/>
          </a:p>
        </p:txBody>
      </p:sp>
      <p:sp>
        <p:nvSpPr>
          <p:cNvPr id="5" name="Foliennummernplatzhalter 4">
            <a:extLst>
              <a:ext uri="{FF2B5EF4-FFF2-40B4-BE49-F238E27FC236}">
                <a16:creationId xmlns:a16="http://schemas.microsoft.com/office/drawing/2014/main" id="{C819DE70-DE70-C789-0418-D8013362080C}"/>
              </a:ext>
            </a:extLst>
          </p:cNvPr>
          <p:cNvSpPr>
            <a:spLocks noGrp="1"/>
          </p:cNvSpPr>
          <p:nvPr>
            <p:ph type="sldNum" sz="quarter" idx="12"/>
          </p:nvPr>
        </p:nvSpPr>
        <p:spPr/>
        <p:txBody>
          <a:bodyPr/>
          <a:lstStyle/>
          <a:p>
            <a:fld id="{BBDAF7BE-D89C-6B49-BAC7-BAB901C4C797}" type="slidenum">
              <a:rPr lang="de-DE" smtClean="0"/>
              <a:pPr/>
              <a:t>12</a:t>
            </a:fld>
            <a:endParaRPr lang="de-DE"/>
          </a:p>
        </p:txBody>
      </p:sp>
      <p:sp>
        <p:nvSpPr>
          <p:cNvPr id="6" name="Textplatzhalter 5">
            <a:extLst>
              <a:ext uri="{FF2B5EF4-FFF2-40B4-BE49-F238E27FC236}">
                <a16:creationId xmlns:a16="http://schemas.microsoft.com/office/drawing/2014/main" id="{5FFDB6C1-EBD7-6638-9058-534145E20B90}"/>
              </a:ext>
            </a:extLst>
          </p:cNvPr>
          <p:cNvSpPr>
            <a:spLocks noGrp="1"/>
          </p:cNvSpPr>
          <p:nvPr>
            <p:ph type="body" sz="quarter" idx="13"/>
          </p:nvPr>
        </p:nvSpPr>
        <p:spPr/>
        <p:txBody>
          <a:bodyPr/>
          <a:lstStyle/>
          <a:p>
            <a:endParaRPr lang="de-DE"/>
          </a:p>
        </p:txBody>
      </p:sp>
      <p:sp>
        <p:nvSpPr>
          <p:cNvPr id="7" name="Textplatzhalter 6">
            <a:extLst>
              <a:ext uri="{FF2B5EF4-FFF2-40B4-BE49-F238E27FC236}">
                <a16:creationId xmlns:a16="http://schemas.microsoft.com/office/drawing/2014/main" id="{CEDEC6C7-42C5-4100-9BA5-F60C4F7A9C42}"/>
              </a:ext>
            </a:extLst>
          </p:cNvPr>
          <p:cNvSpPr>
            <a:spLocks noGrp="1"/>
          </p:cNvSpPr>
          <p:nvPr>
            <p:ph type="body" sz="quarter" idx="14"/>
          </p:nvPr>
        </p:nvSpPr>
        <p:spPr/>
        <p:txBody>
          <a:bodyPr/>
          <a:lstStyle/>
          <a:p>
            <a:endParaRPr lang="de-DE"/>
          </a:p>
        </p:txBody>
      </p:sp>
      <p:grpSp>
        <p:nvGrpSpPr>
          <p:cNvPr id="17" name="Gruppieren 16">
            <a:extLst>
              <a:ext uri="{FF2B5EF4-FFF2-40B4-BE49-F238E27FC236}">
                <a16:creationId xmlns:a16="http://schemas.microsoft.com/office/drawing/2014/main" id="{D9242B8B-6C99-56D3-2069-F387F6561E43}"/>
              </a:ext>
            </a:extLst>
          </p:cNvPr>
          <p:cNvGrpSpPr/>
          <p:nvPr/>
        </p:nvGrpSpPr>
        <p:grpSpPr>
          <a:xfrm>
            <a:off x="838200" y="3069771"/>
            <a:ext cx="10515600" cy="3027303"/>
            <a:chOff x="793790" y="3209211"/>
            <a:chExt cx="7556421" cy="4054316"/>
          </a:xfrm>
        </p:grpSpPr>
        <p:sp>
          <p:nvSpPr>
            <p:cNvPr id="8" name="Shape 2">
              <a:extLst>
                <a:ext uri="{FF2B5EF4-FFF2-40B4-BE49-F238E27FC236}">
                  <a16:creationId xmlns:a16="http://schemas.microsoft.com/office/drawing/2014/main" id="{5372B38D-1A44-6EB6-15E7-E9A816DE2666}"/>
                </a:ext>
              </a:extLst>
            </p:cNvPr>
            <p:cNvSpPr/>
            <p:nvPr/>
          </p:nvSpPr>
          <p:spPr>
            <a:xfrm>
              <a:off x="793790" y="3209211"/>
              <a:ext cx="3671888" cy="2260997"/>
            </a:xfrm>
            <a:prstGeom prst="roundRect">
              <a:avLst>
                <a:gd name="adj" fmla="val 3950"/>
              </a:avLst>
            </a:prstGeom>
            <a:solidFill>
              <a:srgbClr val="437066"/>
            </a:solidFill>
            <a:ln w="7620">
              <a:solidFill>
                <a:srgbClr val="5C897F"/>
              </a:solidFill>
              <a:prstDash val="solid"/>
            </a:ln>
          </p:spPr>
          <p:txBody>
            <a:bodyPr/>
            <a:lstStyle/>
            <a:p>
              <a:endParaRPr lang="de-DE" sz="2000">
                <a:latin typeface="+mj-lt"/>
              </a:endParaRPr>
            </a:p>
          </p:txBody>
        </p:sp>
        <p:sp>
          <p:nvSpPr>
            <p:cNvPr id="9" name="Text 3">
              <a:extLst>
                <a:ext uri="{FF2B5EF4-FFF2-40B4-BE49-F238E27FC236}">
                  <a16:creationId xmlns:a16="http://schemas.microsoft.com/office/drawing/2014/main" id="{2F66666E-EB18-1D99-32D2-34D10B4ADB5E}"/>
                </a:ext>
              </a:extLst>
            </p:cNvPr>
            <p:cNvSpPr/>
            <p:nvPr/>
          </p:nvSpPr>
          <p:spPr>
            <a:xfrm>
              <a:off x="1014055" y="3429476"/>
              <a:ext cx="2658070" cy="332303"/>
            </a:xfrm>
            <a:prstGeom prst="rect">
              <a:avLst/>
            </a:prstGeom>
            <a:noFill/>
            <a:ln/>
          </p:spPr>
          <p:txBody>
            <a:bodyPr wrap="none" lIns="0" tIns="0" rIns="0" bIns="0" rtlCol="0" anchor="t"/>
            <a:lstStyle/>
            <a:p>
              <a:pPr marL="0" indent="0" algn="l">
                <a:lnSpc>
                  <a:spcPts val="2600"/>
                </a:lnSpc>
                <a:buNone/>
              </a:pPr>
              <a:r>
                <a:rPr lang="en-US" sz="2000" b="1" dirty="0">
                  <a:solidFill>
                    <a:srgbClr val="FFFFFF"/>
                  </a:solidFill>
                  <a:latin typeface="+mj-lt"/>
                  <a:ea typeface="Kanit Light" pitchFamily="34" charset="-122"/>
                  <a:cs typeface="Kanit Light" pitchFamily="34" charset="-120"/>
                </a:rPr>
                <a:t>Methodische Expertise</a:t>
              </a:r>
              <a:endParaRPr lang="en-US" sz="2000" b="1" dirty="0">
                <a:latin typeface="+mj-lt"/>
              </a:endParaRPr>
            </a:p>
          </p:txBody>
        </p:sp>
        <p:sp>
          <p:nvSpPr>
            <p:cNvPr id="10" name="Text 4">
              <a:extLst>
                <a:ext uri="{FF2B5EF4-FFF2-40B4-BE49-F238E27FC236}">
                  <a16:creationId xmlns:a16="http://schemas.microsoft.com/office/drawing/2014/main" id="{73A422D7-CC52-2423-3813-36B4ACF097EA}"/>
                </a:ext>
              </a:extLst>
            </p:cNvPr>
            <p:cNvSpPr/>
            <p:nvPr/>
          </p:nvSpPr>
          <p:spPr>
            <a:xfrm>
              <a:off x="1014055" y="3889296"/>
              <a:ext cx="3231356" cy="1020485"/>
            </a:xfrm>
            <a:prstGeom prst="rect">
              <a:avLst/>
            </a:prstGeom>
            <a:noFill/>
            <a:ln/>
          </p:spPr>
          <p:txBody>
            <a:bodyPr wrap="square" lIns="0" tIns="0" rIns="0" bIns="0" rtlCol="0" anchor="t"/>
            <a:lstStyle/>
            <a:p>
              <a:pPr marL="0" indent="0" algn="l">
                <a:buNone/>
              </a:pPr>
              <a:r>
                <a:rPr lang="en-US" sz="2000" dirty="0">
                  <a:solidFill>
                    <a:srgbClr val="FFFFFF"/>
                  </a:solidFill>
                  <a:latin typeface="+mj-lt"/>
                  <a:ea typeface="Martel Sans" pitchFamily="34" charset="-122"/>
                  <a:cs typeface="Martel Sans" pitchFamily="34" charset="-120"/>
                </a:rPr>
                <a:t>Erfolgreiche Analyse erfordert fundierte Kenntnisse und sorgfältige Qualitätssicherung.</a:t>
              </a:r>
              <a:endParaRPr lang="en-US" sz="2000" dirty="0">
                <a:latin typeface="+mj-lt"/>
              </a:endParaRPr>
            </a:p>
          </p:txBody>
        </p:sp>
        <p:sp>
          <p:nvSpPr>
            <p:cNvPr id="11" name="Shape 5">
              <a:extLst>
                <a:ext uri="{FF2B5EF4-FFF2-40B4-BE49-F238E27FC236}">
                  <a16:creationId xmlns:a16="http://schemas.microsoft.com/office/drawing/2014/main" id="{A97A883C-4198-1289-A6AA-6405BAA65D70}"/>
                </a:ext>
              </a:extLst>
            </p:cNvPr>
            <p:cNvSpPr/>
            <p:nvPr/>
          </p:nvSpPr>
          <p:spPr>
            <a:xfrm>
              <a:off x="4678323" y="3209211"/>
              <a:ext cx="3671888" cy="2260997"/>
            </a:xfrm>
            <a:prstGeom prst="roundRect">
              <a:avLst>
                <a:gd name="adj" fmla="val 3950"/>
              </a:avLst>
            </a:prstGeom>
            <a:solidFill>
              <a:srgbClr val="437066"/>
            </a:solidFill>
            <a:ln w="7620">
              <a:solidFill>
                <a:srgbClr val="5C897F"/>
              </a:solidFill>
              <a:prstDash val="solid"/>
            </a:ln>
          </p:spPr>
          <p:txBody>
            <a:bodyPr/>
            <a:lstStyle/>
            <a:p>
              <a:endParaRPr lang="de-DE" sz="2000">
                <a:latin typeface="+mj-lt"/>
              </a:endParaRPr>
            </a:p>
          </p:txBody>
        </p:sp>
        <p:sp>
          <p:nvSpPr>
            <p:cNvPr id="12" name="Text 6">
              <a:extLst>
                <a:ext uri="{FF2B5EF4-FFF2-40B4-BE49-F238E27FC236}">
                  <a16:creationId xmlns:a16="http://schemas.microsoft.com/office/drawing/2014/main" id="{33C6E408-CAD1-43FD-8F4E-41470192433A}"/>
                </a:ext>
              </a:extLst>
            </p:cNvPr>
            <p:cNvSpPr/>
            <p:nvPr/>
          </p:nvSpPr>
          <p:spPr>
            <a:xfrm>
              <a:off x="4898588" y="3429476"/>
              <a:ext cx="2658070" cy="332303"/>
            </a:xfrm>
            <a:prstGeom prst="rect">
              <a:avLst/>
            </a:prstGeom>
            <a:noFill/>
            <a:ln/>
          </p:spPr>
          <p:txBody>
            <a:bodyPr wrap="none" lIns="0" tIns="0" rIns="0" bIns="0" rtlCol="0" anchor="t"/>
            <a:lstStyle/>
            <a:p>
              <a:pPr marL="0" indent="0" algn="l">
                <a:lnSpc>
                  <a:spcPts val="2600"/>
                </a:lnSpc>
                <a:buNone/>
              </a:pPr>
              <a:r>
                <a:rPr lang="en-US" sz="2000" b="1" dirty="0">
                  <a:solidFill>
                    <a:srgbClr val="FFFFFF"/>
                  </a:solidFill>
                  <a:latin typeface="+mj-lt"/>
                  <a:ea typeface="Kanit Light" pitchFamily="34" charset="-122"/>
                  <a:cs typeface="Kanit Light" pitchFamily="34" charset="-120"/>
                </a:rPr>
                <a:t>Zukunftsperspektiven</a:t>
              </a:r>
              <a:endParaRPr lang="en-US" sz="2000" b="1" dirty="0">
                <a:latin typeface="+mj-lt"/>
              </a:endParaRPr>
            </a:p>
          </p:txBody>
        </p:sp>
        <p:sp>
          <p:nvSpPr>
            <p:cNvPr id="13" name="Text 7">
              <a:extLst>
                <a:ext uri="{FF2B5EF4-FFF2-40B4-BE49-F238E27FC236}">
                  <a16:creationId xmlns:a16="http://schemas.microsoft.com/office/drawing/2014/main" id="{5B4CE25C-80AF-154C-1B10-A30CF80D2D68}"/>
                </a:ext>
              </a:extLst>
            </p:cNvPr>
            <p:cNvSpPr/>
            <p:nvPr/>
          </p:nvSpPr>
          <p:spPr>
            <a:xfrm>
              <a:off x="4898588" y="3889296"/>
              <a:ext cx="3231356" cy="1360646"/>
            </a:xfrm>
            <a:prstGeom prst="rect">
              <a:avLst/>
            </a:prstGeom>
            <a:noFill/>
            <a:ln/>
          </p:spPr>
          <p:txBody>
            <a:bodyPr wrap="square" lIns="0" tIns="0" rIns="0" bIns="0" rtlCol="0" anchor="t"/>
            <a:lstStyle/>
            <a:p>
              <a:pPr marL="0" indent="0" algn="l">
                <a:lnSpc>
                  <a:spcPts val="2650"/>
                </a:lnSpc>
                <a:buNone/>
              </a:pPr>
              <a:r>
                <a:rPr lang="en-US" sz="2000" dirty="0">
                  <a:solidFill>
                    <a:srgbClr val="FFFFFF"/>
                  </a:solidFill>
                  <a:latin typeface="+mj-lt"/>
                  <a:ea typeface="Martel Sans" pitchFamily="34" charset="-122"/>
                  <a:cs typeface="Martel Sans" pitchFamily="34" charset="-120"/>
                </a:rPr>
                <a:t>KI und verbesserte Datenschutzverfahren ermöglichen weitere Innovationen.</a:t>
              </a:r>
              <a:endParaRPr lang="en-US" sz="2000" dirty="0">
                <a:latin typeface="+mj-lt"/>
              </a:endParaRPr>
            </a:p>
          </p:txBody>
        </p:sp>
        <p:sp>
          <p:nvSpPr>
            <p:cNvPr id="14" name="Shape 8">
              <a:extLst>
                <a:ext uri="{FF2B5EF4-FFF2-40B4-BE49-F238E27FC236}">
                  <a16:creationId xmlns:a16="http://schemas.microsoft.com/office/drawing/2014/main" id="{EFD8A708-BCEE-3EBA-F0B0-7B5735358156}"/>
                </a:ext>
              </a:extLst>
            </p:cNvPr>
            <p:cNvSpPr/>
            <p:nvPr/>
          </p:nvSpPr>
          <p:spPr>
            <a:xfrm>
              <a:off x="793790" y="5682853"/>
              <a:ext cx="7556421" cy="1580674"/>
            </a:xfrm>
            <a:prstGeom prst="roundRect">
              <a:avLst>
                <a:gd name="adj" fmla="val 5650"/>
              </a:avLst>
            </a:prstGeom>
            <a:solidFill>
              <a:srgbClr val="437066"/>
            </a:solidFill>
            <a:ln w="7620">
              <a:solidFill>
                <a:srgbClr val="5C897F"/>
              </a:solidFill>
              <a:prstDash val="solid"/>
            </a:ln>
          </p:spPr>
          <p:txBody>
            <a:bodyPr/>
            <a:lstStyle/>
            <a:p>
              <a:endParaRPr lang="de-DE" sz="2000">
                <a:latin typeface="+mj-lt"/>
              </a:endParaRPr>
            </a:p>
          </p:txBody>
        </p:sp>
        <p:sp>
          <p:nvSpPr>
            <p:cNvPr id="15" name="Text 9">
              <a:extLst>
                <a:ext uri="{FF2B5EF4-FFF2-40B4-BE49-F238E27FC236}">
                  <a16:creationId xmlns:a16="http://schemas.microsoft.com/office/drawing/2014/main" id="{D244709D-68A2-D523-2C28-437BAC0E3678}"/>
                </a:ext>
              </a:extLst>
            </p:cNvPr>
            <p:cNvSpPr/>
            <p:nvPr/>
          </p:nvSpPr>
          <p:spPr>
            <a:xfrm>
              <a:off x="1014055" y="5903119"/>
              <a:ext cx="2658070" cy="332303"/>
            </a:xfrm>
            <a:prstGeom prst="rect">
              <a:avLst/>
            </a:prstGeom>
            <a:noFill/>
            <a:ln/>
          </p:spPr>
          <p:txBody>
            <a:bodyPr wrap="none" lIns="0" tIns="0" rIns="0" bIns="0" rtlCol="0" anchor="t"/>
            <a:lstStyle/>
            <a:p>
              <a:pPr marL="0" indent="0" algn="l">
                <a:lnSpc>
                  <a:spcPts val="2600"/>
                </a:lnSpc>
                <a:buNone/>
              </a:pPr>
              <a:r>
                <a:rPr lang="en-US" sz="2000" b="1" dirty="0">
                  <a:solidFill>
                    <a:srgbClr val="FFFFFF"/>
                  </a:solidFill>
                  <a:latin typeface="+mj-lt"/>
                  <a:ea typeface="Kanit Light" pitchFamily="34" charset="-122"/>
                  <a:cs typeface="Kanit Light" pitchFamily="34" charset="-120"/>
                </a:rPr>
                <a:t>Volles Potenzial</a:t>
              </a:r>
              <a:endParaRPr lang="en-US" sz="2000" b="1" dirty="0">
                <a:latin typeface="+mj-lt"/>
              </a:endParaRPr>
            </a:p>
          </p:txBody>
        </p:sp>
        <p:sp>
          <p:nvSpPr>
            <p:cNvPr id="16" name="Text 10">
              <a:extLst>
                <a:ext uri="{FF2B5EF4-FFF2-40B4-BE49-F238E27FC236}">
                  <a16:creationId xmlns:a16="http://schemas.microsoft.com/office/drawing/2014/main" id="{49F4D0CF-722D-757A-AC15-635C1E519CDF}"/>
                </a:ext>
              </a:extLst>
            </p:cNvPr>
            <p:cNvSpPr/>
            <p:nvPr/>
          </p:nvSpPr>
          <p:spPr>
            <a:xfrm>
              <a:off x="1014055" y="6362938"/>
              <a:ext cx="7115889" cy="680323"/>
            </a:xfrm>
            <a:prstGeom prst="rect">
              <a:avLst/>
            </a:prstGeom>
            <a:noFill/>
            <a:ln/>
          </p:spPr>
          <p:txBody>
            <a:bodyPr wrap="square" lIns="0" tIns="0" rIns="0" bIns="0" rtlCol="0" anchor="t"/>
            <a:lstStyle/>
            <a:p>
              <a:pPr marL="0" indent="0" algn="l">
                <a:lnSpc>
                  <a:spcPts val="2650"/>
                </a:lnSpc>
                <a:buNone/>
              </a:pPr>
              <a:r>
                <a:rPr lang="en-US" sz="2000" dirty="0">
                  <a:solidFill>
                    <a:srgbClr val="FFFFFF"/>
                  </a:solidFill>
                  <a:latin typeface="+mj-lt"/>
                  <a:ea typeface="Martel Sans" pitchFamily="34" charset="-122"/>
                  <a:cs typeface="Martel Sans" pitchFamily="34" charset="-120"/>
                </a:rPr>
                <a:t>Kombination hoher Standards mit innovativen Ansätzen für bessere Gesundheitsversorgung.</a:t>
              </a:r>
              <a:endParaRPr lang="en-US" sz="2000" dirty="0">
                <a:latin typeface="+mj-lt"/>
              </a:endParaRPr>
            </a:p>
          </p:txBody>
        </p:sp>
      </p:grpSp>
      <p:pic>
        <p:nvPicPr>
          <p:cNvPr id="18" name="alloy_gpt-4o-mini-tts_1x_2025-10-22T18_38_47-151Z">
            <a:hlinkClick r:id="" action="ppaction://media"/>
            <a:extLst>
              <a:ext uri="{FF2B5EF4-FFF2-40B4-BE49-F238E27FC236}">
                <a16:creationId xmlns:a16="http://schemas.microsoft.com/office/drawing/2014/main" id="{580580EA-7A09-ACEA-7D33-70F4A4AB8AD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28600" y="6012656"/>
            <a:ext cx="609600" cy="609600"/>
          </a:xfrm>
          <a:prstGeom prst="rect">
            <a:avLst/>
          </a:prstGeom>
        </p:spPr>
      </p:pic>
    </p:spTree>
    <p:extLst>
      <p:ext uri="{BB962C8B-B14F-4D97-AF65-F5344CB8AC3E}">
        <p14:creationId xmlns:p14="http://schemas.microsoft.com/office/powerpoint/2010/main" val="909718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856"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8"/>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82896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4498853"/>
      </p:ext>
    </p:extLst>
  </p:cSld>
  <p:clrMapOvr>
    <a:masterClrMapping/>
  </p:clrMapOvr>
  <mc:AlternateContent xmlns:mc="http://schemas.openxmlformats.org/markup-compatibility/2006" xmlns:p14="http://schemas.microsoft.com/office/powerpoint/2010/main">
    <mc:Choice Requires="p14">
      <p:transition spd="slow" p14:dur="2000" advClick="0" advTm="11000"/>
    </mc:Choice>
    <mc:Fallback xmlns="">
      <p:transition spd="slow" advClick="0" advTm="11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34776ADE-EBA9-878E-E35A-A668203F752F}"/>
              </a:ext>
            </a:extLst>
          </p:cNvPr>
          <p:cNvSpPr>
            <a:spLocks noGrp="1"/>
          </p:cNvSpPr>
          <p:nvPr>
            <p:ph type="body" sz="quarter" idx="10"/>
          </p:nvPr>
        </p:nvSpPr>
        <p:spPr/>
        <p:txBody>
          <a:bodyPr/>
          <a:lstStyle/>
          <a:p>
            <a:r>
              <a:rPr lang="de-DE" dirty="0"/>
              <a:t>Sekundärdatenanalyse: EHRs &amp; Administrative Daten</a:t>
            </a:r>
          </a:p>
        </p:txBody>
      </p:sp>
      <p:pic>
        <p:nvPicPr>
          <p:cNvPr id="3" name="alloy_gpt-4o-mini-tts_1x_2025-10-22T18_34_50-924Z">
            <a:hlinkClick r:id="" action="ppaction://media"/>
            <a:extLst>
              <a:ext uri="{FF2B5EF4-FFF2-40B4-BE49-F238E27FC236}">
                <a16:creationId xmlns:a16="http://schemas.microsoft.com/office/drawing/2014/main" id="{51C5FEE9-F67B-1E11-D926-1AC3DF654D0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95717" y="6108020"/>
            <a:ext cx="609600" cy="609600"/>
          </a:xfrm>
          <a:prstGeom prst="rect">
            <a:avLst/>
          </a:prstGeom>
        </p:spPr>
      </p:pic>
    </p:spTree>
    <p:extLst>
      <p:ext uri="{BB962C8B-B14F-4D97-AF65-F5344CB8AC3E}">
        <p14:creationId xmlns:p14="http://schemas.microsoft.com/office/powerpoint/2010/main" val="1606235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40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Lernziele</a:t>
            </a:r>
          </a:p>
        </p:txBody>
      </p:sp>
      <p:sp>
        <p:nvSpPr>
          <p:cNvPr id="13" name="Textplatzhalter 12"/>
          <p:cNvSpPr>
            <a:spLocks noGrp="1"/>
          </p:cNvSpPr>
          <p:nvPr>
            <p:ph type="body" sz="quarter" idx="13"/>
          </p:nvPr>
        </p:nvSpPr>
        <p:spPr/>
        <p:txBody>
          <a:bodyPr/>
          <a:lstStyle/>
          <a:p>
            <a:endParaRPr lang="de-DE"/>
          </a:p>
        </p:txBody>
      </p:sp>
      <p:sp>
        <p:nvSpPr>
          <p:cNvPr id="14" name="Textplatzhalter 13"/>
          <p:cNvSpPr>
            <a:spLocks noGrp="1"/>
          </p:cNvSpPr>
          <p:nvPr>
            <p:ph type="body" sz="quarter" idx="14"/>
          </p:nvPr>
        </p:nvSpPr>
        <p:spPr/>
        <p:txBody>
          <a:bodyPr/>
          <a:lstStyle/>
          <a:p>
            <a:endParaRPr lang="de-DE"/>
          </a:p>
        </p:txBody>
      </p:sp>
      <p:grpSp>
        <p:nvGrpSpPr>
          <p:cNvPr id="40" name="Gruppieren 39">
            <a:extLst>
              <a:ext uri="{FF2B5EF4-FFF2-40B4-BE49-F238E27FC236}">
                <a16:creationId xmlns:a16="http://schemas.microsoft.com/office/drawing/2014/main" id="{CCF21A35-E909-0C2E-4064-8902565EF489}"/>
              </a:ext>
            </a:extLst>
          </p:cNvPr>
          <p:cNvGrpSpPr/>
          <p:nvPr/>
        </p:nvGrpSpPr>
        <p:grpSpPr>
          <a:xfrm>
            <a:off x="838200" y="1878429"/>
            <a:ext cx="10515600" cy="3963043"/>
            <a:chOff x="838200" y="1878430"/>
            <a:chExt cx="9782117" cy="2915990"/>
          </a:xfrm>
        </p:grpSpPr>
        <p:sp>
          <p:nvSpPr>
            <p:cNvPr id="24" name="Text 1">
              <a:extLst>
                <a:ext uri="{FF2B5EF4-FFF2-40B4-BE49-F238E27FC236}">
                  <a16:creationId xmlns:a16="http://schemas.microsoft.com/office/drawing/2014/main" id="{84458122-2C8C-27DD-F692-6112A25CEF27}"/>
                </a:ext>
              </a:extLst>
            </p:cNvPr>
            <p:cNvSpPr/>
            <p:nvPr/>
          </p:nvSpPr>
          <p:spPr>
            <a:xfrm>
              <a:off x="838200" y="1878430"/>
              <a:ext cx="170111" cy="212616"/>
            </a:xfrm>
            <a:prstGeom prst="rect">
              <a:avLst/>
            </a:prstGeom>
            <a:noFill/>
            <a:ln/>
          </p:spPr>
          <p:txBody>
            <a:bodyPr wrap="none" lIns="0" tIns="0" rIns="0" bIns="0" rtlCol="0" anchor="t"/>
            <a:lstStyle/>
            <a:p>
              <a:pPr>
                <a:lnSpc>
                  <a:spcPts val="2138"/>
                </a:lnSpc>
              </a:pPr>
              <a:r>
                <a:rPr lang="en-US" sz="2000" dirty="0">
                  <a:solidFill>
                    <a:srgbClr val="2C3249"/>
                  </a:solidFill>
                  <a:ea typeface="Kanit Light" pitchFamily="34" charset="-122"/>
                  <a:cs typeface="Kanit Light" pitchFamily="34" charset="-120"/>
                </a:rPr>
                <a:t>01</a:t>
              </a:r>
              <a:endParaRPr lang="en-US" sz="2000" dirty="0"/>
            </a:p>
          </p:txBody>
        </p:sp>
        <p:sp>
          <p:nvSpPr>
            <p:cNvPr id="25" name="Shape 2">
              <a:extLst>
                <a:ext uri="{FF2B5EF4-FFF2-40B4-BE49-F238E27FC236}">
                  <a16:creationId xmlns:a16="http://schemas.microsoft.com/office/drawing/2014/main" id="{2072F07A-19A3-84FC-10E7-832054890CB6}"/>
                </a:ext>
              </a:extLst>
            </p:cNvPr>
            <p:cNvSpPr/>
            <p:nvPr/>
          </p:nvSpPr>
          <p:spPr>
            <a:xfrm>
              <a:off x="838201" y="2144713"/>
              <a:ext cx="4805958" cy="22860"/>
            </a:xfrm>
            <a:prstGeom prst="rect">
              <a:avLst/>
            </a:prstGeom>
            <a:solidFill>
              <a:srgbClr val="437066"/>
            </a:solidFill>
            <a:ln/>
          </p:spPr>
          <p:txBody>
            <a:bodyPr/>
            <a:lstStyle/>
            <a:p>
              <a:endParaRPr lang="de-DE" sz="2000"/>
            </a:p>
          </p:txBody>
        </p:sp>
        <p:sp>
          <p:nvSpPr>
            <p:cNvPr id="26" name="Text 3">
              <a:extLst>
                <a:ext uri="{FF2B5EF4-FFF2-40B4-BE49-F238E27FC236}">
                  <a16:creationId xmlns:a16="http://schemas.microsoft.com/office/drawing/2014/main" id="{0F5E57C5-6BA3-98AA-735C-3E2EE6594114}"/>
                </a:ext>
              </a:extLst>
            </p:cNvPr>
            <p:cNvSpPr/>
            <p:nvPr/>
          </p:nvSpPr>
          <p:spPr>
            <a:xfrm>
              <a:off x="838201" y="2275444"/>
              <a:ext cx="2724180" cy="265748"/>
            </a:xfrm>
            <a:prstGeom prst="rect">
              <a:avLst/>
            </a:prstGeom>
            <a:noFill/>
            <a:ln/>
          </p:spPr>
          <p:txBody>
            <a:bodyPr wrap="none" lIns="0" tIns="0" rIns="0" bIns="0" rtlCol="0" anchor="t"/>
            <a:lstStyle/>
            <a:p>
              <a:pPr>
                <a:lnSpc>
                  <a:spcPts val="2063"/>
                </a:lnSpc>
              </a:pPr>
              <a:r>
                <a:rPr lang="en-US" sz="2000" b="1" dirty="0">
                  <a:solidFill>
                    <a:srgbClr val="2C3249"/>
                  </a:solidFill>
                  <a:ea typeface="Kanit Light" pitchFamily="34" charset="-122"/>
                  <a:cs typeface="Kanit Light" pitchFamily="34" charset="-120"/>
                </a:rPr>
                <a:t>Struktur &amp; Qualität verstehen</a:t>
              </a:r>
              <a:endParaRPr lang="en-US" sz="2000" b="1" dirty="0"/>
            </a:p>
          </p:txBody>
        </p:sp>
        <p:sp>
          <p:nvSpPr>
            <p:cNvPr id="27" name="Text 4">
              <a:extLst>
                <a:ext uri="{FF2B5EF4-FFF2-40B4-BE49-F238E27FC236}">
                  <a16:creationId xmlns:a16="http://schemas.microsoft.com/office/drawing/2014/main" id="{65E2E9D1-856A-E328-1EBD-F26EADF33614}"/>
                </a:ext>
              </a:extLst>
            </p:cNvPr>
            <p:cNvSpPr/>
            <p:nvPr/>
          </p:nvSpPr>
          <p:spPr>
            <a:xfrm>
              <a:off x="838201" y="2643258"/>
              <a:ext cx="4805958" cy="544354"/>
            </a:xfrm>
            <a:prstGeom prst="rect">
              <a:avLst/>
            </a:prstGeom>
            <a:noFill/>
            <a:ln/>
          </p:spPr>
          <p:txBody>
            <a:bodyPr wrap="square" lIns="0" tIns="0" rIns="0" bIns="0" rtlCol="0" anchor="t"/>
            <a:lstStyle/>
            <a:p>
              <a:pPr>
                <a:lnSpc>
                  <a:spcPts val="2138"/>
                </a:lnSpc>
              </a:pPr>
              <a:r>
                <a:rPr lang="en-US" sz="2000" dirty="0">
                  <a:solidFill>
                    <a:srgbClr val="2C3249"/>
                  </a:solidFill>
                  <a:ea typeface="Martel Sans" pitchFamily="34" charset="-122"/>
                  <a:cs typeface="Martel Sans" pitchFamily="34" charset="-120"/>
                </a:rPr>
                <a:t>Besonderheiten von EHRs und administrativen Daten in der Versorgungsforschung bewerten können.</a:t>
              </a:r>
              <a:endParaRPr lang="en-US" sz="2000" dirty="0"/>
            </a:p>
          </p:txBody>
        </p:sp>
        <p:sp>
          <p:nvSpPr>
            <p:cNvPr id="28" name="Text 5">
              <a:extLst>
                <a:ext uri="{FF2B5EF4-FFF2-40B4-BE49-F238E27FC236}">
                  <a16:creationId xmlns:a16="http://schemas.microsoft.com/office/drawing/2014/main" id="{BDF0BAEA-A531-75D1-31C7-3BB79748AA94}"/>
                </a:ext>
              </a:extLst>
            </p:cNvPr>
            <p:cNvSpPr/>
            <p:nvPr/>
          </p:nvSpPr>
          <p:spPr>
            <a:xfrm>
              <a:off x="5814269" y="1878430"/>
              <a:ext cx="170111" cy="212616"/>
            </a:xfrm>
            <a:prstGeom prst="rect">
              <a:avLst/>
            </a:prstGeom>
            <a:noFill/>
            <a:ln/>
          </p:spPr>
          <p:txBody>
            <a:bodyPr wrap="none" lIns="0" tIns="0" rIns="0" bIns="0" rtlCol="0" anchor="t"/>
            <a:lstStyle/>
            <a:p>
              <a:pPr>
                <a:lnSpc>
                  <a:spcPts val="2138"/>
                </a:lnSpc>
              </a:pPr>
              <a:r>
                <a:rPr lang="en-US" sz="2000" dirty="0">
                  <a:solidFill>
                    <a:srgbClr val="2C3249"/>
                  </a:solidFill>
                  <a:ea typeface="Kanit Light" pitchFamily="34" charset="-122"/>
                  <a:cs typeface="Kanit Light" pitchFamily="34" charset="-120"/>
                </a:rPr>
                <a:t>02</a:t>
              </a:r>
              <a:endParaRPr lang="en-US" sz="2000" dirty="0"/>
            </a:p>
          </p:txBody>
        </p:sp>
        <p:sp>
          <p:nvSpPr>
            <p:cNvPr id="29" name="Shape 6">
              <a:extLst>
                <a:ext uri="{FF2B5EF4-FFF2-40B4-BE49-F238E27FC236}">
                  <a16:creationId xmlns:a16="http://schemas.microsoft.com/office/drawing/2014/main" id="{BC624AD7-F940-28CE-5443-70C18399A021}"/>
                </a:ext>
              </a:extLst>
            </p:cNvPr>
            <p:cNvSpPr/>
            <p:nvPr/>
          </p:nvSpPr>
          <p:spPr>
            <a:xfrm>
              <a:off x="5814270" y="2144713"/>
              <a:ext cx="4806047" cy="22860"/>
            </a:xfrm>
            <a:prstGeom prst="rect">
              <a:avLst/>
            </a:prstGeom>
            <a:solidFill>
              <a:srgbClr val="437066"/>
            </a:solidFill>
            <a:ln/>
          </p:spPr>
          <p:txBody>
            <a:bodyPr/>
            <a:lstStyle/>
            <a:p>
              <a:endParaRPr lang="de-DE" sz="2000"/>
            </a:p>
          </p:txBody>
        </p:sp>
        <p:sp>
          <p:nvSpPr>
            <p:cNvPr id="30" name="Text 7">
              <a:extLst>
                <a:ext uri="{FF2B5EF4-FFF2-40B4-BE49-F238E27FC236}">
                  <a16:creationId xmlns:a16="http://schemas.microsoft.com/office/drawing/2014/main" id="{B9959EEA-5D41-FFFC-E290-4980C06032EF}"/>
                </a:ext>
              </a:extLst>
            </p:cNvPr>
            <p:cNvSpPr/>
            <p:nvPr/>
          </p:nvSpPr>
          <p:spPr>
            <a:xfrm>
              <a:off x="5814269" y="2275444"/>
              <a:ext cx="3027254" cy="265748"/>
            </a:xfrm>
            <a:prstGeom prst="rect">
              <a:avLst/>
            </a:prstGeom>
            <a:noFill/>
            <a:ln/>
          </p:spPr>
          <p:txBody>
            <a:bodyPr wrap="none" lIns="0" tIns="0" rIns="0" bIns="0" rtlCol="0" anchor="t"/>
            <a:lstStyle/>
            <a:p>
              <a:pPr>
                <a:lnSpc>
                  <a:spcPts val="2063"/>
                </a:lnSpc>
              </a:pPr>
              <a:r>
                <a:rPr lang="en-US" sz="2000" b="1" dirty="0">
                  <a:solidFill>
                    <a:srgbClr val="2C3249"/>
                  </a:solidFill>
                  <a:ea typeface="Kanit Light" pitchFamily="34" charset="-122"/>
                  <a:cs typeface="Kanit Light" pitchFamily="34" charset="-120"/>
                </a:rPr>
                <a:t>Rechtliche Rahmenbedingungen</a:t>
              </a:r>
              <a:endParaRPr lang="en-US" sz="2000" b="1" dirty="0"/>
            </a:p>
          </p:txBody>
        </p:sp>
        <p:sp>
          <p:nvSpPr>
            <p:cNvPr id="31" name="Text 8">
              <a:extLst>
                <a:ext uri="{FF2B5EF4-FFF2-40B4-BE49-F238E27FC236}">
                  <a16:creationId xmlns:a16="http://schemas.microsoft.com/office/drawing/2014/main" id="{A650210E-9B53-F521-9070-92A2175D71C5}"/>
                </a:ext>
              </a:extLst>
            </p:cNvPr>
            <p:cNvSpPr/>
            <p:nvPr/>
          </p:nvSpPr>
          <p:spPr>
            <a:xfrm>
              <a:off x="5814270" y="2643258"/>
              <a:ext cx="4806047" cy="544354"/>
            </a:xfrm>
            <a:prstGeom prst="rect">
              <a:avLst/>
            </a:prstGeom>
            <a:noFill/>
            <a:ln/>
          </p:spPr>
          <p:txBody>
            <a:bodyPr wrap="square" lIns="0" tIns="0" rIns="0" bIns="0" rtlCol="0" anchor="t"/>
            <a:lstStyle/>
            <a:p>
              <a:pPr>
                <a:lnSpc>
                  <a:spcPts val="2138"/>
                </a:lnSpc>
              </a:pPr>
              <a:r>
                <a:rPr lang="en-US" sz="2000" dirty="0">
                  <a:solidFill>
                    <a:srgbClr val="2C3249"/>
                  </a:solidFill>
                  <a:ea typeface="Martel Sans" pitchFamily="34" charset="-122"/>
                  <a:cs typeface="Martel Sans" pitchFamily="34" charset="-120"/>
                </a:rPr>
                <a:t>GDNG, Datenschutz und Forschungszugang erläutern können.</a:t>
              </a:r>
              <a:endParaRPr lang="en-US" sz="2000" dirty="0"/>
            </a:p>
          </p:txBody>
        </p:sp>
        <p:sp>
          <p:nvSpPr>
            <p:cNvPr id="32" name="Text 9">
              <a:extLst>
                <a:ext uri="{FF2B5EF4-FFF2-40B4-BE49-F238E27FC236}">
                  <a16:creationId xmlns:a16="http://schemas.microsoft.com/office/drawing/2014/main" id="{1CD03DFA-7A4F-2FF6-6890-42798257BDED}"/>
                </a:ext>
              </a:extLst>
            </p:cNvPr>
            <p:cNvSpPr/>
            <p:nvPr/>
          </p:nvSpPr>
          <p:spPr>
            <a:xfrm>
              <a:off x="838200" y="3485238"/>
              <a:ext cx="170111" cy="212616"/>
            </a:xfrm>
            <a:prstGeom prst="rect">
              <a:avLst/>
            </a:prstGeom>
            <a:noFill/>
            <a:ln/>
          </p:spPr>
          <p:txBody>
            <a:bodyPr wrap="none" lIns="0" tIns="0" rIns="0" bIns="0" rtlCol="0" anchor="t"/>
            <a:lstStyle/>
            <a:p>
              <a:pPr>
                <a:lnSpc>
                  <a:spcPts val="2138"/>
                </a:lnSpc>
              </a:pPr>
              <a:r>
                <a:rPr lang="en-US" sz="2000" dirty="0">
                  <a:solidFill>
                    <a:srgbClr val="2C3249"/>
                  </a:solidFill>
                  <a:ea typeface="Kanit Light" pitchFamily="34" charset="-122"/>
                  <a:cs typeface="Kanit Light" pitchFamily="34" charset="-120"/>
                </a:rPr>
                <a:t>03</a:t>
              </a:r>
              <a:endParaRPr lang="en-US" sz="2000" dirty="0"/>
            </a:p>
          </p:txBody>
        </p:sp>
        <p:sp>
          <p:nvSpPr>
            <p:cNvPr id="33" name="Shape 10">
              <a:extLst>
                <a:ext uri="{FF2B5EF4-FFF2-40B4-BE49-F238E27FC236}">
                  <a16:creationId xmlns:a16="http://schemas.microsoft.com/office/drawing/2014/main" id="{EE0E02C8-B506-4447-1D2D-B9F6220B3292}"/>
                </a:ext>
              </a:extLst>
            </p:cNvPr>
            <p:cNvSpPr/>
            <p:nvPr/>
          </p:nvSpPr>
          <p:spPr>
            <a:xfrm>
              <a:off x="838201" y="3751521"/>
              <a:ext cx="4805958" cy="22860"/>
            </a:xfrm>
            <a:prstGeom prst="rect">
              <a:avLst/>
            </a:prstGeom>
            <a:solidFill>
              <a:srgbClr val="437066"/>
            </a:solidFill>
            <a:ln/>
          </p:spPr>
          <p:txBody>
            <a:bodyPr/>
            <a:lstStyle/>
            <a:p>
              <a:endParaRPr lang="de-DE" sz="2000"/>
            </a:p>
          </p:txBody>
        </p:sp>
        <p:sp>
          <p:nvSpPr>
            <p:cNvPr id="34" name="Text 11">
              <a:extLst>
                <a:ext uri="{FF2B5EF4-FFF2-40B4-BE49-F238E27FC236}">
                  <a16:creationId xmlns:a16="http://schemas.microsoft.com/office/drawing/2014/main" id="{4151905F-2308-9100-2650-5ABB83C4E18E}"/>
                </a:ext>
              </a:extLst>
            </p:cNvPr>
            <p:cNvSpPr/>
            <p:nvPr/>
          </p:nvSpPr>
          <p:spPr>
            <a:xfrm>
              <a:off x="838201" y="3882252"/>
              <a:ext cx="2126426" cy="265748"/>
            </a:xfrm>
            <a:prstGeom prst="rect">
              <a:avLst/>
            </a:prstGeom>
            <a:noFill/>
            <a:ln/>
          </p:spPr>
          <p:txBody>
            <a:bodyPr wrap="none" lIns="0" tIns="0" rIns="0" bIns="0" rtlCol="0" anchor="t"/>
            <a:lstStyle/>
            <a:p>
              <a:pPr>
                <a:lnSpc>
                  <a:spcPts val="2063"/>
                </a:lnSpc>
              </a:pPr>
              <a:r>
                <a:rPr lang="en-US" sz="2000" b="1" dirty="0">
                  <a:solidFill>
                    <a:srgbClr val="2C3249"/>
                  </a:solidFill>
                  <a:ea typeface="Kanit Light" pitchFamily="34" charset="-122"/>
                  <a:cs typeface="Kanit Light" pitchFamily="34" charset="-120"/>
                </a:rPr>
                <a:t>Methodische Ansätze</a:t>
              </a:r>
              <a:endParaRPr lang="en-US" sz="2000" b="1" dirty="0"/>
            </a:p>
          </p:txBody>
        </p:sp>
        <p:sp>
          <p:nvSpPr>
            <p:cNvPr id="35" name="Text 12">
              <a:extLst>
                <a:ext uri="{FF2B5EF4-FFF2-40B4-BE49-F238E27FC236}">
                  <a16:creationId xmlns:a16="http://schemas.microsoft.com/office/drawing/2014/main" id="{8513F8EC-153D-6E3D-E154-74F3D58DC006}"/>
                </a:ext>
              </a:extLst>
            </p:cNvPr>
            <p:cNvSpPr/>
            <p:nvPr/>
          </p:nvSpPr>
          <p:spPr>
            <a:xfrm>
              <a:off x="838201" y="4250066"/>
              <a:ext cx="4805958" cy="544354"/>
            </a:xfrm>
            <a:prstGeom prst="rect">
              <a:avLst/>
            </a:prstGeom>
            <a:noFill/>
            <a:ln/>
          </p:spPr>
          <p:txBody>
            <a:bodyPr wrap="square" lIns="0" tIns="0" rIns="0" bIns="0" rtlCol="0" anchor="t"/>
            <a:lstStyle/>
            <a:p>
              <a:pPr>
                <a:lnSpc>
                  <a:spcPts val="2138"/>
                </a:lnSpc>
              </a:pPr>
              <a:r>
                <a:rPr lang="en-US" sz="2000" dirty="0">
                  <a:solidFill>
                    <a:srgbClr val="2C3249"/>
                  </a:solidFill>
                  <a:ea typeface="Martel Sans" pitchFamily="34" charset="-122"/>
                  <a:cs typeface="Martel Sans" pitchFamily="34" charset="-120"/>
                </a:rPr>
                <a:t>Real-World Evidence und Datenverknüpfung kritisch reflektieren können.</a:t>
              </a:r>
              <a:endParaRPr lang="en-US" sz="2000" dirty="0"/>
            </a:p>
          </p:txBody>
        </p:sp>
        <p:sp>
          <p:nvSpPr>
            <p:cNvPr id="36" name="Text 13">
              <a:extLst>
                <a:ext uri="{FF2B5EF4-FFF2-40B4-BE49-F238E27FC236}">
                  <a16:creationId xmlns:a16="http://schemas.microsoft.com/office/drawing/2014/main" id="{00CBBC3B-21CC-99AA-70D6-852C941D8331}"/>
                </a:ext>
              </a:extLst>
            </p:cNvPr>
            <p:cNvSpPr/>
            <p:nvPr/>
          </p:nvSpPr>
          <p:spPr>
            <a:xfrm>
              <a:off x="5814269" y="3485238"/>
              <a:ext cx="170111" cy="212616"/>
            </a:xfrm>
            <a:prstGeom prst="rect">
              <a:avLst/>
            </a:prstGeom>
            <a:noFill/>
            <a:ln/>
          </p:spPr>
          <p:txBody>
            <a:bodyPr wrap="none" lIns="0" tIns="0" rIns="0" bIns="0" rtlCol="0" anchor="t"/>
            <a:lstStyle/>
            <a:p>
              <a:pPr>
                <a:lnSpc>
                  <a:spcPts val="2138"/>
                </a:lnSpc>
              </a:pPr>
              <a:r>
                <a:rPr lang="en-US" sz="2000" dirty="0">
                  <a:solidFill>
                    <a:srgbClr val="2C3249"/>
                  </a:solidFill>
                  <a:ea typeface="Kanit Light" pitchFamily="34" charset="-122"/>
                  <a:cs typeface="Kanit Light" pitchFamily="34" charset="-120"/>
                </a:rPr>
                <a:t>04</a:t>
              </a:r>
              <a:endParaRPr lang="en-US" sz="2000" dirty="0"/>
            </a:p>
          </p:txBody>
        </p:sp>
        <p:sp>
          <p:nvSpPr>
            <p:cNvPr id="37" name="Shape 14">
              <a:extLst>
                <a:ext uri="{FF2B5EF4-FFF2-40B4-BE49-F238E27FC236}">
                  <a16:creationId xmlns:a16="http://schemas.microsoft.com/office/drawing/2014/main" id="{1774976F-0292-8587-F897-E985F24B7BD6}"/>
                </a:ext>
              </a:extLst>
            </p:cNvPr>
            <p:cNvSpPr/>
            <p:nvPr/>
          </p:nvSpPr>
          <p:spPr>
            <a:xfrm>
              <a:off x="5814270" y="3751521"/>
              <a:ext cx="4806047" cy="22860"/>
            </a:xfrm>
            <a:prstGeom prst="rect">
              <a:avLst/>
            </a:prstGeom>
            <a:solidFill>
              <a:srgbClr val="437066"/>
            </a:solidFill>
            <a:ln/>
          </p:spPr>
          <p:txBody>
            <a:bodyPr/>
            <a:lstStyle/>
            <a:p>
              <a:endParaRPr lang="de-DE" sz="2000"/>
            </a:p>
          </p:txBody>
        </p:sp>
        <p:sp>
          <p:nvSpPr>
            <p:cNvPr id="38" name="Text 15">
              <a:extLst>
                <a:ext uri="{FF2B5EF4-FFF2-40B4-BE49-F238E27FC236}">
                  <a16:creationId xmlns:a16="http://schemas.microsoft.com/office/drawing/2014/main" id="{FF78CBB5-FFA6-5919-8889-D00FE7ADD252}"/>
                </a:ext>
              </a:extLst>
            </p:cNvPr>
            <p:cNvSpPr/>
            <p:nvPr/>
          </p:nvSpPr>
          <p:spPr>
            <a:xfrm>
              <a:off x="5814270" y="3882252"/>
              <a:ext cx="2847677" cy="265748"/>
            </a:xfrm>
            <a:prstGeom prst="rect">
              <a:avLst/>
            </a:prstGeom>
            <a:noFill/>
            <a:ln/>
          </p:spPr>
          <p:txBody>
            <a:bodyPr wrap="none" lIns="0" tIns="0" rIns="0" bIns="0" rtlCol="0" anchor="t"/>
            <a:lstStyle/>
            <a:p>
              <a:pPr>
                <a:lnSpc>
                  <a:spcPts val="2063"/>
                </a:lnSpc>
              </a:pPr>
              <a:r>
                <a:rPr lang="en-US" sz="2000" b="1" dirty="0">
                  <a:solidFill>
                    <a:srgbClr val="2C3249"/>
                  </a:solidFill>
                  <a:ea typeface="Kanit Light" pitchFamily="34" charset="-122"/>
                  <a:cs typeface="Kanit Light" pitchFamily="34" charset="-120"/>
                </a:rPr>
                <a:t>Chancen &amp; Herausforderungen</a:t>
              </a:r>
              <a:endParaRPr lang="en-US" sz="2000" b="1" dirty="0"/>
            </a:p>
          </p:txBody>
        </p:sp>
        <p:sp>
          <p:nvSpPr>
            <p:cNvPr id="39" name="Text 16">
              <a:extLst>
                <a:ext uri="{FF2B5EF4-FFF2-40B4-BE49-F238E27FC236}">
                  <a16:creationId xmlns:a16="http://schemas.microsoft.com/office/drawing/2014/main" id="{35FC0C8A-2FD3-953E-7493-57E83E538B5C}"/>
                </a:ext>
              </a:extLst>
            </p:cNvPr>
            <p:cNvSpPr/>
            <p:nvPr/>
          </p:nvSpPr>
          <p:spPr>
            <a:xfrm>
              <a:off x="5814270" y="4250066"/>
              <a:ext cx="4806047" cy="544354"/>
            </a:xfrm>
            <a:prstGeom prst="rect">
              <a:avLst/>
            </a:prstGeom>
            <a:noFill/>
            <a:ln/>
          </p:spPr>
          <p:txBody>
            <a:bodyPr wrap="square" lIns="0" tIns="0" rIns="0" bIns="0" rtlCol="0" anchor="t"/>
            <a:lstStyle/>
            <a:p>
              <a:pPr>
                <a:lnSpc>
                  <a:spcPts val="2138"/>
                </a:lnSpc>
              </a:pPr>
              <a:r>
                <a:rPr lang="en-US" sz="2000" dirty="0">
                  <a:solidFill>
                    <a:srgbClr val="2C3249"/>
                  </a:solidFill>
                  <a:ea typeface="Martel Sans" pitchFamily="34" charset="-122"/>
                  <a:cs typeface="Martel Sans" pitchFamily="34" charset="-120"/>
                </a:rPr>
                <a:t>Nutzung von EHRs für Forschungsprojekte einschätzen können.</a:t>
              </a:r>
              <a:endParaRPr lang="en-US" sz="2000" dirty="0"/>
            </a:p>
          </p:txBody>
        </p:sp>
      </p:grpSp>
      <p:pic>
        <p:nvPicPr>
          <p:cNvPr id="41" name="alloy_gpt-4o-mini-tts_1x_2025-10-22T18_35_15-361Z">
            <a:hlinkClick r:id="" action="ppaction://media"/>
            <a:extLst>
              <a:ext uri="{FF2B5EF4-FFF2-40B4-BE49-F238E27FC236}">
                <a16:creationId xmlns:a16="http://schemas.microsoft.com/office/drawing/2014/main" id="{5BC82BA3-DEE9-74E1-FCBD-11C64AE756B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17714" y="6012656"/>
            <a:ext cx="609600" cy="609600"/>
          </a:xfrm>
          <a:prstGeom prst="rect">
            <a:avLst/>
          </a:prstGeom>
        </p:spPr>
      </p:pic>
    </p:spTree>
    <p:extLst>
      <p:ext uri="{BB962C8B-B14F-4D97-AF65-F5344CB8AC3E}">
        <p14:creationId xmlns:p14="http://schemas.microsoft.com/office/powerpoint/2010/main" val="3041030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000" fill="hold"/>
                                        <p:tgtEl>
                                          <p:spTgt spid="4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1"/>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D383BB-5B4D-1DAF-2971-DAC0C04BA0EB}"/>
              </a:ext>
            </a:extLst>
          </p:cNvPr>
          <p:cNvSpPr>
            <a:spLocks noGrp="1"/>
          </p:cNvSpPr>
          <p:nvPr>
            <p:ph type="title"/>
          </p:nvPr>
        </p:nvSpPr>
        <p:spPr/>
        <p:txBody>
          <a:bodyPr/>
          <a:lstStyle/>
          <a:p>
            <a:r>
              <a:rPr lang="de-DE" dirty="0"/>
              <a:t>Grundlagen und Definitionen</a:t>
            </a:r>
          </a:p>
        </p:txBody>
      </p:sp>
      <p:sp>
        <p:nvSpPr>
          <p:cNvPr id="4" name="Fußzeilenplatzhalter 3">
            <a:extLst>
              <a:ext uri="{FF2B5EF4-FFF2-40B4-BE49-F238E27FC236}">
                <a16:creationId xmlns:a16="http://schemas.microsoft.com/office/drawing/2014/main" id="{FC22B0BA-A332-80F1-3EC2-96A894573441}"/>
              </a:ext>
            </a:extLst>
          </p:cNvPr>
          <p:cNvSpPr>
            <a:spLocks noGrp="1"/>
          </p:cNvSpPr>
          <p:nvPr>
            <p:ph type="ftr" sz="quarter" idx="11"/>
          </p:nvPr>
        </p:nvSpPr>
        <p:spPr/>
        <p:txBody>
          <a:bodyPr/>
          <a:lstStyle/>
          <a:p>
            <a:endParaRPr lang="de-DE" dirty="0"/>
          </a:p>
        </p:txBody>
      </p:sp>
      <p:sp>
        <p:nvSpPr>
          <p:cNvPr id="5" name="Foliennummernplatzhalter 4">
            <a:extLst>
              <a:ext uri="{FF2B5EF4-FFF2-40B4-BE49-F238E27FC236}">
                <a16:creationId xmlns:a16="http://schemas.microsoft.com/office/drawing/2014/main" id="{934AE9C6-D458-1F22-6062-BD0DFEF48EC5}"/>
              </a:ext>
            </a:extLst>
          </p:cNvPr>
          <p:cNvSpPr>
            <a:spLocks noGrp="1"/>
          </p:cNvSpPr>
          <p:nvPr>
            <p:ph type="sldNum" sz="quarter" idx="12"/>
          </p:nvPr>
        </p:nvSpPr>
        <p:spPr/>
        <p:txBody>
          <a:bodyPr/>
          <a:lstStyle/>
          <a:p>
            <a:fld id="{BBDAF7BE-D89C-6B49-BAC7-BAB901C4C797}" type="slidenum">
              <a:rPr lang="de-DE" smtClean="0"/>
              <a:pPr/>
              <a:t>4</a:t>
            </a:fld>
            <a:endParaRPr lang="de-DE"/>
          </a:p>
        </p:txBody>
      </p:sp>
      <p:sp>
        <p:nvSpPr>
          <p:cNvPr id="6" name="Textplatzhalter 5">
            <a:extLst>
              <a:ext uri="{FF2B5EF4-FFF2-40B4-BE49-F238E27FC236}">
                <a16:creationId xmlns:a16="http://schemas.microsoft.com/office/drawing/2014/main" id="{ACC1286A-D5CA-0004-2850-0B22283345F7}"/>
              </a:ext>
            </a:extLst>
          </p:cNvPr>
          <p:cNvSpPr>
            <a:spLocks noGrp="1"/>
          </p:cNvSpPr>
          <p:nvPr>
            <p:ph type="body" sz="quarter" idx="13"/>
          </p:nvPr>
        </p:nvSpPr>
        <p:spPr/>
        <p:txBody>
          <a:bodyPr/>
          <a:lstStyle/>
          <a:p>
            <a:endParaRPr lang="de-DE"/>
          </a:p>
        </p:txBody>
      </p:sp>
      <p:sp>
        <p:nvSpPr>
          <p:cNvPr id="7" name="Textplatzhalter 6">
            <a:extLst>
              <a:ext uri="{FF2B5EF4-FFF2-40B4-BE49-F238E27FC236}">
                <a16:creationId xmlns:a16="http://schemas.microsoft.com/office/drawing/2014/main" id="{117086F8-A4AB-7BC2-9AEE-3D3A44D77A4E}"/>
              </a:ext>
            </a:extLst>
          </p:cNvPr>
          <p:cNvSpPr>
            <a:spLocks noGrp="1"/>
          </p:cNvSpPr>
          <p:nvPr>
            <p:ph type="body" sz="quarter" idx="14"/>
          </p:nvPr>
        </p:nvSpPr>
        <p:spPr/>
        <p:txBody>
          <a:bodyPr/>
          <a:lstStyle/>
          <a:p>
            <a:endParaRPr lang="de-DE"/>
          </a:p>
        </p:txBody>
      </p:sp>
      <p:grpSp>
        <p:nvGrpSpPr>
          <p:cNvPr id="15" name="Gruppieren 14">
            <a:extLst>
              <a:ext uri="{FF2B5EF4-FFF2-40B4-BE49-F238E27FC236}">
                <a16:creationId xmlns:a16="http://schemas.microsoft.com/office/drawing/2014/main" id="{2CA69BE4-AB7C-AF65-6BB1-F857D6DB9725}"/>
              </a:ext>
            </a:extLst>
          </p:cNvPr>
          <p:cNvGrpSpPr/>
          <p:nvPr/>
        </p:nvGrpSpPr>
        <p:grpSpPr>
          <a:xfrm>
            <a:off x="838199" y="1853401"/>
            <a:ext cx="10515599" cy="3955783"/>
            <a:chOff x="4710143" y="2941082"/>
            <a:chExt cx="5673030" cy="2885450"/>
          </a:xfrm>
        </p:grpSpPr>
        <p:sp>
          <p:nvSpPr>
            <p:cNvPr id="11" name="Text 1">
              <a:extLst>
                <a:ext uri="{FF2B5EF4-FFF2-40B4-BE49-F238E27FC236}">
                  <a16:creationId xmlns:a16="http://schemas.microsoft.com/office/drawing/2014/main" id="{D5200294-AC29-157C-F378-52CE3D38BCC1}"/>
                </a:ext>
              </a:extLst>
            </p:cNvPr>
            <p:cNvSpPr/>
            <p:nvPr/>
          </p:nvSpPr>
          <p:spPr>
            <a:xfrm>
              <a:off x="4710143" y="2941082"/>
              <a:ext cx="2626132" cy="531495"/>
            </a:xfrm>
            <a:prstGeom prst="rect">
              <a:avLst/>
            </a:prstGeom>
            <a:noFill/>
            <a:ln/>
          </p:spPr>
          <p:txBody>
            <a:bodyPr wrap="square" lIns="0" tIns="0" rIns="0" bIns="0" rtlCol="0" anchor="t"/>
            <a:lstStyle/>
            <a:p>
              <a:pPr>
                <a:lnSpc>
                  <a:spcPts val="2063"/>
                </a:lnSpc>
              </a:pPr>
              <a:r>
                <a:rPr lang="en-US" sz="2000" b="1" dirty="0">
                  <a:solidFill>
                    <a:srgbClr val="002B44"/>
                  </a:solidFill>
                  <a:ea typeface="Kanit Light" pitchFamily="34" charset="-122"/>
                  <a:cs typeface="Kanit Light" pitchFamily="34" charset="-120"/>
                </a:rPr>
                <a:t>Elektronische Gesundheitsakten (EHRs)</a:t>
              </a:r>
              <a:endParaRPr lang="en-US" sz="2000" b="1" dirty="0">
                <a:solidFill>
                  <a:srgbClr val="002B44"/>
                </a:solidFill>
              </a:endParaRPr>
            </a:p>
          </p:txBody>
        </p:sp>
        <p:sp>
          <p:nvSpPr>
            <p:cNvPr id="12" name="Text 2">
              <a:extLst>
                <a:ext uri="{FF2B5EF4-FFF2-40B4-BE49-F238E27FC236}">
                  <a16:creationId xmlns:a16="http://schemas.microsoft.com/office/drawing/2014/main" id="{C551302D-E358-7A52-B49D-EEA2CA62328B}"/>
                </a:ext>
              </a:extLst>
            </p:cNvPr>
            <p:cNvSpPr/>
            <p:nvPr/>
          </p:nvSpPr>
          <p:spPr>
            <a:xfrm>
              <a:off x="4710143" y="3376940"/>
              <a:ext cx="2626132" cy="2449592"/>
            </a:xfrm>
            <a:prstGeom prst="rect">
              <a:avLst/>
            </a:prstGeom>
            <a:noFill/>
            <a:ln/>
          </p:spPr>
          <p:txBody>
            <a:bodyPr wrap="square" lIns="0" tIns="0" rIns="0" bIns="0" rtlCol="0" anchor="t"/>
            <a:lstStyle/>
            <a:p>
              <a:pPr>
                <a:lnSpc>
                  <a:spcPct val="150000"/>
                </a:lnSpc>
              </a:pPr>
              <a:r>
                <a:rPr lang="en-US" sz="2000" dirty="0">
                  <a:solidFill>
                    <a:srgbClr val="2C3249"/>
                  </a:solidFill>
                  <a:ea typeface="Martel Sans" pitchFamily="34" charset="-122"/>
                  <a:cs typeface="Martel Sans" pitchFamily="34" charset="-120"/>
                </a:rPr>
                <a:t>Digitale Patient:innenunterlagen mit Diagnosen, Therapieplänen, Laborergebnissen und Medikationsplänen. Die ePA wird seit Januar 2025 automatisch für alle 73 Millionen gesetzlich Versicherten angelegt.</a:t>
              </a:r>
              <a:endParaRPr lang="en-US" sz="2000" dirty="0"/>
            </a:p>
          </p:txBody>
        </p:sp>
        <p:sp>
          <p:nvSpPr>
            <p:cNvPr id="13" name="Text 3">
              <a:extLst>
                <a:ext uri="{FF2B5EF4-FFF2-40B4-BE49-F238E27FC236}">
                  <a16:creationId xmlns:a16="http://schemas.microsoft.com/office/drawing/2014/main" id="{63AEF7BE-94CC-68EE-E821-FB18B7F51EA5}"/>
                </a:ext>
              </a:extLst>
            </p:cNvPr>
            <p:cNvSpPr/>
            <p:nvPr/>
          </p:nvSpPr>
          <p:spPr>
            <a:xfrm>
              <a:off x="7757041" y="2941082"/>
              <a:ext cx="2126426" cy="265748"/>
            </a:xfrm>
            <a:prstGeom prst="rect">
              <a:avLst/>
            </a:prstGeom>
            <a:noFill/>
            <a:ln/>
          </p:spPr>
          <p:txBody>
            <a:bodyPr wrap="none" lIns="0" tIns="0" rIns="0" bIns="0" rtlCol="0" anchor="t"/>
            <a:lstStyle/>
            <a:p>
              <a:pPr>
                <a:lnSpc>
                  <a:spcPts val="2063"/>
                </a:lnSpc>
              </a:pPr>
              <a:r>
                <a:rPr lang="en-US" sz="2000" b="1" dirty="0">
                  <a:solidFill>
                    <a:srgbClr val="002B44"/>
                  </a:solidFill>
                  <a:ea typeface="Kanit Light" pitchFamily="34" charset="-122"/>
                  <a:cs typeface="Kanit Light" pitchFamily="34" charset="-120"/>
                </a:rPr>
                <a:t>Administrative Daten</a:t>
              </a:r>
              <a:endParaRPr lang="en-US" sz="2000" b="1" dirty="0">
                <a:solidFill>
                  <a:srgbClr val="002B44"/>
                </a:solidFill>
              </a:endParaRPr>
            </a:p>
          </p:txBody>
        </p:sp>
        <p:sp>
          <p:nvSpPr>
            <p:cNvPr id="14" name="Text 4">
              <a:extLst>
                <a:ext uri="{FF2B5EF4-FFF2-40B4-BE49-F238E27FC236}">
                  <a16:creationId xmlns:a16="http://schemas.microsoft.com/office/drawing/2014/main" id="{E164B9BB-DF00-D893-ADB1-964B69B26944}"/>
                </a:ext>
              </a:extLst>
            </p:cNvPr>
            <p:cNvSpPr/>
            <p:nvPr/>
          </p:nvSpPr>
          <p:spPr>
            <a:xfrm>
              <a:off x="7757041" y="3376940"/>
              <a:ext cx="2626132" cy="1905239"/>
            </a:xfrm>
            <a:prstGeom prst="rect">
              <a:avLst/>
            </a:prstGeom>
            <a:noFill/>
            <a:ln/>
          </p:spPr>
          <p:txBody>
            <a:bodyPr wrap="square" lIns="0" tIns="0" rIns="0" bIns="0" rtlCol="0" anchor="t"/>
            <a:lstStyle/>
            <a:p>
              <a:pPr>
                <a:lnSpc>
                  <a:spcPct val="150000"/>
                </a:lnSpc>
              </a:pPr>
              <a:r>
                <a:rPr lang="en-US" sz="2000" dirty="0">
                  <a:solidFill>
                    <a:srgbClr val="2C3249"/>
                  </a:solidFill>
                  <a:ea typeface="Martel Sans" pitchFamily="34" charset="-122"/>
                  <a:cs typeface="Martel Sans" pitchFamily="34" charset="-120"/>
                </a:rPr>
                <a:t>Routinedaten der GKV aus Abrechnungen von Krankenhäusern und niedergelassenen Ärzten. Enthalten ICD-10-Diagnosen, OPS-Prozeduren und DRG-Fallpauschalen.</a:t>
              </a:r>
              <a:endParaRPr lang="en-US" sz="2000" dirty="0"/>
            </a:p>
          </p:txBody>
        </p:sp>
      </p:grpSp>
      <p:pic>
        <p:nvPicPr>
          <p:cNvPr id="16" name="alloy_gpt-4o-mini-tts_1x_2025-10-22T18_35_53-571Z">
            <a:hlinkClick r:id="" action="ppaction://media"/>
            <a:extLst>
              <a:ext uri="{FF2B5EF4-FFF2-40B4-BE49-F238E27FC236}">
                <a16:creationId xmlns:a16="http://schemas.microsoft.com/office/drawing/2014/main" id="{A2EF9007-4CE9-CE8D-D8A0-5FD6B918B74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28599" y="6012656"/>
            <a:ext cx="609600" cy="609600"/>
          </a:xfrm>
          <a:prstGeom prst="rect">
            <a:avLst/>
          </a:prstGeom>
        </p:spPr>
      </p:pic>
    </p:spTree>
    <p:extLst>
      <p:ext uri="{BB962C8B-B14F-4D97-AF65-F5344CB8AC3E}">
        <p14:creationId xmlns:p14="http://schemas.microsoft.com/office/powerpoint/2010/main" val="1230110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712"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1DEAAF-A093-9A03-B432-0C719115FE19}"/>
              </a:ext>
            </a:extLst>
          </p:cNvPr>
          <p:cNvSpPr>
            <a:spLocks noGrp="1"/>
          </p:cNvSpPr>
          <p:nvPr>
            <p:ph type="title"/>
          </p:nvPr>
        </p:nvSpPr>
        <p:spPr/>
        <p:txBody>
          <a:bodyPr/>
          <a:lstStyle/>
          <a:p>
            <a:r>
              <a:rPr lang="de-DE" dirty="0">
                <a:latin typeface="+mj-lt"/>
              </a:rPr>
              <a:t>Datenstrukturen und -qualität</a:t>
            </a:r>
          </a:p>
        </p:txBody>
      </p:sp>
      <p:sp>
        <p:nvSpPr>
          <p:cNvPr id="4" name="Fußzeilenplatzhalter 3">
            <a:extLst>
              <a:ext uri="{FF2B5EF4-FFF2-40B4-BE49-F238E27FC236}">
                <a16:creationId xmlns:a16="http://schemas.microsoft.com/office/drawing/2014/main" id="{6B0158E8-0A0E-1AA5-F91F-F78EB5873676}"/>
              </a:ext>
            </a:extLst>
          </p:cNvPr>
          <p:cNvSpPr>
            <a:spLocks noGrp="1"/>
          </p:cNvSpPr>
          <p:nvPr>
            <p:ph type="ftr" sz="quarter" idx="11"/>
          </p:nvPr>
        </p:nvSpPr>
        <p:spPr/>
        <p:txBody>
          <a:bodyPr/>
          <a:lstStyle/>
          <a:p>
            <a:endParaRPr lang="de-DE" dirty="0">
              <a:latin typeface="+mj-lt"/>
            </a:endParaRPr>
          </a:p>
        </p:txBody>
      </p:sp>
      <p:sp>
        <p:nvSpPr>
          <p:cNvPr id="5" name="Foliennummernplatzhalter 4">
            <a:extLst>
              <a:ext uri="{FF2B5EF4-FFF2-40B4-BE49-F238E27FC236}">
                <a16:creationId xmlns:a16="http://schemas.microsoft.com/office/drawing/2014/main" id="{21FCE677-1F03-52F6-7BC9-F05F161FD65D}"/>
              </a:ext>
            </a:extLst>
          </p:cNvPr>
          <p:cNvSpPr>
            <a:spLocks noGrp="1"/>
          </p:cNvSpPr>
          <p:nvPr>
            <p:ph type="sldNum" sz="quarter" idx="12"/>
          </p:nvPr>
        </p:nvSpPr>
        <p:spPr/>
        <p:txBody>
          <a:bodyPr/>
          <a:lstStyle/>
          <a:p>
            <a:fld id="{BBDAF7BE-D89C-6B49-BAC7-BAB901C4C797}" type="slidenum">
              <a:rPr lang="de-DE" smtClean="0">
                <a:latin typeface="+mj-lt"/>
              </a:rPr>
              <a:pPr/>
              <a:t>5</a:t>
            </a:fld>
            <a:endParaRPr lang="de-DE">
              <a:latin typeface="+mj-lt"/>
            </a:endParaRPr>
          </a:p>
        </p:txBody>
      </p:sp>
      <p:sp>
        <p:nvSpPr>
          <p:cNvPr id="6" name="Textplatzhalter 5">
            <a:extLst>
              <a:ext uri="{FF2B5EF4-FFF2-40B4-BE49-F238E27FC236}">
                <a16:creationId xmlns:a16="http://schemas.microsoft.com/office/drawing/2014/main" id="{628E13C9-A3D3-0988-D3B1-136B3F09005B}"/>
              </a:ext>
            </a:extLst>
          </p:cNvPr>
          <p:cNvSpPr>
            <a:spLocks noGrp="1"/>
          </p:cNvSpPr>
          <p:nvPr>
            <p:ph type="body" sz="quarter" idx="13"/>
          </p:nvPr>
        </p:nvSpPr>
        <p:spPr/>
        <p:txBody>
          <a:bodyPr/>
          <a:lstStyle/>
          <a:p>
            <a:endParaRPr lang="de-DE">
              <a:latin typeface="+mj-lt"/>
            </a:endParaRPr>
          </a:p>
        </p:txBody>
      </p:sp>
      <p:sp>
        <p:nvSpPr>
          <p:cNvPr id="7" name="Textplatzhalter 6">
            <a:extLst>
              <a:ext uri="{FF2B5EF4-FFF2-40B4-BE49-F238E27FC236}">
                <a16:creationId xmlns:a16="http://schemas.microsoft.com/office/drawing/2014/main" id="{3AE78409-1EF1-F3AC-9F3D-2365CD75761D}"/>
              </a:ext>
            </a:extLst>
          </p:cNvPr>
          <p:cNvSpPr>
            <a:spLocks noGrp="1"/>
          </p:cNvSpPr>
          <p:nvPr>
            <p:ph type="body" sz="quarter" idx="14"/>
          </p:nvPr>
        </p:nvSpPr>
        <p:spPr/>
        <p:txBody>
          <a:bodyPr/>
          <a:lstStyle/>
          <a:p>
            <a:endParaRPr lang="de-DE">
              <a:latin typeface="+mj-lt"/>
            </a:endParaRPr>
          </a:p>
        </p:txBody>
      </p:sp>
      <p:grpSp>
        <p:nvGrpSpPr>
          <p:cNvPr id="65" name="Gruppieren 64">
            <a:extLst>
              <a:ext uri="{FF2B5EF4-FFF2-40B4-BE49-F238E27FC236}">
                <a16:creationId xmlns:a16="http://schemas.microsoft.com/office/drawing/2014/main" id="{CB63B5D2-BA2B-D144-AE54-D6E666F8AB27}"/>
              </a:ext>
            </a:extLst>
          </p:cNvPr>
          <p:cNvGrpSpPr/>
          <p:nvPr/>
        </p:nvGrpSpPr>
        <p:grpSpPr>
          <a:xfrm>
            <a:off x="838200" y="1828801"/>
            <a:ext cx="10515600" cy="4012672"/>
            <a:chOff x="793790" y="1912501"/>
            <a:chExt cx="13042821" cy="4841880"/>
          </a:xfrm>
        </p:grpSpPr>
        <p:sp>
          <p:nvSpPr>
            <p:cNvPr id="50" name="Shape 1">
              <a:extLst>
                <a:ext uri="{FF2B5EF4-FFF2-40B4-BE49-F238E27FC236}">
                  <a16:creationId xmlns:a16="http://schemas.microsoft.com/office/drawing/2014/main" id="{23218552-292F-5FC7-3885-34854D13E29D}"/>
                </a:ext>
              </a:extLst>
            </p:cNvPr>
            <p:cNvSpPr/>
            <p:nvPr/>
          </p:nvSpPr>
          <p:spPr>
            <a:xfrm>
              <a:off x="793790" y="1912501"/>
              <a:ext cx="4205764" cy="4841880"/>
            </a:xfrm>
            <a:prstGeom prst="roundRect">
              <a:avLst>
                <a:gd name="adj" fmla="val 3223"/>
              </a:avLst>
            </a:prstGeom>
            <a:solidFill>
              <a:srgbClr val="DFECE9"/>
            </a:solidFill>
            <a:ln w="7620">
              <a:solidFill>
                <a:srgbClr val="C5D2CF"/>
              </a:solidFill>
              <a:prstDash val="solid"/>
            </a:ln>
          </p:spPr>
          <p:txBody>
            <a:bodyPr/>
            <a:lstStyle/>
            <a:p>
              <a:endParaRPr lang="de-DE" sz="2000">
                <a:latin typeface="+mj-lt"/>
              </a:endParaRPr>
            </a:p>
          </p:txBody>
        </p:sp>
        <p:sp>
          <p:nvSpPr>
            <p:cNvPr id="51" name="Shape 2">
              <a:extLst>
                <a:ext uri="{FF2B5EF4-FFF2-40B4-BE49-F238E27FC236}">
                  <a16:creationId xmlns:a16="http://schemas.microsoft.com/office/drawing/2014/main" id="{894749F3-DEDB-2974-A311-3D37BA68245F}"/>
                </a:ext>
              </a:extLst>
            </p:cNvPr>
            <p:cNvSpPr/>
            <p:nvPr/>
          </p:nvSpPr>
          <p:spPr>
            <a:xfrm>
              <a:off x="1014055" y="2132767"/>
              <a:ext cx="637937" cy="637937"/>
            </a:xfrm>
            <a:prstGeom prst="roundRect">
              <a:avLst>
                <a:gd name="adj" fmla="val 14332270"/>
              </a:avLst>
            </a:prstGeom>
            <a:solidFill>
              <a:srgbClr val="437066"/>
            </a:solidFill>
            <a:ln/>
          </p:spPr>
          <p:txBody>
            <a:bodyPr/>
            <a:lstStyle/>
            <a:p>
              <a:endParaRPr lang="de-DE" sz="2000">
                <a:latin typeface="+mj-lt"/>
              </a:endParaRPr>
            </a:p>
          </p:txBody>
        </p:sp>
        <p:pic>
          <p:nvPicPr>
            <p:cNvPr id="52" name="Image 0" descr="preencoded.png">
              <a:extLst>
                <a:ext uri="{FF2B5EF4-FFF2-40B4-BE49-F238E27FC236}">
                  <a16:creationId xmlns:a16="http://schemas.microsoft.com/office/drawing/2014/main" id="{A56504B6-7931-8583-C059-46BE0A78411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89434" y="2308146"/>
              <a:ext cx="287060" cy="287060"/>
            </a:xfrm>
            <a:prstGeom prst="rect">
              <a:avLst/>
            </a:prstGeom>
          </p:spPr>
        </p:pic>
        <p:sp>
          <p:nvSpPr>
            <p:cNvPr id="53" name="Text 3">
              <a:extLst>
                <a:ext uri="{FF2B5EF4-FFF2-40B4-BE49-F238E27FC236}">
                  <a16:creationId xmlns:a16="http://schemas.microsoft.com/office/drawing/2014/main" id="{8A2EC36F-0463-B525-618F-A972599BEDF4}"/>
                </a:ext>
              </a:extLst>
            </p:cNvPr>
            <p:cNvSpPr/>
            <p:nvPr/>
          </p:nvSpPr>
          <p:spPr>
            <a:xfrm>
              <a:off x="1014055" y="2983349"/>
              <a:ext cx="2658070" cy="580559"/>
            </a:xfrm>
            <a:prstGeom prst="rect">
              <a:avLst/>
            </a:prstGeom>
            <a:noFill/>
            <a:ln/>
          </p:spPr>
          <p:txBody>
            <a:bodyPr wrap="none" lIns="0" tIns="0" rIns="0" bIns="0" rtlCol="0" anchor="t"/>
            <a:lstStyle/>
            <a:p>
              <a:pPr marL="0" indent="0" algn="l">
                <a:lnSpc>
                  <a:spcPts val="2600"/>
                </a:lnSpc>
                <a:buNone/>
              </a:pPr>
              <a:r>
                <a:rPr lang="en-US" sz="2000" b="1" dirty="0">
                  <a:solidFill>
                    <a:srgbClr val="2C3249"/>
                  </a:solidFill>
                  <a:latin typeface="+mj-lt"/>
                  <a:ea typeface="Kanit Light" pitchFamily="34" charset="-122"/>
                  <a:cs typeface="Kanit Light" pitchFamily="34" charset="-120"/>
                </a:rPr>
                <a:t>Strukturierte Daten</a:t>
              </a:r>
              <a:endParaRPr lang="en-US" sz="2000" b="1" dirty="0">
                <a:latin typeface="+mj-lt"/>
              </a:endParaRPr>
            </a:p>
          </p:txBody>
        </p:sp>
        <p:sp>
          <p:nvSpPr>
            <p:cNvPr id="54" name="Text 4">
              <a:extLst>
                <a:ext uri="{FF2B5EF4-FFF2-40B4-BE49-F238E27FC236}">
                  <a16:creationId xmlns:a16="http://schemas.microsoft.com/office/drawing/2014/main" id="{7FD8BA67-A35E-DBB8-76CA-FA1C2AF676C4}"/>
                </a:ext>
              </a:extLst>
            </p:cNvPr>
            <p:cNvSpPr/>
            <p:nvPr/>
          </p:nvSpPr>
          <p:spPr>
            <a:xfrm>
              <a:off x="1014055" y="3443168"/>
              <a:ext cx="3765232" cy="1782865"/>
            </a:xfrm>
            <a:prstGeom prst="rect">
              <a:avLst/>
            </a:prstGeom>
            <a:noFill/>
            <a:ln/>
          </p:spPr>
          <p:txBody>
            <a:bodyPr wrap="square" lIns="0" tIns="0" rIns="0" bIns="0" rtlCol="0" anchor="t"/>
            <a:lstStyle/>
            <a:p>
              <a:pPr marL="0" indent="0" algn="l">
                <a:lnSpc>
                  <a:spcPts val="2650"/>
                </a:lnSpc>
                <a:buNone/>
              </a:pPr>
              <a:r>
                <a:rPr lang="en-US" sz="2000" dirty="0">
                  <a:solidFill>
                    <a:srgbClr val="2C3249"/>
                  </a:solidFill>
                  <a:latin typeface="+mj-lt"/>
                  <a:ea typeface="Martel Sans" pitchFamily="34" charset="-122"/>
                  <a:cs typeface="Martel Sans" pitchFamily="34" charset="-120"/>
                </a:rPr>
                <a:t>Kodierte Diagnosen, Laborwerte und Medikamentenlisten in standardisierten Formaten.</a:t>
              </a:r>
              <a:endParaRPr lang="en-US" sz="2000" dirty="0">
                <a:latin typeface="+mj-lt"/>
              </a:endParaRPr>
            </a:p>
          </p:txBody>
        </p:sp>
        <p:sp>
          <p:nvSpPr>
            <p:cNvPr id="55" name="Shape 5">
              <a:extLst>
                <a:ext uri="{FF2B5EF4-FFF2-40B4-BE49-F238E27FC236}">
                  <a16:creationId xmlns:a16="http://schemas.microsoft.com/office/drawing/2014/main" id="{AE61FD31-7DFB-E2B0-5D6C-A060F79AF495}"/>
                </a:ext>
              </a:extLst>
            </p:cNvPr>
            <p:cNvSpPr/>
            <p:nvPr/>
          </p:nvSpPr>
          <p:spPr>
            <a:xfrm>
              <a:off x="5212199" y="1912501"/>
              <a:ext cx="4205883" cy="4841880"/>
            </a:xfrm>
            <a:prstGeom prst="roundRect">
              <a:avLst>
                <a:gd name="adj" fmla="val 3223"/>
              </a:avLst>
            </a:prstGeom>
            <a:solidFill>
              <a:srgbClr val="DFECE9"/>
            </a:solidFill>
            <a:ln w="7620">
              <a:solidFill>
                <a:srgbClr val="C5D2CF"/>
              </a:solidFill>
              <a:prstDash val="solid"/>
            </a:ln>
          </p:spPr>
          <p:txBody>
            <a:bodyPr/>
            <a:lstStyle/>
            <a:p>
              <a:endParaRPr lang="de-DE" sz="2000">
                <a:latin typeface="+mj-lt"/>
              </a:endParaRPr>
            </a:p>
          </p:txBody>
        </p:sp>
        <p:sp>
          <p:nvSpPr>
            <p:cNvPr id="56" name="Shape 6">
              <a:extLst>
                <a:ext uri="{FF2B5EF4-FFF2-40B4-BE49-F238E27FC236}">
                  <a16:creationId xmlns:a16="http://schemas.microsoft.com/office/drawing/2014/main" id="{69238985-3328-3AAE-ACF0-0A2A362313DD}"/>
                </a:ext>
              </a:extLst>
            </p:cNvPr>
            <p:cNvSpPr/>
            <p:nvPr/>
          </p:nvSpPr>
          <p:spPr>
            <a:xfrm>
              <a:off x="5432465" y="2132767"/>
              <a:ext cx="637937" cy="637937"/>
            </a:xfrm>
            <a:prstGeom prst="roundRect">
              <a:avLst>
                <a:gd name="adj" fmla="val 14332270"/>
              </a:avLst>
            </a:prstGeom>
            <a:solidFill>
              <a:srgbClr val="437066"/>
            </a:solidFill>
            <a:ln/>
          </p:spPr>
          <p:txBody>
            <a:bodyPr/>
            <a:lstStyle/>
            <a:p>
              <a:endParaRPr lang="de-DE" sz="2000">
                <a:latin typeface="+mj-lt"/>
              </a:endParaRPr>
            </a:p>
          </p:txBody>
        </p:sp>
        <p:pic>
          <p:nvPicPr>
            <p:cNvPr id="57" name="Image 1" descr="preencoded.png">
              <a:extLst>
                <a:ext uri="{FF2B5EF4-FFF2-40B4-BE49-F238E27FC236}">
                  <a16:creationId xmlns:a16="http://schemas.microsoft.com/office/drawing/2014/main" id="{0B981FF9-AB8D-977C-3DDE-E65FED45A50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607844" y="2308146"/>
              <a:ext cx="287060" cy="287060"/>
            </a:xfrm>
            <a:prstGeom prst="rect">
              <a:avLst/>
            </a:prstGeom>
          </p:spPr>
        </p:pic>
        <p:sp>
          <p:nvSpPr>
            <p:cNvPr id="58" name="Text 7">
              <a:extLst>
                <a:ext uri="{FF2B5EF4-FFF2-40B4-BE49-F238E27FC236}">
                  <a16:creationId xmlns:a16="http://schemas.microsoft.com/office/drawing/2014/main" id="{14898C0F-73FF-646D-52BC-9B0F878C785A}"/>
                </a:ext>
              </a:extLst>
            </p:cNvPr>
            <p:cNvSpPr/>
            <p:nvPr/>
          </p:nvSpPr>
          <p:spPr>
            <a:xfrm>
              <a:off x="5432465" y="2983349"/>
              <a:ext cx="2658070" cy="580559"/>
            </a:xfrm>
            <a:prstGeom prst="rect">
              <a:avLst/>
            </a:prstGeom>
            <a:noFill/>
            <a:ln/>
          </p:spPr>
          <p:txBody>
            <a:bodyPr wrap="none" lIns="0" tIns="0" rIns="0" bIns="0" rtlCol="0" anchor="t"/>
            <a:lstStyle/>
            <a:p>
              <a:pPr marL="0" indent="0" algn="l">
                <a:lnSpc>
                  <a:spcPts val="2600"/>
                </a:lnSpc>
                <a:buNone/>
              </a:pPr>
              <a:r>
                <a:rPr lang="en-US" sz="2000" b="1" dirty="0">
                  <a:solidFill>
                    <a:srgbClr val="2C3249"/>
                  </a:solidFill>
                  <a:latin typeface="+mj-lt"/>
                  <a:ea typeface="Kanit Light" pitchFamily="34" charset="-122"/>
                  <a:cs typeface="Kanit Light" pitchFamily="34" charset="-120"/>
                </a:rPr>
                <a:t>Unstrukturierte Daten</a:t>
              </a:r>
              <a:endParaRPr lang="en-US" sz="2000" b="1" dirty="0">
                <a:latin typeface="+mj-lt"/>
              </a:endParaRPr>
            </a:p>
          </p:txBody>
        </p:sp>
        <p:sp>
          <p:nvSpPr>
            <p:cNvPr id="59" name="Text 8">
              <a:extLst>
                <a:ext uri="{FF2B5EF4-FFF2-40B4-BE49-F238E27FC236}">
                  <a16:creationId xmlns:a16="http://schemas.microsoft.com/office/drawing/2014/main" id="{6E03119F-7EAA-B0D2-5826-B885ACCF2EF5}"/>
                </a:ext>
              </a:extLst>
            </p:cNvPr>
            <p:cNvSpPr/>
            <p:nvPr/>
          </p:nvSpPr>
          <p:spPr>
            <a:xfrm>
              <a:off x="5432465" y="3443168"/>
              <a:ext cx="3765352" cy="1782865"/>
            </a:xfrm>
            <a:prstGeom prst="rect">
              <a:avLst/>
            </a:prstGeom>
            <a:noFill/>
            <a:ln/>
          </p:spPr>
          <p:txBody>
            <a:bodyPr wrap="square" lIns="0" tIns="0" rIns="0" bIns="0" rtlCol="0" anchor="t"/>
            <a:lstStyle/>
            <a:p>
              <a:pPr marL="0" indent="0" algn="l">
                <a:lnSpc>
                  <a:spcPts val="2650"/>
                </a:lnSpc>
                <a:buNone/>
              </a:pPr>
              <a:r>
                <a:rPr lang="en-US" sz="2000" dirty="0">
                  <a:solidFill>
                    <a:srgbClr val="2C3249"/>
                  </a:solidFill>
                  <a:latin typeface="+mj-lt"/>
                  <a:ea typeface="Martel Sans" pitchFamily="34" charset="-122"/>
                  <a:cs typeface="Martel Sans" pitchFamily="34" charset="-120"/>
                </a:rPr>
                <a:t>Freitexte in Arztbriefen und Befundberichten mit variabler Qualität.</a:t>
              </a:r>
              <a:endParaRPr lang="en-US" sz="2000" dirty="0">
                <a:latin typeface="+mj-lt"/>
              </a:endParaRPr>
            </a:p>
          </p:txBody>
        </p:sp>
        <p:sp>
          <p:nvSpPr>
            <p:cNvPr id="60" name="Shape 9">
              <a:extLst>
                <a:ext uri="{FF2B5EF4-FFF2-40B4-BE49-F238E27FC236}">
                  <a16:creationId xmlns:a16="http://schemas.microsoft.com/office/drawing/2014/main" id="{0DBB1141-EB84-57F2-DEC5-19D5C8AB4B64}"/>
                </a:ext>
              </a:extLst>
            </p:cNvPr>
            <p:cNvSpPr/>
            <p:nvPr/>
          </p:nvSpPr>
          <p:spPr>
            <a:xfrm>
              <a:off x="9630728" y="1912501"/>
              <a:ext cx="4205883" cy="4841880"/>
            </a:xfrm>
            <a:prstGeom prst="roundRect">
              <a:avLst>
                <a:gd name="adj" fmla="val 3223"/>
              </a:avLst>
            </a:prstGeom>
            <a:solidFill>
              <a:srgbClr val="DFECE9"/>
            </a:solidFill>
            <a:ln w="7620">
              <a:solidFill>
                <a:srgbClr val="C5D2CF"/>
              </a:solidFill>
              <a:prstDash val="solid"/>
            </a:ln>
          </p:spPr>
          <p:txBody>
            <a:bodyPr/>
            <a:lstStyle/>
            <a:p>
              <a:endParaRPr lang="de-DE" sz="2000">
                <a:latin typeface="+mj-lt"/>
              </a:endParaRPr>
            </a:p>
          </p:txBody>
        </p:sp>
        <p:sp>
          <p:nvSpPr>
            <p:cNvPr id="61" name="Shape 10">
              <a:extLst>
                <a:ext uri="{FF2B5EF4-FFF2-40B4-BE49-F238E27FC236}">
                  <a16:creationId xmlns:a16="http://schemas.microsoft.com/office/drawing/2014/main" id="{C8A8AD8C-637A-24D1-AF45-28B8D3FC8F2B}"/>
                </a:ext>
              </a:extLst>
            </p:cNvPr>
            <p:cNvSpPr/>
            <p:nvPr/>
          </p:nvSpPr>
          <p:spPr>
            <a:xfrm>
              <a:off x="9850993" y="2132767"/>
              <a:ext cx="637937" cy="637937"/>
            </a:xfrm>
            <a:prstGeom prst="roundRect">
              <a:avLst>
                <a:gd name="adj" fmla="val 14332270"/>
              </a:avLst>
            </a:prstGeom>
            <a:solidFill>
              <a:srgbClr val="437066"/>
            </a:solidFill>
            <a:ln/>
          </p:spPr>
          <p:txBody>
            <a:bodyPr/>
            <a:lstStyle/>
            <a:p>
              <a:endParaRPr lang="de-DE" sz="2000">
                <a:latin typeface="+mj-lt"/>
              </a:endParaRPr>
            </a:p>
          </p:txBody>
        </p:sp>
        <p:pic>
          <p:nvPicPr>
            <p:cNvPr id="62" name="Image 2" descr="preencoded.png">
              <a:extLst>
                <a:ext uri="{FF2B5EF4-FFF2-40B4-BE49-F238E27FC236}">
                  <a16:creationId xmlns:a16="http://schemas.microsoft.com/office/drawing/2014/main" id="{28465CA2-29A8-098D-C97C-71F22C7AE84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026372" y="2308146"/>
              <a:ext cx="287060" cy="287060"/>
            </a:xfrm>
            <a:prstGeom prst="rect">
              <a:avLst/>
            </a:prstGeom>
          </p:spPr>
        </p:pic>
        <p:sp>
          <p:nvSpPr>
            <p:cNvPr id="63" name="Text 11">
              <a:extLst>
                <a:ext uri="{FF2B5EF4-FFF2-40B4-BE49-F238E27FC236}">
                  <a16:creationId xmlns:a16="http://schemas.microsoft.com/office/drawing/2014/main" id="{CDEF67B6-D903-2978-7B5D-5260A3EAFD91}"/>
                </a:ext>
              </a:extLst>
            </p:cNvPr>
            <p:cNvSpPr/>
            <p:nvPr/>
          </p:nvSpPr>
          <p:spPr>
            <a:xfrm>
              <a:off x="9850993" y="2983349"/>
              <a:ext cx="2658070" cy="580559"/>
            </a:xfrm>
            <a:prstGeom prst="rect">
              <a:avLst/>
            </a:prstGeom>
            <a:noFill/>
            <a:ln/>
          </p:spPr>
          <p:txBody>
            <a:bodyPr wrap="none" lIns="0" tIns="0" rIns="0" bIns="0" rtlCol="0" anchor="t"/>
            <a:lstStyle/>
            <a:p>
              <a:pPr marL="0" indent="0" algn="l">
                <a:lnSpc>
                  <a:spcPts val="2600"/>
                </a:lnSpc>
                <a:buNone/>
              </a:pPr>
              <a:r>
                <a:rPr lang="en-US" sz="2000" b="1" dirty="0">
                  <a:solidFill>
                    <a:srgbClr val="2C3249"/>
                  </a:solidFill>
                  <a:latin typeface="+mj-lt"/>
                  <a:ea typeface="Kanit Light" pitchFamily="34" charset="-122"/>
                  <a:cs typeface="Kanit Light" pitchFamily="34" charset="-120"/>
                </a:rPr>
                <a:t>Administrative Daten</a:t>
              </a:r>
              <a:endParaRPr lang="en-US" sz="2000" b="1" dirty="0">
                <a:latin typeface="+mj-lt"/>
              </a:endParaRPr>
            </a:p>
          </p:txBody>
        </p:sp>
        <p:sp>
          <p:nvSpPr>
            <p:cNvPr id="64" name="Text 12">
              <a:extLst>
                <a:ext uri="{FF2B5EF4-FFF2-40B4-BE49-F238E27FC236}">
                  <a16:creationId xmlns:a16="http://schemas.microsoft.com/office/drawing/2014/main" id="{EE379842-EFC1-4602-302A-0C473D302DB6}"/>
                </a:ext>
              </a:extLst>
            </p:cNvPr>
            <p:cNvSpPr/>
            <p:nvPr/>
          </p:nvSpPr>
          <p:spPr>
            <a:xfrm>
              <a:off x="9850993" y="3443168"/>
              <a:ext cx="3765352" cy="1782865"/>
            </a:xfrm>
            <a:prstGeom prst="rect">
              <a:avLst/>
            </a:prstGeom>
            <a:noFill/>
            <a:ln/>
          </p:spPr>
          <p:txBody>
            <a:bodyPr wrap="square" lIns="0" tIns="0" rIns="0" bIns="0" rtlCol="0" anchor="t"/>
            <a:lstStyle/>
            <a:p>
              <a:pPr marL="0" indent="0" algn="l">
                <a:lnSpc>
                  <a:spcPts val="2650"/>
                </a:lnSpc>
                <a:buNone/>
              </a:pPr>
              <a:r>
                <a:rPr lang="en-US" sz="2000" dirty="0">
                  <a:solidFill>
                    <a:srgbClr val="2C3249"/>
                  </a:solidFill>
                  <a:latin typeface="+mj-lt"/>
                  <a:ea typeface="Martel Sans" pitchFamily="34" charset="-122"/>
                  <a:cs typeface="Martel Sans" pitchFamily="34" charset="-120"/>
                </a:rPr>
                <a:t>Hohe Standardisierung durch DRG-Systematik für Abrechnungszwecke optimiert.</a:t>
              </a:r>
              <a:endParaRPr lang="en-US" sz="2000" dirty="0">
                <a:latin typeface="+mj-lt"/>
              </a:endParaRPr>
            </a:p>
          </p:txBody>
        </p:sp>
      </p:grpSp>
      <p:pic>
        <p:nvPicPr>
          <p:cNvPr id="66" name="alloy_gpt-4o-mini-tts_1x_2025-10-22T18_36_25-217Z">
            <a:hlinkClick r:id="" action="ppaction://media"/>
            <a:extLst>
              <a:ext uri="{FF2B5EF4-FFF2-40B4-BE49-F238E27FC236}">
                <a16:creationId xmlns:a16="http://schemas.microsoft.com/office/drawing/2014/main" id="{9405F1BE-E560-3A7B-7B5D-EA6F42135683}"/>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52400" y="6012656"/>
            <a:ext cx="609600" cy="609600"/>
          </a:xfrm>
          <a:prstGeom prst="rect">
            <a:avLst/>
          </a:prstGeom>
        </p:spPr>
      </p:pic>
    </p:spTree>
    <p:extLst>
      <p:ext uri="{BB962C8B-B14F-4D97-AF65-F5344CB8AC3E}">
        <p14:creationId xmlns:p14="http://schemas.microsoft.com/office/powerpoint/2010/main" val="2171839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648" fill="hold"/>
                                        <p:tgtEl>
                                          <p:spTgt spid="6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DAA763-7F7F-13EB-3413-001A36437F7A}"/>
              </a:ext>
            </a:extLst>
          </p:cNvPr>
          <p:cNvSpPr>
            <a:spLocks noGrp="1"/>
          </p:cNvSpPr>
          <p:nvPr>
            <p:ph type="title"/>
          </p:nvPr>
        </p:nvSpPr>
        <p:spPr/>
        <p:txBody>
          <a:bodyPr/>
          <a:lstStyle/>
          <a:p>
            <a:r>
              <a:rPr lang="de-DE" dirty="0"/>
              <a:t>Zentrale Qualitätskriterien</a:t>
            </a:r>
            <a:br>
              <a:rPr lang="de-DE" dirty="0"/>
            </a:br>
            <a:endParaRPr lang="de-DE" dirty="0"/>
          </a:p>
        </p:txBody>
      </p:sp>
      <p:sp>
        <p:nvSpPr>
          <p:cNvPr id="4" name="Fußzeilenplatzhalter 3">
            <a:extLst>
              <a:ext uri="{FF2B5EF4-FFF2-40B4-BE49-F238E27FC236}">
                <a16:creationId xmlns:a16="http://schemas.microsoft.com/office/drawing/2014/main" id="{08051377-44BB-D44A-E4AB-FC53F78FD181}"/>
              </a:ext>
            </a:extLst>
          </p:cNvPr>
          <p:cNvSpPr>
            <a:spLocks noGrp="1"/>
          </p:cNvSpPr>
          <p:nvPr>
            <p:ph type="ftr" sz="quarter" idx="11"/>
          </p:nvPr>
        </p:nvSpPr>
        <p:spPr/>
        <p:txBody>
          <a:bodyPr/>
          <a:lstStyle/>
          <a:p>
            <a:endParaRPr lang="de-DE" dirty="0"/>
          </a:p>
        </p:txBody>
      </p:sp>
      <p:sp>
        <p:nvSpPr>
          <p:cNvPr id="5" name="Foliennummernplatzhalter 4">
            <a:extLst>
              <a:ext uri="{FF2B5EF4-FFF2-40B4-BE49-F238E27FC236}">
                <a16:creationId xmlns:a16="http://schemas.microsoft.com/office/drawing/2014/main" id="{06AEB598-018E-8459-BE53-4DE3567B6806}"/>
              </a:ext>
            </a:extLst>
          </p:cNvPr>
          <p:cNvSpPr>
            <a:spLocks noGrp="1"/>
          </p:cNvSpPr>
          <p:nvPr>
            <p:ph type="sldNum" sz="quarter" idx="12"/>
          </p:nvPr>
        </p:nvSpPr>
        <p:spPr/>
        <p:txBody>
          <a:bodyPr/>
          <a:lstStyle/>
          <a:p>
            <a:fld id="{BBDAF7BE-D89C-6B49-BAC7-BAB901C4C797}" type="slidenum">
              <a:rPr lang="de-DE" smtClean="0"/>
              <a:pPr/>
              <a:t>6</a:t>
            </a:fld>
            <a:endParaRPr lang="de-DE"/>
          </a:p>
        </p:txBody>
      </p:sp>
      <p:sp>
        <p:nvSpPr>
          <p:cNvPr id="6" name="Textplatzhalter 5">
            <a:extLst>
              <a:ext uri="{FF2B5EF4-FFF2-40B4-BE49-F238E27FC236}">
                <a16:creationId xmlns:a16="http://schemas.microsoft.com/office/drawing/2014/main" id="{94AB0D40-35D3-BDB1-478F-724E2F52460D}"/>
              </a:ext>
            </a:extLst>
          </p:cNvPr>
          <p:cNvSpPr>
            <a:spLocks noGrp="1"/>
          </p:cNvSpPr>
          <p:nvPr>
            <p:ph type="body" sz="quarter" idx="13"/>
          </p:nvPr>
        </p:nvSpPr>
        <p:spPr/>
        <p:txBody>
          <a:bodyPr/>
          <a:lstStyle/>
          <a:p>
            <a:endParaRPr lang="de-DE"/>
          </a:p>
        </p:txBody>
      </p:sp>
      <p:sp>
        <p:nvSpPr>
          <p:cNvPr id="7" name="Textplatzhalter 6">
            <a:extLst>
              <a:ext uri="{FF2B5EF4-FFF2-40B4-BE49-F238E27FC236}">
                <a16:creationId xmlns:a16="http://schemas.microsoft.com/office/drawing/2014/main" id="{93E5236F-7AFA-CF93-0687-9EE8CF852D01}"/>
              </a:ext>
            </a:extLst>
          </p:cNvPr>
          <p:cNvSpPr>
            <a:spLocks noGrp="1"/>
          </p:cNvSpPr>
          <p:nvPr>
            <p:ph type="body" sz="quarter" idx="14"/>
          </p:nvPr>
        </p:nvSpPr>
        <p:spPr/>
        <p:txBody>
          <a:bodyPr/>
          <a:lstStyle/>
          <a:p>
            <a:endParaRPr lang="de-DE"/>
          </a:p>
        </p:txBody>
      </p:sp>
      <p:grpSp>
        <p:nvGrpSpPr>
          <p:cNvPr id="17" name="Gruppieren 16">
            <a:extLst>
              <a:ext uri="{FF2B5EF4-FFF2-40B4-BE49-F238E27FC236}">
                <a16:creationId xmlns:a16="http://schemas.microsoft.com/office/drawing/2014/main" id="{70CB3F60-E032-527D-CC93-359C8E598344}"/>
              </a:ext>
            </a:extLst>
          </p:cNvPr>
          <p:cNvGrpSpPr/>
          <p:nvPr/>
        </p:nvGrpSpPr>
        <p:grpSpPr>
          <a:xfrm>
            <a:off x="838200" y="2000752"/>
            <a:ext cx="10515600" cy="3127494"/>
            <a:chOff x="1484828" y="5926455"/>
            <a:chExt cx="12351783" cy="1480304"/>
          </a:xfrm>
        </p:grpSpPr>
        <p:sp>
          <p:nvSpPr>
            <p:cNvPr id="9" name="Text 15">
              <a:extLst>
                <a:ext uri="{FF2B5EF4-FFF2-40B4-BE49-F238E27FC236}">
                  <a16:creationId xmlns:a16="http://schemas.microsoft.com/office/drawing/2014/main" id="{FCB47A07-6665-32D4-9B33-6CB889DE14ED}"/>
                </a:ext>
              </a:extLst>
            </p:cNvPr>
            <p:cNvSpPr/>
            <p:nvPr/>
          </p:nvSpPr>
          <p:spPr>
            <a:xfrm>
              <a:off x="1484828" y="5926455"/>
              <a:ext cx="3327202" cy="332303"/>
            </a:xfrm>
            <a:prstGeom prst="rect">
              <a:avLst/>
            </a:prstGeom>
            <a:noFill/>
            <a:ln/>
          </p:spPr>
          <p:txBody>
            <a:bodyPr wrap="none" lIns="0" tIns="0" rIns="0" bIns="0" rtlCol="0" anchor="t"/>
            <a:lstStyle/>
            <a:p>
              <a:pPr marL="0" indent="0" algn="l">
                <a:lnSpc>
                  <a:spcPts val="2600"/>
                </a:lnSpc>
                <a:buNone/>
              </a:pPr>
              <a:r>
                <a:rPr lang="en-US" sz="2000" b="1" dirty="0">
                  <a:solidFill>
                    <a:srgbClr val="2C3249"/>
                  </a:solidFill>
                  <a:latin typeface="+mj-lt"/>
                  <a:ea typeface="Kanit Light" pitchFamily="34" charset="-122"/>
                  <a:cs typeface="Kanit Light" pitchFamily="34" charset="-120"/>
                </a:rPr>
                <a:t>Korrektheit &amp; Vollständigkeit</a:t>
              </a:r>
              <a:endParaRPr lang="en-US" sz="2000" b="1" dirty="0">
                <a:latin typeface="+mj-lt"/>
              </a:endParaRPr>
            </a:p>
          </p:txBody>
        </p:sp>
        <p:sp>
          <p:nvSpPr>
            <p:cNvPr id="10" name="Text 16">
              <a:extLst>
                <a:ext uri="{FF2B5EF4-FFF2-40B4-BE49-F238E27FC236}">
                  <a16:creationId xmlns:a16="http://schemas.microsoft.com/office/drawing/2014/main" id="{2EDA84EA-5178-4AA3-FE2D-6F0346147783}"/>
                </a:ext>
              </a:extLst>
            </p:cNvPr>
            <p:cNvSpPr/>
            <p:nvPr/>
          </p:nvSpPr>
          <p:spPr>
            <a:xfrm>
              <a:off x="1484828" y="6386274"/>
              <a:ext cx="3479363" cy="1020485"/>
            </a:xfrm>
            <a:prstGeom prst="rect">
              <a:avLst/>
            </a:prstGeom>
            <a:noFill/>
            <a:ln/>
          </p:spPr>
          <p:txBody>
            <a:bodyPr wrap="square" lIns="0" tIns="0" rIns="0" bIns="0" rtlCol="0" anchor="t"/>
            <a:lstStyle/>
            <a:p>
              <a:pPr marL="0" indent="0" algn="l">
                <a:lnSpc>
                  <a:spcPts val="2650"/>
                </a:lnSpc>
                <a:buNone/>
              </a:pPr>
              <a:r>
                <a:rPr lang="en-US" sz="2000" dirty="0">
                  <a:solidFill>
                    <a:srgbClr val="2C3249"/>
                  </a:solidFill>
                  <a:latin typeface="+mj-lt"/>
                  <a:ea typeface="Martel Sans" pitchFamily="34" charset="-122"/>
                  <a:cs typeface="Martel Sans" pitchFamily="34" charset="-120"/>
                </a:rPr>
                <a:t>Übereinstimmung mit der Realität und Erfassung aller relevanten Informationen.</a:t>
              </a:r>
              <a:endParaRPr lang="en-US" sz="2000" dirty="0">
                <a:latin typeface="+mj-lt"/>
              </a:endParaRPr>
            </a:p>
          </p:txBody>
        </p:sp>
        <p:sp>
          <p:nvSpPr>
            <p:cNvPr id="12" name="Text 18">
              <a:extLst>
                <a:ext uri="{FF2B5EF4-FFF2-40B4-BE49-F238E27FC236}">
                  <a16:creationId xmlns:a16="http://schemas.microsoft.com/office/drawing/2014/main" id="{76570EBA-979F-B2AF-7763-DA8BA1423235}"/>
                </a:ext>
              </a:extLst>
            </p:cNvPr>
            <p:cNvSpPr/>
            <p:nvPr/>
          </p:nvSpPr>
          <p:spPr>
            <a:xfrm>
              <a:off x="5920978" y="5926455"/>
              <a:ext cx="2725817" cy="332303"/>
            </a:xfrm>
            <a:prstGeom prst="rect">
              <a:avLst/>
            </a:prstGeom>
            <a:noFill/>
            <a:ln/>
          </p:spPr>
          <p:txBody>
            <a:bodyPr wrap="none" lIns="0" tIns="0" rIns="0" bIns="0" rtlCol="0" anchor="t"/>
            <a:lstStyle/>
            <a:p>
              <a:pPr marL="0" indent="0" algn="l">
                <a:lnSpc>
                  <a:spcPts val="2600"/>
                </a:lnSpc>
                <a:buNone/>
              </a:pPr>
              <a:r>
                <a:rPr lang="en-US" sz="2000" b="1" dirty="0">
                  <a:solidFill>
                    <a:srgbClr val="2C3249"/>
                  </a:solidFill>
                  <a:latin typeface="+mj-lt"/>
                  <a:ea typeface="Kanit Light" pitchFamily="34" charset="-122"/>
                  <a:cs typeface="Kanit Light" pitchFamily="34" charset="-120"/>
                </a:rPr>
                <a:t>Aktualität &amp; Konsistenz</a:t>
              </a:r>
              <a:endParaRPr lang="en-US" sz="2000" b="1" dirty="0">
                <a:latin typeface="+mj-lt"/>
              </a:endParaRPr>
            </a:p>
          </p:txBody>
        </p:sp>
        <p:sp>
          <p:nvSpPr>
            <p:cNvPr id="13" name="Text 19">
              <a:extLst>
                <a:ext uri="{FF2B5EF4-FFF2-40B4-BE49-F238E27FC236}">
                  <a16:creationId xmlns:a16="http://schemas.microsoft.com/office/drawing/2014/main" id="{16B26504-3ECA-9066-056A-1A27788467B9}"/>
                </a:ext>
              </a:extLst>
            </p:cNvPr>
            <p:cNvSpPr/>
            <p:nvPr/>
          </p:nvSpPr>
          <p:spPr>
            <a:xfrm>
              <a:off x="5920978" y="6386274"/>
              <a:ext cx="3479363" cy="1020485"/>
            </a:xfrm>
            <a:prstGeom prst="rect">
              <a:avLst/>
            </a:prstGeom>
            <a:noFill/>
            <a:ln/>
          </p:spPr>
          <p:txBody>
            <a:bodyPr wrap="square" lIns="0" tIns="0" rIns="0" bIns="0" rtlCol="0" anchor="t"/>
            <a:lstStyle/>
            <a:p>
              <a:pPr marL="0" indent="0" algn="l">
                <a:lnSpc>
                  <a:spcPts val="2650"/>
                </a:lnSpc>
                <a:buNone/>
              </a:pPr>
              <a:r>
                <a:rPr lang="en-US" sz="2000" dirty="0">
                  <a:solidFill>
                    <a:srgbClr val="2C3249"/>
                  </a:solidFill>
                  <a:latin typeface="+mj-lt"/>
                  <a:ea typeface="Martel Sans" pitchFamily="34" charset="-122"/>
                  <a:cs typeface="Martel Sans" pitchFamily="34" charset="-120"/>
                </a:rPr>
                <a:t>Zeitnahe Dokumentation und Widerspruchsfreiheit zwischen Datenfeldern.</a:t>
              </a:r>
              <a:endParaRPr lang="en-US" sz="2000" dirty="0">
                <a:latin typeface="+mj-lt"/>
              </a:endParaRPr>
            </a:p>
          </p:txBody>
        </p:sp>
        <p:sp>
          <p:nvSpPr>
            <p:cNvPr id="15" name="Text 21">
              <a:extLst>
                <a:ext uri="{FF2B5EF4-FFF2-40B4-BE49-F238E27FC236}">
                  <a16:creationId xmlns:a16="http://schemas.microsoft.com/office/drawing/2014/main" id="{AEE6A71D-DAA6-DD9F-039E-22F87195D54C}"/>
                </a:ext>
              </a:extLst>
            </p:cNvPr>
            <p:cNvSpPr/>
            <p:nvPr/>
          </p:nvSpPr>
          <p:spPr>
            <a:xfrm>
              <a:off x="10357128" y="5926455"/>
              <a:ext cx="2658070" cy="332303"/>
            </a:xfrm>
            <a:prstGeom prst="rect">
              <a:avLst/>
            </a:prstGeom>
            <a:noFill/>
            <a:ln/>
          </p:spPr>
          <p:txBody>
            <a:bodyPr wrap="none" lIns="0" tIns="0" rIns="0" bIns="0" rtlCol="0" anchor="t"/>
            <a:lstStyle/>
            <a:p>
              <a:pPr marL="0" indent="0" algn="l">
                <a:lnSpc>
                  <a:spcPts val="2600"/>
                </a:lnSpc>
                <a:buNone/>
              </a:pPr>
              <a:r>
                <a:rPr lang="en-US" sz="2000" b="1" dirty="0">
                  <a:solidFill>
                    <a:srgbClr val="2C3249"/>
                  </a:solidFill>
                  <a:latin typeface="+mj-lt"/>
                  <a:ea typeface="Kanit Light" pitchFamily="34" charset="-122"/>
                  <a:cs typeface="Kanit Light" pitchFamily="34" charset="-120"/>
                </a:rPr>
                <a:t>Validität</a:t>
              </a:r>
              <a:endParaRPr lang="en-US" sz="2000" b="1" dirty="0">
                <a:latin typeface="+mj-lt"/>
              </a:endParaRPr>
            </a:p>
          </p:txBody>
        </p:sp>
        <p:sp>
          <p:nvSpPr>
            <p:cNvPr id="16" name="Text 22">
              <a:extLst>
                <a:ext uri="{FF2B5EF4-FFF2-40B4-BE49-F238E27FC236}">
                  <a16:creationId xmlns:a16="http://schemas.microsoft.com/office/drawing/2014/main" id="{BA4F14EA-54EF-B2F7-493E-1749FD9631CC}"/>
                </a:ext>
              </a:extLst>
            </p:cNvPr>
            <p:cNvSpPr/>
            <p:nvPr/>
          </p:nvSpPr>
          <p:spPr>
            <a:xfrm>
              <a:off x="10357128" y="6386274"/>
              <a:ext cx="3479483" cy="680323"/>
            </a:xfrm>
            <a:prstGeom prst="rect">
              <a:avLst/>
            </a:prstGeom>
            <a:noFill/>
            <a:ln/>
          </p:spPr>
          <p:txBody>
            <a:bodyPr wrap="square" lIns="0" tIns="0" rIns="0" bIns="0" rtlCol="0" anchor="t"/>
            <a:lstStyle/>
            <a:p>
              <a:pPr marL="0" indent="0" algn="l">
                <a:lnSpc>
                  <a:spcPts val="2650"/>
                </a:lnSpc>
                <a:buNone/>
              </a:pPr>
              <a:r>
                <a:rPr lang="en-US" sz="2000" dirty="0">
                  <a:solidFill>
                    <a:srgbClr val="2C3249"/>
                  </a:solidFill>
                  <a:latin typeface="+mj-lt"/>
                  <a:ea typeface="Martel Sans" pitchFamily="34" charset="-122"/>
                  <a:cs typeface="Martel Sans" pitchFamily="34" charset="-120"/>
                </a:rPr>
                <a:t>Einhaltung definierter Wertebereiche und Standards.</a:t>
              </a:r>
              <a:endParaRPr lang="en-US" sz="2000" dirty="0">
                <a:latin typeface="+mj-lt"/>
              </a:endParaRPr>
            </a:p>
          </p:txBody>
        </p:sp>
      </p:grpSp>
      <p:pic>
        <p:nvPicPr>
          <p:cNvPr id="18" name="alloy_gpt-4o-mini-tts_1x_2025-10-22T18_36_47-137Z">
            <a:hlinkClick r:id="" action="ppaction://media"/>
            <a:extLst>
              <a:ext uri="{FF2B5EF4-FFF2-40B4-BE49-F238E27FC236}">
                <a16:creationId xmlns:a16="http://schemas.microsoft.com/office/drawing/2014/main" id="{C5DEC64F-148A-C3C8-4183-371E3356470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28600" y="6012656"/>
            <a:ext cx="609600" cy="609600"/>
          </a:xfrm>
          <a:prstGeom prst="rect">
            <a:avLst/>
          </a:prstGeom>
        </p:spPr>
      </p:pic>
    </p:spTree>
    <p:extLst>
      <p:ext uri="{BB962C8B-B14F-4D97-AF65-F5344CB8AC3E}">
        <p14:creationId xmlns:p14="http://schemas.microsoft.com/office/powerpoint/2010/main" val="40173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112"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8"/>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A59386-5057-5D1C-9FAD-5AE48121B8BF}"/>
              </a:ext>
            </a:extLst>
          </p:cNvPr>
          <p:cNvSpPr>
            <a:spLocks noGrp="1"/>
          </p:cNvSpPr>
          <p:nvPr>
            <p:ph type="title"/>
          </p:nvPr>
        </p:nvSpPr>
        <p:spPr>
          <a:xfrm>
            <a:off x="359453" y="218566"/>
            <a:ext cx="9846870" cy="700133"/>
          </a:xfrm>
        </p:spPr>
        <p:txBody>
          <a:bodyPr/>
          <a:lstStyle/>
          <a:p>
            <a:r>
              <a:rPr lang="de-DE" dirty="0"/>
              <a:t>Gesundheitsdatennutzungsgesetz</a:t>
            </a:r>
          </a:p>
        </p:txBody>
      </p:sp>
      <p:sp>
        <p:nvSpPr>
          <p:cNvPr id="3" name="Inhaltsplatzhalter 2">
            <a:extLst>
              <a:ext uri="{FF2B5EF4-FFF2-40B4-BE49-F238E27FC236}">
                <a16:creationId xmlns:a16="http://schemas.microsoft.com/office/drawing/2014/main" id="{3B44059F-A9FD-7E4C-8510-D674913EDB52}"/>
              </a:ext>
            </a:extLst>
          </p:cNvPr>
          <p:cNvSpPr>
            <a:spLocks noGrp="1"/>
          </p:cNvSpPr>
          <p:nvPr>
            <p:ph idx="1"/>
          </p:nvPr>
        </p:nvSpPr>
        <p:spPr>
          <a:xfrm>
            <a:off x="838200" y="1825625"/>
            <a:ext cx="10515600" cy="4271449"/>
          </a:xfrm>
        </p:spPr>
        <p:txBody>
          <a:bodyPr/>
          <a:lstStyle/>
          <a:p>
            <a:r>
              <a:rPr lang="de-DE" dirty="0"/>
              <a:t>Das am 26. März 2024 in Kraft getretene GDNG schafft neue Möglichkeiten für die Forschungsnutzung von Gesundheitsdaten.</a:t>
            </a:r>
          </a:p>
        </p:txBody>
      </p:sp>
      <p:sp>
        <p:nvSpPr>
          <p:cNvPr id="4" name="Fußzeilenplatzhalter 3">
            <a:extLst>
              <a:ext uri="{FF2B5EF4-FFF2-40B4-BE49-F238E27FC236}">
                <a16:creationId xmlns:a16="http://schemas.microsoft.com/office/drawing/2014/main" id="{18B567CC-A559-F291-DBA3-D02341F19946}"/>
              </a:ext>
            </a:extLst>
          </p:cNvPr>
          <p:cNvSpPr>
            <a:spLocks noGrp="1"/>
          </p:cNvSpPr>
          <p:nvPr>
            <p:ph type="ftr" sz="quarter" idx="11"/>
          </p:nvPr>
        </p:nvSpPr>
        <p:spPr>
          <a:xfrm>
            <a:off x="2380685" y="6461404"/>
            <a:ext cx="7877909" cy="283084"/>
          </a:xfrm>
        </p:spPr>
        <p:txBody>
          <a:bodyPr/>
          <a:lstStyle/>
          <a:p>
            <a:endParaRPr lang="de-DE" dirty="0"/>
          </a:p>
        </p:txBody>
      </p:sp>
      <p:sp>
        <p:nvSpPr>
          <p:cNvPr id="5" name="Foliennummernplatzhalter 4">
            <a:extLst>
              <a:ext uri="{FF2B5EF4-FFF2-40B4-BE49-F238E27FC236}">
                <a16:creationId xmlns:a16="http://schemas.microsoft.com/office/drawing/2014/main" id="{A890C49E-9040-5620-2F1D-7A730852A440}"/>
              </a:ext>
            </a:extLst>
          </p:cNvPr>
          <p:cNvSpPr>
            <a:spLocks noGrp="1"/>
          </p:cNvSpPr>
          <p:nvPr>
            <p:ph type="sldNum" sz="quarter" idx="12"/>
          </p:nvPr>
        </p:nvSpPr>
        <p:spPr>
          <a:xfrm>
            <a:off x="8610600" y="6461404"/>
            <a:ext cx="2743200" cy="283084"/>
          </a:xfrm>
        </p:spPr>
        <p:txBody>
          <a:bodyPr/>
          <a:lstStyle/>
          <a:p>
            <a:fld id="{BBDAF7BE-D89C-6B49-BAC7-BAB901C4C797}" type="slidenum">
              <a:rPr lang="de-DE" smtClean="0"/>
              <a:pPr/>
              <a:t>7</a:t>
            </a:fld>
            <a:endParaRPr lang="de-DE"/>
          </a:p>
        </p:txBody>
      </p:sp>
      <p:sp>
        <p:nvSpPr>
          <p:cNvPr id="12" name="Textplatzhalter 11">
            <a:extLst>
              <a:ext uri="{FF2B5EF4-FFF2-40B4-BE49-F238E27FC236}">
                <a16:creationId xmlns:a16="http://schemas.microsoft.com/office/drawing/2014/main" id="{D588035A-2EA7-4E28-5579-60156DABB1AE}"/>
              </a:ext>
            </a:extLst>
          </p:cNvPr>
          <p:cNvSpPr>
            <a:spLocks noGrp="1"/>
          </p:cNvSpPr>
          <p:nvPr>
            <p:ph type="body" sz="quarter" idx="13"/>
          </p:nvPr>
        </p:nvSpPr>
        <p:spPr/>
        <p:txBody>
          <a:bodyPr/>
          <a:lstStyle/>
          <a:p>
            <a:endParaRPr lang="de-DE"/>
          </a:p>
        </p:txBody>
      </p:sp>
      <p:sp>
        <p:nvSpPr>
          <p:cNvPr id="13" name="Textplatzhalter 12">
            <a:extLst>
              <a:ext uri="{FF2B5EF4-FFF2-40B4-BE49-F238E27FC236}">
                <a16:creationId xmlns:a16="http://schemas.microsoft.com/office/drawing/2014/main" id="{C81D1CFA-01C9-E15C-1CD6-0C0317C84ADE}"/>
              </a:ext>
            </a:extLst>
          </p:cNvPr>
          <p:cNvSpPr>
            <a:spLocks noGrp="1"/>
          </p:cNvSpPr>
          <p:nvPr>
            <p:ph type="body" sz="quarter" idx="14"/>
          </p:nvPr>
        </p:nvSpPr>
        <p:spPr/>
        <p:txBody>
          <a:bodyPr/>
          <a:lstStyle/>
          <a:p>
            <a:endParaRPr lang="de-DE"/>
          </a:p>
        </p:txBody>
      </p:sp>
      <p:grpSp>
        <p:nvGrpSpPr>
          <p:cNvPr id="28" name="Gruppieren 27">
            <a:extLst>
              <a:ext uri="{FF2B5EF4-FFF2-40B4-BE49-F238E27FC236}">
                <a16:creationId xmlns:a16="http://schemas.microsoft.com/office/drawing/2014/main" id="{B2D178DD-24AE-0A78-48A3-3688C3DECCF9}"/>
              </a:ext>
            </a:extLst>
          </p:cNvPr>
          <p:cNvGrpSpPr/>
          <p:nvPr/>
        </p:nvGrpSpPr>
        <p:grpSpPr>
          <a:xfrm>
            <a:off x="358775" y="3026907"/>
            <a:ext cx="11476706" cy="2277308"/>
            <a:chOff x="358775" y="3359886"/>
            <a:chExt cx="11476706" cy="2277308"/>
          </a:xfrm>
        </p:grpSpPr>
        <p:sp>
          <p:nvSpPr>
            <p:cNvPr id="16" name="Shape 2">
              <a:extLst>
                <a:ext uri="{FF2B5EF4-FFF2-40B4-BE49-F238E27FC236}">
                  <a16:creationId xmlns:a16="http://schemas.microsoft.com/office/drawing/2014/main" id="{6ACC5E7B-76F9-7219-6F1E-9710AE802C45}"/>
                </a:ext>
              </a:extLst>
            </p:cNvPr>
            <p:cNvSpPr/>
            <p:nvPr/>
          </p:nvSpPr>
          <p:spPr>
            <a:xfrm>
              <a:off x="381635" y="3359886"/>
              <a:ext cx="3686889" cy="2277308"/>
            </a:xfrm>
            <a:prstGeom prst="roundRect">
              <a:avLst>
                <a:gd name="adj" fmla="val 4818"/>
              </a:avLst>
            </a:prstGeom>
            <a:solidFill>
              <a:srgbClr val="FFFFFF"/>
            </a:solidFill>
            <a:ln w="22860">
              <a:solidFill>
                <a:srgbClr val="437066"/>
              </a:solidFill>
              <a:prstDash val="solid"/>
            </a:ln>
          </p:spPr>
          <p:txBody>
            <a:bodyPr/>
            <a:lstStyle/>
            <a:p>
              <a:endParaRPr lang="de-DE">
                <a:latin typeface="+mj-lt"/>
              </a:endParaRPr>
            </a:p>
          </p:txBody>
        </p:sp>
        <p:sp>
          <p:nvSpPr>
            <p:cNvPr id="17" name="Shape 3">
              <a:extLst>
                <a:ext uri="{FF2B5EF4-FFF2-40B4-BE49-F238E27FC236}">
                  <a16:creationId xmlns:a16="http://schemas.microsoft.com/office/drawing/2014/main" id="{0D6FD729-2FE0-B08B-B1A6-F83AA4478C75}"/>
                </a:ext>
              </a:extLst>
            </p:cNvPr>
            <p:cNvSpPr/>
            <p:nvPr/>
          </p:nvSpPr>
          <p:spPr>
            <a:xfrm>
              <a:off x="358775" y="3359886"/>
              <a:ext cx="91440" cy="2277308"/>
            </a:xfrm>
            <a:prstGeom prst="roundRect">
              <a:avLst>
                <a:gd name="adj" fmla="val 84573"/>
              </a:avLst>
            </a:prstGeom>
            <a:solidFill>
              <a:srgbClr val="437066"/>
            </a:solidFill>
            <a:ln/>
          </p:spPr>
          <p:txBody>
            <a:bodyPr/>
            <a:lstStyle/>
            <a:p>
              <a:endParaRPr lang="de-DE">
                <a:latin typeface="+mj-lt"/>
              </a:endParaRPr>
            </a:p>
          </p:txBody>
        </p:sp>
        <p:sp>
          <p:nvSpPr>
            <p:cNvPr id="18" name="Text 4">
              <a:extLst>
                <a:ext uri="{FF2B5EF4-FFF2-40B4-BE49-F238E27FC236}">
                  <a16:creationId xmlns:a16="http://schemas.microsoft.com/office/drawing/2014/main" id="{99F4CCE1-8CA7-AEA4-F25B-B4D4DE8991AE}"/>
                </a:ext>
              </a:extLst>
            </p:cNvPr>
            <p:cNvSpPr/>
            <p:nvPr/>
          </p:nvSpPr>
          <p:spPr>
            <a:xfrm>
              <a:off x="657146" y="3566816"/>
              <a:ext cx="3204448" cy="575310"/>
            </a:xfrm>
            <a:prstGeom prst="rect">
              <a:avLst/>
            </a:prstGeom>
            <a:noFill/>
            <a:ln/>
          </p:spPr>
          <p:txBody>
            <a:bodyPr wrap="square" lIns="0" tIns="0" rIns="0" bIns="0" rtlCol="0" anchor="t"/>
            <a:lstStyle/>
            <a:p>
              <a:pPr marL="0" indent="0" algn="l">
                <a:lnSpc>
                  <a:spcPts val="2250"/>
                </a:lnSpc>
                <a:buNone/>
              </a:pPr>
              <a:r>
                <a:rPr lang="en-US" b="1" dirty="0">
                  <a:solidFill>
                    <a:srgbClr val="2C3249"/>
                  </a:solidFill>
                  <a:latin typeface="+mj-lt"/>
                  <a:ea typeface="Kanit Light" pitchFamily="34" charset="-122"/>
                  <a:cs typeface="Kanit Light" pitchFamily="34" charset="-120"/>
                </a:rPr>
                <a:t>Forschungsdatenzentrum Gesundheit</a:t>
              </a:r>
              <a:endParaRPr lang="en-US" b="1" dirty="0">
                <a:latin typeface="+mj-lt"/>
              </a:endParaRPr>
            </a:p>
          </p:txBody>
        </p:sp>
        <p:sp>
          <p:nvSpPr>
            <p:cNvPr id="19" name="Text 5">
              <a:extLst>
                <a:ext uri="{FF2B5EF4-FFF2-40B4-BE49-F238E27FC236}">
                  <a16:creationId xmlns:a16="http://schemas.microsoft.com/office/drawing/2014/main" id="{62FDC253-E80F-C82E-9FBB-EE77FB73C634}"/>
                </a:ext>
              </a:extLst>
            </p:cNvPr>
            <p:cNvSpPr/>
            <p:nvPr/>
          </p:nvSpPr>
          <p:spPr>
            <a:xfrm>
              <a:off x="657146" y="4252497"/>
              <a:ext cx="3204448" cy="1177766"/>
            </a:xfrm>
            <a:prstGeom prst="rect">
              <a:avLst/>
            </a:prstGeom>
            <a:noFill/>
            <a:ln/>
          </p:spPr>
          <p:txBody>
            <a:bodyPr wrap="square" lIns="0" tIns="0" rIns="0" bIns="0" rtlCol="0" anchor="t"/>
            <a:lstStyle/>
            <a:p>
              <a:pPr marL="0" indent="0" algn="l">
                <a:lnSpc>
                  <a:spcPts val="2300"/>
                </a:lnSpc>
                <a:buNone/>
              </a:pPr>
              <a:r>
                <a:rPr lang="en-US" dirty="0">
                  <a:solidFill>
                    <a:srgbClr val="2C3249"/>
                  </a:solidFill>
                  <a:latin typeface="+mj-lt"/>
                  <a:ea typeface="Martel Sans" pitchFamily="34" charset="-122"/>
                  <a:cs typeface="Martel Sans" pitchFamily="34" charset="-120"/>
                </a:rPr>
                <a:t>Das FDZ beim BfArM kann pseudonymisierte Daten verschiedener Quellen für Forschungszwecke verknüpfen.</a:t>
              </a:r>
              <a:endParaRPr lang="en-US" dirty="0">
                <a:latin typeface="+mj-lt"/>
              </a:endParaRPr>
            </a:p>
          </p:txBody>
        </p:sp>
        <p:sp>
          <p:nvSpPr>
            <p:cNvPr id="20" name="Shape 6">
              <a:extLst>
                <a:ext uri="{FF2B5EF4-FFF2-40B4-BE49-F238E27FC236}">
                  <a16:creationId xmlns:a16="http://schemas.microsoft.com/office/drawing/2014/main" id="{76E91DC2-E04B-31EA-CE8E-CCAE8CD219BE}"/>
                </a:ext>
              </a:extLst>
            </p:cNvPr>
            <p:cNvSpPr/>
            <p:nvPr/>
          </p:nvSpPr>
          <p:spPr>
            <a:xfrm>
              <a:off x="4252595" y="3359886"/>
              <a:ext cx="3686889" cy="2277308"/>
            </a:xfrm>
            <a:prstGeom prst="roundRect">
              <a:avLst>
                <a:gd name="adj" fmla="val 4818"/>
              </a:avLst>
            </a:prstGeom>
            <a:solidFill>
              <a:srgbClr val="FFFFFF"/>
            </a:solidFill>
            <a:ln w="22860">
              <a:solidFill>
                <a:srgbClr val="437066"/>
              </a:solidFill>
              <a:prstDash val="solid"/>
            </a:ln>
          </p:spPr>
          <p:txBody>
            <a:bodyPr/>
            <a:lstStyle/>
            <a:p>
              <a:endParaRPr lang="de-DE">
                <a:latin typeface="+mj-lt"/>
              </a:endParaRPr>
            </a:p>
          </p:txBody>
        </p:sp>
        <p:sp>
          <p:nvSpPr>
            <p:cNvPr id="21" name="Shape 7">
              <a:extLst>
                <a:ext uri="{FF2B5EF4-FFF2-40B4-BE49-F238E27FC236}">
                  <a16:creationId xmlns:a16="http://schemas.microsoft.com/office/drawing/2014/main" id="{B3E389AB-89C7-FB1E-6BFC-2846EB17E81E}"/>
                </a:ext>
              </a:extLst>
            </p:cNvPr>
            <p:cNvSpPr/>
            <p:nvPr/>
          </p:nvSpPr>
          <p:spPr>
            <a:xfrm>
              <a:off x="4229735" y="3359886"/>
              <a:ext cx="91440" cy="2277308"/>
            </a:xfrm>
            <a:prstGeom prst="roundRect">
              <a:avLst>
                <a:gd name="adj" fmla="val 84573"/>
              </a:avLst>
            </a:prstGeom>
            <a:solidFill>
              <a:srgbClr val="437066"/>
            </a:solidFill>
            <a:ln/>
          </p:spPr>
          <p:txBody>
            <a:bodyPr/>
            <a:lstStyle/>
            <a:p>
              <a:endParaRPr lang="de-DE">
                <a:latin typeface="+mj-lt"/>
              </a:endParaRPr>
            </a:p>
          </p:txBody>
        </p:sp>
        <p:sp>
          <p:nvSpPr>
            <p:cNvPr id="22" name="Text 8">
              <a:extLst>
                <a:ext uri="{FF2B5EF4-FFF2-40B4-BE49-F238E27FC236}">
                  <a16:creationId xmlns:a16="http://schemas.microsoft.com/office/drawing/2014/main" id="{B8590B13-5022-E5BF-8FAC-EB7BA8E6B9D4}"/>
                </a:ext>
              </a:extLst>
            </p:cNvPr>
            <p:cNvSpPr/>
            <p:nvPr/>
          </p:nvSpPr>
          <p:spPr>
            <a:xfrm>
              <a:off x="4528106" y="3566816"/>
              <a:ext cx="2301478" cy="287655"/>
            </a:xfrm>
            <a:prstGeom prst="rect">
              <a:avLst/>
            </a:prstGeom>
            <a:noFill/>
            <a:ln/>
          </p:spPr>
          <p:txBody>
            <a:bodyPr wrap="none" lIns="0" tIns="0" rIns="0" bIns="0" rtlCol="0" anchor="t"/>
            <a:lstStyle/>
            <a:p>
              <a:pPr marL="0" indent="0" algn="l">
                <a:lnSpc>
                  <a:spcPts val="2250"/>
                </a:lnSpc>
                <a:buNone/>
              </a:pPr>
              <a:r>
                <a:rPr lang="en-US" b="1" dirty="0">
                  <a:solidFill>
                    <a:srgbClr val="2C3249"/>
                  </a:solidFill>
                  <a:latin typeface="+mj-lt"/>
                  <a:ea typeface="Kanit Light" pitchFamily="34" charset="-122"/>
                  <a:cs typeface="Kanit Light" pitchFamily="34" charset="-120"/>
                </a:rPr>
                <a:t>Opt-Out-Verfahren</a:t>
              </a:r>
              <a:endParaRPr lang="en-US" b="1" dirty="0">
                <a:latin typeface="+mj-lt"/>
              </a:endParaRPr>
            </a:p>
          </p:txBody>
        </p:sp>
        <p:sp>
          <p:nvSpPr>
            <p:cNvPr id="23" name="Text 9">
              <a:extLst>
                <a:ext uri="{FF2B5EF4-FFF2-40B4-BE49-F238E27FC236}">
                  <a16:creationId xmlns:a16="http://schemas.microsoft.com/office/drawing/2014/main" id="{CA87C664-BC02-8BFA-FF72-9AC9F95069EF}"/>
                </a:ext>
              </a:extLst>
            </p:cNvPr>
            <p:cNvSpPr/>
            <p:nvPr/>
          </p:nvSpPr>
          <p:spPr>
            <a:xfrm>
              <a:off x="4528106" y="3964842"/>
              <a:ext cx="3204448" cy="1177766"/>
            </a:xfrm>
            <a:prstGeom prst="rect">
              <a:avLst/>
            </a:prstGeom>
            <a:noFill/>
            <a:ln/>
          </p:spPr>
          <p:txBody>
            <a:bodyPr wrap="square" lIns="0" tIns="0" rIns="0" bIns="0" rtlCol="0" anchor="t"/>
            <a:lstStyle/>
            <a:p>
              <a:pPr marL="0" indent="0" algn="l">
                <a:lnSpc>
                  <a:spcPts val="2300"/>
                </a:lnSpc>
                <a:buNone/>
              </a:pPr>
              <a:r>
                <a:rPr lang="en-US" dirty="0">
                  <a:solidFill>
                    <a:srgbClr val="2C3249"/>
                  </a:solidFill>
                  <a:latin typeface="+mj-lt"/>
                  <a:ea typeface="Martel Sans" pitchFamily="34" charset="-122"/>
                  <a:cs typeface="Martel Sans" pitchFamily="34" charset="-120"/>
                </a:rPr>
                <a:t>ePA-Daten werden standardmäßig für wissenschaftliche Zwecke bereitgestellt. Versicherte können widersprechen.</a:t>
              </a:r>
              <a:endParaRPr lang="en-US" dirty="0">
                <a:latin typeface="+mj-lt"/>
              </a:endParaRPr>
            </a:p>
          </p:txBody>
        </p:sp>
        <p:sp>
          <p:nvSpPr>
            <p:cNvPr id="24" name="Shape 10">
              <a:extLst>
                <a:ext uri="{FF2B5EF4-FFF2-40B4-BE49-F238E27FC236}">
                  <a16:creationId xmlns:a16="http://schemas.microsoft.com/office/drawing/2014/main" id="{CDE32003-5951-F4AB-1810-5A651FC6F663}"/>
                </a:ext>
              </a:extLst>
            </p:cNvPr>
            <p:cNvSpPr/>
            <p:nvPr/>
          </p:nvSpPr>
          <p:spPr>
            <a:xfrm>
              <a:off x="8148592" y="3359886"/>
              <a:ext cx="3686889" cy="2277308"/>
            </a:xfrm>
            <a:prstGeom prst="roundRect">
              <a:avLst>
                <a:gd name="adj" fmla="val 5515"/>
              </a:avLst>
            </a:prstGeom>
            <a:solidFill>
              <a:srgbClr val="FFFFFF"/>
            </a:solidFill>
            <a:ln w="22860">
              <a:solidFill>
                <a:srgbClr val="437066"/>
              </a:solidFill>
              <a:prstDash val="solid"/>
            </a:ln>
          </p:spPr>
          <p:txBody>
            <a:bodyPr/>
            <a:lstStyle/>
            <a:p>
              <a:endParaRPr lang="de-DE">
                <a:latin typeface="+mj-lt"/>
              </a:endParaRPr>
            </a:p>
          </p:txBody>
        </p:sp>
        <p:sp>
          <p:nvSpPr>
            <p:cNvPr id="25" name="Shape 11">
              <a:extLst>
                <a:ext uri="{FF2B5EF4-FFF2-40B4-BE49-F238E27FC236}">
                  <a16:creationId xmlns:a16="http://schemas.microsoft.com/office/drawing/2014/main" id="{D130DC8B-426A-A5E3-DA8A-B023ABFC380D}"/>
                </a:ext>
              </a:extLst>
            </p:cNvPr>
            <p:cNvSpPr/>
            <p:nvPr/>
          </p:nvSpPr>
          <p:spPr>
            <a:xfrm>
              <a:off x="8125732" y="3359886"/>
              <a:ext cx="91440" cy="2277308"/>
            </a:xfrm>
            <a:prstGeom prst="roundRect">
              <a:avLst>
                <a:gd name="adj" fmla="val 84573"/>
              </a:avLst>
            </a:prstGeom>
            <a:solidFill>
              <a:srgbClr val="437066"/>
            </a:solidFill>
            <a:ln/>
          </p:spPr>
          <p:txBody>
            <a:bodyPr/>
            <a:lstStyle/>
            <a:p>
              <a:endParaRPr lang="de-DE">
                <a:latin typeface="+mj-lt"/>
              </a:endParaRPr>
            </a:p>
          </p:txBody>
        </p:sp>
        <p:sp>
          <p:nvSpPr>
            <p:cNvPr id="26" name="Text 12">
              <a:extLst>
                <a:ext uri="{FF2B5EF4-FFF2-40B4-BE49-F238E27FC236}">
                  <a16:creationId xmlns:a16="http://schemas.microsoft.com/office/drawing/2014/main" id="{C77E49A1-8A18-0780-DA18-6E288E99B377}"/>
                </a:ext>
              </a:extLst>
            </p:cNvPr>
            <p:cNvSpPr/>
            <p:nvPr/>
          </p:nvSpPr>
          <p:spPr>
            <a:xfrm>
              <a:off x="8424103" y="3566816"/>
              <a:ext cx="2301478" cy="329243"/>
            </a:xfrm>
            <a:prstGeom prst="rect">
              <a:avLst/>
            </a:prstGeom>
            <a:noFill/>
            <a:ln/>
          </p:spPr>
          <p:txBody>
            <a:bodyPr wrap="none" lIns="0" tIns="0" rIns="0" bIns="0" rtlCol="0" anchor="t"/>
            <a:lstStyle/>
            <a:p>
              <a:pPr marL="0" indent="0" algn="l">
                <a:lnSpc>
                  <a:spcPts val="2250"/>
                </a:lnSpc>
                <a:buNone/>
              </a:pPr>
              <a:r>
                <a:rPr lang="en-US" b="1" dirty="0">
                  <a:solidFill>
                    <a:srgbClr val="2C3249"/>
                  </a:solidFill>
                  <a:latin typeface="+mj-lt"/>
                  <a:ea typeface="Kanit Light" pitchFamily="34" charset="-122"/>
                  <a:cs typeface="Kanit Light" pitchFamily="34" charset="-120"/>
                </a:rPr>
                <a:t>Forschungsgeheimnis</a:t>
              </a:r>
              <a:endParaRPr lang="en-US" b="1" dirty="0">
                <a:latin typeface="+mj-lt"/>
              </a:endParaRPr>
            </a:p>
          </p:txBody>
        </p:sp>
        <p:sp>
          <p:nvSpPr>
            <p:cNvPr id="27" name="Text 13">
              <a:extLst>
                <a:ext uri="{FF2B5EF4-FFF2-40B4-BE49-F238E27FC236}">
                  <a16:creationId xmlns:a16="http://schemas.microsoft.com/office/drawing/2014/main" id="{107C321A-FFF1-5A67-1853-A8DE98B500E5}"/>
                </a:ext>
              </a:extLst>
            </p:cNvPr>
            <p:cNvSpPr/>
            <p:nvPr/>
          </p:nvSpPr>
          <p:spPr>
            <a:xfrm>
              <a:off x="8424103" y="3964842"/>
              <a:ext cx="3204448" cy="1348042"/>
            </a:xfrm>
            <a:prstGeom prst="rect">
              <a:avLst/>
            </a:prstGeom>
            <a:noFill/>
            <a:ln/>
          </p:spPr>
          <p:txBody>
            <a:bodyPr wrap="square" lIns="0" tIns="0" rIns="0" bIns="0" rtlCol="0" anchor="t"/>
            <a:lstStyle/>
            <a:p>
              <a:pPr marL="0" indent="0" algn="l">
                <a:lnSpc>
                  <a:spcPts val="2300"/>
                </a:lnSpc>
                <a:buNone/>
              </a:pPr>
              <a:r>
                <a:rPr lang="en-US" dirty="0">
                  <a:solidFill>
                    <a:srgbClr val="2C3249"/>
                  </a:solidFill>
                  <a:latin typeface="+mj-lt"/>
                  <a:ea typeface="Martel Sans" pitchFamily="34" charset="-122"/>
                  <a:cs typeface="Martel Sans" pitchFamily="34" charset="-120"/>
                </a:rPr>
                <a:t>DSGVO erlaubt Verarbeitung unter strengen Auflagen mit Pseudonymisierung und Verschlüsselung.</a:t>
              </a:r>
              <a:endParaRPr lang="en-US" dirty="0">
                <a:latin typeface="+mj-lt"/>
              </a:endParaRPr>
            </a:p>
          </p:txBody>
        </p:sp>
      </p:grpSp>
      <p:pic>
        <p:nvPicPr>
          <p:cNvPr id="29" name="alloy_gpt-4o-mini-tts_1x_2025-10-22T18_37_06-684Z">
            <a:hlinkClick r:id="" action="ppaction://media"/>
            <a:extLst>
              <a:ext uri="{FF2B5EF4-FFF2-40B4-BE49-F238E27FC236}">
                <a16:creationId xmlns:a16="http://schemas.microsoft.com/office/drawing/2014/main" id="{0FCB5EEE-6139-362D-9634-CA374FD2EF4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45415" y="6029325"/>
            <a:ext cx="609600" cy="609600"/>
          </a:xfrm>
          <a:prstGeom prst="rect">
            <a:avLst/>
          </a:prstGeom>
        </p:spPr>
      </p:pic>
    </p:spTree>
    <p:extLst>
      <p:ext uri="{BB962C8B-B14F-4D97-AF65-F5344CB8AC3E}">
        <p14:creationId xmlns:p14="http://schemas.microsoft.com/office/powerpoint/2010/main" val="1710944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968" fill="hold"/>
                                        <p:tgtEl>
                                          <p:spTgt spid="2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9"/>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3461C5-2A50-BB14-627A-BA4DB2AFAD33}"/>
              </a:ext>
            </a:extLst>
          </p:cNvPr>
          <p:cNvSpPr>
            <a:spLocks noGrp="1"/>
          </p:cNvSpPr>
          <p:nvPr>
            <p:ph type="title"/>
          </p:nvPr>
        </p:nvSpPr>
        <p:spPr/>
        <p:txBody>
          <a:bodyPr/>
          <a:lstStyle/>
          <a:p>
            <a:r>
              <a:rPr lang="de-DE" dirty="0"/>
              <a:t>Methodische Ansätze der Sekundärdatenanalyse</a:t>
            </a:r>
            <a:br>
              <a:rPr lang="de-DE" dirty="0"/>
            </a:br>
            <a:endParaRPr lang="de-DE" dirty="0"/>
          </a:p>
        </p:txBody>
      </p:sp>
      <p:sp>
        <p:nvSpPr>
          <p:cNvPr id="4" name="Fußzeilenplatzhalter 3">
            <a:extLst>
              <a:ext uri="{FF2B5EF4-FFF2-40B4-BE49-F238E27FC236}">
                <a16:creationId xmlns:a16="http://schemas.microsoft.com/office/drawing/2014/main" id="{5C785B53-2783-E86B-3FC8-B409AB10AC59}"/>
              </a:ext>
            </a:extLst>
          </p:cNvPr>
          <p:cNvSpPr>
            <a:spLocks noGrp="1"/>
          </p:cNvSpPr>
          <p:nvPr>
            <p:ph type="ftr" sz="quarter" idx="11"/>
          </p:nvPr>
        </p:nvSpPr>
        <p:spPr/>
        <p:txBody>
          <a:bodyPr/>
          <a:lstStyle/>
          <a:p>
            <a:endParaRPr lang="de-DE" dirty="0"/>
          </a:p>
        </p:txBody>
      </p:sp>
      <p:sp>
        <p:nvSpPr>
          <p:cNvPr id="5" name="Foliennummernplatzhalter 4">
            <a:extLst>
              <a:ext uri="{FF2B5EF4-FFF2-40B4-BE49-F238E27FC236}">
                <a16:creationId xmlns:a16="http://schemas.microsoft.com/office/drawing/2014/main" id="{86AF1E95-66D2-F620-AC67-D620B74D76CC}"/>
              </a:ext>
            </a:extLst>
          </p:cNvPr>
          <p:cNvSpPr>
            <a:spLocks noGrp="1"/>
          </p:cNvSpPr>
          <p:nvPr>
            <p:ph type="sldNum" sz="quarter" idx="12"/>
          </p:nvPr>
        </p:nvSpPr>
        <p:spPr/>
        <p:txBody>
          <a:bodyPr/>
          <a:lstStyle/>
          <a:p>
            <a:fld id="{BBDAF7BE-D89C-6B49-BAC7-BAB901C4C797}" type="slidenum">
              <a:rPr lang="de-DE" smtClean="0"/>
              <a:pPr/>
              <a:t>8</a:t>
            </a:fld>
            <a:endParaRPr lang="de-DE"/>
          </a:p>
        </p:txBody>
      </p:sp>
      <p:sp>
        <p:nvSpPr>
          <p:cNvPr id="6" name="Textplatzhalter 5">
            <a:extLst>
              <a:ext uri="{FF2B5EF4-FFF2-40B4-BE49-F238E27FC236}">
                <a16:creationId xmlns:a16="http://schemas.microsoft.com/office/drawing/2014/main" id="{60FD68CA-A842-0DBD-49B2-C2253D086A05}"/>
              </a:ext>
            </a:extLst>
          </p:cNvPr>
          <p:cNvSpPr>
            <a:spLocks noGrp="1"/>
          </p:cNvSpPr>
          <p:nvPr>
            <p:ph type="body" sz="quarter" idx="13"/>
          </p:nvPr>
        </p:nvSpPr>
        <p:spPr/>
        <p:txBody>
          <a:bodyPr/>
          <a:lstStyle/>
          <a:p>
            <a:endParaRPr lang="de-DE"/>
          </a:p>
        </p:txBody>
      </p:sp>
      <p:sp>
        <p:nvSpPr>
          <p:cNvPr id="7" name="Textplatzhalter 6">
            <a:extLst>
              <a:ext uri="{FF2B5EF4-FFF2-40B4-BE49-F238E27FC236}">
                <a16:creationId xmlns:a16="http://schemas.microsoft.com/office/drawing/2014/main" id="{D9D95A00-E387-1116-9177-5E38B9CB90BC}"/>
              </a:ext>
            </a:extLst>
          </p:cNvPr>
          <p:cNvSpPr>
            <a:spLocks noGrp="1"/>
          </p:cNvSpPr>
          <p:nvPr>
            <p:ph type="body" sz="quarter" idx="14"/>
          </p:nvPr>
        </p:nvSpPr>
        <p:spPr/>
        <p:txBody>
          <a:bodyPr/>
          <a:lstStyle/>
          <a:p>
            <a:endParaRPr lang="de-DE"/>
          </a:p>
        </p:txBody>
      </p:sp>
      <p:grpSp>
        <p:nvGrpSpPr>
          <p:cNvPr id="17" name="Gruppieren 16">
            <a:extLst>
              <a:ext uri="{FF2B5EF4-FFF2-40B4-BE49-F238E27FC236}">
                <a16:creationId xmlns:a16="http://schemas.microsoft.com/office/drawing/2014/main" id="{4FCD7284-ECA4-E67D-1E10-43B892F6DAF3}"/>
              </a:ext>
            </a:extLst>
          </p:cNvPr>
          <p:cNvGrpSpPr/>
          <p:nvPr/>
        </p:nvGrpSpPr>
        <p:grpSpPr>
          <a:xfrm>
            <a:off x="838200" y="1567993"/>
            <a:ext cx="10515600" cy="4449161"/>
            <a:chOff x="359453" y="1527096"/>
            <a:chExt cx="10515600" cy="5026581"/>
          </a:xfrm>
        </p:grpSpPr>
        <p:pic>
          <p:nvPicPr>
            <p:cNvPr id="8" name="Image 1" descr="preencoded.png">
              <a:extLst>
                <a:ext uri="{FF2B5EF4-FFF2-40B4-BE49-F238E27FC236}">
                  <a16:creationId xmlns:a16="http://schemas.microsoft.com/office/drawing/2014/main" id="{6E64D22F-FB47-EE7B-1D62-339FF77E0209}"/>
                </a:ext>
              </a:extLst>
            </p:cNvPr>
            <p:cNvPicPr>
              <a:picLocks noChangeAspect="1"/>
            </p:cNvPicPr>
            <p:nvPr/>
          </p:nvPicPr>
          <p:blipFill>
            <a:blip r:embed="rId5"/>
            <a:stretch>
              <a:fillRect/>
            </a:stretch>
          </p:blipFill>
          <p:spPr>
            <a:xfrm>
              <a:off x="359453" y="1527096"/>
              <a:ext cx="1061204" cy="1901904"/>
            </a:xfrm>
            <a:prstGeom prst="rect">
              <a:avLst/>
            </a:prstGeom>
          </p:spPr>
        </p:pic>
        <p:sp>
          <p:nvSpPr>
            <p:cNvPr id="9" name="Text 1">
              <a:extLst>
                <a:ext uri="{FF2B5EF4-FFF2-40B4-BE49-F238E27FC236}">
                  <a16:creationId xmlns:a16="http://schemas.microsoft.com/office/drawing/2014/main" id="{0D01A67B-22D5-DD05-1CF4-589DEDDE9F9E}"/>
                </a:ext>
              </a:extLst>
            </p:cNvPr>
            <p:cNvSpPr/>
            <p:nvPr/>
          </p:nvSpPr>
          <p:spPr>
            <a:xfrm>
              <a:off x="1632826" y="1739266"/>
              <a:ext cx="2653189" cy="331589"/>
            </a:xfrm>
            <a:prstGeom prst="rect">
              <a:avLst/>
            </a:prstGeom>
            <a:noFill/>
            <a:ln/>
          </p:spPr>
          <p:txBody>
            <a:bodyPr wrap="none" lIns="0" tIns="0" rIns="0" bIns="0" rtlCol="0" anchor="t"/>
            <a:lstStyle/>
            <a:p>
              <a:pPr marL="0" indent="0" algn="l">
                <a:lnSpc>
                  <a:spcPts val="2600"/>
                </a:lnSpc>
                <a:buNone/>
              </a:pPr>
              <a:r>
                <a:rPr lang="en-US" sz="2000" b="1" dirty="0">
                  <a:solidFill>
                    <a:srgbClr val="2C3249"/>
                  </a:solidFill>
                  <a:ea typeface="Kanit Light" pitchFamily="34" charset="-122"/>
                  <a:cs typeface="Kanit Light" pitchFamily="34" charset="-120"/>
                </a:rPr>
                <a:t>Real-World Evidence</a:t>
              </a:r>
              <a:endParaRPr lang="en-US" sz="2000" b="1" dirty="0"/>
            </a:p>
          </p:txBody>
        </p:sp>
        <p:sp>
          <p:nvSpPr>
            <p:cNvPr id="10" name="Text 2">
              <a:extLst>
                <a:ext uri="{FF2B5EF4-FFF2-40B4-BE49-F238E27FC236}">
                  <a16:creationId xmlns:a16="http://schemas.microsoft.com/office/drawing/2014/main" id="{8E6B3C14-CCEC-8E9E-F960-5B82F397953F}"/>
                </a:ext>
              </a:extLst>
            </p:cNvPr>
            <p:cNvSpPr/>
            <p:nvPr/>
          </p:nvSpPr>
          <p:spPr>
            <a:xfrm>
              <a:off x="1632826" y="2198133"/>
              <a:ext cx="9242227" cy="1018699"/>
            </a:xfrm>
            <a:prstGeom prst="rect">
              <a:avLst/>
            </a:prstGeom>
            <a:noFill/>
            <a:ln/>
          </p:spPr>
          <p:txBody>
            <a:bodyPr wrap="square" lIns="0" tIns="0" rIns="0" bIns="0" rtlCol="0" anchor="t"/>
            <a:lstStyle/>
            <a:p>
              <a:pPr marL="0" indent="0" algn="l">
                <a:lnSpc>
                  <a:spcPts val="2650"/>
                </a:lnSpc>
                <a:buNone/>
              </a:pPr>
              <a:r>
                <a:rPr lang="en-US" sz="2000" dirty="0">
                  <a:solidFill>
                    <a:srgbClr val="2C3249"/>
                  </a:solidFill>
                  <a:ea typeface="Martel Sans" pitchFamily="34" charset="-122"/>
                  <a:cs typeface="Martel Sans" pitchFamily="34" charset="-120"/>
                </a:rPr>
                <a:t>Klinische Evidenz aus Real-World Data außerhalb kontrollierter Studien. Hohe externe Validität unter Alltagsbedingungen.</a:t>
              </a:r>
              <a:endParaRPr lang="en-US" sz="2000" dirty="0"/>
            </a:p>
          </p:txBody>
        </p:sp>
        <p:pic>
          <p:nvPicPr>
            <p:cNvPr id="11" name="Image 2" descr="preencoded.png">
              <a:extLst>
                <a:ext uri="{FF2B5EF4-FFF2-40B4-BE49-F238E27FC236}">
                  <a16:creationId xmlns:a16="http://schemas.microsoft.com/office/drawing/2014/main" id="{AD9C1DF8-D138-0D3A-5180-769B70E45FA9}"/>
                </a:ext>
              </a:extLst>
            </p:cNvPr>
            <p:cNvPicPr>
              <a:picLocks noChangeAspect="1"/>
            </p:cNvPicPr>
            <p:nvPr/>
          </p:nvPicPr>
          <p:blipFill>
            <a:blip r:embed="rId6"/>
            <a:stretch>
              <a:fillRect/>
            </a:stretch>
          </p:blipFill>
          <p:spPr>
            <a:xfrm>
              <a:off x="359453" y="3429001"/>
              <a:ext cx="1061204" cy="1562338"/>
            </a:xfrm>
            <a:prstGeom prst="rect">
              <a:avLst/>
            </a:prstGeom>
          </p:spPr>
        </p:pic>
        <p:sp>
          <p:nvSpPr>
            <p:cNvPr id="12" name="Text 3">
              <a:extLst>
                <a:ext uri="{FF2B5EF4-FFF2-40B4-BE49-F238E27FC236}">
                  <a16:creationId xmlns:a16="http://schemas.microsoft.com/office/drawing/2014/main" id="{E934D23A-2F5B-6BC0-ED91-2E3031629E41}"/>
                </a:ext>
              </a:extLst>
            </p:cNvPr>
            <p:cNvSpPr/>
            <p:nvPr/>
          </p:nvSpPr>
          <p:spPr>
            <a:xfrm>
              <a:off x="1632826" y="3641170"/>
              <a:ext cx="2747248" cy="331589"/>
            </a:xfrm>
            <a:prstGeom prst="rect">
              <a:avLst/>
            </a:prstGeom>
            <a:noFill/>
            <a:ln/>
          </p:spPr>
          <p:txBody>
            <a:bodyPr wrap="none" lIns="0" tIns="0" rIns="0" bIns="0" rtlCol="0" anchor="t"/>
            <a:lstStyle/>
            <a:p>
              <a:pPr marL="0" indent="0" algn="l">
                <a:lnSpc>
                  <a:spcPts val="2600"/>
                </a:lnSpc>
                <a:buNone/>
              </a:pPr>
              <a:r>
                <a:rPr lang="en-US" sz="2000" b="1" dirty="0">
                  <a:solidFill>
                    <a:srgbClr val="2C3249"/>
                  </a:solidFill>
                  <a:ea typeface="Kanit Light" pitchFamily="34" charset="-122"/>
                  <a:cs typeface="Kanit Light" pitchFamily="34" charset="-120"/>
                </a:rPr>
                <a:t>Longitudinale Analysen</a:t>
              </a:r>
              <a:endParaRPr lang="en-US" sz="2000" b="1" dirty="0"/>
            </a:p>
          </p:txBody>
        </p:sp>
        <p:sp>
          <p:nvSpPr>
            <p:cNvPr id="13" name="Text 4">
              <a:extLst>
                <a:ext uri="{FF2B5EF4-FFF2-40B4-BE49-F238E27FC236}">
                  <a16:creationId xmlns:a16="http://schemas.microsoft.com/office/drawing/2014/main" id="{05B8C498-AA62-E110-7A37-1DA03CE55D53}"/>
                </a:ext>
              </a:extLst>
            </p:cNvPr>
            <p:cNvSpPr/>
            <p:nvPr/>
          </p:nvSpPr>
          <p:spPr>
            <a:xfrm>
              <a:off x="1632826" y="4100037"/>
              <a:ext cx="9242227" cy="679133"/>
            </a:xfrm>
            <a:prstGeom prst="rect">
              <a:avLst/>
            </a:prstGeom>
            <a:noFill/>
            <a:ln/>
          </p:spPr>
          <p:txBody>
            <a:bodyPr wrap="square" lIns="0" tIns="0" rIns="0" bIns="0" rtlCol="0" anchor="t"/>
            <a:lstStyle/>
            <a:p>
              <a:pPr marL="0" indent="0" algn="l">
                <a:lnSpc>
                  <a:spcPts val="2650"/>
                </a:lnSpc>
                <a:buNone/>
              </a:pPr>
              <a:r>
                <a:rPr lang="en-US" sz="2000" dirty="0">
                  <a:solidFill>
                    <a:srgbClr val="2C3249"/>
                  </a:solidFill>
                  <a:ea typeface="Martel Sans" pitchFamily="34" charset="-122"/>
                  <a:cs typeface="Martel Sans" pitchFamily="34" charset="-120"/>
                </a:rPr>
                <a:t>Verfolgung von Patienten über längere Zeiträume. Wertvoll für chronische Erkrankungen und seltene Ereignisse.</a:t>
              </a:r>
              <a:endParaRPr lang="en-US" sz="2000" dirty="0"/>
            </a:p>
          </p:txBody>
        </p:sp>
        <p:pic>
          <p:nvPicPr>
            <p:cNvPr id="14" name="Image 3" descr="preencoded.png">
              <a:extLst>
                <a:ext uri="{FF2B5EF4-FFF2-40B4-BE49-F238E27FC236}">
                  <a16:creationId xmlns:a16="http://schemas.microsoft.com/office/drawing/2014/main" id="{185CC5E8-5AF6-D753-B8A1-52504413B20F}"/>
                </a:ext>
              </a:extLst>
            </p:cNvPr>
            <p:cNvPicPr>
              <a:picLocks noChangeAspect="1"/>
            </p:cNvPicPr>
            <p:nvPr/>
          </p:nvPicPr>
          <p:blipFill>
            <a:blip r:embed="rId7"/>
            <a:stretch>
              <a:fillRect/>
            </a:stretch>
          </p:blipFill>
          <p:spPr>
            <a:xfrm>
              <a:off x="359453" y="4991339"/>
              <a:ext cx="1061204" cy="1562338"/>
            </a:xfrm>
            <a:prstGeom prst="rect">
              <a:avLst/>
            </a:prstGeom>
          </p:spPr>
        </p:pic>
        <p:sp>
          <p:nvSpPr>
            <p:cNvPr id="15" name="Text 5">
              <a:extLst>
                <a:ext uri="{FF2B5EF4-FFF2-40B4-BE49-F238E27FC236}">
                  <a16:creationId xmlns:a16="http://schemas.microsoft.com/office/drawing/2014/main" id="{B0A65887-E75B-2A30-A69E-9E2427DF42FC}"/>
                </a:ext>
              </a:extLst>
            </p:cNvPr>
            <p:cNvSpPr/>
            <p:nvPr/>
          </p:nvSpPr>
          <p:spPr>
            <a:xfrm>
              <a:off x="1632826" y="5203508"/>
              <a:ext cx="2653189" cy="331589"/>
            </a:xfrm>
            <a:prstGeom prst="rect">
              <a:avLst/>
            </a:prstGeom>
            <a:noFill/>
            <a:ln/>
          </p:spPr>
          <p:txBody>
            <a:bodyPr wrap="none" lIns="0" tIns="0" rIns="0" bIns="0" rtlCol="0" anchor="t"/>
            <a:lstStyle/>
            <a:p>
              <a:pPr marL="0" indent="0" algn="l">
                <a:lnSpc>
                  <a:spcPts val="2600"/>
                </a:lnSpc>
                <a:buNone/>
              </a:pPr>
              <a:r>
                <a:rPr lang="en-US" sz="2000" b="1" dirty="0">
                  <a:solidFill>
                    <a:srgbClr val="2C3249"/>
                  </a:solidFill>
                  <a:ea typeface="Kanit Light" pitchFamily="34" charset="-122"/>
                  <a:cs typeface="Kanit Light" pitchFamily="34" charset="-120"/>
                </a:rPr>
                <a:t>Datenverknüpfung</a:t>
              </a:r>
              <a:endParaRPr lang="en-US" sz="2000" b="1" dirty="0"/>
            </a:p>
          </p:txBody>
        </p:sp>
        <p:sp>
          <p:nvSpPr>
            <p:cNvPr id="16" name="Text 6">
              <a:extLst>
                <a:ext uri="{FF2B5EF4-FFF2-40B4-BE49-F238E27FC236}">
                  <a16:creationId xmlns:a16="http://schemas.microsoft.com/office/drawing/2014/main" id="{04015BDF-88FB-815F-6271-F853D0F3A7EF}"/>
                </a:ext>
              </a:extLst>
            </p:cNvPr>
            <p:cNvSpPr/>
            <p:nvPr/>
          </p:nvSpPr>
          <p:spPr>
            <a:xfrm>
              <a:off x="1632826" y="5662375"/>
              <a:ext cx="9242227" cy="679133"/>
            </a:xfrm>
            <a:prstGeom prst="rect">
              <a:avLst/>
            </a:prstGeom>
            <a:noFill/>
            <a:ln/>
          </p:spPr>
          <p:txBody>
            <a:bodyPr wrap="square" lIns="0" tIns="0" rIns="0" bIns="0" rtlCol="0" anchor="t"/>
            <a:lstStyle/>
            <a:p>
              <a:pPr marL="0" indent="0" algn="l">
                <a:lnSpc>
                  <a:spcPts val="2650"/>
                </a:lnSpc>
                <a:buNone/>
              </a:pPr>
              <a:r>
                <a:rPr lang="en-US" sz="2000" dirty="0">
                  <a:solidFill>
                    <a:srgbClr val="2C3249"/>
                  </a:solidFill>
                  <a:ea typeface="Martel Sans" pitchFamily="34" charset="-122"/>
                  <a:cs typeface="Martel Sans" pitchFamily="34" charset="-120"/>
                </a:rPr>
                <a:t>Integration von EHR-Daten mit administrativen Daten ermöglicht umfassende Analysen.</a:t>
              </a:r>
              <a:endParaRPr lang="en-US" sz="2000" dirty="0"/>
            </a:p>
          </p:txBody>
        </p:sp>
      </p:grpSp>
      <p:pic>
        <p:nvPicPr>
          <p:cNvPr id="18" name="alloy_gpt-4o-mini-tts_1x_2025-10-22T18_37_39-328Z">
            <a:hlinkClick r:id="" action="ppaction://media"/>
            <a:extLst>
              <a:ext uri="{FF2B5EF4-FFF2-40B4-BE49-F238E27FC236}">
                <a16:creationId xmlns:a16="http://schemas.microsoft.com/office/drawing/2014/main" id="{F253FB21-32EB-32B9-197C-B5D2E97B05B8}"/>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228600" y="6029834"/>
            <a:ext cx="609600" cy="609600"/>
          </a:xfrm>
          <a:prstGeom prst="rect">
            <a:avLst/>
          </a:prstGeom>
        </p:spPr>
      </p:pic>
    </p:spTree>
    <p:extLst>
      <p:ext uri="{BB962C8B-B14F-4D97-AF65-F5344CB8AC3E}">
        <p14:creationId xmlns:p14="http://schemas.microsoft.com/office/powerpoint/2010/main" val="4161468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520"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8"/>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6F65A1-D393-62BD-4BE4-1306CF5E975D}"/>
              </a:ext>
            </a:extLst>
          </p:cNvPr>
          <p:cNvSpPr>
            <a:spLocks noGrp="1"/>
          </p:cNvSpPr>
          <p:nvPr>
            <p:ph type="title"/>
          </p:nvPr>
        </p:nvSpPr>
        <p:spPr/>
        <p:txBody>
          <a:bodyPr/>
          <a:lstStyle/>
          <a:p>
            <a:r>
              <a:rPr lang="de-DE" dirty="0"/>
              <a:t>Anwendungsfelder in der Versorgungsforschung</a:t>
            </a:r>
          </a:p>
        </p:txBody>
      </p:sp>
      <p:sp>
        <p:nvSpPr>
          <p:cNvPr id="4" name="Fußzeilenplatzhalter 3">
            <a:extLst>
              <a:ext uri="{FF2B5EF4-FFF2-40B4-BE49-F238E27FC236}">
                <a16:creationId xmlns:a16="http://schemas.microsoft.com/office/drawing/2014/main" id="{8DBCF6CE-CD53-6A02-4981-EC7C643D42AD}"/>
              </a:ext>
            </a:extLst>
          </p:cNvPr>
          <p:cNvSpPr>
            <a:spLocks noGrp="1"/>
          </p:cNvSpPr>
          <p:nvPr>
            <p:ph type="ftr" sz="quarter" idx="11"/>
          </p:nvPr>
        </p:nvSpPr>
        <p:spPr/>
        <p:txBody>
          <a:bodyPr/>
          <a:lstStyle/>
          <a:p>
            <a:endParaRPr lang="de-DE" dirty="0"/>
          </a:p>
        </p:txBody>
      </p:sp>
      <p:sp>
        <p:nvSpPr>
          <p:cNvPr id="5" name="Foliennummernplatzhalter 4">
            <a:extLst>
              <a:ext uri="{FF2B5EF4-FFF2-40B4-BE49-F238E27FC236}">
                <a16:creationId xmlns:a16="http://schemas.microsoft.com/office/drawing/2014/main" id="{1C341000-AFA8-2B16-E190-073FE4006AD9}"/>
              </a:ext>
            </a:extLst>
          </p:cNvPr>
          <p:cNvSpPr>
            <a:spLocks noGrp="1"/>
          </p:cNvSpPr>
          <p:nvPr>
            <p:ph type="sldNum" sz="quarter" idx="12"/>
          </p:nvPr>
        </p:nvSpPr>
        <p:spPr/>
        <p:txBody>
          <a:bodyPr/>
          <a:lstStyle/>
          <a:p>
            <a:fld id="{BBDAF7BE-D89C-6B49-BAC7-BAB901C4C797}" type="slidenum">
              <a:rPr lang="de-DE" smtClean="0"/>
              <a:pPr/>
              <a:t>9</a:t>
            </a:fld>
            <a:endParaRPr lang="de-DE"/>
          </a:p>
        </p:txBody>
      </p:sp>
      <p:sp>
        <p:nvSpPr>
          <p:cNvPr id="6" name="Textplatzhalter 5">
            <a:extLst>
              <a:ext uri="{FF2B5EF4-FFF2-40B4-BE49-F238E27FC236}">
                <a16:creationId xmlns:a16="http://schemas.microsoft.com/office/drawing/2014/main" id="{FB68D302-26F9-1C25-1F82-0705B169C12D}"/>
              </a:ext>
            </a:extLst>
          </p:cNvPr>
          <p:cNvSpPr>
            <a:spLocks noGrp="1"/>
          </p:cNvSpPr>
          <p:nvPr>
            <p:ph type="body" sz="quarter" idx="13"/>
          </p:nvPr>
        </p:nvSpPr>
        <p:spPr/>
        <p:txBody>
          <a:bodyPr/>
          <a:lstStyle/>
          <a:p>
            <a:endParaRPr lang="de-DE"/>
          </a:p>
        </p:txBody>
      </p:sp>
      <p:sp>
        <p:nvSpPr>
          <p:cNvPr id="7" name="Textplatzhalter 6">
            <a:extLst>
              <a:ext uri="{FF2B5EF4-FFF2-40B4-BE49-F238E27FC236}">
                <a16:creationId xmlns:a16="http://schemas.microsoft.com/office/drawing/2014/main" id="{7DBDBFF3-EA78-9482-57E6-C3BEBCB6E8C1}"/>
              </a:ext>
            </a:extLst>
          </p:cNvPr>
          <p:cNvSpPr>
            <a:spLocks noGrp="1"/>
          </p:cNvSpPr>
          <p:nvPr>
            <p:ph type="body" sz="quarter" idx="14"/>
          </p:nvPr>
        </p:nvSpPr>
        <p:spPr/>
        <p:txBody>
          <a:bodyPr/>
          <a:lstStyle/>
          <a:p>
            <a:endParaRPr lang="de-DE"/>
          </a:p>
        </p:txBody>
      </p:sp>
      <p:grpSp>
        <p:nvGrpSpPr>
          <p:cNvPr id="17" name="Gruppieren 16">
            <a:extLst>
              <a:ext uri="{FF2B5EF4-FFF2-40B4-BE49-F238E27FC236}">
                <a16:creationId xmlns:a16="http://schemas.microsoft.com/office/drawing/2014/main" id="{6C81A0D3-9B33-3198-6DF5-1A5465EF4F23}"/>
              </a:ext>
            </a:extLst>
          </p:cNvPr>
          <p:cNvGrpSpPr/>
          <p:nvPr/>
        </p:nvGrpSpPr>
        <p:grpSpPr>
          <a:xfrm>
            <a:off x="649906" y="2052625"/>
            <a:ext cx="10845408" cy="3553764"/>
            <a:chOff x="793790" y="2639854"/>
            <a:chExt cx="13042701" cy="4273760"/>
          </a:xfrm>
        </p:grpSpPr>
        <p:pic>
          <p:nvPicPr>
            <p:cNvPr id="8" name="Image 0" descr="preencoded.png">
              <a:extLst>
                <a:ext uri="{FF2B5EF4-FFF2-40B4-BE49-F238E27FC236}">
                  <a16:creationId xmlns:a16="http://schemas.microsoft.com/office/drawing/2014/main" id="{D4732481-9F09-409F-AA63-9A8816385EE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93790" y="2639854"/>
              <a:ext cx="722948" cy="722948"/>
            </a:xfrm>
            <a:prstGeom prst="rect">
              <a:avLst/>
            </a:prstGeom>
          </p:spPr>
        </p:pic>
        <p:sp>
          <p:nvSpPr>
            <p:cNvPr id="9" name="Text 1">
              <a:extLst>
                <a:ext uri="{FF2B5EF4-FFF2-40B4-BE49-F238E27FC236}">
                  <a16:creationId xmlns:a16="http://schemas.microsoft.com/office/drawing/2014/main" id="{FF078FEE-2AE8-5D41-31C7-5A82848A2FDE}"/>
                </a:ext>
              </a:extLst>
            </p:cNvPr>
            <p:cNvSpPr/>
            <p:nvPr/>
          </p:nvSpPr>
          <p:spPr>
            <a:xfrm>
              <a:off x="1817965" y="2843093"/>
              <a:ext cx="3122533" cy="752951"/>
            </a:xfrm>
            <a:prstGeom prst="rect">
              <a:avLst/>
            </a:prstGeom>
            <a:noFill/>
            <a:ln/>
          </p:spPr>
          <p:txBody>
            <a:bodyPr wrap="square" lIns="0" tIns="0" rIns="0" bIns="0" rtlCol="0" anchor="t"/>
            <a:lstStyle/>
            <a:p>
              <a:pPr marL="0" indent="0" algn="l">
                <a:lnSpc>
                  <a:spcPts val="2950"/>
                </a:lnSpc>
                <a:buNone/>
              </a:pPr>
              <a:r>
                <a:rPr lang="en-US" sz="2000" b="1" dirty="0">
                  <a:solidFill>
                    <a:srgbClr val="2C3249"/>
                  </a:solidFill>
                  <a:latin typeface="+mj-lt"/>
                  <a:ea typeface="Kanit Light" pitchFamily="34" charset="-122"/>
                  <a:cs typeface="Kanit Light" pitchFamily="34" charset="-120"/>
                </a:rPr>
                <a:t>Qualitätsmessung &amp; Benchmarking</a:t>
              </a:r>
              <a:endParaRPr lang="en-US" sz="2000" b="1" dirty="0">
                <a:latin typeface="+mj-lt"/>
              </a:endParaRPr>
            </a:p>
          </p:txBody>
        </p:sp>
        <p:sp>
          <p:nvSpPr>
            <p:cNvPr id="10" name="Text 2">
              <a:extLst>
                <a:ext uri="{FF2B5EF4-FFF2-40B4-BE49-F238E27FC236}">
                  <a16:creationId xmlns:a16="http://schemas.microsoft.com/office/drawing/2014/main" id="{F56F8929-D3D7-B998-E18C-3F1196B3367B}"/>
                </a:ext>
              </a:extLst>
            </p:cNvPr>
            <p:cNvSpPr/>
            <p:nvPr/>
          </p:nvSpPr>
          <p:spPr>
            <a:xfrm>
              <a:off x="1817965" y="3829418"/>
              <a:ext cx="3423762" cy="3084196"/>
            </a:xfrm>
            <a:prstGeom prst="rect">
              <a:avLst/>
            </a:prstGeom>
            <a:noFill/>
            <a:ln/>
          </p:spPr>
          <p:txBody>
            <a:bodyPr wrap="square" lIns="0" tIns="0" rIns="0" bIns="0" rtlCol="0" anchor="t"/>
            <a:lstStyle/>
            <a:p>
              <a:pPr marL="0" indent="0" algn="l">
                <a:lnSpc>
                  <a:spcPts val="3000"/>
                </a:lnSpc>
                <a:buNone/>
              </a:pPr>
              <a:r>
                <a:rPr lang="en-US" sz="2000" dirty="0">
                  <a:solidFill>
                    <a:srgbClr val="2C3249"/>
                  </a:solidFill>
                  <a:latin typeface="+mj-lt"/>
                  <a:ea typeface="Martel Sans" pitchFamily="34" charset="-122"/>
                  <a:cs typeface="Martel Sans" pitchFamily="34" charset="-120"/>
                </a:rPr>
                <a:t>Messung von Versorgungsqualität durch Qualitätsindikatoren wie Mortalitätsraten, Komplikationen oder Readmissions. Vergleiche zwischen Einrichtungen und Regionen.</a:t>
              </a:r>
              <a:endParaRPr lang="en-US" sz="2000" dirty="0">
                <a:latin typeface="+mj-lt"/>
              </a:endParaRPr>
            </a:p>
          </p:txBody>
        </p:sp>
        <p:pic>
          <p:nvPicPr>
            <p:cNvPr id="11" name="Image 1" descr="preencoded.png">
              <a:extLst>
                <a:ext uri="{FF2B5EF4-FFF2-40B4-BE49-F238E27FC236}">
                  <a16:creationId xmlns:a16="http://schemas.microsoft.com/office/drawing/2014/main" id="{88BE6C8E-B75F-03D7-CDA5-51C1E3E17FC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241727" y="2639854"/>
              <a:ext cx="722948" cy="722948"/>
            </a:xfrm>
            <a:prstGeom prst="rect">
              <a:avLst/>
            </a:prstGeom>
          </p:spPr>
        </p:pic>
        <p:sp>
          <p:nvSpPr>
            <p:cNvPr id="12" name="Text 3">
              <a:extLst>
                <a:ext uri="{FF2B5EF4-FFF2-40B4-BE49-F238E27FC236}">
                  <a16:creationId xmlns:a16="http://schemas.microsoft.com/office/drawing/2014/main" id="{52F843AC-9FBB-41F4-04E7-52CABE351852}"/>
                </a:ext>
              </a:extLst>
            </p:cNvPr>
            <p:cNvSpPr/>
            <p:nvPr/>
          </p:nvSpPr>
          <p:spPr>
            <a:xfrm>
              <a:off x="6265902" y="2843093"/>
              <a:ext cx="3122652" cy="752951"/>
            </a:xfrm>
            <a:prstGeom prst="rect">
              <a:avLst/>
            </a:prstGeom>
            <a:noFill/>
            <a:ln/>
          </p:spPr>
          <p:txBody>
            <a:bodyPr wrap="square" lIns="0" tIns="0" rIns="0" bIns="0" rtlCol="0" anchor="t"/>
            <a:lstStyle/>
            <a:p>
              <a:pPr marL="0" indent="0" algn="l">
                <a:lnSpc>
                  <a:spcPts val="2950"/>
                </a:lnSpc>
                <a:buNone/>
              </a:pPr>
              <a:r>
                <a:rPr lang="en-US" sz="2000" b="1" dirty="0">
                  <a:solidFill>
                    <a:srgbClr val="2C3249"/>
                  </a:solidFill>
                  <a:latin typeface="+mj-lt"/>
                  <a:ea typeface="Kanit Light" pitchFamily="34" charset="-122"/>
                  <a:cs typeface="Kanit Light" pitchFamily="34" charset="-120"/>
                </a:rPr>
                <a:t>Pharmakoepidemiologe</a:t>
              </a:r>
              <a:endParaRPr lang="en-US" sz="2000" b="1" dirty="0">
                <a:latin typeface="+mj-lt"/>
              </a:endParaRPr>
            </a:p>
          </p:txBody>
        </p:sp>
        <p:sp>
          <p:nvSpPr>
            <p:cNvPr id="13" name="Text 4">
              <a:extLst>
                <a:ext uri="{FF2B5EF4-FFF2-40B4-BE49-F238E27FC236}">
                  <a16:creationId xmlns:a16="http://schemas.microsoft.com/office/drawing/2014/main" id="{811C410F-5B05-A404-1730-CD92A9C2A0A6}"/>
                </a:ext>
              </a:extLst>
            </p:cNvPr>
            <p:cNvSpPr/>
            <p:nvPr/>
          </p:nvSpPr>
          <p:spPr>
            <a:xfrm>
              <a:off x="6265902" y="3829418"/>
              <a:ext cx="3122652" cy="2313145"/>
            </a:xfrm>
            <a:prstGeom prst="rect">
              <a:avLst/>
            </a:prstGeom>
            <a:noFill/>
            <a:ln/>
          </p:spPr>
          <p:txBody>
            <a:bodyPr wrap="square" lIns="0" tIns="0" rIns="0" bIns="0" rtlCol="0" anchor="t"/>
            <a:lstStyle/>
            <a:p>
              <a:pPr marL="0" indent="0" algn="l">
                <a:lnSpc>
                  <a:spcPts val="3000"/>
                </a:lnSpc>
                <a:buNone/>
              </a:pPr>
              <a:r>
                <a:rPr lang="en-US" sz="2000" dirty="0">
                  <a:solidFill>
                    <a:srgbClr val="2C3249"/>
                  </a:solidFill>
                  <a:latin typeface="+mj-lt"/>
                  <a:ea typeface="Martel Sans" pitchFamily="34" charset="-122"/>
                  <a:cs typeface="Martel Sans" pitchFamily="34" charset="-120"/>
                </a:rPr>
                <a:t>Analyse von Arzneimittelwirkungen und -nebenwirkungen unter realen Bedingungen. Ergänzt Erkenntnisse aus klinischen Studien.</a:t>
              </a:r>
              <a:endParaRPr lang="en-US" sz="2000" dirty="0">
                <a:latin typeface="+mj-lt"/>
              </a:endParaRPr>
            </a:p>
          </p:txBody>
        </p:sp>
        <p:pic>
          <p:nvPicPr>
            <p:cNvPr id="14" name="Image 2" descr="preencoded.png">
              <a:extLst>
                <a:ext uri="{FF2B5EF4-FFF2-40B4-BE49-F238E27FC236}">
                  <a16:creationId xmlns:a16="http://schemas.microsoft.com/office/drawing/2014/main" id="{A735DD9E-76D8-1379-CBD6-1AAC4B1802F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689783" y="2639854"/>
              <a:ext cx="722948" cy="722948"/>
            </a:xfrm>
            <a:prstGeom prst="rect">
              <a:avLst/>
            </a:prstGeom>
          </p:spPr>
        </p:pic>
        <p:sp>
          <p:nvSpPr>
            <p:cNvPr id="15" name="Text 5">
              <a:extLst>
                <a:ext uri="{FF2B5EF4-FFF2-40B4-BE49-F238E27FC236}">
                  <a16:creationId xmlns:a16="http://schemas.microsoft.com/office/drawing/2014/main" id="{8AF22E0D-01C9-0F23-516B-5EFAF0B56775}"/>
                </a:ext>
              </a:extLst>
            </p:cNvPr>
            <p:cNvSpPr/>
            <p:nvPr/>
          </p:nvSpPr>
          <p:spPr>
            <a:xfrm>
              <a:off x="10713958" y="2843093"/>
              <a:ext cx="3012519" cy="376476"/>
            </a:xfrm>
            <a:prstGeom prst="rect">
              <a:avLst/>
            </a:prstGeom>
            <a:noFill/>
            <a:ln/>
          </p:spPr>
          <p:txBody>
            <a:bodyPr wrap="none" lIns="0" tIns="0" rIns="0" bIns="0" rtlCol="0" anchor="t"/>
            <a:lstStyle/>
            <a:p>
              <a:pPr marL="0" indent="0" algn="l">
                <a:lnSpc>
                  <a:spcPts val="2950"/>
                </a:lnSpc>
                <a:buNone/>
              </a:pPr>
              <a:r>
                <a:rPr lang="en-US" sz="2000" b="1" dirty="0">
                  <a:solidFill>
                    <a:srgbClr val="2C3249"/>
                  </a:solidFill>
                  <a:latin typeface="+mj-lt"/>
                  <a:ea typeface="Kanit Light" pitchFamily="34" charset="-122"/>
                  <a:cs typeface="Kanit Light" pitchFamily="34" charset="-120"/>
                </a:rPr>
                <a:t>Seltene Erkrankungen</a:t>
              </a:r>
              <a:endParaRPr lang="en-US" sz="2000" b="1" dirty="0">
                <a:latin typeface="+mj-lt"/>
              </a:endParaRPr>
            </a:p>
          </p:txBody>
        </p:sp>
        <p:sp>
          <p:nvSpPr>
            <p:cNvPr id="16" name="Text 6">
              <a:extLst>
                <a:ext uri="{FF2B5EF4-FFF2-40B4-BE49-F238E27FC236}">
                  <a16:creationId xmlns:a16="http://schemas.microsoft.com/office/drawing/2014/main" id="{A4510892-15E0-35B4-36F6-B7DE4D9B010E}"/>
                </a:ext>
              </a:extLst>
            </p:cNvPr>
            <p:cNvSpPr/>
            <p:nvPr/>
          </p:nvSpPr>
          <p:spPr>
            <a:xfrm>
              <a:off x="10713959" y="3829418"/>
              <a:ext cx="3122532" cy="2313145"/>
            </a:xfrm>
            <a:prstGeom prst="rect">
              <a:avLst/>
            </a:prstGeom>
            <a:noFill/>
            <a:ln/>
          </p:spPr>
          <p:txBody>
            <a:bodyPr wrap="square" lIns="0" tIns="0" rIns="0" bIns="0" rtlCol="0" anchor="t"/>
            <a:lstStyle/>
            <a:p>
              <a:pPr marL="0" indent="0" algn="l">
                <a:lnSpc>
                  <a:spcPts val="3000"/>
                </a:lnSpc>
                <a:buNone/>
              </a:pPr>
              <a:r>
                <a:rPr lang="en-US" sz="2000" dirty="0">
                  <a:solidFill>
                    <a:srgbClr val="2C3249"/>
                  </a:solidFill>
                  <a:latin typeface="+mj-lt"/>
                  <a:ea typeface="Martel Sans" pitchFamily="34" charset="-122"/>
                  <a:cs typeface="Martel Sans" pitchFamily="34" charset="-120"/>
                </a:rPr>
                <a:t>Hohe Fallzahlen ermöglichen Analysen zu Orphan Diseases, die in einzelnen Studien nicht ausreichend repräsentiert wären.</a:t>
              </a:r>
              <a:endParaRPr lang="en-US" sz="2000" dirty="0">
                <a:latin typeface="+mj-lt"/>
              </a:endParaRPr>
            </a:p>
          </p:txBody>
        </p:sp>
      </p:grpSp>
      <p:pic>
        <p:nvPicPr>
          <p:cNvPr id="18" name="alloy_gpt-4o-mini-tts_1x_2025-10-22T18_37_57-055Z">
            <a:hlinkClick r:id="" action="ppaction://media"/>
            <a:extLst>
              <a:ext uri="{FF2B5EF4-FFF2-40B4-BE49-F238E27FC236}">
                <a16:creationId xmlns:a16="http://schemas.microsoft.com/office/drawing/2014/main" id="{E824DD40-276D-F81B-A661-480347E0AFF9}"/>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201386" y="5993346"/>
            <a:ext cx="609600" cy="609600"/>
          </a:xfrm>
          <a:prstGeom prst="rect">
            <a:avLst/>
          </a:prstGeom>
        </p:spPr>
      </p:pic>
    </p:spTree>
    <p:extLst>
      <p:ext uri="{BB962C8B-B14F-4D97-AF65-F5344CB8AC3E}">
        <p14:creationId xmlns:p14="http://schemas.microsoft.com/office/powerpoint/2010/main" val="1831877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064"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8"/>
                </p:tgtEl>
              </p:cMediaNode>
            </p:audio>
          </p:childTnLst>
        </p:cTn>
      </p:par>
    </p:tn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DIM.RUHR">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99a00cc4-59a4-48e2-97a2-f998a8372b5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570D305730E5004AB3CA90973BBEB1B6" ma:contentTypeVersion="15" ma:contentTypeDescription="Ein neues Dokument erstellen." ma:contentTypeScope="" ma:versionID="3d8d4fb2b3a0a7834f40547a35bd6bbd">
  <xsd:schema xmlns:xsd="http://www.w3.org/2001/XMLSchema" xmlns:xs="http://www.w3.org/2001/XMLSchema" xmlns:p="http://schemas.microsoft.com/office/2006/metadata/properties" xmlns:ns3="99a00cc4-59a4-48e2-97a2-f998a8372b54" xmlns:ns4="96c6cfda-f397-452f-aaf7-354f8a2af71a" targetNamespace="http://schemas.microsoft.com/office/2006/metadata/properties" ma:root="true" ma:fieldsID="85641bfd7f41166e6032c028546e61e5" ns3:_="" ns4:_="">
    <xsd:import namespace="99a00cc4-59a4-48e2-97a2-f998a8372b54"/>
    <xsd:import namespace="96c6cfda-f397-452f-aaf7-354f8a2af71a"/>
    <xsd:element name="properties">
      <xsd:complexType>
        <xsd:sequence>
          <xsd:element name="documentManagement">
            <xsd:complexType>
              <xsd:all>
                <xsd:element ref="ns3:_activity" minOccurs="0"/>
                <xsd:element ref="ns3:MediaServiceMetadata" minOccurs="0"/>
                <xsd:element ref="ns3:MediaServiceFastMetadata" minOccurs="0"/>
                <xsd:element ref="ns3:MediaServiceObjectDetectorVersions" minOccurs="0"/>
                <xsd:element ref="ns4:SharedWithUsers" minOccurs="0"/>
                <xsd:element ref="ns4:SharedWithDetails" minOccurs="0"/>
                <xsd:element ref="ns4:SharingHintHash" minOccurs="0"/>
                <xsd:element ref="ns3:MediaServiceSearchProperties" minOccurs="0"/>
                <xsd:element ref="ns3:MediaServiceDateTaken" minOccurs="0"/>
                <xsd:element ref="ns3:MediaServiceSystemTags" minOccurs="0"/>
                <xsd:element ref="ns3:MediaServiceOCR" minOccurs="0"/>
                <xsd:element ref="ns3:MediaServiceGenerationTime" minOccurs="0"/>
                <xsd:element ref="ns3:MediaServiceEventHashCode" minOccurs="0"/>
                <xsd:element ref="ns3:MediaLengthInSecond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a00cc4-59a4-48e2-97a2-f998a8372b54" elementFormDefault="qualified">
    <xsd:import namespace="http://schemas.microsoft.com/office/2006/documentManagement/types"/>
    <xsd:import namespace="http://schemas.microsoft.com/office/infopath/2007/PartnerControls"/>
    <xsd:element name="_activity" ma:index="8" nillable="true" ma:displayName="_activity" ma:hidden="true" ma:internalName="_activity">
      <xsd:simpleType>
        <xsd:restriction base="dms:Note"/>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SystemTags" ma:index="17" nillable="true" ma:displayName="MediaServiceSystemTags" ma:hidden="true" ma:internalName="MediaServiceSystemTags" ma:readOnly="true">
      <xsd:simpleType>
        <xsd:restriction base="dms:Note"/>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6c6cfda-f397-452f-aaf7-354f8a2af71a" elementFormDefault="qualified">
    <xsd:import namespace="http://schemas.microsoft.com/office/2006/documentManagement/types"/>
    <xsd:import namespace="http://schemas.microsoft.com/office/infopath/2007/PartnerControls"/>
    <xsd:element name="SharedWithUsers" ma:index="12"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Freigegeben für - Details" ma:internalName="SharedWithDetails" ma:readOnly="true">
      <xsd:simpleType>
        <xsd:restriction base="dms:Note">
          <xsd:maxLength value="255"/>
        </xsd:restriction>
      </xsd:simpleType>
    </xsd:element>
    <xsd:element name="SharingHintHash" ma:index="14" nillable="true" ma:displayName="Freigabehinweis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B2C2161-177C-49B2-B717-3C5F4CA1CA24}">
  <ds:schemaRefs>
    <ds:schemaRef ds:uri="http://schemas.microsoft.com/office/2006/metadata/properties"/>
    <ds:schemaRef ds:uri="http://purl.org/dc/elements/1.1/"/>
    <ds:schemaRef ds:uri="99a00cc4-59a4-48e2-97a2-f998a8372b54"/>
    <ds:schemaRef ds:uri="http://schemas.openxmlformats.org/package/2006/metadata/core-properties"/>
    <ds:schemaRef ds:uri="http://schemas.microsoft.com/office/2006/documentManagement/types"/>
    <ds:schemaRef ds:uri="http://www.w3.org/XML/1998/namespace"/>
    <ds:schemaRef ds:uri="96c6cfda-f397-452f-aaf7-354f8a2af71a"/>
    <ds:schemaRef ds:uri="http://purl.org/dc/terms/"/>
    <ds:schemaRef ds:uri="http://schemas.microsoft.com/office/infopath/2007/PartnerControls"/>
    <ds:schemaRef ds:uri="http://purl.org/dc/dcmitype/"/>
  </ds:schemaRefs>
</ds:datastoreItem>
</file>

<file path=customXml/itemProps2.xml><?xml version="1.0" encoding="utf-8"?>
<ds:datastoreItem xmlns:ds="http://schemas.openxmlformats.org/officeDocument/2006/customXml" ds:itemID="{808B3DF7-C6D4-4DDC-B1DB-92E5609C5D62}">
  <ds:schemaRefs>
    <ds:schemaRef ds:uri="http://schemas.microsoft.com/sharepoint/v3/contenttype/forms"/>
  </ds:schemaRefs>
</ds:datastoreItem>
</file>

<file path=customXml/itemProps3.xml><?xml version="1.0" encoding="utf-8"?>
<ds:datastoreItem xmlns:ds="http://schemas.openxmlformats.org/officeDocument/2006/customXml" ds:itemID="{D5AD1859-ED9D-4D83-947C-9B89E24FEC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9a00cc4-59a4-48e2-97a2-f998a8372b54"/>
    <ds:schemaRef ds:uri="96c6cfda-f397-452f-aaf7-354f8a2af71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1145</Words>
  <Application>Microsoft Office PowerPoint</Application>
  <PresentationFormat>Breitbild</PresentationFormat>
  <Paragraphs>112</Paragraphs>
  <Slides>14</Slides>
  <Notes>12</Notes>
  <HiddenSlides>0</HiddenSlides>
  <MMClips>11</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14</vt:i4>
      </vt:variant>
    </vt:vector>
  </HeadingPairs>
  <TitlesOfParts>
    <vt:vector size="20" baseType="lpstr">
      <vt:lpstr>Arial</vt:lpstr>
      <vt:lpstr>Calibri</vt:lpstr>
      <vt:lpstr>Lato</vt:lpstr>
      <vt:lpstr>Kanit Light</vt:lpstr>
      <vt:lpstr>Martel Sans</vt:lpstr>
      <vt:lpstr>Office</vt:lpstr>
      <vt:lpstr>PowerPoint-Präsentation</vt:lpstr>
      <vt:lpstr>PowerPoint-Präsentation</vt:lpstr>
      <vt:lpstr>Lernziele</vt:lpstr>
      <vt:lpstr>Grundlagen und Definitionen</vt:lpstr>
      <vt:lpstr>Datenstrukturen und -qualität</vt:lpstr>
      <vt:lpstr>Zentrale Qualitätskriterien </vt:lpstr>
      <vt:lpstr>Gesundheitsdatennutzungsgesetz</vt:lpstr>
      <vt:lpstr>Methodische Ansätze der Sekundärdatenanalyse </vt:lpstr>
      <vt:lpstr>Anwendungsfelder in der Versorgungsforschung</vt:lpstr>
      <vt:lpstr>Herausforderungen und Limitationen</vt:lpstr>
      <vt:lpstr>Best Practices und Qualitätssicherung</vt:lpstr>
      <vt:lpstr>Schlussfolgerungen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Christian Hilgers</dc:creator>
  <cp:lastModifiedBy>Christian Kempny</cp:lastModifiedBy>
  <cp:revision>73</cp:revision>
  <dcterms:created xsi:type="dcterms:W3CDTF">2020-11-02T13:54:24Z</dcterms:created>
  <dcterms:modified xsi:type="dcterms:W3CDTF">2025-10-22T19:21:48Z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0x010100570D305730E5004AB3CA90973BBEB1B6</vt:lpwstr>
  </property>
  <property fmtid="{D5CDD505-2E9C-101B-9397-08002B2CF9AE}" pid="3" name="MediaServiceImageTags">
    <vt:lpwstr/>
  </property>
</Properties>
</file>