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18"/>
  </p:notesMasterIdLst>
  <p:sldIdLst>
    <p:sldId id="337" r:id="rId5"/>
    <p:sldId id="332" r:id="rId6"/>
    <p:sldId id="339" r:id="rId7"/>
    <p:sldId id="340" r:id="rId8"/>
    <p:sldId id="341" r:id="rId9"/>
    <p:sldId id="342" r:id="rId10"/>
    <p:sldId id="343" r:id="rId11"/>
    <p:sldId id="344" r:id="rId12"/>
    <p:sldId id="345" r:id="rId13"/>
    <p:sldId id="346" r:id="rId14"/>
    <p:sldId id="347" r:id="rId15"/>
    <p:sldId id="335" r:id="rId16"/>
    <p:sldId id="336" r:id="rId17"/>
  </p:sldIdLst>
  <p:sldSz cx="12192000" cy="6858000"/>
  <p:notesSz cx="6858000" cy="9144000"/>
  <p:embeddedFontLst>
    <p:embeddedFont>
      <p:font typeface="Lato" panose="020F0502020204030203" pitchFamily="34" charset="0"/>
      <p:regular r:id="rId19"/>
      <p:bold r:id="rId20"/>
      <p:italic r:id="rId21"/>
      <p:boldItalic r:id="rId22"/>
    </p:embeddedFont>
    <p:embeddedFont>
      <p:font typeface="Calibri" panose="020F0502020204030204" pitchFamily="34" charset="0"/>
      <p:regular r:id="rId23"/>
      <p:bold r:id="rId24"/>
      <p:italic r:id="rId25"/>
      <p:boldItalic r:id="rId26"/>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10C033-79B9-F8AA-0D60-AE086CAA08A4}" name="Lehr, Alexander" initials="LA" userId="S::alexander.lehr_ruhr-uni-bochum.de#ext#@uniwhde.onmicrosoft.com::8a837e51-e11f-486e-98d4-923fdee6737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inz, Anne" initials="MA" lastIdx="1" clrIdx="0">
    <p:extLst>
      <p:ext uri="{19B8F6BF-5375-455C-9EA6-DF929625EA0E}">
        <p15:presenceInfo xmlns:p15="http://schemas.microsoft.com/office/powerpoint/2012/main" userId="S-1-5-21-1139895982-289624505-398547282-38138" providerId="AD"/>
      </p:ext>
    </p:extLst>
  </p:cmAuthor>
  <p:cmAuthor id="2" name="Lüdorf, Vivian" initials="LV" lastIdx="5" clrIdx="1">
    <p:extLst>
      <p:ext uri="{19B8F6BF-5375-455C-9EA6-DF929625EA0E}">
        <p15:presenceInfo xmlns:p15="http://schemas.microsoft.com/office/powerpoint/2012/main" userId="S::vivian.luedorf@uni-wh.de::a2c1b10b-adfb-4ac6-8111-7787d0e03f7a" providerId="AD"/>
      </p:ext>
    </p:extLst>
  </p:cmAuthor>
  <p:cmAuthor id="3" name="Richter, Isabel" initials="IR" lastIdx="3" clrIdx="2">
    <p:extLst>
      <p:ext uri="{19B8F6BF-5375-455C-9EA6-DF929625EA0E}">
        <p15:presenceInfo xmlns:p15="http://schemas.microsoft.com/office/powerpoint/2012/main" userId="S::isabel.richter@uni-wh.de::93865361-3cba-4a87-907d-96dec40958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F9F"/>
    <a:srgbClr val="D9D9D9"/>
    <a:srgbClr val="A90D00"/>
    <a:srgbClr val="002B44"/>
    <a:srgbClr val="F0F0F0"/>
    <a:srgbClr val="FFFFFF"/>
    <a:srgbClr val="DCEAFF"/>
    <a:srgbClr val="014F9F"/>
    <a:srgbClr val="203864"/>
    <a:srgbClr val="000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5E4744-7F60-4D3C-9B90-CCA3781D427B}" v="187" dt="2025-02-13T14:27:00.25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4700" autoAdjust="0"/>
  </p:normalViewPr>
  <p:slideViewPr>
    <p:cSldViewPr snapToGrid="0">
      <p:cViewPr varScale="1">
        <p:scale>
          <a:sx n="52" d="100"/>
          <a:sy n="52" d="100"/>
        </p:scale>
        <p:origin x="392" y="5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1F983-13B8-4B40-B431-2A40CD5006BA}" type="datetimeFigureOut">
              <a:rPr lang="de-DE" smtClean="0"/>
              <a:t>15.05.2025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23034-77AF-8C4A-A533-67E3BD38CA13}" type="slidenum">
              <a:rPr lang="de-DE" smtClean="0"/>
              <a:t>‹Nr.›</a:t>
            </a:fld>
            <a:endParaRPr lang="de-DE"/>
          </a:p>
        </p:txBody>
      </p:sp>
    </p:spTree>
    <p:extLst>
      <p:ext uri="{BB962C8B-B14F-4D97-AF65-F5344CB8AC3E}">
        <p14:creationId xmlns:p14="http://schemas.microsoft.com/office/powerpoint/2010/main" val="3452632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Willkommen zur Einführung in die Sekundärdatenanalyse in der Versorgungsforschung. In dieser Einheit beschäftigen wir uns mit der Nutzung von Routinedaten – insbesondere aus der Abrechnung gesetzlicher Krankenkassen – zur Analyse der Versorgungslage im deutschen Gesundheitswesen. Sie lernen, welche Potenziale und Grenzen diese Datenquellen haben, wie sie sich methodisch einordnen lassen, und welche praktischen Anwendungsmöglichkeiten sie in der gesundheitsbezogenen Forschung bieten. Ziel ist es, ein umfassendes Verständnis dafür zu entwickeln, wie Sekundärdaten im Forschungsprozess eingebettet werden können.</a:t>
            </a:r>
          </a:p>
        </p:txBody>
      </p:sp>
      <p:sp>
        <p:nvSpPr>
          <p:cNvPr id="4" name="Foliennummernplatzhalter 3"/>
          <p:cNvSpPr>
            <a:spLocks noGrp="1"/>
          </p:cNvSpPr>
          <p:nvPr>
            <p:ph type="sldNum" sz="quarter" idx="10"/>
          </p:nvPr>
        </p:nvSpPr>
        <p:spPr/>
        <p:txBody>
          <a:bodyPr/>
          <a:lstStyle/>
          <a:p>
            <a:fld id="{77623034-77AF-8C4A-A533-67E3BD38CA13}" type="slidenum">
              <a:rPr lang="de-DE" smtClean="0"/>
              <a:t>2</a:t>
            </a:fld>
            <a:endParaRPr lang="de-DE"/>
          </a:p>
        </p:txBody>
      </p:sp>
    </p:spTree>
    <p:extLst>
      <p:ext uri="{BB962C8B-B14F-4D97-AF65-F5344CB8AC3E}">
        <p14:creationId xmlns:p14="http://schemas.microsoft.com/office/powerpoint/2010/main" val="811599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Neue Datenquellen werfen auch neue Fragen auf: Wie interoperabel sind die Formate? Gibt es Standards, die eine datensichere Verknüpfung ermöglichen? Wie kann die informierte Einwilligung sichergestellt werden – gerade wenn Daten aus </a:t>
            </a:r>
            <a:r>
              <a:rPr lang="de-DE" dirty="0" err="1" smtClean="0"/>
              <a:t>Wearables</a:t>
            </a:r>
            <a:r>
              <a:rPr lang="de-DE" dirty="0" smtClean="0"/>
              <a:t> oder Apps in den Gesundheitsbereich einfließen? Wer hat Zugriff auf diese Daten, und wer darf sie auswerten? Diese ethischen, rechtlichen und sozialen Fragen sind eng mit der technischen Seite der Datenverarbeitung verknüpft und müssen gemeinsam beantwortet werden.</a:t>
            </a:r>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Vielen Dank für Ihre Aufmerksamkeit</a:t>
            </a:r>
            <a:r>
              <a:rPr lang="de-DE" baseline="0" dirty="0" smtClean="0"/>
              <a:t> </a:t>
            </a:r>
            <a:r>
              <a:rPr lang="de-DE" baseline="0" smtClean="0"/>
              <a:t>und v</a:t>
            </a:r>
            <a:r>
              <a:rPr lang="de-DE" smtClean="0"/>
              <a:t>iel </a:t>
            </a:r>
            <a:r>
              <a:rPr lang="de-DE" dirty="0" smtClean="0"/>
              <a:t>Erfolg beim weiteren Lernen!</a:t>
            </a:r>
          </a:p>
          <a:p>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11</a:t>
            </a:fld>
            <a:endParaRPr lang="de-DE"/>
          </a:p>
        </p:txBody>
      </p:sp>
    </p:spTree>
    <p:extLst>
      <p:ext uri="{BB962C8B-B14F-4D97-AF65-F5344CB8AC3E}">
        <p14:creationId xmlns:p14="http://schemas.microsoft.com/office/powerpoint/2010/main" val="1762240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Sekundärdaten sind bereits vorhandene Daten, die ursprünglich für andere Zwecke erhoben wurden – etwa zur Abrechnung, Verwaltung oder Qualitätssicherung. Im Unterschied zu Primärdaten stammen sie also nicht aus eigens durchgeführten Befragungen oder experimentellen Studien. Ihre größten Vorteile liegen in der hohen Fallzahl, langen Beobachtungszeiträumen und einer meist sehr guten Standardisierung. Damit erlauben sie Analysen über viele Jahre und große Bevölkerungsgruppen hinweg. Gleichzeitig ist ihre Aussagekraft in Bezug auf subjektive Dimensionen wie Lebensqualität oder individuelle Erfahrungen begrenzt. Zudem fehlen oftmals Kontextinformationen, die in qualitativen Studien oder Patientenbefragungen erhoben werden.</a:t>
            </a:r>
          </a:p>
          <a:p>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3</a:t>
            </a:fld>
            <a:endParaRPr lang="de-DE"/>
          </a:p>
        </p:txBody>
      </p:sp>
    </p:spTree>
    <p:extLst>
      <p:ext uri="{BB962C8B-B14F-4D97-AF65-F5344CB8AC3E}">
        <p14:creationId xmlns:p14="http://schemas.microsoft.com/office/powerpoint/2010/main" val="532539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Abrechnungsdaten enthalten unter anderem ICD-Codes für Diagnosen, OPS-Codes für durchgeführte Eingriffe, ATC-Codes für verordnete Medikamente sowie Angaben zum Leistungserbringer, zum Behandlungszeitraum und zur Art der Leistung. Darüber hinaus sind häufig auch demografische Angaben wie Alter, Geschlecht und Versicherungsstatus enthalten. Diese Daten sind in standardisierten Formaten gespeichert und daher besonders geeignet für statistische Auswertungen und epidemiologische Studien. Es ist jedoch wichtig zu verstehen, dass nur das erfasst wird, was dokumentiert und abgerechnet wurde. Nicht alle klinisch relevanten Informationen finden sich zwingend in diesen Datensätzen wieder.</a:t>
            </a:r>
          </a:p>
          <a:p>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4</a:t>
            </a:fld>
            <a:endParaRPr lang="de-DE"/>
          </a:p>
        </p:txBody>
      </p:sp>
    </p:spTree>
    <p:extLst>
      <p:ext uri="{BB962C8B-B14F-4D97-AF65-F5344CB8AC3E}">
        <p14:creationId xmlns:p14="http://schemas.microsoft.com/office/powerpoint/2010/main" val="2097947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Typische Forschungsfragen in der Sekundärdatenanalyse sind beispielsweise: Wie häufig tritt eine bestimmte Erkrankung in der Bevölkerung auf? Gibt es Unterschiede zwischen Regionen, Altersgruppen oder Geschlechtern? Wird eine Therapie leitliniengerecht angewendet, und wenn nein, warum nicht? Welche Kosten verursacht eine Krankheit oder eine Intervention für das Gesundheitssystem? Sekundärdaten ermöglichen es, solche Fragen evidenzbasiert und auf großer Datenbasis zu beantworten. Sie bilden damit ein wichtiges Fundament für politische und institutionelle Entscheidungsprozesse in der Versorgung.</a:t>
            </a:r>
          </a:p>
          <a:p>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5</a:t>
            </a:fld>
            <a:endParaRPr lang="de-DE"/>
          </a:p>
        </p:txBody>
      </p:sp>
    </p:spTree>
    <p:extLst>
      <p:ext uri="{BB962C8B-B14F-4D97-AF65-F5344CB8AC3E}">
        <p14:creationId xmlns:p14="http://schemas.microsoft.com/office/powerpoint/2010/main" val="4194066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Ein anschauliches Beispiel: Mit Abrechnungsdaten der gesetzlichen Krankenversicherung kann untersucht werden, ob </a:t>
            </a:r>
            <a:r>
              <a:rPr lang="de-DE" dirty="0" err="1" smtClean="0"/>
              <a:t>Patient:innen</a:t>
            </a:r>
            <a:r>
              <a:rPr lang="de-DE" dirty="0" smtClean="0"/>
              <a:t> mit chronischer Herzinsuffizienz leitliniengerecht behandelt werden. Dabei wird geprüft, wie viele dieser </a:t>
            </a:r>
            <a:r>
              <a:rPr lang="de-DE" dirty="0" err="1" smtClean="0"/>
              <a:t>Patient:innen</a:t>
            </a:r>
            <a:r>
              <a:rPr lang="de-DE" dirty="0" smtClean="0"/>
              <a:t> tatsächlich Betablocker, ACE-Hemmer oder Diuretika erhalten haben. Es lassen sich Unterschiede nach Altersgruppen, Geschlecht oder Region identifizieren. Solche Studien können Versorgungslücken sichtbar machen und konkrete Handlungsansätze für Gesundheitspolitik oder Krankenkassenmanagement liefern.</a:t>
            </a:r>
          </a:p>
          <a:p>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6</a:t>
            </a:fld>
            <a:endParaRPr lang="de-DE"/>
          </a:p>
        </p:txBody>
      </p:sp>
    </p:spTree>
    <p:extLst>
      <p:ext uri="{BB962C8B-B14F-4D97-AF65-F5344CB8AC3E}">
        <p14:creationId xmlns:p14="http://schemas.microsoft.com/office/powerpoint/2010/main" val="3722942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Die Arbeit mit Sekundärdaten setzt umfassende methodische Kompetenzen voraus. Zentral ist das Verständnis für Kodierungssysteme wie ICD für Diagnosen, OPS für Prozeduren und ATC für Arzneimittel. Ebenso erforderlich ist ein Überblick über die Struktur der jeweiligen Datenbank, etwa wie Informationen verknüpft sind, welche Zeitbezüge bestehen und welche Aggregationsebenen vorhanden sind. Darüber hinaus müssen Verzerrungen erkannt und berücksichtigt werden, etwa durch strategische Kodierung oder fehlende Leistungen. Auch juristische Aspekte wie die DSGVO oder die Notwendigkeit eines Ethikvotums spielen eine wichtige Rolle.</a:t>
            </a:r>
          </a:p>
          <a:p>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7</a:t>
            </a:fld>
            <a:endParaRPr lang="de-DE"/>
          </a:p>
        </p:txBody>
      </p:sp>
    </p:spTree>
    <p:extLst>
      <p:ext uri="{BB962C8B-B14F-4D97-AF65-F5344CB8AC3E}">
        <p14:creationId xmlns:p14="http://schemas.microsoft.com/office/powerpoint/2010/main" val="1857994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Sekundärdaten sind ein Abbild der realen Versorgung – aber kein vollständiges. Es wird nur das dokumentiert, was auch abgerechnet wird. Leistungen ohne Abrechnungsziffer oder informelle Versorgungsformen wie Gespräche oder häusliche Pflege erscheinen nicht in den Daten. Auch </a:t>
            </a:r>
            <a:r>
              <a:rPr lang="de-DE" dirty="0" err="1" smtClean="0"/>
              <a:t>Kodierverhalten</a:t>
            </a:r>
            <a:r>
              <a:rPr lang="de-DE" dirty="0" smtClean="0"/>
              <a:t> kann die Datenqualität beeinflussen, etwa wenn seltene Diagnosen untererfasst oder bestimmte Prozeduren überdokumentiert werden. Die Reflexion über die Qualität der Daten und ihre Eignung für spezifische Fragestellungen ist deshalb ein zentraler Bestandteil jeder Sekundärdatenanalyse.</a:t>
            </a:r>
          </a:p>
          <a:p>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8</a:t>
            </a:fld>
            <a:endParaRPr lang="de-DE"/>
          </a:p>
        </p:txBody>
      </p:sp>
    </p:spTree>
    <p:extLst>
      <p:ext uri="{BB962C8B-B14F-4D97-AF65-F5344CB8AC3E}">
        <p14:creationId xmlns:p14="http://schemas.microsoft.com/office/powerpoint/2010/main" val="2626151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Zu den Best Practices in der Arbeit mit Sekundärdaten gehören: die Entwicklung klarer Analyseprotokolle, die Nutzung von evidenzbasierten Falldefinitionen, die Kombination mit anderen Datenquellen, wo möglich, und die enge Abstimmung mit Datengebenden Stellen. Auch die interdisziplinäre Zusammenarbeit – etwa mit </a:t>
            </a:r>
            <a:r>
              <a:rPr lang="de-DE" dirty="0" err="1" smtClean="0"/>
              <a:t>Mediziner:innen</a:t>
            </a:r>
            <a:r>
              <a:rPr lang="de-DE" dirty="0" smtClean="0"/>
              <a:t>, </a:t>
            </a:r>
            <a:r>
              <a:rPr lang="de-DE" dirty="0" err="1" smtClean="0"/>
              <a:t>Datenwissenschaftler:innen</a:t>
            </a:r>
            <a:r>
              <a:rPr lang="de-DE" dirty="0" smtClean="0"/>
              <a:t> und </a:t>
            </a:r>
            <a:r>
              <a:rPr lang="de-DE" dirty="0" err="1" smtClean="0"/>
              <a:t>Ethiker:innen</a:t>
            </a:r>
            <a:r>
              <a:rPr lang="de-DE" dirty="0" smtClean="0"/>
              <a:t> – trägt wesentlich zur Qualität bei. Ein Ethikvotum sowie datenschutzrechtliche Freigaben sind in der Regel verpflichtend, bevor mit der Analyse begonnen werden darf.</a:t>
            </a:r>
          </a:p>
          <a:p>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9</a:t>
            </a:fld>
            <a:endParaRPr lang="de-DE"/>
          </a:p>
        </p:txBody>
      </p:sp>
    </p:spTree>
    <p:extLst>
      <p:ext uri="{BB962C8B-B14F-4D97-AF65-F5344CB8AC3E}">
        <p14:creationId xmlns:p14="http://schemas.microsoft.com/office/powerpoint/2010/main" val="1841483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Neben klassischen Abrechnungsdaten gewinnen neue digitale Datenquellen an Bedeutung. Elektronische Gesundheitsakten, Registerdaten, Daten aus </a:t>
            </a:r>
            <a:r>
              <a:rPr lang="de-DE" dirty="0" err="1" smtClean="0"/>
              <a:t>Gesundheitsapps</a:t>
            </a:r>
            <a:r>
              <a:rPr lang="de-DE" dirty="0" smtClean="0"/>
              <a:t> oder </a:t>
            </a:r>
            <a:r>
              <a:rPr lang="de-DE" dirty="0" err="1" smtClean="0"/>
              <a:t>Wearables</a:t>
            </a:r>
            <a:r>
              <a:rPr lang="de-DE" dirty="0" smtClean="0"/>
              <a:t> liefern zusätzliche Perspektiven auf Versorgungsverläufe, Präventionsverhalten oder Therapieadhärenz. Ihre Integration kann die Aussagekraft von Studien erheblich erweitern. Gleichzeitig steigen jedoch auch die Anforderungen an Technik, Datenschutz und Interoperabilität. Die strukturierte Verknüpfung unterschiedlicher Datenquellen ist eine zentrale Herausforderung der kommenden Jahre.</a:t>
            </a:r>
          </a:p>
          <a:p>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10</a:t>
            </a:fld>
            <a:endParaRPr lang="de-DE"/>
          </a:p>
        </p:txBody>
      </p:sp>
    </p:spTree>
    <p:extLst>
      <p:ext uri="{BB962C8B-B14F-4D97-AF65-F5344CB8AC3E}">
        <p14:creationId xmlns:p14="http://schemas.microsoft.com/office/powerpoint/2010/main" val="13175521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8.png"/><Relationship Id="rId5" Type="http://schemas.openxmlformats.org/officeDocument/2006/relationships/image" Target="../media/image4.jpeg"/><Relationship Id="rId10" Type="http://schemas.openxmlformats.org/officeDocument/2006/relationships/hyperlink" Target="https://creativecommons.org/licenses/by/4.0/" TargetMode="External"/><Relationship Id="rId4" Type="http://schemas.openxmlformats.org/officeDocument/2006/relationships/image" Target="../media/image3.jpeg"/><Relationship Id="rId9"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9.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M.RUHR Intro">
    <p:spTree>
      <p:nvGrpSpPr>
        <p:cNvPr id="1" name=""/>
        <p:cNvGrpSpPr/>
        <p:nvPr/>
      </p:nvGrpSpPr>
      <p:grpSpPr>
        <a:xfrm>
          <a:off x="0" y="0"/>
          <a:ext cx="0" cy="0"/>
          <a:chOff x="0" y="0"/>
          <a:chExt cx="0" cy="0"/>
        </a:xfrm>
      </p:grpSpPr>
      <p:pic>
        <p:nvPicPr>
          <p:cNvPr id="1030" name="Picture 6" descr="Generated Image">
            <a:extLst>
              <a:ext uri="{FF2B5EF4-FFF2-40B4-BE49-F238E27FC236}">
                <a16:creationId xmlns:a16="http://schemas.microsoft.com/office/drawing/2014/main" id="{07531A6C-F4E4-F4C3-D023-67AAD8F400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66998"/>
          <a:stretch/>
        </p:blipFill>
        <p:spPr bwMode="auto">
          <a:xfrm>
            <a:off x="0" y="2928053"/>
            <a:ext cx="12192000" cy="3122483"/>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09141"/>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6"/>
            <a:ext cx="8305800"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3"/>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1895" t="-2331" r="-25518" b="-2467"/>
          <a:stretch/>
        </p:blipFill>
        <p:spPr bwMode="auto">
          <a:xfrm>
            <a:off x="10085424" y="61196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5"/>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Rechteck 24">
            <a:extLst>
              <a:ext uri="{FF2B5EF4-FFF2-40B4-BE49-F238E27FC236}">
                <a16:creationId xmlns:a16="http://schemas.microsoft.com/office/drawing/2014/main" id="{D2D2992D-A226-01C9-52EE-4CBAD8B2613A}"/>
              </a:ext>
            </a:extLst>
          </p:cNvPr>
          <p:cNvSpPr/>
          <p:nvPr userDrawn="1"/>
        </p:nvSpPr>
        <p:spPr>
          <a:xfrm>
            <a:off x="-14514" y="6658102"/>
            <a:ext cx="9882224" cy="22892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3D59013F-4B85-EA24-BEFD-C501AB0B4317}"/>
              </a:ext>
            </a:extLst>
          </p:cNvPr>
          <p:cNvSpPr/>
          <p:nvPr userDrawn="1"/>
        </p:nvSpPr>
        <p:spPr>
          <a:xfrm>
            <a:off x="3877234" y="873534"/>
            <a:ext cx="8314765" cy="123416"/>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abgerundete Ecken 1">
            <a:extLst>
              <a:ext uri="{FF2B5EF4-FFF2-40B4-BE49-F238E27FC236}">
                <a16:creationId xmlns:a16="http://schemas.microsoft.com/office/drawing/2014/main" id="{1376E96F-26AC-6A52-722D-B1B92007390B}"/>
              </a:ext>
            </a:extLst>
          </p:cNvPr>
          <p:cNvSpPr/>
          <p:nvPr userDrawn="1"/>
        </p:nvSpPr>
        <p:spPr>
          <a:xfrm>
            <a:off x="-172720" y="4153647"/>
            <a:ext cx="6116320" cy="1141144"/>
          </a:xfrm>
          <a:prstGeom prst="roundRect">
            <a:avLst/>
          </a:prstGeom>
          <a:solidFill>
            <a:schemeClr val="bg1">
              <a:alpha val="80000"/>
            </a:schemeClr>
          </a:solidFill>
          <a:ln w="19050">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D45352EC-F5AB-9766-590C-6E56ABFE695C}"/>
              </a:ext>
            </a:extLst>
          </p:cNvPr>
          <p:cNvSpPr>
            <a:spLocks noGrp="1"/>
          </p:cNvSpPr>
          <p:nvPr>
            <p:ph type="body" sz="quarter" idx="10" hasCustomPrompt="1"/>
          </p:nvPr>
        </p:nvSpPr>
        <p:spPr>
          <a:xfrm>
            <a:off x="158" y="4305204"/>
            <a:ext cx="5770563" cy="941388"/>
          </a:xfrm>
          <a:prstGeom prst="rect">
            <a:avLst/>
          </a:prstGeom>
        </p:spPr>
        <p:txBody>
          <a:bodyPr/>
          <a:lstStyle>
            <a:lvl1pPr marL="0" indent="0">
              <a:buNone/>
              <a:defRPr sz="2800" b="1">
                <a:solidFill>
                  <a:srgbClr val="004F9F"/>
                </a:solidFill>
              </a:defRPr>
            </a:lvl1pPr>
          </a:lstStyle>
          <a:p>
            <a:pPr lvl="0"/>
            <a:r>
              <a:rPr lang="de-DE" dirty="0"/>
              <a:t>TITEL DES OER MATERIALS IN </a:t>
            </a:r>
            <a:r>
              <a:rPr lang="de-DE" dirty="0" err="1"/>
              <a:t>GROßBUCHSTABEN</a:t>
            </a:r>
            <a:endParaRPr lang="de-DE" dirty="0"/>
          </a:p>
        </p:txBody>
      </p:sp>
    </p:spTree>
    <p:extLst>
      <p:ext uri="{BB962C8B-B14F-4D97-AF65-F5344CB8AC3E}">
        <p14:creationId xmlns:p14="http://schemas.microsoft.com/office/powerpoint/2010/main" val="2401739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M.RUHR Intro 2">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853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5"/>
            <a:ext cx="8305800" cy="968189"/>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2"/>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830997"/>
          </a:xfrm>
          <a:prstGeom prst="rect">
            <a:avLst/>
          </a:prstGeom>
          <a:noFill/>
        </p:spPr>
        <p:txBody>
          <a:bodyPr wrap="square">
            <a:spAutoFit/>
          </a:bodyPr>
          <a:lstStyle/>
          <a:p>
            <a:r>
              <a:rPr lang="de-DE" sz="2300" b="1" i="0" dirty="0">
                <a:solidFill>
                  <a:srgbClr val="FFFFFF"/>
                </a:solidFill>
                <a:effectLst/>
                <a:latin typeface="+mn-lt"/>
              </a:rPr>
              <a:t>DATENKOMPETENZZENTRUM FÜR DIE INTERPROFESSIONELLE NUTZUNG VON GESUNDHEITSDATEN IN DER METROPOLE RUHR</a:t>
            </a:r>
            <a:endParaRPr lang="de-DE" sz="23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895" t="-2331" r="-25518" b="-2467"/>
          <a:stretch/>
        </p:blipFill>
        <p:spPr bwMode="auto">
          <a:xfrm>
            <a:off x="10085424" y="61577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4"/>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Rechteck 13">
            <a:extLst>
              <a:ext uri="{FF2B5EF4-FFF2-40B4-BE49-F238E27FC236}">
                <a16:creationId xmlns:a16="http://schemas.microsoft.com/office/drawing/2014/main" id="{E9654EB2-6049-934A-0B8C-604543934F7C}"/>
              </a:ext>
            </a:extLst>
          </p:cNvPr>
          <p:cNvSpPr/>
          <p:nvPr userDrawn="1"/>
        </p:nvSpPr>
        <p:spPr>
          <a:xfrm>
            <a:off x="0" y="4073062"/>
            <a:ext cx="12192000" cy="96818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platzhalter 19">
            <a:extLst>
              <a:ext uri="{FF2B5EF4-FFF2-40B4-BE49-F238E27FC236}">
                <a16:creationId xmlns:a16="http://schemas.microsoft.com/office/drawing/2014/main" id="{15870616-7DC4-CEBC-3D7F-EA33C9028645}"/>
              </a:ext>
            </a:extLst>
          </p:cNvPr>
          <p:cNvSpPr>
            <a:spLocks noGrp="1"/>
          </p:cNvSpPr>
          <p:nvPr>
            <p:ph type="body" sz="quarter" idx="10" hasCustomPrompt="1"/>
          </p:nvPr>
        </p:nvSpPr>
        <p:spPr>
          <a:xfrm>
            <a:off x="139230" y="4234839"/>
            <a:ext cx="11783674" cy="679596"/>
          </a:xfrm>
          <a:prstGeom prst="rect">
            <a:avLst/>
          </a:prstGeom>
        </p:spPr>
        <p:txBody>
          <a:bodyPr/>
          <a:lstStyle>
            <a:lvl1pPr marL="0" indent="0">
              <a:buNone/>
              <a:defRPr sz="4000" b="1">
                <a:solidFill>
                  <a:srgbClr val="004F9F"/>
                </a:solidFill>
              </a:defRPr>
            </a:lvl1pPr>
          </a:lstStyle>
          <a:p>
            <a:pPr lvl="0"/>
            <a:r>
              <a:rPr lang="de-DE" dirty="0"/>
              <a:t>OER BEREICH</a:t>
            </a:r>
          </a:p>
        </p:txBody>
      </p:sp>
    </p:spTree>
    <p:extLst>
      <p:ext uri="{BB962C8B-B14F-4D97-AF65-F5344CB8AC3E}">
        <p14:creationId xmlns:p14="http://schemas.microsoft.com/office/powerpoint/2010/main" val="80400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M.RUHR 1_Inhalt einfach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CA1B8D4-4C86-7ECD-64C3-0AE8AD637F4F}"/>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838200" y="1825625"/>
            <a:ext cx="10515600" cy="4271449"/>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80685" y="6461404"/>
            <a:ext cx="7877909" cy="283084"/>
          </a:xfrm>
          <a:prstGeom prst="rect">
            <a:avLst/>
          </a:prstGeom>
        </p:spPr>
        <p:txBody>
          <a:bodyPr/>
          <a:lstStyle>
            <a:lvl1pPr algn="ctr">
              <a:defRPr sz="1400" b="0" i="0">
                <a:solidFill>
                  <a:srgbClr val="6F6F6E"/>
                </a:solidFill>
                <a:latin typeface="+mn-lt"/>
                <a:cs typeface="Calibri" panose="020F0502020204030204" pitchFamily="34" charset="0"/>
              </a:defRPr>
            </a:lvl1pPr>
          </a:lstStyle>
          <a:p>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2" name="Textplatzhalter 11">
            <a:extLst>
              <a:ext uri="{FF2B5EF4-FFF2-40B4-BE49-F238E27FC236}">
                <a16:creationId xmlns:a16="http://schemas.microsoft.com/office/drawing/2014/main" id="{2EBA8401-6FA3-AE0C-AA6B-8383F8EDC735}"/>
              </a:ext>
            </a:extLst>
          </p:cNvPr>
          <p:cNvSpPr>
            <a:spLocks noGrp="1"/>
          </p:cNvSpPr>
          <p:nvPr>
            <p:ph type="body" sz="quarter" idx="14" hasCustomPrompt="1"/>
          </p:nvPr>
        </p:nvSpPr>
        <p:spPr>
          <a:xfrm>
            <a:off x="838200" y="6210300"/>
            <a:ext cx="10515600" cy="214313"/>
          </a:xfrm>
          <a:prstGeom prst="rect">
            <a:avLst/>
          </a:prstGeom>
        </p:spPr>
        <p:txBody>
          <a:bodyPr/>
          <a:lstStyle>
            <a:lvl1pPr marL="0" indent="0">
              <a:buNone/>
              <a:defRPr sz="800">
                <a:solidFill>
                  <a:schemeClr val="bg1">
                    <a:lumMod val="65000"/>
                  </a:schemeClr>
                </a:solidFill>
                <a:latin typeface="+mn-lt"/>
              </a:defRPr>
            </a:lvl1pPr>
          </a:lstStyle>
          <a:p>
            <a:pPr lvl="0"/>
            <a:r>
              <a:rPr lang="de-DE"/>
              <a:t>Quellenangabe</a:t>
            </a:r>
          </a:p>
        </p:txBody>
      </p:sp>
      <p:pic>
        <p:nvPicPr>
          <p:cNvPr id="22" name="Grafik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
        <p:nvSpPr>
          <p:cNvPr id="7" name="Rechteck 6">
            <a:extLst>
              <a:ext uri="{FF2B5EF4-FFF2-40B4-BE49-F238E27FC236}">
                <a16:creationId xmlns:a16="http://schemas.microsoft.com/office/drawing/2014/main" id="{4E84CB5D-63D0-0F6C-9840-A4D7A1715CCB}"/>
              </a:ext>
            </a:extLst>
          </p:cNvPr>
          <p:cNvSpPr/>
          <p:nvPr userDrawn="1"/>
        </p:nvSpPr>
        <p:spPr>
          <a:xfrm>
            <a:off x="0" y="6797647"/>
            <a:ext cx="12192000" cy="5640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Tree>
    <p:extLst>
      <p:ext uri="{BB962C8B-B14F-4D97-AF65-F5344CB8AC3E}">
        <p14:creationId xmlns:p14="http://schemas.microsoft.com/office/powerpoint/2010/main" val="1776064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M.RUHR 1_Inhalt mit Bild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073D2C8-AEA1-2497-D302-7759FC5D626E}"/>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6096000" y="1825625"/>
            <a:ext cx="5257800" cy="4462716"/>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69865" y="6461404"/>
            <a:ext cx="7737231" cy="283084"/>
          </a:xfrm>
          <a:prstGeom prst="rect">
            <a:avLst/>
          </a:prstGeom>
        </p:spPr>
        <p:txBody>
          <a:bodyPr/>
          <a:lstStyle>
            <a:lvl1pPr>
              <a:defRPr sz="1400" b="0" i="0">
                <a:solidFill>
                  <a:srgbClr val="6F6F6E"/>
                </a:solidFill>
                <a:latin typeface="+mn-lt"/>
                <a:cs typeface="Calibri" panose="020F0502020204030204" pitchFamily="34" charset="0"/>
              </a:defRPr>
            </a:lvl1pPr>
          </a:lstStyle>
          <a:p>
            <a:pPr algn="ctr"/>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4" name="Bildplatzhalter 13">
            <a:extLst>
              <a:ext uri="{FF2B5EF4-FFF2-40B4-BE49-F238E27FC236}">
                <a16:creationId xmlns:a16="http://schemas.microsoft.com/office/drawing/2014/main" id="{E2F7C0E8-6F45-194C-9101-46DDBD399591}"/>
              </a:ext>
            </a:extLst>
          </p:cNvPr>
          <p:cNvSpPr>
            <a:spLocks noGrp="1"/>
          </p:cNvSpPr>
          <p:nvPr>
            <p:ph type="pic" sz="quarter" idx="14"/>
          </p:nvPr>
        </p:nvSpPr>
        <p:spPr>
          <a:xfrm>
            <a:off x="838200" y="1825372"/>
            <a:ext cx="4957763" cy="4462716"/>
          </a:xfrm>
          <a:prstGeom prst="rect">
            <a:avLst/>
          </a:prstGeom>
        </p:spPr>
        <p:txBody>
          <a:bodyPr/>
          <a:lstStyle>
            <a:lvl1pPr>
              <a:defRPr>
                <a:latin typeface="+mn-lt"/>
              </a:defRPr>
            </a:lvl1pPr>
          </a:lstStyle>
          <a:p>
            <a:endParaRPr lang="de-DE"/>
          </a:p>
        </p:txBody>
      </p:sp>
      <p:pic>
        <p:nvPicPr>
          <p:cNvPr id="7" name="Grafik 6">
            <a:extLst>
              <a:ext uri="{FF2B5EF4-FFF2-40B4-BE49-F238E27FC236}">
                <a16:creationId xmlns:a16="http://schemas.microsoft.com/office/drawing/2014/main" id="{2F651363-F80C-21AA-1A56-CB27B7591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2032152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M.RUHR Trennfolie">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FB65EE10-ACFB-E14A-8DBE-0A195B1D855F}"/>
              </a:ext>
            </a:extLst>
          </p:cNvPr>
          <p:cNvSpPr/>
          <p:nvPr userDrawn="1"/>
        </p:nvSpPr>
        <p:spPr>
          <a:xfrm>
            <a:off x="0" y="569659"/>
            <a:ext cx="12192001" cy="6288341"/>
          </a:xfrm>
          <a:prstGeom prst="rect">
            <a:avLst/>
          </a:prstGeom>
          <a:solidFill>
            <a:srgbClr val="004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7" name="Rechteck 6">
            <a:extLst>
              <a:ext uri="{FF2B5EF4-FFF2-40B4-BE49-F238E27FC236}">
                <a16:creationId xmlns:a16="http://schemas.microsoft.com/office/drawing/2014/main" id="{6EA1656B-4002-B443-B8D7-1C860700F0F1}"/>
              </a:ext>
            </a:extLst>
          </p:cNvPr>
          <p:cNvSpPr/>
          <p:nvPr userDrawn="1"/>
        </p:nvSpPr>
        <p:spPr>
          <a:xfrm flipV="1">
            <a:off x="0" y="-5"/>
            <a:ext cx="12192001" cy="569664"/>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838198" y="2532461"/>
            <a:ext cx="10657115" cy="977467"/>
          </a:xfrm>
          <a:prstGeom prst="rect">
            <a:avLst/>
          </a:prstGeom>
        </p:spPr>
        <p:txBody>
          <a:bodyPr/>
          <a:lstStyle>
            <a:lvl1pPr algn="ctr">
              <a:defRPr sz="5400" b="1" i="0">
                <a:solidFill>
                  <a:srgbClr val="F0F0F0"/>
                </a:solidFill>
                <a:latin typeface="+mn-lt"/>
                <a:cs typeface="Calibri" panose="020F0502020204030204" pitchFamily="34" charset="0"/>
              </a:defRPr>
            </a:lvl1pPr>
          </a:lstStyle>
          <a:p>
            <a:r>
              <a:rPr lang="de-DE" dirty="0"/>
              <a:t>Mastertitelformat bearbeiten</a:t>
            </a:r>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7" name="Textplatzhalter 16">
            <a:extLst>
              <a:ext uri="{FF2B5EF4-FFF2-40B4-BE49-F238E27FC236}">
                <a16:creationId xmlns:a16="http://schemas.microsoft.com/office/drawing/2014/main" id="{2CD449F3-7839-2940-93C0-55AE25378A54}"/>
              </a:ext>
            </a:extLst>
          </p:cNvPr>
          <p:cNvSpPr>
            <a:spLocks noGrp="1"/>
          </p:cNvSpPr>
          <p:nvPr>
            <p:ph type="body" sz="quarter" idx="10"/>
          </p:nvPr>
        </p:nvSpPr>
        <p:spPr>
          <a:xfrm>
            <a:off x="838198" y="3858689"/>
            <a:ext cx="10657115" cy="1540513"/>
          </a:xfrm>
          <a:prstGeom prst="rect">
            <a:avLst/>
          </a:prstGeom>
        </p:spPr>
        <p:txBody>
          <a:bodyPr/>
          <a:lstStyle>
            <a:lvl1pPr algn="ctr">
              <a:buNone/>
              <a:defRPr b="0" i="1">
                <a:solidFill>
                  <a:schemeClr val="bg1"/>
                </a:solidFill>
                <a:latin typeface="+mn-lt"/>
                <a:cs typeface="Calibri" panose="020F0502020204030204" pitchFamily="34" charset="0"/>
              </a:defRPr>
            </a:lvl1pPr>
            <a:lvl2pPr algn="ctr">
              <a:buNone/>
              <a:defRPr b="0" i="1">
                <a:solidFill>
                  <a:schemeClr val="bg1"/>
                </a:solidFill>
                <a:latin typeface="Lato" panose="020F0502020204030203" pitchFamily="34" charset="0"/>
                <a:cs typeface="Lato" panose="020F0502020204030203" pitchFamily="34" charset="0"/>
              </a:defRPr>
            </a:lvl2pPr>
            <a:lvl3pPr algn="ctr">
              <a:buNone/>
              <a:defRPr b="0" i="1">
                <a:solidFill>
                  <a:schemeClr val="bg1"/>
                </a:solidFill>
                <a:latin typeface="Lato" panose="020F0502020204030203" pitchFamily="34" charset="0"/>
                <a:cs typeface="Lato" panose="020F0502020204030203" pitchFamily="34" charset="0"/>
              </a:defRPr>
            </a:lvl3pPr>
            <a:lvl4pPr algn="ctr">
              <a:buNone/>
              <a:defRPr b="0" i="1">
                <a:solidFill>
                  <a:schemeClr val="bg1"/>
                </a:solidFill>
                <a:latin typeface="Lato" panose="020F0502020204030203" pitchFamily="34" charset="0"/>
                <a:cs typeface="Lato" panose="020F0502020204030203" pitchFamily="34" charset="0"/>
              </a:defRPr>
            </a:lvl4pPr>
            <a:lvl5pPr algn="ctr">
              <a:buNone/>
              <a:defRPr b="0" i="1">
                <a:solidFill>
                  <a:schemeClr val="bg1"/>
                </a:solidFill>
                <a:latin typeface="Lato" panose="020F0502020204030203" pitchFamily="34" charset="0"/>
                <a:cs typeface="Lato" panose="020F0502020204030203" pitchFamily="34" charset="0"/>
              </a:defRPr>
            </a:lvl5pPr>
          </a:lstStyle>
          <a:p>
            <a:pPr lvl="0"/>
            <a:r>
              <a:rPr lang="de-DE"/>
              <a:t>Mastertextformat bearbeiten</a:t>
            </a:r>
          </a:p>
        </p:txBody>
      </p:sp>
      <p:pic>
        <p:nvPicPr>
          <p:cNvPr id="3" name="Grafik 2">
            <a:extLst>
              <a:ext uri="{FF2B5EF4-FFF2-40B4-BE49-F238E27FC236}">
                <a16:creationId xmlns:a16="http://schemas.microsoft.com/office/drawing/2014/main" id="{983F8CE9-F01E-83D2-EA0D-C6823B4F85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3493774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M.RUHR Abschlussfolie">
    <p:spTree>
      <p:nvGrpSpPr>
        <p:cNvPr id="1" name=""/>
        <p:cNvGrpSpPr/>
        <p:nvPr/>
      </p:nvGrpSpPr>
      <p:grpSpPr>
        <a:xfrm>
          <a:off x="0" y="0"/>
          <a:ext cx="0" cy="0"/>
          <a:chOff x="0" y="0"/>
          <a:chExt cx="0" cy="0"/>
        </a:xfrm>
      </p:grpSpPr>
      <p:pic>
        <p:nvPicPr>
          <p:cNvPr id="13" name="Picture 6" descr="Generated Image">
            <a:extLst>
              <a:ext uri="{FF2B5EF4-FFF2-40B4-BE49-F238E27FC236}">
                <a16:creationId xmlns:a16="http://schemas.microsoft.com/office/drawing/2014/main" id="{6314A190-CC20-35EE-1630-CF7EF5CC6067}"/>
              </a:ext>
            </a:extLst>
          </p:cNvPr>
          <p:cNvPicPr>
            <a:picLocks noChangeAspect="1" noChangeArrowheads="1"/>
          </p:cNvPicPr>
          <p:nvPr userDrawn="1"/>
        </p:nvPicPr>
        <p:blipFill rotWithShape="1">
          <a:blip r:embed="rId2">
            <a:alphaModFix/>
            <a:extLst>
              <a:ext uri="{28A0092B-C50C-407E-A947-70E740481C1C}">
                <a14:useLocalDpi xmlns:a14="http://schemas.microsoft.com/office/drawing/2010/main" val="0"/>
              </a:ext>
            </a:extLst>
          </a:blip>
          <a:srcRect t="65605" b="6091"/>
          <a:stretch/>
        </p:blipFill>
        <p:spPr bwMode="auto">
          <a:xfrm>
            <a:off x="0" y="4180017"/>
            <a:ext cx="12192000" cy="2677983"/>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13D83B52-EB5D-C275-8E47-A4611E70F9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399" y="396326"/>
            <a:ext cx="3579557" cy="1042173"/>
          </a:xfrm>
          <a:prstGeom prst="rect">
            <a:avLst/>
          </a:prstGeom>
        </p:spPr>
      </p:pic>
      <p:pic>
        <p:nvPicPr>
          <p:cNvPr id="5" name="Picture 4" descr="Gefördert vom BMBF LOGO — Universität Koblenz · Landau">
            <a:extLst>
              <a:ext uri="{FF2B5EF4-FFF2-40B4-BE49-F238E27FC236}">
                <a16:creationId xmlns:a16="http://schemas.microsoft.com/office/drawing/2014/main" id="{459F3749-C8A6-E416-C809-4D173348B5B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479574" y="1069977"/>
            <a:ext cx="1542445" cy="1074570"/>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47EFBAB5-FE61-C083-17AD-9CFA708A7F21}"/>
              </a:ext>
            </a:extLst>
          </p:cNvPr>
          <p:cNvPicPr>
            <a:picLocks noChangeAspect="1"/>
          </p:cNvPicPr>
          <p:nvPr userDrawn="1"/>
        </p:nvPicPr>
        <p:blipFill>
          <a:blip r:embed="rId5"/>
          <a:stretch>
            <a:fillRect/>
          </a:stretch>
        </p:blipFill>
        <p:spPr>
          <a:xfrm>
            <a:off x="4777094" y="2438588"/>
            <a:ext cx="1142999" cy="1254787"/>
          </a:xfrm>
          <a:prstGeom prst="rect">
            <a:avLst/>
          </a:prstGeom>
        </p:spPr>
      </p:pic>
      <p:sp>
        <p:nvSpPr>
          <p:cNvPr id="7" name="Textplatzhalter 6">
            <a:extLst>
              <a:ext uri="{FF2B5EF4-FFF2-40B4-BE49-F238E27FC236}">
                <a16:creationId xmlns:a16="http://schemas.microsoft.com/office/drawing/2014/main" id="{BE5CAD84-0D1F-6C1F-85B9-8357ADF87310}"/>
              </a:ext>
            </a:extLst>
          </p:cNvPr>
          <p:cNvSpPr txBox="1">
            <a:spLocks/>
          </p:cNvSpPr>
          <p:nvPr userDrawn="1"/>
        </p:nvSpPr>
        <p:spPr>
          <a:xfrm>
            <a:off x="1088008" y="2515833"/>
            <a:ext cx="2638325" cy="39990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000" b="0" i="0" kern="1200">
                <a:solidFill>
                  <a:srgbClr val="004F9F"/>
                </a:solidFill>
                <a:latin typeface="Lato" panose="020F0502020204030203"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rgbClr val="004F9F"/>
                </a:solidFill>
                <a:latin typeface="Lato" panose="020F0502020204030203" pitchFamily="34" charset="0"/>
                <a:ea typeface="+mn-ea"/>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rgbClr val="004F9F"/>
                </a:solidFill>
                <a:latin typeface="Lato" panose="020F0502020204030203" pitchFamily="34" charset="0"/>
                <a:ea typeface="+mn-ea"/>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solidFill>
                  <a:srgbClr val="004F9F"/>
                </a:solidFill>
                <a:latin typeface="+mn-lt"/>
                <a:ea typeface="Lato"/>
                <a:cs typeface="Calibri"/>
              </a:rPr>
              <a:t>https://dim-ruhr.de</a:t>
            </a:r>
          </a:p>
        </p:txBody>
      </p:sp>
      <p:sp>
        <p:nvSpPr>
          <p:cNvPr id="8" name="AutoShape 5" descr="Umschlag Silhouette">
            <a:extLst>
              <a:ext uri="{FF2B5EF4-FFF2-40B4-BE49-F238E27FC236}">
                <a16:creationId xmlns:a16="http://schemas.microsoft.com/office/drawing/2014/main" id="{2BDB805C-FEE3-C70F-A3CC-7D1301C79C73}"/>
              </a:ext>
            </a:extLst>
          </p:cNvPr>
          <p:cNvSpPr>
            <a:spLocks noChangeAspect="1" noChangeArrowheads="1"/>
          </p:cNvSpPr>
          <p:nvPr userDrawn="1"/>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descr="Umschlag Silhouette">
            <a:extLst>
              <a:ext uri="{FF2B5EF4-FFF2-40B4-BE49-F238E27FC236}">
                <a16:creationId xmlns:a16="http://schemas.microsoft.com/office/drawing/2014/main" id="{179C2F3D-1544-3D5E-A935-B0E48852A1D7}"/>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137399" y="2280590"/>
            <a:ext cx="914400" cy="914400"/>
          </a:xfrm>
          <a:prstGeom prst="rect">
            <a:avLst/>
          </a:prstGeom>
        </p:spPr>
      </p:pic>
      <p:pic>
        <p:nvPicPr>
          <p:cNvPr id="10" name="Grafik 9" descr="Internet Silhouette">
            <a:extLst>
              <a:ext uri="{FF2B5EF4-FFF2-40B4-BE49-F238E27FC236}">
                <a16:creationId xmlns:a16="http://schemas.microsoft.com/office/drawing/2014/main" id="{B2F711C2-3428-3D09-F653-954985393EA2}"/>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137399" y="2931231"/>
            <a:ext cx="914400" cy="914400"/>
          </a:xfrm>
          <a:prstGeom prst="rect">
            <a:avLst/>
          </a:prstGeom>
        </p:spPr>
      </p:pic>
      <p:sp>
        <p:nvSpPr>
          <p:cNvPr id="11" name="Textfeld 10">
            <a:extLst>
              <a:ext uri="{FF2B5EF4-FFF2-40B4-BE49-F238E27FC236}">
                <a16:creationId xmlns:a16="http://schemas.microsoft.com/office/drawing/2014/main" id="{6B5E8B86-EE0E-3942-6714-20017E4CF3F6}"/>
              </a:ext>
            </a:extLst>
          </p:cNvPr>
          <p:cNvSpPr txBox="1"/>
          <p:nvPr userDrawn="1"/>
        </p:nvSpPr>
        <p:spPr>
          <a:xfrm>
            <a:off x="6548206" y="735959"/>
            <a:ext cx="5794744" cy="2862322"/>
          </a:xfrm>
          <a:prstGeom prst="rect">
            <a:avLst/>
          </a:prstGeom>
          <a:noFill/>
        </p:spPr>
        <p:txBody>
          <a:bodyPr wrap="square" rtlCol="0">
            <a:spAutoFit/>
          </a:bodyPr>
          <a:lstStyle/>
          <a:p>
            <a:r>
              <a:rPr lang="de-DE" b="1" dirty="0">
                <a:latin typeface="+mn-lt"/>
              </a:rPr>
              <a:t>„Titel des OER“ </a:t>
            </a:r>
            <a:r>
              <a:rPr lang="de-DE" dirty="0">
                <a:latin typeface="+mn-lt"/>
              </a:rPr>
              <a:t>von Name.</a:t>
            </a:r>
          </a:p>
          <a:p>
            <a:r>
              <a:rPr lang="de-DE" dirty="0">
                <a:latin typeface="+mn-lt"/>
              </a:rPr>
              <a:t>Dieses Werk und dessen Inhalt sind – sofern nicht anders angegeben – lizensiert unter CC BY 4.0. Ausgenommen aus der Lizenz sind die verwendeten Logos.</a:t>
            </a:r>
          </a:p>
          <a:p>
            <a:endParaRPr lang="de-DE" dirty="0">
              <a:latin typeface="+mn-lt"/>
            </a:endParaRPr>
          </a:p>
          <a:p>
            <a:r>
              <a:rPr lang="de-DE" dirty="0">
                <a:latin typeface="+mn-lt"/>
              </a:rPr>
              <a:t>Der Lizenzvertrag ist hier abrufbar:</a:t>
            </a:r>
          </a:p>
          <a:p>
            <a:r>
              <a:rPr lang="de-DE" dirty="0">
                <a:latin typeface="+mn-lt"/>
                <a:hlinkClick r:id="rId10"/>
              </a:rPr>
              <a:t>https://creativecommons.org/licenses/by/4.0/</a:t>
            </a:r>
            <a:r>
              <a:rPr lang="de-DE" dirty="0">
                <a:latin typeface="+mn-lt"/>
              </a:rPr>
              <a:t> </a:t>
            </a:r>
          </a:p>
          <a:p>
            <a:endParaRPr lang="de-DE" dirty="0">
              <a:latin typeface="+mn-lt"/>
            </a:endParaRPr>
          </a:p>
          <a:p>
            <a:r>
              <a:rPr lang="de-DE" dirty="0">
                <a:latin typeface="+mn-lt"/>
              </a:rPr>
              <a:t>Das Werk ist online verfügbar unter:</a:t>
            </a:r>
          </a:p>
          <a:p>
            <a:r>
              <a:rPr lang="de-DE" dirty="0">
                <a:latin typeface="+mn-lt"/>
              </a:rPr>
              <a:t>Link einfügen</a:t>
            </a:r>
          </a:p>
        </p:txBody>
      </p:sp>
      <p:pic>
        <p:nvPicPr>
          <p:cNvPr id="12" name="Grafik 11">
            <a:extLst>
              <a:ext uri="{FF2B5EF4-FFF2-40B4-BE49-F238E27FC236}">
                <a16:creationId xmlns:a16="http://schemas.microsoft.com/office/drawing/2014/main" id="{94DD20FA-97D6-2858-9C9D-EC5E1C82A0DB}"/>
              </a:ext>
            </a:extLst>
          </p:cNvPr>
          <p:cNvPicPr>
            <a:picLocks noChangeAspect="1"/>
          </p:cNvPicPr>
          <p:nvPr userDrawn="1"/>
        </p:nvPicPr>
        <p:blipFill>
          <a:blip r:embed="rId11"/>
          <a:stretch>
            <a:fillRect/>
          </a:stretch>
        </p:blipFill>
        <p:spPr>
          <a:xfrm>
            <a:off x="11049000" y="3648784"/>
            <a:ext cx="1143000" cy="400050"/>
          </a:xfrm>
          <a:prstGeom prst="rect">
            <a:avLst/>
          </a:prstGeom>
        </p:spPr>
      </p:pic>
      <p:sp>
        <p:nvSpPr>
          <p:cNvPr id="14" name="Rechteck 13">
            <a:extLst>
              <a:ext uri="{FF2B5EF4-FFF2-40B4-BE49-F238E27FC236}">
                <a16:creationId xmlns:a16="http://schemas.microsoft.com/office/drawing/2014/main" id="{A8E5A5DA-CB25-76A1-909A-9BBC89334BD0}"/>
              </a:ext>
            </a:extLst>
          </p:cNvPr>
          <p:cNvSpPr/>
          <p:nvPr userDrawn="1"/>
        </p:nvSpPr>
        <p:spPr>
          <a:xfrm>
            <a:off x="14150" y="4261058"/>
            <a:ext cx="12192000" cy="3122483"/>
          </a:xfrm>
          <a:prstGeom prst="rect">
            <a:avLst/>
          </a:prstGeom>
          <a:gradFill flip="none" rotWithShape="1">
            <a:gsLst>
              <a:gs pos="0">
                <a:schemeClr val="bg1"/>
              </a:gs>
              <a:gs pos="55000">
                <a:schemeClr val="bg1">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47B83825-AC61-43CE-41CB-FD2763516322}"/>
              </a:ext>
            </a:extLst>
          </p:cNvPr>
          <p:cNvSpPr/>
          <p:nvPr userDrawn="1"/>
        </p:nvSpPr>
        <p:spPr>
          <a:xfrm>
            <a:off x="1277257" y="319304"/>
            <a:ext cx="10928892" cy="3286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95BBD36C-FBA7-B3EA-D1F9-01F8198DFFE5}"/>
              </a:ext>
            </a:extLst>
          </p:cNvPr>
          <p:cNvSpPr/>
          <p:nvPr userDrawn="1"/>
        </p:nvSpPr>
        <p:spPr>
          <a:xfrm>
            <a:off x="0" y="4059547"/>
            <a:ext cx="12206150" cy="201511"/>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A2F1CE1E-5392-D4F9-A989-9699295136BD}"/>
              </a:ext>
            </a:extLst>
          </p:cNvPr>
          <p:cNvSpPr/>
          <p:nvPr userDrawn="1"/>
        </p:nvSpPr>
        <p:spPr>
          <a:xfrm>
            <a:off x="-14151" y="-26914"/>
            <a:ext cx="12220299" cy="37709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0BB71DB7-72D5-EE9A-1779-4590E79D4DCC}"/>
              </a:ext>
            </a:extLst>
          </p:cNvPr>
          <p:cNvSpPr txBox="1"/>
          <p:nvPr userDrawn="1"/>
        </p:nvSpPr>
        <p:spPr>
          <a:xfrm>
            <a:off x="1051799" y="3096886"/>
            <a:ext cx="3069771" cy="461665"/>
          </a:xfrm>
          <a:prstGeom prst="rect">
            <a:avLst/>
          </a:prstGeom>
          <a:noFill/>
        </p:spPr>
        <p:txBody>
          <a:bodyPr wrap="square">
            <a:spAutoFit/>
          </a:bodyPr>
          <a:lstStyle/>
          <a:p>
            <a:pPr marL="0" indent="0">
              <a:buNone/>
            </a:pPr>
            <a:r>
              <a:rPr lang="de-DE" sz="2400" dirty="0">
                <a:solidFill>
                  <a:srgbClr val="004F9F"/>
                </a:solidFill>
                <a:latin typeface="+mn-lt"/>
                <a:ea typeface="Lato"/>
                <a:cs typeface="Calibri"/>
              </a:rPr>
              <a:t>dimruhr@uni-wh.de</a:t>
            </a:r>
          </a:p>
        </p:txBody>
      </p:sp>
    </p:spTree>
    <p:extLst>
      <p:ext uri="{BB962C8B-B14F-4D97-AF65-F5344CB8AC3E}">
        <p14:creationId xmlns:p14="http://schemas.microsoft.com/office/powerpoint/2010/main" val="388539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M.RUHR In/Out">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AAB219BC-57CB-838B-637F-7ABD36682DD6}"/>
              </a:ext>
            </a:extLst>
          </p:cNvPr>
          <p:cNvSpPr/>
          <p:nvPr userDrawn="1"/>
        </p:nvSpPr>
        <p:spPr>
          <a:xfrm>
            <a:off x="0" y="0"/>
            <a:ext cx="12192000" cy="6858000"/>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Grafiken, Schrift, Logo, Symbol enthält.&#10;&#10;Automatisch generierte Beschreibung">
            <a:extLst>
              <a:ext uri="{FF2B5EF4-FFF2-40B4-BE49-F238E27FC236}">
                <a16:creationId xmlns:a16="http://schemas.microsoft.com/office/drawing/2014/main" id="{040D25C9-2058-C5E9-E1B3-25F82094069E}"/>
              </a:ext>
            </a:extLst>
          </p:cNvPr>
          <p:cNvPicPr>
            <a:picLocks noChangeAspect="1"/>
          </p:cNvPicPr>
          <p:nvPr userDrawn="1"/>
        </p:nvPicPr>
        <p:blipFill>
          <a:blip r:embed="rId4"/>
          <a:stretch>
            <a:fillRect/>
          </a:stretch>
        </p:blipFill>
        <p:spPr>
          <a:xfrm>
            <a:off x="415925" y="1591182"/>
            <a:ext cx="11135034" cy="3238903"/>
          </a:xfrm>
          <a:prstGeom prst="rect">
            <a:avLst/>
          </a:prstGeom>
        </p:spPr>
      </p:pic>
      <p:sp>
        <p:nvSpPr>
          <p:cNvPr id="7" name="Rechteck 6">
            <a:extLst>
              <a:ext uri="{FF2B5EF4-FFF2-40B4-BE49-F238E27FC236}">
                <a16:creationId xmlns:a16="http://schemas.microsoft.com/office/drawing/2014/main" id="{BFB93EB1-E53E-9326-7892-8C3F645EE82C}"/>
              </a:ext>
            </a:extLst>
          </p:cNvPr>
          <p:cNvSpPr/>
          <p:nvPr userDrawn="1"/>
        </p:nvSpPr>
        <p:spPr>
          <a:xfrm>
            <a:off x="3972234" y="3964329"/>
            <a:ext cx="8219766"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DFAB41B-4081-C63C-5844-19C79A16815D}"/>
              </a:ext>
            </a:extLst>
          </p:cNvPr>
          <p:cNvSpPr txBox="1"/>
          <p:nvPr userDrawn="1"/>
        </p:nvSpPr>
        <p:spPr>
          <a:xfrm>
            <a:off x="3972234" y="3988687"/>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2" name="musicfox_talkline_nr_7">
            <a:hlinkClick r:id="" action="ppaction://media"/>
            <a:extLst>
              <a:ext uri="{FF2B5EF4-FFF2-40B4-BE49-F238E27FC236}">
                <a16:creationId xmlns:a16="http://schemas.microsoft.com/office/drawing/2014/main" id="{6795F1A7-3877-A2F3-4362-F1DCDA2BB595}"/>
              </a:ext>
            </a:extLst>
          </p:cNvPr>
          <p:cNvPicPr>
            <a:picLocks noChangeAspect="1"/>
          </p:cNvPicPr>
          <p:nvPr userDrawn="1">
            <a:audioFile r:link="rId1"/>
            <p:extLst>
              <p:ext uri="{DAA4B4D4-6D71-4841-9C94-3DE7FCFB9230}">
                <p14:media xmlns:p14="http://schemas.microsoft.com/office/powerpoint/2010/main" r:embed="rId2">
                  <p14:trim end="215996.7"/>
                  <p14:fade out="2000"/>
                </p14:media>
              </p:ext>
            </p:extLst>
          </p:nvPr>
        </p:nvPicPr>
        <p:blipFill>
          <a:blip r:embed="rId5"/>
          <a:stretch>
            <a:fillRect/>
          </a:stretch>
        </p:blipFill>
        <p:spPr>
          <a:xfrm>
            <a:off x="695325" y="6041061"/>
            <a:ext cx="666749" cy="515938"/>
          </a:xfrm>
          <a:prstGeom prst="rect">
            <a:avLst/>
          </a:prstGeom>
        </p:spPr>
      </p:pic>
    </p:spTree>
    <p:extLst>
      <p:ext uri="{BB962C8B-B14F-4D97-AF65-F5344CB8AC3E}">
        <p14:creationId xmlns:p14="http://schemas.microsoft.com/office/powerpoint/2010/main" val="1756708805"/>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00"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3000"/>
                                        <p:tgtEl>
                                          <p:spTgt spid="6"/>
                                        </p:tgtEl>
                                      </p:cBhvr>
                                    </p:animEffect>
                                  </p:childTnLst>
                                </p:cTn>
                              </p:par>
                              <p:par>
                                <p:cTn id="10" presetID="2" presetClass="entr" presetSubtype="2"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250" fill="hold"/>
                                        <p:tgtEl>
                                          <p:spTgt spid="7"/>
                                        </p:tgtEl>
                                        <p:attrNameLst>
                                          <p:attrName>ppt_x</p:attrName>
                                        </p:attrNameLst>
                                      </p:cBhvr>
                                      <p:tavLst>
                                        <p:tav tm="0">
                                          <p:val>
                                            <p:strVal val="1+#ppt_w/2"/>
                                          </p:val>
                                        </p:tav>
                                        <p:tav tm="100000">
                                          <p:val>
                                            <p:strVal val="#ppt_x"/>
                                          </p:val>
                                        </p:tav>
                                      </p:tavLst>
                                    </p:anim>
                                    <p:anim calcmode="lin" valueType="num">
                                      <p:cBhvr additive="base">
                                        <p:cTn id="13" dur="1250" fill="hold"/>
                                        <p:tgtEl>
                                          <p:spTgt spid="7"/>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3000"/>
                                  </p:stCondLst>
                                  <p:iterate type="lt">
                                    <p:tmPct val="2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par>
                                <p:cTn id="17" presetID="26" presetClass="emph" presetSubtype="0" fill="hold" nodeType="withEffect">
                                  <p:stCondLst>
                                    <p:cond delay="7000"/>
                                  </p:stCondLst>
                                  <p:childTnLst>
                                    <p:animEffect transition="out" filter="fade">
                                      <p:cBhvr>
                                        <p:cTn id="18" dur="1500" tmFilter="0, 0; .2, .5; .8, .5; 1, 0"/>
                                        <p:tgtEl>
                                          <p:spTgt spid="6"/>
                                        </p:tgtEl>
                                      </p:cBhvr>
                                    </p:animEffect>
                                    <p:animScale>
                                      <p:cBhvr>
                                        <p:cTn id="19" dur="7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7" grpId="0" animBg="1"/>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816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5/15/2025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210173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249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9" r:id="rId3"/>
    <p:sldLayoutId id="2147483660" r:id="rId4"/>
    <p:sldLayoutId id="2147483652" r:id="rId5"/>
    <p:sldLayoutId id="2147483664" r:id="rId6"/>
    <p:sldLayoutId id="2147483665" r:id="rId7"/>
    <p:sldLayoutId id="2147483661" r:id="rId8"/>
    <p:sldLayoutId id="2147483666" r:id="rId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53401"/>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Erweiterung: Big Data und neue Quellen</a:t>
            </a:r>
            <a:endParaRPr lang="de-DE"/>
          </a:p>
        </p:txBody>
      </p:sp>
      <p:sp>
        <p:nvSpPr>
          <p:cNvPr id="8" name="Inhaltsplatzhalter 7"/>
          <p:cNvSpPr>
            <a:spLocks noGrp="1"/>
          </p:cNvSpPr>
          <p:nvPr>
            <p:ph idx="1"/>
          </p:nvPr>
        </p:nvSpPr>
        <p:spPr/>
        <p:txBody>
          <a:bodyPr/>
          <a:lstStyle/>
          <a:p>
            <a:r>
              <a:rPr lang="de-DE" dirty="0" smtClean="0"/>
              <a:t>EHRs </a:t>
            </a:r>
            <a:r>
              <a:rPr lang="de-DE" dirty="0"/>
              <a:t>(elektronische </a:t>
            </a:r>
            <a:r>
              <a:rPr lang="de-DE" dirty="0" smtClean="0"/>
              <a:t>Gesundheitsakten)</a:t>
            </a:r>
          </a:p>
          <a:p>
            <a:r>
              <a:rPr lang="de-DE" dirty="0" err="1" smtClean="0"/>
              <a:t>Wearables</a:t>
            </a:r>
            <a:r>
              <a:rPr lang="de-DE" dirty="0" smtClean="0"/>
              <a:t> </a:t>
            </a:r>
            <a:r>
              <a:rPr lang="de-DE" dirty="0"/>
              <a:t>(z. B. </a:t>
            </a:r>
            <a:r>
              <a:rPr lang="de-DE" dirty="0" err="1" smtClean="0"/>
              <a:t>Fitnesstracker</a:t>
            </a:r>
            <a:r>
              <a:rPr lang="de-DE" dirty="0" smtClean="0"/>
              <a:t>)</a:t>
            </a:r>
          </a:p>
          <a:p>
            <a:r>
              <a:rPr lang="de-DE" dirty="0" smtClean="0"/>
              <a:t>App-Daten </a:t>
            </a:r>
            <a:r>
              <a:rPr lang="de-DE" dirty="0"/>
              <a:t>(z. B. </a:t>
            </a:r>
            <a:r>
              <a:rPr lang="de-DE" dirty="0" err="1" smtClean="0"/>
              <a:t>DiGA</a:t>
            </a:r>
            <a:r>
              <a:rPr lang="de-DE" dirty="0" smtClean="0"/>
              <a:t>)</a:t>
            </a:r>
          </a:p>
          <a:p>
            <a:r>
              <a:rPr lang="de-DE" dirty="0" smtClean="0"/>
              <a:t>Registerdaten </a:t>
            </a:r>
            <a:r>
              <a:rPr lang="de-DE" dirty="0"/>
              <a:t>(z. B. Krebsregister)</a:t>
            </a:r>
          </a:p>
          <a:p>
            <a:endParaRPr lang="de-DE" dirty="0"/>
          </a:p>
        </p:txBody>
      </p:sp>
      <p:sp>
        <p:nvSpPr>
          <p:cNvPr id="9" name="Textplatzhalter 8"/>
          <p:cNvSpPr>
            <a:spLocks noGrp="1"/>
          </p:cNvSpPr>
          <p:nvPr>
            <p:ph type="body" sz="quarter" idx="13"/>
          </p:nvPr>
        </p:nvSpPr>
        <p:spPr/>
        <p:txBody>
          <a:bodyPr/>
          <a:lstStyle/>
          <a:p>
            <a:endParaRPr lang="de-DE"/>
          </a:p>
        </p:txBody>
      </p:sp>
      <p:sp>
        <p:nvSpPr>
          <p:cNvPr id="10" name="Textplatzhalter 9"/>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1639053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Herausforderungen bei neuen Datenquellen</a:t>
            </a:r>
            <a:endParaRPr lang="de-DE"/>
          </a:p>
        </p:txBody>
      </p:sp>
      <p:sp>
        <p:nvSpPr>
          <p:cNvPr id="8" name="Inhaltsplatzhalter 7"/>
          <p:cNvSpPr>
            <a:spLocks noGrp="1"/>
          </p:cNvSpPr>
          <p:nvPr>
            <p:ph idx="1"/>
          </p:nvPr>
        </p:nvSpPr>
        <p:spPr/>
        <p:txBody>
          <a:bodyPr/>
          <a:lstStyle/>
          <a:p>
            <a:r>
              <a:rPr lang="de-DE" dirty="0" smtClean="0"/>
              <a:t>Interoperabilität und Datenformate</a:t>
            </a:r>
          </a:p>
          <a:p>
            <a:r>
              <a:rPr lang="de-DE" dirty="0" smtClean="0"/>
              <a:t>Datenschutz und Einwilligung</a:t>
            </a:r>
          </a:p>
          <a:p>
            <a:r>
              <a:rPr lang="de-DE" dirty="0" smtClean="0"/>
              <a:t>Heterogenität und Validität</a:t>
            </a:r>
          </a:p>
          <a:p>
            <a:r>
              <a:rPr lang="de-DE" dirty="0" smtClean="0"/>
              <a:t>Ethische Bewertung der Nutzung</a:t>
            </a:r>
            <a:endParaRPr lang="de-DE" dirty="0"/>
          </a:p>
        </p:txBody>
      </p:sp>
      <p:sp>
        <p:nvSpPr>
          <p:cNvPr id="13" name="Textplatzhalter 12"/>
          <p:cNvSpPr>
            <a:spLocks noGrp="1"/>
          </p:cNvSpPr>
          <p:nvPr>
            <p:ph type="body" sz="quarter" idx="13"/>
          </p:nvPr>
        </p:nvSpPr>
        <p:spPr/>
        <p:txBody>
          <a:bodyPr/>
          <a:lstStyle/>
          <a:p>
            <a:endParaRPr lang="de-DE"/>
          </a:p>
        </p:txBody>
      </p:sp>
      <p:sp>
        <p:nvSpPr>
          <p:cNvPr id="14" name="Textplatzhalter 13"/>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3041030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289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498853"/>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776ADE-EBA9-878E-E35A-A668203F752F}"/>
              </a:ext>
            </a:extLst>
          </p:cNvPr>
          <p:cNvSpPr>
            <a:spLocks noGrp="1"/>
          </p:cNvSpPr>
          <p:nvPr>
            <p:ph type="body" sz="quarter" idx="10"/>
          </p:nvPr>
        </p:nvSpPr>
        <p:spPr/>
        <p:txBody>
          <a:bodyPr/>
          <a:lstStyle/>
          <a:p>
            <a:r>
              <a:rPr lang="de-DE" dirty="0"/>
              <a:t>Quantitative </a:t>
            </a:r>
            <a:r>
              <a:rPr lang="de-DE" dirty="0" smtClean="0"/>
              <a:t>Datenerhebungsmethode</a:t>
            </a:r>
            <a:endParaRPr lang="de-DE" dirty="0"/>
          </a:p>
        </p:txBody>
      </p:sp>
    </p:spTree>
    <p:extLst>
      <p:ext uri="{BB962C8B-B14F-4D97-AF65-F5344CB8AC3E}">
        <p14:creationId xmlns:p14="http://schemas.microsoft.com/office/powerpoint/2010/main" val="160623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Charakteristik von Sekundärdaten</a:t>
            </a:r>
            <a:endParaRPr lang="de-DE"/>
          </a:p>
        </p:txBody>
      </p:sp>
      <p:sp>
        <p:nvSpPr>
          <p:cNvPr id="12" name="Inhaltsplatzhalter 11"/>
          <p:cNvSpPr>
            <a:spLocks noGrp="1"/>
          </p:cNvSpPr>
          <p:nvPr>
            <p:ph idx="1"/>
          </p:nvPr>
        </p:nvSpPr>
        <p:spPr/>
        <p:txBody>
          <a:bodyPr/>
          <a:lstStyle/>
          <a:p>
            <a:r>
              <a:rPr lang="de-DE" dirty="0" smtClean="0"/>
              <a:t>Bereits vorhandene Daten, nicht für Forschungszwecke erhoben</a:t>
            </a:r>
          </a:p>
          <a:p>
            <a:r>
              <a:rPr lang="de-DE" dirty="0" smtClean="0"/>
              <a:t>Vorteile: Große Fallzahlen, Langzeitverläufe, Standardisierung</a:t>
            </a:r>
          </a:p>
          <a:p>
            <a:r>
              <a:rPr lang="de-DE" dirty="0" smtClean="0"/>
              <a:t>Limitation: Dokumentationsbias, eingeschränkte klinische Validität</a:t>
            </a:r>
          </a:p>
          <a:p>
            <a:endParaRPr lang="de-DE" dirty="0"/>
          </a:p>
        </p:txBody>
      </p:sp>
      <p:sp>
        <p:nvSpPr>
          <p:cNvPr id="17" name="Textplatzhalter 16"/>
          <p:cNvSpPr>
            <a:spLocks noGrp="1"/>
          </p:cNvSpPr>
          <p:nvPr>
            <p:ph type="body" sz="quarter" idx="13"/>
          </p:nvPr>
        </p:nvSpPr>
        <p:spPr/>
        <p:txBody>
          <a:bodyPr/>
          <a:lstStyle/>
          <a:p>
            <a:endParaRPr lang="de-DE"/>
          </a:p>
        </p:txBody>
      </p:sp>
      <p:sp>
        <p:nvSpPr>
          <p:cNvPr id="18" name="Textplatzhalter 17"/>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1279228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Was enthalten Abrechnungsdaten?</a:t>
            </a:r>
            <a:endParaRPr lang="de-DE"/>
          </a:p>
        </p:txBody>
      </p:sp>
      <p:sp>
        <p:nvSpPr>
          <p:cNvPr id="8" name="Inhaltsplatzhalter 7"/>
          <p:cNvSpPr>
            <a:spLocks noGrp="1"/>
          </p:cNvSpPr>
          <p:nvPr>
            <p:ph idx="1"/>
          </p:nvPr>
        </p:nvSpPr>
        <p:spPr/>
        <p:txBody>
          <a:bodyPr/>
          <a:lstStyle/>
          <a:p>
            <a:r>
              <a:rPr lang="de-DE" dirty="0" smtClean="0"/>
              <a:t>ICD-Diagnosen</a:t>
            </a:r>
          </a:p>
          <a:p>
            <a:r>
              <a:rPr lang="de-DE" dirty="0" smtClean="0"/>
              <a:t>OPS-Prozeduren</a:t>
            </a:r>
          </a:p>
          <a:p>
            <a:r>
              <a:rPr lang="de-DE" dirty="0" smtClean="0"/>
              <a:t>ATC-Codes für Medikamente</a:t>
            </a:r>
            <a:endParaRPr lang="de-DE" dirty="0"/>
          </a:p>
          <a:p>
            <a:r>
              <a:rPr lang="de-DE" dirty="0" smtClean="0"/>
              <a:t>Zeitpunkte von Leistungen</a:t>
            </a:r>
            <a:endParaRPr lang="de-DE" dirty="0"/>
          </a:p>
          <a:p>
            <a:r>
              <a:rPr lang="de-DE" dirty="0" smtClean="0"/>
              <a:t>Einrichtungstyp, Region etc.</a:t>
            </a:r>
          </a:p>
          <a:p>
            <a:endParaRPr lang="de-DE" dirty="0"/>
          </a:p>
        </p:txBody>
      </p:sp>
      <p:sp>
        <p:nvSpPr>
          <p:cNvPr id="17" name="Textplatzhalter 16"/>
          <p:cNvSpPr>
            <a:spLocks noGrp="1"/>
          </p:cNvSpPr>
          <p:nvPr>
            <p:ph type="body" sz="quarter" idx="13"/>
          </p:nvPr>
        </p:nvSpPr>
        <p:spPr/>
        <p:txBody>
          <a:bodyPr/>
          <a:lstStyle/>
          <a:p>
            <a:endParaRPr lang="de-DE"/>
          </a:p>
        </p:txBody>
      </p:sp>
      <p:sp>
        <p:nvSpPr>
          <p:cNvPr id="18" name="Textplatzhalter 17"/>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4193939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Typische Fragestellungen</a:t>
            </a:r>
            <a:endParaRPr lang="de-DE"/>
          </a:p>
        </p:txBody>
      </p:sp>
      <p:sp>
        <p:nvSpPr>
          <p:cNvPr id="8" name="Inhaltsplatzhalter 7"/>
          <p:cNvSpPr>
            <a:spLocks noGrp="1"/>
          </p:cNvSpPr>
          <p:nvPr>
            <p:ph idx="1"/>
          </p:nvPr>
        </p:nvSpPr>
        <p:spPr/>
        <p:txBody>
          <a:bodyPr/>
          <a:lstStyle/>
          <a:p>
            <a:r>
              <a:rPr lang="de-DE" dirty="0" smtClean="0"/>
              <a:t>Wie </a:t>
            </a:r>
            <a:r>
              <a:rPr lang="de-DE" dirty="0"/>
              <a:t>verlaufen chronische </a:t>
            </a:r>
            <a:r>
              <a:rPr lang="de-DE" dirty="0" smtClean="0"/>
              <a:t>Erkrankungen?</a:t>
            </a:r>
          </a:p>
          <a:p>
            <a:r>
              <a:rPr lang="de-DE" dirty="0" smtClean="0"/>
              <a:t>Wer </a:t>
            </a:r>
            <a:r>
              <a:rPr lang="de-DE" dirty="0"/>
              <a:t>erhält leitliniengerechte </a:t>
            </a:r>
            <a:r>
              <a:rPr lang="de-DE" dirty="0" smtClean="0"/>
              <a:t>Versorgung?</a:t>
            </a:r>
          </a:p>
          <a:p>
            <a:r>
              <a:rPr lang="de-DE" dirty="0" smtClean="0"/>
              <a:t>Wo </a:t>
            </a:r>
            <a:r>
              <a:rPr lang="de-DE" dirty="0"/>
              <a:t>bestehen regionale </a:t>
            </a:r>
            <a:r>
              <a:rPr lang="de-DE" dirty="0" smtClean="0"/>
              <a:t>Unterschiede?</a:t>
            </a:r>
          </a:p>
          <a:p>
            <a:r>
              <a:rPr lang="de-DE" dirty="0" smtClean="0"/>
              <a:t>Welche </a:t>
            </a:r>
            <a:r>
              <a:rPr lang="de-DE" dirty="0"/>
              <a:t>Kosten entstehen für bestimmte Leistungen?</a:t>
            </a:r>
          </a:p>
          <a:p>
            <a:endParaRPr lang="de-DE" dirty="0"/>
          </a:p>
        </p:txBody>
      </p:sp>
      <p:sp>
        <p:nvSpPr>
          <p:cNvPr id="9" name="Textplatzhalter 8"/>
          <p:cNvSpPr>
            <a:spLocks noGrp="1"/>
          </p:cNvSpPr>
          <p:nvPr>
            <p:ph type="body" sz="quarter" idx="13"/>
          </p:nvPr>
        </p:nvSpPr>
        <p:spPr/>
        <p:txBody>
          <a:bodyPr/>
          <a:lstStyle/>
          <a:p>
            <a:endParaRPr lang="de-DE"/>
          </a:p>
        </p:txBody>
      </p:sp>
      <p:sp>
        <p:nvSpPr>
          <p:cNvPr id="10" name="Textplatzhalter 9"/>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4168264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Beispielhafte Studie</a:t>
            </a:r>
            <a:endParaRPr lang="de-DE"/>
          </a:p>
        </p:txBody>
      </p:sp>
      <p:sp>
        <p:nvSpPr>
          <p:cNvPr id="8" name="Inhaltsplatzhalter 7"/>
          <p:cNvSpPr>
            <a:spLocks noGrp="1"/>
          </p:cNvSpPr>
          <p:nvPr>
            <p:ph idx="1"/>
          </p:nvPr>
        </p:nvSpPr>
        <p:spPr/>
        <p:txBody>
          <a:bodyPr/>
          <a:lstStyle/>
          <a:p>
            <a:r>
              <a:rPr lang="de-DE" dirty="0" smtClean="0"/>
              <a:t>Fragestellung</a:t>
            </a:r>
            <a:r>
              <a:rPr lang="de-DE" dirty="0"/>
              <a:t>: Werden </a:t>
            </a:r>
            <a:r>
              <a:rPr lang="de-DE" dirty="0" err="1"/>
              <a:t>Patient:innen</a:t>
            </a:r>
            <a:r>
              <a:rPr lang="de-DE" dirty="0"/>
              <a:t> mit Herzinsuffizienz korrekt </a:t>
            </a:r>
            <a:r>
              <a:rPr lang="de-DE" dirty="0" smtClean="0"/>
              <a:t>medikamentös behandelt?</a:t>
            </a:r>
          </a:p>
          <a:p>
            <a:r>
              <a:rPr lang="de-DE" dirty="0" smtClean="0"/>
              <a:t>Daten</a:t>
            </a:r>
            <a:r>
              <a:rPr lang="de-DE" dirty="0"/>
              <a:t>: ICD + </a:t>
            </a:r>
            <a:r>
              <a:rPr lang="de-DE" dirty="0" smtClean="0"/>
              <a:t>ATC</a:t>
            </a:r>
          </a:p>
          <a:p>
            <a:r>
              <a:rPr lang="de-DE" dirty="0" smtClean="0"/>
              <a:t>Ergebnis</a:t>
            </a:r>
            <a:r>
              <a:rPr lang="de-DE" dirty="0"/>
              <a:t>: Versorgungslücken v. a. bei älteren </a:t>
            </a:r>
            <a:r>
              <a:rPr lang="de-DE" dirty="0" err="1"/>
              <a:t>Patient:innen</a:t>
            </a:r>
            <a:endParaRPr lang="de-DE" dirty="0"/>
          </a:p>
          <a:p>
            <a:endParaRPr lang="de-DE" dirty="0"/>
          </a:p>
        </p:txBody>
      </p:sp>
      <p:sp>
        <p:nvSpPr>
          <p:cNvPr id="9" name="Textplatzhalter 8"/>
          <p:cNvSpPr>
            <a:spLocks noGrp="1"/>
          </p:cNvSpPr>
          <p:nvPr>
            <p:ph type="body" sz="quarter" idx="13"/>
          </p:nvPr>
        </p:nvSpPr>
        <p:spPr/>
        <p:txBody>
          <a:bodyPr/>
          <a:lstStyle/>
          <a:p>
            <a:endParaRPr lang="de-DE"/>
          </a:p>
        </p:txBody>
      </p:sp>
      <p:sp>
        <p:nvSpPr>
          <p:cNvPr id="10" name="Textplatzhalter 9"/>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4061188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Methodische Anforderungen</a:t>
            </a:r>
            <a:endParaRPr lang="de-DE"/>
          </a:p>
        </p:txBody>
      </p:sp>
      <p:sp>
        <p:nvSpPr>
          <p:cNvPr id="8" name="Inhaltsplatzhalter 7"/>
          <p:cNvSpPr>
            <a:spLocks noGrp="1"/>
          </p:cNvSpPr>
          <p:nvPr>
            <p:ph idx="1"/>
          </p:nvPr>
        </p:nvSpPr>
        <p:spPr/>
        <p:txBody>
          <a:bodyPr/>
          <a:lstStyle/>
          <a:p>
            <a:r>
              <a:rPr lang="de-DE" dirty="0" err="1" smtClean="0"/>
              <a:t>Kodierlogiken</a:t>
            </a:r>
            <a:r>
              <a:rPr lang="de-DE" dirty="0" smtClean="0"/>
              <a:t> </a:t>
            </a:r>
            <a:r>
              <a:rPr lang="de-DE" dirty="0"/>
              <a:t>(ICD, OPS, ATC) </a:t>
            </a:r>
            <a:r>
              <a:rPr lang="de-DE" dirty="0" smtClean="0"/>
              <a:t>verstehen</a:t>
            </a:r>
          </a:p>
          <a:p>
            <a:r>
              <a:rPr lang="de-DE" dirty="0" smtClean="0"/>
              <a:t>Datenstruktur </a:t>
            </a:r>
            <a:r>
              <a:rPr lang="de-DE" dirty="0"/>
              <a:t>und -fluss </a:t>
            </a:r>
            <a:r>
              <a:rPr lang="de-DE" dirty="0" smtClean="0"/>
              <a:t>nachvollziehen</a:t>
            </a:r>
          </a:p>
          <a:p>
            <a:r>
              <a:rPr lang="de-DE" dirty="0" smtClean="0"/>
              <a:t>Datenschutz </a:t>
            </a:r>
            <a:r>
              <a:rPr lang="de-DE" dirty="0"/>
              <a:t>und ethische Aspekte </a:t>
            </a:r>
            <a:r>
              <a:rPr lang="de-DE" dirty="0" smtClean="0"/>
              <a:t>beachten</a:t>
            </a:r>
          </a:p>
          <a:p>
            <a:r>
              <a:rPr lang="de-DE" dirty="0" smtClean="0"/>
              <a:t>Analytische </a:t>
            </a:r>
            <a:r>
              <a:rPr lang="de-DE" dirty="0"/>
              <a:t>Fähigkeiten entwickeln</a:t>
            </a:r>
          </a:p>
          <a:p>
            <a:endParaRPr lang="de-DE" dirty="0"/>
          </a:p>
        </p:txBody>
      </p:sp>
      <p:sp>
        <p:nvSpPr>
          <p:cNvPr id="9" name="Textplatzhalter 8"/>
          <p:cNvSpPr>
            <a:spLocks noGrp="1"/>
          </p:cNvSpPr>
          <p:nvPr>
            <p:ph type="body" sz="quarter" idx="13"/>
          </p:nvPr>
        </p:nvSpPr>
        <p:spPr/>
        <p:txBody>
          <a:bodyPr/>
          <a:lstStyle/>
          <a:p>
            <a:endParaRPr lang="de-DE"/>
          </a:p>
        </p:txBody>
      </p:sp>
      <p:sp>
        <p:nvSpPr>
          <p:cNvPr id="10" name="Textplatzhalter 9"/>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1177698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Datenqualität kritisch reflektieren</a:t>
            </a:r>
            <a:endParaRPr lang="de-DE"/>
          </a:p>
        </p:txBody>
      </p:sp>
      <p:sp>
        <p:nvSpPr>
          <p:cNvPr id="8" name="Inhaltsplatzhalter 7"/>
          <p:cNvSpPr>
            <a:spLocks noGrp="1"/>
          </p:cNvSpPr>
          <p:nvPr>
            <p:ph idx="1"/>
          </p:nvPr>
        </p:nvSpPr>
        <p:spPr/>
        <p:txBody>
          <a:bodyPr/>
          <a:lstStyle/>
          <a:p>
            <a:r>
              <a:rPr lang="de-DE" dirty="0" smtClean="0"/>
              <a:t>Sekundärdaten zeigen:</a:t>
            </a:r>
          </a:p>
          <a:p>
            <a:pPr lvl="1"/>
            <a:r>
              <a:rPr lang="de-DE" dirty="0" smtClean="0"/>
              <a:t>Was dokumentiert wurde</a:t>
            </a:r>
          </a:p>
          <a:p>
            <a:pPr lvl="1"/>
            <a:r>
              <a:rPr lang="de-DE" dirty="0" smtClean="0"/>
              <a:t>Was abgerechnet wurde</a:t>
            </a:r>
          </a:p>
          <a:p>
            <a:pPr lvl="1"/>
            <a:endParaRPr lang="de-DE" dirty="0" smtClean="0"/>
          </a:p>
          <a:p>
            <a:r>
              <a:rPr lang="de-DE" dirty="0" smtClean="0"/>
              <a:t>Aber nicht:</a:t>
            </a:r>
          </a:p>
          <a:p>
            <a:pPr lvl="1"/>
            <a:r>
              <a:rPr lang="de-DE" dirty="0" smtClean="0"/>
              <a:t>Was klinisch tatsächlich vorlag</a:t>
            </a:r>
          </a:p>
          <a:p>
            <a:pPr lvl="1"/>
            <a:r>
              <a:rPr lang="de-DE" dirty="0" smtClean="0"/>
              <a:t>Was informell geleistet wurde</a:t>
            </a:r>
          </a:p>
          <a:p>
            <a:endParaRPr lang="de-DE" dirty="0"/>
          </a:p>
        </p:txBody>
      </p:sp>
      <p:sp>
        <p:nvSpPr>
          <p:cNvPr id="13" name="Textplatzhalter 12"/>
          <p:cNvSpPr>
            <a:spLocks noGrp="1"/>
          </p:cNvSpPr>
          <p:nvPr>
            <p:ph type="body" sz="quarter" idx="13"/>
          </p:nvPr>
        </p:nvSpPr>
        <p:spPr/>
        <p:txBody>
          <a:bodyPr/>
          <a:lstStyle/>
          <a:p>
            <a:endParaRPr lang="de-DE"/>
          </a:p>
        </p:txBody>
      </p:sp>
      <p:sp>
        <p:nvSpPr>
          <p:cNvPr id="14" name="Textplatzhalter 13"/>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3461191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Best Practices</a:t>
            </a:r>
            <a:endParaRPr lang="de-DE"/>
          </a:p>
        </p:txBody>
      </p:sp>
      <p:sp>
        <p:nvSpPr>
          <p:cNvPr id="8" name="Inhaltsplatzhalter 7"/>
          <p:cNvSpPr>
            <a:spLocks noGrp="1"/>
          </p:cNvSpPr>
          <p:nvPr>
            <p:ph idx="1"/>
          </p:nvPr>
        </p:nvSpPr>
        <p:spPr/>
        <p:txBody>
          <a:bodyPr/>
          <a:lstStyle/>
          <a:p>
            <a:r>
              <a:rPr lang="de-DE" dirty="0" smtClean="0"/>
              <a:t>Analyseprotokolle</a:t>
            </a:r>
          </a:p>
          <a:p>
            <a:r>
              <a:rPr lang="de-DE" dirty="0" smtClean="0"/>
              <a:t>Validierte Algorithmen (z. B. ICD+ATC für Diabetes)</a:t>
            </a:r>
          </a:p>
          <a:p>
            <a:r>
              <a:rPr lang="de-DE" dirty="0" smtClean="0"/>
              <a:t>Kooperation mit Datenstellen</a:t>
            </a:r>
          </a:p>
          <a:p>
            <a:r>
              <a:rPr lang="de-DE" dirty="0" smtClean="0"/>
              <a:t>Ethische Reflexion und Transparenz</a:t>
            </a:r>
            <a:endParaRPr lang="de-DE" dirty="0"/>
          </a:p>
        </p:txBody>
      </p:sp>
      <p:sp>
        <p:nvSpPr>
          <p:cNvPr id="13" name="Textplatzhalter 12"/>
          <p:cNvSpPr>
            <a:spLocks noGrp="1"/>
          </p:cNvSpPr>
          <p:nvPr>
            <p:ph type="body" sz="quarter" idx="13"/>
          </p:nvPr>
        </p:nvSpPr>
        <p:spPr/>
        <p:txBody>
          <a:bodyPr/>
          <a:lstStyle/>
          <a:p>
            <a:endParaRPr lang="de-DE"/>
          </a:p>
        </p:txBody>
      </p:sp>
      <p:sp>
        <p:nvSpPr>
          <p:cNvPr id="14" name="Textplatzhalter 13"/>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352624914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IM.RUHR">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70D305730E5004AB3CA90973BBEB1B6" ma:contentTypeVersion="15" ma:contentTypeDescription="Ein neues Dokument erstellen." ma:contentTypeScope="" ma:versionID="3d8d4fb2b3a0a7834f40547a35bd6bbd">
  <xsd:schema xmlns:xsd="http://www.w3.org/2001/XMLSchema" xmlns:xs="http://www.w3.org/2001/XMLSchema" xmlns:p="http://schemas.microsoft.com/office/2006/metadata/properties" xmlns:ns3="99a00cc4-59a4-48e2-97a2-f998a8372b54" xmlns:ns4="96c6cfda-f397-452f-aaf7-354f8a2af71a" targetNamespace="http://schemas.microsoft.com/office/2006/metadata/properties" ma:root="true" ma:fieldsID="85641bfd7f41166e6032c028546e61e5" ns3:_="" ns4:_="">
    <xsd:import namespace="99a00cc4-59a4-48e2-97a2-f998a8372b54"/>
    <xsd:import namespace="96c6cfda-f397-452f-aaf7-354f8a2af71a"/>
    <xsd:element name="properties">
      <xsd:complexType>
        <xsd:sequence>
          <xsd:element name="documentManagement">
            <xsd:complexType>
              <xsd:all>
                <xsd:element ref="ns3:_activity" minOccurs="0"/>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a00cc4-59a4-48e2-97a2-f998a8372b5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c6cfda-f397-452f-aaf7-354f8a2af71a"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SharingHintHash" ma:index="14"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9a00cc4-59a4-48e2-97a2-f998a8372b54" xsi:nil="true"/>
  </documentManagement>
</p:properties>
</file>

<file path=customXml/itemProps1.xml><?xml version="1.0" encoding="utf-8"?>
<ds:datastoreItem xmlns:ds="http://schemas.openxmlformats.org/officeDocument/2006/customXml" ds:itemID="{D5AD1859-ED9D-4D83-947C-9B89E24FEC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a00cc4-59a4-48e2-97a2-f998a8372b54"/>
    <ds:schemaRef ds:uri="96c6cfda-f397-452f-aaf7-354f8a2af7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08B3DF7-C6D4-4DDC-B1DB-92E5609C5D62}">
  <ds:schemaRefs>
    <ds:schemaRef ds:uri="http://schemas.microsoft.com/sharepoint/v3/contenttype/forms"/>
  </ds:schemaRefs>
</ds:datastoreItem>
</file>

<file path=customXml/itemProps3.xml><?xml version="1.0" encoding="utf-8"?>
<ds:datastoreItem xmlns:ds="http://schemas.openxmlformats.org/officeDocument/2006/customXml" ds:itemID="{0B2C2161-177C-49B2-B717-3C5F4CA1CA2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96c6cfda-f397-452f-aaf7-354f8a2af71a"/>
    <ds:schemaRef ds:uri="99a00cc4-59a4-48e2-97a2-f998a8372b5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1061</Words>
  <Application>Microsoft Office PowerPoint</Application>
  <PresentationFormat>Breitbild</PresentationFormat>
  <Paragraphs>70</Paragraphs>
  <Slides>13</Slides>
  <Notes>10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13</vt:i4>
      </vt:variant>
    </vt:vector>
  </HeadingPairs>
  <TitlesOfParts>
    <vt:vector size="17" baseType="lpstr">
      <vt:lpstr>Arial</vt:lpstr>
      <vt:lpstr>Lato</vt:lpstr>
      <vt:lpstr>Calibri</vt:lpstr>
      <vt:lpstr>Office</vt:lpstr>
      <vt:lpstr>PowerPoint-Präsentation</vt:lpstr>
      <vt:lpstr>PowerPoint-Präsentation</vt:lpstr>
      <vt:lpstr>Charakteristik von Sekundärdaten</vt:lpstr>
      <vt:lpstr>Was enthalten Abrechnungsdaten?</vt:lpstr>
      <vt:lpstr>Typische Fragestellungen</vt:lpstr>
      <vt:lpstr>Beispielhafte Studie</vt:lpstr>
      <vt:lpstr>Methodische Anforderungen</vt:lpstr>
      <vt:lpstr>Datenqualität kritisch reflektieren</vt:lpstr>
      <vt:lpstr>Best Practices</vt:lpstr>
      <vt:lpstr>Erweiterung: Big Data und neue Quellen</vt:lpstr>
      <vt:lpstr>Herausforderungen bei neuen Datenquellen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Hilgers</dc:creator>
  <cp:lastModifiedBy>Kempny, Christian</cp:lastModifiedBy>
  <cp:revision>71</cp:revision>
  <dcterms:created xsi:type="dcterms:W3CDTF">2020-11-02T13:54:24Z</dcterms:created>
  <dcterms:modified xsi:type="dcterms:W3CDTF">2025-05-15T07:17:28Z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0x010100570D305730E5004AB3CA90973BBEB1B6</vt:lpwstr>
  </property>
  <property fmtid="{D5CDD505-2E9C-101B-9397-08002B2CF9AE}" pid="3" name="MediaServiceImageTags">
    <vt:lpwstr/>
  </property>
</Properties>
</file>