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17"/>
  </p:notesMasterIdLst>
  <p:sldIdLst>
    <p:sldId id="337" r:id="rId5"/>
    <p:sldId id="332" r:id="rId6"/>
    <p:sldId id="257" r:id="rId7"/>
    <p:sldId id="258" r:id="rId8"/>
    <p:sldId id="259" r:id="rId9"/>
    <p:sldId id="260" r:id="rId10"/>
    <p:sldId id="261" r:id="rId11"/>
    <p:sldId id="262" r:id="rId12"/>
    <p:sldId id="263" r:id="rId13"/>
    <p:sldId id="264" r:id="rId14"/>
    <p:sldId id="335" r:id="rId15"/>
    <p:sldId id="336" r:id="rId16"/>
  </p:sldIdLst>
  <p:sldSz cx="12192000" cy="6858000"/>
  <p:notesSz cx="6858000" cy="9144000"/>
  <p:embeddedFontLst>
    <p:embeddedFont>
      <p:font typeface="Lato" panose="020F0502020204030203" pitchFamily="34" charset="0"/>
      <p:regular r:id="rId18"/>
      <p:bold r:id="rId19"/>
      <p:italic r:id="rId20"/>
      <p:boldItalic r:id="rId21"/>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10C033-79B9-F8AA-0D60-AE086CAA08A4}" name="Lehr, Alexander" initials="LA" userId="S::alexander.lehr_ruhr-uni-bochum.de#ext#@uniwhde.onmicrosoft.com::8a837e51-e11f-486e-98d4-923fdee6737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inz, Anne" initials="MA" lastIdx="1" clrIdx="0">
    <p:extLst>
      <p:ext uri="{19B8F6BF-5375-455C-9EA6-DF929625EA0E}">
        <p15:presenceInfo xmlns:p15="http://schemas.microsoft.com/office/powerpoint/2012/main" userId="S-1-5-21-1139895982-289624505-398547282-38138" providerId="AD"/>
      </p:ext>
    </p:extLst>
  </p:cmAuthor>
  <p:cmAuthor id="2" name="Lüdorf, Vivian" initials="LV" lastIdx="5" clrIdx="1">
    <p:extLst>
      <p:ext uri="{19B8F6BF-5375-455C-9EA6-DF929625EA0E}">
        <p15:presenceInfo xmlns:p15="http://schemas.microsoft.com/office/powerpoint/2012/main" userId="S::vivian.luedorf@uni-wh.de::a2c1b10b-adfb-4ac6-8111-7787d0e03f7a" providerId="AD"/>
      </p:ext>
    </p:extLst>
  </p:cmAuthor>
  <p:cmAuthor id="3" name="Richter, Isabel" initials="IR" lastIdx="3" clrIdx="2">
    <p:extLst>
      <p:ext uri="{19B8F6BF-5375-455C-9EA6-DF929625EA0E}">
        <p15:presenceInfo xmlns:p15="http://schemas.microsoft.com/office/powerpoint/2012/main" userId="S::isabel.richter@uni-wh.de::93865361-3cba-4a87-907d-96dec40958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F9F"/>
    <a:srgbClr val="D9D9D9"/>
    <a:srgbClr val="A90D00"/>
    <a:srgbClr val="002B44"/>
    <a:srgbClr val="F0F0F0"/>
    <a:srgbClr val="FFFFFF"/>
    <a:srgbClr val="DCEAFF"/>
    <a:srgbClr val="014F9F"/>
    <a:srgbClr val="203864"/>
    <a:srgbClr val="000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5E4744-7F60-4D3C-9B90-CCA3781D427B}" v="187" dt="2025-02-13T14:27:00.25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73606" autoAdjust="0"/>
  </p:normalViewPr>
  <p:slideViewPr>
    <p:cSldViewPr snapToGrid="0">
      <p:cViewPr>
        <p:scale>
          <a:sx n="66" d="100"/>
          <a:sy n="66" d="100"/>
        </p:scale>
        <p:origin x="1128" y="207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1F983-13B8-4B40-B431-2A40CD5006BA}" type="datetimeFigureOut">
              <a:rPr lang="de-DE" smtClean="0"/>
              <a:t>22.10.2025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23034-77AF-8C4A-A533-67E3BD38CA13}" type="slidenum">
              <a:rPr lang="de-DE" smtClean="0"/>
              <a:t>‹Nr.›</a:t>
            </a:fld>
            <a:endParaRPr lang="de-DE"/>
          </a:p>
        </p:txBody>
      </p:sp>
    </p:spTree>
    <p:extLst>
      <p:ext uri="{BB962C8B-B14F-4D97-AF65-F5344CB8AC3E}">
        <p14:creationId xmlns:p14="http://schemas.microsoft.com/office/powerpoint/2010/main" val="3452632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Herzlich willkommen zur Lerneinheit: </a:t>
            </a:r>
            <a:r>
              <a:rPr lang="de-DE" i="1"/>
              <a:t>Quantitative Datenerhebungsmethoden – Primärdatenerhebung: Kohortenstudien</a:t>
            </a:r>
            <a:r>
              <a:rPr lang="de-DE"/>
              <a:t>.</a:t>
            </a:r>
            <a:br>
              <a:rPr lang="de-DE"/>
            </a:br>
            <a:r>
              <a:rPr lang="de-DE"/>
              <a:t>In dieser Einheit lernst du eine der zentralen Beobachtungsmethoden der Versorgungsforschung kennen: die Kohortenstudie. Ob in der Rehabilitation, im hausärztlichen Bereich, in der Pflege oder im Rahmen digital gestützter Versorgung – Kohortenstudien bieten eine Möglichkeit, den tatsächlichen Verlauf von Erkrankungen, Behandlungen und gesundheitlichen Entwicklungen systematisch und langfristig zu erfassen.</a:t>
            </a:r>
            <a:br>
              <a:rPr lang="de-DE"/>
            </a:br>
            <a:r>
              <a:rPr lang="de-DE"/>
              <a:t>Ziel dieser Lerneinheit ist es, dir ein strukturiertes, praxisnahes Verständnis für Aufbau, Anwendung, Stärken und Herausforderungen von Kohortenstudien zu vermitteln – mit vielen Beispielen und einem Blick auf moderne Ansätze wie Big Data und Wearables.</a:t>
            </a:r>
            <a:br>
              <a:rPr lang="de-DE"/>
            </a:br>
            <a:r>
              <a:rPr lang="de-DE"/>
              <a:t>Ich wünsche dir spannende Einblicke und viel Erfolg beim Durcharbeiten der Inhalte.</a:t>
            </a:r>
          </a:p>
        </p:txBody>
      </p:sp>
      <p:sp>
        <p:nvSpPr>
          <p:cNvPr id="4" name="Foliennummernplatzhalter 3"/>
          <p:cNvSpPr>
            <a:spLocks noGrp="1"/>
          </p:cNvSpPr>
          <p:nvPr>
            <p:ph type="sldNum" sz="quarter" idx="5"/>
          </p:nvPr>
        </p:nvSpPr>
        <p:spPr/>
        <p:txBody>
          <a:bodyPr/>
          <a:lstStyle/>
          <a:p>
            <a:fld id="{77623034-77AF-8C4A-A533-67E3BD38CA13}" type="slidenum">
              <a:rPr lang="de-DE" smtClean="0"/>
              <a:t>2</a:t>
            </a:fld>
            <a:endParaRPr lang="de-DE"/>
          </a:p>
        </p:txBody>
      </p:sp>
    </p:spTree>
    <p:extLst>
      <p:ext uri="{BB962C8B-B14F-4D97-AF65-F5344CB8AC3E}">
        <p14:creationId xmlns:p14="http://schemas.microsoft.com/office/powerpoint/2010/main" val="291239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In einer Gesundheitsversorgung, die zunehmend komplexer und digitaler wird, sind verlässliche Daten über Langzeitverläufe besonders wichtig. Kohortenstudien helfen uns dabei, genau solche Entwicklungen nachzuvollziehen.</a:t>
            </a:r>
            <a:br>
              <a:rPr lang="de-DE"/>
            </a:br>
            <a:r>
              <a:rPr lang="de-DE"/>
              <a:t>Statt auf künstliche Versuchsbedingungen zu setzen, beobachten sie Menschen in ihrem realen Umfeld – oft über viele Monate oder Jahre hinweg.</a:t>
            </a:r>
            <a:br>
              <a:rPr lang="de-DE"/>
            </a:br>
            <a:r>
              <a:rPr lang="de-DE"/>
              <a:t>Dadurch lassen sich zentrale Fragen beantworten: Wie wirken sich bestimmte Risikofaktoren über die Zeit aus? Welche Interventionen entfalten in der Praxis tatsächlich eine nachhaltige Wirkung? Und welche Faktoren beeinflussen gesundes Altern, Rehabilitation oder chronische Erkrankungen?</a:t>
            </a:r>
            <a:br>
              <a:rPr lang="de-DE"/>
            </a:br>
            <a:r>
              <a:rPr lang="de-DE"/>
              <a:t>Gerade für die Versorgungsforschung sind Kohortenstudien deshalb ein unverzichtbares Instrument.</a:t>
            </a:r>
          </a:p>
        </p:txBody>
      </p:sp>
      <p:sp>
        <p:nvSpPr>
          <p:cNvPr id="4" name="Foliennummernplatzhalter 3"/>
          <p:cNvSpPr>
            <a:spLocks noGrp="1"/>
          </p:cNvSpPr>
          <p:nvPr>
            <p:ph type="sldNum" sz="quarter" idx="5"/>
          </p:nvPr>
        </p:nvSpPr>
        <p:spPr/>
        <p:txBody>
          <a:bodyPr/>
          <a:lstStyle/>
          <a:p>
            <a:fld id="{77623034-77AF-8C4A-A533-67E3BD38CA13}" type="slidenum">
              <a:rPr lang="de-DE" smtClean="0"/>
              <a:t>3</a:t>
            </a:fld>
            <a:endParaRPr lang="de-DE"/>
          </a:p>
        </p:txBody>
      </p:sp>
    </p:spTree>
    <p:extLst>
      <p:ext uri="{BB962C8B-B14F-4D97-AF65-F5344CB8AC3E}">
        <p14:creationId xmlns:p14="http://schemas.microsoft.com/office/powerpoint/2010/main" val="3963497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Kohortenstudien sind systematische Beobachtungsstudien. Das bedeutet: Wir greifen nicht in das Geschehen ein, sondern beobachten, was ohnehin passiert.</a:t>
            </a:r>
            <a:br>
              <a:rPr lang="de-DE" dirty="0"/>
            </a:br>
            <a:r>
              <a:rPr lang="de-DE" dirty="0"/>
              <a:t>Eine definierte Gruppe von Menschen – also die Kohorte – wird über eine festgelegte Zeit begleitet. Alle Personen haben zu Beginn ein gemeinsames Merkmal, zum Beispiel eine bestimmte Erkrankung oder Exposition.</a:t>
            </a:r>
            <a:br>
              <a:rPr lang="de-DE" dirty="0"/>
            </a:br>
            <a:r>
              <a:rPr lang="de-DE" dirty="0"/>
              <a:t>Es gibt zwei Richtungen: Prospektive Kohortenstudien schauen in die Zukunft – wir starten also heute und begleiten die Menschen ab jetzt. Retrospektive Studien analysieren bereits vorhandene Daten aus der Vergangenheit.</a:t>
            </a:r>
            <a:br>
              <a:rPr lang="de-DE" dirty="0"/>
            </a:br>
            <a:r>
              <a:rPr lang="de-DE" dirty="0"/>
              <a:t>Beide Varianten haben ihre Vorzüge: Während prospektive Studien sehr gezielt gestaltet werden können, sind retrospektive Studien meist günstiger und schneller durchführbar, aber auf die Datenqualität bestehender Quellen angewiesen.</a:t>
            </a:r>
          </a:p>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4</a:t>
            </a:fld>
            <a:endParaRPr lang="de-DE"/>
          </a:p>
        </p:txBody>
      </p:sp>
    </p:spTree>
    <p:extLst>
      <p:ext uri="{BB962C8B-B14F-4D97-AF65-F5344CB8AC3E}">
        <p14:creationId xmlns:p14="http://schemas.microsoft.com/office/powerpoint/2010/main" val="3888854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Ein Beispiel macht es greifbarer:</a:t>
            </a:r>
            <a:br>
              <a:rPr lang="de-DE"/>
            </a:br>
            <a:r>
              <a:rPr lang="de-DE"/>
              <a:t>Ein Rehazentrum möchte wissen, ob ein digitales Trainingsprogramm zur Rückenschule langfristig hilft. Dafür wird eine Kohorte von Patient:innen mit chronischen Rückenschmerzen über zwei Jahre begleitet.</a:t>
            </a:r>
            <a:br>
              <a:rPr lang="de-DE"/>
            </a:br>
            <a:r>
              <a:rPr lang="de-DE"/>
              <a:t>Die eine Gruppe nutzt das digitale Angebot regelmäßig, die andere nicht. Im Verlauf werden Daten zur Schmerzstärke, Lebensqualität und beruflichen Belastbarkeit erhoben.</a:t>
            </a:r>
            <a:br>
              <a:rPr lang="de-DE"/>
            </a:br>
            <a:r>
              <a:rPr lang="de-DE"/>
              <a:t>So lassen sich Unterschiede zwischen den beiden Gruppen erkennen – ohne dass künstlich eingegriffen wird. Dieses Beispiel zeigt, wie Kohortenstudien reale Versorgungssituationen sinnvoll abbilden können.</a:t>
            </a:r>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5</a:t>
            </a:fld>
            <a:endParaRPr lang="de-DE"/>
          </a:p>
        </p:txBody>
      </p:sp>
    </p:spTree>
    <p:extLst>
      <p:ext uri="{BB962C8B-B14F-4D97-AF65-F5344CB8AC3E}">
        <p14:creationId xmlns:p14="http://schemas.microsoft.com/office/powerpoint/2010/main" val="2824984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Eine gut geplante Kohortenstudie folgt klaren Schritten.</a:t>
            </a:r>
            <a:br>
              <a:rPr lang="de-DE" dirty="0"/>
            </a:br>
            <a:r>
              <a:rPr lang="de-DE" dirty="0"/>
              <a:t>Zunächst steht die Fragestellung im Fokus: Was genau möchten wir wissen? Daraus ergibt sich, welche Zielgruppe einbezogen werden soll.</a:t>
            </a:r>
            <a:br>
              <a:rPr lang="de-DE" dirty="0"/>
            </a:br>
            <a:r>
              <a:rPr lang="de-DE" dirty="0"/>
              <a:t>Im nächsten Schritt wird der sogenannte Einflussfaktor definiert – also das, was untersucht wird: zum Beispiel ein Gesundheitsverhalten oder eine Intervention.</a:t>
            </a:r>
            <a:br>
              <a:rPr lang="de-DE" dirty="0"/>
            </a:br>
            <a:r>
              <a:rPr lang="de-DE" dirty="0"/>
              <a:t>Dann wird festgelegt, wie lange beobachtet wird und welche Daten regelmäßig erhoben werden – etwa über Fragebögen, Wearables oder elektronische Gesundheitsakten.</a:t>
            </a:r>
            <a:br>
              <a:rPr lang="de-DE" dirty="0"/>
            </a:br>
            <a:r>
              <a:rPr lang="de-DE" dirty="0"/>
              <a:t>Wichtig ist auch, mögliche Verzerrungen – sogenannte Bias – sowie Störfaktoren, sogenannte </a:t>
            </a:r>
            <a:r>
              <a:rPr lang="de-DE" dirty="0" err="1"/>
              <a:t>Confounder</a:t>
            </a:r>
            <a:r>
              <a:rPr lang="de-DE" dirty="0"/>
              <a:t>, frühzeitig zu identifizieren.</a:t>
            </a:r>
            <a:br>
              <a:rPr lang="de-DE" dirty="0"/>
            </a:br>
            <a:r>
              <a:rPr lang="de-DE" dirty="0"/>
              <a:t>Nicht zu vergessen: Datenschutz und ethische Rahmenbedingungen sind essenziell, besonders bei sensiblen Gesundheitsdaten.</a:t>
            </a:r>
            <a:br>
              <a:rPr lang="de-DE" dirty="0"/>
            </a:br>
            <a:r>
              <a:rPr lang="de-DE" dirty="0"/>
              <a:t>Am Ende steht die Auswahl geeigneter Analyseverfahren, um aus den Daten zuverlässige Schlüsse ziehen zu können.</a:t>
            </a:r>
          </a:p>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6</a:t>
            </a:fld>
            <a:endParaRPr lang="de-DE"/>
          </a:p>
        </p:txBody>
      </p:sp>
    </p:spTree>
    <p:extLst>
      <p:ext uri="{BB962C8B-B14F-4D97-AF65-F5344CB8AC3E}">
        <p14:creationId xmlns:p14="http://schemas.microsoft.com/office/powerpoint/2010/main" val="386521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Kohortenstudien haben viele Vorteile. Sie bilden natürliche Krankheitsverläufe ab und machen sichtbar, wie bestimmte Faktoren im Zeitverlauf wirken. Das ist besonders wertvoll in der Versorgungsforschung, wo oft keine randomisierte Studie möglich oder sinnvoll ist.</a:t>
            </a:r>
            <a:br>
              <a:rPr lang="de-DE" dirty="0"/>
            </a:br>
            <a:r>
              <a:rPr lang="de-DE" dirty="0"/>
              <a:t>Aber es gibt auch Herausforderungen: Sie sind zeit- und ressourcenintensiv, gerade wenn viele Menschen über längere Zeit betreut werden müssen. Zudem besteht das Risiko von </a:t>
            </a:r>
            <a:r>
              <a:rPr lang="de-DE" dirty="0" err="1"/>
              <a:t>Teilnehmendenverlusten</a:t>
            </a:r>
            <a:r>
              <a:rPr lang="de-DE" dirty="0"/>
              <a:t> – sogenannte Drop-outs – und methodischen Verzerrungen.</a:t>
            </a:r>
            <a:br>
              <a:rPr lang="de-DE" dirty="0"/>
            </a:br>
            <a:r>
              <a:rPr lang="de-DE" dirty="0"/>
              <a:t>Gerade deshalb braucht es eine gute Planung und ein kritisches Bewusstsein für mögliche Fehlerquellen.</a:t>
            </a:r>
          </a:p>
        </p:txBody>
      </p:sp>
      <p:sp>
        <p:nvSpPr>
          <p:cNvPr id="4" name="Foliennummernplatzhalter 3"/>
          <p:cNvSpPr>
            <a:spLocks noGrp="1"/>
          </p:cNvSpPr>
          <p:nvPr>
            <p:ph type="sldNum" sz="quarter" idx="5"/>
          </p:nvPr>
        </p:nvSpPr>
        <p:spPr/>
        <p:txBody>
          <a:bodyPr/>
          <a:lstStyle/>
          <a:p>
            <a:fld id="{77623034-77AF-8C4A-A533-67E3BD38CA13}" type="slidenum">
              <a:rPr lang="de-DE" smtClean="0"/>
              <a:t>7</a:t>
            </a:fld>
            <a:endParaRPr lang="de-DE"/>
          </a:p>
        </p:txBody>
      </p:sp>
    </p:spTree>
    <p:extLst>
      <p:ext uri="{BB962C8B-B14F-4D97-AF65-F5344CB8AC3E}">
        <p14:creationId xmlns:p14="http://schemas.microsoft.com/office/powerpoint/2010/main" val="3245016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Durch die Digitalisierung eröffnen sich neue Wege für Kohortenstudien.</a:t>
            </a:r>
            <a:br>
              <a:rPr lang="de-DE"/>
            </a:br>
            <a:r>
              <a:rPr lang="de-DE"/>
              <a:t>Wearables wie Schrittzähler oder Pulsmesser ermöglichen es, Gesundheitsverhalten kontinuierlich und objektiv zu erfassen. Elektronische Patientenakten bieten Zugriff auf medizinische Verlaufsdaten über viele Jahre.</a:t>
            </a:r>
            <a:br>
              <a:rPr lang="de-DE"/>
            </a:br>
            <a:r>
              <a:rPr lang="de-DE"/>
              <a:t>Apps erlauben tägliche Selbstberichte zu Symptomen, Stimmung oder Medikamenteneinnahme.</a:t>
            </a:r>
            <a:br>
              <a:rPr lang="de-DE"/>
            </a:br>
            <a:r>
              <a:rPr lang="de-DE"/>
              <a:t>Ein Praxisbeispiel: In einem Hausarztprojekt tragen Senior:innen mit Diabetes sechs Monate lang ein Wearable. Die Bewegung wird automatisch dokumentiert und mit medizinischen Daten wie Blutzuckerwerten verknüpft.</a:t>
            </a:r>
            <a:br>
              <a:rPr lang="de-DE"/>
            </a:br>
            <a:r>
              <a:rPr lang="de-DE"/>
              <a:t>So entsteht ein detailliertes Bild der Alltagsversorgung – ganz ohne zusätzliche Belastung für die Teilnehmenden.</a:t>
            </a:r>
          </a:p>
        </p:txBody>
      </p:sp>
      <p:sp>
        <p:nvSpPr>
          <p:cNvPr id="4" name="Foliennummernplatzhalter 3"/>
          <p:cNvSpPr>
            <a:spLocks noGrp="1"/>
          </p:cNvSpPr>
          <p:nvPr>
            <p:ph type="sldNum" sz="quarter" idx="5"/>
          </p:nvPr>
        </p:nvSpPr>
        <p:spPr/>
        <p:txBody>
          <a:bodyPr/>
          <a:lstStyle/>
          <a:p>
            <a:fld id="{77623034-77AF-8C4A-A533-67E3BD38CA13}" type="slidenum">
              <a:rPr lang="de-DE" smtClean="0"/>
              <a:t>8</a:t>
            </a:fld>
            <a:endParaRPr lang="de-DE"/>
          </a:p>
        </p:txBody>
      </p:sp>
    </p:spTree>
    <p:extLst>
      <p:ext uri="{BB962C8B-B14F-4D97-AF65-F5344CB8AC3E}">
        <p14:creationId xmlns:p14="http://schemas.microsoft.com/office/powerpoint/2010/main" val="347758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Kohortenstudien sind nicht nur etwas für Wissenschaftler:innen. Sie sind besonders dann hilfreich, wenn es darum geht, reale Versorgungsprozesse zu bewerten.</a:t>
            </a:r>
            <a:br>
              <a:rPr lang="de-DE"/>
            </a:br>
            <a:r>
              <a:rPr lang="de-DE"/>
              <a:t>Pflegende können untersuchen, wie sich Arbeitsbelastung auf die eigene Gesundheit auswirkt. Rehaeinrichtungen überprüfen neue Therapieprogramme. Hausärzt:innen analysieren Krankheitsverläufe. Und Krankenkassen evaluieren Präventionsmaßnahmen.</a:t>
            </a:r>
            <a:br>
              <a:rPr lang="de-DE"/>
            </a:br>
            <a:r>
              <a:rPr lang="de-DE"/>
              <a:t>Wichtig ist: Studien müssen gut durchdacht, ethisch verantwortbar und möglichst praktikabel umgesetzt sein – idealerweise in interprofessionellen Teams.</a:t>
            </a:r>
          </a:p>
        </p:txBody>
      </p:sp>
      <p:sp>
        <p:nvSpPr>
          <p:cNvPr id="4" name="Foliennummernplatzhalter 3"/>
          <p:cNvSpPr>
            <a:spLocks noGrp="1"/>
          </p:cNvSpPr>
          <p:nvPr>
            <p:ph type="sldNum" sz="quarter" idx="5"/>
          </p:nvPr>
        </p:nvSpPr>
        <p:spPr/>
        <p:txBody>
          <a:bodyPr/>
          <a:lstStyle/>
          <a:p>
            <a:fld id="{77623034-77AF-8C4A-A533-67E3BD38CA13}" type="slidenum">
              <a:rPr lang="de-DE" smtClean="0"/>
              <a:t>9</a:t>
            </a:fld>
            <a:endParaRPr lang="de-DE"/>
          </a:p>
        </p:txBody>
      </p:sp>
    </p:spTree>
    <p:extLst>
      <p:ext uri="{BB962C8B-B14F-4D97-AF65-F5344CB8AC3E}">
        <p14:creationId xmlns:p14="http://schemas.microsoft.com/office/powerpoint/2010/main" val="4278495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Kohortenstudien sind ein zentrales Instrument für eine lernende, datenbasierte Gesundheitsversorgung.</a:t>
            </a:r>
            <a:br>
              <a:rPr lang="de-DE"/>
            </a:br>
            <a:r>
              <a:rPr lang="de-DE"/>
              <a:t>Sie helfen, Muster zu erkennen, Interventionen zu verbessern und Versorgung nachhaltiger zu gestalten.</a:t>
            </a:r>
            <a:br>
              <a:rPr lang="de-DE"/>
            </a:br>
            <a:r>
              <a:rPr lang="de-DE"/>
              <a:t>In Verbindung mit digitalen Technologien wie Wearables oder elektronischen Gesundheitsakten lassen sich heute noch tiefere Einblicke gewinnen – vorausgesetzt, Datenschutz und Qualität stimmen.</a:t>
            </a:r>
            <a:br>
              <a:rPr lang="de-DE"/>
            </a:br>
            <a:r>
              <a:rPr lang="de-DE"/>
              <a:t>Wer langfristig gute Versorgung gestalten will, kommt an Kohortenstudien kaum vorbei.</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10</a:t>
            </a:fld>
            <a:endParaRPr lang="de-DE"/>
          </a:p>
        </p:txBody>
      </p:sp>
    </p:spTree>
    <p:extLst>
      <p:ext uri="{BB962C8B-B14F-4D97-AF65-F5344CB8AC3E}">
        <p14:creationId xmlns:p14="http://schemas.microsoft.com/office/powerpoint/2010/main" val="34616572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hyperlink" Target="https://creativecommons.org/licenses/by/4.0/" TargetMode="External"/><Relationship Id="rId4" Type="http://schemas.openxmlformats.org/officeDocument/2006/relationships/image" Target="../media/image3.jpeg"/><Relationship Id="rId9"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11.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M.RUHR Intro">
    <p:spTree>
      <p:nvGrpSpPr>
        <p:cNvPr id="1" name=""/>
        <p:cNvGrpSpPr/>
        <p:nvPr/>
      </p:nvGrpSpPr>
      <p:grpSpPr>
        <a:xfrm>
          <a:off x="0" y="0"/>
          <a:ext cx="0" cy="0"/>
          <a:chOff x="0" y="0"/>
          <a:chExt cx="0" cy="0"/>
        </a:xfrm>
      </p:grpSpPr>
      <p:pic>
        <p:nvPicPr>
          <p:cNvPr id="1030" name="Picture 6" descr="Generated Image">
            <a:extLst>
              <a:ext uri="{FF2B5EF4-FFF2-40B4-BE49-F238E27FC236}">
                <a16:creationId xmlns:a16="http://schemas.microsoft.com/office/drawing/2014/main" id="{07531A6C-F4E4-F4C3-D023-67AAD8F400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66998"/>
          <a:stretch/>
        </p:blipFill>
        <p:spPr bwMode="auto">
          <a:xfrm>
            <a:off x="0" y="2928053"/>
            <a:ext cx="12192000" cy="3122483"/>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09141"/>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6"/>
            <a:ext cx="8305800"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3"/>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1895" t="-2331" r="-25518" b="-2467"/>
          <a:stretch/>
        </p:blipFill>
        <p:spPr bwMode="auto">
          <a:xfrm>
            <a:off x="10085424" y="61196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5"/>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Rechteck 24">
            <a:extLst>
              <a:ext uri="{FF2B5EF4-FFF2-40B4-BE49-F238E27FC236}">
                <a16:creationId xmlns:a16="http://schemas.microsoft.com/office/drawing/2014/main" id="{D2D2992D-A226-01C9-52EE-4CBAD8B2613A}"/>
              </a:ext>
            </a:extLst>
          </p:cNvPr>
          <p:cNvSpPr/>
          <p:nvPr userDrawn="1"/>
        </p:nvSpPr>
        <p:spPr>
          <a:xfrm>
            <a:off x="-14514" y="6658102"/>
            <a:ext cx="9882224" cy="22892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3D59013F-4B85-EA24-BEFD-C501AB0B4317}"/>
              </a:ext>
            </a:extLst>
          </p:cNvPr>
          <p:cNvSpPr/>
          <p:nvPr userDrawn="1"/>
        </p:nvSpPr>
        <p:spPr>
          <a:xfrm>
            <a:off x="3877234" y="873534"/>
            <a:ext cx="8314765" cy="123416"/>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abgerundete Ecken 1">
            <a:extLst>
              <a:ext uri="{FF2B5EF4-FFF2-40B4-BE49-F238E27FC236}">
                <a16:creationId xmlns:a16="http://schemas.microsoft.com/office/drawing/2014/main" id="{1376E96F-26AC-6A52-722D-B1B92007390B}"/>
              </a:ext>
            </a:extLst>
          </p:cNvPr>
          <p:cNvSpPr/>
          <p:nvPr userDrawn="1"/>
        </p:nvSpPr>
        <p:spPr>
          <a:xfrm>
            <a:off x="-172720" y="4153647"/>
            <a:ext cx="6116320" cy="1141144"/>
          </a:xfrm>
          <a:prstGeom prst="roundRect">
            <a:avLst/>
          </a:prstGeom>
          <a:solidFill>
            <a:schemeClr val="bg1">
              <a:alpha val="80000"/>
            </a:schemeClr>
          </a:solidFill>
          <a:ln w="19050">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D45352EC-F5AB-9766-590C-6E56ABFE695C}"/>
              </a:ext>
            </a:extLst>
          </p:cNvPr>
          <p:cNvSpPr>
            <a:spLocks noGrp="1"/>
          </p:cNvSpPr>
          <p:nvPr>
            <p:ph type="body" sz="quarter" idx="10" hasCustomPrompt="1"/>
          </p:nvPr>
        </p:nvSpPr>
        <p:spPr>
          <a:xfrm>
            <a:off x="158" y="4305204"/>
            <a:ext cx="5770563" cy="941388"/>
          </a:xfrm>
          <a:prstGeom prst="rect">
            <a:avLst/>
          </a:prstGeom>
        </p:spPr>
        <p:txBody>
          <a:bodyPr/>
          <a:lstStyle>
            <a:lvl1pPr marL="0" indent="0">
              <a:buNone/>
              <a:defRPr sz="2800" b="1">
                <a:solidFill>
                  <a:srgbClr val="004F9F"/>
                </a:solidFill>
              </a:defRPr>
            </a:lvl1pPr>
          </a:lstStyle>
          <a:p>
            <a:pPr lvl="0"/>
            <a:r>
              <a:rPr lang="de-DE" dirty="0"/>
              <a:t>TITEL DES OER MATERIALS IN </a:t>
            </a:r>
            <a:r>
              <a:rPr lang="de-DE" dirty="0" err="1"/>
              <a:t>GROßBUCHSTABEN</a:t>
            </a:r>
            <a:endParaRPr lang="de-DE" dirty="0"/>
          </a:p>
        </p:txBody>
      </p:sp>
    </p:spTree>
    <p:extLst>
      <p:ext uri="{BB962C8B-B14F-4D97-AF65-F5344CB8AC3E}">
        <p14:creationId xmlns:p14="http://schemas.microsoft.com/office/powerpoint/2010/main" val="2401739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M.RUHR Intro 2">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853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5"/>
            <a:ext cx="8305800" cy="968189"/>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2"/>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830997"/>
          </a:xfrm>
          <a:prstGeom prst="rect">
            <a:avLst/>
          </a:prstGeom>
          <a:noFill/>
        </p:spPr>
        <p:txBody>
          <a:bodyPr wrap="square">
            <a:spAutoFit/>
          </a:bodyPr>
          <a:lstStyle/>
          <a:p>
            <a:r>
              <a:rPr lang="de-DE" sz="2300" b="1" i="0" dirty="0">
                <a:solidFill>
                  <a:srgbClr val="FFFFFF"/>
                </a:solidFill>
                <a:effectLst/>
                <a:latin typeface="+mn-lt"/>
              </a:rPr>
              <a:t>DATENKOMPETENZZENTRUM FÜR DIE INTERPROFESSIONELLE NUTZUNG VON GESUNDHEITSDATEN IN DER METROPOLE RUHR</a:t>
            </a:r>
            <a:endParaRPr lang="de-DE" sz="23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895" t="-2331" r="-25518" b="-2467"/>
          <a:stretch/>
        </p:blipFill>
        <p:spPr bwMode="auto">
          <a:xfrm>
            <a:off x="10085424" y="61577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4"/>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Rechteck 13">
            <a:extLst>
              <a:ext uri="{FF2B5EF4-FFF2-40B4-BE49-F238E27FC236}">
                <a16:creationId xmlns:a16="http://schemas.microsoft.com/office/drawing/2014/main" id="{E9654EB2-6049-934A-0B8C-604543934F7C}"/>
              </a:ext>
            </a:extLst>
          </p:cNvPr>
          <p:cNvSpPr/>
          <p:nvPr userDrawn="1"/>
        </p:nvSpPr>
        <p:spPr>
          <a:xfrm>
            <a:off x="0" y="4073062"/>
            <a:ext cx="12192000" cy="96818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platzhalter 19">
            <a:extLst>
              <a:ext uri="{FF2B5EF4-FFF2-40B4-BE49-F238E27FC236}">
                <a16:creationId xmlns:a16="http://schemas.microsoft.com/office/drawing/2014/main" id="{15870616-7DC4-CEBC-3D7F-EA33C9028645}"/>
              </a:ext>
            </a:extLst>
          </p:cNvPr>
          <p:cNvSpPr>
            <a:spLocks noGrp="1"/>
          </p:cNvSpPr>
          <p:nvPr>
            <p:ph type="body" sz="quarter" idx="10" hasCustomPrompt="1"/>
          </p:nvPr>
        </p:nvSpPr>
        <p:spPr>
          <a:xfrm>
            <a:off x="139230" y="4234839"/>
            <a:ext cx="11783674" cy="679596"/>
          </a:xfrm>
          <a:prstGeom prst="rect">
            <a:avLst/>
          </a:prstGeom>
        </p:spPr>
        <p:txBody>
          <a:bodyPr/>
          <a:lstStyle>
            <a:lvl1pPr marL="0" indent="0">
              <a:buNone/>
              <a:defRPr sz="4000" b="1">
                <a:solidFill>
                  <a:srgbClr val="004F9F"/>
                </a:solidFill>
              </a:defRPr>
            </a:lvl1pPr>
          </a:lstStyle>
          <a:p>
            <a:pPr lvl="0"/>
            <a:r>
              <a:rPr lang="de-DE" dirty="0"/>
              <a:t>OER BEREICH</a:t>
            </a:r>
          </a:p>
        </p:txBody>
      </p:sp>
    </p:spTree>
    <p:extLst>
      <p:ext uri="{BB962C8B-B14F-4D97-AF65-F5344CB8AC3E}">
        <p14:creationId xmlns:p14="http://schemas.microsoft.com/office/powerpoint/2010/main" val="80400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M.RUHR 1_Inhalt einfach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CA1B8D4-4C86-7ECD-64C3-0AE8AD637F4F}"/>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838200" y="1825625"/>
            <a:ext cx="10515600" cy="4271449"/>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80685" y="6461404"/>
            <a:ext cx="7877909" cy="283084"/>
          </a:xfrm>
          <a:prstGeom prst="rect">
            <a:avLst/>
          </a:prstGeom>
        </p:spPr>
        <p:txBody>
          <a:bodyPr/>
          <a:lstStyle>
            <a:lvl1pPr algn="ctr">
              <a:defRPr sz="1400" b="0" i="0">
                <a:solidFill>
                  <a:srgbClr val="6F6F6E"/>
                </a:solidFill>
                <a:latin typeface="+mn-lt"/>
                <a:cs typeface="Calibri" panose="020F0502020204030204" pitchFamily="34" charset="0"/>
              </a:defRPr>
            </a:lvl1pPr>
          </a:lstStyle>
          <a:p>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2" name="Textplatzhalter 11">
            <a:extLst>
              <a:ext uri="{FF2B5EF4-FFF2-40B4-BE49-F238E27FC236}">
                <a16:creationId xmlns:a16="http://schemas.microsoft.com/office/drawing/2014/main" id="{2EBA8401-6FA3-AE0C-AA6B-8383F8EDC735}"/>
              </a:ext>
            </a:extLst>
          </p:cNvPr>
          <p:cNvSpPr>
            <a:spLocks noGrp="1"/>
          </p:cNvSpPr>
          <p:nvPr>
            <p:ph type="body" sz="quarter" idx="14" hasCustomPrompt="1"/>
          </p:nvPr>
        </p:nvSpPr>
        <p:spPr>
          <a:xfrm>
            <a:off x="838200" y="6210300"/>
            <a:ext cx="10515600" cy="214313"/>
          </a:xfrm>
          <a:prstGeom prst="rect">
            <a:avLst/>
          </a:prstGeom>
        </p:spPr>
        <p:txBody>
          <a:bodyPr/>
          <a:lstStyle>
            <a:lvl1pPr marL="0" indent="0">
              <a:buNone/>
              <a:defRPr sz="800">
                <a:solidFill>
                  <a:schemeClr val="bg1">
                    <a:lumMod val="65000"/>
                  </a:schemeClr>
                </a:solidFill>
                <a:latin typeface="+mn-lt"/>
              </a:defRPr>
            </a:lvl1pPr>
          </a:lstStyle>
          <a:p>
            <a:pPr lvl="0"/>
            <a:r>
              <a:rPr lang="de-DE"/>
              <a:t>Quellenangabe</a:t>
            </a:r>
          </a:p>
        </p:txBody>
      </p:sp>
      <p:pic>
        <p:nvPicPr>
          <p:cNvPr id="22" name="Grafik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
        <p:nvSpPr>
          <p:cNvPr id="7" name="Rechteck 6">
            <a:extLst>
              <a:ext uri="{FF2B5EF4-FFF2-40B4-BE49-F238E27FC236}">
                <a16:creationId xmlns:a16="http://schemas.microsoft.com/office/drawing/2014/main" id="{4E84CB5D-63D0-0F6C-9840-A4D7A1715CCB}"/>
              </a:ext>
            </a:extLst>
          </p:cNvPr>
          <p:cNvSpPr/>
          <p:nvPr userDrawn="1"/>
        </p:nvSpPr>
        <p:spPr>
          <a:xfrm>
            <a:off x="0" y="6797647"/>
            <a:ext cx="12192000" cy="5640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Tree>
    <p:extLst>
      <p:ext uri="{BB962C8B-B14F-4D97-AF65-F5344CB8AC3E}">
        <p14:creationId xmlns:p14="http://schemas.microsoft.com/office/powerpoint/2010/main" val="1776064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M.RUHR 1_Inhalt mit Bild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073D2C8-AEA1-2497-D302-7759FC5D626E}"/>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6096000" y="1825625"/>
            <a:ext cx="5257800" cy="4462716"/>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69865" y="6461404"/>
            <a:ext cx="7737231" cy="283084"/>
          </a:xfrm>
          <a:prstGeom prst="rect">
            <a:avLst/>
          </a:prstGeom>
        </p:spPr>
        <p:txBody>
          <a:bodyPr/>
          <a:lstStyle>
            <a:lvl1pPr>
              <a:defRPr sz="1400" b="0" i="0">
                <a:solidFill>
                  <a:srgbClr val="6F6F6E"/>
                </a:solidFill>
                <a:latin typeface="+mn-lt"/>
                <a:cs typeface="Calibri" panose="020F0502020204030204" pitchFamily="34" charset="0"/>
              </a:defRPr>
            </a:lvl1pPr>
          </a:lstStyle>
          <a:p>
            <a:pPr algn="ctr"/>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4" name="Bildplatzhalter 13">
            <a:extLst>
              <a:ext uri="{FF2B5EF4-FFF2-40B4-BE49-F238E27FC236}">
                <a16:creationId xmlns:a16="http://schemas.microsoft.com/office/drawing/2014/main" id="{E2F7C0E8-6F45-194C-9101-46DDBD399591}"/>
              </a:ext>
            </a:extLst>
          </p:cNvPr>
          <p:cNvSpPr>
            <a:spLocks noGrp="1"/>
          </p:cNvSpPr>
          <p:nvPr>
            <p:ph type="pic" sz="quarter" idx="14"/>
          </p:nvPr>
        </p:nvSpPr>
        <p:spPr>
          <a:xfrm>
            <a:off x="838200" y="1825372"/>
            <a:ext cx="4957763" cy="4462716"/>
          </a:xfrm>
          <a:prstGeom prst="rect">
            <a:avLst/>
          </a:prstGeom>
        </p:spPr>
        <p:txBody>
          <a:bodyPr/>
          <a:lstStyle>
            <a:lvl1pPr>
              <a:defRPr>
                <a:latin typeface="+mn-lt"/>
              </a:defRPr>
            </a:lvl1pPr>
          </a:lstStyle>
          <a:p>
            <a:endParaRPr lang="de-DE"/>
          </a:p>
        </p:txBody>
      </p:sp>
      <p:pic>
        <p:nvPicPr>
          <p:cNvPr id="7" name="Grafik 6">
            <a:extLst>
              <a:ext uri="{FF2B5EF4-FFF2-40B4-BE49-F238E27FC236}">
                <a16:creationId xmlns:a16="http://schemas.microsoft.com/office/drawing/2014/main" id="{2F651363-F80C-21AA-1A56-CB27B7591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2032152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M.RUHR Trennfolie">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FB65EE10-ACFB-E14A-8DBE-0A195B1D855F}"/>
              </a:ext>
            </a:extLst>
          </p:cNvPr>
          <p:cNvSpPr/>
          <p:nvPr userDrawn="1"/>
        </p:nvSpPr>
        <p:spPr>
          <a:xfrm>
            <a:off x="0" y="569659"/>
            <a:ext cx="12192001" cy="6288341"/>
          </a:xfrm>
          <a:prstGeom prst="rect">
            <a:avLst/>
          </a:prstGeom>
          <a:solidFill>
            <a:srgbClr val="004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7" name="Rechteck 6">
            <a:extLst>
              <a:ext uri="{FF2B5EF4-FFF2-40B4-BE49-F238E27FC236}">
                <a16:creationId xmlns:a16="http://schemas.microsoft.com/office/drawing/2014/main" id="{6EA1656B-4002-B443-B8D7-1C860700F0F1}"/>
              </a:ext>
            </a:extLst>
          </p:cNvPr>
          <p:cNvSpPr/>
          <p:nvPr userDrawn="1"/>
        </p:nvSpPr>
        <p:spPr>
          <a:xfrm flipV="1">
            <a:off x="0" y="-5"/>
            <a:ext cx="12192001" cy="569664"/>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838198" y="2532461"/>
            <a:ext cx="10657115" cy="977467"/>
          </a:xfrm>
          <a:prstGeom prst="rect">
            <a:avLst/>
          </a:prstGeom>
        </p:spPr>
        <p:txBody>
          <a:bodyPr/>
          <a:lstStyle>
            <a:lvl1pPr algn="ctr">
              <a:defRPr sz="5400" b="1" i="0">
                <a:solidFill>
                  <a:srgbClr val="F0F0F0"/>
                </a:solidFill>
                <a:latin typeface="+mn-lt"/>
                <a:cs typeface="Calibri" panose="020F0502020204030204" pitchFamily="34" charset="0"/>
              </a:defRPr>
            </a:lvl1pPr>
          </a:lstStyle>
          <a:p>
            <a:r>
              <a:rPr lang="de-DE" dirty="0"/>
              <a:t>Mastertitelformat bearbeiten</a:t>
            </a:r>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7" name="Textplatzhalter 16">
            <a:extLst>
              <a:ext uri="{FF2B5EF4-FFF2-40B4-BE49-F238E27FC236}">
                <a16:creationId xmlns:a16="http://schemas.microsoft.com/office/drawing/2014/main" id="{2CD449F3-7839-2940-93C0-55AE25378A54}"/>
              </a:ext>
            </a:extLst>
          </p:cNvPr>
          <p:cNvSpPr>
            <a:spLocks noGrp="1"/>
          </p:cNvSpPr>
          <p:nvPr>
            <p:ph type="body" sz="quarter" idx="10"/>
          </p:nvPr>
        </p:nvSpPr>
        <p:spPr>
          <a:xfrm>
            <a:off x="838198" y="3858689"/>
            <a:ext cx="10657115" cy="1540513"/>
          </a:xfrm>
          <a:prstGeom prst="rect">
            <a:avLst/>
          </a:prstGeom>
        </p:spPr>
        <p:txBody>
          <a:bodyPr/>
          <a:lstStyle>
            <a:lvl1pPr algn="ctr">
              <a:buNone/>
              <a:defRPr b="0" i="1">
                <a:solidFill>
                  <a:schemeClr val="bg1"/>
                </a:solidFill>
                <a:latin typeface="+mn-lt"/>
                <a:cs typeface="Calibri" panose="020F0502020204030204" pitchFamily="34" charset="0"/>
              </a:defRPr>
            </a:lvl1pPr>
            <a:lvl2pPr algn="ctr">
              <a:buNone/>
              <a:defRPr b="0" i="1">
                <a:solidFill>
                  <a:schemeClr val="bg1"/>
                </a:solidFill>
                <a:latin typeface="Lato" panose="020F0502020204030203" pitchFamily="34" charset="0"/>
                <a:cs typeface="Lato" panose="020F0502020204030203" pitchFamily="34" charset="0"/>
              </a:defRPr>
            </a:lvl2pPr>
            <a:lvl3pPr algn="ctr">
              <a:buNone/>
              <a:defRPr b="0" i="1">
                <a:solidFill>
                  <a:schemeClr val="bg1"/>
                </a:solidFill>
                <a:latin typeface="Lato" panose="020F0502020204030203" pitchFamily="34" charset="0"/>
                <a:cs typeface="Lato" panose="020F0502020204030203" pitchFamily="34" charset="0"/>
              </a:defRPr>
            </a:lvl3pPr>
            <a:lvl4pPr algn="ctr">
              <a:buNone/>
              <a:defRPr b="0" i="1">
                <a:solidFill>
                  <a:schemeClr val="bg1"/>
                </a:solidFill>
                <a:latin typeface="Lato" panose="020F0502020204030203" pitchFamily="34" charset="0"/>
                <a:cs typeface="Lato" panose="020F0502020204030203" pitchFamily="34" charset="0"/>
              </a:defRPr>
            </a:lvl4pPr>
            <a:lvl5pPr algn="ctr">
              <a:buNone/>
              <a:defRPr b="0" i="1">
                <a:solidFill>
                  <a:schemeClr val="bg1"/>
                </a:solidFill>
                <a:latin typeface="Lato" panose="020F0502020204030203" pitchFamily="34" charset="0"/>
                <a:cs typeface="Lato" panose="020F0502020204030203" pitchFamily="34" charset="0"/>
              </a:defRPr>
            </a:lvl5pPr>
          </a:lstStyle>
          <a:p>
            <a:pPr lvl="0"/>
            <a:r>
              <a:rPr lang="de-DE"/>
              <a:t>Mastertextformat bearbeiten</a:t>
            </a:r>
          </a:p>
        </p:txBody>
      </p:sp>
      <p:pic>
        <p:nvPicPr>
          <p:cNvPr id="3" name="Grafik 2">
            <a:extLst>
              <a:ext uri="{FF2B5EF4-FFF2-40B4-BE49-F238E27FC236}">
                <a16:creationId xmlns:a16="http://schemas.microsoft.com/office/drawing/2014/main" id="{983F8CE9-F01E-83D2-EA0D-C6823B4F85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3493774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M.RUHR Abschlussfolie">
    <p:spTree>
      <p:nvGrpSpPr>
        <p:cNvPr id="1" name=""/>
        <p:cNvGrpSpPr/>
        <p:nvPr/>
      </p:nvGrpSpPr>
      <p:grpSpPr>
        <a:xfrm>
          <a:off x="0" y="0"/>
          <a:ext cx="0" cy="0"/>
          <a:chOff x="0" y="0"/>
          <a:chExt cx="0" cy="0"/>
        </a:xfrm>
      </p:grpSpPr>
      <p:pic>
        <p:nvPicPr>
          <p:cNvPr id="13" name="Picture 6" descr="Generated Image">
            <a:extLst>
              <a:ext uri="{FF2B5EF4-FFF2-40B4-BE49-F238E27FC236}">
                <a16:creationId xmlns:a16="http://schemas.microsoft.com/office/drawing/2014/main" id="{6314A190-CC20-35EE-1630-CF7EF5CC6067}"/>
              </a:ext>
            </a:extLst>
          </p:cNvPr>
          <p:cNvPicPr>
            <a:picLocks noChangeAspect="1" noChangeArrowheads="1"/>
          </p:cNvPicPr>
          <p:nvPr userDrawn="1"/>
        </p:nvPicPr>
        <p:blipFill rotWithShape="1">
          <a:blip r:embed="rId2">
            <a:alphaModFix/>
            <a:extLst>
              <a:ext uri="{28A0092B-C50C-407E-A947-70E740481C1C}">
                <a14:useLocalDpi xmlns:a14="http://schemas.microsoft.com/office/drawing/2010/main" val="0"/>
              </a:ext>
            </a:extLst>
          </a:blip>
          <a:srcRect t="65605" b="6091"/>
          <a:stretch/>
        </p:blipFill>
        <p:spPr bwMode="auto">
          <a:xfrm>
            <a:off x="0" y="4180017"/>
            <a:ext cx="12192000" cy="2677983"/>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13D83B52-EB5D-C275-8E47-A4611E70F9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399" y="396326"/>
            <a:ext cx="3579557" cy="1042173"/>
          </a:xfrm>
          <a:prstGeom prst="rect">
            <a:avLst/>
          </a:prstGeom>
        </p:spPr>
      </p:pic>
      <p:pic>
        <p:nvPicPr>
          <p:cNvPr id="5" name="Picture 4" descr="Gefördert vom BMBF LOGO — Universität Koblenz · Landau">
            <a:extLst>
              <a:ext uri="{FF2B5EF4-FFF2-40B4-BE49-F238E27FC236}">
                <a16:creationId xmlns:a16="http://schemas.microsoft.com/office/drawing/2014/main" id="{459F3749-C8A6-E416-C809-4D173348B5B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479574" y="1069977"/>
            <a:ext cx="1542445" cy="1074570"/>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47EFBAB5-FE61-C083-17AD-9CFA708A7F21}"/>
              </a:ext>
            </a:extLst>
          </p:cNvPr>
          <p:cNvPicPr>
            <a:picLocks noChangeAspect="1"/>
          </p:cNvPicPr>
          <p:nvPr userDrawn="1"/>
        </p:nvPicPr>
        <p:blipFill>
          <a:blip r:embed="rId5"/>
          <a:stretch>
            <a:fillRect/>
          </a:stretch>
        </p:blipFill>
        <p:spPr>
          <a:xfrm>
            <a:off x="4777094" y="2438588"/>
            <a:ext cx="1142999" cy="1254787"/>
          </a:xfrm>
          <a:prstGeom prst="rect">
            <a:avLst/>
          </a:prstGeom>
        </p:spPr>
      </p:pic>
      <p:sp>
        <p:nvSpPr>
          <p:cNvPr id="7" name="Textplatzhalter 6">
            <a:extLst>
              <a:ext uri="{FF2B5EF4-FFF2-40B4-BE49-F238E27FC236}">
                <a16:creationId xmlns:a16="http://schemas.microsoft.com/office/drawing/2014/main" id="{BE5CAD84-0D1F-6C1F-85B9-8357ADF87310}"/>
              </a:ext>
            </a:extLst>
          </p:cNvPr>
          <p:cNvSpPr txBox="1">
            <a:spLocks/>
          </p:cNvSpPr>
          <p:nvPr userDrawn="1"/>
        </p:nvSpPr>
        <p:spPr>
          <a:xfrm>
            <a:off x="1088008" y="2515833"/>
            <a:ext cx="2638325" cy="39990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000" b="0" i="0" kern="1200">
                <a:solidFill>
                  <a:srgbClr val="004F9F"/>
                </a:solidFill>
                <a:latin typeface="Lato" panose="020F0502020204030203"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rgbClr val="004F9F"/>
                </a:solidFill>
                <a:latin typeface="Lato" panose="020F0502020204030203" pitchFamily="34" charset="0"/>
                <a:ea typeface="+mn-ea"/>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rgbClr val="004F9F"/>
                </a:solidFill>
                <a:latin typeface="Lato" panose="020F0502020204030203" pitchFamily="34" charset="0"/>
                <a:ea typeface="+mn-ea"/>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solidFill>
                  <a:srgbClr val="004F9F"/>
                </a:solidFill>
                <a:latin typeface="+mn-lt"/>
                <a:ea typeface="Lato"/>
                <a:cs typeface="Calibri"/>
              </a:rPr>
              <a:t>https://dim-ruhr.de</a:t>
            </a:r>
          </a:p>
        </p:txBody>
      </p:sp>
      <p:sp>
        <p:nvSpPr>
          <p:cNvPr id="8" name="AutoShape 5" descr="Umschlag Silhouette">
            <a:extLst>
              <a:ext uri="{FF2B5EF4-FFF2-40B4-BE49-F238E27FC236}">
                <a16:creationId xmlns:a16="http://schemas.microsoft.com/office/drawing/2014/main" id="{2BDB805C-FEE3-C70F-A3CC-7D1301C79C73}"/>
              </a:ext>
            </a:extLst>
          </p:cNvPr>
          <p:cNvSpPr>
            <a:spLocks noChangeAspect="1" noChangeArrowheads="1"/>
          </p:cNvSpPr>
          <p:nvPr userDrawn="1"/>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descr="Umschlag Silhouette">
            <a:extLst>
              <a:ext uri="{FF2B5EF4-FFF2-40B4-BE49-F238E27FC236}">
                <a16:creationId xmlns:a16="http://schemas.microsoft.com/office/drawing/2014/main" id="{179C2F3D-1544-3D5E-A935-B0E48852A1D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37399" y="2280590"/>
            <a:ext cx="914400" cy="914400"/>
          </a:xfrm>
          <a:prstGeom prst="rect">
            <a:avLst/>
          </a:prstGeom>
        </p:spPr>
      </p:pic>
      <p:pic>
        <p:nvPicPr>
          <p:cNvPr id="10" name="Grafik 9" descr="Internet Silhouette">
            <a:extLst>
              <a:ext uri="{FF2B5EF4-FFF2-40B4-BE49-F238E27FC236}">
                <a16:creationId xmlns:a16="http://schemas.microsoft.com/office/drawing/2014/main" id="{B2F711C2-3428-3D09-F653-954985393EA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7399" y="2931231"/>
            <a:ext cx="914400" cy="914400"/>
          </a:xfrm>
          <a:prstGeom prst="rect">
            <a:avLst/>
          </a:prstGeom>
        </p:spPr>
      </p:pic>
      <p:sp>
        <p:nvSpPr>
          <p:cNvPr id="11" name="Textfeld 10">
            <a:extLst>
              <a:ext uri="{FF2B5EF4-FFF2-40B4-BE49-F238E27FC236}">
                <a16:creationId xmlns:a16="http://schemas.microsoft.com/office/drawing/2014/main" id="{6B5E8B86-EE0E-3942-6714-20017E4CF3F6}"/>
              </a:ext>
            </a:extLst>
          </p:cNvPr>
          <p:cNvSpPr txBox="1"/>
          <p:nvPr userDrawn="1"/>
        </p:nvSpPr>
        <p:spPr>
          <a:xfrm>
            <a:off x="6548206" y="735959"/>
            <a:ext cx="5657942" cy="3139321"/>
          </a:xfrm>
          <a:prstGeom prst="rect">
            <a:avLst/>
          </a:prstGeom>
          <a:noFill/>
        </p:spPr>
        <p:txBody>
          <a:bodyPr wrap="square" rtlCol="0">
            <a:spAutoFit/>
          </a:bodyPr>
          <a:lstStyle/>
          <a:p>
            <a:r>
              <a:rPr lang="de-DE" b="1" dirty="0">
                <a:latin typeface="+mn-lt"/>
              </a:rPr>
              <a:t>„Kohortenstudien in der Gesundheitsversorgung “ </a:t>
            </a:r>
            <a:r>
              <a:rPr lang="de-DE" dirty="0">
                <a:latin typeface="+mn-lt"/>
              </a:rPr>
              <a:t>von DIM-Ruhr.</a:t>
            </a:r>
          </a:p>
          <a:p>
            <a:r>
              <a:rPr lang="de-DE" dirty="0">
                <a:latin typeface="+mn-lt"/>
              </a:rPr>
              <a:t>Dieses Werk und dessen Inhalt sind – sofern nicht anders angegeben – lizensiert unter CC BY 4.0. Ausgenommen aus der Lizenz sind die verwendeten Logos.</a:t>
            </a:r>
          </a:p>
          <a:p>
            <a:endParaRPr lang="de-DE" dirty="0">
              <a:latin typeface="+mn-lt"/>
            </a:endParaRPr>
          </a:p>
          <a:p>
            <a:r>
              <a:rPr lang="de-DE" dirty="0">
                <a:latin typeface="+mn-lt"/>
              </a:rPr>
              <a:t>Der Lizenzvertrag ist hier abrufbar:</a:t>
            </a:r>
          </a:p>
          <a:p>
            <a:r>
              <a:rPr lang="de-DE" dirty="0">
                <a:latin typeface="+mn-lt"/>
                <a:hlinkClick r:id="rId10"/>
              </a:rPr>
              <a:t>https://creativecommons.org/licenses/by/4.0/</a:t>
            </a:r>
            <a:r>
              <a:rPr lang="de-DE" dirty="0">
                <a:latin typeface="+mn-lt"/>
              </a:rPr>
              <a:t> </a:t>
            </a:r>
          </a:p>
          <a:p>
            <a:endParaRPr lang="de-DE" dirty="0">
              <a:latin typeface="+mn-lt"/>
            </a:endParaRPr>
          </a:p>
          <a:p>
            <a:r>
              <a:rPr lang="de-DE" dirty="0">
                <a:latin typeface="+mn-lt"/>
              </a:rPr>
              <a:t>Das Werk ist online verfügbar unter:</a:t>
            </a:r>
          </a:p>
          <a:p>
            <a:r>
              <a:rPr lang="de-DE" dirty="0">
                <a:latin typeface="+mn-lt"/>
              </a:rPr>
              <a:t>Link einfügen</a:t>
            </a:r>
          </a:p>
        </p:txBody>
      </p:sp>
      <p:pic>
        <p:nvPicPr>
          <p:cNvPr id="12" name="Grafik 11">
            <a:extLst>
              <a:ext uri="{FF2B5EF4-FFF2-40B4-BE49-F238E27FC236}">
                <a16:creationId xmlns:a16="http://schemas.microsoft.com/office/drawing/2014/main" id="{94DD20FA-97D6-2858-9C9D-EC5E1C82A0DB}"/>
              </a:ext>
            </a:extLst>
          </p:cNvPr>
          <p:cNvPicPr>
            <a:picLocks noChangeAspect="1"/>
          </p:cNvPicPr>
          <p:nvPr userDrawn="1"/>
        </p:nvPicPr>
        <p:blipFill>
          <a:blip r:embed="rId11"/>
          <a:stretch>
            <a:fillRect/>
          </a:stretch>
        </p:blipFill>
        <p:spPr>
          <a:xfrm>
            <a:off x="11049000" y="3648784"/>
            <a:ext cx="1143000" cy="400050"/>
          </a:xfrm>
          <a:prstGeom prst="rect">
            <a:avLst/>
          </a:prstGeom>
        </p:spPr>
      </p:pic>
      <p:sp>
        <p:nvSpPr>
          <p:cNvPr id="14" name="Rechteck 13">
            <a:extLst>
              <a:ext uri="{FF2B5EF4-FFF2-40B4-BE49-F238E27FC236}">
                <a16:creationId xmlns:a16="http://schemas.microsoft.com/office/drawing/2014/main" id="{A8E5A5DA-CB25-76A1-909A-9BBC89334BD0}"/>
              </a:ext>
            </a:extLst>
          </p:cNvPr>
          <p:cNvSpPr/>
          <p:nvPr userDrawn="1"/>
        </p:nvSpPr>
        <p:spPr>
          <a:xfrm>
            <a:off x="14150" y="4261058"/>
            <a:ext cx="12192000" cy="3122483"/>
          </a:xfrm>
          <a:prstGeom prst="rect">
            <a:avLst/>
          </a:prstGeom>
          <a:gradFill flip="none" rotWithShape="1">
            <a:gsLst>
              <a:gs pos="0">
                <a:schemeClr val="bg1"/>
              </a:gs>
              <a:gs pos="55000">
                <a:schemeClr val="bg1">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47B83825-AC61-43CE-41CB-FD2763516322}"/>
              </a:ext>
            </a:extLst>
          </p:cNvPr>
          <p:cNvSpPr/>
          <p:nvPr userDrawn="1"/>
        </p:nvSpPr>
        <p:spPr>
          <a:xfrm>
            <a:off x="1277257" y="319304"/>
            <a:ext cx="10928892" cy="3286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95BBD36C-FBA7-B3EA-D1F9-01F8198DFFE5}"/>
              </a:ext>
            </a:extLst>
          </p:cNvPr>
          <p:cNvSpPr/>
          <p:nvPr userDrawn="1"/>
        </p:nvSpPr>
        <p:spPr>
          <a:xfrm>
            <a:off x="0" y="4059547"/>
            <a:ext cx="12206150" cy="201511"/>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A2F1CE1E-5392-D4F9-A989-9699295136BD}"/>
              </a:ext>
            </a:extLst>
          </p:cNvPr>
          <p:cNvSpPr/>
          <p:nvPr userDrawn="1"/>
        </p:nvSpPr>
        <p:spPr>
          <a:xfrm>
            <a:off x="-14151" y="-26914"/>
            <a:ext cx="12220299" cy="37709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0BB71DB7-72D5-EE9A-1779-4590E79D4DCC}"/>
              </a:ext>
            </a:extLst>
          </p:cNvPr>
          <p:cNvSpPr txBox="1"/>
          <p:nvPr userDrawn="1"/>
        </p:nvSpPr>
        <p:spPr>
          <a:xfrm>
            <a:off x="1051799" y="3096886"/>
            <a:ext cx="3069771" cy="461665"/>
          </a:xfrm>
          <a:prstGeom prst="rect">
            <a:avLst/>
          </a:prstGeom>
          <a:noFill/>
        </p:spPr>
        <p:txBody>
          <a:bodyPr wrap="square">
            <a:spAutoFit/>
          </a:bodyPr>
          <a:lstStyle/>
          <a:p>
            <a:pPr marL="0" indent="0">
              <a:buNone/>
            </a:pPr>
            <a:r>
              <a:rPr lang="de-DE" sz="2400" dirty="0">
                <a:solidFill>
                  <a:srgbClr val="004F9F"/>
                </a:solidFill>
                <a:latin typeface="+mn-lt"/>
                <a:ea typeface="Lato"/>
                <a:cs typeface="Calibri"/>
              </a:rPr>
              <a:t>dimruhr@uni-wh.de</a:t>
            </a:r>
          </a:p>
        </p:txBody>
      </p:sp>
    </p:spTree>
    <p:extLst>
      <p:ext uri="{BB962C8B-B14F-4D97-AF65-F5344CB8AC3E}">
        <p14:creationId xmlns:p14="http://schemas.microsoft.com/office/powerpoint/2010/main" val="388539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M.RUHR In/Out">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AAB219BC-57CB-838B-637F-7ABD36682DD6}"/>
              </a:ext>
            </a:extLst>
          </p:cNvPr>
          <p:cNvSpPr/>
          <p:nvPr userDrawn="1"/>
        </p:nvSpPr>
        <p:spPr>
          <a:xfrm>
            <a:off x="0" y="0"/>
            <a:ext cx="12192000" cy="6858000"/>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Grafiken, Schrift, Logo, Symbol enthält.&#10;&#10;Automatisch generierte Beschreibung">
            <a:extLst>
              <a:ext uri="{FF2B5EF4-FFF2-40B4-BE49-F238E27FC236}">
                <a16:creationId xmlns:a16="http://schemas.microsoft.com/office/drawing/2014/main" id="{040D25C9-2058-C5E9-E1B3-25F82094069E}"/>
              </a:ext>
            </a:extLst>
          </p:cNvPr>
          <p:cNvPicPr>
            <a:picLocks noChangeAspect="1"/>
          </p:cNvPicPr>
          <p:nvPr userDrawn="1"/>
        </p:nvPicPr>
        <p:blipFill>
          <a:blip r:embed="rId4"/>
          <a:stretch>
            <a:fillRect/>
          </a:stretch>
        </p:blipFill>
        <p:spPr>
          <a:xfrm>
            <a:off x="415925" y="1591182"/>
            <a:ext cx="11135034" cy="3238903"/>
          </a:xfrm>
          <a:prstGeom prst="rect">
            <a:avLst/>
          </a:prstGeom>
        </p:spPr>
      </p:pic>
      <p:sp>
        <p:nvSpPr>
          <p:cNvPr id="7" name="Rechteck 6">
            <a:extLst>
              <a:ext uri="{FF2B5EF4-FFF2-40B4-BE49-F238E27FC236}">
                <a16:creationId xmlns:a16="http://schemas.microsoft.com/office/drawing/2014/main" id="{BFB93EB1-E53E-9326-7892-8C3F645EE82C}"/>
              </a:ext>
            </a:extLst>
          </p:cNvPr>
          <p:cNvSpPr/>
          <p:nvPr userDrawn="1"/>
        </p:nvSpPr>
        <p:spPr>
          <a:xfrm>
            <a:off x="3972234" y="3964329"/>
            <a:ext cx="8219766"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DFAB41B-4081-C63C-5844-19C79A16815D}"/>
              </a:ext>
            </a:extLst>
          </p:cNvPr>
          <p:cNvSpPr txBox="1"/>
          <p:nvPr userDrawn="1"/>
        </p:nvSpPr>
        <p:spPr>
          <a:xfrm>
            <a:off x="3972234" y="3988687"/>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2" name="musicfox_talkline_nr_7">
            <a:hlinkClick r:id="" action="ppaction://media"/>
            <a:extLst>
              <a:ext uri="{FF2B5EF4-FFF2-40B4-BE49-F238E27FC236}">
                <a16:creationId xmlns:a16="http://schemas.microsoft.com/office/drawing/2014/main" id="{6795F1A7-3877-A2F3-4362-F1DCDA2BB595}"/>
              </a:ext>
            </a:extLst>
          </p:cNvPr>
          <p:cNvPicPr>
            <a:picLocks noChangeAspect="1"/>
          </p:cNvPicPr>
          <p:nvPr userDrawn="1">
            <a:audioFile r:link="rId1"/>
            <p:extLst>
              <p:ext uri="{DAA4B4D4-6D71-4841-9C94-3DE7FCFB9230}">
                <p14:media xmlns:p14="http://schemas.microsoft.com/office/powerpoint/2010/main" r:embed="rId2">
                  <p14:trim end="215996.7"/>
                  <p14:fade out="2000"/>
                </p14:media>
              </p:ext>
            </p:extLst>
          </p:nvPr>
        </p:nvPicPr>
        <p:blipFill>
          <a:blip r:embed="rId5"/>
          <a:stretch>
            <a:fillRect/>
          </a:stretch>
        </p:blipFill>
        <p:spPr>
          <a:xfrm>
            <a:off x="695325" y="6041061"/>
            <a:ext cx="666749" cy="515938"/>
          </a:xfrm>
          <a:prstGeom prst="rect">
            <a:avLst/>
          </a:prstGeom>
        </p:spPr>
      </p:pic>
    </p:spTree>
    <p:extLst>
      <p:ext uri="{BB962C8B-B14F-4D97-AF65-F5344CB8AC3E}">
        <p14:creationId xmlns:p14="http://schemas.microsoft.com/office/powerpoint/2010/main" val="1756708805"/>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00"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3000"/>
                                        <p:tgtEl>
                                          <p:spTgt spid="6"/>
                                        </p:tgtEl>
                                      </p:cBhvr>
                                    </p:animEffect>
                                  </p:childTnLst>
                                </p:cTn>
                              </p:par>
                              <p:par>
                                <p:cTn id="10" presetID="2" presetClass="entr" presetSubtype="2"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250" fill="hold"/>
                                        <p:tgtEl>
                                          <p:spTgt spid="7"/>
                                        </p:tgtEl>
                                        <p:attrNameLst>
                                          <p:attrName>ppt_x</p:attrName>
                                        </p:attrNameLst>
                                      </p:cBhvr>
                                      <p:tavLst>
                                        <p:tav tm="0">
                                          <p:val>
                                            <p:strVal val="1+#ppt_w/2"/>
                                          </p:val>
                                        </p:tav>
                                        <p:tav tm="100000">
                                          <p:val>
                                            <p:strVal val="#ppt_x"/>
                                          </p:val>
                                        </p:tav>
                                      </p:tavLst>
                                    </p:anim>
                                    <p:anim calcmode="lin" valueType="num">
                                      <p:cBhvr additive="base">
                                        <p:cTn id="13" dur="1250" fill="hold"/>
                                        <p:tgtEl>
                                          <p:spTgt spid="7"/>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3000"/>
                                  </p:stCondLst>
                                  <p:iterate type="lt">
                                    <p:tmPct val="2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par>
                                <p:cTn id="17" presetID="26" presetClass="emph" presetSubtype="0" fill="hold" nodeType="withEffect">
                                  <p:stCondLst>
                                    <p:cond delay="7000"/>
                                  </p:stCondLst>
                                  <p:childTnLst>
                                    <p:animEffect transition="out" filter="fade">
                                      <p:cBhvr>
                                        <p:cTn id="18" dur="1500" tmFilter="0, 0; .2, .5; .8, .5; 1, 0"/>
                                        <p:tgtEl>
                                          <p:spTgt spid="6"/>
                                        </p:tgtEl>
                                      </p:cBhvr>
                                    </p:animEffect>
                                    <p:animScale>
                                      <p:cBhvr>
                                        <p:cTn id="19" dur="7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7" grpId="0" animBg="1"/>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816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597169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249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9" r:id="rId3"/>
    <p:sldLayoutId id="2147483660" r:id="rId4"/>
    <p:sldLayoutId id="2147483652" r:id="rId5"/>
    <p:sldLayoutId id="2147483664" r:id="rId6"/>
    <p:sldLayoutId id="2147483665" r:id="rId7"/>
    <p:sldLayoutId id="2147483661" r:id="rId8"/>
    <p:sldLayoutId id="2147483666" r:id="rId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11.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11.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3.xml"/><Relationship Id="rId7" Type="http://schemas.openxmlformats.org/officeDocument/2006/relationships/image" Target="../media/image13.sv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3.xml"/><Relationship Id="rId9"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16.jpeg"/><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3.xml"/><Relationship Id="rId7" Type="http://schemas.openxmlformats.org/officeDocument/2006/relationships/image" Target="../media/image18.sv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17.png"/><Relationship Id="rId5" Type="http://schemas.openxmlformats.org/officeDocument/2006/relationships/image" Target="../media/image11.png"/><Relationship Id="rId4" Type="http://schemas.openxmlformats.org/officeDocument/2006/relationships/notesSlide" Target="../notesSlides/notesSlide6.xml"/><Relationship Id="rId9"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21.jpe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11.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53401"/>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Fazit</a:t>
            </a:r>
          </a:p>
        </p:txBody>
      </p:sp>
      <p:sp>
        <p:nvSpPr>
          <p:cNvPr id="3" name="Content Placeholder 2"/>
          <p:cNvSpPr>
            <a:spLocks noGrp="1"/>
          </p:cNvSpPr>
          <p:nvPr>
            <p:ph idx="1"/>
          </p:nvPr>
        </p:nvSpPr>
        <p:spPr/>
        <p:txBody>
          <a:bodyPr/>
          <a:lstStyle/>
          <a:p>
            <a:r>
              <a:t>Kohortenstudien sind zentrale Instrumente der </a:t>
            </a:r>
            <a:r>
              <a:rPr lang="de-DE"/>
              <a:t>V</a:t>
            </a:r>
            <a:r>
              <a:t>ersorgungsforschung</a:t>
            </a:r>
          </a:p>
          <a:p>
            <a:r>
              <a:t>Kombination mit digitalen Tools eröffnet neue Möglichkeiten</a:t>
            </a:r>
          </a:p>
          <a:p>
            <a:r>
              <a:t>Planung, Ethik und Datenqualität sind entscheidend</a:t>
            </a:r>
          </a:p>
        </p:txBody>
      </p:sp>
      <p:sp>
        <p:nvSpPr>
          <p:cNvPr id="4" name="Textplatzhalter 3">
            <a:extLst>
              <a:ext uri="{FF2B5EF4-FFF2-40B4-BE49-F238E27FC236}">
                <a16:creationId xmlns:a16="http://schemas.microsoft.com/office/drawing/2014/main" id="{14F5EE9F-56D0-D1B4-4CA6-5C44E8DDD587}"/>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9051D70D-DA54-4630-E367-502275693CFB}"/>
              </a:ext>
            </a:extLst>
          </p:cNvPr>
          <p:cNvSpPr>
            <a:spLocks noGrp="1"/>
          </p:cNvSpPr>
          <p:nvPr>
            <p:ph type="body" sz="quarter" idx="14"/>
          </p:nvPr>
        </p:nvSpPr>
        <p:spPr/>
        <p:txBody>
          <a:bodyPr/>
          <a:lstStyle/>
          <a:p>
            <a:endParaRPr lang="de-DE"/>
          </a:p>
        </p:txBody>
      </p:sp>
      <p:pic>
        <p:nvPicPr>
          <p:cNvPr id="8" name="fable_tts-1_1x_2025-05-13T15_25_14-517Z">
            <a:hlinkClick r:id="" action="ppaction://media"/>
            <a:extLst>
              <a:ext uri="{FF2B5EF4-FFF2-40B4-BE49-F238E27FC236}">
                <a16:creationId xmlns:a16="http://schemas.microsoft.com/office/drawing/2014/main" id="{29F4EBBF-ADD7-77B5-1FD4-48FBB38A35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289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498853"/>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776ADE-EBA9-878E-E35A-A668203F752F}"/>
              </a:ext>
            </a:extLst>
          </p:cNvPr>
          <p:cNvSpPr>
            <a:spLocks noGrp="1"/>
          </p:cNvSpPr>
          <p:nvPr>
            <p:ph type="body" sz="quarter" idx="10"/>
          </p:nvPr>
        </p:nvSpPr>
        <p:spPr/>
        <p:txBody>
          <a:bodyPr/>
          <a:lstStyle/>
          <a:p>
            <a:r>
              <a:rPr lang="de-DE" dirty="0"/>
              <a:t>Kohortenstudien in der Gesundheitsversorgung</a:t>
            </a:r>
          </a:p>
        </p:txBody>
      </p:sp>
      <p:pic>
        <p:nvPicPr>
          <p:cNvPr id="3" name="fable_tts-1_1x_2025-05-13T15_21_35-521Z">
            <a:hlinkClick r:id="" action="ppaction://media"/>
            <a:extLst>
              <a:ext uri="{FF2B5EF4-FFF2-40B4-BE49-F238E27FC236}">
                <a16:creationId xmlns:a16="http://schemas.microsoft.com/office/drawing/2014/main" id="{17B3EFD3-4387-3E84-FD5F-8409E94BA2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4126" y="6067799"/>
            <a:ext cx="609600" cy="609600"/>
          </a:xfrm>
          <a:prstGeom prst="rect">
            <a:avLst/>
          </a:prstGeom>
        </p:spPr>
      </p:pic>
    </p:spTree>
    <p:extLst>
      <p:ext uri="{BB962C8B-B14F-4D97-AF65-F5344CB8AC3E}">
        <p14:creationId xmlns:p14="http://schemas.microsoft.com/office/powerpoint/2010/main" val="160623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0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Warum sind Kohortenstudien relevant?</a:t>
            </a:r>
          </a:p>
        </p:txBody>
      </p:sp>
      <p:sp>
        <p:nvSpPr>
          <p:cNvPr id="3" name="Content Placeholder 2"/>
          <p:cNvSpPr>
            <a:spLocks noGrp="1"/>
          </p:cNvSpPr>
          <p:nvPr>
            <p:ph idx="1"/>
          </p:nvPr>
        </p:nvSpPr>
        <p:spPr/>
        <p:txBody>
          <a:bodyPr/>
          <a:lstStyle/>
          <a:p>
            <a:r>
              <a:t>Reale Bedingungen statt experimentelle Settings</a:t>
            </a:r>
          </a:p>
          <a:p>
            <a:r>
              <a:t>Beobachtung von Zusammenhängen zwischen Einflussfaktoren und Gesundheit</a:t>
            </a:r>
          </a:p>
          <a:p>
            <a:r>
              <a:t>Besonders wertvoll bei chronischen Erkrankungen, in Reha und Pflege</a:t>
            </a:r>
          </a:p>
        </p:txBody>
      </p:sp>
      <p:sp>
        <p:nvSpPr>
          <p:cNvPr id="4" name="Textplatzhalter 3">
            <a:extLst>
              <a:ext uri="{FF2B5EF4-FFF2-40B4-BE49-F238E27FC236}">
                <a16:creationId xmlns:a16="http://schemas.microsoft.com/office/drawing/2014/main" id="{E7F19837-EAB8-EE15-0ECC-EE20DCB9390F}"/>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475C57D2-4666-EBDD-09FA-012BEC4046F9}"/>
              </a:ext>
            </a:extLst>
          </p:cNvPr>
          <p:cNvSpPr>
            <a:spLocks noGrp="1"/>
          </p:cNvSpPr>
          <p:nvPr>
            <p:ph type="body" sz="quarter" idx="14"/>
          </p:nvPr>
        </p:nvSpPr>
        <p:spPr/>
        <p:txBody>
          <a:bodyPr/>
          <a:lstStyle/>
          <a:p>
            <a:endParaRPr lang="de-DE"/>
          </a:p>
        </p:txBody>
      </p:sp>
      <p:pic>
        <p:nvPicPr>
          <p:cNvPr id="6" name="fable_tts-1_1x_2025-05-13T15_22_25-434Z">
            <a:hlinkClick r:id="" action="ppaction://media"/>
            <a:extLst>
              <a:ext uri="{FF2B5EF4-FFF2-40B4-BE49-F238E27FC236}">
                <a16:creationId xmlns:a16="http://schemas.microsoft.com/office/drawing/2014/main" id="{88896955-DD38-97FC-A665-D2F85BEADE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096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Was ist eine Kohortenstudie?</a:t>
            </a:r>
          </a:p>
        </p:txBody>
      </p:sp>
      <p:sp>
        <p:nvSpPr>
          <p:cNvPr id="3" name="Content Placeholder 2"/>
          <p:cNvSpPr>
            <a:spLocks noGrp="1"/>
          </p:cNvSpPr>
          <p:nvPr>
            <p:ph idx="1"/>
          </p:nvPr>
        </p:nvSpPr>
        <p:spPr/>
        <p:txBody>
          <a:bodyPr/>
          <a:lstStyle/>
          <a:p>
            <a:r>
              <a:rPr dirty="0" err="1"/>
              <a:t>Beobachtungsstudie</a:t>
            </a:r>
            <a:r>
              <a:rPr dirty="0"/>
              <a:t> mit </a:t>
            </a:r>
            <a:r>
              <a:rPr dirty="0" err="1"/>
              <a:t>definierten</a:t>
            </a:r>
            <a:r>
              <a:rPr dirty="0"/>
              <a:t> Gruppen</a:t>
            </a:r>
            <a:endParaRPr lang="de-DE" dirty="0"/>
          </a:p>
          <a:p>
            <a:endParaRPr dirty="0"/>
          </a:p>
          <a:p>
            <a:r>
              <a:rPr dirty="0" err="1"/>
              <a:t>Prospektiv</a:t>
            </a:r>
            <a:r>
              <a:rPr dirty="0"/>
              <a:t>: </a:t>
            </a:r>
            <a:r>
              <a:rPr dirty="0" err="1"/>
              <a:t>Beobachtung</a:t>
            </a:r>
            <a:r>
              <a:rPr dirty="0"/>
              <a:t> in die Zukunft</a:t>
            </a:r>
            <a:endParaRPr lang="de-DE" dirty="0"/>
          </a:p>
          <a:p>
            <a:endParaRPr dirty="0"/>
          </a:p>
          <a:p>
            <a:r>
              <a:rPr dirty="0" err="1"/>
              <a:t>Retrospektiv</a:t>
            </a:r>
            <a:r>
              <a:rPr dirty="0"/>
              <a:t>: </a:t>
            </a:r>
            <a:r>
              <a:rPr dirty="0" err="1"/>
              <a:t>Nutzung</a:t>
            </a:r>
            <a:r>
              <a:rPr dirty="0"/>
              <a:t> </a:t>
            </a:r>
            <a:r>
              <a:rPr dirty="0" err="1"/>
              <a:t>vorhandener</a:t>
            </a:r>
            <a:r>
              <a:rPr dirty="0"/>
              <a:t> Daten</a:t>
            </a:r>
            <a:endParaRPr lang="de-DE" dirty="0"/>
          </a:p>
          <a:p>
            <a:endParaRPr dirty="0"/>
          </a:p>
          <a:p>
            <a:r>
              <a:rPr dirty="0"/>
              <a:t>Ziel: </a:t>
            </a:r>
            <a:r>
              <a:rPr dirty="0" err="1"/>
              <a:t>Zusammenhang</a:t>
            </a:r>
            <a:r>
              <a:rPr dirty="0"/>
              <a:t> </a:t>
            </a:r>
            <a:r>
              <a:rPr dirty="0" err="1"/>
              <a:t>zwischen</a:t>
            </a:r>
            <a:r>
              <a:rPr dirty="0"/>
              <a:t> </a:t>
            </a:r>
            <a:r>
              <a:rPr dirty="0" err="1"/>
              <a:t>Einflussfaktor</a:t>
            </a:r>
            <a:r>
              <a:rPr dirty="0"/>
              <a:t> und </a:t>
            </a:r>
            <a:r>
              <a:rPr dirty="0" err="1"/>
              <a:t>Ereignis</a:t>
            </a:r>
            <a:r>
              <a:rPr dirty="0"/>
              <a:t> </a:t>
            </a:r>
            <a:r>
              <a:rPr dirty="0" err="1"/>
              <a:t>erfassen</a:t>
            </a:r>
            <a:endParaRPr dirty="0"/>
          </a:p>
        </p:txBody>
      </p:sp>
      <p:sp>
        <p:nvSpPr>
          <p:cNvPr id="4" name="Textplatzhalter 3">
            <a:extLst>
              <a:ext uri="{FF2B5EF4-FFF2-40B4-BE49-F238E27FC236}">
                <a16:creationId xmlns:a16="http://schemas.microsoft.com/office/drawing/2014/main" id="{2344043C-A95F-5E3B-8F6D-3CE788F5D028}"/>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4DBD0C52-4729-E295-2FCB-B1DF6C04B5F3}"/>
              </a:ext>
            </a:extLst>
          </p:cNvPr>
          <p:cNvSpPr>
            <a:spLocks noGrp="1"/>
          </p:cNvSpPr>
          <p:nvPr>
            <p:ph type="body" sz="quarter" idx="14"/>
          </p:nvPr>
        </p:nvSpPr>
        <p:spPr/>
        <p:txBody>
          <a:bodyPr/>
          <a:lstStyle/>
          <a:p>
            <a:endParaRPr lang="de-DE" dirty="0"/>
          </a:p>
        </p:txBody>
      </p:sp>
      <p:pic>
        <p:nvPicPr>
          <p:cNvPr id="6" name="fable_tts-1_1x_2025-05-13T15_23_01-367Z">
            <a:hlinkClick r:id="" action="ppaction://media"/>
            <a:extLst>
              <a:ext uri="{FF2B5EF4-FFF2-40B4-BE49-F238E27FC236}">
                <a16:creationId xmlns:a16="http://schemas.microsoft.com/office/drawing/2014/main" id="{89DF6104-1DA8-0AAC-8794-2C3A8DB0C6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12656"/>
            <a:ext cx="609600" cy="609600"/>
          </a:xfrm>
          <a:prstGeom prst="rect">
            <a:avLst/>
          </a:prstGeom>
        </p:spPr>
      </p:pic>
      <p:pic>
        <p:nvPicPr>
          <p:cNvPr id="8" name="Grafik 7" descr="Fliegende Untertasse mit einfarbiger Füllung">
            <a:extLst>
              <a:ext uri="{FF2B5EF4-FFF2-40B4-BE49-F238E27FC236}">
                <a16:creationId xmlns:a16="http://schemas.microsoft.com/office/drawing/2014/main" id="{8300E652-65D5-57DA-CC63-C3E3FEBBBA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30440" y="2633472"/>
            <a:ext cx="795528" cy="795528"/>
          </a:xfrm>
          <a:prstGeom prst="rect">
            <a:avLst/>
          </a:prstGeom>
        </p:spPr>
      </p:pic>
      <p:pic>
        <p:nvPicPr>
          <p:cNvPr id="10" name="Grafik 9" descr="Polaroidbilder mit einfarbiger Füllung">
            <a:extLst>
              <a:ext uri="{FF2B5EF4-FFF2-40B4-BE49-F238E27FC236}">
                <a16:creationId xmlns:a16="http://schemas.microsoft.com/office/drawing/2014/main" id="{81B3FA7F-7D9A-ADC1-7D48-0D676ADB95B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25968" y="3542226"/>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03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Beispiel aus der Praxis</a:t>
            </a:r>
          </a:p>
        </p:txBody>
      </p:sp>
      <p:sp>
        <p:nvSpPr>
          <p:cNvPr id="3" name="Content Placeholder 2"/>
          <p:cNvSpPr>
            <a:spLocks noGrp="1"/>
          </p:cNvSpPr>
          <p:nvPr>
            <p:ph idx="1"/>
          </p:nvPr>
        </p:nvSpPr>
        <p:spPr>
          <a:xfrm>
            <a:off x="838200" y="1825625"/>
            <a:ext cx="5580888" cy="4271449"/>
          </a:xfrm>
        </p:spPr>
        <p:txBody>
          <a:bodyPr/>
          <a:lstStyle/>
          <a:p>
            <a:r>
              <a:rPr dirty="0" err="1"/>
              <a:t>Rehazentrum</a:t>
            </a:r>
            <a:r>
              <a:rPr dirty="0"/>
              <a:t> </a:t>
            </a:r>
            <a:r>
              <a:rPr dirty="0" err="1"/>
              <a:t>untersucht</a:t>
            </a:r>
            <a:r>
              <a:rPr dirty="0"/>
              <a:t> </a:t>
            </a:r>
            <a:r>
              <a:rPr dirty="0" err="1"/>
              <a:t>digitale</a:t>
            </a:r>
            <a:r>
              <a:rPr dirty="0"/>
              <a:t> </a:t>
            </a:r>
            <a:r>
              <a:rPr dirty="0" err="1"/>
              <a:t>Rückenschule</a:t>
            </a:r>
            <a:r>
              <a:rPr dirty="0"/>
              <a:t>:</a:t>
            </a:r>
            <a:endParaRPr lang="de-DE" dirty="0"/>
          </a:p>
          <a:p>
            <a:pPr marL="0" indent="0">
              <a:buNone/>
            </a:pPr>
            <a:endParaRPr dirty="0"/>
          </a:p>
          <a:p>
            <a:pPr lvl="1"/>
            <a:r>
              <a:rPr dirty="0"/>
              <a:t>Gruppe A: </a:t>
            </a:r>
            <a:r>
              <a:rPr dirty="0" err="1"/>
              <a:t>nutzt</a:t>
            </a:r>
            <a:r>
              <a:rPr dirty="0"/>
              <a:t> </a:t>
            </a:r>
            <a:r>
              <a:rPr dirty="0" err="1"/>
              <a:t>digitales</a:t>
            </a:r>
            <a:r>
              <a:rPr dirty="0"/>
              <a:t> </a:t>
            </a:r>
            <a:r>
              <a:rPr dirty="0" err="1"/>
              <a:t>Programm</a:t>
            </a:r>
            <a:endParaRPr dirty="0"/>
          </a:p>
          <a:p>
            <a:pPr lvl="1"/>
            <a:r>
              <a:rPr dirty="0"/>
              <a:t>Gruppe B: </a:t>
            </a:r>
            <a:r>
              <a:rPr dirty="0" err="1"/>
              <a:t>kein</a:t>
            </a:r>
            <a:r>
              <a:rPr dirty="0"/>
              <a:t> </a:t>
            </a:r>
            <a:r>
              <a:rPr dirty="0" err="1"/>
              <a:t>Programm</a:t>
            </a:r>
            <a:endParaRPr lang="de-DE" dirty="0"/>
          </a:p>
          <a:p>
            <a:pPr marL="457200" lvl="1" indent="0">
              <a:buNone/>
            </a:pPr>
            <a:endParaRPr dirty="0"/>
          </a:p>
          <a:p>
            <a:pPr lvl="1"/>
            <a:r>
              <a:rPr dirty="0"/>
              <a:t>Zwei Jahre </a:t>
            </a:r>
            <a:r>
              <a:rPr dirty="0" err="1"/>
              <a:t>Beobachtung</a:t>
            </a:r>
            <a:r>
              <a:rPr dirty="0"/>
              <a:t> – Daten </a:t>
            </a:r>
            <a:r>
              <a:rPr dirty="0" err="1"/>
              <a:t>zu</a:t>
            </a:r>
            <a:r>
              <a:rPr dirty="0"/>
              <a:t> </a:t>
            </a:r>
            <a:r>
              <a:rPr dirty="0" err="1"/>
              <a:t>Schmerz</a:t>
            </a:r>
            <a:r>
              <a:rPr dirty="0"/>
              <a:t>, </a:t>
            </a:r>
            <a:r>
              <a:rPr dirty="0" err="1"/>
              <a:t>Lebensqualität</a:t>
            </a:r>
            <a:r>
              <a:rPr dirty="0"/>
              <a:t>, </a:t>
            </a:r>
            <a:r>
              <a:rPr dirty="0" err="1"/>
              <a:t>Berufstätigkeit</a:t>
            </a:r>
            <a:endParaRPr dirty="0"/>
          </a:p>
        </p:txBody>
      </p:sp>
      <p:sp>
        <p:nvSpPr>
          <p:cNvPr id="4" name="Textplatzhalter 3">
            <a:extLst>
              <a:ext uri="{FF2B5EF4-FFF2-40B4-BE49-F238E27FC236}">
                <a16:creationId xmlns:a16="http://schemas.microsoft.com/office/drawing/2014/main" id="{A07E5F5C-44D1-E1C5-39F1-CEA06F4A51D8}"/>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B1698E85-B3AC-E049-2538-B5E7DC1EC325}"/>
              </a:ext>
            </a:extLst>
          </p:cNvPr>
          <p:cNvSpPr>
            <a:spLocks noGrp="1"/>
          </p:cNvSpPr>
          <p:nvPr>
            <p:ph type="body" sz="quarter" idx="14"/>
          </p:nvPr>
        </p:nvSpPr>
        <p:spPr/>
        <p:txBody>
          <a:bodyPr/>
          <a:lstStyle/>
          <a:p>
            <a:endParaRPr lang="de-DE"/>
          </a:p>
        </p:txBody>
      </p:sp>
      <p:pic>
        <p:nvPicPr>
          <p:cNvPr id="8" name="fable_tts-1_1x_2025-05-13T15_23_20-012Z">
            <a:hlinkClick r:id="" action="ppaction://media"/>
            <a:extLst>
              <a:ext uri="{FF2B5EF4-FFF2-40B4-BE49-F238E27FC236}">
                <a16:creationId xmlns:a16="http://schemas.microsoft.com/office/drawing/2014/main" id="{59107E70-4A95-0A41-3E33-57323A6203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pic>
        <p:nvPicPr>
          <p:cNvPr id="1026" name="Picture 2" descr="Creative Director at Buck and Digital Design Grad Ryan Honey Visits VFS">
            <a:extLst>
              <a:ext uri="{FF2B5EF4-FFF2-40B4-BE49-F238E27FC236}">
                <a16:creationId xmlns:a16="http://schemas.microsoft.com/office/drawing/2014/main" id="{D4CD072C-E5EA-68C5-ECF3-3ADC4901A9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8440" y="1825625"/>
            <a:ext cx="4785360" cy="3191797"/>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FBFBE30C-3839-40AC-9DE0-31BB614A2BCA}"/>
              </a:ext>
            </a:extLst>
          </p:cNvPr>
          <p:cNvSpPr txBox="1"/>
          <p:nvPr/>
        </p:nvSpPr>
        <p:spPr>
          <a:xfrm>
            <a:off x="6568440" y="5017422"/>
            <a:ext cx="4785360" cy="369332"/>
          </a:xfrm>
          <a:prstGeom prst="rect">
            <a:avLst/>
          </a:prstGeom>
          <a:noFill/>
        </p:spPr>
        <p:txBody>
          <a:bodyPr wrap="square">
            <a:spAutoFit/>
          </a:bodyPr>
          <a:lstStyle/>
          <a:p>
            <a:r>
              <a:rPr lang="en-US" sz="900" b="1" dirty="0"/>
              <a:t>Quelle:</a:t>
            </a:r>
            <a:r>
              <a:rPr lang="en-US" sz="900" dirty="0"/>
              <a:t> "Creative Director at Buck and Digital Design Grad Ryan Honey Visits VFS" by </a:t>
            </a:r>
            <a:r>
              <a:rPr lang="en-US" sz="900" dirty="0" err="1"/>
              <a:t>vancouverfilmschool</a:t>
            </a:r>
            <a:r>
              <a:rPr lang="en-US" sz="900" dirty="0"/>
              <a:t> is licensed under CC BY 2.0.</a:t>
            </a:r>
            <a:endParaRPr lang="de-DE"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48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Ablauf einer Kohortenstudie</a:t>
            </a:r>
          </a:p>
        </p:txBody>
      </p:sp>
      <p:sp>
        <p:nvSpPr>
          <p:cNvPr id="3" name="Content Placeholder 2"/>
          <p:cNvSpPr>
            <a:spLocks noGrp="1"/>
          </p:cNvSpPr>
          <p:nvPr>
            <p:ph idx="1"/>
          </p:nvPr>
        </p:nvSpPr>
        <p:spPr/>
        <p:txBody>
          <a:bodyPr/>
          <a:lstStyle/>
          <a:p>
            <a:pPr marL="514350" indent="-514350">
              <a:buFont typeface="+mj-lt"/>
              <a:buAutoNum type="arabicPeriod"/>
            </a:pPr>
            <a:r>
              <a:rPr dirty="0" err="1"/>
              <a:t>Fragestellung</a:t>
            </a:r>
            <a:r>
              <a:rPr dirty="0"/>
              <a:t> </a:t>
            </a:r>
            <a:r>
              <a:rPr dirty="0" err="1"/>
              <a:t>formulieren</a:t>
            </a:r>
            <a:endParaRPr dirty="0"/>
          </a:p>
          <a:p>
            <a:pPr marL="514350" indent="-514350">
              <a:buFont typeface="+mj-lt"/>
              <a:buAutoNum type="arabicPeriod"/>
            </a:pPr>
            <a:r>
              <a:rPr dirty="0" err="1"/>
              <a:t>Zielgruppe</a:t>
            </a:r>
            <a:r>
              <a:rPr dirty="0"/>
              <a:t> </a:t>
            </a:r>
            <a:r>
              <a:rPr dirty="0" err="1"/>
              <a:t>definieren</a:t>
            </a:r>
            <a:endParaRPr dirty="0"/>
          </a:p>
          <a:p>
            <a:pPr marL="514350" indent="-514350">
              <a:buFont typeface="+mj-lt"/>
              <a:buAutoNum type="arabicPeriod"/>
            </a:pPr>
            <a:r>
              <a:rPr dirty="0" err="1"/>
              <a:t>Einflussfaktor</a:t>
            </a:r>
            <a:r>
              <a:rPr dirty="0"/>
              <a:t> </a:t>
            </a:r>
            <a:r>
              <a:rPr dirty="0" err="1"/>
              <a:t>festlegen</a:t>
            </a:r>
            <a:endParaRPr dirty="0"/>
          </a:p>
          <a:p>
            <a:pPr marL="514350" indent="-514350">
              <a:buFont typeface="+mj-lt"/>
              <a:buAutoNum type="arabicPeriod"/>
            </a:pPr>
            <a:r>
              <a:rPr dirty="0" err="1"/>
              <a:t>Beobachtungszeitraum</a:t>
            </a:r>
            <a:r>
              <a:rPr dirty="0"/>
              <a:t> </a:t>
            </a:r>
            <a:r>
              <a:rPr dirty="0" err="1"/>
              <a:t>planen</a:t>
            </a:r>
            <a:endParaRPr dirty="0"/>
          </a:p>
          <a:p>
            <a:pPr marL="514350" indent="-514350">
              <a:buFont typeface="+mj-lt"/>
              <a:buAutoNum type="arabicPeriod"/>
            </a:pPr>
            <a:r>
              <a:rPr dirty="0" err="1"/>
              <a:t>Datenerhebung</a:t>
            </a:r>
            <a:r>
              <a:rPr dirty="0"/>
              <a:t> </a:t>
            </a:r>
            <a:r>
              <a:rPr dirty="0" err="1"/>
              <a:t>organisieren</a:t>
            </a:r>
            <a:endParaRPr dirty="0"/>
          </a:p>
          <a:p>
            <a:pPr marL="514350" indent="-514350">
              <a:buFont typeface="+mj-lt"/>
              <a:buAutoNum type="arabicPeriod"/>
            </a:pPr>
            <a:r>
              <a:rPr dirty="0"/>
              <a:t>Bias und Confounding </a:t>
            </a:r>
            <a:r>
              <a:rPr dirty="0" err="1"/>
              <a:t>berücksichtigen</a:t>
            </a:r>
            <a:endParaRPr dirty="0"/>
          </a:p>
          <a:p>
            <a:pPr marL="514350" indent="-514350">
              <a:buFont typeface="+mj-lt"/>
              <a:buAutoNum type="arabicPeriod"/>
            </a:pPr>
            <a:r>
              <a:rPr dirty="0"/>
              <a:t>Datenschutz und </a:t>
            </a:r>
            <a:r>
              <a:rPr dirty="0" err="1"/>
              <a:t>Ethik</a:t>
            </a:r>
            <a:r>
              <a:rPr dirty="0"/>
              <a:t> </a:t>
            </a:r>
            <a:r>
              <a:rPr dirty="0" err="1"/>
              <a:t>klären</a:t>
            </a:r>
            <a:endParaRPr dirty="0"/>
          </a:p>
          <a:p>
            <a:pPr marL="514350" indent="-514350">
              <a:buFont typeface="+mj-lt"/>
              <a:buAutoNum type="arabicPeriod"/>
            </a:pPr>
            <a:r>
              <a:rPr dirty="0" err="1"/>
              <a:t>Analyse</a:t>
            </a:r>
            <a:r>
              <a:rPr dirty="0"/>
              <a:t> </a:t>
            </a:r>
            <a:r>
              <a:rPr dirty="0" err="1"/>
              <a:t>vorbereiten</a:t>
            </a:r>
            <a:endParaRPr dirty="0"/>
          </a:p>
        </p:txBody>
      </p:sp>
      <p:sp>
        <p:nvSpPr>
          <p:cNvPr id="4" name="Textplatzhalter 3">
            <a:extLst>
              <a:ext uri="{FF2B5EF4-FFF2-40B4-BE49-F238E27FC236}">
                <a16:creationId xmlns:a16="http://schemas.microsoft.com/office/drawing/2014/main" id="{DDAD8357-6E12-A7AF-96B2-44210D36E554}"/>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90CA0B6E-3906-718C-E1E6-06E5B6B45DB3}"/>
              </a:ext>
            </a:extLst>
          </p:cNvPr>
          <p:cNvSpPr>
            <a:spLocks noGrp="1"/>
          </p:cNvSpPr>
          <p:nvPr>
            <p:ph type="body" sz="quarter" idx="14"/>
          </p:nvPr>
        </p:nvSpPr>
        <p:spPr/>
        <p:txBody>
          <a:bodyPr/>
          <a:lstStyle/>
          <a:p>
            <a:endParaRPr lang="de-DE"/>
          </a:p>
        </p:txBody>
      </p:sp>
      <p:pic>
        <p:nvPicPr>
          <p:cNvPr id="6" name="fable_tts-1_1x_2025-05-13T15_23_43-692Z">
            <a:hlinkClick r:id="" action="ppaction://media"/>
            <a:extLst>
              <a:ext uri="{FF2B5EF4-FFF2-40B4-BE49-F238E27FC236}">
                <a16:creationId xmlns:a16="http://schemas.microsoft.com/office/drawing/2014/main" id="{3FADA6F6-D7FE-A5AB-6A9E-0C3667DC87D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12" fill="hold"/>
                                        <p:tgtEl>
                                          <p:spTgt spid="6"/>
                                        </p:tgtEl>
                                      </p:cBhvr>
                                    </p:cmd>
                                  </p:childTnLst>
                                </p:cTn>
                              </p:par>
                              <p:par>
                                <p:cTn id="7" presetID="1" presetClass="entr" presetSubtype="0" fill="hold" nodeType="withEffect">
                                  <p:stCondLst>
                                    <p:cond delay="400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1000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1500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2200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2700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3300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4100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4900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Stärken und Schwächen</a:t>
            </a:r>
          </a:p>
        </p:txBody>
      </p:sp>
      <p:sp>
        <p:nvSpPr>
          <p:cNvPr id="3" name="Content Placeholder 2"/>
          <p:cNvSpPr>
            <a:spLocks noGrp="1"/>
          </p:cNvSpPr>
          <p:nvPr>
            <p:ph idx="1"/>
          </p:nvPr>
        </p:nvSpPr>
        <p:spPr>
          <a:xfrm>
            <a:off x="838200" y="4109663"/>
            <a:ext cx="10515600" cy="1987411"/>
          </a:xfrm>
        </p:spPr>
        <p:txBody>
          <a:bodyPr/>
          <a:lstStyle/>
          <a:p>
            <a:pPr marL="0" indent="0">
              <a:buNone/>
            </a:pPr>
            <a:r>
              <a:rPr dirty="0" err="1"/>
              <a:t>Herausforderungen</a:t>
            </a:r>
            <a:r>
              <a:rPr dirty="0"/>
              <a:t>:</a:t>
            </a:r>
          </a:p>
          <a:p>
            <a:pPr lvl="1"/>
            <a:r>
              <a:rPr dirty="0"/>
              <a:t>Hoher </a:t>
            </a:r>
            <a:r>
              <a:rPr dirty="0" err="1"/>
              <a:t>Aufwand</a:t>
            </a:r>
            <a:endParaRPr dirty="0"/>
          </a:p>
          <a:p>
            <a:pPr lvl="1"/>
            <a:r>
              <a:rPr dirty="0"/>
              <a:t>Drop-outs</a:t>
            </a:r>
          </a:p>
          <a:p>
            <a:pPr lvl="1"/>
            <a:r>
              <a:rPr dirty="0" err="1"/>
              <a:t>Verzerrung</a:t>
            </a:r>
            <a:r>
              <a:rPr dirty="0"/>
              <a:t> </a:t>
            </a:r>
            <a:r>
              <a:rPr dirty="0" err="1"/>
              <a:t>durch</a:t>
            </a:r>
            <a:r>
              <a:rPr dirty="0"/>
              <a:t> </a:t>
            </a:r>
            <a:r>
              <a:rPr dirty="0" err="1"/>
              <a:t>Störvariablen</a:t>
            </a:r>
            <a:endParaRPr dirty="0"/>
          </a:p>
        </p:txBody>
      </p:sp>
      <p:sp>
        <p:nvSpPr>
          <p:cNvPr id="4" name="Textplatzhalter 3">
            <a:extLst>
              <a:ext uri="{FF2B5EF4-FFF2-40B4-BE49-F238E27FC236}">
                <a16:creationId xmlns:a16="http://schemas.microsoft.com/office/drawing/2014/main" id="{D6A7627F-24B8-7062-297B-D75A7E0EE2DF}"/>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8F69AE05-86D7-F028-FCD3-1ECE0C40035F}"/>
              </a:ext>
            </a:extLst>
          </p:cNvPr>
          <p:cNvSpPr>
            <a:spLocks noGrp="1"/>
          </p:cNvSpPr>
          <p:nvPr>
            <p:ph type="body" sz="quarter" idx="14"/>
          </p:nvPr>
        </p:nvSpPr>
        <p:spPr/>
        <p:txBody>
          <a:bodyPr/>
          <a:lstStyle/>
          <a:p>
            <a:endParaRPr lang="de-DE"/>
          </a:p>
        </p:txBody>
      </p:sp>
      <p:pic>
        <p:nvPicPr>
          <p:cNvPr id="6" name="fable_tts-1_1x_2025-05-13T15_23_59-795Z">
            <a:hlinkClick r:id="" action="ppaction://media"/>
            <a:extLst>
              <a:ext uri="{FF2B5EF4-FFF2-40B4-BE49-F238E27FC236}">
                <a16:creationId xmlns:a16="http://schemas.microsoft.com/office/drawing/2014/main" id="{379CB24B-7544-FD78-715F-8215E881B8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5900152"/>
            <a:ext cx="609600" cy="609600"/>
          </a:xfrm>
          <a:prstGeom prst="rect">
            <a:avLst/>
          </a:prstGeom>
        </p:spPr>
      </p:pic>
      <p:pic>
        <p:nvPicPr>
          <p:cNvPr id="8" name="Grafik 7" descr="Marke Kreuz mit einfarbiger Füllung">
            <a:extLst>
              <a:ext uri="{FF2B5EF4-FFF2-40B4-BE49-F238E27FC236}">
                <a16:creationId xmlns:a16="http://schemas.microsoft.com/office/drawing/2014/main" id="{61002147-FD47-AD29-DA8E-E9E54AE4A94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96000" y="4109663"/>
            <a:ext cx="1730022" cy="1730022"/>
          </a:xfrm>
          <a:prstGeom prst="rect">
            <a:avLst/>
          </a:prstGeom>
        </p:spPr>
      </p:pic>
      <p:pic>
        <p:nvPicPr>
          <p:cNvPr id="10" name="Grafik 9" descr="Abzeichen Tick1 mit einfarbiger Füllung">
            <a:extLst>
              <a:ext uri="{FF2B5EF4-FFF2-40B4-BE49-F238E27FC236}">
                <a16:creationId xmlns:a16="http://schemas.microsoft.com/office/drawing/2014/main" id="{865B6768-3BA2-9F25-C8D1-448189BD72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18064" y="1976172"/>
            <a:ext cx="1808394" cy="1808394"/>
          </a:xfrm>
          <a:prstGeom prst="rect">
            <a:avLst/>
          </a:prstGeom>
        </p:spPr>
      </p:pic>
      <p:sp>
        <p:nvSpPr>
          <p:cNvPr id="12" name="Textfeld 11">
            <a:extLst>
              <a:ext uri="{FF2B5EF4-FFF2-40B4-BE49-F238E27FC236}">
                <a16:creationId xmlns:a16="http://schemas.microsoft.com/office/drawing/2014/main" id="{088B6020-C818-3AF7-B089-5A76CE69DAF8}"/>
              </a:ext>
            </a:extLst>
          </p:cNvPr>
          <p:cNvSpPr txBox="1"/>
          <p:nvPr/>
        </p:nvSpPr>
        <p:spPr>
          <a:xfrm>
            <a:off x="6452170" y="2123239"/>
            <a:ext cx="4901629" cy="1514261"/>
          </a:xfrm>
          <a:prstGeom prst="rect">
            <a:avLst/>
          </a:prstGeom>
          <a:noFill/>
        </p:spPr>
        <p:txBody>
          <a:bodyPr wrap="square">
            <a:spAutoFit/>
          </a:bodyPr>
          <a:lstStyle/>
          <a:p>
            <a:pPr>
              <a:lnSpc>
                <a:spcPct val="90000"/>
              </a:lnSpc>
            </a:pPr>
            <a:r>
              <a:rPr lang="de-DE" sz="2800" b="1" dirty="0">
                <a:solidFill>
                  <a:srgbClr val="6F6F6E"/>
                </a:solidFill>
                <a:cs typeface="Calibri" panose="020F0502020204030204" pitchFamily="34" charset="0"/>
              </a:rPr>
              <a:t>Vorteile:</a:t>
            </a:r>
          </a:p>
          <a:p>
            <a:pPr marL="514350" lvl="1" indent="-228600">
              <a:lnSpc>
                <a:spcPct val="90000"/>
              </a:lnSpc>
              <a:buFont typeface="Arial" panose="020B0604020202020204" pitchFamily="34" charset="0"/>
              <a:buChar char="•"/>
            </a:pPr>
            <a:r>
              <a:rPr lang="de-DE" sz="2400" b="1" dirty="0">
                <a:solidFill>
                  <a:srgbClr val="6F6F6E"/>
                </a:solidFill>
                <a:cs typeface="Calibri" panose="020F0502020204030204" pitchFamily="34" charset="0"/>
              </a:rPr>
              <a:t>Abbildung natürlicher Verläufe</a:t>
            </a:r>
          </a:p>
          <a:p>
            <a:pPr marL="514350" lvl="1" indent="-228600">
              <a:lnSpc>
                <a:spcPct val="90000"/>
              </a:lnSpc>
              <a:buFont typeface="Arial" panose="020B0604020202020204" pitchFamily="34" charset="0"/>
              <a:buChar char="•"/>
            </a:pPr>
            <a:r>
              <a:rPr lang="de-DE" sz="2400" b="1" dirty="0">
                <a:solidFill>
                  <a:srgbClr val="6F6F6E"/>
                </a:solidFill>
                <a:cs typeface="Calibri" panose="020F0502020204030204" pitchFamily="34" charset="0"/>
              </a:rPr>
              <a:t>Zeitliche Kausalität sichtbar</a:t>
            </a:r>
          </a:p>
          <a:p>
            <a:pPr lvl="1"/>
            <a:r>
              <a:rPr lang="de-DE" sz="2400" b="1" dirty="0">
                <a:solidFill>
                  <a:srgbClr val="6F6F6E"/>
                </a:solidFill>
                <a:cs typeface="Calibri" panose="020F0502020204030204" pitchFamily="34" charset="0"/>
              </a:rPr>
              <a:t>Vielseitig einsetzbar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087" fill="hold"/>
                                        <p:tgtEl>
                                          <p:spTgt spid="6"/>
                                        </p:tgtEl>
                                      </p:cBhvr>
                                    </p:cmd>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1700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1700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1700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1700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1700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6"/>
                </p:tgtEl>
              </p:cMediaNode>
            </p:audio>
          </p:childTnLst>
        </p:cTn>
      </p:par>
    </p:tnLst>
    <p:bldLst>
      <p:bldP spid="3" grpId="0" build="p"/>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Moderne Erweiterungen</a:t>
            </a:r>
          </a:p>
        </p:txBody>
      </p:sp>
      <p:sp>
        <p:nvSpPr>
          <p:cNvPr id="3" name="Content Placeholder 2"/>
          <p:cNvSpPr>
            <a:spLocks noGrp="1"/>
          </p:cNvSpPr>
          <p:nvPr>
            <p:ph idx="1"/>
          </p:nvPr>
        </p:nvSpPr>
        <p:spPr>
          <a:xfrm>
            <a:off x="838200" y="1825625"/>
            <a:ext cx="6086582" cy="4271449"/>
          </a:xfrm>
        </p:spPr>
        <p:txBody>
          <a:bodyPr/>
          <a:lstStyle/>
          <a:p>
            <a:r>
              <a:rPr dirty="0"/>
              <a:t>Wearables: </a:t>
            </a:r>
            <a:r>
              <a:rPr dirty="0" err="1"/>
              <a:t>Bewegung</a:t>
            </a:r>
            <a:r>
              <a:rPr dirty="0"/>
              <a:t>, Puls, Schlaf</a:t>
            </a:r>
          </a:p>
          <a:p>
            <a:r>
              <a:rPr dirty="0" err="1"/>
              <a:t>ePA</a:t>
            </a:r>
            <a:r>
              <a:rPr dirty="0"/>
              <a:t>: </a:t>
            </a:r>
            <a:r>
              <a:rPr dirty="0" err="1"/>
              <a:t>Verknüpfung</a:t>
            </a:r>
            <a:r>
              <a:rPr dirty="0"/>
              <a:t> von </a:t>
            </a:r>
            <a:r>
              <a:rPr dirty="0" err="1"/>
              <a:t>Langzeitdaten</a:t>
            </a:r>
            <a:endParaRPr dirty="0"/>
          </a:p>
          <a:p>
            <a:r>
              <a:rPr dirty="0"/>
              <a:t>Apps: </a:t>
            </a:r>
            <a:r>
              <a:rPr dirty="0" err="1"/>
              <a:t>Selbstberichte</a:t>
            </a:r>
            <a:endParaRPr dirty="0"/>
          </a:p>
          <a:p>
            <a:pPr marL="0" indent="0">
              <a:buNone/>
            </a:pPr>
            <a:endParaRPr lang="de-DE" dirty="0"/>
          </a:p>
          <a:p>
            <a:pPr marL="0" indent="0">
              <a:buNone/>
            </a:pPr>
            <a:r>
              <a:rPr dirty="0" err="1"/>
              <a:t>Beispiel</a:t>
            </a:r>
            <a:r>
              <a:rPr dirty="0"/>
              <a:t>: </a:t>
            </a:r>
            <a:r>
              <a:rPr dirty="0" err="1"/>
              <a:t>Hausärztliches</a:t>
            </a:r>
            <a:r>
              <a:rPr dirty="0"/>
              <a:t> </a:t>
            </a:r>
            <a:r>
              <a:rPr dirty="0" err="1"/>
              <a:t>Netzwerk</a:t>
            </a:r>
            <a:r>
              <a:rPr dirty="0"/>
              <a:t> </a:t>
            </a:r>
            <a:r>
              <a:rPr dirty="0" err="1"/>
              <a:t>nutzt</a:t>
            </a:r>
            <a:r>
              <a:rPr dirty="0"/>
              <a:t> </a:t>
            </a:r>
            <a:r>
              <a:rPr dirty="0" err="1"/>
              <a:t>Schrittzähler</a:t>
            </a:r>
            <a:r>
              <a:rPr dirty="0"/>
              <a:t> </a:t>
            </a:r>
            <a:r>
              <a:rPr dirty="0" err="1"/>
              <a:t>bei</a:t>
            </a:r>
            <a:r>
              <a:rPr dirty="0"/>
              <a:t> </a:t>
            </a:r>
            <a:r>
              <a:rPr dirty="0" err="1"/>
              <a:t>Diabetespatient:innen</a:t>
            </a:r>
            <a:endParaRPr dirty="0"/>
          </a:p>
        </p:txBody>
      </p:sp>
      <p:sp>
        <p:nvSpPr>
          <p:cNvPr id="4" name="Textplatzhalter 3">
            <a:extLst>
              <a:ext uri="{FF2B5EF4-FFF2-40B4-BE49-F238E27FC236}">
                <a16:creationId xmlns:a16="http://schemas.microsoft.com/office/drawing/2014/main" id="{6F5A7A0F-5849-0C94-10F9-9024B2A2AB31}"/>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2ACE58C0-D5CE-11F4-4F75-920201707F41}"/>
              </a:ext>
            </a:extLst>
          </p:cNvPr>
          <p:cNvSpPr>
            <a:spLocks noGrp="1"/>
          </p:cNvSpPr>
          <p:nvPr>
            <p:ph type="body" sz="quarter" idx="14"/>
          </p:nvPr>
        </p:nvSpPr>
        <p:spPr/>
        <p:txBody>
          <a:bodyPr/>
          <a:lstStyle/>
          <a:p>
            <a:endParaRPr lang="de-DE"/>
          </a:p>
        </p:txBody>
      </p:sp>
      <p:pic>
        <p:nvPicPr>
          <p:cNvPr id="7" name="fable_tts-1_1x_2025-05-13T15_24_48-329Z">
            <a:hlinkClick r:id="" action="ppaction://media"/>
            <a:extLst>
              <a:ext uri="{FF2B5EF4-FFF2-40B4-BE49-F238E27FC236}">
                <a16:creationId xmlns:a16="http://schemas.microsoft.com/office/drawing/2014/main" id="{A700C184-6AC8-4928-1677-9900584BEF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pic>
        <p:nvPicPr>
          <p:cNvPr id="2050" name="Picture 2" descr="Schritte">
            <a:extLst>
              <a:ext uri="{FF2B5EF4-FFF2-40B4-BE49-F238E27FC236}">
                <a16:creationId xmlns:a16="http://schemas.microsoft.com/office/drawing/2014/main" id="{F17CB46B-E7C6-2618-3716-C0B0778E42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81746" y="2187546"/>
            <a:ext cx="3872054" cy="2563723"/>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D4B7C0A1-BF48-F327-D86E-E815A37914A5}"/>
              </a:ext>
            </a:extLst>
          </p:cNvPr>
          <p:cNvSpPr txBox="1"/>
          <p:nvPr/>
        </p:nvSpPr>
        <p:spPr>
          <a:xfrm>
            <a:off x="7481746" y="4751269"/>
            <a:ext cx="3872054" cy="646331"/>
          </a:xfrm>
          <a:prstGeom prst="rect">
            <a:avLst/>
          </a:prstGeom>
          <a:noFill/>
        </p:spPr>
        <p:txBody>
          <a:bodyPr wrap="square">
            <a:spAutoFit/>
          </a:bodyPr>
          <a:lstStyle/>
          <a:p>
            <a:r>
              <a:rPr lang="en-US" b="1" dirty="0"/>
              <a:t>Quelle:</a:t>
            </a:r>
            <a:r>
              <a:rPr lang="en-US" dirty="0"/>
              <a:t> "</a:t>
            </a:r>
            <a:r>
              <a:rPr lang="en-US" dirty="0" err="1"/>
              <a:t>Schritte</a:t>
            </a:r>
            <a:r>
              <a:rPr lang="en-US" dirty="0"/>
              <a:t>" by Uwe Niederberger is licensed under CC BY 2.0.</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2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Einsatz im Versorgungsalltag</a:t>
            </a:r>
          </a:p>
        </p:txBody>
      </p:sp>
      <p:sp>
        <p:nvSpPr>
          <p:cNvPr id="3" name="Content Placeholder 2"/>
          <p:cNvSpPr>
            <a:spLocks noGrp="1"/>
          </p:cNvSpPr>
          <p:nvPr>
            <p:ph idx="1"/>
          </p:nvPr>
        </p:nvSpPr>
        <p:spPr/>
        <p:txBody>
          <a:bodyPr/>
          <a:lstStyle/>
          <a:p>
            <a:pPr marL="0" indent="0">
              <a:buNone/>
            </a:pPr>
            <a:r>
              <a:t>Geeignet für:</a:t>
            </a:r>
          </a:p>
          <a:p>
            <a:r>
              <a:t>Pflege: Belastung und Gesundheit</a:t>
            </a:r>
          </a:p>
          <a:p>
            <a:r>
              <a:t>Reha: Programmbewertung</a:t>
            </a:r>
          </a:p>
          <a:p>
            <a:r>
              <a:t>Hausärzt:innen: Langzeitverläufe</a:t>
            </a:r>
          </a:p>
          <a:p>
            <a:r>
              <a:t>Krankenkassen: Evaluation von Prävention</a:t>
            </a:r>
          </a:p>
        </p:txBody>
      </p:sp>
      <p:sp>
        <p:nvSpPr>
          <p:cNvPr id="4" name="Textplatzhalter 3">
            <a:extLst>
              <a:ext uri="{FF2B5EF4-FFF2-40B4-BE49-F238E27FC236}">
                <a16:creationId xmlns:a16="http://schemas.microsoft.com/office/drawing/2014/main" id="{592661DB-B4D2-66D1-DF0C-849523FEB689}"/>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816C6B31-94FE-F5A2-7893-8BA08F80F673}"/>
              </a:ext>
            </a:extLst>
          </p:cNvPr>
          <p:cNvSpPr>
            <a:spLocks noGrp="1"/>
          </p:cNvSpPr>
          <p:nvPr>
            <p:ph type="body" sz="quarter" idx="14"/>
          </p:nvPr>
        </p:nvSpPr>
        <p:spPr/>
        <p:txBody>
          <a:bodyPr/>
          <a:lstStyle/>
          <a:p>
            <a:endParaRPr lang="de-DE"/>
          </a:p>
        </p:txBody>
      </p:sp>
      <p:pic>
        <p:nvPicPr>
          <p:cNvPr id="6" name="fable_tts-1_1x_2025-05-13T15_25_14-517Z">
            <a:hlinkClick r:id="" action="ppaction://media"/>
            <a:extLst>
              <a:ext uri="{FF2B5EF4-FFF2-40B4-BE49-F238E27FC236}">
                <a16:creationId xmlns:a16="http://schemas.microsoft.com/office/drawing/2014/main" id="{63618430-892B-AFB9-F109-8EF0504949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IM.RUHR">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9a00cc4-59a4-48e2-97a2-f998a8372b5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570D305730E5004AB3CA90973BBEB1B6" ma:contentTypeVersion="15" ma:contentTypeDescription="Ein neues Dokument erstellen." ma:contentTypeScope="" ma:versionID="3d8d4fb2b3a0a7834f40547a35bd6bbd">
  <xsd:schema xmlns:xsd="http://www.w3.org/2001/XMLSchema" xmlns:xs="http://www.w3.org/2001/XMLSchema" xmlns:p="http://schemas.microsoft.com/office/2006/metadata/properties" xmlns:ns3="99a00cc4-59a4-48e2-97a2-f998a8372b54" xmlns:ns4="96c6cfda-f397-452f-aaf7-354f8a2af71a" targetNamespace="http://schemas.microsoft.com/office/2006/metadata/properties" ma:root="true" ma:fieldsID="85641bfd7f41166e6032c028546e61e5" ns3:_="" ns4:_="">
    <xsd:import namespace="99a00cc4-59a4-48e2-97a2-f998a8372b54"/>
    <xsd:import namespace="96c6cfda-f397-452f-aaf7-354f8a2af71a"/>
    <xsd:element name="properties">
      <xsd:complexType>
        <xsd:sequence>
          <xsd:element name="documentManagement">
            <xsd:complexType>
              <xsd:all>
                <xsd:element ref="ns3:_activity" minOccurs="0"/>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a00cc4-59a4-48e2-97a2-f998a8372b5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c6cfda-f397-452f-aaf7-354f8a2af71a"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SharingHintHash" ma:index="14"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2C2161-177C-49B2-B717-3C5F4CA1CA24}">
  <ds:schemaRefs>
    <ds:schemaRef ds:uri="http://schemas.microsoft.com/office/2006/documentManagement/types"/>
    <ds:schemaRef ds:uri="96c6cfda-f397-452f-aaf7-354f8a2af71a"/>
    <ds:schemaRef ds:uri="http://www.w3.org/XML/1998/namespace"/>
    <ds:schemaRef ds:uri="99a00cc4-59a4-48e2-97a2-f998a8372b54"/>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808B3DF7-C6D4-4DDC-B1DB-92E5609C5D62}">
  <ds:schemaRefs>
    <ds:schemaRef ds:uri="http://schemas.microsoft.com/sharepoint/v3/contenttype/forms"/>
  </ds:schemaRefs>
</ds:datastoreItem>
</file>

<file path=customXml/itemProps3.xml><?xml version="1.0" encoding="utf-8"?>
<ds:datastoreItem xmlns:ds="http://schemas.openxmlformats.org/officeDocument/2006/customXml" ds:itemID="{D5AD1859-ED9D-4D83-947C-9B89E24FEC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a00cc4-59a4-48e2-97a2-f998a8372b54"/>
    <ds:schemaRef ds:uri="96c6cfda-f397-452f-aaf7-354f8a2af7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1181</Words>
  <Application>Microsoft Office PowerPoint</Application>
  <PresentationFormat>Breitbild</PresentationFormat>
  <Paragraphs>74</Paragraphs>
  <Slides>12</Slides>
  <Notes>9</Notes>
  <HiddenSlides>0</HiddenSlides>
  <MMClips>9</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12</vt:i4>
      </vt:variant>
    </vt:vector>
  </HeadingPairs>
  <TitlesOfParts>
    <vt:vector size="16" baseType="lpstr">
      <vt:lpstr>Arial</vt:lpstr>
      <vt:lpstr>Calibri</vt:lpstr>
      <vt:lpstr>Lato</vt:lpstr>
      <vt:lpstr>Office</vt:lpstr>
      <vt:lpstr>PowerPoint-Präsentation</vt:lpstr>
      <vt:lpstr>PowerPoint-Präsentation</vt:lpstr>
      <vt:lpstr>Warum sind Kohortenstudien relevant?</vt:lpstr>
      <vt:lpstr>Was ist eine Kohortenstudie?</vt:lpstr>
      <vt:lpstr>Beispiel aus der Praxis</vt:lpstr>
      <vt:lpstr>Ablauf einer Kohortenstudie</vt:lpstr>
      <vt:lpstr>Stärken und Schwächen</vt:lpstr>
      <vt:lpstr>Moderne Erweiterungen</vt:lpstr>
      <vt:lpstr>Einsatz im Versorgungsalltag</vt:lpstr>
      <vt:lpstr>Fazit</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Hilgers</dc:creator>
  <cp:lastModifiedBy>Christian Kempny</cp:lastModifiedBy>
  <cp:revision>72</cp:revision>
  <dcterms:created xsi:type="dcterms:W3CDTF">2020-11-02T13:54:24Z</dcterms:created>
  <dcterms:modified xsi:type="dcterms:W3CDTF">2025-10-22T18:10:42Z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0x010100570D305730E5004AB3CA90973BBEB1B6</vt:lpwstr>
  </property>
  <property fmtid="{D5CDD505-2E9C-101B-9397-08002B2CF9AE}" pid="3" name="MediaServiceImageTags">
    <vt:lpwstr/>
  </property>
</Properties>
</file>