
<file path=[Content_Types].xml><?xml version="1.0" encoding="utf-8"?>
<Types xmlns="http://schemas.openxmlformats.org/package/2006/content-types">
  <Default Extension="fntdata" ContentType="application/x-fontdata"/>
  <Default Extension="jpe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48" r:id="rId4"/>
  </p:sldMasterIdLst>
  <p:notesMasterIdLst>
    <p:notesMasterId r:id="rId17"/>
  </p:notesMasterIdLst>
  <p:sldIdLst>
    <p:sldId id="337" r:id="rId5"/>
    <p:sldId id="332" r:id="rId6"/>
    <p:sldId id="257" r:id="rId7"/>
    <p:sldId id="258" r:id="rId8"/>
    <p:sldId id="259" r:id="rId9"/>
    <p:sldId id="260" r:id="rId10"/>
    <p:sldId id="261" r:id="rId11"/>
    <p:sldId id="262" r:id="rId12"/>
    <p:sldId id="263" r:id="rId13"/>
    <p:sldId id="265" r:id="rId14"/>
    <p:sldId id="335" r:id="rId15"/>
    <p:sldId id="336" r:id="rId16"/>
  </p:sldIdLst>
  <p:sldSz cx="12192000" cy="6858000"/>
  <p:notesSz cx="6858000" cy="9144000"/>
  <p:embeddedFontLst>
    <p:embeddedFont>
      <p:font typeface="Lato" panose="020F0502020204030203" pitchFamily="34" charset="0"/>
      <p:regular r:id="rId18"/>
      <p:bold r:id="rId19"/>
      <p:italic r:id="rId20"/>
      <p:boldItalic r:id="rId21"/>
    </p:embeddedFont>
  </p:embeddedFont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10C033-79B9-F8AA-0D60-AE086CAA08A4}" name="Lehr, Alexander" initials="LA" userId="S::alexander.lehr_ruhr-uni-bochum.de#ext#@uniwhde.onmicrosoft.com::8a837e51-e11f-486e-98d4-923fdee6737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ainz, Anne" initials="MA" lastIdx="1" clrIdx="0">
    <p:extLst>
      <p:ext uri="{19B8F6BF-5375-455C-9EA6-DF929625EA0E}">
        <p15:presenceInfo xmlns:p15="http://schemas.microsoft.com/office/powerpoint/2012/main" userId="S-1-5-21-1139895982-289624505-398547282-38138" providerId="AD"/>
      </p:ext>
    </p:extLst>
  </p:cmAuthor>
  <p:cmAuthor id="2" name="Lüdorf, Vivian" initials="LV" lastIdx="5" clrIdx="1">
    <p:extLst>
      <p:ext uri="{19B8F6BF-5375-455C-9EA6-DF929625EA0E}">
        <p15:presenceInfo xmlns:p15="http://schemas.microsoft.com/office/powerpoint/2012/main" userId="S::vivian.luedorf@uni-wh.de::a2c1b10b-adfb-4ac6-8111-7787d0e03f7a" providerId="AD"/>
      </p:ext>
    </p:extLst>
  </p:cmAuthor>
  <p:cmAuthor id="3" name="Richter, Isabel" initials="IR" lastIdx="3" clrIdx="2">
    <p:extLst>
      <p:ext uri="{19B8F6BF-5375-455C-9EA6-DF929625EA0E}">
        <p15:presenceInfo xmlns:p15="http://schemas.microsoft.com/office/powerpoint/2012/main" userId="S::isabel.richter@uni-wh.de::93865361-3cba-4a87-907d-96dec409586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F9F"/>
    <a:srgbClr val="D9D9D9"/>
    <a:srgbClr val="A90D00"/>
    <a:srgbClr val="002B44"/>
    <a:srgbClr val="F0F0F0"/>
    <a:srgbClr val="FFFFFF"/>
    <a:srgbClr val="DCEAFF"/>
    <a:srgbClr val="014F9F"/>
    <a:srgbClr val="203864"/>
    <a:srgbClr val="0000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D5E4744-7F60-4D3C-9B90-CCA3781D427B}" v="187" dt="2025-02-13T14:27:00.252"/>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ittlere Formatvorlage 1 - Akz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Helle Formatvorlage 1 - Akz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MasterView">
  <p:normalViewPr>
    <p:restoredLeft sz="15620"/>
    <p:restoredTop sz="78049" autoAdjust="0"/>
  </p:normalViewPr>
  <p:slideViewPr>
    <p:cSldViewPr snapToGrid="0">
      <p:cViewPr varScale="1">
        <p:scale>
          <a:sx n="109" d="100"/>
          <a:sy n="109" d="100"/>
        </p:scale>
        <p:origin x="2262" y="102"/>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1.fntdata"/><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font" Target="fonts/font4.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B1F983-13B8-4B40-B431-2A40CD5006BA}" type="datetimeFigureOut">
              <a:rPr lang="de-DE" smtClean="0"/>
              <a:t>27.06.2025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623034-77AF-8C4A-A533-67E3BD38CA13}" type="slidenum">
              <a:rPr lang="de-DE" smtClean="0"/>
              <a:t>‹Nr.›</a:t>
            </a:fld>
            <a:endParaRPr lang="de-DE"/>
          </a:p>
        </p:txBody>
      </p:sp>
    </p:spTree>
    <p:extLst>
      <p:ext uri="{BB962C8B-B14F-4D97-AF65-F5344CB8AC3E}">
        <p14:creationId xmlns:p14="http://schemas.microsoft.com/office/powerpoint/2010/main" val="3452632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buNone/>
            </a:pPr>
            <a:r>
              <a:rPr lang="de-DE" b="0"/>
              <a:t>Herzlich willkommen zur Lerneinheit:</a:t>
            </a:r>
          </a:p>
          <a:p>
            <a:pPr>
              <a:buNone/>
            </a:pPr>
            <a:r>
              <a:rPr lang="de-DE" b="0"/>
              <a:t>„Quantitative Datenerhebungsmethoden – Primärdatenerhebung: Randomisierte Kontrollierte Studien (RCTs)“</a:t>
            </a:r>
          </a:p>
          <a:p>
            <a:pPr>
              <a:buNone/>
            </a:pPr>
            <a:r>
              <a:rPr lang="de-DE"/>
              <a:t>Diese Einheit bietet einen umfassenden Einblick in eine der zentralen Methoden der quantitativen Forschung in der Gesundheitsversorgung: die randomisierte kontrollierte Studie. Ob in der Notaufnahme, der hausärztlichen Praxis oder im Rahmen neuer digitaler Versorgungskonzepte – RCTs sind ein unverzichtbares Instrument, um fundierte Aussagen über Wirksamkeit, Sicherheit und Nutzen von Interventionen zu treffen.</a:t>
            </a:r>
          </a:p>
          <a:p>
            <a:pPr>
              <a:buNone/>
            </a:pPr>
            <a:r>
              <a:rPr lang="de-DE"/>
              <a:t>Ziel dieser Einheit ist es, ein strukturiertes Verständnis für Aufbau, Ablauf und Anwendung von RCTs zu vermitteln – praxisnah, verständlich und mit Blick auf die realen Bedingungen im Gesundheitssystem.</a:t>
            </a:r>
          </a:p>
          <a:p>
            <a:r>
              <a:rPr lang="de-DE"/>
              <a:t>Viel Erfolg beim Durcharbeiten dieser Lerneinheit!</a:t>
            </a:r>
          </a:p>
          <a:p>
            <a:endParaRPr lang="de-DE"/>
          </a:p>
        </p:txBody>
      </p:sp>
      <p:sp>
        <p:nvSpPr>
          <p:cNvPr id="4" name="Foliennummernplatzhalter 3"/>
          <p:cNvSpPr>
            <a:spLocks noGrp="1"/>
          </p:cNvSpPr>
          <p:nvPr>
            <p:ph type="sldNum" sz="quarter" idx="5"/>
          </p:nvPr>
        </p:nvSpPr>
        <p:spPr/>
        <p:txBody>
          <a:bodyPr/>
          <a:lstStyle/>
          <a:p>
            <a:fld id="{77623034-77AF-8C4A-A533-67E3BD38CA13}" type="slidenum">
              <a:rPr lang="de-DE" smtClean="0"/>
              <a:t>2</a:t>
            </a:fld>
            <a:endParaRPr lang="de-DE"/>
          </a:p>
        </p:txBody>
      </p:sp>
    </p:spTree>
    <p:extLst>
      <p:ext uri="{BB962C8B-B14F-4D97-AF65-F5344CB8AC3E}">
        <p14:creationId xmlns:p14="http://schemas.microsoft.com/office/powerpoint/2010/main" val="38219822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In der heutigen Gesundheitsversorgung spielen verlässliche und valide Daten eine immer wichtigere Rolle. Besonders in der Akutversorgung sind Entscheidungen unter Zeitdruck zu treffen – daher ist es von großer Bedeutung, dass diese auf wissenschaftlich fundierten Erkenntnissen beruhen. Eine besonders zuverlässige Methode, um belastbare Aussagen über die Wirksamkeit von Maßnahmen zu treffen, ist die sogenannte randomisierte kontrollierte Studie, kurz RCT. Diese Form der Studie ermöglicht es, unter möglichst kontrollierten Bedingungen zu untersuchen, ob und wie eine medizinische oder organisatorische Intervention wirkt. Das besondere an dieser Methode ist, dass sie eine möglichst hohe interne Validität gewährleistet, also Störeinflüsse minimiert werden und Aussagen über Ursache-Wirkungs-Zusammenhänge möglich sind. In Bereichen wie Notaufnahmen, Pflegeeinrichtungen oder hausärztlicher Versorgung bieten RCTs daher ein wertvolles Instrument, um Verbesserungen gezielt und wissenschaftlich abgesichert zu entwickeln und zu implementieren.</a:t>
            </a:r>
          </a:p>
        </p:txBody>
      </p:sp>
      <p:sp>
        <p:nvSpPr>
          <p:cNvPr id="4" name="Foliennummernplatzhalter 3"/>
          <p:cNvSpPr>
            <a:spLocks noGrp="1"/>
          </p:cNvSpPr>
          <p:nvPr>
            <p:ph type="sldNum" sz="quarter" idx="5"/>
          </p:nvPr>
        </p:nvSpPr>
        <p:spPr/>
        <p:txBody>
          <a:bodyPr/>
          <a:lstStyle/>
          <a:p>
            <a:fld id="{77623034-77AF-8C4A-A533-67E3BD38CA13}" type="slidenum">
              <a:rPr lang="de-DE" smtClean="0"/>
              <a:t>3</a:t>
            </a:fld>
            <a:endParaRPr lang="de-DE"/>
          </a:p>
        </p:txBody>
      </p:sp>
    </p:spTree>
    <p:extLst>
      <p:ext uri="{BB962C8B-B14F-4D97-AF65-F5344CB8AC3E}">
        <p14:creationId xmlns:p14="http://schemas.microsoft.com/office/powerpoint/2010/main" val="30844494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Aber was genau ist eine RCT? Bei einer randomisierten kontrollierten Studie handelt es sich um ein Studiendesign, bei dem die teilnehmenden Personen nach dem Zufallsprinzip – also randomisiert – entweder einer Interventionsgruppe oder einer Kontrollgruppe zugeordnet werden. Die Interventionsgruppe erhält die neue Maßnahme, die untersucht werden soll, während die Kontrollgruppe entweder eine Standardbehandlung oder keine Intervention erhält. Diese zufällige Zuteilung ist entscheidend, um sogenannte Verzerrungen – im Englischen spricht man von Bias – zu vermeiden. Auf diese Weise wird sichergestellt, dass sich die beiden Gruppen möglichst nur in der jeweiligen Maßnahme unterscheiden. Wenn am Ende der Studie Unterschiede in den Ergebnissen zwischen den Gruppen festgestellt werden, kann mit hoher Wahrscheinlichkeit angenommen werden, dass diese durch die Intervention verursacht wurden.</a:t>
            </a:r>
          </a:p>
          <a:p>
            <a:endParaRPr lang="de-DE"/>
          </a:p>
        </p:txBody>
      </p:sp>
      <p:sp>
        <p:nvSpPr>
          <p:cNvPr id="4" name="Foliennummernplatzhalter 3"/>
          <p:cNvSpPr>
            <a:spLocks noGrp="1"/>
          </p:cNvSpPr>
          <p:nvPr>
            <p:ph type="sldNum" sz="quarter" idx="5"/>
          </p:nvPr>
        </p:nvSpPr>
        <p:spPr/>
        <p:txBody>
          <a:bodyPr/>
          <a:lstStyle/>
          <a:p>
            <a:fld id="{77623034-77AF-8C4A-A533-67E3BD38CA13}" type="slidenum">
              <a:rPr lang="de-DE" smtClean="0"/>
              <a:t>4</a:t>
            </a:fld>
            <a:endParaRPr lang="de-DE"/>
          </a:p>
        </p:txBody>
      </p:sp>
    </p:spTree>
    <p:extLst>
      <p:ext uri="{BB962C8B-B14F-4D97-AF65-F5344CB8AC3E}">
        <p14:creationId xmlns:p14="http://schemas.microsoft.com/office/powerpoint/2010/main" val="31879596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Ein anschauliches Beispiel aus der Akutversorgung verdeutlicht das Prinzip: In einer Notaufnahme soll geprüft werden, ob eine neue Triage-Methode effizienter ist als die bisherige. Hierfür werden Patient:innen mit Brustschmerzen nach dem Zufallsprinzip einer der beiden Gruppen zugewiesen. Die eine Gruppe wird nach dem neuen Verfahren triagiert, die andere nach dem bisherigen Standard. Anschließend werden verschiedene Ergebnisse verglichen – etwa die Wartezeit bis zur Behandlung, die Zufriedenheit der Patient:innen oder auch medizinische Endpunkte wie Rehospitalisierungen. Durch die Randomisierung lässt sich feststellen, ob die neue Methode tatsächlich einen Vorteil bringt – oder ob Unterschiede auch ohne neue Maßnahme aufgetreten wären.</a:t>
            </a:r>
          </a:p>
          <a:p>
            <a:endParaRPr lang="de-DE"/>
          </a:p>
        </p:txBody>
      </p:sp>
      <p:sp>
        <p:nvSpPr>
          <p:cNvPr id="4" name="Foliennummernplatzhalter 3"/>
          <p:cNvSpPr>
            <a:spLocks noGrp="1"/>
          </p:cNvSpPr>
          <p:nvPr>
            <p:ph type="sldNum" sz="quarter" idx="5"/>
          </p:nvPr>
        </p:nvSpPr>
        <p:spPr/>
        <p:txBody>
          <a:bodyPr/>
          <a:lstStyle/>
          <a:p>
            <a:fld id="{77623034-77AF-8C4A-A533-67E3BD38CA13}" type="slidenum">
              <a:rPr lang="de-DE" smtClean="0"/>
              <a:t>5</a:t>
            </a:fld>
            <a:endParaRPr lang="de-DE"/>
          </a:p>
        </p:txBody>
      </p:sp>
    </p:spTree>
    <p:extLst>
      <p:ext uri="{BB962C8B-B14F-4D97-AF65-F5344CB8AC3E}">
        <p14:creationId xmlns:p14="http://schemas.microsoft.com/office/powerpoint/2010/main" val="26893080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buNone/>
            </a:pPr>
            <a:r>
              <a:rPr lang="de-DE"/>
              <a:t>Das Vorgehen bei der Planung und Durchführung einer RCT folgt einem systematischen Ablauf. Am Anfang steht stets die Formulierung einer klaren und präzisen Forschungsfrage. Diese sollte sich möglichst konkret auf eine bestimmte Zielgruppe, eine Intervention und ein zu messendes Ergebnis beziehen. Ein Beispiel: „Verbessert ein strukturierter Entlassbrief die Wiederaufnahmerate von Patient:innen mit chronischen Erkrankungen innerhalb von 30 Tagen?“ Auf Basis dieser Fragestellung wird ein Studienprotokoll erstellt. Dieses legt unter anderem fest, welche Personen eingeschlossen oder ausgeschlossen werden, wie genau die Intervention aussieht, welches die Vergleichsmaßnahme ist, welche Messzeitpunkte und Zielgrößen erhoben werden, und wie die Daten ausgewertet werden sollen.</a:t>
            </a:r>
          </a:p>
          <a:p>
            <a:r>
              <a:rPr lang="de-DE"/>
              <a:t>Zur Umsetzung gehört auch die Einhaltung ethischer Standards: Vor Beginn muss ein positives Votum einer Ethikkommission eingeholt werden. Alle Teilnehmenden müssen umfassend aufgeklärt werden und ihre informierte Einwilligung geben. Datenschutz und Datensicherheit sind während der gesamten Studie zu gewährleisten. Die eigentliche Durchführung der Studie umfasst dann das Rekrutieren geeigneter Personen, die Randomisierung, die standardisierte Durchführung der Intervention, die Dokumentation aller relevanten Daten sowie schließlich die statistische Auswertung.</a:t>
            </a:r>
          </a:p>
        </p:txBody>
      </p:sp>
      <p:sp>
        <p:nvSpPr>
          <p:cNvPr id="4" name="Foliennummernplatzhalter 3"/>
          <p:cNvSpPr>
            <a:spLocks noGrp="1"/>
          </p:cNvSpPr>
          <p:nvPr>
            <p:ph type="sldNum" sz="quarter" idx="5"/>
          </p:nvPr>
        </p:nvSpPr>
        <p:spPr/>
        <p:txBody>
          <a:bodyPr/>
          <a:lstStyle/>
          <a:p>
            <a:fld id="{77623034-77AF-8C4A-A533-67E3BD38CA13}" type="slidenum">
              <a:rPr lang="de-DE" smtClean="0"/>
              <a:t>6</a:t>
            </a:fld>
            <a:endParaRPr lang="de-DE"/>
          </a:p>
        </p:txBody>
      </p:sp>
    </p:spTree>
    <p:extLst>
      <p:ext uri="{BB962C8B-B14F-4D97-AF65-F5344CB8AC3E}">
        <p14:creationId xmlns:p14="http://schemas.microsoft.com/office/powerpoint/2010/main" val="25248040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Ein konkretes Beispiel für eine solche Umsetzung ist die Untersuchung eines strukturierten Entlassbriefs. Dabei erhält die Interventionsgruppe einen neuen, standardisierten Brief mit verständlichen Informationen zu Diagnosen, Medikation und Empfehlungen. Die Kontrollgruppe wird wie bisher entlassen. Im Anschluss wird beobachtet, ob sich die Rate an Wiederaufnahmen innerhalb eines bestimmten Zeitraums unterscheidet. Die Ergebnisse dieser Studie könnten dann als Grundlage für die Entscheidung dienen, ob der strukturierte Entlassbrief flächendeckend eingeführt werden soll.</a:t>
            </a:r>
          </a:p>
        </p:txBody>
      </p:sp>
      <p:sp>
        <p:nvSpPr>
          <p:cNvPr id="4" name="Foliennummernplatzhalter 3"/>
          <p:cNvSpPr>
            <a:spLocks noGrp="1"/>
          </p:cNvSpPr>
          <p:nvPr>
            <p:ph type="sldNum" sz="quarter" idx="5"/>
          </p:nvPr>
        </p:nvSpPr>
        <p:spPr/>
        <p:txBody>
          <a:bodyPr/>
          <a:lstStyle/>
          <a:p>
            <a:fld id="{77623034-77AF-8C4A-A533-67E3BD38CA13}" type="slidenum">
              <a:rPr lang="de-DE" smtClean="0"/>
              <a:t>7</a:t>
            </a:fld>
            <a:endParaRPr lang="de-DE"/>
          </a:p>
        </p:txBody>
      </p:sp>
    </p:spTree>
    <p:extLst>
      <p:ext uri="{BB962C8B-B14F-4D97-AF65-F5344CB8AC3E}">
        <p14:creationId xmlns:p14="http://schemas.microsoft.com/office/powerpoint/2010/main" val="41929209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RCTs lassen sich auch im Alltag anwenden – und müssen nicht immer unter idealisierten Bedingungen stattfinden. Ein Beispiel dafür ist die sogenannte Cluster-Randomisierung. Dabei werden nicht einzelne Personen, sondern ganze Gruppen – wie Stationen, Praxen oder Pflegeheime – randomisiert. Dies ist besonders hilfreich, wenn sich die Intervention auf organisatorische Abläufe bezieht. Eine weitere praxisnahe Form ist das Pragmatic Trial. Diese Studienform wird in der Routineversorgung durchgeführt und soll zeigen, wie eine Maßnahme unter realen Bedingungen funktioniert. Sie eignet sich besonders gut zur Überprüfung von Innovationen in der Gesundheitsversorgung, die unmittelbar in bestehende Strukturen integriert werden sollen.</a:t>
            </a:r>
          </a:p>
          <a:p>
            <a:endParaRPr lang="de-DE"/>
          </a:p>
        </p:txBody>
      </p:sp>
      <p:sp>
        <p:nvSpPr>
          <p:cNvPr id="4" name="Foliennummernplatzhalter 3"/>
          <p:cNvSpPr>
            <a:spLocks noGrp="1"/>
          </p:cNvSpPr>
          <p:nvPr>
            <p:ph type="sldNum" sz="quarter" idx="5"/>
          </p:nvPr>
        </p:nvSpPr>
        <p:spPr/>
        <p:txBody>
          <a:bodyPr/>
          <a:lstStyle/>
          <a:p>
            <a:fld id="{77623034-77AF-8C4A-A533-67E3BD38CA13}" type="slidenum">
              <a:rPr lang="de-DE" smtClean="0"/>
              <a:t>8</a:t>
            </a:fld>
            <a:endParaRPr lang="de-DE"/>
          </a:p>
        </p:txBody>
      </p:sp>
    </p:spTree>
    <p:extLst>
      <p:ext uri="{BB962C8B-B14F-4D97-AF65-F5344CB8AC3E}">
        <p14:creationId xmlns:p14="http://schemas.microsoft.com/office/powerpoint/2010/main" val="27077261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Ein zunehmend wichtiger Aspekt bei RCTs ist der Einbezug digitaler Datenquellen. Moderne Technologien wie Wearables – also körpernahe Sensoren – Gesundheits-Apps oder elektronische Gesundheitsakten (EHRs) ermöglichen eine kontinuierliche, automatisierte und zugleich patientennahe Datenerhebung. Beispielsweise kann über Smartwatches die Schrittanzahl oder die Herzfrequenz gemessen werden. Elektronische Akten bieten zudem standardisierte Informationen über Diagnosen, Medikationspläne und Behandlungspfade. Diese Datenquellen können in RCTs eingebunden werden, um objektive, zeitnahe und umfassende Informationen zu gewinnen. Dabei müssen jedoch immer auch Fragen der Datenqualität, des Datenschutzes sowie der technischen Infrastruktur berücksichtigt werden. Nicht alle Patient:innen haben Zugang zu digitalen Geräten oder sind mit deren Nutzung vertraut – auch diese Aspekte gilt es in der Studienplanung zu bedenken.</a:t>
            </a:r>
          </a:p>
          <a:p>
            <a:endParaRPr lang="de-DE"/>
          </a:p>
        </p:txBody>
      </p:sp>
      <p:sp>
        <p:nvSpPr>
          <p:cNvPr id="4" name="Foliennummernplatzhalter 3"/>
          <p:cNvSpPr>
            <a:spLocks noGrp="1"/>
          </p:cNvSpPr>
          <p:nvPr>
            <p:ph type="sldNum" sz="quarter" idx="5"/>
          </p:nvPr>
        </p:nvSpPr>
        <p:spPr/>
        <p:txBody>
          <a:bodyPr/>
          <a:lstStyle/>
          <a:p>
            <a:fld id="{77623034-77AF-8C4A-A533-67E3BD38CA13}" type="slidenum">
              <a:rPr lang="de-DE" smtClean="0"/>
              <a:t>9</a:t>
            </a:fld>
            <a:endParaRPr lang="de-DE"/>
          </a:p>
        </p:txBody>
      </p:sp>
    </p:spTree>
    <p:extLst>
      <p:ext uri="{BB962C8B-B14F-4D97-AF65-F5344CB8AC3E}">
        <p14:creationId xmlns:p14="http://schemas.microsoft.com/office/powerpoint/2010/main" val="26445693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Die Gesundheitsversorgung wird zunehmend durch Digitalisierung, Automatisierung und datenbasierte Entscheidungsprozesse geprägt. RCTs bilden dabei eine wesentliche Grundlage für evidenzbasierte Verbesserungen in der Praxis. Mit Echtzeitdaten, adaptiven Designs und der Integration neuer Technologien eröffnen sich für diese Studienform ständig neue Möglichkeiten. Für alle Berufsgruppen im Gesundheitswesen ist es daher zentral, die Logik, die Durchführung und den Nutzen von RCTs zu verstehen und bei Bedarf auch aktiv mitzugestalten. Denn: Wer die Prinzipien randomisierter kontrollierter Studien beherrscht, kann nicht nur die Qualität von Versorgung bewerten – sondern auch gezielt verbessern.</a:t>
            </a:r>
          </a:p>
          <a:p>
            <a:endParaRPr lang="de-DE"/>
          </a:p>
        </p:txBody>
      </p:sp>
      <p:sp>
        <p:nvSpPr>
          <p:cNvPr id="4" name="Foliennummernplatzhalter 3"/>
          <p:cNvSpPr>
            <a:spLocks noGrp="1"/>
          </p:cNvSpPr>
          <p:nvPr>
            <p:ph type="sldNum" sz="quarter" idx="5"/>
          </p:nvPr>
        </p:nvSpPr>
        <p:spPr/>
        <p:txBody>
          <a:bodyPr/>
          <a:lstStyle/>
          <a:p>
            <a:fld id="{77623034-77AF-8C4A-A533-67E3BD38CA13}" type="slidenum">
              <a:rPr lang="de-DE" smtClean="0"/>
              <a:t>10</a:t>
            </a:fld>
            <a:endParaRPr lang="de-DE"/>
          </a:p>
        </p:txBody>
      </p:sp>
    </p:spTree>
    <p:extLst>
      <p:ext uri="{BB962C8B-B14F-4D97-AF65-F5344CB8AC3E}">
        <p14:creationId xmlns:p14="http://schemas.microsoft.com/office/powerpoint/2010/main" val="660957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5.png"/><Relationship Id="rId7" Type="http://schemas.openxmlformats.org/officeDocument/2006/relationships/image" Target="../media/image7.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0.png"/><Relationship Id="rId5" Type="http://schemas.openxmlformats.org/officeDocument/2006/relationships/image" Target="../media/image4.jpeg"/><Relationship Id="rId10" Type="http://schemas.openxmlformats.org/officeDocument/2006/relationships/hyperlink" Target="https://creativecommons.org/licenses/by/4.0/" TargetMode="External"/><Relationship Id="rId4" Type="http://schemas.openxmlformats.org/officeDocument/2006/relationships/image" Target="../media/image3.jpeg"/><Relationship Id="rId9" Type="http://schemas.openxmlformats.org/officeDocument/2006/relationships/image" Target="../media/image9.svg"/></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microsoft.com/office/2007/relationships/media" Target="../media/media1.mp3"/><Relationship Id="rId1" Type="http://schemas.openxmlformats.org/officeDocument/2006/relationships/audio" Target="NULL" TargetMode="External"/><Relationship Id="rId5" Type="http://schemas.openxmlformats.org/officeDocument/2006/relationships/image" Target="../media/image11.png"/><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M.RUHR Intro">
    <p:spTree>
      <p:nvGrpSpPr>
        <p:cNvPr id="1" name=""/>
        <p:cNvGrpSpPr/>
        <p:nvPr/>
      </p:nvGrpSpPr>
      <p:grpSpPr>
        <a:xfrm>
          <a:off x="0" y="0"/>
          <a:ext cx="0" cy="0"/>
          <a:chOff x="0" y="0"/>
          <a:chExt cx="0" cy="0"/>
        </a:xfrm>
      </p:grpSpPr>
      <p:pic>
        <p:nvPicPr>
          <p:cNvPr id="1030" name="Picture 6" descr="Generated Image">
            <a:extLst>
              <a:ext uri="{FF2B5EF4-FFF2-40B4-BE49-F238E27FC236}">
                <a16:creationId xmlns:a16="http://schemas.microsoft.com/office/drawing/2014/main" id="{07531A6C-F4E4-F4C3-D023-67AAD8F400F3}"/>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b="66998"/>
          <a:stretch/>
        </p:blipFill>
        <p:spPr bwMode="auto">
          <a:xfrm>
            <a:off x="0" y="2928053"/>
            <a:ext cx="12192000" cy="3122483"/>
          </a:xfrm>
          <a:prstGeom prst="rect">
            <a:avLst/>
          </a:prstGeom>
          <a:noFill/>
          <a:extLst>
            <a:ext uri="{909E8E84-426E-40DD-AFC4-6F175D3DCCD1}">
              <a14:hiddenFill xmlns:a14="http://schemas.microsoft.com/office/drawing/2010/main">
                <a:solidFill>
                  <a:srgbClr val="FFFFFF"/>
                </a:solidFill>
              </a14:hiddenFill>
            </a:ext>
          </a:extLst>
        </p:spPr>
      </p:pic>
      <p:sp>
        <p:nvSpPr>
          <p:cNvPr id="5" name="Rechteck 4">
            <a:extLst>
              <a:ext uri="{FF2B5EF4-FFF2-40B4-BE49-F238E27FC236}">
                <a16:creationId xmlns:a16="http://schemas.microsoft.com/office/drawing/2014/main" id="{EA24E5EF-93EA-6C6A-83C5-B1AA469BC3FD}"/>
              </a:ext>
            </a:extLst>
          </p:cNvPr>
          <p:cNvSpPr/>
          <p:nvPr userDrawn="1"/>
        </p:nvSpPr>
        <p:spPr>
          <a:xfrm>
            <a:off x="0" y="-21653"/>
            <a:ext cx="12192000" cy="3309141"/>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2FA0DAEF-DE4F-A90E-F1F8-ABF9ED4AF80E}"/>
              </a:ext>
            </a:extLst>
          </p:cNvPr>
          <p:cNvSpPr/>
          <p:nvPr userDrawn="1"/>
        </p:nvSpPr>
        <p:spPr>
          <a:xfrm>
            <a:off x="3886200" y="2325156"/>
            <a:ext cx="8305800" cy="865756"/>
          </a:xfrm>
          <a:prstGeom prst="rect">
            <a:avLst/>
          </a:prstGeom>
          <a:solidFill>
            <a:srgbClr val="004F9F"/>
          </a:solidFill>
          <a:ln>
            <a:solidFill>
              <a:srgbClr val="004F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descr="Ein Bild, das Grafiken, Schrift, Logo, Symbol enthält.&#10;&#10;Automatisch generierte Beschreibung">
            <a:extLst>
              <a:ext uri="{FF2B5EF4-FFF2-40B4-BE49-F238E27FC236}">
                <a16:creationId xmlns:a16="http://schemas.microsoft.com/office/drawing/2014/main" id="{C2A633C7-1C48-A7F5-C834-EB2B041E66CF}"/>
              </a:ext>
            </a:extLst>
          </p:cNvPr>
          <p:cNvPicPr>
            <a:picLocks noChangeAspect="1"/>
          </p:cNvPicPr>
          <p:nvPr userDrawn="1"/>
        </p:nvPicPr>
        <p:blipFill>
          <a:blip r:embed="rId3"/>
          <a:stretch>
            <a:fillRect/>
          </a:stretch>
        </p:blipFill>
        <p:spPr>
          <a:xfrm>
            <a:off x="311150" y="19557"/>
            <a:ext cx="11135034" cy="3238903"/>
          </a:xfrm>
          <a:prstGeom prst="rect">
            <a:avLst/>
          </a:prstGeom>
        </p:spPr>
      </p:pic>
      <p:sp>
        <p:nvSpPr>
          <p:cNvPr id="8" name="Textfeld 7">
            <a:extLst>
              <a:ext uri="{FF2B5EF4-FFF2-40B4-BE49-F238E27FC236}">
                <a16:creationId xmlns:a16="http://schemas.microsoft.com/office/drawing/2014/main" id="{31873400-E2AB-88D1-765F-9EC066067A70}"/>
              </a:ext>
            </a:extLst>
          </p:cNvPr>
          <p:cNvSpPr txBox="1"/>
          <p:nvPr userDrawn="1"/>
        </p:nvSpPr>
        <p:spPr>
          <a:xfrm>
            <a:off x="3886200" y="2349514"/>
            <a:ext cx="7994650" cy="769441"/>
          </a:xfrm>
          <a:prstGeom prst="rect">
            <a:avLst/>
          </a:prstGeom>
          <a:noFill/>
        </p:spPr>
        <p:txBody>
          <a:bodyPr wrap="square">
            <a:spAutoFit/>
          </a:bodyPr>
          <a:lstStyle/>
          <a:p>
            <a:r>
              <a:rPr lang="de-DE" sz="2200" b="1" i="0" dirty="0">
                <a:solidFill>
                  <a:srgbClr val="FFFFFF"/>
                </a:solidFill>
                <a:effectLst/>
                <a:latin typeface="+mn-lt"/>
              </a:rPr>
              <a:t>DATENKOMPETENZZENTRUM FÜR DIE INTERPROFESSIONELLE NUTZUNG VON GESUNDHEITSDATEN IN DER METROPOLE RUHR</a:t>
            </a:r>
            <a:endParaRPr lang="de-DE" sz="2200" dirty="0">
              <a:latin typeface="+mn-lt"/>
            </a:endParaRPr>
          </a:p>
        </p:txBody>
      </p:sp>
      <p:pic>
        <p:nvPicPr>
          <p:cNvPr id="9" name="Picture 4" descr="Gefördert vom BMBF LOGO — Universität Koblenz · Landau">
            <a:extLst>
              <a:ext uri="{FF2B5EF4-FFF2-40B4-BE49-F238E27FC236}">
                <a16:creationId xmlns:a16="http://schemas.microsoft.com/office/drawing/2014/main" id="{66C26087-9ADB-B315-35C6-90D5C9F01016}"/>
              </a:ext>
            </a:extLst>
          </p:cNvPr>
          <p:cNvPicPr>
            <a:picLocks noChangeAspect="1" noChangeArrowheads="1"/>
          </p:cNvPicPr>
          <p:nvPr userDrawn="1"/>
        </p:nvPicPr>
        <p:blipFill rotWithShape="1">
          <a:blip r:embed="rId4">
            <a:extLst>
              <a:ext uri="{28A0092B-C50C-407E-A947-70E740481C1C}">
                <a14:useLocalDpi xmlns:a14="http://schemas.microsoft.com/office/drawing/2010/main" val="0"/>
              </a:ext>
            </a:extLst>
          </a:blip>
          <a:srcRect l="-1895" t="-2331" r="-25518" b="-2467"/>
          <a:stretch/>
        </p:blipFill>
        <p:spPr bwMode="auto">
          <a:xfrm>
            <a:off x="10085424" y="6119656"/>
            <a:ext cx="1235719" cy="708081"/>
          </a:xfrm>
          <a:prstGeom prst="rect">
            <a:avLst/>
          </a:prstGeom>
          <a:noFill/>
          <a:extLst>
            <a:ext uri="{909E8E84-426E-40DD-AFC4-6F175D3DCCD1}">
              <a14:hiddenFill xmlns:a14="http://schemas.microsoft.com/office/drawing/2010/main">
                <a:solidFill>
                  <a:srgbClr val="FFFFFF"/>
                </a:solidFill>
              </a14:hiddenFill>
            </a:ext>
          </a:extLst>
        </p:spPr>
      </p:pic>
      <p:pic>
        <p:nvPicPr>
          <p:cNvPr id="10" name="Grafik 9">
            <a:extLst>
              <a:ext uri="{FF2B5EF4-FFF2-40B4-BE49-F238E27FC236}">
                <a16:creationId xmlns:a16="http://schemas.microsoft.com/office/drawing/2014/main" id="{486478FC-53E0-6940-7FD4-304A7D51A10B}"/>
              </a:ext>
            </a:extLst>
          </p:cNvPr>
          <p:cNvPicPr>
            <a:picLocks noChangeAspect="1"/>
          </p:cNvPicPr>
          <p:nvPr userDrawn="1"/>
        </p:nvPicPr>
        <p:blipFill rotWithShape="1">
          <a:blip r:embed="rId5"/>
          <a:srcRect l="-451" t="-334" r="962" b="-885"/>
          <a:stretch/>
        </p:blipFill>
        <p:spPr>
          <a:xfrm>
            <a:off x="11277601" y="6056392"/>
            <a:ext cx="711199" cy="794328"/>
          </a:xfrm>
          <a:prstGeom prst="rect">
            <a:avLst/>
          </a:prstGeom>
        </p:spPr>
      </p:pic>
      <p:sp>
        <p:nvSpPr>
          <p:cNvPr id="11" name="AutoShape 2" descr="Bildmotiv: ">
            <a:extLst>
              <a:ext uri="{FF2B5EF4-FFF2-40B4-BE49-F238E27FC236}">
                <a16:creationId xmlns:a16="http://schemas.microsoft.com/office/drawing/2014/main" id="{4213F1CD-3B62-AC57-9DD0-24A69C487C17}"/>
              </a:ext>
            </a:extLst>
          </p:cNvPr>
          <p:cNvSpPr>
            <a:spLocks noChangeAspect="1" noChangeArrowheads="1"/>
          </p:cNvSpPr>
          <p:nvPr userDrawn="1"/>
        </p:nvSpPr>
        <p:spPr bwMode="auto">
          <a:xfrm>
            <a:off x="5943600" y="305888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 name="Rechteck 24">
            <a:extLst>
              <a:ext uri="{FF2B5EF4-FFF2-40B4-BE49-F238E27FC236}">
                <a16:creationId xmlns:a16="http://schemas.microsoft.com/office/drawing/2014/main" id="{D2D2992D-A226-01C9-52EE-4CBAD8B2613A}"/>
              </a:ext>
            </a:extLst>
          </p:cNvPr>
          <p:cNvSpPr/>
          <p:nvPr userDrawn="1"/>
        </p:nvSpPr>
        <p:spPr>
          <a:xfrm>
            <a:off x="-14514" y="6658102"/>
            <a:ext cx="9882224" cy="228925"/>
          </a:xfrm>
          <a:prstGeom prst="rect">
            <a:avLst/>
          </a:prstGeom>
          <a:solidFill>
            <a:srgbClr val="004F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Rechteck 26">
            <a:extLst>
              <a:ext uri="{FF2B5EF4-FFF2-40B4-BE49-F238E27FC236}">
                <a16:creationId xmlns:a16="http://schemas.microsoft.com/office/drawing/2014/main" id="{3D59013F-4B85-EA24-BEFD-C501AB0B4317}"/>
              </a:ext>
            </a:extLst>
          </p:cNvPr>
          <p:cNvSpPr/>
          <p:nvPr userDrawn="1"/>
        </p:nvSpPr>
        <p:spPr>
          <a:xfrm>
            <a:off x="3877234" y="873534"/>
            <a:ext cx="8314765" cy="123416"/>
          </a:xfrm>
          <a:prstGeom prst="rect">
            <a:avLst/>
          </a:prstGeom>
          <a:solidFill>
            <a:srgbClr val="004F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Rechteck: abgerundete Ecken 1">
            <a:extLst>
              <a:ext uri="{FF2B5EF4-FFF2-40B4-BE49-F238E27FC236}">
                <a16:creationId xmlns:a16="http://schemas.microsoft.com/office/drawing/2014/main" id="{1376E96F-26AC-6A52-722D-B1B92007390B}"/>
              </a:ext>
            </a:extLst>
          </p:cNvPr>
          <p:cNvSpPr/>
          <p:nvPr userDrawn="1"/>
        </p:nvSpPr>
        <p:spPr>
          <a:xfrm>
            <a:off x="-172720" y="4153647"/>
            <a:ext cx="6116320" cy="1141144"/>
          </a:xfrm>
          <a:prstGeom prst="roundRect">
            <a:avLst/>
          </a:prstGeom>
          <a:solidFill>
            <a:schemeClr val="bg1">
              <a:alpha val="80000"/>
            </a:schemeClr>
          </a:solidFill>
          <a:ln w="19050">
            <a:solidFill>
              <a:srgbClr val="004F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Textplatzhalter 6">
            <a:extLst>
              <a:ext uri="{FF2B5EF4-FFF2-40B4-BE49-F238E27FC236}">
                <a16:creationId xmlns:a16="http://schemas.microsoft.com/office/drawing/2014/main" id="{D45352EC-F5AB-9766-590C-6E56ABFE695C}"/>
              </a:ext>
            </a:extLst>
          </p:cNvPr>
          <p:cNvSpPr>
            <a:spLocks noGrp="1"/>
          </p:cNvSpPr>
          <p:nvPr>
            <p:ph type="body" sz="quarter" idx="10" hasCustomPrompt="1"/>
          </p:nvPr>
        </p:nvSpPr>
        <p:spPr>
          <a:xfrm>
            <a:off x="158" y="4305204"/>
            <a:ext cx="5770563" cy="941388"/>
          </a:xfrm>
          <a:prstGeom prst="rect">
            <a:avLst/>
          </a:prstGeom>
        </p:spPr>
        <p:txBody>
          <a:bodyPr/>
          <a:lstStyle>
            <a:lvl1pPr marL="0" indent="0">
              <a:buNone/>
              <a:defRPr sz="2800" b="1">
                <a:solidFill>
                  <a:srgbClr val="004F9F"/>
                </a:solidFill>
              </a:defRPr>
            </a:lvl1pPr>
          </a:lstStyle>
          <a:p>
            <a:pPr lvl="0"/>
            <a:r>
              <a:rPr lang="de-DE" dirty="0"/>
              <a:t>TITEL DES OER MATERIALS IN </a:t>
            </a:r>
            <a:r>
              <a:rPr lang="de-DE" dirty="0" err="1"/>
              <a:t>GROßBUCHSTABEN</a:t>
            </a:r>
            <a:endParaRPr lang="de-DE" dirty="0"/>
          </a:p>
        </p:txBody>
      </p:sp>
    </p:spTree>
    <p:extLst>
      <p:ext uri="{BB962C8B-B14F-4D97-AF65-F5344CB8AC3E}">
        <p14:creationId xmlns:p14="http://schemas.microsoft.com/office/powerpoint/2010/main" val="2401739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M.RUHR Intro 2">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EA24E5EF-93EA-6C6A-83C5-B1AA469BC3FD}"/>
              </a:ext>
            </a:extLst>
          </p:cNvPr>
          <p:cNvSpPr/>
          <p:nvPr userDrawn="1"/>
        </p:nvSpPr>
        <p:spPr>
          <a:xfrm>
            <a:off x="0" y="-21653"/>
            <a:ext cx="12192000" cy="338534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2FA0DAEF-DE4F-A90E-F1F8-ABF9ED4AF80E}"/>
              </a:ext>
            </a:extLst>
          </p:cNvPr>
          <p:cNvSpPr/>
          <p:nvPr userDrawn="1"/>
        </p:nvSpPr>
        <p:spPr>
          <a:xfrm>
            <a:off x="3886200" y="2325155"/>
            <a:ext cx="8305800" cy="968189"/>
          </a:xfrm>
          <a:prstGeom prst="rect">
            <a:avLst/>
          </a:prstGeom>
          <a:solidFill>
            <a:srgbClr val="004F9F"/>
          </a:solidFill>
          <a:ln>
            <a:solidFill>
              <a:srgbClr val="004F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descr="Ein Bild, das Grafiken, Schrift, Logo, Symbol enthält.&#10;&#10;Automatisch generierte Beschreibung">
            <a:extLst>
              <a:ext uri="{FF2B5EF4-FFF2-40B4-BE49-F238E27FC236}">
                <a16:creationId xmlns:a16="http://schemas.microsoft.com/office/drawing/2014/main" id="{C2A633C7-1C48-A7F5-C834-EB2B041E66CF}"/>
              </a:ext>
            </a:extLst>
          </p:cNvPr>
          <p:cNvPicPr>
            <a:picLocks noChangeAspect="1"/>
          </p:cNvPicPr>
          <p:nvPr userDrawn="1"/>
        </p:nvPicPr>
        <p:blipFill>
          <a:blip r:embed="rId2"/>
          <a:stretch>
            <a:fillRect/>
          </a:stretch>
        </p:blipFill>
        <p:spPr>
          <a:xfrm>
            <a:off x="311150" y="19557"/>
            <a:ext cx="11135034" cy="3238903"/>
          </a:xfrm>
          <a:prstGeom prst="rect">
            <a:avLst/>
          </a:prstGeom>
        </p:spPr>
      </p:pic>
      <p:sp>
        <p:nvSpPr>
          <p:cNvPr id="8" name="Textfeld 7">
            <a:extLst>
              <a:ext uri="{FF2B5EF4-FFF2-40B4-BE49-F238E27FC236}">
                <a16:creationId xmlns:a16="http://schemas.microsoft.com/office/drawing/2014/main" id="{31873400-E2AB-88D1-765F-9EC066067A70}"/>
              </a:ext>
            </a:extLst>
          </p:cNvPr>
          <p:cNvSpPr txBox="1"/>
          <p:nvPr userDrawn="1"/>
        </p:nvSpPr>
        <p:spPr>
          <a:xfrm>
            <a:off x="3886200" y="2349514"/>
            <a:ext cx="7994650" cy="830997"/>
          </a:xfrm>
          <a:prstGeom prst="rect">
            <a:avLst/>
          </a:prstGeom>
          <a:noFill/>
        </p:spPr>
        <p:txBody>
          <a:bodyPr wrap="square">
            <a:spAutoFit/>
          </a:bodyPr>
          <a:lstStyle/>
          <a:p>
            <a:r>
              <a:rPr lang="de-DE" sz="2300" b="1" i="0" dirty="0">
                <a:solidFill>
                  <a:srgbClr val="FFFFFF"/>
                </a:solidFill>
                <a:effectLst/>
                <a:latin typeface="+mn-lt"/>
              </a:rPr>
              <a:t>DATENKOMPETENZZENTRUM FÜR DIE INTERPROFESSIONELLE NUTZUNG VON GESUNDHEITSDATEN IN DER METROPOLE RUHR</a:t>
            </a:r>
            <a:endParaRPr lang="de-DE" sz="2300" dirty="0">
              <a:latin typeface="+mn-lt"/>
            </a:endParaRPr>
          </a:p>
        </p:txBody>
      </p:sp>
      <p:pic>
        <p:nvPicPr>
          <p:cNvPr id="9" name="Picture 4" descr="Gefördert vom BMBF LOGO — Universität Koblenz · Landau">
            <a:extLst>
              <a:ext uri="{FF2B5EF4-FFF2-40B4-BE49-F238E27FC236}">
                <a16:creationId xmlns:a16="http://schemas.microsoft.com/office/drawing/2014/main" id="{66C26087-9ADB-B315-35C6-90D5C9F01016}"/>
              </a:ext>
            </a:extLst>
          </p:cNvPr>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1895" t="-2331" r="-25518" b="-2467"/>
          <a:stretch/>
        </p:blipFill>
        <p:spPr bwMode="auto">
          <a:xfrm>
            <a:off x="10085424" y="6157756"/>
            <a:ext cx="1235719" cy="708081"/>
          </a:xfrm>
          <a:prstGeom prst="rect">
            <a:avLst/>
          </a:prstGeom>
          <a:noFill/>
          <a:extLst>
            <a:ext uri="{909E8E84-426E-40DD-AFC4-6F175D3DCCD1}">
              <a14:hiddenFill xmlns:a14="http://schemas.microsoft.com/office/drawing/2010/main">
                <a:solidFill>
                  <a:srgbClr val="FFFFFF"/>
                </a:solidFill>
              </a14:hiddenFill>
            </a:ext>
          </a:extLst>
        </p:spPr>
      </p:pic>
      <p:pic>
        <p:nvPicPr>
          <p:cNvPr id="10" name="Grafik 9">
            <a:extLst>
              <a:ext uri="{FF2B5EF4-FFF2-40B4-BE49-F238E27FC236}">
                <a16:creationId xmlns:a16="http://schemas.microsoft.com/office/drawing/2014/main" id="{486478FC-53E0-6940-7FD4-304A7D51A10B}"/>
              </a:ext>
            </a:extLst>
          </p:cNvPr>
          <p:cNvPicPr>
            <a:picLocks noChangeAspect="1"/>
          </p:cNvPicPr>
          <p:nvPr userDrawn="1"/>
        </p:nvPicPr>
        <p:blipFill rotWithShape="1">
          <a:blip r:embed="rId4"/>
          <a:srcRect l="-451" t="-334" r="962" b="-885"/>
          <a:stretch/>
        </p:blipFill>
        <p:spPr>
          <a:xfrm>
            <a:off x="11277601" y="6056392"/>
            <a:ext cx="711199" cy="794328"/>
          </a:xfrm>
          <a:prstGeom prst="rect">
            <a:avLst/>
          </a:prstGeom>
        </p:spPr>
      </p:pic>
      <p:sp>
        <p:nvSpPr>
          <p:cNvPr id="11" name="AutoShape 2" descr="Bildmotiv: ">
            <a:extLst>
              <a:ext uri="{FF2B5EF4-FFF2-40B4-BE49-F238E27FC236}">
                <a16:creationId xmlns:a16="http://schemas.microsoft.com/office/drawing/2014/main" id="{4213F1CD-3B62-AC57-9DD0-24A69C487C17}"/>
              </a:ext>
            </a:extLst>
          </p:cNvPr>
          <p:cNvSpPr>
            <a:spLocks noChangeAspect="1" noChangeArrowheads="1"/>
          </p:cNvSpPr>
          <p:nvPr userDrawn="1"/>
        </p:nvSpPr>
        <p:spPr bwMode="auto">
          <a:xfrm>
            <a:off x="5943600" y="305888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4" name="Rechteck 13">
            <a:extLst>
              <a:ext uri="{FF2B5EF4-FFF2-40B4-BE49-F238E27FC236}">
                <a16:creationId xmlns:a16="http://schemas.microsoft.com/office/drawing/2014/main" id="{E9654EB2-6049-934A-0B8C-604543934F7C}"/>
              </a:ext>
            </a:extLst>
          </p:cNvPr>
          <p:cNvSpPr/>
          <p:nvPr userDrawn="1"/>
        </p:nvSpPr>
        <p:spPr>
          <a:xfrm>
            <a:off x="0" y="4073062"/>
            <a:ext cx="12192000" cy="96818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platzhalter 19">
            <a:extLst>
              <a:ext uri="{FF2B5EF4-FFF2-40B4-BE49-F238E27FC236}">
                <a16:creationId xmlns:a16="http://schemas.microsoft.com/office/drawing/2014/main" id="{15870616-7DC4-CEBC-3D7F-EA33C9028645}"/>
              </a:ext>
            </a:extLst>
          </p:cNvPr>
          <p:cNvSpPr>
            <a:spLocks noGrp="1"/>
          </p:cNvSpPr>
          <p:nvPr>
            <p:ph type="body" sz="quarter" idx="10" hasCustomPrompt="1"/>
          </p:nvPr>
        </p:nvSpPr>
        <p:spPr>
          <a:xfrm>
            <a:off x="139230" y="4234839"/>
            <a:ext cx="11783674" cy="679596"/>
          </a:xfrm>
          <a:prstGeom prst="rect">
            <a:avLst/>
          </a:prstGeom>
        </p:spPr>
        <p:txBody>
          <a:bodyPr/>
          <a:lstStyle>
            <a:lvl1pPr marL="0" indent="0">
              <a:buNone/>
              <a:defRPr sz="4000" b="1">
                <a:solidFill>
                  <a:srgbClr val="004F9F"/>
                </a:solidFill>
              </a:defRPr>
            </a:lvl1pPr>
          </a:lstStyle>
          <a:p>
            <a:pPr lvl="0"/>
            <a:r>
              <a:rPr lang="de-DE" dirty="0"/>
              <a:t>OER BEREICH</a:t>
            </a:r>
          </a:p>
        </p:txBody>
      </p:sp>
    </p:spTree>
    <p:extLst>
      <p:ext uri="{BB962C8B-B14F-4D97-AF65-F5344CB8AC3E}">
        <p14:creationId xmlns:p14="http://schemas.microsoft.com/office/powerpoint/2010/main" val="804007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M.RUHR 1_Inhalt einfach 1">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8CA1B8D4-4C86-7ECD-64C3-0AE8AD637F4F}"/>
              </a:ext>
            </a:extLst>
          </p:cNvPr>
          <p:cNvSpPr/>
          <p:nvPr userDrawn="1"/>
        </p:nvSpPr>
        <p:spPr>
          <a:xfrm>
            <a:off x="0" y="-3547"/>
            <a:ext cx="12192000" cy="145104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mn-lt"/>
            </a:endParaRPr>
          </a:p>
        </p:txBody>
      </p:sp>
      <p:sp>
        <p:nvSpPr>
          <p:cNvPr id="2" name="Titel 1">
            <a:extLst>
              <a:ext uri="{FF2B5EF4-FFF2-40B4-BE49-F238E27FC236}">
                <a16:creationId xmlns:a16="http://schemas.microsoft.com/office/drawing/2014/main" id="{CD835D2C-E7F1-A544-B895-F06453DAC361}"/>
              </a:ext>
            </a:extLst>
          </p:cNvPr>
          <p:cNvSpPr>
            <a:spLocks noGrp="1"/>
          </p:cNvSpPr>
          <p:nvPr>
            <p:ph type="title"/>
          </p:nvPr>
        </p:nvSpPr>
        <p:spPr>
          <a:xfrm>
            <a:off x="359453" y="218566"/>
            <a:ext cx="9846870" cy="700133"/>
          </a:xfrm>
          <a:prstGeom prst="rect">
            <a:avLst/>
          </a:prstGeom>
        </p:spPr>
        <p:txBody>
          <a:bodyPr/>
          <a:lstStyle>
            <a:lvl1pPr>
              <a:defRPr b="1" i="0">
                <a:solidFill>
                  <a:srgbClr val="004F9F"/>
                </a:solidFill>
                <a:latin typeface="+mn-lt"/>
                <a:cs typeface="Calibri" panose="020F0502020204030204" pitchFamily="34" charset="0"/>
              </a:defRPr>
            </a:lvl1pPr>
          </a:lstStyle>
          <a:p>
            <a:r>
              <a:rPr lang="de-DE" dirty="0"/>
              <a:t>Mastertitelformat bearbeiten</a:t>
            </a:r>
          </a:p>
        </p:txBody>
      </p:sp>
      <p:sp>
        <p:nvSpPr>
          <p:cNvPr id="3" name="Inhaltsplatzhalter 2">
            <a:extLst>
              <a:ext uri="{FF2B5EF4-FFF2-40B4-BE49-F238E27FC236}">
                <a16:creationId xmlns:a16="http://schemas.microsoft.com/office/drawing/2014/main" id="{069BA03A-A759-3443-957F-A78505520D4A}"/>
              </a:ext>
            </a:extLst>
          </p:cNvPr>
          <p:cNvSpPr>
            <a:spLocks noGrp="1"/>
          </p:cNvSpPr>
          <p:nvPr>
            <p:ph idx="1"/>
          </p:nvPr>
        </p:nvSpPr>
        <p:spPr>
          <a:xfrm>
            <a:off x="838200" y="1825625"/>
            <a:ext cx="10515600" cy="4271449"/>
          </a:xfrm>
          <a:prstGeom prst="rect">
            <a:avLst/>
          </a:prstGeom>
        </p:spPr>
        <p:txBody>
          <a:bodyPr/>
          <a:lstStyle>
            <a:lvl1pPr>
              <a:defRPr b="1" i="0">
                <a:solidFill>
                  <a:srgbClr val="6F6F6E"/>
                </a:solidFill>
                <a:latin typeface="+mn-lt"/>
                <a:cs typeface="Calibri" panose="020F0502020204030204" pitchFamily="34" charset="0"/>
              </a:defRPr>
            </a:lvl1pPr>
            <a:lvl2pPr>
              <a:defRPr b="1" i="0">
                <a:solidFill>
                  <a:srgbClr val="6F6F6E"/>
                </a:solidFill>
                <a:latin typeface="+mn-lt"/>
                <a:cs typeface="Calibri" panose="020F0502020204030204" pitchFamily="34" charset="0"/>
              </a:defRPr>
            </a:lvl2pPr>
            <a:lvl3pPr>
              <a:defRPr b="1" i="0">
                <a:solidFill>
                  <a:srgbClr val="6F6F6E"/>
                </a:solidFill>
                <a:latin typeface="+mn-lt"/>
                <a:cs typeface="Calibri" panose="020F0502020204030204" pitchFamily="34" charset="0"/>
              </a:defRPr>
            </a:lvl3pPr>
            <a:lvl4pPr>
              <a:defRPr b="1" i="0">
                <a:solidFill>
                  <a:srgbClr val="6F6F6E"/>
                </a:solidFill>
                <a:latin typeface="+mn-lt"/>
                <a:cs typeface="Calibri" panose="020F0502020204030204" pitchFamily="34" charset="0"/>
              </a:defRPr>
            </a:lvl4pPr>
            <a:lvl5pPr>
              <a:defRPr b="1" i="0">
                <a:solidFill>
                  <a:srgbClr val="6F6F6E"/>
                </a:solidFill>
                <a:latin typeface="+mn-lt"/>
                <a:cs typeface="Calibri" panose="020F050202020403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ußzeilenplatzhalter 4">
            <a:extLst>
              <a:ext uri="{FF2B5EF4-FFF2-40B4-BE49-F238E27FC236}">
                <a16:creationId xmlns:a16="http://schemas.microsoft.com/office/drawing/2014/main" id="{78465710-7F62-784E-83AC-92E1948C185D}"/>
              </a:ext>
            </a:extLst>
          </p:cNvPr>
          <p:cNvSpPr>
            <a:spLocks noGrp="1"/>
          </p:cNvSpPr>
          <p:nvPr>
            <p:ph type="ftr" sz="quarter" idx="11"/>
          </p:nvPr>
        </p:nvSpPr>
        <p:spPr>
          <a:xfrm>
            <a:off x="2380685" y="6461404"/>
            <a:ext cx="7877909" cy="283084"/>
          </a:xfrm>
          <a:prstGeom prst="rect">
            <a:avLst/>
          </a:prstGeom>
        </p:spPr>
        <p:txBody>
          <a:bodyPr/>
          <a:lstStyle>
            <a:lvl1pPr algn="ctr">
              <a:defRPr sz="1400" b="0" i="0">
                <a:solidFill>
                  <a:srgbClr val="6F6F6E"/>
                </a:solidFill>
                <a:latin typeface="+mn-lt"/>
                <a:cs typeface="Calibri" panose="020F0502020204030204" pitchFamily="34" charset="0"/>
              </a:defRPr>
            </a:lvl1pPr>
          </a:lstStyle>
          <a:p>
            <a:endParaRPr lang="de-DE" dirty="0"/>
          </a:p>
        </p:txBody>
      </p:sp>
      <p:sp>
        <p:nvSpPr>
          <p:cNvPr id="6" name="Foliennummernplatzhalter 5">
            <a:extLst>
              <a:ext uri="{FF2B5EF4-FFF2-40B4-BE49-F238E27FC236}">
                <a16:creationId xmlns:a16="http://schemas.microsoft.com/office/drawing/2014/main" id="{37EEFAC5-ECF5-6948-97CC-841D2ED7257D}"/>
              </a:ext>
            </a:extLst>
          </p:cNvPr>
          <p:cNvSpPr>
            <a:spLocks noGrp="1"/>
          </p:cNvSpPr>
          <p:nvPr>
            <p:ph type="sldNum" sz="quarter" idx="12"/>
          </p:nvPr>
        </p:nvSpPr>
        <p:spPr>
          <a:xfrm>
            <a:off x="8610600" y="6461404"/>
            <a:ext cx="2743200" cy="283084"/>
          </a:xfrm>
          <a:prstGeom prst="rect">
            <a:avLst/>
          </a:prstGeom>
        </p:spPr>
        <p:txBody>
          <a:bodyPr/>
          <a:lstStyle>
            <a:lvl1pPr algn="r">
              <a:defRPr sz="1400" b="0" i="0">
                <a:solidFill>
                  <a:srgbClr val="6F6F6E"/>
                </a:solidFill>
                <a:latin typeface="+mn-lt"/>
                <a:cs typeface="Calibri" panose="020F0502020204030204" pitchFamily="34" charset="0"/>
              </a:defRPr>
            </a:lvl1pPr>
          </a:lstStyle>
          <a:p>
            <a:fld id="{BBDAF7BE-D89C-6B49-BAC7-BAB901C4C797}" type="slidenum">
              <a:rPr lang="de-DE" smtClean="0"/>
              <a:pPr/>
              <a:t>‹Nr.›</a:t>
            </a:fld>
            <a:endParaRPr lang="de-DE"/>
          </a:p>
        </p:txBody>
      </p:sp>
      <p:sp>
        <p:nvSpPr>
          <p:cNvPr id="13" name="Ecken des Rechtecks auf der gleichen Seite abrunden 12">
            <a:extLst>
              <a:ext uri="{FF2B5EF4-FFF2-40B4-BE49-F238E27FC236}">
                <a16:creationId xmlns:a16="http://schemas.microsoft.com/office/drawing/2014/main" id="{E5C23A2E-0362-FD44-9624-A0A7568B305D}"/>
              </a:ext>
            </a:extLst>
          </p:cNvPr>
          <p:cNvSpPr/>
          <p:nvPr userDrawn="1"/>
        </p:nvSpPr>
        <p:spPr>
          <a:xfrm rot="10800000">
            <a:off x="10206323" y="-4"/>
            <a:ext cx="1825839" cy="977465"/>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n-lt"/>
            </a:endParaRPr>
          </a:p>
        </p:txBody>
      </p:sp>
      <p:sp>
        <p:nvSpPr>
          <p:cNvPr id="15" name="Textplatzhalter 14">
            <a:extLst>
              <a:ext uri="{FF2B5EF4-FFF2-40B4-BE49-F238E27FC236}">
                <a16:creationId xmlns:a16="http://schemas.microsoft.com/office/drawing/2014/main" id="{1BFA20DD-2D12-8E4E-A599-C39632163782}"/>
              </a:ext>
            </a:extLst>
          </p:cNvPr>
          <p:cNvSpPr>
            <a:spLocks noGrp="1"/>
          </p:cNvSpPr>
          <p:nvPr>
            <p:ph type="body" sz="quarter" idx="13"/>
          </p:nvPr>
        </p:nvSpPr>
        <p:spPr>
          <a:xfrm>
            <a:off x="838200" y="1016527"/>
            <a:ext cx="9368123" cy="358320"/>
          </a:xfrm>
          <a:prstGeom prst="rect">
            <a:avLst/>
          </a:prstGeom>
        </p:spPr>
        <p:txBody>
          <a:bodyPr/>
          <a:lstStyle>
            <a:lvl1pPr>
              <a:buNone/>
              <a:defRPr sz="2000" b="0" i="0">
                <a:solidFill>
                  <a:srgbClr val="004F9F"/>
                </a:solidFill>
                <a:latin typeface="+mn-lt"/>
                <a:cs typeface="Calibri" panose="020F0502020204030204" pitchFamily="34" charset="0"/>
              </a:defRPr>
            </a:lvl1pPr>
            <a:lvl2pPr>
              <a:buNone/>
              <a:defRPr b="0" i="0">
                <a:solidFill>
                  <a:srgbClr val="004F9F"/>
                </a:solidFill>
                <a:latin typeface="Lato" panose="020F0502020204030203" pitchFamily="34" charset="0"/>
                <a:cs typeface="Lato" panose="020F0502020204030203" pitchFamily="34" charset="0"/>
              </a:defRPr>
            </a:lvl2pPr>
            <a:lvl3pPr>
              <a:buNone/>
              <a:defRPr b="0" i="0">
                <a:solidFill>
                  <a:srgbClr val="004F9F"/>
                </a:solidFill>
                <a:latin typeface="Lato" panose="020F0502020204030203" pitchFamily="34" charset="0"/>
                <a:cs typeface="Lato" panose="020F0502020204030203" pitchFamily="34" charset="0"/>
              </a:defRPr>
            </a:lvl3pPr>
            <a:lvl4pPr>
              <a:buNone/>
              <a:defRPr b="0" i="0">
                <a:solidFill>
                  <a:srgbClr val="004F9F"/>
                </a:solidFill>
                <a:latin typeface="Lato" panose="020F0502020204030203" pitchFamily="34" charset="0"/>
                <a:cs typeface="Lato" panose="020F0502020204030203" pitchFamily="34" charset="0"/>
              </a:defRPr>
            </a:lvl4pPr>
            <a:lvl5pPr>
              <a:buNone/>
              <a:defRPr b="0" i="0">
                <a:solidFill>
                  <a:srgbClr val="004F9F"/>
                </a:solidFill>
                <a:latin typeface="Lato" panose="020F0502020204030203" pitchFamily="34" charset="0"/>
                <a:cs typeface="Lato" panose="020F0502020204030203" pitchFamily="34" charset="0"/>
              </a:defRPr>
            </a:lvl5pPr>
          </a:lstStyle>
          <a:p>
            <a:pPr lvl="0"/>
            <a:r>
              <a:rPr lang="de-DE" dirty="0"/>
              <a:t>Mastertextformat bearbeiten</a:t>
            </a:r>
          </a:p>
        </p:txBody>
      </p:sp>
      <p:sp>
        <p:nvSpPr>
          <p:cNvPr id="12" name="Textplatzhalter 11">
            <a:extLst>
              <a:ext uri="{FF2B5EF4-FFF2-40B4-BE49-F238E27FC236}">
                <a16:creationId xmlns:a16="http://schemas.microsoft.com/office/drawing/2014/main" id="{2EBA8401-6FA3-AE0C-AA6B-8383F8EDC735}"/>
              </a:ext>
            </a:extLst>
          </p:cNvPr>
          <p:cNvSpPr>
            <a:spLocks noGrp="1"/>
          </p:cNvSpPr>
          <p:nvPr>
            <p:ph type="body" sz="quarter" idx="14" hasCustomPrompt="1"/>
          </p:nvPr>
        </p:nvSpPr>
        <p:spPr>
          <a:xfrm>
            <a:off x="838200" y="6210300"/>
            <a:ext cx="10515600" cy="214313"/>
          </a:xfrm>
          <a:prstGeom prst="rect">
            <a:avLst/>
          </a:prstGeom>
        </p:spPr>
        <p:txBody>
          <a:bodyPr/>
          <a:lstStyle>
            <a:lvl1pPr marL="0" indent="0">
              <a:buNone/>
              <a:defRPr sz="800">
                <a:solidFill>
                  <a:schemeClr val="bg1">
                    <a:lumMod val="65000"/>
                  </a:schemeClr>
                </a:solidFill>
                <a:latin typeface="+mn-lt"/>
              </a:defRPr>
            </a:lvl1pPr>
          </a:lstStyle>
          <a:p>
            <a:pPr lvl="0"/>
            <a:r>
              <a:rPr lang="de-DE"/>
              <a:t>Quellenangabe</a:t>
            </a:r>
          </a:p>
        </p:txBody>
      </p:sp>
      <p:pic>
        <p:nvPicPr>
          <p:cNvPr id="22" name="Grafik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4302" y="299524"/>
            <a:ext cx="1569880" cy="456639"/>
          </a:xfrm>
          <a:prstGeom prst="rect">
            <a:avLst/>
          </a:prstGeom>
        </p:spPr>
      </p:pic>
      <p:sp>
        <p:nvSpPr>
          <p:cNvPr id="7" name="Rechteck 6">
            <a:extLst>
              <a:ext uri="{FF2B5EF4-FFF2-40B4-BE49-F238E27FC236}">
                <a16:creationId xmlns:a16="http://schemas.microsoft.com/office/drawing/2014/main" id="{4E84CB5D-63D0-0F6C-9840-A4D7A1715CCB}"/>
              </a:ext>
            </a:extLst>
          </p:cNvPr>
          <p:cNvSpPr/>
          <p:nvPr userDrawn="1"/>
        </p:nvSpPr>
        <p:spPr>
          <a:xfrm>
            <a:off x="0" y="6797647"/>
            <a:ext cx="12192000" cy="56405"/>
          </a:xfrm>
          <a:prstGeom prst="rect">
            <a:avLst/>
          </a:prstGeom>
          <a:solidFill>
            <a:srgbClr val="004F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mn-lt"/>
            </a:endParaRPr>
          </a:p>
        </p:txBody>
      </p:sp>
    </p:spTree>
    <p:extLst>
      <p:ext uri="{BB962C8B-B14F-4D97-AF65-F5344CB8AC3E}">
        <p14:creationId xmlns:p14="http://schemas.microsoft.com/office/powerpoint/2010/main" val="17760641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M.RUHR 1_Inhalt mit Bild 1">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6073D2C8-AEA1-2497-D302-7759FC5D626E}"/>
              </a:ext>
            </a:extLst>
          </p:cNvPr>
          <p:cNvSpPr/>
          <p:nvPr userDrawn="1"/>
        </p:nvSpPr>
        <p:spPr>
          <a:xfrm>
            <a:off x="0" y="-3547"/>
            <a:ext cx="12192000" cy="145104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mn-lt"/>
            </a:endParaRPr>
          </a:p>
        </p:txBody>
      </p:sp>
      <p:sp>
        <p:nvSpPr>
          <p:cNvPr id="2" name="Titel 1">
            <a:extLst>
              <a:ext uri="{FF2B5EF4-FFF2-40B4-BE49-F238E27FC236}">
                <a16:creationId xmlns:a16="http://schemas.microsoft.com/office/drawing/2014/main" id="{CD835D2C-E7F1-A544-B895-F06453DAC361}"/>
              </a:ext>
            </a:extLst>
          </p:cNvPr>
          <p:cNvSpPr>
            <a:spLocks noGrp="1"/>
          </p:cNvSpPr>
          <p:nvPr>
            <p:ph type="title"/>
          </p:nvPr>
        </p:nvSpPr>
        <p:spPr>
          <a:xfrm>
            <a:off x="359453" y="218566"/>
            <a:ext cx="9846870" cy="700133"/>
          </a:xfrm>
          <a:prstGeom prst="rect">
            <a:avLst/>
          </a:prstGeom>
        </p:spPr>
        <p:txBody>
          <a:bodyPr/>
          <a:lstStyle>
            <a:lvl1pPr>
              <a:defRPr b="1" i="0">
                <a:solidFill>
                  <a:srgbClr val="004F9F"/>
                </a:solidFill>
                <a:latin typeface="+mn-lt"/>
                <a:cs typeface="Calibri" panose="020F0502020204030204" pitchFamily="34" charset="0"/>
              </a:defRPr>
            </a:lvl1pPr>
          </a:lstStyle>
          <a:p>
            <a:r>
              <a:rPr lang="de-DE" dirty="0"/>
              <a:t>Mastertitelformat bearbeiten</a:t>
            </a:r>
          </a:p>
        </p:txBody>
      </p:sp>
      <p:sp>
        <p:nvSpPr>
          <p:cNvPr id="3" name="Inhaltsplatzhalter 2">
            <a:extLst>
              <a:ext uri="{FF2B5EF4-FFF2-40B4-BE49-F238E27FC236}">
                <a16:creationId xmlns:a16="http://schemas.microsoft.com/office/drawing/2014/main" id="{069BA03A-A759-3443-957F-A78505520D4A}"/>
              </a:ext>
            </a:extLst>
          </p:cNvPr>
          <p:cNvSpPr>
            <a:spLocks noGrp="1"/>
          </p:cNvSpPr>
          <p:nvPr>
            <p:ph idx="1"/>
          </p:nvPr>
        </p:nvSpPr>
        <p:spPr>
          <a:xfrm>
            <a:off x="6096000" y="1825625"/>
            <a:ext cx="5257800" cy="4462716"/>
          </a:xfrm>
          <a:prstGeom prst="rect">
            <a:avLst/>
          </a:prstGeom>
        </p:spPr>
        <p:txBody>
          <a:bodyPr/>
          <a:lstStyle>
            <a:lvl1pPr>
              <a:defRPr b="1" i="0">
                <a:solidFill>
                  <a:srgbClr val="6F6F6E"/>
                </a:solidFill>
                <a:latin typeface="+mn-lt"/>
                <a:cs typeface="Calibri" panose="020F0502020204030204" pitchFamily="34" charset="0"/>
              </a:defRPr>
            </a:lvl1pPr>
            <a:lvl2pPr>
              <a:defRPr b="1" i="0">
                <a:solidFill>
                  <a:srgbClr val="6F6F6E"/>
                </a:solidFill>
                <a:latin typeface="+mn-lt"/>
                <a:cs typeface="Calibri" panose="020F0502020204030204" pitchFamily="34" charset="0"/>
              </a:defRPr>
            </a:lvl2pPr>
            <a:lvl3pPr>
              <a:defRPr b="1" i="0">
                <a:solidFill>
                  <a:srgbClr val="6F6F6E"/>
                </a:solidFill>
                <a:latin typeface="+mn-lt"/>
                <a:cs typeface="Calibri" panose="020F0502020204030204" pitchFamily="34" charset="0"/>
              </a:defRPr>
            </a:lvl3pPr>
            <a:lvl4pPr>
              <a:defRPr b="1" i="0">
                <a:solidFill>
                  <a:srgbClr val="6F6F6E"/>
                </a:solidFill>
                <a:latin typeface="+mn-lt"/>
                <a:cs typeface="Calibri" panose="020F0502020204030204" pitchFamily="34" charset="0"/>
              </a:defRPr>
            </a:lvl4pPr>
            <a:lvl5pPr>
              <a:defRPr b="1" i="0">
                <a:solidFill>
                  <a:srgbClr val="6F6F6E"/>
                </a:solidFill>
                <a:latin typeface="+mn-lt"/>
                <a:cs typeface="Calibri" panose="020F050202020403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ußzeilenplatzhalter 4">
            <a:extLst>
              <a:ext uri="{FF2B5EF4-FFF2-40B4-BE49-F238E27FC236}">
                <a16:creationId xmlns:a16="http://schemas.microsoft.com/office/drawing/2014/main" id="{78465710-7F62-784E-83AC-92E1948C185D}"/>
              </a:ext>
            </a:extLst>
          </p:cNvPr>
          <p:cNvSpPr>
            <a:spLocks noGrp="1"/>
          </p:cNvSpPr>
          <p:nvPr>
            <p:ph type="ftr" sz="quarter" idx="11"/>
          </p:nvPr>
        </p:nvSpPr>
        <p:spPr>
          <a:xfrm>
            <a:off x="2369865" y="6461404"/>
            <a:ext cx="7737231" cy="283084"/>
          </a:xfrm>
          <a:prstGeom prst="rect">
            <a:avLst/>
          </a:prstGeom>
        </p:spPr>
        <p:txBody>
          <a:bodyPr/>
          <a:lstStyle>
            <a:lvl1pPr>
              <a:defRPr sz="1400" b="0" i="0">
                <a:solidFill>
                  <a:srgbClr val="6F6F6E"/>
                </a:solidFill>
                <a:latin typeface="+mn-lt"/>
                <a:cs typeface="Calibri" panose="020F0502020204030204" pitchFamily="34" charset="0"/>
              </a:defRPr>
            </a:lvl1pPr>
          </a:lstStyle>
          <a:p>
            <a:pPr algn="ctr"/>
            <a:endParaRPr lang="de-DE" dirty="0"/>
          </a:p>
        </p:txBody>
      </p:sp>
      <p:sp>
        <p:nvSpPr>
          <p:cNvPr id="6" name="Foliennummernplatzhalter 5">
            <a:extLst>
              <a:ext uri="{FF2B5EF4-FFF2-40B4-BE49-F238E27FC236}">
                <a16:creationId xmlns:a16="http://schemas.microsoft.com/office/drawing/2014/main" id="{37EEFAC5-ECF5-6948-97CC-841D2ED7257D}"/>
              </a:ext>
            </a:extLst>
          </p:cNvPr>
          <p:cNvSpPr>
            <a:spLocks noGrp="1"/>
          </p:cNvSpPr>
          <p:nvPr>
            <p:ph type="sldNum" sz="quarter" idx="12"/>
          </p:nvPr>
        </p:nvSpPr>
        <p:spPr>
          <a:xfrm>
            <a:off x="8610600" y="6461404"/>
            <a:ext cx="2743200" cy="283084"/>
          </a:xfrm>
          <a:prstGeom prst="rect">
            <a:avLst/>
          </a:prstGeom>
        </p:spPr>
        <p:txBody>
          <a:bodyPr/>
          <a:lstStyle>
            <a:lvl1pPr algn="r">
              <a:defRPr sz="1400" b="0" i="0">
                <a:solidFill>
                  <a:srgbClr val="6F6F6E"/>
                </a:solidFill>
                <a:latin typeface="+mn-lt"/>
                <a:cs typeface="Calibri" panose="020F0502020204030204" pitchFamily="34" charset="0"/>
              </a:defRPr>
            </a:lvl1pPr>
          </a:lstStyle>
          <a:p>
            <a:fld id="{BBDAF7BE-D89C-6B49-BAC7-BAB901C4C797}" type="slidenum">
              <a:rPr lang="de-DE" smtClean="0"/>
              <a:pPr/>
              <a:t>‹Nr.›</a:t>
            </a:fld>
            <a:endParaRPr lang="de-DE"/>
          </a:p>
        </p:txBody>
      </p:sp>
      <p:sp>
        <p:nvSpPr>
          <p:cNvPr id="13" name="Ecken des Rechtecks auf der gleichen Seite abrunden 12">
            <a:extLst>
              <a:ext uri="{FF2B5EF4-FFF2-40B4-BE49-F238E27FC236}">
                <a16:creationId xmlns:a16="http://schemas.microsoft.com/office/drawing/2014/main" id="{E5C23A2E-0362-FD44-9624-A0A7568B305D}"/>
              </a:ext>
            </a:extLst>
          </p:cNvPr>
          <p:cNvSpPr/>
          <p:nvPr userDrawn="1"/>
        </p:nvSpPr>
        <p:spPr>
          <a:xfrm rot="10800000">
            <a:off x="10206323" y="-4"/>
            <a:ext cx="1825839" cy="977465"/>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n-lt"/>
            </a:endParaRPr>
          </a:p>
        </p:txBody>
      </p:sp>
      <p:sp>
        <p:nvSpPr>
          <p:cNvPr id="15" name="Textplatzhalter 14">
            <a:extLst>
              <a:ext uri="{FF2B5EF4-FFF2-40B4-BE49-F238E27FC236}">
                <a16:creationId xmlns:a16="http://schemas.microsoft.com/office/drawing/2014/main" id="{1BFA20DD-2D12-8E4E-A599-C39632163782}"/>
              </a:ext>
            </a:extLst>
          </p:cNvPr>
          <p:cNvSpPr>
            <a:spLocks noGrp="1"/>
          </p:cNvSpPr>
          <p:nvPr>
            <p:ph type="body" sz="quarter" idx="13"/>
          </p:nvPr>
        </p:nvSpPr>
        <p:spPr>
          <a:xfrm>
            <a:off x="838200" y="1016527"/>
            <a:ext cx="9368123" cy="358320"/>
          </a:xfrm>
          <a:prstGeom prst="rect">
            <a:avLst/>
          </a:prstGeom>
        </p:spPr>
        <p:txBody>
          <a:bodyPr/>
          <a:lstStyle>
            <a:lvl1pPr>
              <a:buNone/>
              <a:defRPr sz="2000" b="0" i="0">
                <a:solidFill>
                  <a:srgbClr val="004F9F"/>
                </a:solidFill>
                <a:latin typeface="+mn-lt"/>
                <a:cs typeface="Calibri" panose="020F0502020204030204" pitchFamily="34" charset="0"/>
              </a:defRPr>
            </a:lvl1pPr>
            <a:lvl2pPr>
              <a:buNone/>
              <a:defRPr b="0" i="0">
                <a:solidFill>
                  <a:srgbClr val="004F9F"/>
                </a:solidFill>
                <a:latin typeface="Lato" panose="020F0502020204030203" pitchFamily="34" charset="0"/>
                <a:cs typeface="Lato" panose="020F0502020204030203" pitchFamily="34" charset="0"/>
              </a:defRPr>
            </a:lvl2pPr>
            <a:lvl3pPr>
              <a:buNone/>
              <a:defRPr b="0" i="0">
                <a:solidFill>
                  <a:srgbClr val="004F9F"/>
                </a:solidFill>
                <a:latin typeface="Lato" panose="020F0502020204030203" pitchFamily="34" charset="0"/>
                <a:cs typeface="Lato" panose="020F0502020204030203" pitchFamily="34" charset="0"/>
              </a:defRPr>
            </a:lvl3pPr>
            <a:lvl4pPr>
              <a:buNone/>
              <a:defRPr b="0" i="0">
                <a:solidFill>
                  <a:srgbClr val="004F9F"/>
                </a:solidFill>
                <a:latin typeface="Lato" panose="020F0502020204030203" pitchFamily="34" charset="0"/>
                <a:cs typeface="Lato" panose="020F0502020204030203" pitchFamily="34" charset="0"/>
              </a:defRPr>
            </a:lvl4pPr>
            <a:lvl5pPr>
              <a:buNone/>
              <a:defRPr b="0" i="0">
                <a:solidFill>
                  <a:srgbClr val="004F9F"/>
                </a:solidFill>
                <a:latin typeface="Lato" panose="020F0502020204030203" pitchFamily="34" charset="0"/>
                <a:cs typeface="Lato" panose="020F0502020204030203" pitchFamily="34" charset="0"/>
              </a:defRPr>
            </a:lvl5pPr>
          </a:lstStyle>
          <a:p>
            <a:pPr lvl="0"/>
            <a:r>
              <a:rPr lang="de-DE" dirty="0"/>
              <a:t>Mastertextformat bearbeiten</a:t>
            </a:r>
          </a:p>
        </p:txBody>
      </p:sp>
      <p:sp>
        <p:nvSpPr>
          <p:cNvPr id="14" name="Bildplatzhalter 13">
            <a:extLst>
              <a:ext uri="{FF2B5EF4-FFF2-40B4-BE49-F238E27FC236}">
                <a16:creationId xmlns:a16="http://schemas.microsoft.com/office/drawing/2014/main" id="{E2F7C0E8-6F45-194C-9101-46DDBD399591}"/>
              </a:ext>
            </a:extLst>
          </p:cNvPr>
          <p:cNvSpPr>
            <a:spLocks noGrp="1"/>
          </p:cNvSpPr>
          <p:nvPr>
            <p:ph type="pic" sz="quarter" idx="14"/>
          </p:nvPr>
        </p:nvSpPr>
        <p:spPr>
          <a:xfrm>
            <a:off x="838200" y="1825372"/>
            <a:ext cx="4957763" cy="4462716"/>
          </a:xfrm>
          <a:prstGeom prst="rect">
            <a:avLst/>
          </a:prstGeom>
        </p:spPr>
        <p:txBody>
          <a:bodyPr/>
          <a:lstStyle>
            <a:lvl1pPr>
              <a:defRPr>
                <a:latin typeface="+mn-lt"/>
              </a:defRPr>
            </a:lvl1pPr>
          </a:lstStyle>
          <a:p>
            <a:endParaRPr lang="de-DE"/>
          </a:p>
        </p:txBody>
      </p:sp>
      <p:pic>
        <p:nvPicPr>
          <p:cNvPr id="7" name="Grafik 6">
            <a:extLst>
              <a:ext uri="{FF2B5EF4-FFF2-40B4-BE49-F238E27FC236}">
                <a16:creationId xmlns:a16="http://schemas.microsoft.com/office/drawing/2014/main" id="{2F651363-F80C-21AA-1A56-CB27B759103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4302" y="299524"/>
            <a:ext cx="1569880" cy="456639"/>
          </a:xfrm>
          <a:prstGeom prst="rect">
            <a:avLst/>
          </a:prstGeom>
        </p:spPr>
      </p:pic>
    </p:spTree>
    <p:extLst>
      <p:ext uri="{BB962C8B-B14F-4D97-AF65-F5344CB8AC3E}">
        <p14:creationId xmlns:p14="http://schemas.microsoft.com/office/powerpoint/2010/main" val="20321529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M.RUHR Trennfolie">
    <p:spTree>
      <p:nvGrpSpPr>
        <p:cNvPr id="1" name=""/>
        <p:cNvGrpSpPr/>
        <p:nvPr/>
      </p:nvGrpSpPr>
      <p:grpSpPr>
        <a:xfrm>
          <a:off x="0" y="0"/>
          <a:ext cx="0" cy="0"/>
          <a:chOff x="0" y="0"/>
          <a:chExt cx="0" cy="0"/>
        </a:xfrm>
      </p:grpSpPr>
      <p:sp>
        <p:nvSpPr>
          <p:cNvPr id="14" name="Rechteck 13">
            <a:extLst>
              <a:ext uri="{FF2B5EF4-FFF2-40B4-BE49-F238E27FC236}">
                <a16:creationId xmlns:a16="http://schemas.microsoft.com/office/drawing/2014/main" id="{FB65EE10-ACFB-E14A-8DBE-0A195B1D855F}"/>
              </a:ext>
            </a:extLst>
          </p:cNvPr>
          <p:cNvSpPr/>
          <p:nvPr userDrawn="1"/>
        </p:nvSpPr>
        <p:spPr>
          <a:xfrm>
            <a:off x="0" y="569659"/>
            <a:ext cx="12192001" cy="6288341"/>
          </a:xfrm>
          <a:prstGeom prst="rect">
            <a:avLst/>
          </a:prstGeom>
          <a:solidFill>
            <a:srgbClr val="004F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a:solidFill>
                <a:srgbClr val="6F6F6E"/>
              </a:solidFill>
              <a:latin typeface="+mn-lt"/>
              <a:cs typeface="Calibri" panose="020F0502020204030204" pitchFamily="34" charset="0"/>
            </a:endParaRPr>
          </a:p>
        </p:txBody>
      </p:sp>
      <p:sp>
        <p:nvSpPr>
          <p:cNvPr id="7" name="Rechteck 6">
            <a:extLst>
              <a:ext uri="{FF2B5EF4-FFF2-40B4-BE49-F238E27FC236}">
                <a16:creationId xmlns:a16="http://schemas.microsoft.com/office/drawing/2014/main" id="{6EA1656B-4002-B443-B8D7-1C860700F0F1}"/>
              </a:ext>
            </a:extLst>
          </p:cNvPr>
          <p:cNvSpPr/>
          <p:nvPr userDrawn="1"/>
        </p:nvSpPr>
        <p:spPr>
          <a:xfrm flipV="1">
            <a:off x="0" y="-5"/>
            <a:ext cx="12192001" cy="569664"/>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a:solidFill>
                <a:srgbClr val="6F6F6E"/>
              </a:solidFill>
              <a:latin typeface="+mn-lt"/>
              <a:cs typeface="Calibri" panose="020F0502020204030204" pitchFamily="34" charset="0"/>
            </a:endParaRPr>
          </a:p>
        </p:txBody>
      </p:sp>
      <p:sp>
        <p:nvSpPr>
          <p:cNvPr id="2" name="Titel 1">
            <a:extLst>
              <a:ext uri="{FF2B5EF4-FFF2-40B4-BE49-F238E27FC236}">
                <a16:creationId xmlns:a16="http://schemas.microsoft.com/office/drawing/2014/main" id="{CD835D2C-E7F1-A544-B895-F06453DAC361}"/>
              </a:ext>
            </a:extLst>
          </p:cNvPr>
          <p:cNvSpPr>
            <a:spLocks noGrp="1"/>
          </p:cNvSpPr>
          <p:nvPr>
            <p:ph type="title"/>
          </p:nvPr>
        </p:nvSpPr>
        <p:spPr>
          <a:xfrm>
            <a:off x="838198" y="2532461"/>
            <a:ext cx="10657115" cy="977467"/>
          </a:xfrm>
          <a:prstGeom prst="rect">
            <a:avLst/>
          </a:prstGeom>
        </p:spPr>
        <p:txBody>
          <a:bodyPr/>
          <a:lstStyle>
            <a:lvl1pPr algn="ctr">
              <a:defRPr sz="5400" b="1" i="0">
                <a:solidFill>
                  <a:srgbClr val="F0F0F0"/>
                </a:solidFill>
                <a:latin typeface="+mn-lt"/>
                <a:cs typeface="Calibri" panose="020F0502020204030204" pitchFamily="34" charset="0"/>
              </a:defRPr>
            </a:lvl1pPr>
          </a:lstStyle>
          <a:p>
            <a:r>
              <a:rPr lang="de-DE" dirty="0"/>
              <a:t>Mastertitelformat bearbeiten</a:t>
            </a:r>
          </a:p>
        </p:txBody>
      </p:sp>
      <p:sp>
        <p:nvSpPr>
          <p:cNvPr id="13" name="Ecken des Rechtecks auf der gleichen Seite abrunden 12">
            <a:extLst>
              <a:ext uri="{FF2B5EF4-FFF2-40B4-BE49-F238E27FC236}">
                <a16:creationId xmlns:a16="http://schemas.microsoft.com/office/drawing/2014/main" id="{E5C23A2E-0362-FD44-9624-A0A7568B305D}"/>
              </a:ext>
            </a:extLst>
          </p:cNvPr>
          <p:cNvSpPr/>
          <p:nvPr userDrawn="1"/>
        </p:nvSpPr>
        <p:spPr>
          <a:xfrm rot="10800000">
            <a:off x="10206323" y="-4"/>
            <a:ext cx="1825839" cy="977465"/>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n-lt"/>
            </a:endParaRPr>
          </a:p>
        </p:txBody>
      </p:sp>
      <p:sp>
        <p:nvSpPr>
          <p:cNvPr id="17" name="Textplatzhalter 16">
            <a:extLst>
              <a:ext uri="{FF2B5EF4-FFF2-40B4-BE49-F238E27FC236}">
                <a16:creationId xmlns:a16="http://schemas.microsoft.com/office/drawing/2014/main" id="{2CD449F3-7839-2940-93C0-55AE25378A54}"/>
              </a:ext>
            </a:extLst>
          </p:cNvPr>
          <p:cNvSpPr>
            <a:spLocks noGrp="1"/>
          </p:cNvSpPr>
          <p:nvPr>
            <p:ph type="body" sz="quarter" idx="10"/>
          </p:nvPr>
        </p:nvSpPr>
        <p:spPr>
          <a:xfrm>
            <a:off x="838198" y="3858689"/>
            <a:ext cx="10657115" cy="1540513"/>
          </a:xfrm>
          <a:prstGeom prst="rect">
            <a:avLst/>
          </a:prstGeom>
        </p:spPr>
        <p:txBody>
          <a:bodyPr/>
          <a:lstStyle>
            <a:lvl1pPr algn="ctr">
              <a:buNone/>
              <a:defRPr b="0" i="1">
                <a:solidFill>
                  <a:schemeClr val="bg1"/>
                </a:solidFill>
                <a:latin typeface="+mn-lt"/>
                <a:cs typeface="Calibri" panose="020F0502020204030204" pitchFamily="34" charset="0"/>
              </a:defRPr>
            </a:lvl1pPr>
            <a:lvl2pPr algn="ctr">
              <a:buNone/>
              <a:defRPr b="0" i="1">
                <a:solidFill>
                  <a:schemeClr val="bg1"/>
                </a:solidFill>
                <a:latin typeface="Lato" panose="020F0502020204030203" pitchFamily="34" charset="0"/>
                <a:cs typeface="Lato" panose="020F0502020204030203" pitchFamily="34" charset="0"/>
              </a:defRPr>
            </a:lvl2pPr>
            <a:lvl3pPr algn="ctr">
              <a:buNone/>
              <a:defRPr b="0" i="1">
                <a:solidFill>
                  <a:schemeClr val="bg1"/>
                </a:solidFill>
                <a:latin typeface="Lato" panose="020F0502020204030203" pitchFamily="34" charset="0"/>
                <a:cs typeface="Lato" panose="020F0502020204030203" pitchFamily="34" charset="0"/>
              </a:defRPr>
            </a:lvl3pPr>
            <a:lvl4pPr algn="ctr">
              <a:buNone/>
              <a:defRPr b="0" i="1">
                <a:solidFill>
                  <a:schemeClr val="bg1"/>
                </a:solidFill>
                <a:latin typeface="Lato" panose="020F0502020204030203" pitchFamily="34" charset="0"/>
                <a:cs typeface="Lato" panose="020F0502020204030203" pitchFamily="34" charset="0"/>
              </a:defRPr>
            </a:lvl4pPr>
            <a:lvl5pPr algn="ctr">
              <a:buNone/>
              <a:defRPr b="0" i="1">
                <a:solidFill>
                  <a:schemeClr val="bg1"/>
                </a:solidFill>
                <a:latin typeface="Lato" panose="020F0502020204030203" pitchFamily="34" charset="0"/>
                <a:cs typeface="Lato" panose="020F0502020204030203" pitchFamily="34" charset="0"/>
              </a:defRPr>
            </a:lvl5pPr>
          </a:lstStyle>
          <a:p>
            <a:pPr lvl="0"/>
            <a:r>
              <a:rPr lang="de-DE"/>
              <a:t>Mastertextformat bearbeiten</a:t>
            </a:r>
          </a:p>
        </p:txBody>
      </p:sp>
      <p:pic>
        <p:nvPicPr>
          <p:cNvPr id="3" name="Grafik 2">
            <a:extLst>
              <a:ext uri="{FF2B5EF4-FFF2-40B4-BE49-F238E27FC236}">
                <a16:creationId xmlns:a16="http://schemas.microsoft.com/office/drawing/2014/main" id="{983F8CE9-F01E-83D2-EA0D-C6823B4F85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4302" y="299524"/>
            <a:ext cx="1569880" cy="456639"/>
          </a:xfrm>
          <a:prstGeom prst="rect">
            <a:avLst/>
          </a:prstGeom>
        </p:spPr>
      </p:pic>
    </p:spTree>
    <p:extLst>
      <p:ext uri="{BB962C8B-B14F-4D97-AF65-F5344CB8AC3E}">
        <p14:creationId xmlns:p14="http://schemas.microsoft.com/office/powerpoint/2010/main" val="34937747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M.RUHR Abschlussfolie">
    <p:spTree>
      <p:nvGrpSpPr>
        <p:cNvPr id="1" name=""/>
        <p:cNvGrpSpPr/>
        <p:nvPr/>
      </p:nvGrpSpPr>
      <p:grpSpPr>
        <a:xfrm>
          <a:off x="0" y="0"/>
          <a:ext cx="0" cy="0"/>
          <a:chOff x="0" y="0"/>
          <a:chExt cx="0" cy="0"/>
        </a:xfrm>
      </p:grpSpPr>
      <p:pic>
        <p:nvPicPr>
          <p:cNvPr id="13" name="Picture 6" descr="Generated Image">
            <a:extLst>
              <a:ext uri="{FF2B5EF4-FFF2-40B4-BE49-F238E27FC236}">
                <a16:creationId xmlns:a16="http://schemas.microsoft.com/office/drawing/2014/main" id="{6314A190-CC20-35EE-1630-CF7EF5CC6067}"/>
              </a:ext>
            </a:extLst>
          </p:cNvPr>
          <p:cNvPicPr>
            <a:picLocks noChangeAspect="1" noChangeArrowheads="1"/>
          </p:cNvPicPr>
          <p:nvPr userDrawn="1"/>
        </p:nvPicPr>
        <p:blipFill rotWithShape="1">
          <a:blip r:embed="rId2">
            <a:alphaModFix/>
            <a:extLst>
              <a:ext uri="{28A0092B-C50C-407E-A947-70E740481C1C}">
                <a14:useLocalDpi xmlns:a14="http://schemas.microsoft.com/office/drawing/2010/main" val="0"/>
              </a:ext>
            </a:extLst>
          </a:blip>
          <a:srcRect t="65605" b="6091"/>
          <a:stretch/>
        </p:blipFill>
        <p:spPr bwMode="auto">
          <a:xfrm>
            <a:off x="0" y="4180017"/>
            <a:ext cx="12192000" cy="2677983"/>
          </a:xfrm>
          <a:prstGeom prst="rect">
            <a:avLst/>
          </a:prstGeom>
          <a:noFill/>
          <a:extLst>
            <a:ext uri="{909E8E84-426E-40DD-AFC4-6F175D3DCCD1}">
              <a14:hiddenFill xmlns:a14="http://schemas.microsoft.com/office/drawing/2010/main">
                <a:solidFill>
                  <a:srgbClr val="FFFFFF"/>
                </a:solidFill>
              </a14:hiddenFill>
            </a:ext>
          </a:extLst>
        </p:spPr>
      </p:pic>
      <p:pic>
        <p:nvPicPr>
          <p:cNvPr id="4" name="Grafik 3">
            <a:extLst>
              <a:ext uri="{FF2B5EF4-FFF2-40B4-BE49-F238E27FC236}">
                <a16:creationId xmlns:a16="http://schemas.microsoft.com/office/drawing/2014/main" id="{13D83B52-EB5D-C275-8E47-A4611E70F9F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7399" y="396326"/>
            <a:ext cx="3579557" cy="1042173"/>
          </a:xfrm>
          <a:prstGeom prst="rect">
            <a:avLst/>
          </a:prstGeom>
        </p:spPr>
      </p:pic>
      <p:pic>
        <p:nvPicPr>
          <p:cNvPr id="5" name="Picture 4" descr="Gefördert vom BMBF LOGO — Universität Koblenz · Landau">
            <a:extLst>
              <a:ext uri="{FF2B5EF4-FFF2-40B4-BE49-F238E27FC236}">
                <a16:creationId xmlns:a16="http://schemas.microsoft.com/office/drawing/2014/main" id="{459F3749-C8A6-E416-C809-4D173348B5B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4479574" y="1069977"/>
            <a:ext cx="1542445" cy="1074570"/>
          </a:xfrm>
          <a:prstGeom prst="rect">
            <a:avLst/>
          </a:prstGeom>
          <a:noFill/>
          <a:extLst>
            <a:ext uri="{909E8E84-426E-40DD-AFC4-6F175D3DCCD1}">
              <a14:hiddenFill xmlns:a14="http://schemas.microsoft.com/office/drawing/2010/main">
                <a:solidFill>
                  <a:srgbClr val="FFFFFF"/>
                </a:solidFill>
              </a14:hiddenFill>
            </a:ext>
          </a:extLst>
        </p:spPr>
      </p:pic>
      <p:pic>
        <p:nvPicPr>
          <p:cNvPr id="6" name="Grafik 5">
            <a:extLst>
              <a:ext uri="{FF2B5EF4-FFF2-40B4-BE49-F238E27FC236}">
                <a16:creationId xmlns:a16="http://schemas.microsoft.com/office/drawing/2014/main" id="{47EFBAB5-FE61-C083-17AD-9CFA708A7F21}"/>
              </a:ext>
            </a:extLst>
          </p:cNvPr>
          <p:cNvPicPr>
            <a:picLocks noChangeAspect="1"/>
          </p:cNvPicPr>
          <p:nvPr userDrawn="1"/>
        </p:nvPicPr>
        <p:blipFill>
          <a:blip r:embed="rId5"/>
          <a:stretch>
            <a:fillRect/>
          </a:stretch>
        </p:blipFill>
        <p:spPr>
          <a:xfrm>
            <a:off x="4777094" y="2438588"/>
            <a:ext cx="1142999" cy="1254787"/>
          </a:xfrm>
          <a:prstGeom prst="rect">
            <a:avLst/>
          </a:prstGeom>
        </p:spPr>
      </p:pic>
      <p:sp>
        <p:nvSpPr>
          <p:cNvPr id="7" name="Textplatzhalter 6">
            <a:extLst>
              <a:ext uri="{FF2B5EF4-FFF2-40B4-BE49-F238E27FC236}">
                <a16:creationId xmlns:a16="http://schemas.microsoft.com/office/drawing/2014/main" id="{BE5CAD84-0D1F-6C1F-85B9-8357ADF87310}"/>
              </a:ext>
            </a:extLst>
          </p:cNvPr>
          <p:cNvSpPr txBox="1">
            <a:spLocks/>
          </p:cNvSpPr>
          <p:nvPr userDrawn="1"/>
        </p:nvSpPr>
        <p:spPr>
          <a:xfrm>
            <a:off x="1088008" y="2515833"/>
            <a:ext cx="2638325" cy="399908"/>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000" b="0" i="0" kern="1200">
                <a:solidFill>
                  <a:srgbClr val="004F9F"/>
                </a:solidFill>
                <a:latin typeface="Lato" panose="020F0502020204030203"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400" b="0" i="0" kern="1200">
                <a:solidFill>
                  <a:srgbClr val="004F9F"/>
                </a:solidFill>
                <a:latin typeface="Lato" panose="020F0502020204030203" pitchFamily="34" charset="0"/>
                <a:ea typeface="+mn-ea"/>
                <a:cs typeface="Lato" panose="020F0502020204030203"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a:solidFill>
                  <a:srgbClr val="004F9F"/>
                </a:solidFill>
                <a:latin typeface="Lato" panose="020F0502020204030203" pitchFamily="34" charset="0"/>
                <a:ea typeface="+mn-ea"/>
                <a:cs typeface="Lato" panose="020F0502020204030203"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1800" b="0" i="0" kern="1200">
                <a:solidFill>
                  <a:srgbClr val="004F9F"/>
                </a:solidFill>
                <a:latin typeface="Lato" panose="020F0502020204030203" pitchFamily="34" charset="0"/>
                <a:ea typeface="+mn-ea"/>
                <a:cs typeface="Lato" panose="020F0502020204030203"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1800" b="0" i="0" kern="1200">
                <a:solidFill>
                  <a:srgbClr val="004F9F"/>
                </a:solidFill>
                <a:latin typeface="Lato" panose="020F0502020204030203" pitchFamily="34" charset="0"/>
                <a:ea typeface="+mn-ea"/>
                <a:cs typeface="Lato"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2400" dirty="0">
                <a:solidFill>
                  <a:srgbClr val="004F9F"/>
                </a:solidFill>
                <a:latin typeface="+mn-lt"/>
                <a:ea typeface="Lato"/>
                <a:cs typeface="Calibri"/>
              </a:rPr>
              <a:t>https://dim-ruhr.de</a:t>
            </a:r>
          </a:p>
        </p:txBody>
      </p:sp>
      <p:sp>
        <p:nvSpPr>
          <p:cNvPr id="8" name="AutoShape 5" descr="Umschlag Silhouette">
            <a:extLst>
              <a:ext uri="{FF2B5EF4-FFF2-40B4-BE49-F238E27FC236}">
                <a16:creationId xmlns:a16="http://schemas.microsoft.com/office/drawing/2014/main" id="{2BDB805C-FEE3-C70F-A3CC-7D1301C79C73}"/>
              </a:ext>
            </a:extLst>
          </p:cNvPr>
          <p:cNvSpPr>
            <a:spLocks noChangeAspect="1" noChangeArrowheads="1"/>
          </p:cNvSpPr>
          <p:nvPr userDrawn="1"/>
        </p:nvSpPr>
        <p:spPr bwMode="auto">
          <a:xfrm>
            <a:off x="2190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9" name="Grafik 8" descr="Umschlag Silhouette">
            <a:extLst>
              <a:ext uri="{FF2B5EF4-FFF2-40B4-BE49-F238E27FC236}">
                <a16:creationId xmlns:a16="http://schemas.microsoft.com/office/drawing/2014/main" id="{179C2F3D-1544-3D5E-A935-B0E48852A1D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37399" y="2280590"/>
            <a:ext cx="914400" cy="914400"/>
          </a:xfrm>
          <a:prstGeom prst="rect">
            <a:avLst/>
          </a:prstGeom>
        </p:spPr>
      </p:pic>
      <p:pic>
        <p:nvPicPr>
          <p:cNvPr id="10" name="Grafik 9" descr="Internet Silhouette">
            <a:extLst>
              <a:ext uri="{FF2B5EF4-FFF2-40B4-BE49-F238E27FC236}">
                <a16:creationId xmlns:a16="http://schemas.microsoft.com/office/drawing/2014/main" id="{B2F711C2-3428-3D09-F653-954985393EA2}"/>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37399" y="2931231"/>
            <a:ext cx="914400" cy="914400"/>
          </a:xfrm>
          <a:prstGeom prst="rect">
            <a:avLst/>
          </a:prstGeom>
        </p:spPr>
      </p:pic>
      <p:sp>
        <p:nvSpPr>
          <p:cNvPr id="11" name="Textfeld 10">
            <a:extLst>
              <a:ext uri="{FF2B5EF4-FFF2-40B4-BE49-F238E27FC236}">
                <a16:creationId xmlns:a16="http://schemas.microsoft.com/office/drawing/2014/main" id="{6B5E8B86-EE0E-3942-6714-20017E4CF3F6}"/>
              </a:ext>
            </a:extLst>
          </p:cNvPr>
          <p:cNvSpPr txBox="1"/>
          <p:nvPr userDrawn="1"/>
        </p:nvSpPr>
        <p:spPr>
          <a:xfrm>
            <a:off x="6548206" y="735959"/>
            <a:ext cx="5794744" cy="2862322"/>
          </a:xfrm>
          <a:prstGeom prst="rect">
            <a:avLst/>
          </a:prstGeom>
          <a:noFill/>
        </p:spPr>
        <p:txBody>
          <a:bodyPr wrap="square" rtlCol="0">
            <a:spAutoFit/>
          </a:bodyPr>
          <a:lstStyle/>
          <a:p>
            <a:r>
              <a:rPr lang="de-DE" b="1" dirty="0">
                <a:latin typeface="+mn-lt"/>
              </a:rPr>
              <a:t>„Randomisierte Kontrollierte Studien“ </a:t>
            </a:r>
            <a:r>
              <a:rPr lang="de-DE">
                <a:latin typeface="+mn-lt"/>
              </a:rPr>
              <a:t>von Uni WH.</a:t>
            </a:r>
            <a:endParaRPr lang="de-DE" dirty="0">
              <a:latin typeface="+mn-lt"/>
            </a:endParaRPr>
          </a:p>
          <a:p>
            <a:r>
              <a:rPr lang="de-DE" dirty="0">
                <a:latin typeface="+mn-lt"/>
              </a:rPr>
              <a:t>Dieses Werk und dessen Inhalt sind – sofern nicht anders angegeben – lizensiert unter CC BY 4.0. Ausgenommen aus der Lizenz sind die verwendeten Logos.</a:t>
            </a:r>
          </a:p>
          <a:p>
            <a:endParaRPr lang="de-DE" dirty="0">
              <a:latin typeface="+mn-lt"/>
            </a:endParaRPr>
          </a:p>
          <a:p>
            <a:r>
              <a:rPr lang="de-DE" dirty="0">
                <a:latin typeface="+mn-lt"/>
              </a:rPr>
              <a:t>Der Lizenzvertrag ist hier abrufbar:</a:t>
            </a:r>
          </a:p>
          <a:p>
            <a:r>
              <a:rPr lang="de-DE" dirty="0">
                <a:latin typeface="+mn-lt"/>
                <a:hlinkClick r:id="rId10"/>
              </a:rPr>
              <a:t>https://creativecommons.org/licenses/by/4.0/</a:t>
            </a:r>
            <a:r>
              <a:rPr lang="de-DE" dirty="0">
                <a:latin typeface="+mn-lt"/>
              </a:rPr>
              <a:t> </a:t>
            </a:r>
          </a:p>
          <a:p>
            <a:endParaRPr lang="de-DE" dirty="0">
              <a:latin typeface="+mn-lt"/>
            </a:endParaRPr>
          </a:p>
          <a:p>
            <a:r>
              <a:rPr lang="de-DE" dirty="0">
                <a:latin typeface="+mn-lt"/>
              </a:rPr>
              <a:t>Das Werk ist online verfügbar unter:</a:t>
            </a:r>
          </a:p>
          <a:p>
            <a:r>
              <a:rPr lang="de-DE" dirty="0">
                <a:latin typeface="+mn-lt"/>
              </a:rPr>
              <a:t>Link einfügen</a:t>
            </a:r>
          </a:p>
        </p:txBody>
      </p:sp>
      <p:pic>
        <p:nvPicPr>
          <p:cNvPr id="12" name="Grafik 11">
            <a:extLst>
              <a:ext uri="{FF2B5EF4-FFF2-40B4-BE49-F238E27FC236}">
                <a16:creationId xmlns:a16="http://schemas.microsoft.com/office/drawing/2014/main" id="{94DD20FA-97D6-2858-9C9D-EC5E1C82A0DB}"/>
              </a:ext>
            </a:extLst>
          </p:cNvPr>
          <p:cNvPicPr>
            <a:picLocks noChangeAspect="1"/>
          </p:cNvPicPr>
          <p:nvPr userDrawn="1"/>
        </p:nvPicPr>
        <p:blipFill>
          <a:blip r:embed="rId11"/>
          <a:stretch>
            <a:fillRect/>
          </a:stretch>
        </p:blipFill>
        <p:spPr>
          <a:xfrm>
            <a:off x="11049000" y="3648784"/>
            <a:ext cx="1143000" cy="400050"/>
          </a:xfrm>
          <a:prstGeom prst="rect">
            <a:avLst/>
          </a:prstGeom>
        </p:spPr>
      </p:pic>
      <p:sp>
        <p:nvSpPr>
          <p:cNvPr id="14" name="Rechteck 13">
            <a:extLst>
              <a:ext uri="{FF2B5EF4-FFF2-40B4-BE49-F238E27FC236}">
                <a16:creationId xmlns:a16="http://schemas.microsoft.com/office/drawing/2014/main" id="{A8E5A5DA-CB25-76A1-909A-9BBC89334BD0}"/>
              </a:ext>
            </a:extLst>
          </p:cNvPr>
          <p:cNvSpPr/>
          <p:nvPr userDrawn="1"/>
        </p:nvSpPr>
        <p:spPr>
          <a:xfrm>
            <a:off x="14150" y="4261058"/>
            <a:ext cx="12192000" cy="3122483"/>
          </a:xfrm>
          <a:prstGeom prst="rect">
            <a:avLst/>
          </a:prstGeom>
          <a:gradFill flip="none" rotWithShape="1">
            <a:gsLst>
              <a:gs pos="0">
                <a:schemeClr val="bg1"/>
              </a:gs>
              <a:gs pos="55000">
                <a:schemeClr val="bg1">
                  <a:alpha val="0"/>
                </a:scheme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Rechteck 14">
            <a:extLst>
              <a:ext uri="{FF2B5EF4-FFF2-40B4-BE49-F238E27FC236}">
                <a16:creationId xmlns:a16="http://schemas.microsoft.com/office/drawing/2014/main" id="{47B83825-AC61-43CE-41CB-FD2763516322}"/>
              </a:ext>
            </a:extLst>
          </p:cNvPr>
          <p:cNvSpPr/>
          <p:nvPr userDrawn="1"/>
        </p:nvSpPr>
        <p:spPr>
          <a:xfrm>
            <a:off x="1277257" y="319304"/>
            <a:ext cx="10928892" cy="328669"/>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Rechteck 15">
            <a:extLst>
              <a:ext uri="{FF2B5EF4-FFF2-40B4-BE49-F238E27FC236}">
                <a16:creationId xmlns:a16="http://schemas.microsoft.com/office/drawing/2014/main" id="{95BBD36C-FBA7-B3EA-D1F9-01F8198DFFE5}"/>
              </a:ext>
            </a:extLst>
          </p:cNvPr>
          <p:cNvSpPr/>
          <p:nvPr userDrawn="1"/>
        </p:nvSpPr>
        <p:spPr>
          <a:xfrm>
            <a:off x="0" y="4059547"/>
            <a:ext cx="12206150" cy="201511"/>
          </a:xfrm>
          <a:prstGeom prst="rect">
            <a:avLst/>
          </a:prstGeom>
          <a:solidFill>
            <a:srgbClr val="004F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Rechteck 16">
            <a:extLst>
              <a:ext uri="{FF2B5EF4-FFF2-40B4-BE49-F238E27FC236}">
                <a16:creationId xmlns:a16="http://schemas.microsoft.com/office/drawing/2014/main" id="{A2F1CE1E-5392-D4F9-A989-9699295136BD}"/>
              </a:ext>
            </a:extLst>
          </p:cNvPr>
          <p:cNvSpPr/>
          <p:nvPr userDrawn="1"/>
        </p:nvSpPr>
        <p:spPr>
          <a:xfrm>
            <a:off x="-14151" y="-26914"/>
            <a:ext cx="12220299" cy="377095"/>
          </a:xfrm>
          <a:prstGeom prst="rect">
            <a:avLst/>
          </a:prstGeom>
          <a:solidFill>
            <a:srgbClr val="004F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Textfeld 18">
            <a:extLst>
              <a:ext uri="{FF2B5EF4-FFF2-40B4-BE49-F238E27FC236}">
                <a16:creationId xmlns:a16="http://schemas.microsoft.com/office/drawing/2014/main" id="{0BB71DB7-72D5-EE9A-1779-4590E79D4DCC}"/>
              </a:ext>
            </a:extLst>
          </p:cNvPr>
          <p:cNvSpPr txBox="1"/>
          <p:nvPr userDrawn="1"/>
        </p:nvSpPr>
        <p:spPr>
          <a:xfrm>
            <a:off x="1051799" y="3096886"/>
            <a:ext cx="3069771" cy="461665"/>
          </a:xfrm>
          <a:prstGeom prst="rect">
            <a:avLst/>
          </a:prstGeom>
          <a:noFill/>
        </p:spPr>
        <p:txBody>
          <a:bodyPr wrap="square">
            <a:spAutoFit/>
          </a:bodyPr>
          <a:lstStyle/>
          <a:p>
            <a:pPr marL="0" indent="0">
              <a:buNone/>
            </a:pPr>
            <a:r>
              <a:rPr lang="de-DE" sz="2400" dirty="0">
                <a:solidFill>
                  <a:srgbClr val="004F9F"/>
                </a:solidFill>
                <a:latin typeface="+mn-lt"/>
                <a:ea typeface="Lato"/>
                <a:cs typeface="Calibri"/>
              </a:rPr>
              <a:t>dimruhr@uni-wh.de</a:t>
            </a:r>
          </a:p>
        </p:txBody>
      </p:sp>
    </p:spTree>
    <p:extLst>
      <p:ext uri="{BB962C8B-B14F-4D97-AF65-F5344CB8AC3E}">
        <p14:creationId xmlns:p14="http://schemas.microsoft.com/office/powerpoint/2010/main" val="3885395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M.RUHR In/Out">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AAB219BC-57CB-838B-637F-7ABD36682DD6}"/>
              </a:ext>
            </a:extLst>
          </p:cNvPr>
          <p:cNvSpPr/>
          <p:nvPr userDrawn="1"/>
        </p:nvSpPr>
        <p:spPr>
          <a:xfrm>
            <a:off x="0" y="0"/>
            <a:ext cx="12192000" cy="6858000"/>
          </a:xfrm>
          <a:prstGeom prst="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6" name="Grafik 5" descr="Ein Bild, das Grafiken, Schrift, Logo, Symbol enthält.&#10;&#10;Automatisch generierte Beschreibung">
            <a:extLst>
              <a:ext uri="{FF2B5EF4-FFF2-40B4-BE49-F238E27FC236}">
                <a16:creationId xmlns:a16="http://schemas.microsoft.com/office/drawing/2014/main" id="{040D25C9-2058-C5E9-E1B3-25F82094069E}"/>
              </a:ext>
            </a:extLst>
          </p:cNvPr>
          <p:cNvPicPr>
            <a:picLocks noChangeAspect="1"/>
          </p:cNvPicPr>
          <p:nvPr userDrawn="1"/>
        </p:nvPicPr>
        <p:blipFill>
          <a:blip r:embed="rId4"/>
          <a:stretch>
            <a:fillRect/>
          </a:stretch>
        </p:blipFill>
        <p:spPr>
          <a:xfrm>
            <a:off x="415925" y="1591182"/>
            <a:ext cx="11135034" cy="3238903"/>
          </a:xfrm>
          <a:prstGeom prst="rect">
            <a:avLst/>
          </a:prstGeom>
        </p:spPr>
      </p:pic>
      <p:sp>
        <p:nvSpPr>
          <p:cNvPr id="7" name="Rechteck 6">
            <a:extLst>
              <a:ext uri="{FF2B5EF4-FFF2-40B4-BE49-F238E27FC236}">
                <a16:creationId xmlns:a16="http://schemas.microsoft.com/office/drawing/2014/main" id="{BFB93EB1-E53E-9326-7892-8C3F645EE82C}"/>
              </a:ext>
            </a:extLst>
          </p:cNvPr>
          <p:cNvSpPr/>
          <p:nvPr userDrawn="1"/>
        </p:nvSpPr>
        <p:spPr>
          <a:xfrm>
            <a:off x="3972234" y="3964329"/>
            <a:ext cx="8219766" cy="865756"/>
          </a:xfrm>
          <a:prstGeom prst="rect">
            <a:avLst/>
          </a:prstGeom>
          <a:solidFill>
            <a:srgbClr val="004F9F"/>
          </a:solidFill>
          <a:ln>
            <a:solidFill>
              <a:srgbClr val="004F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Textfeld 7">
            <a:extLst>
              <a:ext uri="{FF2B5EF4-FFF2-40B4-BE49-F238E27FC236}">
                <a16:creationId xmlns:a16="http://schemas.microsoft.com/office/drawing/2014/main" id="{DDFAB41B-4081-C63C-5844-19C79A16815D}"/>
              </a:ext>
            </a:extLst>
          </p:cNvPr>
          <p:cNvSpPr txBox="1"/>
          <p:nvPr userDrawn="1"/>
        </p:nvSpPr>
        <p:spPr>
          <a:xfrm>
            <a:off x="3972234" y="3988687"/>
            <a:ext cx="7994650" cy="769441"/>
          </a:xfrm>
          <a:prstGeom prst="rect">
            <a:avLst/>
          </a:prstGeom>
          <a:noFill/>
        </p:spPr>
        <p:txBody>
          <a:bodyPr wrap="square">
            <a:spAutoFit/>
          </a:bodyPr>
          <a:lstStyle/>
          <a:p>
            <a:r>
              <a:rPr lang="de-DE" sz="2200" b="1" i="0" dirty="0">
                <a:solidFill>
                  <a:srgbClr val="FFFFFF"/>
                </a:solidFill>
                <a:effectLst/>
                <a:latin typeface="+mn-lt"/>
              </a:rPr>
              <a:t>DATENKOMPETENZZENTRUM FÜR DIE INTERPROFESSIONELLE NUTZUNG VON GESUNDHEITSDATEN IN DER METROPOLE RUHR</a:t>
            </a:r>
            <a:endParaRPr lang="de-DE" sz="2200" dirty="0">
              <a:latin typeface="+mn-lt"/>
            </a:endParaRPr>
          </a:p>
        </p:txBody>
      </p:sp>
      <p:pic>
        <p:nvPicPr>
          <p:cNvPr id="2" name="musicfox_talkline_nr_7">
            <a:hlinkClick r:id="" action="ppaction://media"/>
            <a:extLst>
              <a:ext uri="{FF2B5EF4-FFF2-40B4-BE49-F238E27FC236}">
                <a16:creationId xmlns:a16="http://schemas.microsoft.com/office/drawing/2014/main" id="{6795F1A7-3877-A2F3-4362-F1DCDA2BB595}"/>
              </a:ext>
            </a:extLst>
          </p:cNvPr>
          <p:cNvPicPr>
            <a:picLocks noChangeAspect="1"/>
          </p:cNvPicPr>
          <p:nvPr userDrawn="1">
            <a:audioFile r:link="rId1"/>
            <p:extLst>
              <p:ext uri="{DAA4B4D4-6D71-4841-9C94-3DE7FCFB9230}">
                <p14:media xmlns:p14="http://schemas.microsoft.com/office/powerpoint/2010/main" r:embed="rId2">
                  <p14:trim end="215996.7"/>
                  <p14:fade out="2000"/>
                </p14:media>
              </p:ext>
            </p:extLst>
          </p:nvPr>
        </p:nvPicPr>
        <p:blipFill>
          <a:blip r:embed="rId5"/>
          <a:stretch>
            <a:fillRect/>
          </a:stretch>
        </p:blipFill>
        <p:spPr>
          <a:xfrm>
            <a:off x="695325" y="6041061"/>
            <a:ext cx="666749" cy="515938"/>
          </a:xfrm>
          <a:prstGeom prst="rect">
            <a:avLst/>
          </a:prstGeom>
        </p:spPr>
      </p:pic>
    </p:spTree>
    <p:extLst>
      <p:ext uri="{BB962C8B-B14F-4D97-AF65-F5344CB8AC3E}">
        <p14:creationId xmlns:p14="http://schemas.microsoft.com/office/powerpoint/2010/main" val="1756708805"/>
      </p:ext>
    </p:extLst>
  </p:cSld>
  <p:clrMapOvr>
    <a:masterClrMapping/>
  </p:clrMapOvr>
  <mc:AlternateContent xmlns:mc="http://schemas.openxmlformats.org/markup-compatibility/2006" xmlns:p14="http://schemas.microsoft.com/office/powerpoint/2010/main">
    <mc:Choice Requires="p14">
      <p:transition spd="slow" p14:dur="2000" advClick="0" advTm="11000"/>
    </mc:Choice>
    <mc:Fallback xmlns="">
      <p:transition spd="slow" advClick="0" advTm="11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300" fill="hold"/>
                                        <p:tgtEl>
                                          <p:spTgt spid="2"/>
                                        </p:tgtEl>
                                      </p:cBhvr>
                                    </p:cmd>
                                  </p:childTnLst>
                                </p:cTn>
                              </p:par>
                              <p:par>
                                <p:cTn id="7" presetID="10"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animEffect transition="in" filter="fade">
                                      <p:cBhvr>
                                        <p:cTn id="9" dur="3000"/>
                                        <p:tgtEl>
                                          <p:spTgt spid="6"/>
                                        </p:tgtEl>
                                      </p:cBhvr>
                                    </p:animEffect>
                                  </p:childTnLst>
                                </p:cTn>
                              </p:par>
                              <p:par>
                                <p:cTn id="10" presetID="2" presetClass="entr" presetSubtype="2" fill="hold" grpId="0" nodeType="withEffect">
                                  <p:stCondLst>
                                    <p:cond delay="100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1250" fill="hold"/>
                                        <p:tgtEl>
                                          <p:spTgt spid="7"/>
                                        </p:tgtEl>
                                        <p:attrNameLst>
                                          <p:attrName>ppt_x</p:attrName>
                                        </p:attrNameLst>
                                      </p:cBhvr>
                                      <p:tavLst>
                                        <p:tav tm="0">
                                          <p:val>
                                            <p:strVal val="1+#ppt_w/2"/>
                                          </p:val>
                                        </p:tav>
                                        <p:tav tm="100000">
                                          <p:val>
                                            <p:strVal val="#ppt_x"/>
                                          </p:val>
                                        </p:tav>
                                      </p:tavLst>
                                    </p:anim>
                                    <p:anim calcmode="lin" valueType="num">
                                      <p:cBhvr additive="base">
                                        <p:cTn id="13" dur="1250" fill="hold"/>
                                        <p:tgtEl>
                                          <p:spTgt spid="7"/>
                                        </p:tgtEl>
                                        <p:attrNameLst>
                                          <p:attrName>ppt_y</p:attrName>
                                        </p:attrNameLst>
                                      </p:cBhvr>
                                      <p:tavLst>
                                        <p:tav tm="0">
                                          <p:val>
                                            <p:strVal val="#ppt_y"/>
                                          </p:val>
                                        </p:tav>
                                        <p:tav tm="100000">
                                          <p:val>
                                            <p:strVal val="#ppt_y"/>
                                          </p:val>
                                        </p:tav>
                                      </p:tavLst>
                                    </p:anim>
                                  </p:childTnLst>
                                </p:cTn>
                              </p:par>
                              <p:par>
                                <p:cTn id="14" presetID="10" presetClass="entr" presetSubtype="0" fill="hold" grpId="0" nodeType="withEffect">
                                  <p:stCondLst>
                                    <p:cond delay="3000"/>
                                  </p:stCondLst>
                                  <p:iterate type="lt">
                                    <p:tmPct val="2000"/>
                                  </p:iterate>
                                  <p:childTnLst>
                                    <p:set>
                                      <p:cBhvr>
                                        <p:cTn id="15" dur="1" fill="hold">
                                          <p:stCondLst>
                                            <p:cond delay="0"/>
                                          </p:stCondLst>
                                        </p:cTn>
                                        <p:tgtEl>
                                          <p:spTgt spid="8"/>
                                        </p:tgtEl>
                                        <p:attrNameLst>
                                          <p:attrName>style.visibility</p:attrName>
                                        </p:attrNameLst>
                                      </p:cBhvr>
                                      <p:to>
                                        <p:strVal val="visible"/>
                                      </p:to>
                                    </p:set>
                                    <p:animEffect transition="in" filter="fade">
                                      <p:cBhvr>
                                        <p:cTn id="16" dur="2000"/>
                                        <p:tgtEl>
                                          <p:spTgt spid="8"/>
                                        </p:tgtEl>
                                      </p:cBhvr>
                                    </p:animEffect>
                                  </p:childTnLst>
                                </p:cTn>
                              </p:par>
                              <p:par>
                                <p:cTn id="17" presetID="26" presetClass="emph" presetSubtype="0" fill="hold" nodeType="withEffect">
                                  <p:stCondLst>
                                    <p:cond delay="7000"/>
                                  </p:stCondLst>
                                  <p:childTnLst>
                                    <p:animEffect transition="out" filter="fade">
                                      <p:cBhvr>
                                        <p:cTn id="18" dur="1500" tmFilter="0, 0; .2, .5; .8, .5; 1, 0"/>
                                        <p:tgtEl>
                                          <p:spTgt spid="6"/>
                                        </p:tgtEl>
                                      </p:cBhvr>
                                    </p:animEffect>
                                    <p:animScale>
                                      <p:cBhvr>
                                        <p:cTn id="19" dur="750" autoRev="1"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20" fill="hold" display="0">
                  <p:stCondLst>
                    <p:cond delay="indefinite"/>
                  </p:stCondLst>
                  <p:endCondLst>
                    <p:cond evt="onStopAudio" delay="0">
                      <p:tgtEl>
                        <p:sldTgt/>
                      </p:tgtEl>
                    </p:cond>
                  </p:endCondLst>
                </p:cTn>
                <p:tgtEl>
                  <p:spTgt spid="2"/>
                </p:tgtEl>
              </p:cMediaNode>
            </p:audio>
          </p:childTnLst>
        </p:cTn>
      </p:par>
    </p:tnLst>
    <p:bldLst>
      <p:bldP spid="7" grpId="0" animBg="1"/>
      <p:bldP spid="8" grpId="0"/>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68166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3724313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324972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59" r:id="rId3"/>
    <p:sldLayoutId id="2147483660" r:id="rId4"/>
    <p:sldLayoutId id="2147483652" r:id="rId5"/>
    <p:sldLayoutId id="2147483664" r:id="rId6"/>
    <p:sldLayoutId id="2147483665" r:id="rId7"/>
    <p:sldLayoutId id="2147483661" r:id="rId8"/>
    <p:sldLayoutId id="2147483666" r:id="rId9"/>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9.wav"/><Relationship Id="rId1" Type="http://schemas.microsoft.com/office/2007/relationships/media" Target="../media/media9.wav"/><Relationship Id="rId5" Type="http://schemas.openxmlformats.org/officeDocument/2006/relationships/image" Target="../media/image11.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wav"/><Relationship Id="rId1" Type="http://schemas.microsoft.com/office/2007/relationships/media" Target="../media/media2.wav"/><Relationship Id="rId5" Type="http://schemas.openxmlformats.org/officeDocument/2006/relationships/image" Target="../media/image11.png"/><Relationship Id="rId4"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wav"/><Relationship Id="rId1" Type="http://schemas.microsoft.com/office/2007/relationships/media" Target="../media/media3.wav"/><Relationship Id="rId5" Type="http://schemas.openxmlformats.org/officeDocument/2006/relationships/image" Target="../media/image11.pn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wav"/><Relationship Id="rId1" Type="http://schemas.microsoft.com/office/2007/relationships/media" Target="../media/media4.wav"/><Relationship Id="rId5" Type="http://schemas.openxmlformats.org/officeDocument/2006/relationships/image" Target="../media/image11.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5.wav"/><Relationship Id="rId1" Type="http://schemas.microsoft.com/office/2007/relationships/media" Target="../media/media5.wav"/><Relationship Id="rId5" Type="http://schemas.openxmlformats.org/officeDocument/2006/relationships/image" Target="../media/image11.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wav"/><Relationship Id="rId1" Type="http://schemas.microsoft.com/office/2007/relationships/media" Target="../media/media6.wav"/><Relationship Id="rId5" Type="http://schemas.openxmlformats.org/officeDocument/2006/relationships/image" Target="../media/image11.pn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7.wav"/><Relationship Id="rId1" Type="http://schemas.microsoft.com/office/2007/relationships/media" Target="../media/media7.wav"/><Relationship Id="rId5" Type="http://schemas.openxmlformats.org/officeDocument/2006/relationships/image" Target="../media/image11.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8.wav"/><Relationship Id="rId1" Type="http://schemas.microsoft.com/office/2007/relationships/media" Target="../media/media8.wav"/><Relationship Id="rId5" Type="http://schemas.openxmlformats.org/officeDocument/2006/relationships/image" Target="../media/image11.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853401"/>
      </p:ext>
    </p:extLst>
  </p:cSld>
  <p:clrMapOvr>
    <a:masterClrMapping/>
  </p:clrMapOvr>
  <mc:AlternateContent xmlns:mc="http://schemas.openxmlformats.org/markup-compatibility/2006" xmlns:p14="http://schemas.microsoft.com/office/powerpoint/2010/main">
    <mc:Choice Requires="p14">
      <p:transition spd="slow" p14:dur="2000" advClick="0" advTm="11000"/>
    </mc:Choice>
    <mc:Fallback xmlns="">
      <p:transition spd="slow" advClick="0" advTm="11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Ausblick</a:t>
            </a:r>
          </a:p>
        </p:txBody>
      </p:sp>
      <p:sp>
        <p:nvSpPr>
          <p:cNvPr id="3" name="Content Placeholder 2"/>
          <p:cNvSpPr>
            <a:spLocks noGrp="1"/>
          </p:cNvSpPr>
          <p:nvPr>
            <p:ph idx="1"/>
          </p:nvPr>
        </p:nvSpPr>
        <p:spPr/>
        <p:txBody>
          <a:bodyPr/>
          <a:lstStyle/>
          <a:p>
            <a:endParaRPr lang="de-DE"/>
          </a:p>
          <a:p>
            <a:r>
              <a:rPr lang="de-DE"/>
              <a:t>Nutzung von Echtzeitdaten und adaptiven Designs</a:t>
            </a:r>
          </a:p>
          <a:p>
            <a:r>
              <a:rPr lang="de-DE"/>
              <a:t>Relevanz für alle Gesundheitsberufe</a:t>
            </a:r>
          </a:p>
          <a:p>
            <a:r>
              <a:rPr lang="de-DE"/>
              <a:t>Beitrag zu besserer, evidenzbasierter Versorgung</a:t>
            </a:r>
          </a:p>
        </p:txBody>
      </p:sp>
      <p:sp>
        <p:nvSpPr>
          <p:cNvPr id="6" name="Textplatzhalter 5">
            <a:extLst>
              <a:ext uri="{FF2B5EF4-FFF2-40B4-BE49-F238E27FC236}">
                <a16:creationId xmlns:a16="http://schemas.microsoft.com/office/drawing/2014/main" id="{DB7F8385-DCFE-1AB3-248C-0CC0F8443884}"/>
              </a:ext>
            </a:extLst>
          </p:cNvPr>
          <p:cNvSpPr>
            <a:spLocks noGrp="1"/>
          </p:cNvSpPr>
          <p:nvPr>
            <p:ph type="body" sz="quarter" idx="13"/>
          </p:nvPr>
        </p:nvSpPr>
        <p:spPr/>
        <p:txBody>
          <a:bodyPr/>
          <a:lstStyle/>
          <a:p>
            <a:endParaRPr lang="de-DE"/>
          </a:p>
        </p:txBody>
      </p:sp>
      <p:sp>
        <p:nvSpPr>
          <p:cNvPr id="7" name="Textplatzhalter 6">
            <a:extLst>
              <a:ext uri="{FF2B5EF4-FFF2-40B4-BE49-F238E27FC236}">
                <a16:creationId xmlns:a16="http://schemas.microsoft.com/office/drawing/2014/main" id="{75F71808-0DFE-923E-F4E0-C51B4FEC06C9}"/>
              </a:ext>
            </a:extLst>
          </p:cNvPr>
          <p:cNvSpPr>
            <a:spLocks noGrp="1"/>
          </p:cNvSpPr>
          <p:nvPr>
            <p:ph type="body" sz="quarter" idx="14"/>
          </p:nvPr>
        </p:nvSpPr>
        <p:spPr/>
        <p:txBody>
          <a:bodyPr/>
          <a:lstStyle/>
          <a:p>
            <a:endParaRPr lang="de-DE"/>
          </a:p>
        </p:txBody>
      </p:sp>
      <p:pic>
        <p:nvPicPr>
          <p:cNvPr id="4" name="fable_tts-1_1x_2025-05-13T14_48_59-400Z">
            <a:hlinkClick r:id="" action="ppaction://media"/>
            <a:extLst>
              <a:ext uri="{FF2B5EF4-FFF2-40B4-BE49-F238E27FC236}">
                <a16:creationId xmlns:a16="http://schemas.microsoft.com/office/drawing/2014/main" id="{5CA25CD5-E874-3085-C509-B66CF762E77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28600" y="6012656"/>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405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82896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4498853"/>
      </p:ext>
    </p:extLst>
  </p:cSld>
  <p:clrMapOvr>
    <a:masterClrMapping/>
  </p:clrMapOvr>
  <mc:AlternateContent xmlns:mc="http://schemas.openxmlformats.org/markup-compatibility/2006" xmlns:p14="http://schemas.microsoft.com/office/powerpoint/2010/main">
    <mc:Choice Requires="p14">
      <p:transition spd="slow" p14:dur="2000" advClick="0" advTm="11000"/>
    </mc:Choice>
    <mc:Fallback xmlns="">
      <p:transition spd="slow" advClick="0" advTm="11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34776ADE-EBA9-878E-E35A-A668203F752F}"/>
              </a:ext>
            </a:extLst>
          </p:cNvPr>
          <p:cNvSpPr>
            <a:spLocks noGrp="1"/>
          </p:cNvSpPr>
          <p:nvPr>
            <p:ph type="body" sz="quarter" idx="10"/>
          </p:nvPr>
        </p:nvSpPr>
        <p:spPr/>
        <p:txBody>
          <a:bodyPr/>
          <a:lstStyle/>
          <a:p>
            <a:r>
              <a:rPr lang="de-DE"/>
              <a:t>Randomisierte Kontrollierte Studien</a:t>
            </a:r>
          </a:p>
        </p:txBody>
      </p:sp>
      <p:pic>
        <p:nvPicPr>
          <p:cNvPr id="3" name="fable_tts-1_1x_2025-05-13T14_41_19-229Z">
            <a:hlinkClick r:id="" action="ppaction://media"/>
            <a:extLst>
              <a:ext uri="{FF2B5EF4-FFF2-40B4-BE49-F238E27FC236}">
                <a16:creationId xmlns:a16="http://schemas.microsoft.com/office/drawing/2014/main" id="{05D99D45-C499-1935-F156-42BDDD64705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13753" y="6022602"/>
            <a:ext cx="609600" cy="609600"/>
          </a:xfrm>
          <a:prstGeom prst="rect">
            <a:avLst/>
          </a:prstGeom>
        </p:spPr>
      </p:pic>
    </p:spTree>
    <p:extLst>
      <p:ext uri="{BB962C8B-B14F-4D97-AF65-F5344CB8AC3E}">
        <p14:creationId xmlns:p14="http://schemas.microsoft.com/office/powerpoint/2010/main" val="1606235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7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Einleitung</a:t>
            </a:r>
          </a:p>
        </p:txBody>
      </p:sp>
      <p:sp>
        <p:nvSpPr>
          <p:cNvPr id="3" name="Content Placeholder 2"/>
          <p:cNvSpPr>
            <a:spLocks noGrp="1"/>
          </p:cNvSpPr>
          <p:nvPr>
            <p:ph idx="1"/>
          </p:nvPr>
        </p:nvSpPr>
        <p:spPr/>
        <p:txBody>
          <a:bodyPr/>
          <a:lstStyle/>
          <a:p>
            <a:endParaRPr lang="de-DE"/>
          </a:p>
          <a:p>
            <a:r>
              <a:rPr lang="de-DE"/>
              <a:t>RCTs = Goldstandard zur Wirksamkeitsprüfung</a:t>
            </a:r>
          </a:p>
          <a:p>
            <a:r>
              <a:rPr lang="de-DE"/>
              <a:t>Reale Bedingungen in der Gesundheitsversorgung berücksichtigen</a:t>
            </a:r>
          </a:p>
          <a:p>
            <a:r>
              <a:rPr lang="de-DE"/>
              <a:t>Beispiel: Notaufnahmen, Pflegeeinrichtungen, Hausarztpraxen</a:t>
            </a:r>
          </a:p>
        </p:txBody>
      </p:sp>
      <p:sp>
        <p:nvSpPr>
          <p:cNvPr id="6" name="Textplatzhalter 5">
            <a:extLst>
              <a:ext uri="{FF2B5EF4-FFF2-40B4-BE49-F238E27FC236}">
                <a16:creationId xmlns:a16="http://schemas.microsoft.com/office/drawing/2014/main" id="{EBC94BE9-A658-2837-517E-5104BF58D56D}"/>
              </a:ext>
            </a:extLst>
          </p:cNvPr>
          <p:cNvSpPr>
            <a:spLocks noGrp="1"/>
          </p:cNvSpPr>
          <p:nvPr>
            <p:ph type="body" sz="quarter" idx="13"/>
          </p:nvPr>
        </p:nvSpPr>
        <p:spPr/>
        <p:txBody>
          <a:bodyPr/>
          <a:lstStyle/>
          <a:p>
            <a:endParaRPr lang="de-DE"/>
          </a:p>
        </p:txBody>
      </p:sp>
      <p:sp>
        <p:nvSpPr>
          <p:cNvPr id="7" name="Textplatzhalter 6">
            <a:extLst>
              <a:ext uri="{FF2B5EF4-FFF2-40B4-BE49-F238E27FC236}">
                <a16:creationId xmlns:a16="http://schemas.microsoft.com/office/drawing/2014/main" id="{214EDC21-688B-6A35-509F-E19532A1BD14}"/>
              </a:ext>
            </a:extLst>
          </p:cNvPr>
          <p:cNvSpPr>
            <a:spLocks noGrp="1"/>
          </p:cNvSpPr>
          <p:nvPr>
            <p:ph type="body" sz="quarter" idx="14"/>
          </p:nvPr>
        </p:nvSpPr>
        <p:spPr/>
        <p:txBody>
          <a:bodyPr/>
          <a:lstStyle/>
          <a:p>
            <a:endParaRPr lang="de-DE"/>
          </a:p>
        </p:txBody>
      </p:sp>
      <p:pic>
        <p:nvPicPr>
          <p:cNvPr id="4" name="fable_tts-1_1x_2025-05-13T14_45_51-552Z">
            <a:hlinkClick r:id="" action="ppaction://media"/>
            <a:extLst>
              <a:ext uri="{FF2B5EF4-FFF2-40B4-BE49-F238E27FC236}">
                <a16:creationId xmlns:a16="http://schemas.microsoft.com/office/drawing/2014/main" id="{D1310B19-822B-688D-B107-F011C317113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59453" y="6012979"/>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608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Was ist eine RCT?</a:t>
            </a:r>
          </a:p>
        </p:txBody>
      </p:sp>
      <p:sp>
        <p:nvSpPr>
          <p:cNvPr id="3" name="Content Placeholder 2"/>
          <p:cNvSpPr>
            <a:spLocks noGrp="1"/>
          </p:cNvSpPr>
          <p:nvPr>
            <p:ph idx="1"/>
          </p:nvPr>
        </p:nvSpPr>
        <p:spPr/>
        <p:txBody>
          <a:bodyPr/>
          <a:lstStyle/>
          <a:p>
            <a:endParaRPr lang="de-DE"/>
          </a:p>
          <a:p>
            <a:r>
              <a:rPr lang="de-DE"/>
              <a:t>Zufällige Zuweisung zu Interventions-/Kontrollgruppe</a:t>
            </a:r>
          </a:p>
          <a:p>
            <a:r>
              <a:rPr lang="de-DE"/>
              <a:t>Vermeidung von Bias (Verzerrung)</a:t>
            </a:r>
          </a:p>
          <a:p>
            <a:r>
              <a:rPr lang="de-DE"/>
              <a:t>Vergleichbarkeit der Gruppen gewährleistet</a:t>
            </a:r>
          </a:p>
        </p:txBody>
      </p:sp>
      <p:sp>
        <p:nvSpPr>
          <p:cNvPr id="6" name="Textplatzhalter 5">
            <a:extLst>
              <a:ext uri="{FF2B5EF4-FFF2-40B4-BE49-F238E27FC236}">
                <a16:creationId xmlns:a16="http://schemas.microsoft.com/office/drawing/2014/main" id="{2D94ED4B-BA29-69AC-1181-0D4EFDD6AB07}"/>
              </a:ext>
            </a:extLst>
          </p:cNvPr>
          <p:cNvSpPr>
            <a:spLocks noGrp="1"/>
          </p:cNvSpPr>
          <p:nvPr>
            <p:ph type="body" sz="quarter" idx="13"/>
          </p:nvPr>
        </p:nvSpPr>
        <p:spPr/>
        <p:txBody>
          <a:bodyPr/>
          <a:lstStyle/>
          <a:p>
            <a:endParaRPr lang="de-DE"/>
          </a:p>
        </p:txBody>
      </p:sp>
      <p:sp>
        <p:nvSpPr>
          <p:cNvPr id="7" name="Textplatzhalter 6">
            <a:extLst>
              <a:ext uri="{FF2B5EF4-FFF2-40B4-BE49-F238E27FC236}">
                <a16:creationId xmlns:a16="http://schemas.microsoft.com/office/drawing/2014/main" id="{F6D17E8F-56B5-28BF-4459-0128FB8CF80A}"/>
              </a:ext>
            </a:extLst>
          </p:cNvPr>
          <p:cNvSpPr>
            <a:spLocks noGrp="1"/>
          </p:cNvSpPr>
          <p:nvPr>
            <p:ph type="body" sz="quarter" idx="14"/>
          </p:nvPr>
        </p:nvSpPr>
        <p:spPr/>
        <p:txBody>
          <a:bodyPr/>
          <a:lstStyle/>
          <a:p>
            <a:endParaRPr lang="de-DE"/>
          </a:p>
        </p:txBody>
      </p:sp>
      <p:pic>
        <p:nvPicPr>
          <p:cNvPr id="4" name="fable_tts-1_1x_2025-05-13T14_46_17-813Z">
            <a:hlinkClick r:id="" action="ppaction://media"/>
            <a:extLst>
              <a:ext uri="{FF2B5EF4-FFF2-40B4-BE49-F238E27FC236}">
                <a16:creationId xmlns:a16="http://schemas.microsoft.com/office/drawing/2014/main" id="{845E25DA-115A-7FA2-2FA4-B87E9E6809E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59453" y="6012656"/>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617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Beispiel aus der Akutversorgung</a:t>
            </a:r>
          </a:p>
        </p:txBody>
      </p:sp>
      <p:sp>
        <p:nvSpPr>
          <p:cNvPr id="3" name="Content Placeholder 2"/>
          <p:cNvSpPr>
            <a:spLocks noGrp="1"/>
          </p:cNvSpPr>
          <p:nvPr>
            <p:ph idx="1"/>
          </p:nvPr>
        </p:nvSpPr>
        <p:spPr/>
        <p:txBody>
          <a:bodyPr/>
          <a:lstStyle/>
          <a:p>
            <a:endParaRPr lang="de-DE"/>
          </a:p>
          <a:p>
            <a:r>
              <a:rPr lang="de-DE"/>
              <a:t>Patient:innen mit Brustschmerzen</a:t>
            </a:r>
          </a:p>
          <a:p>
            <a:r>
              <a:rPr lang="de-DE"/>
              <a:t>Intervention: neue Triage-Methode</a:t>
            </a:r>
          </a:p>
          <a:p>
            <a:r>
              <a:rPr lang="de-DE"/>
              <a:t>Kontrollgruppe: Standardversorgung</a:t>
            </a:r>
          </a:p>
        </p:txBody>
      </p:sp>
      <p:sp>
        <p:nvSpPr>
          <p:cNvPr id="6" name="Textplatzhalter 5">
            <a:extLst>
              <a:ext uri="{FF2B5EF4-FFF2-40B4-BE49-F238E27FC236}">
                <a16:creationId xmlns:a16="http://schemas.microsoft.com/office/drawing/2014/main" id="{F9722EE7-3BF4-F2DB-FCA3-2E59F4424A3E}"/>
              </a:ext>
            </a:extLst>
          </p:cNvPr>
          <p:cNvSpPr>
            <a:spLocks noGrp="1"/>
          </p:cNvSpPr>
          <p:nvPr>
            <p:ph type="body" sz="quarter" idx="13"/>
          </p:nvPr>
        </p:nvSpPr>
        <p:spPr/>
        <p:txBody>
          <a:bodyPr/>
          <a:lstStyle/>
          <a:p>
            <a:endParaRPr lang="de-DE"/>
          </a:p>
        </p:txBody>
      </p:sp>
      <p:sp>
        <p:nvSpPr>
          <p:cNvPr id="7" name="Textplatzhalter 6">
            <a:extLst>
              <a:ext uri="{FF2B5EF4-FFF2-40B4-BE49-F238E27FC236}">
                <a16:creationId xmlns:a16="http://schemas.microsoft.com/office/drawing/2014/main" id="{AB87E066-A9D9-5DD5-D164-FF0379758193}"/>
              </a:ext>
            </a:extLst>
          </p:cNvPr>
          <p:cNvSpPr>
            <a:spLocks noGrp="1"/>
          </p:cNvSpPr>
          <p:nvPr>
            <p:ph type="body" sz="quarter" idx="14"/>
          </p:nvPr>
        </p:nvSpPr>
        <p:spPr/>
        <p:txBody>
          <a:bodyPr/>
          <a:lstStyle/>
          <a:p>
            <a:endParaRPr lang="de-DE"/>
          </a:p>
        </p:txBody>
      </p:sp>
      <p:pic>
        <p:nvPicPr>
          <p:cNvPr id="4" name="fable_tts-1_1x_2025-05-13T14_46_37-552Z">
            <a:hlinkClick r:id="" action="ppaction://media"/>
            <a:extLst>
              <a:ext uri="{FF2B5EF4-FFF2-40B4-BE49-F238E27FC236}">
                <a16:creationId xmlns:a16="http://schemas.microsoft.com/office/drawing/2014/main" id="{EECFBC55-3A35-9CD5-D2AB-D8760CC5B65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59453" y="6012656"/>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93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Typisches Vorgehen bei RCTs</a:t>
            </a:r>
          </a:p>
        </p:txBody>
      </p:sp>
      <p:sp>
        <p:nvSpPr>
          <p:cNvPr id="3" name="Content Placeholder 2"/>
          <p:cNvSpPr>
            <a:spLocks noGrp="1"/>
          </p:cNvSpPr>
          <p:nvPr>
            <p:ph idx="1"/>
          </p:nvPr>
        </p:nvSpPr>
        <p:spPr/>
        <p:txBody>
          <a:bodyPr/>
          <a:lstStyle/>
          <a:p>
            <a:endParaRPr lang="de-DE"/>
          </a:p>
          <a:p>
            <a:r>
              <a:rPr lang="de-DE"/>
              <a:t>Forschungsfrage definieren</a:t>
            </a:r>
          </a:p>
          <a:p>
            <a:r>
              <a:rPr lang="de-DE"/>
              <a:t>Studienprotokoll entwickeln</a:t>
            </a:r>
          </a:p>
          <a:p>
            <a:r>
              <a:rPr lang="de-DE"/>
              <a:t>Zielgrößen und Randomisierung festlegen</a:t>
            </a:r>
          </a:p>
        </p:txBody>
      </p:sp>
      <p:sp>
        <p:nvSpPr>
          <p:cNvPr id="6" name="Textplatzhalter 5">
            <a:extLst>
              <a:ext uri="{FF2B5EF4-FFF2-40B4-BE49-F238E27FC236}">
                <a16:creationId xmlns:a16="http://schemas.microsoft.com/office/drawing/2014/main" id="{860864B1-35B4-C804-1977-1FF364C844AE}"/>
              </a:ext>
            </a:extLst>
          </p:cNvPr>
          <p:cNvSpPr>
            <a:spLocks noGrp="1"/>
          </p:cNvSpPr>
          <p:nvPr>
            <p:ph type="body" sz="quarter" idx="13"/>
          </p:nvPr>
        </p:nvSpPr>
        <p:spPr/>
        <p:txBody>
          <a:bodyPr/>
          <a:lstStyle/>
          <a:p>
            <a:endParaRPr lang="de-DE"/>
          </a:p>
        </p:txBody>
      </p:sp>
      <p:sp>
        <p:nvSpPr>
          <p:cNvPr id="7" name="Textplatzhalter 6">
            <a:extLst>
              <a:ext uri="{FF2B5EF4-FFF2-40B4-BE49-F238E27FC236}">
                <a16:creationId xmlns:a16="http://schemas.microsoft.com/office/drawing/2014/main" id="{9C2D382E-8446-C6E3-4089-871D654F7752}"/>
              </a:ext>
            </a:extLst>
          </p:cNvPr>
          <p:cNvSpPr>
            <a:spLocks noGrp="1"/>
          </p:cNvSpPr>
          <p:nvPr>
            <p:ph type="body" sz="quarter" idx="14"/>
          </p:nvPr>
        </p:nvSpPr>
        <p:spPr/>
        <p:txBody>
          <a:bodyPr/>
          <a:lstStyle/>
          <a:p>
            <a:endParaRPr lang="de-DE"/>
          </a:p>
        </p:txBody>
      </p:sp>
      <p:pic>
        <p:nvPicPr>
          <p:cNvPr id="4" name="fable_tts-1_1x_2025-05-13T14_47_12-893Z">
            <a:hlinkClick r:id="" action="ppaction://media"/>
            <a:extLst>
              <a:ext uri="{FF2B5EF4-FFF2-40B4-BE49-F238E27FC236}">
                <a16:creationId xmlns:a16="http://schemas.microsoft.com/office/drawing/2014/main" id="{BF726A6B-21DF-157E-A5AA-683C7086073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59453" y="6012656"/>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503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Beispielhafte Umsetzung</a:t>
            </a:r>
          </a:p>
        </p:txBody>
      </p:sp>
      <p:sp>
        <p:nvSpPr>
          <p:cNvPr id="3" name="Content Placeholder 2"/>
          <p:cNvSpPr>
            <a:spLocks noGrp="1"/>
          </p:cNvSpPr>
          <p:nvPr>
            <p:ph idx="1"/>
          </p:nvPr>
        </p:nvSpPr>
        <p:spPr/>
        <p:txBody>
          <a:bodyPr/>
          <a:lstStyle/>
          <a:p>
            <a:endParaRPr lang="de-DE"/>
          </a:p>
          <a:p>
            <a:r>
              <a:rPr lang="de-DE"/>
              <a:t>Strukturierter Entlassbrief vs. Standardverfahren</a:t>
            </a:r>
          </a:p>
          <a:p>
            <a:r>
              <a:rPr lang="de-DE"/>
              <a:t>Vergleich der Wiederaufnahmeraten</a:t>
            </a:r>
          </a:p>
          <a:p>
            <a:r>
              <a:rPr lang="de-DE"/>
              <a:t>Ethische und datenschutzrechtliche Anforderungen beachten</a:t>
            </a:r>
          </a:p>
        </p:txBody>
      </p:sp>
      <p:sp>
        <p:nvSpPr>
          <p:cNvPr id="6" name="Textplatzhalter 5">
            <a:extLst>
              <a:ext uri="{FF2B5EF4-FFF2-40B4-BE49-F238E27FC236}">
                <a16:creationId xmlns:a16="http://schemas.microsoft.com/office/drawing/2014/main" id="{74D5C118-A7BD-4AE3-A2D6-4879C22A7AFD}"/>
              </a:ext>
            </a:extLst>
          </p:cNvPr>
          <p:cNvSpPr>
            <a:spLocks noGrp="1"/>
          </p:cNvSpPr>
          <p:nvPr>
            <p:ph type="body" sz="quarter" idx="13"/>
          </p:nvPr>
        </p:nvSpPr>
        <p:spPr/>
        <p:txBody>
          <a:bodyPr/>
          <a:lstStyle/>
          <a:p>
            <a:endParaRPr lang="de-DE"/>
          </a:p>
        </p:txBody>
      </p:sp>
      <p:sp>
        <p:nvSpPr>
          <p:cNvPr id="7" name="Textplatzhalter 6">
            <a:extLst>
              <a:ext uri="{FF2B5EF4-FFF2-40B4-BE49-F238E27FC236}">
                <a16:creationId xmlns:a16="http://schemas.microsoft.com/office/drawing/2014/main" id="{155FDFA2-305F-4F97-B76D-B4BEF15E4AA4}"/>
              </a:ext>
            </a:extLst>
          </p:cNvPr>
          <p:cNvSpPr>
            <a:spLocks noGrp="1"/>
          </p:cNvSpPr>
          <p:nvPr>
            <p:ph type="body" sz="quarter" idx="14"/>
          </p:nvPr>
        </p:nvSpPr>
        <p:spPr/>
        <p:txBody>
          <a:bodyPr/>
          <a:lstStyle/>
          <a:p>
            <a:endParaRPr lang="de-DE"/>
          </a:p>
        </p:txBody>
      </p:sp>
      <p:pic>
        <p:nvPicPr>
          <p:cNvPr id="4" name="fable_tts-1_1x_2025-05-13T14_47_29-347Z">
            <a:hlinkClick r:id="" action="ppaction://media"/>
            <a:extLst>
              <a:ext uri="{FF2B5EF4-FFF2-40B4-BE49-F238E27FC236}">
                <a16:creationId xmlns:a16="http://schemas.microsoft.com/office/drawing/2014/main" id="{20FFAD87-7023-B924-8048-85B34F7808F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59453" y="6012656"/>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42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Studienkonzepte im Alltag</a:t>
            </a:r>
          </a:p>
        </p:txBody>
      </p:sp>
      <p:sp>
        <p:nvSpPr>
          <p:cNvPr id="3" name="Content Placeholder 2"/>
          <p:cNvSpPr>
            <a:spLocks noGrp="1"/>
          </p:cNvSpPr>
          <p:nvPr>
            <p:ph idx="1"/>
          </p:nvPr>
        </p:nvSpPr>
        <p:spPr/>
        <p:txBody>
          <a:bodyPr/>
          <a:lstStyle/>
          <a:p>
            <a:endParaRPr lang="de-DE"/>
          </a:p>
          <a:p>
            <a:r>
              <a:rPr lang="de-DE"/>
              <a:t>Cluster-Randomisierung: ganze Einrichtungen randomisieren</a:t>
            </a:r>
          </a:p>
          <a:p>
            <a:r>
              <a:rPr lang="de-DE"/>
              <a:t>Pragmatic Trials: unter Routinebedingungen durchführbar</a:t>
            </a:r>
          </a:p>
        </p:txBody>
      </p:sp>
      <p:sp>
        <p:nvSpPr>
          <p:cNvPr id="6" name="Textplatzhalter 5">
            <a:extLst>
              <a:ext uri="{FF2B5EF4-FFF2-40B4-BE49-F238E27FC236}">
                <a16:creationId xmlns:a16="http://schemas.microsoft.com/office/drawing/2014/main" id="{5C18B307-DFCB-7B81-F31F-C98882E18639}"/>
              </a:ext>
            </a:extLst>
          </p:cNvPr>
          <p:cNvSpPr>
            <a:spLocks noGrp="1"/>
          </p:cNvSpPr>
          <p:nvPr>
            <p:ph type="body" sz="quarter" idx="13"/>
          </p:nvPr>
        </p:nvSpPr>
        <p:spPr/>
        <p:txBody>
          <a:bodyPr/>
          <a:lstStyle/>
          <a:p>
            <a:endParaRPr lang="de-DE"/>
          </a:p>
        </p:txBody>
      </p:sp>
      <p:sp>
        <p:nvSpPr>
          <p:cNvPr id="7" name="Textplatzhalter 6">
            <a:extLst>
              <a:ext uri="{FF2B5EF4-FFF2-40B4-BE49-F238E27FC236}">
                <a16:creationId xmlns:a16="http://schemas.microsoft.com/office/drawing/2014/main" id="{D1CFB434-EF1E-8D79-7B3E-676485354E59}"/>
              </a:ext>
            </a:extLst>
          </p:cNvPr>
          <p:cNvSpPr>
            <a:spLocks noGrp="1"/>
          </p:cNvSpPr>
          <p:nvPr>
            <p:ph type="body" sz="quarter" idx="14"/>
          </p:nvPr>
        </p:nvSpPr>
        <p:spPr/>
        <p:txBody>
          <a:bodyPr/>
          <a:lstStyle/>
          <a:p>
            <a:endParaRPr lang="de-DE"/>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Digitale Datenquellen</a:t>
            </a:r>
          </a:p>
        </p:txBody>
      </p:sp>
      <p:sp>
        <p:nvSpPr>
          <p:cNvPr id="3" name="Content Placeholder 2"/>
          <p:cNvSpPr>
            <a:spLocks noGrp="1"/>
          </p:cNvSpPr>
          <p:nvPr>
            <p:ph idx="1"/>
          </p:nvPr>
        </p:nvSpPr>
        <p:spPr/>
        <p:txBody>
          <a:bodyPr/>
          <a:lstStyle/>
          <a:p>
            <a:endParaRPr lang="de-DE"/>
          </a:p>
          <a:p>
            <a:r>
              <a:rPr lang="de-DE"/>
              <a:t>Wearables, Apps, elektronische Gesundheitsakten</a:t>
            </a:r>
          </a:p>
          <a:p>
            <a:r>
              <a:rPr lang="de-DE"/>
              <a:t>Erfassung von Schrittzahl, Schlafqualität, Adhärenz</a:t>
            </a:r>
          </a:p>
          <a:p>
            <a:r>
              <a:rPr lang="de-DE"/>
              <a:t>Bewertung: Validität, Datenschutz, Zugänglichkeit</a:t>
            </a:r>
          </a:p>
        </p:txBody>
      </p:sp>
      <p:sp>
        <p:nvSpPr>
          <p:cNvPr id="6" name="Textplatzhalter 5">
            <a:extLst>
              <a:ext uri="{FF2B5EF4-FFF2-40B4-BE49-F238E27FC236}">
                <a16:creationId xmlns:a16="http://schemas.microsoft.com/office/drawing/2014/main" id="{55A1A9EB-D1C7-C706-FC85-3A21B704B2C9}"/>
              </a:ext>
            </a:extLst>
          </p:cNvPr>
          <p:cNvSpPr>
            <a:spLocks noGrp="1"/>
          </p:cNvSpPr>
          <p:nvPr>
            <p:ph type="body" sz="quarter" idx="13"/>
          </p:nvPr>
        </p:nvSpPr>
        <p:spPr/>
        <p:txBody>
          <a:bodyPr/>
          <a:lstStyle/>
          <a:p>
            <a:endParaRPr lang="de-DE"/>
          </a:p>
        </p:txBody>
      </p:sp>
      <p:sp>
        <p:nvSpPr>
          <p:cNvPr id="7" name="Textplatzhalter 6">
            <a:extLst>
              <a:ext uri="{FF2B5EF4-FFF2-40B4-BE49-F238E27FC236}">
                <a16:creationId xmlns:a16="http://schemas.microsoft.com/office/drawing/2014/main" id="{FF60CB53-A2A1-362B-2FE8-26D9117F8951}"/>
              </a:ext>
            </a:extLst>
          </p:cNvPr>
          <p:cNvSpPr>
            <a:spLocks noGrp="1"/>
          </p:cNvSpPr>
          <p:nvPr>
            <p:ph type="body" sz="quarter" idx="14"/>
          </p:nvPr>
        </p:nvSpPr>
        <p:spPr/>
        <p:txBody>
          <a:bodyPr/>
          <a:lstStyle/>
          <a:p>
            <a:endParaRPr lang="de-DE"/>
          </a:p>
        </p:txBody>
      </p:sp>
      <p:pic>
        <p:nvPicPr>
          <p:cNvPr id="4" name="fable_tts-1_1x_2025-05-13T14_48_36-797Z">
            <a:hlinkClick r:id="" action="ppaction://media"/>
            <a:extLst>
              <a:ext uri="{FF2B5EF4-FFF2-40B4-BE49-F238E27FC236}">
                <a16:creationId xmlns:a16="http://schemas.microsoft.com/office/drawing/2014/main" id="{D2FA4E5A-5630-AF87-783A-AA7F93DF76D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28600" y="6012656"/>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93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DIM.RUHR">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99a00cc4-59a4-48e2-97a2-f998a8372b54"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570D305730E5004AB3CA90973BBEB1B6" ma:contentTypeVersion="15" ma:contentTypeDescription="Ein neues Dokument erstellen." ma:contentTypeScope="" ma:versionID="3d8d4fb2b3a0a7834f40547a35bd6bbd">
  <xsd:schema xmlns:xsd="http://www.w3.org/2001/XMLSchema" xmlns:xs="http://www.w3.org/2001/XMLSchema" xmlns:p="http://schemas.microsoft.com/office/2006/metadata/properties" xmlns:ns3="99a00cc4-59a4-48e2-97a2-f998a8372b54" xmlns:ns4="96c6cfda-f397-452f-aaf7-354f8a2af71a" targetNamespace="http://schemas.microsoft.com/office/2006/metadata/properties" ma:root="true" ma:fieldsID="85641bfd7f41166e6032c028546e61e5" ns3:_="" ns4:_="">
    <xsd:import namespace="99a00cc4-59a4-48e2-97a2-f998a8372b54"/>
    <xsd:import namespace="96c6cfda-f397-452f-aaf7-354f8a2af71a"/>
    <xsd:element name="properties">
      <xsd:complexType>
        <xsd:sequence>
          <xsd:element name="documentManagement">
            <xsd:complexType>
              <xsd:all>
                <xsd:element ref="ns3:_activity" minOccurs="0"/>
                <xsd:element ref="ns3:MediaServiceMetadata" minOccurs="0"/>
                <xsd:element ref="ns3:MediaServiceFastMetadata" minOccurs="0"/>
                <xsd:element ref="ns3:MediaServiceObjectDetectorVersions" minOccurs="0"/>
                <xsd:element ref="ns4:SharedWithUsers" minOccurs="0"/>
                <xsd:element ref="ns4:SharedWithDetails" minOccurs="0"/>
                <xsd:element ref="ns4:SharingHintHash" minOccurs="0"/>
                <xsd:element ref="ns3:MediaServiceSearchProperties" minOccurs="0"/>
                <xsd:element ref="ns3:MediaServiceDateTaken" minOccurs="0"/>
                <xsd:element ref="ns3:MediaServiceSystemTags" minOccurs="0"/>
                <xsd:element ref="ns3:MediaServiceOCR" minOccurs="0"/>
                <xsd:element ref="ns3:MediaServiceGenerationTime" minOccurs="0"/>
                <xsd:element ref="ns3:MediaServiceEventHashCode" minOccurs="0"/>
                <xsd:element ref="ns3:MediaLengthInSecond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a00cc4-59a4-48e2-97a2-f998a8372b54" elementFormDefault="qualified">
    <xsd:import namespace="http://schemas.microsoft.com/office/2006/documentManagement/types"/>
    <xsd:import namespace="http://schemas.microsoft.com/office/infopath/2007/PartnerControls"/>
    <xsd:element name="_activity" ma:index="8" nillable="true" ma:displayName="_activity" ma:hidden="true" ma:internalName="_activity">
      <xsd:simpleType>
        <xsd:restriction base="dms:Note"/>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SystemTags" ma:index="17" nillable="true" ma:displayName="MediaServiceSystemTags" ma:hidden="true" ma:internalName="MediaServiceSystemTags" ma:readOnly="true">
      <xsd:simpleType>
        <xsd:restriction base="dms:Note"/>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6c6cfda-f397-452f-aaf7-354f8a2af71a" elementFormDefault="qualified">
    <xsd:import namespace="http://schemas.microsoft.com/office/2006/documentManagement/types"/>
    <xsd:import namespace="http://schemas.microsoft.com/office/infopath/2007/PartnerControls"/>
    <xsd:element name="SharedWithUsers" ma:index="12"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Freigegeben für - Details" ma:internalName="SharedWithDetails" ma:readOnly="true">
      <xsd:simpleType>
        <xsd:restriction base="dms:Note">
          <xsd:maxLength value="255"/>
        </xsd:restriction>
      </xsd:simpleType>
    </xsd:element>
    <xsd:element name="SharingHintHash" ma:index="14" nillable="true" ma:displayName="Freigabehinweis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08B3DF7-C6D4-4DDC-B1DB-92E5609C5D62}">
  <ds:schemaRefs>
    <ds:schemaRef ds:uri="http://schemas.microsoft.com/sharepoint/v3/contenttype/forms"/>
  </ds:schemaRefs>
</ds:datastoreItem>
</file>

<file path=customXml/itemProps2.xml><?xml version="1.0" encoding="utf-8"?>
<ds:datastoreItem xmlns:ds="http://schemas.openxmlformats.org/officeDocument/2006/customXml" ds:itemID="{0B2C2161-177C-49B2-B717-3C5F4CA1CA24}">
  <ds:schemaRef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96c6cfda-f397-452f-aaf7-354f8a2af71a"/>
    <ds:schemaRef ds:uri="99a00cc4-59a4-48e2-97a2-f998a8372b54"/>
    <ds:schemaRef ds:uri="http://www.w3.org/XML/1998/namespace"/>
  </ds:schemaRefs>
</ds:datastoreItem>
</file>

<file path=customXml/itemProps3.xml><?xml version="1.0" encoding="utf-8"?>
<ds:datastoreItem xmlns:ds="http://schemas.openxmlformats.org/officeDocument/2006/customXml" ds:itemID="{D5AD1859-ED9D-4D83-947C-9B89E24FEC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9a00cc4-59a4-48e2-97a2-f998a8372b54"/>
    <ds:schemaRef ds:uri="96c6cfda-f397-452f-aaf7-354f8a2af71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1254</Words>
  <Application>Microsoft Office PowerPoint</Application>
  <PresentationFormat>Breitbild</PresentationFormat>
  <Paragraphs>63</Paragraphs>
  <Slides>12</Slides>
  <Notes>9</Notes>
  <HiddenSlides>0</HiddenSlides>
  <MMClips>8</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12</vt:i4>
      </vt:variant>
    </vt:vector>
  </HeadingPairs>
  <TitlesOfParts>
    <vt:vector size="16" baseType="lpstr">
      <vt:lpstr>Calibri</vt:lpstr>
      <vt:lpstr>Arial</vt:lpstr>
      <vt:lpstr>Lato</vt:lpstr>
      <vt:lpstr>Office</vt:lpstr>
      <vt:lpstr>PowerPoint-Präsentation</vt:lpstr>
      <vt:lpstr>PowerPoint-Präsentation</vt:lpstr>
      <vt:lpstr>Einleitung</vt:lpstr>
      <vt:lpstr>Was ist eine RCT?</vt:lpstr>
      <vt:lpstr>Beispiel aus der Akutversorgung</vt:lpstr>
      <vt:lpstr>Typisches Vorgehen bei RCTs</vt:lpstr>
      <vt:lpstr>Beispielhafte Umsetzung</vt:lpstr>
      <vt:lpstr>Studienkonzepte im Alltag</vt:lpstr>
      <vt:lpstr>Digitale Datenquellen</vt:lpstr>
      <vt:lpstr>Ausblick</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Christian Hilgers</dc:creator>
  <cp:lastModifiedBy>Christian Kempny</cp:lastModifiedBy>
  <cp:revision>73</cp:revision>
  <dcterms:created xsi:type="dcterms:W3CDTF">2020-11-02T13:54:24Z</dcterms:created>
  <dcterms:modified xsi:type="dcterms:W3CDTF">2025-06-27T12:26:05Z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0x010100570D305730E5004AB3CA90973BBEB1B6</vt:lpwstr>
  </property>
  <property fmtid="{D5CDD505-2E9C-101B-9397-08002B2CF9AE}" pid="3" name="MediaServiceImageTags">
    <vt:lpwstr/>
  </property>
</Properties>
</file>