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8"/>
  </p:notesMasterIdLst>
  <p:sldIdLst>
    <p:sldId id="337" r:id="rId5"/>
    <p:sldId id="332" r:id="rId6"/>
    <p:sldId id="257" r:id="rId7"/>
    <p:sldId id="258" r:id="rId8"/>
    <p:sldId id="259" r:id="rId9"/>
    <p:sldId id="260" r:id="rId10"/>
    <p:sldId id="261" r:id="rId11"/>
    <p:sldId id="262" r:id="rId12"/>
    <p:sldId id="263" r:id="rId13"/>
    <p:sldId id="264" r:id="rId14"/>
    <p:sldId id="266" r:id="rId15"/>
    <p:sldId id="335" r:id="rId16"/>
    <p:sldId id="336" r:id="rId17"/>
  </p:sldIdLst>
  <p:sldSz cx="12192000" cy="6858000"/>
  <p:notesSz cx="6858000" cy="9144000"/>
  <p:embeddedFontLst>
    <p:embeddedFont>
      <p:font typeface="Lato" panose="020F0502020204030203" pitchFamily="34" charset="0"/>
      <p:regular r:id="rId19"/>
      <p:bold r:id="rId20"/>
      <p:italic r:id="rId21"/>
      <p:boldItalic r:id="rId2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9F"/>
    <a:srgbClr val="A90D00"/>
    <a:srgbClr val="D9D9D9"/>
    <a:srgbClr val="002B44"/>
    <a:srgbClr val="F0F0F0"/>
    <a:srgbClr val="FFFFFF"/>
    <a:srgbClr val="DCEAFF"/>
    <a:srgbClr val="014F9F"/>
    <a:srgbClr val="203864"/>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E4744-7F60-4D3C-9B90-CCA3781D427B}" v="187" dt="2025-02-13T14:27:00.2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78" autoAdjust="0"/>
  </p:normalViewPr>
  <p:slideViewPr>
    <p:cSldViewPr snapToGrid="0">
      <p:cViewPr>
        <p:scale>
          <a:sx n="66" d="100"/>
          <a:sy n="66" d="100"/>
        </p:scale>
        <p:origin x="-222" y="200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22.10.2025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None/>
            </a:pPr>
            <a:r>
              <a:rPr lang="de-DE"/>
              <a:t>Herzlich willkommen zur Lerneinheit: </a:t>
            </a:r>
            <a:r>
              <a:rPr lang="de-DE" i="1"/>
              <a:t>Quantitative Datenerhebungsmethoden – Primärdatenerhebung: Befragungen &amp; Fragebögen.</a:t>
            </a:r>
            <a:endParaRPr lang="de-DE"/>
          </a:p>
          <a:p>
            <a:pPr>
              <a:buNone/>
            </a:pPr>
            <a:r>
              <a:rPr lang="de-DE"/>
              <a:t>Diese Einheit bietet dir einen fundierten Einblick in eine der am häufigsten eingesetzten Methoden der quantitativen Datenerhebung in der Gesundheitsversorgung: standardisierte Befragungen. Ob in der Reha, im Krankenhaus, in der hausärztlichen Versorgung oder im Rahmen digitaler Angebote – Fragebögen sind ein zentrales Werkzeug, um Einschätzungen, Erfahrungen, Lebensqualität oder Zufriedenheit systematisch zu erfassen.</a:t>
            </a:r>
          </a:p>
          <a:p>
            <a:pPr>
              <a:buNone/>
            </a:pPr>
            <a:r>
              <a:rPr lang="de-DE"/>
              <a:t>Unser Ziel ist es, dir ein strukturiertes Verständnis für Aufbau, Einsatz und methodische Anforderungen von Fragebögen zu vermitteln – praxisnah, verständlich und mit Blick auf die Herausforderungen in der realen Versorgung.</a:t>
            </a:r>
          </a:p>
          <a:p>
            <a:r>
              <a:rPr lang="de-DE"/>
              <a:t>Ich wünsche dir viel Erfolg und Erkenntnisgewinn beim Durcharbeiten dieser Lerneinheit.</a:t>
            </a:r>
          </a:p>
        </p:txBody>
      </p:sp>
      <p:sp>
        <p:nvSpPr>
          <p:cNvPr id="4" name="Foliennummernplatzhalter 3"/>
          <p:cNvSpPr>
            <a:spLocks noGrp="1"/>
          </p:cNvSpPr>
          <p:nvPr>
            <p:ph type="sldNum" sz="quarter" idx="5"/>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3916154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Wearables, Smartphones und elektronische Patientenportale eröffnen neue Wege für Befragungen. Zum Beispiel können Fitnessarmbänder Bewegungsdaten liefern, die mit Fragebögen zur körperlichen Aktivität kombiniert werden. Oder ein Smartphone erinnert regelmäßig an kurze Stimmungsabfragen – sogenannte Experience-Sampling-Methoden. Auch Patientenportale ermöglichen es, nach Entlassung PROMs digital zu erfassen. Wichtig ist: Diese Technologien müssen nicht nur technisch funktionieren, sondern auch datenschutzkonform und inklusiv gestaltet sein.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t>Damit hast du einen umfassenden Einblick in Befragungen und Fragebögen erhalten. Nutze dieses Wissen, um deine eigenen Projekte fundiert zu planen oder bestehende Datenquellen besser zu verstehen. Viel Erfolg beim Weiterlernen!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11</a:t>
            </a:fld>
            <a:endParaRPr lang="de-DE"/>
          </a:p>
        </p:txBody>
      </p:sp>
    </p:spTree>
    <p:extLst>
      <p:ext uri="{BB962C8B-B14F-4D97-AF65-F5344CB8AC3E}">
        <p14:creationId xmlns:p14="http://schemas.microsoft.com/office/powerpoint/2010/main" val="262477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In dieser Einheit lernst du, welche quantitativen Erhebungsmethoden es gibt, wie du Fragebögen einsetzen und entwickeln kannst und worauf bei der Planung zu achten ist. Du wirst außerdem in der Lage sein, neue Datenquellen wie Wearables zu reflektieren und einzuschätzen.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368951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a:t>Was ist eine Befragung? Befragungen </a:t>
            </a:r>
            <a:r>
              <a:rPr lang="de-DE"/>
              <a:t>sind strukturierte Verfahren zur Erhebung von Informationen. Im Gesundheitswesen kommen sie bei der Erfassung von Lebensqualität, Gesundheitsverhalten oder psychischen Belastungen zum Einsatz – etwa mit dem SF-36 oder dem DASS-21. Auch Patient:innenzufriedenheit, Behandlungserwartungen oder psychosoziale Faktoren lassen sich durch Befragungen systematisch erfassen.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4090219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a:t>Was ist ein Fragebogen? Ein Fragebogen ist ein standardisiertes Instrument zur Selbstauskunft. Wichtig: Die Entwicklung eines Fragebogens ist kein spontaner Prozess. Sie erfordert methodische Kenntnisse – Stichwort Skalenentwicklung – und sollte, wenn möglich, auf etablierte Instrumente zurückgreifen. Eine unsystematisch zusammengestellte Liste von Fragen kann zu Messfehlern und irreführenden Ergebnissen führen.</a:t>
            </a:r>
          </a:p>
          <a:p>
            <a:endParaRPr lang="de-DE" b="0"/>
          </a:p>
        </p:txBody>
      </p:sp>
      <p:sp>
        <p:nvSpPr>
          <p:cNvPr id="4" name="Foliennummernplatzhalter 3"/>
          <p:cNvSpPr>
            <a:spLocks noGrp="1"/>
          </p:cNvSpPr>
          <p:nvPr>
            <p:ph type="sldNum" sz="quarter" idx="5"/>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1933736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None/>
            </a:pPr>
            <a:r>
              <a:rPr lang="de-DE" b="0"/>
              <a:t>Fragetypen Fragebögen bestehen aus unterschiedlichen Fragetypen, die je nach Ziel und Zielgruppe bewusst gewählt werden sollten. Hier ein Überblick: Geschlossene Fragen lassen nur eine begrenzte Auswahl an Antworten zu – etwa 'ja' oder 'nein'. Beispiel: 'Haben Sie in den letzten sieben Tagen Alkohol konsumiert?' Sie sind leicht auswertbar, erfassen aber keine tiefergehenden Inhalte. Offene Fragen geben den Befragten Raum, ihre Meinung oder Erfahrung frei zu formulieren. Beispiel: 'Was war aus Ihrer Sicht der wichtigste Aspekt Ihrer Rehabehandlung?' Sie ermöglichen detaillierte Einblicke, sind aber aufwendiger in der Auswertung. Skalierungsfragen bitten die Befragten, etwas auf einer numerischen Skala einzuschätzen – häufig von 0 bis 10. Beispiel: 'Wie stark waren Ihre Rückenschmerzen in der letzten Woche?' (0 = kein Schmerz, 10 = stärkster vorstellbarer Schmerz). Solche Fragen werden häufig bei der Schmerzmessung oder bei subjektiven Einschätzungen des Wohlbefindens verwendet. Likert-Skalen bestehen aus Aussagen, zu denen die Befragten auf einer mehrstufigen Skala ihre Zustimmung oder Ablehnung angeben – meist von 'trifft voll zu' bis 'trifft gar nicht zu'. Beispiel: 'Ich habe mich in der Reha gut betreut gefühlt.' Diese Skalen sind besonders nützlich, um Einstellungen, Zufriedenheit oder psychologische Konstrukte wie Angst oder Vertrauen zu messen.</a:t>
            </a:r>
          </a:p>
          <a:p>
            <a:r>
              <a:rPr lang="de-DE" b="0"/>
              <a:t>Wichtig: Die Wahl des Fragetypus beeinflusst sowohl die Datenqualität als auch die Teilnahmebereitschaft. Je nach Zielgruppe – etwa ältere Menschen oder Personen mit geringen Deutschkenntnissen – sollte auch auf sprachliche Einfachheit und kulturelle Passung geachtet werden.</a:t>
            </a:r>
          </a:p>
          <a:p>
            <a:endParaRPr lang="de-DE" b="0"/>
          </a:p>
        </p:txBody>
      </p:sp>
      <p:sp>
        <p:nvSpPr>
          <p:cNvPr id="4" name="Foliennummernplatzhalter 3"/>
          <p:cNvSpPr>
            <a:spLocks noGrp="1"/>
          </p:cNvSpPr>
          <p:nvPr>
            <p:ph type="sldNum" sz="quarter" idx="5"/>
          </p:nvPr>
        </p:nvSpPr>
        <p:spPr/>
        <p:txBody>
          <a:bodyPr/>
          <a:lstStyle/>
          <a:p>
            <a:fld id="{77623034-77AF-8C4A-A533-67E3BD38CA13}" type="slidenum">
              <a:rPr lang="de-DE" smtClean="0"/>
              <a:t>6</a:t>
            </a:fld>
            <a:endParaRPr lang="de-DE"/>
          </a:p>
        </p:txBody>
      </p:sp>
    </p:spTree>
    <p:extLst>
      <p:ext uri="{BB962C8B-B14F-4D97-AF65-F5344CB8AC3E}">
        <p14:creationId xmlns:p14="http://schemas.microsoft.com/office/powerpoint/2010/main" val="1607661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Ein anschauliches Beispiel aus der Pflegeforschung ist der Einsatz des 'Moral Distress'-Fragebogens in Palliativstationen. Ursprünglich für den Akutbereich konzipiert, wurde das Instrument an die speziellen emotionalen Herausforderungen in der Palliativversorgung angepasst. Dabei zeigte sich, dass insbesondere offene Zusatzfragen wertvolle qualitative Einsichten lieferten – zum Beispiel über moralische Dilemmata im Umgang mit Patient:innenwünschen oder interprofessionellen Konflikten. Dieses Vorgehen illustriert, wie quantitative und qualitative Elemente in sogenannten Mixed-Methods-Designs miteinander kombiniert werden können, um ein vollständigeres Bild zu gewinnen.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3261538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Fragebögen haben viele Vorteile. Sie sind kosteneffizient, insbesondere bei großen Stichproben. Ihre Standardisierung erlaubt es, Daten zwischen Zeitpunkten, Einrichtungen oder sogar Ländern zu vergleichen. Die Anonymität – etwa bei Online-Befragungen – fördert ehrliche Angaben zu sensiblen Themen wie psychischer Belastung oder sexueller Gesundheit. Außerdem können Fragebögen problemlos mit anderen Datenquellen kombiniert werden, z. B. mit Routinedaten oder Messwerten aus Wearables.</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2600059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Trotz ihrer Vorteile sind Fragebögen auch mit Herausforderungen verbunden. Häufig ist die Rücklaufquote niedrig – insbesondere bei freiwilligen Onlinebefragungen ohne Erinnerung oder Anreiz. Manche Fragen werden missverstanden oder falsch interpretiert, besonders bei komplexer Sprache oder fehlender Kontextinformation. Zudem besteht die Gefahr der sozialen Erwünschtheit: Befragte geben nicht das an, was sie wirklich denken oder tun, sondern das, was sie für gesellschaftlich akzeptiert halten. Technologische Hürden – etwa mangelnde Internetkenntnisse – können ebenfalls zur Exklusion bestimmter Gruppen führen. Deshalb ist es wichtig, bei der Planung auf Barrierefreiheit, Verständlichkeit und Motivation der Teilnehmenden zu achten.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2715143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Ein Beispiel aus der Reha-Forschung könnte zeigen, wie hilfreich Mehrsprachigkeit ist: Ein Fragebogen zur Patientenzufriedenheit ließe sich in Deutsch, Türkisch und Arabisch anbieten, um Patient:innen mit Migrationshintergrund besser einzubeziehen. In einer Hausarztpraxis wiederum könnte ein digitaler Fragebogen auf einem Tablet im Wartezimmer zur Anwendung kommen. Ziel wäre es, pflegende Angehörige frühzeitig auf Überlastung zu screenen – idealerweise mit anschließender Vermittlung passender Unterstützungsangebote. Ein weiteres denkbares Beispiel stammt aus der betrieblichen Gesundheitsförderung: Der Work Ability Index könnte eingesetzt werden, um die Arbeitsfähigkeit von Pflegekräften in ambulanten Diensten zu erfassen. Die daraus gewonnenen Ergebnisse könnten als Grundlage für gezielte Maßnahmen zur Prävention von Berufsunfähigkeit dienen.</a:t>
            </a:r>
          </a:p>
          <a:p>
            <a:endParaRPr lang="de-DE"/>
          </a:p>
        </p:txBody>
      </p:sp>
      <p:sp>
        <p:nvSpPr>
          <p:cNvPr id="4" name="Foliennummernplatzhalter 3"/>
          <p:cNvSpPr>
            <a:spLocks noGrp="1"/>
          </p:cNvSpPr>
          <p:nvPr>
            <p:ph type="sldNum" sz="quarter" idx="5"/>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12668822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hyperlink" Target="https://creativecommons.org/licenses/by/4.0/" TargetMode="External"/><Relationship Id="rId4" Type="http://schemas.openxmlformats.org/officeDocument/2006/relationships/image" Target="../media/image3.jpeg"/><Relationship Id="rId9"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1895" t="-2331" r="-25518" b="-2467"/>
          <a:stretch/>
        </p:blipFill>
        <p:spPr bwMode="auto">
          <a:xfrm>
            <a:off x="10085424" y="61196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5"/>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895" t="-2331" r="-25518" b="-2467"/>
          <a:stretch/>
        </p:blipFill>
        <p:spPr bwMode="auto">
          <a:xfrm>
            <a:off x="10085424" y="61577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5" name="Picture 4" descr="Gefördert vom BMBF LOGO — Universität Koblenz · Landau">
            <a:extLst>
              <a:ext uri="{FF2B5EF4-FFF2-40B4-BE49-F238E27FC236}">
                <a16:creationId xmlns:a16="http://schemas.microsoft.com/office/drawing/2014/main" id="{459F3749-C8A6-E416-C809-4D173348B5B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479574" y="1069977"/>
            <a:ext cx="1542445" cy="107457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5"/>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862322"/>
          </a:xfrm>
          <a:prstGeom prst="rect">
            <a:avLst/>
          </a:prstGeom>
          <a:noFill/>
        </p:spPr>
        <p:txBody>
          <a:bodyPr wrap="square" rtlCol="0">
            <a:spAutoFit/>
          </a:bodyPr>
          <a:lstStyle/>
          <a:p>
            <a:r>
              <a:rPr lang="de-DE" b="1" dirty="0">
                <a:latin typeface="+mn-lt"/>
              </a:rPr>
              <a:t>„Titel des OER“ </a:t>
            </a:r>
            <a:r>
              <a:rPr lang="de-DE" dirty="0">
                <a:latin typeface="+mn-lt"/>
              </a:rPr>
              <a:t>von Name.</a:t>
            </a: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10"/>
              </a:rPr>
              <a:t>https://creativecommons.org/licenses/by/4.0/</a:t>
            </a:r>
            <a:r>
              <a:rPr lang="de-DE" dirty="0">
                <a:latin typeface="+mn-lt"/>
              </a:rPr>
              <a:t> </a:t>
            </a:r>
          </a:p>
          <a:p>
            <a:endParaRPr lang="de-DE" dirty="0">
              <a:latin typeface="+mn-lt"/>
            </a:endParaRPr>
          </a:p>
          <a:p>
            <a:r>
              <a:rPr lang="de-DE" dirty="0">
                <a:latin typeface="+mn-lt"/>
              </a:rPr>
              <a:t>Das Werk ist online verfügbar unter:</a:t>
            </a:r>
          </a:p>
          <a:p>
            <a:r>
              <a:rPr lang="de-DE" dirty="0">
                <a:latin typeface="+mn-lt"/>
              </a:rPr>
              <a:t>Link einfügen</a:t>
            </a: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1"/>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334159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 id="2147483667"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11.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29.jpe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slideLayout" Target="../slideLayouts/slideLayout3.xml"/><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1.pn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notesSlide" Target="../notesSlides/notesSlide5.xml"/><Relationship Id="rId9" Type="http://schemas.openxmlformats.org/officeDocument/2006/relationships/image" Target="../media/image17.svg"/><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24.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Praxisbeispiele</a:t>
            </a:r>
          </a:p>
        </p:txBody>
      </p:sp>
      <p:sp>
        <p:nvSpPr>
          <p:cNvPr id="3" name="Content Placeholder 2"/>
          <p:cNvSpPr>
            <a:spLocks noGrp="1"/>
          </p:cNvSpPr>
          <p:nvPr>
            <p:ph idx="1"/>
          </p:nvPr>
        </p:nvSpPr>
        <p:spPr/>
        <p:txBody>
          <a:bodyPr/>
          <a:lstStyle/>
          <a:p>
            <a:r>
              <a:t>Reha-Fragebogen (mehrsprachig)</a:t>
            </a:r>
          </a:p>
          <a:p>
            <a:r>
              <a:t>Digitale Erhebung in Hausarztpraxis</a:t>
            </a:r>
          </a:p>
          <a:p>
            <a:r>
              <a:t>Work Ability Index in ambulanter Pflege</a:t>
            </a:r>
          </a:p>
        </p:txBody>
      </p:sp>
      <p:sp>
        <p:nvSpPr>
          <p:cNvPr id="4" name="Textplatzhalter 3">
            <a:extLst>
              <a:ext uri="{FF2B5EF4-FFF2-40B4-BE49-F238E27FC236}">
                <a16:creationId xmlns:a16="http://schemas.microsoft.com/office/drawing/2014/main" id="{E4F1A0B7-64CF-062A-DC12-33E00915DF1D}"/>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92C8C2E2-34E6-CAC9-E245-AE7E5558EB8E}"/>
              </a:ext>
            </a:extLst>
          </p:cNvPr>
          <p:cNvSpPr>
            <a:spLocks noGrp="1"/>
          </p:cNvSpPr>
          <p:nvPr>
            <p:ph type="body" sz="quarter" idx="14"/>
          </p:nvPr>
        </p:nvSpPr>
        <p:spPr/>
        <p:txBody>
          <a:bodyPr/>
          <a:lstStyle/>
          <a:p>
            <a:endParaRPr lang="de-DE"/>
          </a:p>
        </p:txBody>
      </p:sp>
      <p:pic>
        <p:nvPicPr>
          <p:cNvPr id="6" name="fable_tts-1_1x_2025-05-13T09_16_16-307Z">
            <a:hlinkClick r:id="" action="ppaction://media"/>
            <a:extLst>
              <a:ext uri="{FF2B5EF4-FFF2-40B4-BE49-F238E27FC236}">
                <a16:creationId xmlns:a16="http://schemas.microsoft.com/office/drawing/2014/main" id="{58F9D74D-2A29-7EDF-057D-B7E6BE0DAD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Neuartige Datenquellen</a:t>
            </a:r>
          </a:p>
        </p:txBody>
      </p:sp>
      <p:sp>
        <p:nvSpPr>
          <p:cNvPr id="3" name="Content Placeholder 2"/>
          <p:cNvSpPr>
            <a:spLocks noGrp="1"/>
          </p:cNvSpPr>
          <p:nvPr>
            <p:ph idx="1"/>
          </p:nvPr>
        </p:nvSpPr>
        <p:spPr>
          <a:xfrm>
            <a:off x="838200" y="1825625"/>
            <a:ext cx="5027782" cy="4271449"/>
          </a:xfrm>
        </p:spPr>
        <p:txBody>
          <a:bodyPr/>
          <a:lstStyle/>
          <a:p>
            <a:r>
              <a:rPr dirty="0"/>
              <a:t>Wearables (z. B. Fitbit)</a:t>
            </a:r>
          </a:p>
          <a:p>
            <a:r>
              <a:rPr dirty="0"/>
              <a:t>Smartphone-Apps für Stimmung</a:t>
            </a:r>
          </a:p>
          <a:p>
            <a:r>
              <a:rPr dirty="0"/>
              <a:t>Patient</a:t>
            </a:r>
            <a:r>
              <a:rPr lang="de-DE" dirty="0"/>
              <a:t>:</a:t>
            </a:r>
            <a:r>
              <a:rPr lang="de-DE" dirty="0" err="1"/>
              <a:t>inn</a:t>
            </a:r>
            <a:r>
              <a:rPr dirty="0" err="1"/>
              <a:t>enportale</a:t>
            </a:r>
            <a:r>
              <a:rPr dirty="0"/>
              <a:t> für PROMs</a:t>
            </a:r>
          </a:p>
          <a:p>
            <a:pPr marL="0" indent="0">
              <a:buNone/>
            </a:pPr>
            <a:r>
              <a:rPr dirty="0"/>
              <a:t>→ </a:t>
            </a:r>
            <a:r>
              <a:rPr dirty="0" err="1"/>
              <a:t>Chancen</a:t>
            </a:r>
            <a:r>
              <a:rPr dirty="0"/>
              <a:t> &amp; </a:t>
            </a:r>
            <a:r>
              <a:rPr dirty="0" err="1"/>
              <a:t>neue</a:t>
            </a:r>
            <a:r>
              <a:rPr dirty="0"/>
              <a:t> </a:t>
            </a:r>
            <a:r>
              <a:rPr dirty="0" err="1"/>
              <a:t>Anforderungen</a:t>
            </a:r>
            <a:endParaRPr dirty="0"/>
          </a:p>
        </p:txBody>
      </p:sp>
      <p:sp>
        <p:nvSpPr>
          <p:cNvPr id="4" name="Textplatzhalter 3">
            <a:extLst>
              <a:ext uri="{FF2B5EF4-FFF2-40B4-BE49-F238E27FC236}">
                <a16:creationId xmlns:a16="http://schemas.microsoft.com/office/drawing/2014/main" id="{C13CB0B0-FC78-8509-050D-7E1F115581AA}"/>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B38E7F0D-BAE4-52B8-235E-455223E722E9}"/>
              </a:ext>
            </a:extLst>
          </p:cNvPr>
          <p:cNvSpPr>
            <a:spLocks noGrp="1"/>
          </p:cNvSpPr>
          <p:nvPr>
            <p:ph type="body" sz="quarter" idx="14"/>
          </p:nvPr>
        </p:nvSpPr>
        <p:spPr/>
        <p:txBody>
          <a:bodyPr/>
          <a:lstStyle/>
          <a:p>
            <a:endParaRPr lang="de-DE"/>
          </a:p>
        </p:txBody>
      </p:sp>
      <p:pic>
        <p:nvPicPr>
          <p:cNvPr id="7" name="fable_tts-1_1x_2025-05-13T09_19_31-931Z">
            <a:hlinkClick r:id="" action="ppaction://media"/>
            <a:extLst>
              <a:ext uri="{FF2B5EF4-FFF2-40B4-BE49-F238E27FC236}">
                <a16:creationId xmlns:a16="http://schemas.microsoft.com/office/drawing/2014/main" id="{D2E83AD3-8D5D-6B47-3BC8-CCA102B435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pic>
        <p:nvPicPr>
          <p:cNvPr id="3074" name="Picture 2" descr="Cicret Wearable Projection Band">
            <a:extLst>
              <a:ext uri="{FF2B5EF4-FFF2-40B4-BE49-F238E27FC236}">
                <a16:creationId xmlns:a16="http://schemas.microsoft.com/office/drawing/2014/main" id="{711A2848-7C52-0BC9-2DDD-2BD8D93695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5982" y="1993183"/>
            <a:ext cx="5487818" cy="3617458"/>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CD5AC4AB-E6B8-71D3-2775-183A603C653C}"/>
              </a:ext>
            </a:extLst>
          </p:cNvPr>
          <p:cNvSpPr txBox="1"/>
          <p:nvPr/>
        </p:nvSpPr>
        <p:spPr>
          <a:xfrm>
            <a:off x="5865982" y="5610641"/>
            <a:ext cx="6139542" cy="230832"/>
          </a:xfrm>
          <a:prstGeom prst="rect">
            <a:avLst/>
          </a:prstGeom>
          <a:noFill/>
        </p:spPr>
        <p:txBody>
          <a:bodyPr wrap="square">
            <a:spAutoFit/>
          </a:bodyPr>
          <a:lstStyle/>
          <a:p>
            <a:r>
              <a:rPr lang="de-DE" sz="900" b="1" dirty="0"/>
              <a:t>Quelle: </a:t>
            </a:r>
            <a:r>
              <a:rPr lang="de-DE" sz="900" dirty="0"/>
              <a:t>"</a:t>
            </a:r>
            <a:r>
              <a:rPr lang="de-DE" sz="900" dirty="0" err="1"/>
              <a:t>Cicret</a:t>
            </a:r>
            <a:r>
              <a:rPr lang="de-DE" sz="900" dirty="0"/>
              <a:t> Wearable </a:t>
            </a:r>
            <a:r>
              <a:rPr lang="de-DE" sz="900" dirty="0" err="1"/>
              <a:t>Projection</a:t>
            </a:r>
            <a:r>
              <a:rPr lang="de-DE" sz="900" dirty="0"/>
              <a:t> Band" </a:t>
            </a:r>
            <a:r>
              <a:rPr lang="de-DE" sz="900" dirty="0" err="1"/>
              <a:t>by</a:t>
            </a:r>
            <a:r>
              <a:rPr lang="de-DE" sz="900" dirty="0"/>
              <a:t> </a:t>
            </a:r>
            <a:r>
              <a:rPr lang="de-DE" sz="900" dirty="0" err="1"/>
              <a:t>yagisu</a:t>
            </a:r>
            <a:r>
              <a:rPr lang="de-DE" sz="900" dirty="0"/>
              <a:t> </a:t>
            </a:r>
            <a:r>
              <a:rPr lang="de-DE" sz="900" dirty="0" err="1"/>
              <a:t>is</a:t>
            </a:r>
            <a:r>
              <a:rPr lang="de-DE" sz="900" dirty="0"/>
              <a:t> </a:t>
            </a:r>
            <a:r>
              <a:rPr lang="de-DE" sz="900" dirty="0" err="1"/>
              <a:t>marked</a:t>
            </a:r>
            <a:r>
              <a:rPr lang="de-DE" sz="900" dirty="0"/>
              <a:t> </a:t>
            </a:r>
            <a:r>
              <a:rPr lang="de-DE" sz="900" dirty="0" err="1"/>
              <a:t>with</a:t>
            </a:r>
            <a:r>
              <a:rPr lang="de-DE" sz="900" dirty="0"/>
              <a:t> Public Domain Mark 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95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a:t>Befragungen &amp; Fragebögen</a:t>
            </a:r>
          </a:p>
        </p:txBody>
      </p:sp>
      <p:pic>
        <p:nvPicPr>
          <p:cNvPr id="4" name="fable_tts-1_1x_2025-05-13T14_44_26-815Z">
            <a:hlinkClick r:id="" action="ppaction://media"/>
            <a:extLst>
              <a:ext uri="{FF2B5EF4-FFF2-40B4-BE49-F238E27FC236}">
                <a16:creationId xmlns:a16="http://schemas.microsoft.com/office/drawing/2014/main" id="{1F59F7BA-EB69-8C36-47F6-03676F4A5E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7906" y="6046962"/>
            <a:ext cx="609600" cy="609600"/>
          </a:xfrm>
          <a:prstGeom prst="rect">
            <a:avLst/>
          </a:prstGeom>
        </p:spPr>
      </p:pic>
    </p:spTree>
    <p:extLst>
      <p:ext uri="{BB962C8B-B14F-4D97-AF65-F5344CB8AC3E}">
        <p14:creationId xmlns:p14="http://schemas.microsoft.com/office/powerpoint/2010/main" val="160623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Lernziele</a:t>
            </a:r>
          </a:p>
        </p:txBody>
      </p:sp>
      <p:sp>
        <p:nvSpPr>
          <p:cNvPr id="3" name="Content Placeholder 2"/>
          <p:cNvSpPr>
            <a:spLocks noGrp="1"/>
          </p:cNvSpPr>
          <p:nvPr>
            <p:ph idx="1"/>
          </p:nvPr>
        </p:nvSpPr>
        <p:spPr/>
        <p:txBody>
          <a:bodyPr/>
          <a:lstStyle/>
          <a:p>
            <a:pPr>
              <a:buClr>
                <a:schemeClr val="accent6"/>
              </a:buClr>
              <a:buFont typeface="Wingdings" panose="05000000000000000000" pitchFamily="2" charset="2"/>
              <a:buChar char="Ø"/>
            </a:pPr>
            <a:r>
              <a:rPr dirty="0" err="1"/>
              <a:t>Verschiedene</a:t>
            </a:r>
            <a:r>
              <a:rPr dirty="0"/>
              <a:t> </a:t>
            </a:r>
            <a:r>
              <a:rPr dirty="0" err="1"/>
              <a:t>Datenerhebungsmethoden</a:t>
            </a:r>
            <a:r>
              <a:rPr dirty="0"/>
              <a:t> </a:t>
            </a:r>
            <a:r>
              <a:rPr dirty="0" err="1"/>
              <a:t>benennen</a:t>
            </a:r>
            <a:endParaRPr dirty="0"/>
          </a:p>
          <a:p>
            <a:pPr>
              <a:buClr>
                <a:schemeClr val="accent6"/>
              </a:buClr>
              <a:buFont typeface="Wingdings" panose="05000000000000000000" pitchFamily="2" charset="2"/>
              <a:buChar char="Ø"/>
            </a:pPr>
            <a:r>
              <a:rPr dirty="0" err="1"/>
              <a:t>Fragebögen</a:t>
            </a:r>
            <a:r>
              <a:rPr dirty="0"/>
              <a:t> </a:t>
            </a:r>
            <a:r>
              <a:rPr dirty="0" err="1"/>
              <a:t>planen</a:t>
            </a:r>
            <a:r>
              <a:rPr dirty="0"/>
              <a:t> &amp; </a:t>
            </a:r>
            <a:r>
              <a:rPr dirty="0" err="1"/>
              <a:t>durchführen</a:t>
            </a:r>
            <a:endParaRPr dirty="0"/>
          </a:p>
          <a:p>
            <a:pPr>
              <a:buClr>
                <a:schemeClr val="accent6"/>
              </a:buClr>
              <a:buFont typeface="Wingdings" panose="05000000000000000000" pitchFamily="2" charset="2"/>
              <a:buChar char="Ø"/>
            </a:pPr>
            <a:r>
              <a:rPr dirty="0" err="1"/>
              <a:t>Geeignete</a:t>
            </a:r>
            <a:r>
              <a:rPr dirty="0"/>
              <a:t> </a:t>
            </a:r>
            <a:r>
              <a:rPr dirty="0" err="1"/>
              <a:t>Methoden</a:t>
            </a:r>
            <a:r>
              <a:rPr dirty="0"/>
              <a:t> </a:t>
            </a:r>
            <a:r>
              <a:rPr dirty="0" err="1"/>
              <a:t>auswählen</a:t>
            </a:r>
            <a:endParaRPr dirty="0"/>
          </a:p>
          <a:p>
            <a:pPr>
              <a:buClr>
                <a:schemeClr val="accent6"/>
              </a:buClr>
              <a:buFont typeface="Wingdings" panose="05000000000000000000" pitchFamily="2" charset="2"/>
              <a:buChar char="Ø"/>
            </a:pPr>
            <a:r>
              <a:rPr dirty="0"/>
              <a:t>Best-Practices verstehen</a:t>
            </a:r>
          </a:p>
          <a:p>
            <a:pPr>
              <a:buClr>
                <a:schemeClr val="accent6"/>
              </a:buClr>
              <a:buFont typeface="Wingdings" panose="05000000000000000000" pitchFamily="2" charset="2"/>
              <a:buChar char="Ø"/>
            </a:pPr>
            <a:r>
              <a:rPr dirty="0"/>
              <a:t>Neue </a:t>
            </a:r>
            <a:r>
              <a:rPr dirty="0" err="1"/>
              <a:t>Datenquellen</a:t>
            </a:r>
            <a:r>
              <a:rPr dirty="0"/>
              <a:t> </a:t>
            </a:r>
            <a:r>
              <a:rPr dirty="0" err="1"/>
              <a:t>bewerten</a:t>
            </a:r>
            <a:endParaRPr dirty="0"/>
          </a:p>
        </p:txBody>
      </p:sp>
      <p:sp>
        <p:nvSpPr>
          <p:cNvPr id="4" name="Textplatzhalter 3">
            <a:extLst>
              <a:ext uri="{FF2B5EF4-FFF2-40B4-BE49-F238E27FC236}">
                <a16:creationId xmlns:a16="http://schemas.microsoft.com/office/drawing/2014/main" id="{911104B9-BDE2-390C-D7F9-28BBAB84B784}"/>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FC9A0129-1FBC-EBE8-4C23-06A2B92ADB12}"/>
              </a:ext>
            </a:extLst>
          </p:cNvPr>
          <p:cNvSpPr>
            <a:spLocks noGrp="1"/>
          </p:cNvSpPr>
          <p:nvPr>
            <p:ph type="body" sz="quarter" idx="14"/>
          </p:nvPr>
        </p:nvSpPr>
        <p:spPr/>
        <p:txBody>
          <a:bodyPr/>
          <a:lstStyle/>
          <a:p>
            <a:endParaRPr lang="de-DE"/>
          </a:p>
        </p:txBody>
      </p:sp>
      <p:pic>
        <p:nvPicPr>
          <p:cNvPr id="6" name="fable_tts-1_1x_2025-05-13T09_02_51-881Z">
            <a:hlinkClick r:id="" action="ppaction://media"/>
            <a:extLst>
              <a:ext uri="{FF2B5EF4-FFF2-40B4-BE49-F238E27FC236}">
                <a16:creationId xmlns:a16="http://schemas.microsoft.com/office/drawing/2014/main" id="{2B05B97F-D989-31A1-467E-5A285DE226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Was ist eine Befragung?</a:t>
            </a:r>
          </a:p>
        </p:txBody>
      </p:sp>
      <p:sp>
        <p:nvSpPr>
          <p:cNvPr id="3" name="Content Placeholder 2"/>
          <p:cNvSpPr>
            <a:spLocks noGrp="1"/>
          </p:cNvSpPr>
          <p:nvPr>
            <p:ph idx="1"/>
          </p:nvPr>
        </p:nvSpPr>
        <p:spPr/>
        <p:txBody>
          <a:bodyPr/>
          <a:lstStyle/>
          <a:p>
            <a:r>
              <a:rPr dirty="0" err="1"/>
              <a:t>Systematische</a:t>
            </a:r>
            <a:r>
              <a:rPr dirty="0"/>
              <a:t> </a:t>
            </a:r>
            <a:r>
              <a:rPr dirty="0" err="1"/>
              <a:t>Erhebung</a:t>
            </a:r>
            <a:r>
              <a:rPr dirty="0"/>
              <a:t> von </a:t>
            </a:r>
            <a:r>
              <a:rPr dirty="0" err="1"/>
              <a:t>Meinungen</a:t>
            </a:r>
            <a:r>
              <a:rPr dirty="0"/>
              <a:t>, </a:t>
            </a:r>
            <a:r>
              <a:rPr dirty="0" err="1"/>
              <a:t>Erfahrungen</a:t>
            </a:r>
            <a:r>
              <a:rPr dirty="0"/>
              <a:t>, </a:t>
            </a:r>
            <a:r>
              <a:rPr dirty="0" err="1"/>
              <a:t>Fakten</a:t>
            </a:r>
            <a:endParaRPr dirty="0"/>
          </a:p>
          <a:p>
            <a:r>
              <a:rPr dirty="0" err="1"/>
              <a:t>Einsatz</a:t>
            </a:r>
            <a:r>
              <a:rPr dirty="0"/>
              <a:t> </a:t>
            </a:r>
            <a:r>
              <a:rPr dirty="0" err="1"/>
              <a:t>im</a:t>
            </a:r>
            <a:r>
              <a:rPr dirty="0"/>
              <a:t> </a:t>
            </a:r>
            <a:r>
              <a:rPr dirty="0" err="1"/>
              <a:t>Gesundheitsbereich</a:t>
            </a:r>
            <a:r>
              <a:rPr dirty="0"/>
              <a:t> </a:t>
            </a:r>
            <a:r>
              <a:rPr dirty="0" err="1"/>
              <a:t>u.a.</a:t>
            </a:r>
            <a:r>
              <a:rPr dirty="0"/>
              <a:t> </a:t>
            </a:r>
            <a:r>
              <a:rPr dirty="0" err="1"/>
              <a:t>bei</a:t>
            </a:r>
            <a:r>
              <a:rPr dirty="0"/>
              <a:t>:</a:t>
            </a:r>
          </a:p>
          <a:p>
            <a:pPr lvl="1"/>
            <a:r>
              <a:rPr dirty="0" err="1"/>
              <a:t>Lebensqualität</a:t>
            </a:r>
            <a:endParaRPr dirty="0"/>
          </a:p>
          <a:p>
            <a:pPr lvl="1"/>
            <a:r>
              <a:rPr dirty="0" err="1"/>
              <a:t>Gesundheitsverhalten</a:t>
            </a:r>
            <a:endParaRPr dirty="0"/>
          </a:p>
          <a:p>
            <a:pPr lvl="1"/>
            <a:r>
              <a:rPr dirty="0" err="1"/>
              <a:t>Patientenzufriedenheit</a:t>
            </a:r>
            <a:endParaRPr dirty="0"/>
          </a:p>
          <a:p>
            <a:pPr lvl="1"/>
            <a:r>
              <a:rPr dirty="0" err="1"/>
              <a:t>Psychische</a:t>
            </a:r>
            <a:r>
              <a:rPr dirty="0"/>
              <a:t> </a:t>
            </a:r>
            <a:r>
              <a:rPr dirty="0" err="1"/>
              <a:t>Belastung</a:t>
            </a:r>
            <a:endParaRPr dirty="0"/>
          </a:p>
        </p:txBody>
      </p:sp>
      <p:sp>
        <p:nvSpPr>
          <p:cNvPr id="4" name="Textplatzhalter 3">
            <a:extLst>
              <a:ext uri="{FF2B5EF4-FFF2-40B4-BE49-F238E27FC236}">
                <a16:creationId xmlns:a16="http://schemas.microsoft.com/office/drawing/2014/main" id="{4EB99E3E-B5CC-CBFF-0E47-58D6C905BDBD}"/>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A9DE36BE-6E0D-E12D-A64A-D04BBEE49561}"/>
              </a:ext>
            </a:extLst>
          </p:cNvPr>
          <p:cNvSpPr>
            <a:spLocks noGrp="1"/>
          </p:cNvSpPr>
          <p:nvPr>
            <p:ph type="body" sz="quarter" idx="14"/>
          </p:nvPr>
        </p:nvSpPr>
        <p:spPr/>
        <p:txBody>
          <a:bodyPr/>
          <a:lstStyle/>
          <a:p>
            <a:endParaRPr lang="de-DE"/>
          </a:p>
        </p:txBody>
      </p:sp>
      <p:pic>
        <p:nvPicPr>
          <p:cNvPr id="7" name="fable_tts-1_1x_2025-05-13T09_05_03-216Z">
            <a:hlinkClick r:id="" action="ppaction://media"/>
            <a:extLst>
              <a:ext uri="{FF2B5EF4-FFF2-40B4-BE49-F238E27FC236}">
                <a16:creationId xmlns:a16="http://schemas.microsoft.com/office/drawing/2014/main" id="{7453DC3A-842D-2CF8-85A1-F5B9D051F4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pic>
        <p:nvPicPr>
          <p:cNvPr id="1026" name="Picture 2" descr="Lächelndes Baby mit Daumen hoch">
            <a:extLst>
              <a:ext uri="{FF2B5EF4-FFF2-40B4-BE49-F238E27FC236}">
                <a16:creationId xmlns:a16="http://schemas.microsoft.com/office/drawing/2014/main" id="{3538B595-CB0D-C923-76D9-65B5AE791B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37612" y="2909328"/>
            <a:ext cx="4016188" cy="26787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6D6BC581-9D37-BB47-6A79-A83F707D63F3}"/>
              </a:ext>
            </a:extLst>
          </p:cNvPr>
          <p:cNvSpPr txBox="1"/>
          <p:nvPr/>
        </p:nvSpPr>
        <p:spPr>
          <a:xfrm>
            <a:off x="7337613" y="5588094"/>
            <a:ext cx="4016188" cy="369332"/>
          </a:xfrm>
          <a:prstGeom prst="rect">
            <a:avLst/>
          </a:prstGeom>
          <a:noFill/>
        </p:spPr>
        <p:txBody>
          <a:bodyPr wrap="square">
            <a:spAutoFit/>
          </a:bodyPr>
          <a:lstStyle/>
          <a:p>
            <a:r>
              <a:rPr lang="de-DE" sz="900" b="1" dirty="0"/>
              <a:t>Quelle: </a:t>
            </a:r>
            <a:r>
              <a:rPr lang="de-DE" sz="900" dirty="0"/>
              <a:t>"Lächelndes Baby mit Daumen hoch" </a:t>
            </a:r>
            <a:r>
              <a:rPr lang="de-DE" sz="900" dirty="0" err="1"/>
              <a:t>by</a:t>
            </a:r>
            <a:r>
              <a:rPr lang="de-DE" sz="900" dirty="0"/>
              <a:t> ccnull.de Bilddatenbank </a:t>
            </a:r>
            <a:r>
              <a:rPr lang="de-DE" sz="900" dirty="0" err="1"/>
              <a:t>is</a:t>
            </a:r>
            <a:r>
              <a:rPr lang="de-DE" sz="900" dirty="0"/>
              <a:t> </a:t>
            </a:r>
            <a:r>
              <a:rPr lang="de-DE" sz="900" dirty="0" err="1"/>
              <a:t>licensed</a:t>
            </a:r>
            <a:r>
              <a:rPr lang="de-DE" sz="900" dirty="0"/>
              <a:t> </a:t>
            </a:r>
            <a:r>
              <a:rPr lang="de-DE" sz="900" dirty="0" err="1"/>
              <a:t>under</a:t>
            </a:r>
            <a:r>
              <a:rPr lang="de-DE" sz="900" dirty="0"/>
              <a:t> CC BY 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Was ist ein Fragebogen?</a:t>
            </a:r>
          </a:p>
        </p:txBody>
      </p:sp>
      <p:sp>
        <p:nvSpPr>
          <p:cNvPr id="3" name="Content Placeholder 2"/>
          <p:cNvSpPr>
            <a:spLocks noGrp="1"/>
          </p:cNvSpPr>
          <p:nvPr>
            <p:ph idx="1"/>
          </p:nvPr>
        </p:nvSpPr>
        <p:spPr>
          <a:xfrm>
            <a:off x="838200" y="1825625"/>
            <a:ext cx="7564624" cy="4271449"/>
          </a:xfrm>
        </p:spPr>
        <p:txBody>
          <a:bodyPr/>
          <a:lstStyle/>
          <a:p>
            <a:r>
              <a:rPr dirty="0"/>
              <a:t>Ein </a:t>
            </a:r>
            <a:r>
              <a:rPr dirty="0" err="1"/>
              <a:t>standardisiertes</a:t>
            </a:r>
            <a:r>
              <a:rPr dirty="0"/>
              <a:t> Instrument </a:t>
            </a:r>
            <a:r>
              <a:rPr dirty="0" err="1"/>
              <a:t>zur</a:t>
            </a:r>
            <a:r>
              <a:rPr dirty="0"/>
              <a:t> </a:t>
            </a:r>
            <a:r>
              <a:rPr dirty="0" err="1"/>
              <a:t>schriftlichen</a:t>
            </a:r>
            <a:r>
              <a:rPr dirty="0"/>
              <a:t> </a:t>
            </a:r>
            <a:r>
              <a:rPr dirty="0" err="1"/>
              <a:t>oder</a:t>
            </a:r>
            <a:r>
              <a:rPr dirty="0"/>
              <a:t> </a:t>
            </a:r>
            <a:r>
              <a:rPr dirty="0" err="1"/>
              <a:t>digitalen</a:t>
            </a:r>
            <a:r>
              <a:rPr dirty="0"/>
              <a:t> </a:t>
            </a:r>
            <a:r>
              <a:rPr dirty="0" err="1"/>
              <a:t>Datenerhebung</a:t>
            </a:r>
            <a:r>
              <a:rPr dirty="0"/>
              <a:t>.</a:t>
            </a:r>
          </a:p>
          <a:p>
            <a:r>
              <a:rPr dirty="0" err="1"/>
              <a:t>Entwicklung</a:t>
            </a:r>
            <a:r>
              <a:rPr dirty="0"/>
              <a:t> </a:t>
            </a:r>
            <a:r>
              <a:rPr dirty="0" err="1"/>
              <a:t>ist</a:t>
            </a:r>
            <a:r>
              <a:rPr dirty="0"/>
              <a:t> </a:t>
            </a:r>
            <a:r>
              <a:rPr dirty="0" err="1"/>
              <a:t>aufwändig</a:t>
            </a:r>
            <a:r>
              <a:rPr dirty="0"/>
              <a:t>: </a:t>
            </a:r>
            <a:endParaRPr lang="de-DE" dirty="0"/>
          </a:p>
          <a:p>
            <a:pPr lvl="1"/>
            <a:r>
              <a:rPr dirty="0" err="1"/>
              <a:t>Skalenentwicklung</a:t>
            </a:r>
            <a:endParaRPr lang="de-DE" dirty="0"/>
          </a:p>
          <a:p>
            <a:pPr lvl="1"/>
            <a:r>
              <a:rPr dirty="0" err="1"/>
              <a:t>Validierung</a:t>
            </a:r>
            <a:endParaRPr lang="de-DE" dirty="0"/>
          </a:p>
          <a:p>
            <a:pPr lvl="1"/>
            <a:r>
              <a:rPr dirty="0"/>
              <a:t>Pretest</a:t>
            </a:r>
          </a:p>
        </p:txBody>
      </p:sp>
      <p:sp>
        <p:nvSpPr>
          <p:cNvPr id="4" name="Textplatzhalter 3">
            <a:extLst>
              <a:ext uri="{FF2B5EF4-FFF2-40B4-BE49-F238E27FC236}">
                <a16:creationId xmlns:a16="http://schemas.microsoft.com/office/drawing/2014/main" id="{0BA4DE8E-1921-FBF2-77B2-0C2DB02960EA}"/>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D495C9C3-FAF1-5079-F210-215C3121EEE9}"/>
              </a:ext>
            </a:extLst>
          </p:cNvPr>
          <p:cNvSpPr>
            <a:spLocks noGrp="1"/>
          </p:cNvSpPr>
          <p:nvPr>
            <p:ph type="body" sz="quarter" idx="14"/>
          </p:nvPr>
        </p:nvSpPr>
        <p:spPr/>
        <p:txBody>
          <a:bodyPr/>
          <a:lstStyle/>
          <a:p>
            <a:endParaRPr lang="de-DE"/>
          </a:p>
        </p:txBody>
      </p:sp>
      <p:pic>
        <p:nvPicPr>
          <p:cNvPr id="6" name="fable_tts-1_1x_2025-05-13T09_06_08-302Z">
            <a:hlinkClick r:id="" action="ppaction://media"/>
            <a:extLst>
              <a:ext uri="{FF2B5EF4-FFF2-40B4-BE49-F238E27FC236}">
                <a16:creationId xmlns:a16="http://schemas.microsoft.com/office/drawing/2014/main" id="{950D66EF-FFBD-CBD4-3690-D8E20981C26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pic>
        <p:nvPicPr>
          <p:cNvPr id="2050" name="Picture 2">
            <a:extLst>
              <a:ext uri="{FF2B5EF4-FFF2-40B4-BE49-F238E27FC236}">
                <a16:creationId xmlns:a16="http://schemas.microsoft.com/office/drawing/2014/main" id="{8F93FD15-5FAF-3F2F-68F4-37FC16CB3356}"/>
              </a:ext>
            </a:extLst>
          </p:cNvPr>
          <p:cNvPicPr>
            <a:picLocks noChangeAspect="1" noChangeArrowheads="1"/>
          </p:cNvPicPr>
          <p:nvPr/>
        </p:nvPicPr>
        <p:blipFill>
          <a:blip r:embed="rId6"/>
          <a:srcRect/>
          <a:stretch/>
        </p:blipFill>
        <p:spPr bwMode="auto">
          <a:xfrm>
            <a:off x="8402825" y="1560619"/>
            <a:ext cx="2950975" cy="4094577"/>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AF1CCD42-6C3B-5E24-557B-8D90CAFA043B}"/>
              </a:ext>
            </a:extLst>
          </p:cNvPr>
          <p:cNvSpPr txBox="1"/>
          <p:nvPr/>
        </p:nvSpPr>
        <p:spPr>
          <a:xfrm>
            <a:off x="8402826" y="5643324"/>
            <a:ext cx="2950974" cy="369332"/>
          </a:xfrm>
          <a:prstGeom prst="rect">
            <a:avLst/>
          </a:prstGeom>
          <a:noFill/>
        </p:spPr>
        <p:txBody>
          <a:bodyPr wrap="square">
            <a:spAutoFit/>
          </a:bodyPr>
          <a:lstStyle/>
          <a:p>
            <a:r>
              <a:rPr lang="de-DE" sz="900" b="1" dirty="0"/>
              <a:t>Quelle: </a:t>
            </a:r>
            <a:r>
              <a:rPr lang="en-US" sz="900" dirty="0"/>
              <a:t>"status05" by Mile End Residents is licensed under CC BY 2.0.</a:t>
            </a:r>
            <a:endParaRPr lang="de-DE"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Fragetypen</a:t>
            </a:r>
          </a:p>
        </p:txBody>
      </p:sp>
      <p:sp>
        <p:nvSpPr>
          <p:cNvPr id="3" name="Content Placeholder 2"/>
          <p:cNvSpPr>
            <a:spLocks noGrp="1"/>
          </p:cNvSpPr>
          <p:nvPr>
            <p:ph idx="1"/>
          </p:nvPr>
        </p:nvSpPr>
        <p:spPr>
          <a:xfrm>
            <a:off x="838200" y="1825625"/>
            <a:ext cx="6509698" cy="4271449"/>
          </a:xfrm>
        </p:spPr>
        <p:txBody>
          <a:bodyPr/>
          <a:lstStyle/>
          <a:p>
            <a:r>
              <a:rPr dirty="0" err="1"/>
              <a:t>Geschlossene</a:t>
            </a:r>
            <a:r>
              <a:rPr dirty="0"/>
              <a:t> </a:t>
            </a:r>
            <a:r>
              <a:rPr dirty="0" err="1"/>
              <a:t>Fragen</a:t>
            </a:r>
            <a:r>
              <a:rPr dirty="0"/>
              <a:t> (ja/</a:t>
            </a:r>
            <a:r>
              <a:rPr dirty="0" err="1"/>
              <a:t>nein</a:t>
            </a:r>
            <a:r>
              <a:rPr dirty="0"/>
              <a:t>)</a:t>
            </a:r>
            <a:endParaRPr lang="de-DE" dirty="0"/>
          </a:p>
          <a:p>
            <a:endParaRPr dirty="0"/>
          </a:p>
          <a:p>
            <a:r>
              <a:rPr dirty="0" err="1"/>
              <a:t>Offene</a:t>
            </a:r>
            <a:r>
              <a:rPr dirty="0"/>
              <a:t> </a:t>
            </a:r>
            <a:r>
              <a:rPr dirty="0" err="1"/>
              <a:t>Fragen</a:t>
            </a:r>
            <a:endParaRPr lang="de-DE" dirty="0"/>
          </a:p>
          <a:p>
            <a:endParaRPr dirty="0"/>
          </a:p>
          <a:p>
            <a:r>
              <a:rPr dirty="0" err="1"/>
              <a:t>Skalierungsfragen</a:t>
            </a:r>
            <a:r>
              <a:rPr dirty="0"/>
              <a:t> (0-10)</a:t>
            </a:r>
            <a:endParaRPr lang="de-DE" dirty="0"/>
          </a:p>
          <a:p>
            <a:endParaRPr dirty="0"/>
          </a:p>
          <a:p>
            <a:r>
              <a:rPr dirty="0"/>
              <a:t>Likert-</a:t>
            </a:r>
            <a:r>
              <a:rPr dirty="0" err="1"/>
              <a:t>Skalen</a:t>
            </a:r>
            <a:r>
              <a:rPr dirty="0"/>
              <a:t> (z. B. </a:t>
            </a:r>
            <a:r>
              <a:rPr dirty="0" err="1"/>
              <a:t>Zustimmungsskalen</a:t>
            </a:r>
            <a:r>
              <a:rPr dirty="0"/>
              <a:t>)</a:t>
            </a:r>
          </a:p>
        </p:txBody>
      </p:sp>
      <p:sp>
        <p:nvSpPr>
          <p:cNvPr id="4" name="Textplatzhalter 3">
            <a:extLst>
              <a:ext uri="{FF2B5EF4-FFF2-40B4-BE49-F238E27FC236}">
                <a16:creationId xmlns:a16="http://schemas.microsoft.com/office/drawing/2014/main" id="{9E88FB9F-18BF-0AEF-B3F3-867733E0E0C4}"/>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01BB6AD7-E750-77AA-5552-7567DBFE1884}"/>
              </a:ext>
            </a:extLst>
          </p:cNvPr>
          <p:cNvSpPr>
            <a:spLocks noGrp="1"/>
          </p:cNvSpPr>
          <p:nvPr>
            <p:ph type="body" sz="quarter" idx="14"/>
          </p:nvPr>
        </p:nvSpPr>
        <p:spPr/>
        <p:txBody>
          <a:bodyPr/>
          <a:lstStyle/>
          <a:p>
            <a:endParaRPr lang="de-DE"/>
          </a:p>
        </p:txBody>
      </p:sp>
      <p:pic>
        <p:nvPicPr>
          <p:cNvPr id="6" name="fable_tts-1_1x_2025-05-13T09_09_46-856Z">
            <a:hlinkClick r:id="" action="ppaction://media"/>
            <a:extLst>
              <a:ext uri="{FF2B5EF4-FFF2-40B4-BE49-F238E27FC236}">
                <a16:creationId xmlns:a16="http://schemas.microsoft.com/office/drawing/2014/main" id="{F566BAFF-A918-B89E-C155-2F891F2253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29834"/>
            <a:ext cx="609600" cy="609600"/>
          </a:xfrm>
          <a:prstGeom prst="rect">
            <a:avLst/>
          </a:prstGeom>
        </p:spPr>
      </p:pic>
      <p:grpSp>
        <p:nvGrpSpPr>
          <p:cNvPr id="15" name="Gruppieren 14">
            <a:extLst>
              <a:ext uri="{FF2B5EF4-FFF2-40B4-BE49-F238E27FC236}">
                <a16:creationId xmlns:a16="http://schemas.microsoft.com/office/drawing/2014/main" id="{3A499CB9-284E-A0BE-7346-6C48BFC59423}"/>
              </a:ext>
            </a:extLst>
          </p:cNvPr>
          <p:cNvGrpSpPr/>
          <p:nvPr/>
        </p:nvGrpSpPr>
        <p:grpSpPr>
          <a:xfrm>
            <a:off x="8174453" y="1610804"/>
            <a:ext cx="2990322" cy="914400"/>
            <a:chOff x="7988473" y="2281773"/>
            <a:chExt cx="2990322" cy="914400"/>
          </a:xfrm>
        </p:grpSpPr>
        <p:pic>
          <p:nvPicPr>
            <p:cNvPr id="8" name="Grafik 7" descr="Marke Kreuz mit einfarbiger Füllung">
              <a:extLst>
                <a:ext uri="{FF2B5EF4-FFF2-40B4-BE49-F238E27FC236}">
                  <a16:creationId xmlns:a16="http://schemas.microsoft.com/office/drawing/2014/main" id="{EE49792B-19E6-6923-7A78-3A14295C4C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88473" y="2281773"/>
              <a:ext cx="914400" cy="914400"/>
            </a:xfrm>
            <a:prstGeom prst="rect">
              <a:avLst/>
            </a:prstGeom>
          </p:spPr>
        </p:pic>
        <p:pic>
          <p:nvPicPr>
            <p:cNvPr id="10" name="Grafik 9" descr="Abzeichen Tick1 mit einfarbiger Füllung">
              <a:extLst>
                <a:ext uri="{FF2B5EF4-FFF2-40B4-BE49-F238E27FC236}">
                  <a16:creationId xmlns:a16="http://schemas.microsoft.com/office/drawing/2014/main" id="{00BBF5C4-2AD6-24DF-85C2-CA006DD5B6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64395" y="2281773"/>
              <a:ext cx="914400" cy="914400"/>
            </a:xfrm>
            <a:prstGeom prst="rect">
              <a:avLst/>
            </a:prstGeom>
          </p:spPr>
        </p:pic>
      </p:grpSp>
      <p:pic>
        <p:nvPicPr>
          <p:cNvPr id="17" name="Grafik 16" descr="Kommentar (wichtig) mit einfarbiger Füllung">
            <a:extLst>
              <a:ext uri="{FF2B5EF4-FFF2-40B4-BE49-F238E27FC236}">
                <a16:creationId xmlns:a16="http://schemas.microsoft.com/office/drawing/2014/main" id="{4CA1634C-7C38-AFC7-4D98-BF2E1063857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088853" y="2456461"/>
            <a:ext cx="1249367" cy="1249367"/>
          </a:xfrm>
          <a:prstGeom prst="rect">
            <a:avLst/>
          </a:prstGeom>
        </p:spPr>
      </p:pic>
      <p:grpSp>
        <p:nvGrpSpPr>
          <p:cNvPr id="35" name="Gruppieren 34">
            <a:extLst>
              <a:ext uri="{FF2B5EF4-FFF2-40B4-BE49-F238E27FC236}">
                <a16:creationId xmlns:a16="http://schemas.microsoft.com/office/drawing/2014/main" id="{C437BF7A-630E-1911-355C-2D25D62657D6}"/>
              </a:ext>
            </a:extLst>
          </p:cNvPr>
          <p:cNvGrpSpPr/>
          <p:nvPr/>
        </p:nvGrpSpPr>
        <p:grpSpPr>
          <a:xfrm>
            <a:off x="8508380" y="3421580"/>
            <a:ext cx="2604690" cy="1822433"/>
            <a:chOff x="8508380" y="3421580"/>
            <a:chExt cx="2604690" cy="1822433"/>
          </a:xfrm>
        </p:grpSpPr>
        <p:pic>
          <p:nvPicPr>
            <p:cNvPr id="19" name="Grafik 18" descr="Lineal mit einfarbiger Füllung">
              <a:extLst>
                <a:ext uri="{FF2B5EF4-FFF2-40B4-BE49-F238E27FC236}">
                  <a16:creationId xmlns:a16="http://schemas.microsoft.com/office/drawing/2014/main" id="{0470B2CA-0CAE-F445-C644-81E59778836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3500000">
              <a:off x="8802318" y="3421580"/>
              <a:ext cx="1822433" cy="1822433"/>
            </a:xfrm>
            <a:prstGeom prst="rect">
              <a:avLst/>
            </a:prstGeom>
          </p:spPr>
        </p:pic>
        <p:pic>
          <p:nvPicPr>
            <p:cNvPr id="21" name="Grafik 20" descr="Pfeil nach unten mit einfarbiger Füllung">
              <a:extLst>
                <a:ext uri="{FF2B5EF4-FFF2-40B4-BE49-F238E27FC236}">
                  <a16:creationId xmlns:a16="http://schemas.microsoft.com/office/drawing/2014/main" id="{CB7F8011-ECC1-72ED-8D0A-9A2D76AB0C8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88853" y="3768542"/>
              <a:ext cx="746295" cy="294424"/>
            </a:xfrm>
            <a:prstGeom prst="rect">
              <a:avLst/>
            </a:prstGeom>
          </p:spPr>
        </p:pic>
        <p:sp>
          <p:nvSpPr>
            <p:cNvPr id="26" name="Textfeld 25">
              <a:extLst>
                <a:ext uri="{FF2B5EF4-FFF2-40B4-BE49-F238E27FC236}">
                  <a16:creationId xmlns:a16="http://schemas.microsoft.com/office/drawing/2014/main" id="{CE8E109F-C70F-62AD-72D8-E40FD087FEA9}"/>
                </a:ext>
              </a:extLst>
            </p:cNvPr>
            <p:cNvSpPr txBox="1"/>
            <p:nvPr/>
          </p:nvSpPr>
          <p:spPr>
            <a:xfrm>
              <a:off x="8508380" y="4136923"/>
              <a:ext cx="301686" cy="369332"/>
            </a:xfrm>
            <a:prstGeom prst="rect">
              <a:avLst/>
            </a:prstGeom>
            <a:noFill/>
          </p:spPr>
          <p:txBody>
            <a:bodyPr wrap="none" rtlCol="0">
              <a:spAutoFit/>
            </a:bodyPr>
            <a:lstStyle/>
            <a:p>
              <a:r>
                <a:rPr lang="de-DE" dirty="0"/>
                <a:t>0</a:t>
              </a:r>
            </a:p>
          </p:txBody>
        </p:sp>
        <p:sp>
          <p:nvSpPr>
            <p:cNvPr id="27" name="Textfeld 26">
              <a:extLst>
                <a:ext uri="{FF2B5EF4-FFF2-40B4-BE49-F238E27FC236}">
                  <a16:creationId xmlns:a16="http://schemas.microsoft.com/office/drawing/2014/main" id="{1C54EA61-DD27-6772-CAE7-D382F3F0C23A}"/>
                </a:ext>
              </a:extLst>
            </p:cNvPr>
            <p:cNvSpPr txBox="1"/>
            <p:nvPr/>
          </p:nvSpPr>
          <p:spPr>
            <a:xfrm>
              <a:off x="10694366" y="4136923"/>
              <a:ext cx="418704" cy="369332"/>
            </a:xfrm>
            <a:prstGeom prst="rect">
              <a:avLst/>
            </a:prstGeom>
            <a:noFill/>
          </p:spPr>
          <p:txBody>
            <a:bodyPr wrap="none" rtlCol="0">
              <a:spAutoFit/>
            </a:bodyPr>
            <a:lstStyle/>
            <a:p>
              <a:r>
                <a:rPr lang="de-DE" dirty="0"/>
                <a:t>10</a:t>
              </a:r>
            </a:p>
          </p:txBody>
        </p:sp>
      </p:grpSp>
      <p:grpSp>
        <p:nvGrpSpPr>
          <p:cNvPr id="34" name="Gruppieren 33">
            <a:extLst>
              <a:ext uri="{FF2B5EF4-FFF2-40B4-BE49-F238E27FC236}">
                <a16:creationId xmlns:a16="http://schemas.microsoft.com/office/drawing/2014/main" id="{E2595813-F601-5F73-9EBD-B4567AAA746B}"/>
              </a:ext>
            </a:extLst>
          </p:cNvPr>
          <p:cNvGrpSpPr/>
          <p:nvPr/>
        </p:nvGrpSpPr>
        <p:grpSpPr>
          <a:xfrm>
            <a:off x="7232516" y="5183204"/>
            <a:ext cx="4565830" cy="803262"/>
            <a:chOff x="7232516" y="5183204"/>
            <a:chExt cx="4565830" cy="803262"/>
          </a:xfrm>
        </p:grpSpPr>
        <p:sp>
          <p:nvSpPr>
            <p:cNvPr id="22" name="Textfeld 21">
              <a:extLst>
                <a:ext uri="{FF2B5EF4-FFF2-40B4-BE49-F238E27FC236}">
                  <a16:creationId xmlns:a16="http://schemas.microsoft.com/office/drawing/2014/main" id="{D41BF98E-07E8-F8D7-9ABB-9CBEADBA8712}"/>
                </a:ext>
              </a:extLst>
            </p:cNvPr>
            <p:cNvSpPr txBox="1"/>
            <p:nvPr/>
          </p:nvSpPr>
          <p:spPr>
            <a:xfrm>
              <a:off x="7232516" y="5340135"/>
              <a:ext cx="938719" cy="646331"/>
            </a:xfrm>
            <a:prstGeom prst="rect">
              <a:avLst/>
            </a:prstGeom>
            <a:noFill/>
          </p:spPr>
          <p:txBody>
            <a:bodyPr wrap="none" rtlCol="0">
              <a:spAutoFit/>
            </a:bodyPr>
            <a:lstStyle/>
            <a:p>
              <a:pPr algn="ctr"/>
              <a:r>
                <a:rPr lang="de-DE" dirty="0"/>
                <a:t>stimme </a:t>
              </a:r>
              <a:br>
                <a:rPr lang="de-DE" dirty="0"/>
              </a:br>
              <a:r>
                <a:rPr lang="de-DE" dirty="0"/>
                <a:t>voll zu</a:t>
              </a:r>
            </a:p>
          </p:txBody>
        </p:sp>
        <p:sp>
          <p:nvSpPr>
            <p:cNvPr id="23" name="Textfeld 22">
              <a:extLst>
                <a:ext uri="{FF2B5EF4-FFF2-40B4-BE49-F238E27FC236}">
                  <a16:creationId xmlns:a16="http://schemas.microsoft.com/office/drawing/2014/main" id="{3D767499-5378-195A-13FC-FF72F7AEA0A6}"/>
                </a:ext>
              </a:extLst>
            </p:cNvPr>
            <p:cNvSpPr txBox="1"/>
            <p:nvPr/>
          </p:nvSpPr>
          <p:spPr>
            <a:xfrm>
              <a:off x="8261397" y="5317547"/>
              <a:ext cx="1150764" cy="369332"/>
            </a:xfrm>
            <a:prstGeom prst="rect">
              <a:avLst/>
            </a:prstGeom>
            <a:noFill/>
          </p:spPr>
          <p:txBody>
            <a:bodyPr wrap="none" rtlCol="0">
              <a:spAutoFit/>
            </a:bodyPr>
            <a:lstStyle/>
            <a:p>
              <a:pPr algn="ctr"/>
              <a:r>
                <a:rPr lang="de-DE" dirty="0"/>
                <a:t>stimme zu</a:t>
              </a:r>
            </a:p>
          </p:txBody>
        </p:sp>
        <p:sp>
          <p:nvSpPr>
            <p:cNvPr id="24" name="Textfeld 23">
              <a:extLst>
                <a:ext uri="{FF2B5EF4-FFF2-40B4-BE49-F238E27FC236}">
                  <a16:creationId xmlns:a16="http://schemas.microsoft.com/office/drawing/2014/main" id="{CEFF0ADC-0134-FBCC-F90C-95EAA0976A53}"/>
                </a:ext>
              </a:extLst>
            </p:cNvPr>
            <p:cNvSpPr txBox="1"/>
            <p:nvPr/>
          </p:nvSpPr>
          <p:spPr>
            <a:xfrm>
              <a:off x="9502323" y="5340134"/>
              <a:ext cx="938719" cy="646331"/>
            </a:xfrm>
            <a:prstGeom prst="rect">
              <a:avLst/>
            </a:prstGeom>
            <a:noFill/>
          </p:spPr>
          <p:txBody>
            <a:bodyPr wrap="none" rtlCol="0">
              <a:spAutoFit/>
            </a:bodyPr>
            <a:lstStyle/>
            <a:p>
              <a:pPr algn="ctr"/>
              <a:r>
                <a:rPr lang="de-DE" dirty="0"/>
                <a:t>stimme </a:t>
              </a:r>
              <a:br>
                <a:rPr lang="de-DE" dirty="0"/>
              </a:br>
              <a:r>
                <a:rPr lang="de-DE" dirty="0"/>
                <a:t>nicht zu</a:t>
              </a:r>
            </a:p>
          </p:txBody>
        </p:sp>
        <p:sp>
          <p:nvSpPr>
            <p:cNvPr id="25" name="Textfeld 24">
              <a:extLst>
                <a:ext uri="{FF2B5EF4-FFF2-40B4-BE49-F238E27FC236}">
                  <a16:creationId xmlns:a16="http://schemas.microsoft.com/office/drawing/2014/main" id="{B94E1AB4-346C-F034-66A8-E146017E40D5}"/>
                </a:ext>
              </a:extLst>
            </p:cNvPr>
            <p:cNvSpPr txBox="1"/>
            <p:nvPr/>
          </p:nvSpPr>
          <p:spPr>
            <a:xfrm>
              <a:off x="10531204" y="5317547"/>
              <a:ext cx="1267142" cy="646331"/>
            </a:xfrm>
            <a:prstGeom prst="rect">
              <a:avLst/>
            </a:prstGeom>
            <a:noFill/>
          </p:spPr>
          <p:txBody>
            <a:bodyPr wrap="none" rtlCol="0">
              <a:spAutoFit/>
            </a:bodyPr>
            <a:lstStyle/>
            <a:p>
              <a:pPr algn="ctr"/>
              <a:r>
                <a:rPr lang="de-DE" dirty="0"/>
                <a:t>stimme </a:t>
              </a:r>
              <a:br>
                <a:rPr lang="de-DE" dirty="0"/>
              </a:br>
              <a:r>
                <a:rPr lang="de-DE" dirty="0"/>
                <a:t>gar nicht zu</a:t>
              </a:r>
            </a:p>
          </p:txBody>
        </p:sp>
        <p:sp>
          <p:nvSpPr>
            <p:cNvPr id="30" name="Ellipse 29">
              <a:extLst>
                <a:ext uri="{FF2B5EF4-FFF2-40B4-BE49-F238E27FC236}">
                  <a16:creationId xmlns:a16="http://schemas.microsoft.com/office/drawing/2014/main" id="{5A00812D-E770-ED9B-8644-6D4E2C6129AF}"/>
                </a:ext>
              </a:extLst>
            </p:cNvPr>
            <p:cNvSpPr/>
            <p:nvPr/>
          </p:nvSpPr>
          <p:spPr>
            <a:xfrm>
              <a:off x="7611875" y="5183204"/>
              <a:ext cx="180000" cy="180000"/>
            </a:xfrm>
            <a:prstGeom prst="ellipse">
              <a:avLst/>
            </a:prstGeom>
            <a:solidFill>
              <a:srgbClr val="004F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llipse 30">
              <a:extLst>
                <a:ext uri="{FF2B5EF4-FFF2-40B4-BE49-F238E27FC236}">
                  <a16:creationId xmlns:a16="http://schemas.microsoft.com/office/drawing/2014/main" id="{AF11C4BF-7B7A-43C9-F9AF-8F391B7E4450}"/>
                </a:ext>
              </a:extLst>
            </p:cNvPr>
            <p:cNvSpPr/>
            <p:nvPr/>
          </p:nvSpPr>
          <p:spPr>
            <a:xfrm>
              <a:off x="8745655" y="5183204"/>
              <a:ext cx="180000" cy="180000"/>
            </a:xfrm>
            <a:prstGeom prst="ellipse">
              <a:avLst/>
            </a:prstGeom>
            <a:solidFill>
              <a:srgbClr val="004F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Ellipse 31">
              <a:extLst>
                <a:ext uri="{FF2B5EF4-FFF2-40B4-BE49-F238E27FC236}">
                  <a16:creationId xmlns:a16="http://schemas.microsoft.com/office/drawing/2014/main" id="{1A40465E-ACC0-F596-DAAE-C6283B521F07}"/>
                </a:ext>
              </a:extLst>
            </p:cNvPr>
            <p:cNvSpPr/>
            <p:nvPr/>
          </p:nvSpPr>
          <p:spPr>
            <a:xfrm>
              <a:off x="9835148" y="5183204"/>
              <a:ext cx="180000" cy="180000"/>
            </a:xfrm>
            <a:prstGeom prst="ellipse">
              <a:avLst/>
            </a:prstGeom>
            <a:solidFill>
              <a:srgbClr val="004F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Ellipse 32">
              <a:extLst>
                <a:ext uri="{FF2B5EF4-FFF2-40B4-BE49-F238E27FC236}">
                  <a16:creationId xmlns:a16="http://schemas.microsoft.com/office/drawing/2014/main" id="{A8197EDC-FCE9-9BDB-5A82-C389C1D260BD}"/>
                </a:ext>
              </a:extLst>
            </p:cNvPr>
            <p:cNvSpPr/>
            <p:nvPr/>
          </p:nvSpPr>
          <p:spPr>
            <a:xfrm>
              <a:off x="11069818" y="5183204"/>
              <a:ext cx="180000" cy="180000"/>
            </a:xfrm>
            <a:prstGeom prst="ellipse">
              <a:avLst/>
            </a:prstGeom>
            <a:solidFill>
              <a:srgbClr val="004F9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500" fill="hold"/>
                                        <p:tgtEl>
                                          <p:spTgt spid="6"/>
                                        </p:tgtEl>
                                      </p:cBhvr>
                                    </p:cmd>
                                  </p:childTnLst>
                                </p:cTn>
                              </p:par>
                              <p:par>
                                <p:cTn id="7" presetID="1" presetClass="entr" presetSubtype="0" fill="hold" grpId="0" nodeType="withEffect">
                                  <p:stCondLst>
                                    <p:cond delay="800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2200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3800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5500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800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3800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5500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2200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
                </p:tgtEl>
              </p:cMediaNode>
            </p:audio>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Praxisbeispiel: Pflegeforschung</a:t>
            </a:r>
          </a:p>
        </p:txBody>
      </p:sp>
      <p:sp>
        <p:nvSpPr>
          <p:cNvPr id="3" name="Content Placeholder 2"/>
          <p:cNvSpPr>
            <a:spLocks noGrp="1"/>
          </p:cNvSpPr>
          <p:nvPr>
            <p:ph idx="1"/>
          </p:nvPr>
        </p:nvSpPr>
        <p:spPr>
          <a:xfrm>
            <a:off x="838200" y="1825625"/>
            <a:ext cx="7086600" cy="4271449"/>
          </a:xfrm>
        </p:spPr>
        <p:txBody>
          <a:bodyPr/>
          <a:lstStyle/>
          <a:p>
            <a:r>
              <a:rPr dirty="0" err="1"/>
              <a:t>Erhebung</a:t>
            </a:r>
            <a:r>
              <a:rPr dirty="0"/>
              <a:t> von 'Moral Distress' </a:t>
            </a:r>
            <a:r>
              <a:rPr dirty="0" err="1"/>
              <a:t>bei</a:t>
            </a:r>
            <a:r>
              <a:rPr dirty="0"/>
              <a:t> </a:t>
            </a:r>
            <a:r>
              <a:rPr dirty="0" err="1"/>
              <a:t>Pflegekräften</a:t>
            </a:r>
            <a:endParaRPr dirty="0"/>
          </a:p>
          <a:p>
            <a:pPr marL="0" indent="0">
              <a:buNone/>
            </a:pPr>
            <a:r>
              <a:rPr dirty="0"/>
              <a:t>→ </a:t>
            </a:r>
            <a:r>
              <a:rPr dirty="0" err="1"/>
              <a:t>Ergänzung</a:t>
            </a:r>
            <a:r>
              <a:rPr dirty="0"/>
              <a:t> um </a:t>
            </a:r>
            <a:r>
              <a:rPr dirty="0" err="1"/>
              <a:t>offene</a:t>
            </a:r>
            <a:r>
              <a:rPr dirty="0"/>
              <a:t> </a:t>
            </a:r>
            <a:r>
              <a:rPr dirty="0" err="1"/>
              <a:t>Fragen</a:t>
            </a:r>
            <a:r>
              <a:rPr dirty="0"/>
              <a:t> </a:t>
            </a:r>
            <a:r>
              <a:rPr dirty="0" err="1"/>
              <a:t>zur</a:t>
            </a:r>
            <a:r>
              <a:rPr dirty="0"/>
              <a:t> </a:t>
            </a:r>
            <a:r>
              <a:rPr dirty="0" err="1"/>
              <a:t>besseren</a:t>
            </a:r>
            <a:r>
              <a:rPr dirty="0"/>
              <a:t> </a:t>
            </a:r>
            <a:r>
              <a:rPr dirty="0" err="1"/>
              <a:t>Erfassung</a:t>
            </a:r>
            <a:r>
              <a:rPr dirty="0"/>
              <a:t> </a:t>
            </a:r>
            <a:r>
              <a:rPr dirty="0" err="1"/>
              <a:t>emotionaler</a:t>
            </a:r>
            <a:r>
              <a:rPr dirty="0"/>
              <a:t> </a:t>
            </a:r>
            <a:r>
              <a:rPr dirty="0" err="1"/>
              <a:t>Belastung</a:t>
            </a:r>
            <a:endParaRPr dirty="0"/>
          </a:p>
        </p:txBody>
      </p:sp>
      <p:sp>
        <p:nvSpPr>
          <p:cNvPr id="4" name="Textplatzhalter 3">
            <a:extLst>
              <a:ext uri="{FF2B5EF4-FFF2-40B4-BE49-F238E27FC236}">
                <a16:creationId xmlns:a16="http://schemas.microsoft.com/office/drawing/2014/main" id="{736AFD57-0C66-2AB9-4576-7C2BBC3DBA32}"/>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60046160-F58D-E685-2E79-A3A7CF247203}"/>
              </a:ext>
            </a:extLst>
          </p:cNvPr>
          <p:cNvSpPr>
            <a:spLocks noGrp="1"/>
          </p:cNvSpPr>
          <p:nvPr>
            <p:ph type="body" sz="quarter" idx="14"/>
          </p:nvPr>
        </p:nvSpPr>
        <p:spPr/>
        <p:txBody>
          <a:bodyPr/>
          <a:lstStyle/>
          <a:p>
            <a:endParaRPr lang="de-DE"/>
          </a:p>
        </p:txBody>
      </p:sp>
      <p:pic>
        <p:nvPicPr>
          <p:cNvPr id="6" name="fable_tts-1_1x_2025-05-13T09_11_50-312Z">
            <a:hlinkClick r:id="" action="ppaction://media"/>
            <a:extLst>
              <a:ext uri="{FF2B5EF4-FFF2-40B4-BE49-F238E27FC236}">
                <a16:creationId xmlns:a16="http://schemas.microsoft.com/office/drawing/2014/main" id="{21FC7C83-15C8-2C34-D21B-25EF10ECDE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453" y="6012656"/>
            <a:ext cx="609600" cy="609600"/>
          </a:xfrm>
          <a:prstGeom prst="rect">
            <a:avLst/>
          </a:prstGeom>
        </p:spPr>
      </p:pic>
      <p:pic>
        <p:nvPicPr>
          <p:cNvPr id="8" name="Grafik 7">
            <a:extLst>
              <a:ext uri="{FF2B5EF4-FFF2-40B4-BE49-F238E27FC236}">
                <a16:creationId xmlns:a16="http://schemas.microsoft.com/office/drawing/2014/main" id="{C3E5BB69-DAE4-D5A5-07FB-F9D9CF2FA260}"/>
              </a:ext>
            </a:extLst>
          </p:cNvPr>
          <p:cNvPicPr>
            <a:picLocks noChangeAspect="1"/>
          </p:cNvPicPr>
          <p:nvPr/>
        </p:nvPicPr>
        <p:blipFill>
          <a:blip r:embed="rId6"/>
          <a:stretch>
            <a:fillRect/>
          </a:stretch>
        </p:blipFill>
        <p:spPr>
          <a:xfrm>
            <a:off x="8528138" y="1533395"/>
            <a:ext cx="2825662" cy="4007827"/>
          </a:xfrm>
          <a:prstGeom prst="rect">
            <a:avLst/>
          </a:prstGeom>
        </p:spPr>
      </p:pic>
      <p:sp>
        <p:nvSpPr>
          <p:cNvPr id="10" name="Textfeld 9">
            <a:extLst>
              <a:ext uri="{FF2B5EF4-FFF2-40B4-BE49-F238E27FC236}">
                <a16:creationId xmlns:a16="http://schemas.microsoft.com/office/drawing/2014/main" id="{D2CCC0E5-64AF-20E7-8BA7-94D3388A867F}"/>
              </a:ext>
            </a:extLst>
          </p:cNvPr>
          <p:cNvSpPr txBox="1"/>
          <p:nvPr/>
        </p:nvSpPr>
        <p:spPr>
          <a:xfrm>
            <a:off x="8528138" y="5589243"/>
            <a:ext cx="2825662" cy="507831"/>
          </a:xfrm>
          <a:prstGeom prst="rect">
            <a:avLst/>
          </a:prstGeom>
          <a:noFill/>
        </p:spPr>
        <p:txBody>
          <a:bodyPr wrap="square">
            <a:spAutoFit/>
          </a:bodyPr>
          <a:lstStyle/>
          <a:p>
            <a:r>
              <a:rPr lang="de-DE" sz="900" b="1" dirty="0"/>
              <a:t>Quelle:</a:t>
            </a:r>
            <a:r>
              <a:rPr lang="de-DE" sz="900" dirty="0"/>
              <a:t> https://moraldistress.de/wp-content/uploads/2020/09/Moral_Distress_in_der_Neurologie_Fragebogen_20190217.pdf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6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Vorteile von Fragebögen</a:t>
            </a:r>
          </a:p>
        </p:txBody>
      </p:sp>
      <p:sp>
        <p:nvSpPr>
          <p:cNvPr id="3" name="Content Placeholder 2"/>
          <p:cNvSpPr>
            <a:spLocks noGrp="1"/>
          </p:cNvSpPr>
          <p:nvPr>
            <p:ph idx="1"/>
          </p:nvPr>
        </p:nvSpPr>
        <p:spPr/>
        <p:txBody>
          <a:bodyPr/>
          <a:lstStyle/>
          <a:p>
            <a:pPr>
              <a:buBlip>
                <a:blip r:embed="rId5">
                  <a:extLst>
                    <a:ext uri="{96DAC541-7B7A-43D3-8B79-37D633B846F1}">
                      <asvg:svgBlip xmlns:asvg="http://schemas.microsoft.com/office/drawing/2016/SVG/main" r:embed="rId6"/>
                    </a:ext>
                  </a:extLst>
                </a:blip>
              </a:buBlip>
            </a:pPr>
            <a:r>
              <a:rPr dirty="0" err="1"/>
              <a:t>Kostengünstig</a:t>
            </a:r>
            <a:endParaRPr dirty="0"/>
          </a:p>
          <a:p>
            <a:pPr>
              <a:buBlip>
                <a:blip r:embed="rId5">
                  <a:extLst>
                    <a:ext uri="{96DAC541-7B7A-43D3-8B79-37D633B846F1}">
                      <asvg:svgBlip xmlns:asvg="http://schemas.microsoft.com/office/drawing/2016/SVG/main" r:embed="rId6"/>
                    </a:ext>
                  </a:extLst>
                </a:blip>
              </a:buBlip>
            </a:pPr>
            <a:r>
              <a:rPr dirty="0" err="1"/>
              <a:t>Vergleichbarkeit</a:t>
            </a:r>
            <a:endParaRPr dirty="0"/>
          </a:p>
          <a:p>
            <a:pPr>
              <a:buBlip>
                <a:blip r:embed="rId5">
                  <a:extLst>
                    <a:ext uri="{96DAC541-7B7A-43D3-8B79-37D633B846F1}">
                      <asvg:svgBlip xmlns:asvg="http://schemas.microsoft.com/office/drawing/2016/SVG/main" r:embed="rId6"/>
                    </a:ext>
                  </a:extLst>
                </a:blip>
              </a:buBlip>
            </a:pPr>
            <a:r>
              <a:rPr dirty="0" err="1"/>
              <a:t>Anonymität</a:t>
            </a:r>
            <a:endParaRPr dirty="0"/>
          </a:p>
          <a:p>
            <a:pPr>
              <a:buBlip>
                <a:blip r:embed="rId5">
                  <a:extLst>
                    <a:ext uri="{96DAC541-7B7A-43D3-8B79-37D633B846F1}">
                      <asvg:svgBlip xmlns:asvg="http://schemas.microsoft.com/office/drawing/2016/SVG/main" r:embed="rId6"/>
                    </a:ext>
                  </a:extLst>
                </a:blip>
              </a:buBlip>
            </a:pPr>
            <a:r>
              <a:rPr dirty="0" err="1"/>
              <a:t>Kombination</a:t>
            </a:r>
            <a:r>
              <a:rPr dirty="0"/>
              <a:t> mit </a:t>
            </a:r>
            <a:r>
              <a:rPr dirty="0" err="1"/>
              <a:t>anderen</a:t>
            </a:r>
            <a:r>
              <a:rPr dirty="0"/>
              <a:t> Daten </a:t>
            </a:r>
            <a:r>
              <a:rPr dirty="0" err="1"/>
              <a:t>möglich</a:t>
            </a:r>
            <a:endParaRPr dirty="0"/>
          </a:p>
        </p:txBody>
      </p:sp>
      <p:sp>
        <p:nvSpPr>
          <p:cNvPr id="4" name="Textplatzhalter 3">
            <a:extLst>
              <a:ext uri="{FF2B5EF4-FFF2-40B4-BE49-F238E27FC236}">
                <a16:creationId xmlns:a16="http://schemas.microsoft.com/office/drawing/2014/main" id="{B452CE08-DEA1-2006-334F-387F0764A1B5}"/>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C7F3F943-BC27-B921-07CE-A59273F9B961}"/>
              </a:ext>
            </a:extLst>
          </p:cNvPr>
          <p:cNvSpPr>
            <a:spLocks noGrp="1"/>
          </p:cNvSpPr>
          <p:nvPr>
            <p:ph type="body" sz="quarter" idx="14"/>
          </p:nvPr>
        </p:nvSpPr>
        <p:spPr/>
        <p:txBody>
          <a:bodyPr/>
          <a:lstStyle/>
          <a:p>
            <a:endParaRPr lang="de-DE"/>
          </a:p>
        </p:txBody>
      </p:sp>
      <p:pic>
        <p:nvPicPr>
          <p:cNvPr id="6" name="fable_tts-1_1x_2025-05-13T09_12_50-488Z">
            <a:hlinkClick r:id="" action="ppaction://media"/>
            <a:extLst>
              <a:ext uri="{FF2B5EF4-FFF2-40B4-BE49-F238E27FC236}">
                <a16:creationId xmlns:a16="http://schemas.microsoft.com/office/drawing/2014/main" id="{E3B3B6E5-FEE9-C325-AB26-646520C33D6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Herausforderungen</a:t>
            </a:r>
          </a:p>
        </p:txBody>
      </p:sp>
      <p:sp>
        <p:nvSpPr>
          <p:cNvPr id="3" name="Content Placeholder 2"/>
          <p:cNvSpPr>
            <a:spLocks noGrp="1"/>
          </p:cNvSpPr>
          <p:nvPr>
            <p:ph idx="1"/>
          </p:nvPr>
        </p:nvSpPr>
        <p:spPr/>
        <p:txBody>
          <a:bodyPr/>
          <a:lstStyle/>
          <a:p>
            <a:pPr>
              <a:buBlip>
                <a:blip r:embed="rId5">
                  <a:extLst>
                    <a:ext uri="{96DAC541-7B7A-43D3-8B79-37D633B846F1}">
                      <asvg:svgBlip xmlns:asvg="http://schemas.microsoft.com/office/drawing/2016/SVG/main" r:embed="rId6"/>
                    </a:ext>
                  </a:extLst>
                </a:blip>
              </a:buBlip>
            </a:pPr>
            <a:r>
              <a:rPr dirty="0" err="1"/>
              <a:t>Geringe</a:t>
            </a:r>
            <a:r>
              <a:rPr dirty="0"/>
              <a:t> </a:t>
            </a:r>
            <a:r>
              <a:rPr dirty="0" err="1"/>
              <a:t>Rücklaufquote</a:t>
            </a:r>
            <a:endParaRPr dirty="0"/>
          </a:p>
          <a:p>
            <a:pPr>
              <a:buBlip>
                <a:blip r:embed="rId5">
                  <a:extLst>
                    <a:ext uri="{96DAC541-7B7A-43D3-8B79-37D633B846F1}">
                      <asvg:svgBlip xmlns:asvg="http://schemas.microsoft.com/office/drawing/2016/SVG/main" r:embed="rId6"/>
                    </a:ext>
                  </a:extLst>
                </a:blip>
              </a:buBlip>
            </a:pPr>
            <a:r>
              <a:rPr dirty="0" err="1"/>
              <a:t>Verständlichkeit</a:t>
            </a:r>
            <a:endParaRPr dirty="0"/>
          </a:p>
          <a:p>
            <a:pPr>
              <a:buBlip>
                <a:blip r:embed="rId5">
                  <a:extLst>
                    <a:ext uri="{96DAC541-7B7A-43D3-8B79-37D633B846F1}">
                      <asvg:svgBlip xmlns:asvg="http://schemas.microsoft.com/office/drawing/2016/SVG/main" r:embed="rId6"/>
                    </a:ext>
                  </a:extLst>
                </a:blip>
              </a:buBlip>
            </a:pPr>
            <a:r>
              <a:rPr dirty="0" err="1"/>
              <a:t>Soziale</a:t>
            </a:r>
            <a:r>
              <a:rPr dirty="0"/>
              <a:t> </a:t>
            </a:r>
            <a:r>
              <a:rPr dirty="0" err="1"/>
              <a:t>Erwünschtheit</a:t>
            </a:r>
            <a:endParaRPr dirty="0"/>
          </a:p>
          <a:p>
            <a:pPr>
              <a:buBlip>
                <a:blip r:embed="rId5">
                  <a:extLst>
                    <a:ext uri="{96DAC541-7B7A-43D3-8B79-37D633B846F1}">
                      <asvg:svgBlip xmlns:asvg="http://schemas.microsoft.com/office/drawing/2016/SVG/main" r:embed="rId6"/>
                    </a:ext>
                  </a:extLst>
                </a:blip>
              </a:buBlip>
            </a:pPr>
            <a:r>
              <a:rPr dirty="0" err="1"/>
              <a:t>Digitale</a:t>
            </a:r>
            <a:r>
              <a:rPr dirty="0"/>
              <a:t> </a:t>
            </a:r>
            <a:r>
              <a:rPr dirty="0" err="1"/>
              <a:t>Barrieren</a:t>
            </a:r>
            <a:endParaRPr dirty="0"/>
          </a:p>
        </p:txBody>
      </p:sp>
      <p:sp>
        <p:nvSpPr>
          <p:cNvPr id="4" name="Textplatzhalter 3">
            <a:extLst>
              <a:ext uri="{FF2B5EF4-FFF2-40B4-BE49-F238E27FC236}">
                <a16:creationId xmlns:a16="http://schemas.microsoft.com/office/drawing/2014/main" id="{15C0E0E2-85C6-EC15-C3F5-9501621E95B5}"/>
              </a:ext>
            </a:extLst>
          </p:cNvPr>
          <p:cNvSpPr>
            <a:spLocks noGrp="1"/>
          </p:cNvSpPr>
          <p:nvPr>
            <p:ph type="body" sz="quarter" idx="13"/>
          </p:nvPr>
        </p:nvSpPr>
        <p:spPr/>
        <p:txBody>
          <a:bodyPr/>
          <a:lstStyle/>
          <a:p>
            <a:endParaRPr lang="de-DE"/>
          </a:p>
        </p:txBody>
      </p:sp>
      <p:sp>
        <p:nvSpPr>
          <p:cNvPr id="5" name="Textplatzhalter 4">
            <a:extLst>
              <a:ext uri="{FF2B5EF4-FFF2-40B4-BE49-F238E27FC236}">
                <a16:creationId xmlns:a16="http://schemas.microsoft.com/office/drawing/2014/main" id="{B2B80508-4F3C-5BC1-02B0-B95106E9A07E}"/>
              </a:ext>
            </a:extLst>
          </p:cNvPr>
          <p:cNvSpPr>
            <a:spLocks noGrp="1"/>
          </p:cNvSpPr>
          <p:nvPr>
            <p:ph type="body" sz="quarter" idx="14"/>
          </p:nvPr>
        </p:nvSpPr>
        <p:spPr/>
        <p:txBody>
          <a:bodyPr/>
          <a:lstStyle/>
          <a:p>
            <a:endParaRPr lang="de-DE"/>
          </a:p>
        </p:txBody>
      </p:sp>
      <p:pic>
        <p:nvPicPr>
          <p:cNvPr id="6" name="fable_tts-1_1x_2025-05-13T09_13_41-221Z">
            <a:hlinkClick r:id="" action="ppaction://media"/>
            <a:extLst>
              <a:ext uri="{FF2B5EF4-FFF2-40B4-BE49-F238E27FC236}">
                <a16:creationId xmlns:a16="http://schemas.microsoft.com/office/drawing/2014/main" id="{367893F3-A3F9-2680-1390-CB454186EE8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9453" y="60126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7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2C2161-177C-49B2-B717-3C5F4CA1CA2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6c6cfda-f397-452f-aaf7-354f8a2af71a"/>
    <ds:schemaRef ds:uri="99a00cc4-59a4-48e2-97a2-f998a8372b54"/>
    <ds:schemaRef ds:uri="http://www.w3.org/XML/1998/namespace"/>
  </ds:schemaRefs>
</ds:datastoreItem>
</file>

<file path=customXml/itemProps2.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3.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1306</Words>
  <Application>Microsoft Office PowerPoint</Application>
  <PresentationFormat>Breitbild</PresentationFormat>
  <Paragraphs>85</Paragraphs>
  <Slides>13</Slides>
  <Notes>10</Notes>
  <HiddenSlides>0</HiddenSlides>
  <MMClips>10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Lato</vt:lpstr>
      <vt:lpstr>Calibri</vt:lpstr>
      <vt:lpstr>Wingdings</vt:lpstr>
      <vt:lpstr>Office</vt:lpstr>
      <vt:lpstr>PowerPoint-Präsentation</vt:lpstr>
      <vt:lpstr>PowerPoint-Präsentation</vt:lpstr>
      <vt:lpstr>Lernziele</vt:lpstr>
      <vt:lpstr>Was ist eine Befragung?</vt:lpstr>
      <vt:lpstr>Was ist ein Fragebogen?</vt:lpstr>
      <vt:lpstr>Fragetypen</vt:lpstr>
      <vt:lpstr>Praxisbeispiel: Pflegeforschung</vt:lpstr>
      <vt:lpstr>Vorteile von Fragebögen</vt:lpstr>
      <vt:lpstr>Herausforderungen</vt:lpstr>
      <vt:lpstr>Praxisbeispiele</vt:lpstr>
      <vt:lpstr>Neuartige Datenquellen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Christian Kempny</cp:lastModifiedBy>
  <cp:revision>73</cp:revision>
  <dcterms:created xsi:type="dcterms:W3CDTF">2020-11-02T13:54:24Z</dcterms:created>
  <dcterms:modified xsi:type="dcterms:W3CDTF">2025-10-22T12:04:55Z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