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6"/>
  </p:notesMasterIdLst>
  <p:sldIdLst>
    <p:sldId id="337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335" r:id="rId14"/>
    <p:sldId id="336" r:id="rId15"/>
  </p:sldIdLst>
  <p:sldSz cx="12192000" cy="6858000"/>
  <p:notesSz cx="6858000" cy="9144000"/>
  <p:embeddedFontLst>
    <p:embeddedFont>
      <p:font typeface="Lato" panose="020F0502020204030203" pitchFamily="34" charset="0"/>
      <p:regular r:id="rId17"/>
      <p:bold r:id="rId18"/>
      <p:italic r:id="rId19"/>
      <p:boldItalic r:id="rId20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F"/>
    <a:srgbClr val="002B44"/>
    <a:srgbClr val="D9D9D9"/>
    <a:srgbClr val="A90D00"/>
    <a:srgbClr val="F0F0F0"/>
    <a:srgbClr val="FFFFFF"/>
    <a:srgbClr val="DCEAFF"/>
    <a:srgbClr val="014F9F"/>
    <a:srgbClr val="203864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71167" autoAdjust="0"/>
  </p:normalViewPr>
  <p:slideViewPr>
    <p:cSldViewPr snapToGrid="0">
      <p:cViewPr varScale="1">
        <p:scale>
          <a:sx n="45" d="100"/>
          <a:sy n="45" d="100"/>
        </p:scale>
        <p:origin x="78" y="25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3FB15A-FAF0-4C2A-84A7-D477DCB7273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B8AC5DD-FE34-44F6-874A-064F713EE1BC}">
      <dgm:prSet phldrT="[Text]" custT="1"/>
      <dgm:spPr>
        <a:noFill/>
        <a:ln w="38100">
          <a:solidFill>
            <a:srgbClr val="004F9F"/>
          </a:solidFill>
        </a:ln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Verordnung</a:t>
          </a:r>
        </a:p>
      </dgm:t>
    </dgm:pt>
    <dgm:pt modelId="{1D9AEA54-5E4C-4042-B467-7BA0BE80467D}" type="parTrans" cxnId="{1563DEB4-9B8A-4F57-B119-ECE56C83EF18}">
      <dgm:prSet/>
      <dgm:spPr/>
      <dgm:t>
        <a:bodyPr/>
        <a:lstStyle/>
        <a:p>
          <a:endParaRPr lang="de-DE" sz="1800"/>
        </a:p>
      </dgm:t>
    </dgm:pt>
    <dgm:pt modelId="{516D5DFA-C9A9-4432-A908-72C5C7936ECB}" type="sibTrans" cxnId="{1563DEB4-9B8A-4F57-B119-ECE56C83EF18}">
      <dgm:prSet custT="1"/>
      <dgm:spPr/>
      <dgm:t>
        <a:bodyPr/>
        <a:lstStyle/>
        <a:p>
          <a:endParaRPr lang="de-DE" sz="1800"/>
        </a:p>
      </dgm:t>
    </dgm:pt>
    <dgm:pt modelId="{03BD523C-294B-4D31-A428-10347EA5FF7E}">
      <dgm:prSet phldrT="[Text]" custT="1"/>
      <dgm:spPr>
        <a:noFill/>
        <a:ln w="38100">
          <a:solidFill>
            <a:srgbClr val="004F9F"/>
          </a:solidFill>
        </a:ln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Termin-vereinbarung</a:t>
          </a:r>
        </a:p>
      </dgm:t>
    </dgm:pt>
    <dgm:pt modelId="{C5FE59DC-8D0C-4C12-AA35-ABB2A2BD9A67}" type="parTrans" cxnId="{434B426D-F600-4E5E-9850-9DDA24FC8365}">
      <dgm:prSet/>
      <dgm:spPr/>
      <dgm:t>
        <a:bodyPr/>
        <a:lstStyle/>
        <a:p>
          <a:endParaRPr lang="de-DE" sz="1800"/>
        </a:p>
      </dgm:t>
    </dgm:pt>
    <dgm:pt modelId="{A2123B5D-ADB0-4283-BF4C-78CC68751D7F}" type="sibTrans" cxnId="{434B426D-F600-4E5E-9850-9DDA24FC8365}">
      <dgm:prSet custT="1"/>
      <dgm:spPr/>
      <dgm:t>
        <a:bodyPr/>
        <a:lstStyle/>
        <a:p>
          <a:endParaRPr lang="de-DE" sz="1800"/>
        </a:p>
      </dgm:t>
    </dgm:pt>
    <dgm:pt modelId="{9F5213E3-1E7A-4DF5-8DB2-E1F6109DA1EA}">
      <dgm:prSet phldrT="[Text]" custT="1"/>
      <dgm:spPr>
        <a:noFill/>
        <a:ln w="38100">
          <a:solidFill>
            <a:srgbClr val="004F9F"/>
          </a:solidFill>
        </a:ln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Therapie-beginn</a:t>
          </a:r>
        </a:p>
      </dgm:t>
    </dgm:pt>
    <dgm:pt modelId="{B2A4FA27-0D45-4E6D-B43A-FF8B74D9E62A}" type="parTrans" cxnId="{B526D7D3-E797-49B7-9D88-3596F660BEDC}">
      <dgm:prSet/>
      <dgm:spPr/>
      <dgm:t>
        <a:bodyPr/>
        <a:lstStyle/>
        <a:p>
          <a:endParaRPr lang="de-DE" sz="1800"/>
        </a:p>
      </dgm:t>
    </dgm:pt>
    <dgm:pt modelId="{27E0643C-D6D5-425F-AB6C-4252D727837A}" type="sibTrans" cxnId="{B526D7D3-E797-49B7-9D88-3596F660BEDC}">
      <dgm:prSet custT="1"/>
      <dgm:spPr/>
      <dgm:t>
        <a:bodyPr/>
        <a:lstStyle/>
        <a:p>
          <a:endParaRPr lang="de-DE" sz="1800"/>
        </a:p>
      </dgm:t>
    </dgm:pt>
    <dgm:pt modelId="{EBCB47D6-28E5-45D3-8B91-A20009CD5F5F}">
      <dgm:prSet phldrT="[Text]" custT="1"/>
      <dgm:spPr>
        <a:noFill/>
        <a:ln w="38100">
          <a:solidFill>
            <a:srgbClr val="004F9F"/>
          </a:solidFill>
        </a:ln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Durch-führung</a:t>
          </a:r>
        </a:p>
      </dgm:t>
    </dgm:pt>
    <dgm:pt modelId="{CF1BFCBC-341A-40B7-8F13-0017F28BF65B}" type="parTrans" cxnId="{9548A733-6AD1-42D2-A345-C4D6B8E807A1}">
      <dgm:prSet/>
      <dgm:spPr/>
      <dgm:t>
        <a:bodyPr/>
        <a:lstStyle/>
        <a:p>
          <a:endParaRPr lang="de-DE" sz="1800"/>
        </a:p>
      </dgm:t>
    </dgm:pt>
    <dgm:pt modelId="{F355D469-59F0-498F-8A01-94FAC33C1A1D}" type="sibTrans" cxnId="{9548A733-6AD1-42D2-A345-C4D6B8E807A1}">
      <dgm:prSet custT="1"/>
      <dgm:spPr/>
      <dgm:t>
        <a:bodyPr/>
        <a:lstStyle/>
        <a:p>
          <a:endParaRPr lang="de-DE" sz="1800"/>
        </a:p>
      </dgm:t>
    </dgm:pt>
    <dgm:pt modelId="{2987EE97-C94A-461F-834F-2B5489647B38}">
      <dgm:prSet phldrT="[Text]" custT="1"/>
      <dgm:spPr>
        <a:noFill/>
        <a:ln w="38100">
          <a:solidFill>
            <a:srgbClr val="004F9F"/>
          </a:solidFill>
        </a:ln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Evaluation</a:t>
          </a:r>
        </a:p>
      </dgm:t>
    </dgm:pt>
    <dgm:pt modelId="{878659EC-079F-4A77-8C3B-6AF1722FB304}" type="parTrans" cxnId="{158DF9EB-C060-46A3-BDDE-A457A67CDF61}">
      <dgm:prSet/>
      <dgm:spPr/>
      <dgm:t>
        <a:bodyPr/>
        <a:lstStyle/>
        <a:p>
          <a:endParaRPr lang="de-DE" sz="1800"/>
        </a:p>
      </dgm:t>
    </dgm:pt>
    <dgm:pt modelId="{40069BE1-629C-4BA2-A4F2-B8D45259AE9A}" type="sibTrans" cxnId="{158DF9EB-C060-46A3-BDDE-A457A67CDF61}">
      <dgm:prSet custT="1"/>
      <dgm:spPr/>
      <dgm:t>
        <a:bodyPr/>
        <a:lstStyle/>
        <a:p>
          <a:endParaRPr lang="de-DE" sz="1800"/>
        </a:p>
      </dgm:t>
    </dgm:pt>
    <dgm:pt modelId="{54F6D883-BC41-4DEF-9410-418B40F9CCB8}">
      <dgm:prSet phldrT="[Text]" custT="1"/>
      <dgm:spPr>
        <a:noFill/>
        <a:ln w="38100">
          <a:solidFill>
            <a:srgbClr val="004F9F"/>
          </a:solidFill>
        </a:ln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Abschluss-bericht</a:t>
          </a:r>
        </a:p>
      </dgm:t>
    </dgm:pt>
    <dgm:pt modelId="{47026F31-C64C-40B9-90C6-00D64F46A0EB}" type="parTrans" cxnId="{81AD5CCA-6E11-42A1-9929-444025233C0F}">
      <dgm:prSet/>
      <dgm:spPr/>
      <dgm:t>
        <a:bodyPr/>
        <a:lstStyle/>
        <a:p>
          <a:endParaRPr lang="de-DE" sz="1800"/>
        </a:p>
      </dgm:t>
    </dgm:pt>
    <dgm:pt modelId="{0D7DD8B6-A660-4E61-9DBD-858E65BE98B5}" type="sibTrans" cxnId="{81AD5CCA-6E11-42A1-9929-444025233C0F}">
      <dgm:prSet/>
      <dgm:spPr/>
      <dgm:t>
        <a:bodyPr/>
        <a:lstStyle/>
        <a:p>
          <a:endParaRPr lang="de-DE" sz="1800"/>
        </a:p>
      </dgm:t>
    </dgm:pt>
    <dgm:pt modelId="{67E3B4C2-A11B-456D-91E9-C0011A089046}" type="pres">
      <dgm:prSet presAssocID="{513FB15A-FAF0-4C2A-84A7-D477DCB72734}" presName="Name0" presStyleCnt="0">
        <dgm:presLayoutVars>
          <dgm:dir/>
          <dgm:resizeHandles val="exact"/>
        </dgm:presLayoutVars>
      </dgm:prSet>
      <dgm:spPr/>
    </dgm:pt>
    <dgm:pt modelId="{A3A3063D-656B-4DD8-8AEA-8CC4750EF035}" type="pres">
      <dgm:prSet presAssocID="{2B8AC5DD-FE34-44F6-874A-064F713EE1BC}" presName="node" presStyleLbl="node1" presStyleIdx="0" presStyleCnt="6" custScaleX="109187" custScaleY="170857">
        <dgm:presLayoutVars>
          <dgm:bulletEnabled val="1"/>
        </dgm:presLayoutVars>
      </dgm:prSet>
      <dgm:spPr/>
    </dgm:pt>
    <dgm:pt modelId="{50C4FC2C-9B28-4752-A49C-0073EEFB48D2}" type="pres">
      <dgm:prSet presAssocID="{516D5DFA-C9A9-4432-A908-72C5C7936ECB}" presName="sibTrans" presStyleLbl="sibTrans2D1" presStyleIdx="0" presStyleCnt="5"/>
      <dgm:spPr/>
    </dgm:pt>
    <dgm:pt modelId="{E0180D17-125F-44D9-A980-159244C436A3}" type="pres">
      <dgm:prSet presAssocID="{516D5DFA-C9A9-4432-A908-72C5C7936ECB}" presName="connectorText" presStyleLbl="sibTrans2D1" presStyleIdx="0" presStyleCnt="5"/>
      <dgm:spPr/>
    </dgm:pt>
    <dgm:pt modelId="{5A876957-461F-415E-A43A-75DA3B3C9D4C}" type="pres">
      <dgm:prSet presAssocID="{03BD523C-294B-4D31-A428-10347EA5FF7E}" presName="node" presStyleLbl="node1" presStyleIdx="1" presStyleCnt="6" custScaleX="113838" custScaleY="170857">
        <dgm:presLayoutVars>
          <dgm:bulletEnabled val="1"/>
        </dgm:presLayoutVars>
      </dgm:prSet>
      <dgm:spPr/>
    </dgm:pt>
    <dgm:pt modelId="{A30EA53D-ED26-4025-84FA-BA07A587D421}" type="pres">
      <dgm:prSet presAssocID="{A2123B5D-ADB0-4283-BF4C-78CC68751D7F}" presName="sibTrans" presStyleLbl="sibTrans2D1" presStyleIdx="1" presStyleCnt="5"/>
      <dgm:spPr/>
    </dgm:pt>
    <dgm:pt modelId="{7ED186D1-8E01-4586-9A95-555C9D022776}" type="pres">
      <dgm:prSet presAssocID="{A2123B5D-ADB0-4283-BF4C-78CC68751D7F}" presName="connectorText" presStyleLbl="sibTrans2D1" presStyleIdx="1" presStyleCnt="5"/>
      <dgm:spPr/>
    </dgm:pt>
    <dgm:pt modelId="{710B7AD0-E9C9-48AB-88E3-666FA0097A50}" type="pres">
      <dgm:prSet presAssocID="{9F5213E3-1E7A-4DF5-8DB2-E1F6109DA1EA}" presName="node" presStyleLbl="node1" presStyleIdx="2" presStyleCnt="6" custScaleY="170857">
        <dgm:presLayoutVars>
          <dgm:bulletEnabled val="1"/>
        </dgm:presLayoutVars>
      </dgm:prSet>
      <dgm:spPr/>
    </dgm:pt>
    <dgm:pt modelId="{6F3629D8-6ED7-4BB8-9F21-4644F882A0EC}" type="pres">
      <dgm:prSet presAssocID="{27E0643C-D6D5-425F-AB6C-4252D727837A}" presName="sibTrans" presStyleLbl="sibTrans2D1" presStyleIdx="2" presStyleCnt="5"/>
      <dgm:spPr/>
    </dgm:pt>
    <dgm:pt modelId="{675D2D72-7AC2-4A46-A7DA-73D3A3BC9BCF}" type="pres">
      <dgm:prSet presAssocID="{27E0643C-D6D5-425F-AB6C-4252D727837A}" presName="connectorText" presStyleLbl="sibTrans2D1" presStyleIdx="2" presStyleCnt="5"/>
      <dgm:spPr/>
    </dgm:pt>
    <dgm:pt modelId="{A70D4F7B-2E74-4E84-9E75-25F4A471261F}" type="pres">
      <dgm:prSet presAssocID="{EBCB47D6-28E5-45D3-8B91-A20009CD5F5F}" presName="node" presStyleLbl="node1" presStyleIdx="3" presStyleCnt="6" custScaleY="170857">
        <dgm:presLayoutVars>
          <dgm:bulletEnabled val="1"/>
        </dgm:presLayoutVars>
      </dgm:prSet>
      <dgm:spPr/>
    </dgm:pt>
    <dgm:pt modelId="{5A259EA6-36DF-43C8-9C6C-D49920E9A857}" type="pres">
      <dgm:prSet presAssocID="{F355D469-59F0-498F-8A01-94FAC33C1A1D}" presName="sibTrans" presStyleLbl="sibTrans2D1" presStyleIdx="3" presStyleCnt="5"/>
      <dgm:spPr/>
    </dgm:pt>
    <dgm:pt modelId="{2F2DEADF-CADF-420D-BF53-A68A150B49D2}" type="pres">
      <dgm:prSet presAssocID="{F355D469-59F0-498F-8A01-94FAC33C1A1D}" presName="connectorText" presStyleLbl="sibTrans2D1" presStyleIdx="3" presStyleCnt="5"/>
      <dgm:spPr/>
    </dgm:pt>
    <dgm:pt modelId="{C4443C99-D73C-400A-A857-5E5E5A0C2DE4}" type="pres">
      <dgm:prSet presAssocID="{2987EE97-C94A-461F-834F-2B5489647B38}" presName="node" presStyleLbl="node1" presStyleIdx="4" presStyleCnt="6" custScaleY="170857">
        <dgm:presLayoutVars>
          <dgm:bulletEnabled val="1"/>
        </dgm:presLayoutVars>
      </dgm:prSet>
      <dgm:spPr/>
    </dgm:pt>
    <dgm:pt modelId="{80640E42-E6D6-479F-8B84-9193915F8B9B}" type="pres">
      <dgm:prSet presAssocID="{40069BE1-629C-4BA2-A4F2-B8D45259AE9A}" presName="sibTrans" presStyleLbl="sibTrans2D1" presStyleIdx="4" presStyleCnt="5"/>
      <dgm:spPr/>
    </dgm:pt>
    <dgm:pt modelId="{25E738E0-12F9-429A-9A1B-0280FCD4F820}" type="pres">
      <dgm:prSet presAssocID="{40069BE1-629C-4BA2-A4F2-B8D45259AE9A}" presName="connectorText" presStyleLbl="sibTrans2D1" presStyleIdx="4" presStyleCnt="5"/>
      <dgm:spPr/>
    </dgm:pt>
    <dgm:pt modelId="{0242B486-0711-42DF-96CD-608437AEFDB8}" type="pres">
      <dgm:prSet presAssocID="{54F6D883-BC41-4DEF-9410-418B40F9CCB8}" presName="node" presStyleLbl="node1" presStyleIdx="5" presStyleCnt="6" custScaleY="170857">
        <dgm:presLayoutVars>
          <dgm:bulletEnabled val="1"/>
        </dgm:presLayoutVars>
      </dgm:prSet>
      <dgm:spPr/>
    </dgm:pt>
  </dgm:ptLst>
  <dgm:cxnLst>
    <dgm:cxn modelId="{C8828509-FAF1-421A-BC85-2B167F2C82B6}" type="presOf" srcId="{2B8AC5DD-FE34-44F6-874A-064F713EE1BC}" destId="{A3A3063D-656B-4DD8-8AEA-8CC4750EF035}" srcOrd="0" destOrd="0" presId="urn:microsoft.com/office/officeart/2005/8/layout/process1"/>
    <dgm:cxn modelId="{B4FB0217-27DB-4564-AC9E-AD65F09C77DE}" type="presOf" srcId="{EBCB47D6-28E5-45D3-8B91-A20009CD5F5F}" destId="{A70D4F7B-2E74-4E84-9E75-25F4A471261F}" srcOrd="0" destOrd="0" presId="urn:microsoft.com/office/officeart/2005/8/layout/process1"/>
    <dgm:cxn modelId="{9548A733-6AD1-42D2-A345-C4D6B8E807A1}" srcId="{513FB15A-FAF0-4C2A-84A7-D477DCB72734}" destId="{EBCB47D6-28E5-45D3-8B91-A20009CD5F5F}" srcOrd="3" destOrd="0" parTransId="{CF1BFCBC-341A-40B7-8F13-0017F28BF65B}" sibTransId="{F355D469-59F0-498F-8A01-94FAC33C1A1D}"/>
    <dgm:cxn modelId="{A922E340-A969-4F97-82D9-C3328C7F1F46}" type="presOf" srcId="{516D5DFA-C9A9-4432-A908-72C5C7936ECB}" destId="{E0180D17-125F-44D9-A980-159244C436A3}" srcOrd="1" destOrd="0" presId="urn:microsoft.com/office/officeart/2005/8/layout/process1"/>
    <dgm:cxn modelId="{1602EB42-45ED-4387-9A40-50C0930CB0DD}" type="presOf" srcId="{513FB15A-FAF0-4C2A-84A7-D477DCB72734}" destId="{67E3B4C2-A11B-456D-91E9-C0011A089046}" srcOrd="0" destOrd="0" presId="urn:microsoft.com/office/officeart/2005/8/layout/process1"/>
    <dgm:cxn modelId="{30FB616C-3AF0-4634-961B-0B1F76F6E1B6}" type="presOf" srcId="{A2123B5D-ADB0-4283-BF4C-78CC68751D7F}" destId="{A30EA53D-ED26-4025-84FA-BA07A587D421}" srcOrd="0" destOrd="0" presId="urn:microsoft.com/office/officeart/2005/8/layout/process1"/>
    <dgm:cxn modelId="{434B426D-F600-4E5E-9850-9DDA24FC8365}" srcId="{513FB15A-FAF0-4C2A-84A7-D477DCB72734}" destId="{03BD523C-294B-4D31-A428-10347EA5FF7E}" srcOrd="1" destOrd="0" parTransId="{C5FE59DC-8D0C-4C12-AA35-ABB2A2BD9A67}" sibTransId="{A2123B5D-ADB0-4283-BF4C-78CC68751D7F}"/>
    <dgm:cxn modelId="{C6FE0F6E-B843-4A81-86C3-BDC6E64F91C5}" type="presOf" srcId="{27E0643C-D6D5-425F-AB6C-4252D727837A}" destId="{675D2D72-7AC2-4A46-A7DA-73D3A3BC9BCF}" srcOrd="1" destOrd="0" presId="urn:microsoft.com/office/officeart/2005/8/layout/process1"/>
    <dgm:cxn modelId="{43D9E170-BECF-42AF-B1BB-52976D683414}" type="presOf" srcId="{40069BE1-629C-4BA2-A4F2-B8D45259AE9A}" destId="{25E738E0-12F9-429A-9A1B-0280FCD4F820}" srcOrd="1" destOrd="0" presId="urn:microsoft.com/office/officeart/2005/8/layout/process1"/>
    <dgm:cxn modelId="{775FC153-C37D-4574-A5F0-1F679406A98C}" type="presOf" srcId="{F355D469-59F0-498F-8A01-94FAC33C1A1D}" destId="{5A259EA6-36DF-43C8-9C6C-D49920E9A857}" srcOrd="0" destOrd="0" presId="urn:microsoft.com/office/officeart/2005/8/layout/process1"/>
    <dgm:cxn modelId="{A24BE059-5EEC-4AD6-A610-AE8346121311}" type="presOf" srcId="{40069BE1-629C-4BA2-A4F2-B8D45259AE9A}" destId="{80640E42-E6D6-479F-8B84-9193915F8B9B}" srcOrd="0" destOrd="0" presId="urn:microsoft.com/office/officeart/2005/8/layout/process1"/>
    <dgm:cxn modelId="{84A9787D-522E-4393-8951-99FBA09C6489}" type="presOf" srcId="{03BD523C-294B-4D31-A428-10347EA5FF7E}" destId="{5A876957-461F-415E-A43A-75DA3B3C9D4C}" srcOrd="0" destOrd="0" presId="urn:microsoft.com/office/officeart/2005/8/layout/process1"/>
    <dgm:cxn modelId="{3FD0A082-0CD4-4C1B-9C37-17B168D9449C}" type="presOf" srcId="{27E0643C-D6D5-425F-AB6C-4252D727837A}" destId="{6F3629D8-6ED7-4BB8-9F21-4644F882A0EC}" srcOrd="0" destOrd="0" presId="urn:microsoft.com/office/officeart/2005/8/layout/process1"/>
    <dgm:cxn modelId="{7D27D089-96F7-4056-AC43-1F5B893C6BB3}" type="presOf" srcId="{F355D469-59F0-498F-8A01-94FAC33C1A1D}" destId="{2F2DEADF-CADF-420D-BF53-A68A150B49D2}" srcOrd="1" destOrd="0" presId="urn:microsoft.com/office/officeart/2005/8/layout/process1"/>
    <dgm:cxn modelId="{FC51788F-F323-4E9E-A2E0-7E54F0C765EF}" type="presOf" srcId="{A2123B5D-ADB0-4283-BF4C-78CC68751D7F}" destId="{7ED186D1-8E01-4586-9A95-555C9D022776}" srcOrd="1" destOrd="0" presId="urn:microsoft.com/office/officeart/2005/8/layout/process1"/>
    <dgm:cxn modelId="{3EC359AB-89B0-4FBE-A219-31A52AB6B524}" type="presOf" srcId="{9F5213E3-1E7A-4DF5-8DB2-E1F6109DA1EA}" destId="{710B7AD0-E9C9-48AB-88E3-666FA0097A50}" srcOrd="0" destOrd="0" presId="urn:microsoft.com/office/officeart/2005/8/layout/process1"/>
    <dgm:cxn modelId="{E812E2B3-5B81-46FC-A3E6-980E4226B917}" type="presOf" srcId="{516D5DFA-C9A9-4432-A908-72C5C7936ECB}" destId="{50C4FC2C-9B28-4752-A49C-0073EEFB48D2}" srcOrd="0" destOrd="0" presId="urn:microsoft.com/office/officeart/2005/8/layout/process1"/>
    <dgm:cxn modelId="{1563DEB4-9B8A-4F57-B119-ECE56C83EF18}" srcId="{513FB15A-FAF0-4C2A-84A7-D477DCB72734}" destId="{2B8AC5DD-FE34-44F6-874A-064F713EE1BC}" srcOrd="0" destOrd="0" parTransId="{1D9AEA54-5E4C-4042-B467-7BA0BE80467D}" sibTransId="{516D5DFA-C9A9-4432-A908-72C5C7936ECB}"/>
    <dgm:cxn modelId="{81AD5CCA-6E11-42A1-9929-444025233C0F}" srcId="{513FB15A-FAF0-4C2A-84A7-D477DCB72734}" destId="{54F6D883-BC41-4DEF-9410-418B40F9CCB8}" srcOrd="5" destOrd="0" parTransId="{47026F31-C64C-40B9-90C6-00D64F46A0EB}" sibTransId="{0D7DD8B6-A660-4E61-9DBD-858E65BE98B5}"/>
    <dgm:cxn modelId="{B526D7D3-E797-49B7-9D88-3596F660BEDC}" srcId="{513FB15A-FAF0-4C2A-84A7-D477DCB72734}" destId="{9F5213E3-1E7A-4DF5-8DB2-E1F6109DA1EA}" srcOrd="2" destOrd="0" parTransId="{B2A4FA27-0D45-4E6D-B43A-FF8B74D9E62A}" sibTransId="{27E0643C-D6D5-425F-AB6C-4252D727837A}"/>
    <dgm:cxn modelId="{158DF9EB-C060-46A3-BDDE-A457A67CDF61}" srcId="{513FB15A-FAF0-4C2A-84A7-D477DCB72734}" destId="{2987EE97-C94A-461F-834F-2B5489647B38}" srcOrd="4" destOrd="0" parTransId="{878659EC-079F-4A77-8C3B-6AF1722FB304}" sibTransId="{40069BE1-629C-4BA2-A4F2-B8D45259AE9A}"/>
    <dgm:cxn modelId="{51F3E0EE-E066-4055-AC2C-6F17C79260CE}" type="presOf" srcId="{54F6D883-BC41-4DEF-9410-418B40F9CCB8}" destId="{0242B486-0711-42DF-96CD-608437AEFDB8}" srcOrd="0" destOrd="0" presId="urn:microsoft.com/office/officeart/2005/8/layout/process1"/>
    <dgm:cxn modelId="{7247F6FB-84D9-4147-A10A-0C5C40FB26EB}" type="presOf" srcId="{2987EE97-C94A-461F-834F-2B5489647B38}" destId="{C4443C99-D73C-400A-A857-5E5E5A0C2DE4}" srcOrd="0" destOrd="0" presId="urn:microsoft.com/office/officeart/2005/8/layout/process1"/>
    <dgm:cxn modelId="{4811EBCF-DAA7-4401-8DB9-410662B54134}" type="presParOf" srcId="{67E3B4C2-A11B-456D-91E9-C0011A089046}" destId="{A3A3063D-656B-4DD8-8AEA-8CC4750EF035}" srcOrd="0" destOrd="0" presId="urn:microsoft.com/office/officeart/2005/8/layout/process1"/>
    <dgm:cxn modelId="{5C9E22D8-B11C-4F04-AB25-61BDA4FB3B18}" type="presParOf" srcId="{67E3B4C2-A11B-456D-91E9-C0011A089046}" destId="{50C4FC2C-9B28-4752-A49C-0073EEFB48D2}" srcOrd="1" destOrd="0" presId="urn:microsoft.com/office/officeart/2005/8/layout/process1"/>
    <dgm:cxn modelId="{D3F0450B-39C7-45FF-A56B-FEE892959193}" type="presParOf" srcId="{50C4FC2C-9B28-4752-A49C-0073EEFB48D2}" destId="{E0180D17-125F-44D9-A980-159244C436A3}" srcOrd="0" destOrd="0" presId="urn:microsoft.com/office/officeart/2005/8/layout/process1"/>
    <dgm:cxn modelId="{A2BF1522-624F-4E0C-A13A-0C4F934DDBEF}" type="presParOf" srcId="{67E3B4C2-A11B-456D-91E9-C0011A089046}" destId="{5A876957-461F-415E-A43A-75DA3B3C9D4C}" srcOrd="2" destOrd="0" presId="urn:microsoft.com/office/officeart/2005/8/layout/process1"/>
    <dgm:cxn modelId="{DBB36637-8DE3-4D9E-94C3-9273FB497856}" type="presParOf" srcId="{67E3B4C2-A11B-456D-91E9-C0011A089046}" destId="{A30EA53D-ED26-4025-84FA-BA07A587D421}" srcOrd="3" destOrd="0" presId="urn:microsoft.com/office/officeart/2005/8/layout/process1"/>
    <dgm:cxn modelId="{2FAE1802-85E4-4918-A969-34919B684EF4}" type="presParOf" srcId="{A30EA53D-ED26-4025-84FA-BA07A587D421}" destId="{7ED186D1-8E01-4586-9A95-555C9D022776}" srcOrd="0" destOrd="0" presId="urn:microsoft.com/office/officeart/2005/8/layout/process1"/>
    <dgm:cxn modelId="{3E6C2309-B2E5-4901-9D12-3B64A95CC236}" type="presParOf" srcId="{67E3B4C2-A11B-456D-91E9-C0011A089046}" destId="{710B7AD0-E9C9-48AB-88E3-666FA0097A50}" srcOrd="4" destOrd="0" presId="urn:microsoft.com/office/officeart/2005/8/layout/process1"/>
    <dgm:cxn modelId="{E77355DC-79C6-4244-A33C-8AC58DF4057D}" type="presParOf" srcId="{67E3B4C2-A11B-456D-91E9-C0011A089046}" destId="{6F3629D8-6ED7-4BB8-9F21-4644F882A0EC}" srcOrd="5" destOrd="0" presId="urn:microsoft.com/office/officeart/2005/8/layout/process1"/>
    <dgm:cxn modelId="{98B91C59-7219-4B35-91D3-2D00A5E49D3B}" type="presParOf" srcId="{6F3629D8-6ED7-4BB8-9F21-4644F882A0EC}" destId="{675D2D72-7AC2-4A46-A7DA-73D3A3BC9BCF}" srcOrd="0" destOrd="0" presId="urn:microsoft.com/office/officeart/2005/8/layout/process1"/>
    <dgm:cxn modelId="{AEC435F4-FC79-4225-884D-BA8EC2E00A8C}" type="presParOf" srcId="{67E3B4C2-A11B-456D-91E9-C0011A089046}" destId="{A70D4F7B-2E74-4E84-9E75-25F4A471261F}" srcOrd="6" destOrd="0" presId="urn:microsoft.com/office/officeart/2005/8/layout/process1"/>
    <dgm:cxn modelId="{90296656-60D1-4A21-A4FE-512DF071394A}" type="presParOf" srcId="{67E3B4C2-A11B-456D-91E9-C0011A089046}" destId="{5A259EA6-36DF-43C8-9C6C-D49920E9A857}" srcOrd="7" destOrd="0" presId="urn:microsoft.com/office/officeart/2005/8/layout/process1"/>
    <dgm:cxn modelId="{3200A781-06DD-4EA2-A818-2D90942D2F74}" type="presParOf" srcId="{5A259EA6-36DF-43C8-9C6C-D49920E9A857}" destId="{2F2DEADF-CADF-420D-BF53-A68A150B49D2}" srcOrd="0" destOrd="0" presId="urn:microsoft.com/office/officeart/2005/8/layout/process1"/>
    <dgm:cxn modelId="{1F9C0496-0D00-479C-BF10-BF17DA136B5F}" type="presParOf" srcId="{67E3B4C2-A11B-456D-91E9-C0011A089046}" destId="{C4443C99-D73C-400A-A857-5E5E5A0C2DE4}" srcOrd="8" destOrd="0" presId="urn:microsoft.com/office/officeart/2005/8/layout/process1"/>
    <dgm:cxn modelId="{D750CC8D-AE30-4CB2-BCBB-30B5AB7ED91D}" type="presParOf" srcId="{67E3B4C2-A11B-456D-91E9-C0011A089046}" destId="{80640E42-E6D6-479F-8B84-9193915F8B9B}" srcOrd="9" destOrd="0" presId="urn:microsoft.com/office/officeart/2005/8/layout/process1"/>
    <dgm:cxn modelId="{8E2EC1F6-E23D-4309-95E1-A07203AFEB9D}" type="presParOf" srcId="{80640E42-E6D6-479F-8B84-9193915F8B9B}" destId="{25E738E0-12F9-429A-9A1B-0280FCD4F820}" srcOrd="0" destOrd="0" presId="urn:microsoft.com/office/officeart/2005/8/layout/process1"/>
    <dgm:cxn modelId="{42D8A15A-D794-4392-876E-CD2C1EEC9898}" type="presParOf" srcId="{67E3B4C2-A11B-456D-91E9-C0011A089046}" destId="{0242B486-0711-42DF-96CD-608437AEFDB8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3063D-656B-4DD8-8AEA-8CC4750EF035}">
      <dsp:nvSpPr>
        <dsp:cNvPr id="0" name=""/>
        <dsp:cNvSpPr/>
      </dsp:nvSpPr>
      <dsp:spPr>
        <a:xfrm>
          <a:off x="7058" y="98489"/>
          <a:ext cx="1405820" cy="1321196"/>
        </a:xfrm>
        <a:prstGeom prst="roundRect">
          <a:avLst>
            <a:gd name="adj" fmla="val 10000"/>
          </a:avLst>
        </a:prstGeom>
        <a:noFill/>
        <a:ln w="38100" cap="flat" cmpd="sng" algn="ctr">
          <a:solidFill>
            <a:srgbClr val="004F9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</a:rPr>
            <a:t>Verordnung</a:t>
          </a:r>
        </a:p>
      </dsp:txBody>
      <dsp:txXfrm>
        <a:off x="45755" y="137186"/>
        <a:ext cx="1328426" cy="1243802"/>
      </dsp:txXfrm>
    </dsp:sp>
    <dsp:sp modelId="{50C4FC2C-9B28-4752-A49C-0073EEFB48D2}">
      <dsp:nvSpPr>
        <dsp:cNvPr id="0" name=""/>
        <dsp:cNvSpPr/>
      </dsp:nvSpPr>
      <dsp:spPr>
        <a:xfrm>
          <a:off x="1541632" y="599433"/>
          <a:ext cx="272957" cy="3193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/>
        </a:p>
      </dsp:txBody>
      <dsp:txXfrm>
        <a:off x="1541632" y="663295"/>
        <a:ext cx="191070" cy="191584"/>
      </dsp:txXfrm>
    </dsp:sp>
    <dsp:sp modelId="{5A876957-461F-415E-A43A-75DA3B3C9D4C}">
      <dsp:nvSpPr>
        <dsp:cNvPr id="0" name=""/>
        <dsp:cNvSpPr/>
      </dsp:nvSpPr>
      <dsp:spPr>
        <a:xfrm>
          <a:off x="1927892" y="98489"/>
          <a:ext cx="1465703" cy="1321196"/>
        </a:xfrm>
        <a:prstGeom prst="roundRect">
          <a:avLst>
            <a:gd name="adj" fmla="val 10000"/>
          </a:avLst>
        </a:prstGeom>
        <a:noFill/>
        <a:ln w="38100" cap="flat" cmpd="sng" algn="ctr">
          <a:solidFill>
            <a:srgbClr val="004F9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</a:rPr>
            <a:t>Termin-vereinbarung</a:t>
          </a:r>
        </a:p>
      </dsp:txBody>
      <dsp:txXfrm>
        <a:off x="1966589" y="137186"/>
        <a:ext cx="1388309" cy="1243802"/>
      </dsp:txXfrm>
    </dsp:sp>
    <dsp:sp modelId="{A30EA53D-ED26-4025-84FA-BA07A587D421}">
      <dsp:nvSpPr>
        <dsp:cNvPr id="0" name=""/>
        <dsp:cNvSpPr/>
      </dsp:nvSpPr>
      <dsp:spPr>
        <a:xfrm>
          <a:off x="3522349" y="599433"/>
          <a:ext cx="272957" cy="3193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/>
        </a:p>
      </dsp:txBody>
      <dsp:txXfrm>
        <a:off x="3522349" y="663295"/>
        <a:ext cx="191070" cy="191584"/>
      </dsp:txXfrm>
    </dsp:sp>
    <dsp:sp modelId="{710B7AD0-E9C9-48AB-88E3-666FA0097A50}">
      <dsp:nvSpPr>
        <dsp:cNvPr id="0" name=""/>
        <dsp:cNvSpPr/>
      </dsp:nvSpPr>
      <dsp:spPr>
        <a:xfrm>
          <a:off x="3908609" y="98489"/>
          <a:ext cx="1287534" cy="1321196"/>
        </a:xfrm>
        <a:prstGeom prst="roundRect">
          <a:avLst>
            <a:gd name="adj" fmla="val 10000"/>
          </a:avLst>
        </a:prstGeom>
        <a:noFill/>
        <a:ln w="38100" cap="flat" cmpd="sng" algn="ctr">
          <a:solidFill>
            <a:srgbClr val="004F9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</a:rPr>
            <a:t>Therapie-beginn</a:t>
          </a:r>
        </a:p>
      </dsp:txBody>
      <dsp:txXfrm>
        <a:off x="3946320" y="136200"/>
        <a:ext cx="1212112" cy="1245774"/>
      </dsp:txXfrm>
    </dsp:sp>
    <dsp:sp modelId="{6F3629D8-6ED7-4BB8-9F21-4644F882A0EC}">
      <dsp:nvSpPr>
        <dsp:cNvPr id="0" name=""/>
        <dsp:cNvSpPr/>
      </dsp:nvSpPr>
      <dsp:spPr>
        <a:xfrm>
          <a:off x="5324897" y="599433"/>
          <a:ext cx="272957" cy="3193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/>
        </a:p>
      </dsp:txBody>
      <dsp:txXfrm>
        <a:off x="5324897" y="663295"/>
        <a:ext cx="191070" cy="191584"/>
      </dsp:txXfrm>
    </dsp:sp>
    <dsp:sp modelId="{A70D4F7B-2E74-4E84-9E75-25F4A471261F}">
      <dsp:nvSpPr>
        <dsp:cNvPr id="0" name=""/>
        <dsp:cNvSpPr/>
      </dsp:nvSpPr>
      <dsp:spPr>
        <a:xfrm>
          <a:off x="5711158" y="98489"/>
          <a:ext cx="1287534" cy="1321196"/>
        </a:xfrm>
        <a:prstGeom prst="roundRect">
          <a:avLst>
            <a:gd name="adj" fmla="val 10000"/>
          </a:avLst>
        </a:prstGeom>
        <a:noFill/>
        <a:ln w="38100" cap="flat" cmpd="sng" algn="ctr">
          <a:solidFill>
            <a:srgbClr val="004F9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</a:rPr>
            <a:t>Durch-führung</a:t>
          </a:r>
        </a:p>
      </dsp:txBody>
      <dsp:txXfrm>
        <a:off x="5748869" y="136200"/>
        <a:ext cx="1212112" cy="1245774"/>
      </dsp:txXfrm>
    </dsp:sp>
    <dsp:sp modelId="{5A259EA6-36DF-43C8-9C6C-D49920E9A857}">
      <dsp:nvSpPr>
        <dsp:cNvPr id="0" name=""/>
        <dsp:cNvSpPr/>
      </dsp:nvSpPr>
      <dsp:spPr>
        <a:xfrm>
          <a:off x="7127446" y="599433"/>
          <a:ext cx="272957" cy="3193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/>
        </a:p>
      </dsp:txBody>
      <dsp:txXfrm>
        <a:off x="7127446" y="663295"/>
        <a:ext cx="191070" cy="191584"/>
      </dsp:txXfrm>
    </dsp:sp>
    <dsp:sp modelId="{C4443C99-D73C-400A-A857-5E5E5A0C2DE4}">
      <dsp:nvSpPr>
        <dsp:cNvPr id="0" name=""/>
        <dsp:cNvSpPr/>
      </dsp:nvSpPr>
      <dsp:spPr>
        <a:xfrm>
          <a:off x="7513706" y="98489"/>
          <a:ext cx="1287534" cy="1321196"/>
        </a:xfrm>
        <a:prstGeom prst="roundRect">
          <a:avLst>
            <a:gd name="adj" fmla="val 10000"/>
          </a:avLst>
        </a:prstGeom>
        <a:noFill/>
        <a:ln w="38100" cap="flat" cmpd="sng" algn="ctr">
          <a:solidFill>
            <a:srgbClr val="004F9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</a:rPr>
            <a:t>Evaluation</a:t>
          </a:r>
        </a:p>
      </dsp:txBody>
      <dsp:txXfrm>
        <a:off x="7551417" y="136200"/>
        <a:ext cx="1212112" cy="1245774"/>
      </dsp:txXfrm>
    </dsp:sp>
    <dsp:sp modelId="{80640E42-E6D6-479F-8B84-9193915F8B9B}">
      <dsp:nvSpPr>
        <dsp:cNvPr id="0" name=""/>
        <dsp:cNvSpPr/>
      </dsp:nvSpPr>
      <dsp:spPr>
        <a:xfrm>
          <a:off x="8929994" y="599433"/>
          <a:ext cx="272957" cy="3193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/>
        </a:p>
      </dsp:txBody>
      <dsp:txXfrm>
        <a:off x="8929994" y="663295"/>
        <a:ext cx="191070" cy="191584"/>
      </dsp:txXfrm>
    </dsp:sp>
    <dsp:sp modelId="{0242B486-0711-42DF-96CD-608437AEFDB8}">
      <dsp:nvSpPr>
        <dsp:cNvPr id="0" name=""/>
        <dsp:cNvSpPr/>
      </dsp:nvSpPr>
      <dsp:spPr>
        <a:xfrm>
          <a:off x="9316255" y="98489"/>
          <a:ext cx="1287534" cy="1321196"/>
        </a:xfrm>
        <a:prstGeom prst="roundRect">
          <a:avLst>
            <a:gd name="adj" fmla="val 10000"/>
          </a:avLst>
        </a:prstGeom>
        <a:noFill/>
        <a:ln w="38100" cap="flat" cmpd="sng" algn="ctr">
          <a:solidFill>
            <a:srgbClr val="004F9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</a:rPr>
            <a:t>Abschluss-bericht</a:t>
          </a:r>
        </a:p>
      </dsp:txBody>
      <dsp:txXfrm>
        <a:off x="9353966" y="136200"/>
        <a:ext cx="1212112" cy="12457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Willkommen zur Lerneinheit „Daten-Anwendung und Modellierung im Gesundheitswesen“.</a:t>
            </a:r>
            <a:br>
              <a:rPr lang="de-DE" dirty="0"/>
            </a:br>
            <a:r>
              <a:rPr lang="de-DE" dirty="0"/>
              <a:t>In dieser Einheit erhalten Sie einen Überblick über zentrale Konzepte wie Variablen, Skalenniveaus, Datenmodelle und Erhebungsmethoden – mit besonderem Fokus auf ihre Anwendung in der Versorgungsforschung.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1554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Eine Variable ist ein Merkmal, das wir in der Forschung messen oder beobachten können – etwa das Alter einer Person, eine Diagnose oder die subjektiv empfundene Schmerzstärke.</a:t>
            </a:r>
            <a:br>
              <a:rPr lang="de-DE"/>
            </a:br>
            <a:r>
              <a:rPr lang="de-DE"/>
              <a:t>Variablen sind die Basis für jede Form quantitativer Analyse.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200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Je nach Art der Variable unterscheiden wir verschiedene Skalenniveaus.</a:t>
            </a:r>
            <a:br>
              <a:rPr lang="de-DE"/>
            </a:br>
            <a:r>
              <a:rPr lang="de-DE"/>
              <a:t>Nominale Variablen beschreiben Kategorien – zum Beispiel die Blutgruppe.</a:t>
            </a:r>
            <a:br>
              <a:rPr lang="de-DE"/>
            </a:br>
            <a:r>
              <a:rPr lang="de-DE"/>
              <a:t>Ordinale Variablen haben eine natürliche Rangfolge, wie etwa Pflegegrade.</a:t>
            </a:r>
            <a:br>
              <a:rPr lang="de-DE"/>
            </a:br>
            <a:r>
              <a:rPr lang="de-DE"/>
              <a:t>Intervallskalierte Variablen haben gleiche Abstände, aber keinen Nullpunkt, wie die Temperatur in Grad Celsius.</a:t>
            </a:r>
            <a:br>
              <a:rPr lang="de-DE"/>
            </a:br>
            <a:r>
              <a:rPr lang="de-DE"/>
              <a:t>Verhältnisskalierte Variablen haben zusätzlich einen natürlichen Nullpunkt – wie das Körpergewicht oder das Alter.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2608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Versorgungsprozesse, wie etwa eine physiotherapeutische Behandlung, lassen sich in strukturierte Datenmodelle übersetzen.</a:t>
            </a:r>
            <a:br>
              <a:rPr lang="de-DE"/>
            </a:br>
            <a:r>
              <a:rPr lang="de-DE"/>
              <a:t>Aus einem Ablauf mit Verordnung, Durchführung und Abschlussbericht werden konkrete Variablen wie Therapiebeginn, Anzahl an Einheiten oder Therapieergebnis.</a:t>
            </a:r>
            <a:br>
              <a:rPr lang="de-DE"/>
            </a:br>
            <a:r>
              <a:rPr lang="de-DE"/>
              <a:t>So können diese Informationen analysiert, verglichen und für evidenzbasierte Entscheidungen genutzt werden.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921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Nicht jede Frage lässt sich mit denselben Daten beantworten.</a:t>
            </a:r>
            <a:br>
              <a:rPr lang="de-DE"/>
            </a:br>
            <a:r>
              <a:rPr lang="de-DE"/>
              <a:t>Bei einer Fragestellung wie: „Verbessert eine strukturierte Entlassung die Versorgung älterer Patient:innen?“ könnte man eigene Befragungen durchführen – das wären Primärdaten.</a:t>
            </a:r>
            <a:br>
              <a:rPr lang="de-DE"/>
            </a:br>
            <a:r>
              <a:rPr lang="de-DE"/>
              <a:t>Oder man nutzt vorhandene Routinedaten, etwa von Krankenkassen – das wären Sekundärdaten.</a:t>
            </a:r>
            <a:br>
              <a:rPr lang="de-DE"/>
            </a:br>
            <a:r>
              <a:rPr lang="de-DE"/>
              <a:t>Die Auswahl hängt immer von der Fragestellung ab.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7646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der Forschung nutzen wir verschiedene Erhebungsmethoden:</a:t>
            </a:r>
            <a:br>
              <a:rPr lang="de-DE" dirty="0"/>
            </a:br>
            <a:r>
              <a:rPr lang="de-DE" dirty="0"/>
              <a:t>Primärdatenerhebungen wie Befragungen oder Beobachtungen liefern neue Daten.</a:t>
            </a:r>
            <a:br>
              <a:rPr lang="de-DE" dirty="0"/>
            </a:br>
            <a:r>
              <a:rPr lang="de-DE" dirty="0"/>
              <a:t>Sekundärdaten stammen aus bestehenden Quellen wie Krankenkassen oder Registern.</a:t>
            </a:r>
            <a:br>
              <a:rPr lang="de-DE" dirty="0"/>
            </a:br>
            <a:r>
              <a:rPr lang="de-DE" dirty="0"/>
              <a:t>Technologie- und Big-Data-gestützte Verfahren nutzen Daten aus Wearables, Apps oder elektronischen Akten.</a:t>
            </a:r>
            <a:br>
              <a:rPr lang="de-DE" dirty="0"/>
            </a:br>
            <a:r>
              <a:rPr lang="de-DE" dirty="0"/>
              <a:t>Metaanalysen und Langzeitstudien sind besonders nützlich, wenn man große Zusammenhänge oder Entwicklungen über Zeit verstehen möchte.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70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Gute Datenmodelle entstehen interprofessionell – zum Beispiel durch den Austausch zwischen Ärzt:innen, Pflegekräften, IT-Fachleuten und Forschenden.</a:t>
            </a:r>
            <a:br>
              <a:rPr lang="de-DE"/>
            </a:br>
            <a:r>
              <a:rPr lang="de-DE"/>
              <a:t>Best-Practices wie die Standardisierung von Variablenbezeichnungen oder der Schutz sensibler Daten durch getrennte Speicherung helfen, die Qualität und Sicherheit zu verbessern.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285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Daten-Anwendung und Modellierung sind die Grundlage für jede quantitative Analyse.</a:t>
            </a:r>
            <a:br>
              <a:rPr lang="de-DE"/>
            </a:br>
            <a:r>
              <a:rPr lang="de-DE"/>
              <a:t>Sie helfen uns, Gesundheitsversorgung zu verstehen und zu verbessern.</a:t>
            </a:r>
            <a:br>
              <a:rPr lang="de-DE"/>
            </a:br>
            <a:r>
              <a:rPr lang="de-DE"/>
              <a:t>Wer die Arten von Variablen, Skalenniveaus, Datenmodelle und Erhebungsmethoden kennt, kann gezielt Forschungsfragen beantworten und zum Fortschritt in der Versorgung beitragen.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6479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hyperlink" Target="https://creativecommons.org/licenses/by/4.0/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9" name="Picture 4" descr="Gefördert vom BMBF LOGO — Universität Koblenz · Landau">
            <a:extLst>
              <a:ext uri="{FF2B5EF4-FFF2-40B4-BE49-F238E27FC236}">
                <a16:creationId xmlns:a16="http://schemas.microsoft.com/office/drawing/2014/main" id="{66C26087-9ADB-B315-35C6-90D5C9F0101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95" t="-2331" r="-25518" b="-2467"/>
          <a:stretch/>
        </p:blipFill>
        <p:spPr bwMode="auto">
          <a:xfrm>
            <a:off x="10085424" y="6119656"/>
            <a:ext cx="1235719" cy="70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429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9" name="Picture 4" descr="Gefördert vom BMBF LOGO — Universität Koblenz · Landau">
            <a:extLst>
              <a:ext uri="{FF2B5EF4-FFF2-40B4-BE49-F238E27FC236}">
                <a16:creationId xmlns:a16="http://schemas.microsoft.com/office/drawing/2014/main" id="{66C26087-9ADB-B315-35C6-90D5C9F0101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95" t="-2331" r="-25518" b="-2467"/>
          <a:stretch/>
        </p:blipFill>
        <p:spPr bwMode="auto">
          <a:xfrm>
            <a:off x="10085424" y="6157756"/>
            <a:ext cx="1235719" cy="70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5" name="Picture 4" descr="Gefördert vom BMBF LOGO — Universität Koblenz · Landau">
            <a:extLst>
              <a:ext uri="{FF2B5EF4-FFF2-40B4-BE49-F238E27FC236}">
                <a16:creationId xmlns:a16="http://schemas.microsoft.com/office/drawing/2014/main" id="{459F3749-C8A6-E416-C809-4D173348B5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574" y="1069977"/>
            <a:ext cx="1542445" cy="107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latin typeface="+mn-lt"/>
              </a:rPr>
              <a:t>„</a:t>
            </a:r>
            <a:r>
              <a:rPr lang="de-DE" b="1" dirty="0"/>
              <a:t>Einführung in grundlegende Konzepte der quantitativen Datenakquise</a:t>
            </a:r>
            <a:r>
              <a:rPr lang="de-DE" b="1" dirty="0">
                <a:latin typeface="+mn-lt"/>
              </a:rPr>
              <a:t>“ </a:t>
            </a:r>
            <a:r>
              <a:rPr lang="de-DE" dirty="0">
                <a:latin typeface="+mn-lt"/>
              </a:rPr>
              <a:t>von DIM Ruhr.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10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15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  <p:sldLayoutId id="2147483666" r:id="rId9"/>
    <p:sldLayoutId id="2147483667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jpe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1.png"/><Relationship Id="rId5" Type="http://schemas.openxmlformats.org/officeDocument/2006/relationships/hyperlink" Target="https://doi.org/10.1007/978-981-10-5251-4_54" TargetMode="External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1.png"/><Relationship Id="rId5" Type="http://schemas.openxmlformats.org/officeDocument/2006/relationships/hyperlink" Target="https://doi.org/10.1007/978-981-10-5251-4_54" TargetMode="External"/><Relationship Id="rId10" Type="http://schemas.openxmlformats.org/officeDocument/2006/relationships/image" Target="../media/image12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diagramData" Target="../diagrams/data1.xml"/><Relationship Id="rId5" Type="http://schemas.openxmlformats.org/officeDocument/2006/relationships/image" Target="../media/image11.png"/><Relationship Id="rId10" Type="http://schemas.microsoft.com/office/2007/relationships/diagramDrawing" Target="../diagrams/drawing1.xml"/><Relationship Id="rId4" Type="http://schemas.openxmlformats.org/officeDocument/2006/relationships/notesSlide" Target="../notesSlides/notesSlide4.xml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8.jpe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2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dirty="0" err="1"/>
              <a:t>Einführung</a:t>
            </a:r>
            <a:r>
              <a:rPr dirty="0"/>
              <a:t> in </a:t>
            </a:r>
            <a:r>
              <a:rPr dirty="0" err="1"/>
              <a:t>grundlegende</a:t>
            </a:r>
            <a:r>
              <a:rPr dirty="0"/>
              <a:t> </a:t>
            </a:r>
            <a:r>
              <a:rPr dirty="0" err="1"/>
              <a:t>Konzepte</a:t>
            </a:r>
            <a:r>
              <a:rPr dirty="0"/>
              <a:t> </a:t>
            </a:r>
            <a:r>
              <a:rPr lang="de-DE" dirty="0"/>
              <a:t>der quantitativen Datenakquise</a:t>
            </a:r>
            <a:endParaRPr dirty="0"/>
          </a:p>
        </p:txBody>
      </p:sp>
      <p:pic>
        <p:nvPicPr>
          <p:cNvPr id="5" name="fable_tts-1_1x_2025-05-13T07_31_11-265Z">
            <a:hlinkClick r:id="" action="ppaction://media"/>
            <a:extLst>
              <a:ext uri="{FF2B5EF4-FFF2-40B4-BE49-F238E27FC236}">
                <a16:creationId xmlns:a16="http://schemas.microsoft.com/office/drawing/2014/main" id="{5CB50648-B9E1-70EE-DD5C-681D15655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3960" y="606863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Was ist eine Variable?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Ein </a:t>
            </a:r>
            <a:r>
              <a:rPr dirty="0" err="1"/>
              <a:t>Merkmal</a:t>
            </a:r>
            <a:r>
              <a:rPr dirty="0"/>
              <a:t>, das </a:t>
            </a:r>
            <a:r>
              <a:rPr dirty="0" err="1"/>
              <a:t>beobachtet</a:t>
            </a:r>
            <a:r>
              <a:rPr dirty="0"/>
              <a:t> </a:t>
            </a:r>
            <a:r>
              <a:rPr dirty="0" err="1"/>
              <a:t>oder</a:t>
            </a:r>
            <a:r>
              <a:rPr dirty="0"/>
              <a:t> </a:t>
            </a:r>
            <a:r>
              <a:rPr dirty="0" err="1"/>
              <a:t>gemessen</a:t>
            </a:r>
            <a:r>
              <a:rPr dirty="0"/>
              <a:t> </a:t>
            </a:r>
            <a:r>
              <a:rPr dirty="0" err="1"/>
              <a:t>werden</a:t>
            </a:r>
            <a:r>
              <a:rPr dirty="0"/>
              <a:t> </a:t>
            </a:r>
            <a:r>
              <a:rPr dirty="0" err="1"/>
              <a:t>kann</a:t>
            </a:r>
            <a:endParaRPr dirty="0"/>
          </a:p>
          <a:p>
            <a:r>
              <a:rPr dirty="0" err="1"/>
              <a:t>Beispiele</a:t>
            </a:r>
            <a:r>
              <a:rPr dirty="0"/>
              <a:t>: Alter, </a:t>
            </a:r>
            <a:r>
              <a:rPr dirty="0" err="1"/>
              <a:t>Schmerzstärke</a:t>
            </a:r>
            <a:r>
              <a:rPr dirty="0"/>
              <a:t>, Diagnose</a:t>
            </a:r>
          </a:p>
          <a:p>
            <a:r>
              <a:rPr dirty="0" err="1"/>
              <a:t>Wichtige</a:t>
            </a:r>
            <a:r>
              <a:rPr dirty="0"/>
              <a:t> </a:t>
            </a:r>
            <a:r>
              <a:rPr dirty="0" err="1"/>
              <a:t>Grundlage</a:t>
            </a:r>
            <a:r>
              <a:rPr dirty="0"/>
              <a:t> für </a:t>
            </a:r>
            <a:r>
              <a:rPr dirty="0" err="1"/>
              <a:t>jede</a:t>
            </a:r>
            <a:r>
              <a:rPr dirty="0"/>
              <a:t> </a:t>
            </a:r>
            <a:r>
              <a:rPr dirty="0" err="1"/>
              <a:t>Analyse</a:t>
            </a:r>
            <a:endParaRPr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3B57EC6-2C50-ADC5-3BB2-4F890D588B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109A7B-790A-AC73-0C13-059B5DD8A4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>
                <a:effectLst/>
              </a:rPr>
              <a:t>Wilson, L. A. (2019). Quantitative Research. In P. Liamputtong (Hrsg.), </a:t>
            </a:r>
            <a:r>
              <a:rPr lang="en-US" i="1">
                <a:effectLst/>
              </a:rPr>
              <a:t>Handbook of Research Methods in Health Social Sciences</a:t>
            </a:r>
            <a:r>
              <a:rPr lang="en-US">
                <a:effectLst/>
              </a:rPr>
              <a:t> (S. 27–49). Springer Singapore. </a:t>
            </a:r>
            <a:r>
              <a:rPr lang="en-US">
                <a:effectLst/>
                <a:hlinkClick r:id="rId5"/>
              </a:rPr>
              <a:t>https://doi.org/10.1007/978-981-10-5251-4_54</a:t>
            </a:r>
            <a:endParaRPr lang="en-US">
              <a:effectLst/>
            </a:endParaRPr>
          </a:p>
        </p:txBody>
      </p:sp>
      <p:pic>
        <p:nvPicPr>
          <p:cNvPr id="6" name="fable_tts-1_1x_2025-05-13T07_31_52-625Z">
            <a:hlinkClick r:id="" action="ppaction://media"/>
            <a:extLst>
              <a:ext uri="{FF2B5EF4-FFF2-40B4-BE49-F238E27FC236}">
                <a16:creationId xmlns:a16="http://schemas.microsoft.com/office/drawing/2014/main" id="{F39D03FB-371C-F0FB-43F5-AB0D655DB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9453" y="6012656"/>
            <a:ext cx="609600" cy="609600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D7F48069-6432-1C67-2092-95FC65EAC9B3}"/>
              </a:ext>
            </a:extLst>
          </p:cNvPr>
          <p:cNvGrpSpPr/>
          <p:nvPr/>
        </p:nvGrpSpPr>
        <p:grpSpPr>
          <a:xfrm>
            <a:off x="914398" y="3518917"/>
            <a:ext cx="3181352" cy="2455046"/>
            <a:chOff x="914398" y="3518917"/>
            <a:chExt cx="3181352" cy="2455046"/>
          </a:xfrm>
        </p:grpSpPr>
        <p:pic>
          <p:nvPicPr>
            <p:cNvPr id="1026" name="Picture 2" descr="The Beauty of Old Age">
              <a:extLst>
                <a:ext uri="{FF2B5EF4-FFF2-40B4-BE49-F238E27FC236}">
                  <a16:creationId xmlns:a16="http://schemas.microsoft.com/office/drawing/2014/main" id="{674CCECD-2ABB-7CD3-EDF2-08421B4D58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3518917"/>
              <a:ext cx="3181350" cy="212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562F88F9-1206-5F01-14D2-1634E56B7E75}"/>
                </a:ext>
              </a:extLst>
            </p:cNvPr>
            <p:cNvSpPr txBox="1"/>
            <p:nvPr/>
          </p:nvSpPr>
          <p:spPr>
            <a:xfrm>
              <a:off x="914398" y="5635409"/>
              <a:ext cx="318135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Quelle: 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"The Beauty of Old Age" by </a:t>
              </a:r>
              <a:r>
                <a:rPr lang="en-US" sz="800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VinothChandar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 is licensed under CC BY 2.0. 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1C365A5B-EBE9-3F19-DB3E-76FFC38991BA}"/>
              </a:ext>
            </a:extLst>
          </p:cNvPr>
          <p:cNvGrpSpPr/>
          <p:nvPr/>
        </p:nvGrpSpPr>
        <p:grpSpPr>
          <a:xfrm>
            <a:off x="8096249" y="3518917"/>
            <a:ext cx="3181352" cy="2328829"/>
            <a:chOff x="914398" y="3522024"/>
            <a:chExt cx="3181352" cy="2328829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35BF8292-5138-433D-C5B9-D96E2C0DE6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/>
          </p:blipFill>
          <p:spPr bwMode="auto">
            <a:xfrm>
              <a:off x="914400" y="3522024"/>
              <a:ext cx="3181350" cy="2115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1E2706B4-4867-98C7-402F-B80301539397}"/>
                </a:ext>
              </a:extLst>
            </p:cNvPr>
            <p:cNvSpPr txBox="1"/>
            <p:nvPr/>
          </p:nvSpPr>
          <p:spPr>
            <a:xfrm>
              <a:off x="914398" y="5635409"/>
              <a:ext cx="3181351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Quelle: 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"Mouthful of pain" by </a:t>
              </a:r>
              <a:r>
                <a:rPr lang="en-US" sz="800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wstryder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 is licensed under CC BY 2.0. 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4799DB3F-5B17-E4A3-4472-3CDE764C8E65}"/>
              </a:ext>
            </a:extLst>
          </p:cNvPr>
          <p:cNvGrpSpPr/>
          <p:nvPr/>
        </p:nvGrpSpPr>
        <p:grpSpPr>
          <a:xfrm>
            <a:off x="4505324" y="3518917"/>
            <a:ext cx="3181351" cy="2455046"/>
            <a:chOff x="914398" y="3518917"/>
            <a:chExt cx="3181351" cy="2455046"/>
          </a:xfrm>
        </p:grpSpPr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E30E728E-F91B-3DBB-75D4-E160D08105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/>
          </p:blipFill>
          <p:spPr bwMode="auto">
            <a:xfrm>
              <a:off x="1090451" y="3518917"/>
              <a:ext cx="2829248" cy="212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14A70ED5-9DFF-810F-E7AF-31FE713C91AA}"/>
                </a:ext>
              </a:extLst>
            </p:cNvPr>
            <p:cNvSpPr txBox="1"/>
            <p:nvPr/>
          </p:nvSpPr>
          <p:spPr>
            <a:xfrm>
              <a:off x="914398" y="5635409"/>
              <a:ext cx="318135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Quelle: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 "Vivekananda Medical Diagnosis Camp" by Rotary Club of Nagpur is licensed under CC BY 2.0.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</p:spPr>
        <p:txBody>
          <a:bodyPr/>
          <a:lstStyle/>
          <a:p>
            <a:r>
              <a:t>Skalenniveaus von Variablen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Nominal: </a:t>
            </a:r>
            <a:r>
              <a:rPr dirty="0" err="1"/>
              <a:t>Kategorien</a:t>
            </a:r>
            <a:r>
              <a:rPr dirty="0"/>
              <a:t> (z. B. </a:t>
            </a:r>
            <a:r>
              <a:rPr dirty="0" err="1"/>
              <a:t>Blutgruppe</a:t>
            </a:r>
            <a:r>
              <a:rPr dirty="0"/>
              <a:t>)</a:t>
            </a:r>
          </a:p>
          <a:p>
            <a:r>
              <a:rPr dirty="0"/>
              <a:t>Ordinal: </a:t>
            </a:r>
            <a:r>
              <a:rPr dirty="0" err="1"/>
              <a:t>Rangfolge</a:t>
            </a:r>
            <a:r>
              <a:rPr dirty="0"/>
              <a:t> </a:t>
            </a:r>
            <a:r>
              <a:rPr dirty="0" err="1"/>
              <a:t>ohne</a:t>
            </a:r>
            <a:r>
              <a:rPr dirty="0"/>
              <a:t> </a:t>
            </a:r>
            <a:r>
              <a:rPr dirty="0" err="1"/>
              <a:t>gleichen</a:t>
            </a:r>
            <a:r>
              <a:rPr dirty="0"/>
              <a:t> </a:t>
            </a:r>
            <a:r>
              <a:rPr dirty="0" err="1"/>
              <a:t>Abstand</a:t>
            </a:r>
            <a:r>
              <a:rPr dirty="0"/>
              <a:t> (z. B. </a:t>
            </a:r>
            <a:r>
              <a:rPr dirty="0" err="1"/>
              <a:t>Pflegegrad</a:t>
            </a:r>
            <a:r>
              <a:rPr dirty="0"/>
              <a:t>)</a:t>
            </a:r>
          </a:p>
          <a:p>
            <a:r>
              <a:rPr dirty="0" err="1"/>
              <a:t>Intervall</a:t>
            </a:r>
            <a:r>
              <a:rPr dirty="0"/>
              <a:t>: </a:t>
            </a:r>
            <a:r>
              <a:rPr dirty="0" err="1"/>
              <a:t>Gleiche</a:t>
            </a:r>
            <a:r>
              <a:rPr dirty="0"/>
              <a:t> </a:t>
            </a:r>
            <a:r>
              <a:rPr dirty="0" err="1"/>
              <a:t>Abstände</a:t>
            </a:r>
            <a:r>
              <a:rPr dirty="0"/>
              <a:t>,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Nullpunkt</a:t>
            </a:r>
            <a:r>
              <a:rPr dirty="0"/>
              <a:t> (z. B. </a:t>
            </a:r>
            <a:r>
              <a:rPr dirty="0" err="1"/>
              <a:t>Temperatur</a:t>
            </a:r>
            <a:r>
              <a:rPr dirty="0"/>
              <a:t>)</a:t>
            </a:r>
          </a:p>
          <a:p>
            <a:r>
              <a:rPr dirty="0" err="1"/>
              <a:t>Verhältnis</a:t>
            </a:r>
            <a:r>
              <a:rPr dirty="0"/>
              <a:t>: </a:t>
            </a:r>
            <a:r>
              <a:rPr dirty="0" err="1"/>
              <a:t>Gleiche</a:t>
            </a:r>
            <a:r>
              <a:rPr dirty="0"/>
              <a:t> </a:t>
            </a:r>
            <a:r>
              <a:rPr dirty="0" err="1"/>
              <a:t>Abstände</a:t>
            </a:r>
            <a:r>
              <a:rPr dirty="0"/>
              <a:t> mit </a:t>
            </a:r>
            <a:r>
              <a:rPr dirty="0" err="1"/>
              <a:t>Nullpunkt</a:t>
            </a:r>
            <a:r>
              <a:rPr dirty="0"/>
              <a:t> (z. B. Alter)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EE2C98-C254-BA3E-EB36-84FC1CDDF5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2C8B655-C22D-D767-3122-1EB5606D1B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>
                <a:effectLst/>
              </a:rPr>
              <a:t>Wilson, L. A. (2019). Quantitative Research. In P. Liamputtong (Hrsg.), </a:t>
            </a:r>
            <a:r>
              <a:rPr lang="en-US" i="1">
                <a:effectLst/>
              </a:rPr>
              <a:t>Handbook of Research Methods in Health Social Sciences</a:t>
            </a:r>
            <a:r>
              <a:rPr lang="en-US">
                <a:effectLst/>
              </a:rPr>
              <a:t> (S. 27–49). Springer Singapore. </a:t>
            </a:r>
            <a:r>
              <a:rPr lang="en-US">
                <a:effectLst/>
                <a:hlinkClick r:id="rId5"/>
              </a:rPr>
              <a:t>https://doi.org/10.1007/978-981-10-5251-4_54</a:t>
            </a:r>
            <a:endParaRPr lang="en-US">
              <a:effectLst/>
            </a:endParaRPr>
          </a:p>
          <a:p>
            <a:endParaRPr lang="de-DE"/>
          </a:p>
        </p:txBody>
      </p:sp>
      <p:pic>
        <p:nvPicPr>
          <p:cNvPr id="6" name="fable_tts-1_1x_2025-05-13T07_32_56-813Z">
            <a:hlinkClick r:id="" action="ppaction://media"/>
            <a:extLst>
              <a:ext uri="{FF2B5EF4-FFF2-40B4-BE49-F238E27FC236}">
                <a16:creationId xmlns:a16="http://schemas.microsoft.com/office/drawing/2014/main" id="{DA7B0DA4-ACC5-90B5-B535-0FCE967196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9453" y="6012656"/>
            <a:ext cx="609600" cy="609600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1270AF3B-3182-1013-951A-09C2012E6298}"/>
              </a:ext>
            </a:extLst>
          </p:cNvPr>
          <p:cNvGrpSpPr/>
          <p:nvPr/>
        </p:nvGrpSpPr>
        <p:grpSpPr>
          <a:xfrm>
            <a:off x="359453" y="4096210"/>
            <a:ext cx="2847976" cy="1877754"/>
            <a:chOff x="914398" y="3832742"/>
            <a:chExt cx="3181351" cy="2199172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10E5B4B1-3837-9D2B-C6F6-2F5E9B57FD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/>
            <a:srcRect l="17399" r="17717"/>
            <a:stretch>
              <a:fillRect/>
            </a:stretch>
          </p:blipFill>
          <p:spPr bwMode="auto">
            <a:xfrm>
              <a:off x="986347" y="3832742"/>
              <a:ext cx="2872694" cy="1799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ED6EED-C871-F9C8-330E-A631021DBD96}"/>
                </a:ext>
              </a:extLst>
            </p:cNvPr>
            <p:cNvSpPr txBox="1"/>
            <p:nvPr/>
          </p:nvSpPr>
          <p:spPr>
            <a:xfrm>
              <a:off x="914398" y="5635409"/>
              <a:ext cx="3181351" cy="3965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</a:t>
              </a:r>
              <a:r>
                <a:rPr lang="en-US" sz="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: </a:t>
              </a:r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Man ger </a:t>
              </a:r>
              <a:r>
                <a:rPr lang="en-US" sz="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blod</a:t>
              </a:r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. von Rafael Olin - 1967 - Society of Swedish Literature in Finland, Finland </a:t>
              </a:r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is licensed under</a:t>
              </a:r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CC BY.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AD2235AA-D42E-09D7-C805-47E57874BBE4}"/>
              </a:ext>
            </a:extLst>
          </p:cNvPr>
          <p:cNvGrpSpPr/>
          <p:nvPr/>
        </p:nvGrpSpPr>
        <p:grpSpPr>
          <a:xfrm>
            <a:off x="3255963" y="4096210"/>
            <a:ext cx="2847976" cy="1754644"/>
            <a:chOff x="914398" y="3832742"/>
            <a:chExt cx="3181351" cy="2054989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7C294AC7-83DA-128F-79A2-7B1FEE9954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 t="8172" b="8172"/>
            <a:stretch/>
          </p:blipFill>
          <p:spPr bwMode="auto">
            <a:xfrm>
              <a:off x="986347" y="3832742"/>
              <a:ext cx="2872694" cy="1799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636ACB5F-BD68-6C97-10DD-20F1FE111C22}"/>
                </a:ext>
              </a:extLst>
            </p:cNvPr>
            <p:cNvSpPr txBox="1"/>
            <p:nvPr/>
          </p:nvSpPr>
          <p:spPr>
            <a:xfrm>
              <a:off x="914398" y="5635409"/>
              <a:ext cx="3181351" cy="25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</a:t>
              </a:r>
              <a:r>
                <a:rPr lang="en-US" sz="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: </a:t>
              </a:r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"Health Care" by </a:t>
              </a:r>
              <a:r>
                <a:rPr lang="en-US" sz="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colindunn</a:t>
              </a:r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is licensed under CC BY 2.0.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A2821A40-16FC-34C7-6F04-38CD9B2E7523}"/>
              </a:ext>
            </a:extLst>
          </p:cNvPr>
          <p:cNvGrpSpPr/>
          <p:nvPr/>
        </p:nvGrpSpPr>
        <p:grpSpPr>
          <a:xfrm>
            <a:off x="6152473" y="4096210"/>
            <a:ext cx="2847976" cy="2000864"/>
            <a:chOff x="914398" y="3832742"/>
            <a:chExt cx="3181351" cy="2343355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CE6E9144-9B86-F9A4-E39C-8EA66EF196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rcRect t="5224" b="5224"/>
            <a:stretch/>
          </p:blipFill>
          <p:spPr bwMode="auto">
            <a:xfrm>
              <a:off x="986347" y="3832742"/>
              <a:ext cx="2872694" cy="1799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CF9E4F17-6009-1321-91C8-3173068DF066}"/>
                </a:ext>
              </a:extLst>
            </p:cNvPr>
            <p:cNvSpPr txBox="1"/>
            <p:nvPr/>
          </p:nvSpPr>
          <p:spPr>
            <a:xfrm>
              <a:off x="914398" y="5635408"/>
              <a:ext cx="3181351" cy="5406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</a:t>
              </a:r>
              <a:r>
                <a:rPr lang="en-US" sz="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: </a:t>
              </a:r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"Low-grade fever with thermometer showing a body temperature above 37°C" by Ivan Radic is licensed under CC BY 2.0.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D3A3571-6282-BD60-16C4-F9E79F6548DE}"/>
              </a:ext>
            </a:extLst>
          </p:cNvPr>
          <p:cNvGrpSpPr/>
          <p:nvPr/>
        </p:nvGrpSpPr>
        <p:grpSpPr>
          <a:xfrm>
            <a:off x="9048983" y="4096210"/>
            <a:ext cx="2433464" cy="1877902"/>
            <a:chOff x="914398" y="3518917"/>
            <a:chExt cx="3181352" cy="2455046"/>
          </a:xfrm>
        </p:grpSpPr>
        <p:pic>
          <p:nvPicPr>
            <p:cNvPr id="20" name="Picture 2" descr="The Beauty of Old Age">
              <a:extLst>
                <a:ext uri="{FF2B5EF4-FFF2-40B4-BE49-F238E27FC236}">
                  <a16:creationId xmlns:a16="http://schemas.microsoft.com/office/drawing/2014/main" id="{F8C3EE64-92C4-53D9-7F9E-A910D3E3AB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3518917"/>
              <a:ext cx="3181350" cy="212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1215312C-BD61-DDC8-D6C1-AAD9B7122A4A}"/>
                </a:ext>
              </a:extLst>
            </p:cNvPr>
            <p:cNvSpPr txBox="1"/>
            <p:nvPr/>
          </p:nvSpPr>
          <p:spPr>
            <a:xfrm>
              <a:off x="914398" y="5635409"/>
              <a:ext cx="318135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Quelle: 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"The Beauty of Old Age" by </a:t>
              </a:r>
              <a:r>
                <a:rPr lang="en-US" sz="800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VinothChandar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 is licensed under CC BY 2.0. 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Von Prozessen zu Datenmodellen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5733639-4D79-F58E-26E4-92600ED5DC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Beispielprozess: Physiotherapie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33ED3C7-14E7-8CDE-2DE9-AE008FE82A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fable_tts-1_1x_2025-05-13T07_33_41-087Z">
            <a:hlinkClick r:id="" action="ppaction://media"/>
            <a:extLst>
              <a:ext uri="{FF2B5EF4-FFF2-40B4-BE49-F238E27FC236}">
                <a16:creationId xmlns:a16="http://schemas.microsoft.com/office/drawing/2014/main" id="{4AA6A3BA-8732-00B6-3074-9152D9521D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9453" y="6012656"/>
            <a:ext cx="609600" cy="609600"/>
          </a:xfrm>
          <a:prstGeom prst="rect">
            <a:avLst/>
          </a:prstGeom>
        </p:spPr>
      </p:pic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54C1222F-86A1-2422-2FBC-26F64F3E88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905236"/>
              </p:ext>
            </p:extLst>
          </p:nvPr>
        </p:nvGraphicFramePr>
        <p:xfrm>
          <a:off x="838198" y="3644245"/>
          <a:ext cx="10515600" cy="241988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9511128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63223346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27820538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967924440"/>
                    </a:ext>
                  </a:extLst>
                </a:gridCol>
              </a:tblGrid>
              <a:tr h="3142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/>
                        <a:t>Variable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/>
                        <a:t>Beschreibung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/>
                        <a:t>Datentyp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/>
                        <a:t>Beispielwert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9324357"/>
                  </a:ext>
                </a:extLst>
              </a:tr>
              <a:tr h="3142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 err="1"/>
                        <a:t>Patient_ID</a:t>
                      </a:r>
                      <a:endParaRPr lang="de-D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Eindeutige Kennung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Integer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10583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863704"/>
                  </a:ext>
                </a:extLst>
              </a:tr>
              <a:tr h="3142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/>
                        <a:t>Verordnungsdatum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Datum der ärztlichen Verordnung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Datum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2025-03-02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4975326"/>
                  </a:ext>
                </a:extLst>
              </a:tr>
              <a:tr h="3142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/>
                        <a:t>Therapiebeginn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Startdatum der Therapie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Datum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2025-03-10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0987710"/>
                  </a:ext>
                </a:extLst>
              </a:tr>
              <a:tr h="3142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 err="1"/>
                        <a:t>Anzahl_Einheiten</a:t>
                      </a:r>
                      <a:endParaRPr lang="de-D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Anzahl der Therapieeinheiten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Integer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3297736"/>
                  </a:ext>
                </a:extLst>
              </a:tr>
              <a:tr h="53426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/>
                        <a:t>Ergebnisbewertung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Ergebnis der Behandlung (z. B. Skala 1–5)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Integer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4619116"/>
                  </a:ext>
                </a:extLst>
              </a:tr>
              <a:tr h="3142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/>
                        <a:t>Abschlussdatum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Datum des Therapieendes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Datum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2025-04-15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1818596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1C79B4E1-336C-AF8E-47C3-92D8E1F1CC14}"/>
              </a:ext>
            </a:extLst>
          </p:cNvPr>
          <p:cNvSpPr txBox="1"/>
          <p:nvPr/>
        </p:nvSpPr>
        <p:spPr>
          <a:xfrm>
            <a:off x="838198" y="3274913"/>
            <a:ext cx="7423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Tabelle. </a:t>
            </a:r>
            <a:r>
              <a:rPr lang="de-DE" dirty="0"/>
              <a:t>Beispielhafte Variablen im Datenmodell des Physiotherapie-Prozesses 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825277AB-9893-0E44-E7E8-08BABFB1A8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7979963"/>
              </p:ext>
            </p:extLst>
          </p:nvPr>
        </p:nvGraphicFramePr>
        <p:xfrm>
          <a:off x="742950" y="1610570"/>
          <a:ext cx="10610848" cy="1518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  <p:bldGraphic spid="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Welche Daten passen zur Fragestellung?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Primärdaten</a:t>
            </a:r>
            <a:r>
              <a:rPr dirty="0"/>
              <a:t>: </a:t>
            </a:r>
            <a:r>
              <a:rPr dirty="0" err="1"/>
              <a:t>direkt</a:t>
            </a:r>
            <a:r>
              <a:rPr dirty="0"/>
              <a:t> </a:t>
            </a:r>
            <a:r>
              <a:rPr dirty="0" err="1"/>
              <a:t>erhoben</a:t>
            </a:r>
            <a:r>
              <a:rPr dirty="0"/>
              <a:t> (z. B. </a:t>
            </a:r>
            <a:r>
              <a:rPr dirty="0" err="1"/>
              <a:t>Befragung</a:t>
            </a:r>
            <a:r>
              <a:rPr dirty="0"/>
              <a:t>)</a:t>
            </a:r>
          </a:p>
          <a:p>
            <a:r>
              <a:rPr dirty="0" err="1"/>
              <a:t>Sekundärdaten</a:t>
            </a:r>
            <a:r>
              <a:rPr dirty="0"/>
              <a:t>: </a:t>
            </a:r>
            <a:r>
              <a:rPr dirty="0" err="1"/>
              <a:t>bereits</a:t>
            </a:r>
            <a:r>
              <a:rPr dirty="0"/>
              <a:t> </a:t>
            </a:r>
            <a:r>
              <a:rPr dirty="0" err="1"/>
              <a:t>vorhanden</a:t>
            </a:r>
            <a:r>
              <a:rPr dirty="0"/>
              <a:t> (z. B. Krankenkassendaten)</a:t>
            </a:r>
          </a:p>
          <a:p>
            <a:r>
              <a:rPr dirty="0" err="1"/>
              <a:t>Kritische</a:t>
            </a:r>
            <a:r>
              <a:rPr dirty="0"/>
              <a:t> </a:t>
            </a:r>
            <a:r>
              <a:rPr dirty="0" err="1"/>
              <a:t>Auswahl</a:t>
            </a:r>
            <a:r>
              <a:rPr dirty="0"/>
              <a:t> je </a:t>
            </a:r>
            <a:r>
              <a:rPr dirty="0" err="1"/>
              <a:t>nach</a:t>
            </a:r>
            <a:r>
              <a:rPr dirty="0"/>
              <a:t> Ziel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38513D7-1C75-56EE-EA31-C5C1DD70B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D99DFBF-3C3C-3B24-B748-614A38DA8E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fable_tts-1_1x_2025-05-13T07_34_16-175Z">
            <a:hlinkClick r:id="" action="ppaction://media"/>
            <a:extLst>
              <a:ext uri="{FF2B5EF4-FFF2-40B4-BE49-F238E27FC236}">
                <a16:creationId xmlns:a16="http://schemas.microsoft.com/office/drawing/2014/main" id="{77284072-D34A-F14D-09AA-B4F4E1047C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9453" y="6012656"/>
            <a:ext cx="609600" cy="609600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1A60908F-DF75-B79D-4A73-048C0DDC15F6}"/>
              </a:ext>
            </a:extLst>
          </p:cNvPr>
          <p:cNvGrpSpPr/>
          <p:nvPr/>
        </p:nvGrpSpPr>
        <p:grpSpPr>
          <a:xfrm>
            <a:off x="2330196" y="3557610"/>
            <a:ext cx="2965449" cy="2455046"/>
            <a:chOff x="1130300" y="3518917"/>
            <a:chExt cx="2965449" cy="2455046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EF78D9C2-0D32-0876-304B-3E1A8BADEF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/>
          </p:blipFill>
          <p:spPr bwMode="auto">
            <a:xfrm>
              <a:off x="1130300" y="3518917"/>
              <a:ext cx="2749550" cy="212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BD28F007-1BC9-959F-F2B1-863C626473EA}"/>
                </a:ext>
              </a:extLst>
            </p:cNvPr>
            <p:cNvSpPr txBox="1"/>
            <p:nvPr/>
          </p:nvSpPr>
          <p:spPr>
            <a:xfrm>
              <a:off x="1130300" y="5635409"/>
              <a:ext cx="296544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Quelle: 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"</a:t>
              </a:r>
              <a:r>
                <a:rPr lang="en-US" sz="800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ShoeWrapz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 Girl's Focus Group </a:t>
              </a:r>
              <a:r>
                <a:rPr lang="en-US" sz="800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Questionaire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 1" by Phil Manker is licensed under CC BY 2.0.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A37E8569-5213-0338-C57E-CD40FBDAB955}"/>
              </a:ext>
            </a:extLst>
          </p:cNvPr>
          <p:cNvGrpSpPr/>
          <p:nvPr/>
        </p:nvGrpSpPr>
        <p:grpSpPr>
          <a:xfrm>
            <a:off x="7779016" y="3144297"/>
            <a:ext cx="3269986" cy="2818800"/>
            <a:chOff x="1709349" y="3518917"/>
            <a:chExt cx="2386400" cy="229164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420122AD-8E97-78C5-4D5D-7F8D50B1E5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/>
          </p:blipFill>
          <p:spPr bwMode="auto">
            <a:xfrm>
              <a:off x="1709349" y="3518917"/>
              <a:ext cx="1591452" cy="212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54578A60-9536-AEEE-A303-59B67E7A598B}"/>
                </a:ext>
              </a:extLst>
            </p:cNvPr>
            <p:cNvSpPr txBox="1"/>
            <p:nvPr/>
          </p:nvSpPr>
          <p:spPr>
            <a:xfrm>
              <a:off x="1709349" y="5635409"/>
              <a:ext cx="2386400" cy="1751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Quelle: 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"DATA" by </a:t>
              </a:r>
              <a:r>
                <a:rPr lang="en-US" sz="800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janetmck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 is licensed under CC BY 2.0.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1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Überblick über Erhebungsmethoden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Primärdatenerhebung</a:t>
            </a:r>
            <a:r>
              <a:rPr dirty="0"/>
              <a:t>: z. B. </a:t>
            </a:r>
            <a:r>
              <a:rPr dirty="0" err="1"/>
              <a:t>Befragung</a:t>
            </a:r>
            <a:r>
              <a:rPr dirty="0"/>
              <a:t>, </a:t>
            </a:r>
            <a:r>
              <a:rPr dirty="0" err="1"/>
              <a:t>Beobachtung</a:t>
            </a:r>
            <a:endParaRPr dirty="0"/>
          </a:p>
          <a:p>
            <a:r>
              <a:rPr dirty="0" err="1"/>
              <a:t>Sekundärdaten</a:t>
            </a:r>
            <a:r>
              <a:rPr dirty="0"/>
              <a:t>: z. B. </a:t>
            </a:r>
            <a:r>
              <a:rPr dirty="0" err="1"/>
              <a:t>Abrechnungsdaten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Primär- oder Sekundärdaten mit besonderen Ansätzen:</a:t>
            </a:r>
            <a:endParaRPr dirty="0"/>
          </a:p>
          <a:p>
            <a:r>
              <a:rPr dirty="0"/>
              <a:t>Technologie &amp; Big Data: z. B. Wearables, EHR</a:t>
            </a:r>
          </a:p>
          <a:p>
            <a:r>
              <a:rPr dirty="0" err="1"/>
              <a:t>Metaanalysen</a:t>
            </a:r>
            <a:r>
              <a:rPr dirty="0"/>
              <a:t> &amp; </a:t>
            </a:r>
            <a:r>
              <a:rPr dirty="0" err="1"/>
              <a:t>Langzeitstudien</a:t>
            </a:r>
            <a:r>
              <a:rPr dirty="0"/>
              <a:t>: </a:t>
            </a:r>
            <a:r>
              <a:rPr dirty="0" err="1"/>
              <a:t>robuste</a:t>
            </a:r>
            <a:r>
              <a:rPr dirty="0"/>
              <a:t> </a:t>
            </a:r>
            <a:r>
              <a:rPr dirty="0" err="1"/>
              <a:t>Ergebnisse</a:t>
            </a:r>
            <a:endParaRPr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783975A-0326-BCE4-9E8E-1E6E618F2A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262091-5D35-D87A-18BF-164848815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fable_tts-1_1x_2025-05-13T07_34_53-128Z">
            <a:hlinkClick r:id="" action="ppaction://media"/>
            <a:extLst>
              <a:ext uri="{FF2B5EF4-FFF2-40B4-BE49-F238E27FC236}">
                <a16:creationId xmlns:a16="http://schemas.microsoft.com/office/drawing/2014/main" id="{270C03C1-C71E-CC87-138B-7FAFC767B7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9453" y="60126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Perspektiven &amp; Best-Practices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53075" cy="4271449"/>
          </a:xfrm>
        </p:spPr>
        <p:txBody>
          <a:bodyPr/>
          <a:lstStyle/>
          <a:p>
            <a:r>
              <a:rPr dirty="0" err="1"/>
              <a:t>Einbezug</a:t>
            </a:r>
            <a:r>
              <a:rPr dirty="0"/>
              <a:t> von </a:t>
            </a:r>
            <a:r>
              <a:rPr dirty="0" err="1"/>
              <a:t>Pflege</a:t>
            </a:r>
            <a:r>
              <a:rPr dirty="0"/>
              <a:t>, IT, Forschung</a:t>
            </a:r>
          </a:p>
          <a:p>
            <a:r>
              <a:rPr dirty="0" err="1"/>
              <a:t>Beispiel</a:t>
            </a:r>
            <a:r>
              <a:rPr dirty="0"/>
              <a:t>: </a:t>
            </a:r>
            <a:r>
              <a:rPr dirty="0" err="1"/>
              <a:t>Standardisierung</a:t>
            </a:r>
            <a:r>
              <a:rPr dirty="0"/>
              <a:t> </a:t>
            </a:r>
            <a:br>
              <a:rPr lang="de-DE" dirty="0"/>
            </a:br>
            <a:r>
              <a:rPr dirty="0"/>
              <a:t>(ICD, SNOMED)</a:t>
            </a:r>
          </a:p>
          <a:p>
            <a:r>
              <a:rPr dirty="0"/>
              <a:t>Datenschutz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Trennung</a:t>
            </a:r>
            <a:r>
              <a:rPr dirty="0"/>
              <a:t> von </a:t>
            </a:r>
            <a:r>
              <a:rPr dirty="0" err="1"/>
              <a:t>Identifikation</a:t>
            </a:r>
            <a:r>
              <a:rPr dirty="0"/>
              <a:t> und </a:t>
            </a:r>
            <a:r>
              <a:rPr dirty="0" err="1"/>
              <a:t>Inhalt</a:t>
            </a:r>
            <a:endParaRPr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45E737B-C7AB-0F47-2A98-3E97E8EAAD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DABF971-3899-C987-4C42-4AAD6D8323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fable_tts-1_1x_2025-05-13T07_35_30-513Z">
            <a:hlinkClick r:id="" action="ppaction://media"/>
            <a:extLst>
              <a:ext uri="{FF2B5EF4-FFF2-40B4-BE49-F238E27FC236}">
                <a16:creationId xmlns:a16="http://schemas.microsoft.com/office/drawing/2014/main" id="{A9E56030-CB40-CFBB-F2E9-83C49BD6B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9453" y="6012656"/>
            <a:ext cx="609600" cy="609600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BF4A7B8-C408-8BCC-6DA6-22EE1B47247B}"/>
              </a:ext>
            </a:extLst>
          </p:cNvPr>
          <p:cNvGrpSpPr/>
          <p:nvPr/>
        </p:nvGrpSpPr>
        <p:grpSpPr>
          <a:xfrm>
            <a:off x="6489279" y="1881789"/>
            <a:ext cx="5105656" cy="3365421"/>
            <a:chOff x="914398" y="3662921"/>
            <a:chExt cx="3181351" cy="2187932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E90C16C5-82B4-9C75-C9B0-A8202CE09A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/>
          </p:blipFill>
          <p:spPr bwMode="auto">
            <a:xfrm>
              <a:off x="1130300" y="3662921"/>
              <a:ext cx="2749550" cy="1833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B77014B6-3643-FF28-C5BF-65CFB7417F17}"/>
                </a:ext>
              </a:extLst>
            </p:cNvPr>
            <p:cNvSpPr txBox="1"/>
            <p:nvPr/>
          </p:nvSpPr>
          <p:spPr>
            <a:xfrm>
              <a:off x="914398" y="5635409"/>
              <a:ext cx="3181351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Quelle: 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"A view in the Infrared" by </a:t>
              </a:r>
              <a:r>
                <a:rPr lang="en-US" sz="800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DLR_de</a:t>
              </a:r>
              <a:r>
                <a:rPr lang="en-US" sz="80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+mj-lt"/>
                </a:rPr>
                <a:t> is licensed under CC BY 2.0.</a:t>
              </a:r>
              <a:endPara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Fazit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Variablen</a:t>
            </a:r>
            <a:r>
              <a:rPr dirty="0"/>
              <a:t> und </a:t>
            </a:r>
            <a:r>
              <a:rPr dirty="0" err="1"/>
              <a:t>Datenmodelle</a:t>
            </a:r>
            <a:r>
              <a:rPr dirty="0"/>
              <a:t> verstehen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Geeignete</a:t>
            </a:r>
            <a:r>
              <a:rPr dirty="0"/>
              <a:t> </a:t>
            </a:r>
            <a:r>
              <a:rPr dirty="0" err="1"/>
              <a:t>Datenquellen</a:t>
            </a:r>
            <a:r>
              <a:rPr dirty="0"/>
              <a:t> </a:t>
            </a:r>
            <a:r>
              <a:rPr dirty="0" err="1"/>
              <a:t>auswählen</a:t>
            </a:r>
            <a:endParaRPr dirty="0"/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Qualität</a:t>
            </a:r>
            <a:r>
              <a:rPr dirty="0"/>
              <a:t> </a:t>
            </a:r>
            <a:r>
              <a:rPr dirty="0" err="1"/>
              <a:t>sichern</a:t>
            </a:r>
            <a:endParaRPr dirty="0"/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Grundlage</a:t>
            </a:r>
            <a:r>
              <a:rPr dirty="0"/>
              <a:t> für </a:t>
            </a:r>
            <a:r>
              <a:rPr dirty="0" err="1"/>
              <a:t>fundierte</a:t>
            </a:r>
            <a:r>
              <a:rPr dirty="0"/>
              <a:t> </a:t>
            </a:r>
            <a:r>
              <a:rPr dirty="0" err="1"/>
              <a:t>Analyse</a:t>
            </a:r>
            <a:r>
              <a:rPr dirty="0"/>
              <a:t> &amp; </a:t>
            </a:r>
            <a:r>
              <a:rPr dirty="0" err="1"/>
              <a:t>Entscheidungen</a:t>
            </a:r>
            <a:endParaRPr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40C6329-565E-C505-07E3-E792823BD6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14D871C-A800-D66B-8F99-BF354BB212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fable_tts-1_1x_2025-05-13T07_36_13-386Z">
            <a:hlinkClick r:id="" action="ppaction://media"/>
            <a:extLst>
              <a:ext uri="{FF2B5EF4-FFF2-40B4-BE49-F238E27FC236}">
                <a16:creationId xmlns:a16="http://schemas.microsoft.com/office/drawing/2014/main" id="{F35A33D2-CEA3-5E87-9100-C9EC1A772D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" y="60126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5" ma:contentTypeDescription="Ein neues Dokument erstellen." ma:contentTypeScope="" ma:versionID="3d8d4fb2b3a0a7834f40547a35bd6bbd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85641bfd7f41166e6032c028546e61e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AD1859-ED9D-4D83-947C-9B89E24FEC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2C2161-177C-49B2-B717-3C5F4CA1CA24}">
  <ds:schemaRefs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99a00cc4-59a4-48e2-97a2-f998a8372b54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6c6cfda-f397-452f-aaf7-354f8a2af71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983</Words>
  <Application>Microsoft Office PowerPoint</Application>
  <PresentationFormat>Breitbild</PresentationFormat>
  <Paragraphs>95</Paragraphs>
  <Slides>11</Slides>
  <Notes>8</Notes>
  <HiddenSlides>0</HiddenSlides>
  <MMClips>8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Calibri</vt:lpstr>
      <vt:lpstr>Lato</vt:lpstr>
      <vt:lpstr>Wingdings</vt:lpstr>
      <vt:lpstr>Office</vt:lpstr>
      <vt:lpstr>PowerPoint-Präsentation</vt:lpstr>
      <vt:lpstr>PowerPoint-Präsentation</vt:lpstr>
      <vt:lpstr>Was ist eine Variable?</vt:lpstr>
      <vt:lpstr>Skalenniveaus von Variablen</vt:lpstr>
      <vt:lpstr>Von Prozessen zu Datenmodellen</vt:lpstr>
      <vt:lpstr>Welche Daten passen zur Fragestellung?</vt:lpstr>
      <vt:lpstr>Überblick über Erhebungsmethoden</vt:lpstr>
      <vt:lpstr>Perspektiven &amp; Best-Practices</vt:lpstr>
      <vt:lpstr>Fazit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Hilgers</dc:creator>
  <cp:lastModifiedBy>Christian Kempny</cp:lastModifiedBy>
  <cp:revision>74</cp:revision>
  <dcterms:created xsi:type="dcterms:W3CDTF">2020-11-02T13:54:24Z</dcterms:created>
  <dcterms:modified xsi:type="dcterms:W3CDTF">2025-10-22T11:35:02Z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