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9"/>
  </p:notesMasterIdLst>
  <p:sldIdLst>
    <p:sldId id="337" r:id="rId5"/>
    <p:sldId id="332" r:id="rId6"/>
    <p:sldId id="346" r:id="rId7"/>
    <p:sldId id="348" r:id="rId8"/>
    <p:sldId id="341" r:id="rId9"/>
    <p:sldId id="342" r:id="rId10"/>
    <p:sldId id="343" r:id="rId11"/>
    <p:sldId id="333" r:id="rId12"/>
    <p:sldId id="344" r:id="rId13"/>
    <p:sldId id="347" r:id="rId14"/>
    <p:sldId id="345" r:id="rId15"/>
    <p:sldId id="349" r:id="rId16"/>
    <p:sldId id="335" r:id="rId17"/>
    <p:sldId id="336" r:id="rId18"/>
  </p:sldIdLst>
  <p:sldSz cx="12192000" cy="6858000"/>
  <p:notesSz cx="6858000" cy="9144000"/>
  <p:embeddedFontLst>
    <p:embeddedFont>
      <p:font typeface="Lato" panose="020F0502020204030203" pitchFamily="34" charset="0"/>
      <p:regular r:id="rId20"/>
      <p:bold r:id="rId21"/>
      <p:italic r:id="rId22"/>
      <p:boldItalic r:id="rId23"/>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0C033-79B9-F8AA-0D60-AE086CAA08A4}" name="Lehr, Alexander" initials="LA" userId="S::alexander.lehr_ruhr-uni-bochum.de#ext#@uniwhde.onmicrosoft.com::8a837e51-e11f-486e-98d4-923fdee67375" providerId="AD"/>
  <p188:author id="{E68870DE-3B73-42DB-57BA-1AD436F25C25}" name="Jasinski, Jana" initials="JJ" userId="S::Jana.Jasinski@ruhr-uni-bochum.de::4e395571-cf66-4537-9633-71a2b661d36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nz, Anne" initials="MA" lastIdx="1" clrIdx="0">
    <p:extLst>
      <p:ext uri="{19B8F6BF-5375-455C-9EA6-DF929625EA0E}">
        <p15:presenceInfo xmlns:p15="http://schemas.microsoft.com/office/powerpoint/2012/main" userId="S-1-5-21-1139895982-289624505-398547282-38138" providerId="AD"/>
      </p:ext>
    </p:extLst>
  </p:cmAuthor>
  <p:cmAuthor id="2" name="Lüdorf, Vivian" initials="LV" lastIdx="5" clrIdx="1">
    <p:extLst>
      <p:ext uri="{19B8F6BF-5375-455C-9EA6-DF929625EA0E}">
        <p15:presenceInfo xmlns:p15="http://schemas.microsoft.com/office/powerpoint/2012/main" userId="S::vivian.luedorf@uni-wh.de::a2c1b10b-adfb-4ac6-8111-7787d0e03f7a" providerId="AD"/>
      </p:ext>
    </p:extLst>
  </p:cmAuthor>
  <p:cmAuthor id="3" name="Richter, Isabel" initials="IR" lastIdx="3" clrIdx="2">
    <p:extLst>
      <p:ext uri="{19B8F6BF-5375-455C-9EA6-DF929625EA0E}">
        <p15:presenceInfo xmlns:p15="http://schemas.microsoft.com/office/powerpoint/2012/main" userId="S::isabel.richter@uni-wh.de::93865361-3cba-4a87-907d-96dec40958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6F6E"/>
    <a:srgbClr val="004F9F"/>
    <a:srgbClr val="D9D9D9"/>
    <a:srgbClr val="A90D00"/>
    <a:srgbClr val="002B44"/>
    <a:srgbClr val="F0F0F0"/>
    <a:srgbClr val="FFFFFF"/>
    <a:srgbClr val="DCEAFF"/>
    <a:srgbClr val="014F9F"/>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1" autoAdjust="0"/>
    <p:restoredTop sz="94696"/>
  </p:normalViewPr>
  <p:slideViewPr>
    <p:cSldViewPr snapToGrid="0">
      <p:cViewPr varScale="1">
        <p:scale>
          <a:sx n="76" d="100"/>
          <a:sy n="76" d="100"/>
        </p:scale>
        <p:origin x="677"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1F983-13B8-4B40-B431-2A40CD5006BA}" type="datetimeFigureOut">
              <a:rPr lang="de-DE" smtClean="0"/>
              <a:t>31.10.2025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3034-77AF-8C4A-A533-67E3BD38CA13}" type="slidenum">
              <a:rPr lang="de-DE" smtClean="0"/>
              <a:t>‹Nr.›</a:t>
            </a:fld>
            <a:endParaRPr lang="de-DE"/>
          </a:p>
        </p:txBody>
      </p:sp>
    </p:spTree>
    <p:extLst>
      <p:ext uri="{BB962C8B-B14F-4D97-AF65-F5344CB8AC3E}">
        <p14:creationId xmlns:p14="http://schemas.microsoft.com/office/powerpoint/2010/main" val="345263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svg"/><Relationship Id="rId11"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hyperlink" Target="https://creativecommons.org/licenses/by/4.0/"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1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M.RUHR Intro">
    <p:spTree>
      <p:nvGrpSpPr>
        <p:cNvPr id="1" name=""/>
        <p:cNvGrpSpPr/>
        <p:nvPr/>
      </p:nvGrpSpPr>
      <p:grpSpPr>
        <a:xfrm>
          <a:off x="0" y="0"/>
          <a:ext cx="0" cy="0"/>
          <a:chOff x="0" y="0"/>
          <a:chExt cx="0" cy="0"/>
        </a:xfrm>
      </p:grpSpPr>
      <p:pic>
        <p:nvPicPr>
          <p:cNvPr id="1030" name="Picture 6" descr="Generated Image">
            <a:extLst>
              <a:ext uri="{FF2B5EF4-FFF2-40B4-BE49-F238E27FC236}">
                <a16:creationId xmlns:a16="http://schemas.microsoft.com/office/drawing/2014/main" id="{07531A6C-F4E4-F4C3-D023-67AAD8F400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66998"/>
          <a:stretch/>
        </p:blipFill>
        <p:spPr bwMode="auto">
          <a:xfrm>
            <a:off x="0" y="2928053"/>
            <a:ext cx="12192000" cy="312248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091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6"/>
            <a:ext cx="8305800"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3"/>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4"/>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Rechteck 24">
            <a:extLst>
              <a:ext uri="{FF2B5EF4-FFF2-40B4-BE49-F238E27FC236}">
                <a16:creationId xmlns:a16="http://schemas.microsoft.com/office/drawing/2014/main" id="{D2D2992D-A226-01C9-52EE-4CBAD8B2613A}"/>
              </a:ext>
            </a:extLst>
          </p:cNvPr>
          <p:cNvSpPr/>
          <p:nvPr userDrawn="1"/>
        </p:nvSpPr>
        <p:spPr>
          <a:xfrm>
            <a:off x="-14514" y="6658102"/>
            <a:ext cx="9882224" cy="22892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3D59013F-4B85-EA24-BEFD-C501AB0B4317}"/>
              </a:ext>
            </a:extLst>
          </p:cNvPr>
          <p:cNvSpPr/>
          <p:nvPr userDrawn="1"/>
        </p:nvSpPr>
        <p:spPr>
          <a:xfrm>
            <a:off x="3877234" y="873534"/>
            <a:ext cx="8314765" cy="123416"/>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abgerundete Ecken 1">
            <a:extLst>
              <a:ext uri="{FF2B5EF4-FFF2-40B4-BE49-F238E27FC236}">
                <a16:creationId xmlns:a16="http://schemas.microsoft.com/office/drawing/2014/main" id="{1376E96F-26AC-6A52-722D-B1B92007390B}"/>
              </a:ext>
            </a:extLst>
          </p:cNvPr>
          <p:cNvSpPr/>
          <p:nvPr userDrawn="1"/>
        </p:nvSpPr>
        <p:spPr>
          <a:xfrm>
            <a:off x="-172720" y="4153647"/>
            <a:ext cx="6116320" cy="1141144"/>
          </a:xfrm>
          <a:prstGeom prst="roundRect">
            <a:avLst/>
          </a:prstGeom>
          <a:solidFill>
            <a:schemeClr val="bg1">
              <a:alpha val="80000"/>
            </a:schemeClr>
          </a:solid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D45352EC-F5AB-9766-590C-6E56ABFE695C}"/>
              </a:ext>
            </a:extLst>
          </p:cNvPr>
          <p:cNvSpPr>
            <a:spLocks noGrp="1"/>
          </p:cNvSpPr>
          <p:nvPr>
            <p:ph type="body" sz="quarter" idx="10" hasCustomPrompt="1"/>
          </p:nvPr>
        </p:nvSpPr>
        <p:spPr>
          <a:xfrm>
            <a:off x="158" y="4305204"/>
            <a:ext cx="5770563" cy="941388"/>
          </a:xfrm>
          <a:prstGeom prst="rect">
            <a:avLst/>
          </a:prstGeom>
        </p:spPr>
        <p:txBody>
          <a:bodyPr/>
          <a:lstStyle>
            <a:lvl1pPr marL="0" indent="0">
              <a:buNone/>
              <a:defRPr sz="2800" b="1">
                <a:solidFill>
                  <a:srgbClr val="004F9F"/>
                </a:solidFill>
              </a:defRPr>
            </a:lvl1pPr>
          </a:lstStyle>
          <a:p>
            <a:pPr lvl="0"/>
            <a:r>
              <a:rPr lang="de-DE" dirty="0"/>
              <a:t>TITEL DES OER MATERIALS IN </a:t>
            </a:r>
            <a:r>
              <a:rPr lang="de-DE" dirty="0" err="1"/>
              <a:t>GROßBUCHSTABEN</a:t>
            </a:r>
            <a:endParaRPr lang="de-DE" dirty="0"/>
          </a:p>
        </p:txBody>
      </p:sp>
      <p:pic>
        <p:nvPicPr>
          <p:cNvPr id="3" name="Grafik 2">
            <a:extLst>
              <a:ext uri="{FF2B5EF4-FFF2-40B4-BE49-F238E27FC236}">
                <a16:creationId xmlns:a16="http://schemas.microsoft.com/office/drawing/2014/main" id="{74C22D3E-8DEA-6CC8-4FB9-5C19434D3ED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0183" t="14390" r="10463" b="13608"/>
          <a:stretch/>
        </p:blipFill>
        <p:spPr>
          <a:xfrm>
            <a:off x="9943931" y="6080680"/>
            <a:ext cx="1257449" cy="761087"/>
          </a:xfrm>
          <a:prstGeom prst="rect">
            <a:avLst/>
          </a:prstGeom>
        </p:spPr>
      </p:pic>
    </p:spTree>
    <p:extLst>
      <p:ext uri="{BB962C8B-B14F-4D97-AF65-F5344CB8AC3E}">
        <p14:creationId xmlns:p14="http://schemas.microsoft.com/office/powerpoint/2010/main" val="240173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M.RUHR Intro 2">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85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5"/>
            <a:ext cx="8305800" cy="968189"/>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2"/>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830997"/>
          </a:xfrm>
          <a:prstGeom prst="rect">
            <a:avLst/>
          </a:prstGeom>
          <a:noFill/>
        </p:spPr>
        <p:txBody>
          <a:bodyPr wrap="square">
            <a:spAutoFit/>
          </a:bodyPr>
          <a:lstStyle/>
          <a:p>
            <a:r>
              <a:rPr lang="de-DE" sz="2300" b="1" i="0" dirty="0">
                <a:solidFill>
                  <a:srgbClr val="FFFFFF"/>
                </a:solidFill>
                <a:effectLst/>
                <a:latin typeface="+mn-lt"/>
              </a:rPr>
              <a:t>DATENKOMPETENZZENTRUM FÜR DIE INTERPROFESSIONELLE NUTZUNG VON GESUNDHEITSDATEN IN DER METROPOLE RUHR</a:t>
            </a:r>
            <a:endParaRPr lang="de-DE" sz="2300" dirty="0">
              <a:latin typeface="+mn-lt"/>
            </a:endParaRPr>
          </a:p>
        </p:txBody>
      </p:sp>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3"/>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Rechteck 13">
            <a:extLst>
              <a:ext uri="{FF2B5EF4-FFF2-40B4-BE49-F238E27FC236}">
                <a16:creationId xmlns:a16="http://schemas.microsoft.com/office/drawing/2014/main" id="{E9654EB2-6049-934A-0B8C-604543934F7C}"/>
              </a:ext>
            </a:extLst>
          </p:cNvPr>
          <p:cNvSpPr/>
          <p:nvPr userDrawn="1"/>
        </p:nvSpPr>
        <p:spPr>
          <a:xfrm>
            <a:off x="0" y="4073062"/>
            <a:ext cx="12192000" cy="96818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platzhalter 19">
            <a:extLst>
              <a:ext uri="{FF2B5EF4-FFF2-40B4-BE49-F238E27FC236}">
                <a16:creationId xmlns:a16="http://schemas.microsoft.com/office/drawing/2014/main" id="{15870616-7DC4-CEBC-3D7F-EA33C9028645}"/>
              </a:ext>
            </a:extLst>
          </p:cNvPr>
          <p:cNvSpPr>
            <a:spLocks noGrp="1"/>
          </p:cNvSpPr>
          <p:nvPr>
            <p:ph type="body" sz="quarter" idx="10" hasCustomPrompt="1"/>
          </p:nvPr>
        </p:nvSpPr>
        <p:spPr>
          <a:xfrm>
            <a:off x="139230" y="4234839"/>
            <a:ext cx="11783674" cy="679596"/>
          </a:xfrm>
          <a:prstGeom prst="rect">
            <a:avLst/>
          </a:prstGeom>
        </p:spPr>
        <p:txBody>
          <a:bodyPr/>
          <a:lstStyle>
            <a:lvl1pPr marL="0" indent="0">
              <a:buNone/>
              <a:defRPr sz="4000" b="1">
                <a:solidFill>
                  <a:srgbClr val="004F9F"/>
                </a:solidFill>
              </a:defRPr>
            </a:lvl1pPr>
          </a:lstStyle>
          <a:p>
            <a:pPr lvl="0"/>
            <a:r>
              <a:rPr lang="de-DE" dirty="0"/>
              <a:t>OER BEREICH</a:t>
            </a:r>
          </a:p>
        </p:txBody>
      </p:sp>
      <p:pic>
        <p:nvPicPr>
          <p:cNvPr id="2" name="Grafik 1">
            <a:extLst>
              <a:ext uri="{FF2B5EF4-FFF2-40B4-BE49-F238E27FC236}">
                <a16:creationId xmlns:a16="http://schemas.microsoft.com/office/drawing/2014/main" id="{E57785B2-98AE-B0A4-E951-6A120EA7804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0183" t="14390" r="10463" b="13608"/>
          <a:stretch/>
        </p:blipFill>
        <p:spPr>
          <a:xfrm>
            <a:off x="9943931" y="6080680"/>
            <a:ext cx="1257449" cy="761087"/>
          </a:xfrm>
          <a:prstGeom prst="rect">
            <a:avLst/>
          </a:prstGeom>
        </p:spPr>
      </p:pic>
    </p:spTree>
    <p:extLst>
      <p:ext uri="{BB962C8B-B14F-4D97-AF65-F5344CB8AC3E}">
        <p14:creationId xmlns:p14="http://schemas.microsoft.com/office/powerpoint/2010/main" val="80400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M.RUHR 1_Inhalt einfach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1B8D4-4C86-7ECD-64C3-0AE8AD637F4F}"/>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838200" y="1825625"/>
            <a:ext cx="10515600" cy="4271449"/>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80685" y="6461404"/>
            <a:ext cx="7877909" cy="283084"/>
          </a:xfrm>
          <a:prstGeom prst="rect">
            <a:avLst/>
          </a:prstGeom>
        </p:spPr>
        <p:txBody>
          <a:bodyPr/>
          <a:lstStyle>
            <a:lvl1pPr algn="ctr">
              <a:defRPr sz="1400" b="0" i="0">
                <a:solidFill>
                  <a:srgbClr val="6F6F6E"/>
                </a:solidFill>
                <a:latin typeface="+mn-lt"/>
                <a:cs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2" name="Textplatzhalter 11">
            <a:extLst>
              <a:ext uri="{FF2B5EF4-FFF2-40B4-BE49-F238E27FC236}">
                <a16:creationId xmlns:a16="http://schemas.microsoft.com/office/drawing/2014/main" id="{2EBA8401-6FA3-AE0C-AA6B-8383F8EDC735}"/>
              </a:ext>
            </a:extLst>
          </p:cNvPr>
          <p:cNvSpPr>
            <a:spLocks noGrp="1"/>
          </p:cNvSpPr>
          <p:nvPr>
            <p:ph type="body" sz="quarter" idx="14" hasCustomPrompt="1"/>
          </p:nvPr>
        </p:nvSpPr>
        <p:spPr>
          <a:xfrm>
            <a:off x="838200" y="6210300"/>
            <a:ext cx="10515600" cy="214313"/>
          </a:xfrm>
          <a:prstGeom prst="rect">
            <a:avLst/>
          </a:prstGeom>
        </p:spPr>
        <p:txBody>
          <a:bodyPr/>
          <a:lstStyle>
            <a:lvl1pPr marL="0" indent="0">
              <a:buNone/>
              <a:defRPr sz="800">
                <a:solidFill>
                  <a:schemeClr val="bg1">
                    <a:lumMod val="65000"/>
                  </a:schemeClr>
                </a:solidFill>
                <a:latin typeface="+mn-lt"/>
              </a:defRPr>
            </a:lvl1pPr>
          </a:lstStyle>
          <a:p>
            <a:pPr lvl="0"/>
            <a:r>
              <a:rPr lang="de-DE"/>
              <a:t>Quellenangabe</a:t>
            </a:r>
          </a:p>
        </p:txBody>
      </p:sp>
      <p:pic>
        <p:nvPicPr>
          <p:cNvPr id="22" name="Grafik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
        <p:nvSpPr>
          <p:cNvPr id="7" name="Rechteck 6">
            <a:extLst>
              <a:ext uri="{FF2B5EF4-FFF2-40B4-BE49-F238E27FC236}">
                <a16:creationId xmlns:a16="http://schemas.microsoft.com/office/drawing/2014/main" id="{4E84CB5D-63D0-0F6C-9840-A4D7A1715CCB}"/>
              </a:ext>
            </a:extLst>
          </p:cNvPr>
          <p:cNvSpPr/>
          <p:nvPr userDrawn="1"/>
        </p:nvSpPr>
        <p:spPr>
          <a:xfrm>
            <a:off x="0" y="6797647"/>
            <a:ext cx="12192000" cy="5640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Tree>
    <p:extLst>
      <p:ext uri="{BB962C8B-B14F-4D97-AF65-F5344CB8AC3E}">
        <p14:creationId xmlns:p14="http://schemas.microsoft.com/office/powerpoint/2010/main" val="177606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M.RUHR 1_Inhalt mit Bild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073D2C8-AEA1-2497-D302-7759FC5D626E}"/>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6096000" y="1825625"/>
            <a:ext cx="5257800" cy="4462716"/>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69865" y="6461404"/>
            <a:ext cx="7737231" cy="283084"/>
          </a:xfrm>
          <a:prstGeom prst="rect">
            <a:avLst/>
          </a:prstGeom>
        </p:spPr>
        <p:txBody>
          <a:bodyPr/>
          <a:lstStyle>
            <a:lvl1pPr>
              <a:defRPr sz="1400" b="0" i="0">
                <a:solidFill>
                  <a:srgbClr val="6F6F6E"/>
                </a:solidFill>
                <a:latin typeface="+mn-lt"/>
                <a:cs typeface="Calibri" panose="020F0502020204030204" pitchFamily="34" charset="0"/>
              </a:defRPr>
            </a:lvl1pPr>
          </a:lstStyle>
          <a:p>
            <a:pPr algn="ctr"/>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4" name="Bildplatzhalter 13">
            <a:extLst>
              <a:ext uri="{FF2B5EF4-FFF2-40B4-BE49-F238E27FC236}">
                <a16:creationId xmlns:a16="http://schemas.microsoft.com/office/drawing/2014/main" id="{E2F7C0E8-6F45-194C-9101-46DDBD399591}"/>
              </a:ext>
            </a:extLst>
          </p:cNvPr>
          <p:cNvSpPr>
            <a:spLocks noGrp="1"/>
          </p:cNvSpPr>
          <p:nvPr>
            <p:ph type="pic" sz="quarter" idx="14"/>
          </p:nvPr>
        </p:nvSpPr>
        <p:spPr>
          <a:xfrm>
            <a:off x="838200" y="1825372"/>
            <a:ext cx="4957763" cy="4462716"/>
          </a:xfrm>
          <a:prstGeom prst="rect">
            <a:avLst/>
          </a:prstGeom>
        </p:spPr>
        <p:txBody>
          <a:bodyPr/>
          <a:lstStyle>
            <a:lvl1pPr>
              <a:defRPr>
                <a:latin typeface="+mn-lt"/>
              </a:defRPr>
            </a:lvl1pPr>
          </a:lstStyle>
          <a:p>
            <a:endParaRPr lang="de-DE"/>
          </a:p>
        </p:txBody>
      </p:sp>
      <p:pic>
        <p:nvPicPr>
          <p:cNvPr id="7" name="Grafik 6">
            <a:extLst>
              <a:ext uri="{FF2B5EF4-FFF2-40B4-BE49-F238E27FC236}">
                <a16:creationId xmlns:a16="http://schemas.microsoft.com/office/drawing/2014/main" id="{2F651363-F80C-21AA-1A56-CB27B7591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20321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M.RUHR Trennfolie">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FB65EE10-ACFB-E14A-8DBE-0A195B1D855F}"/>
              </a:ext>
            </a:extLst>
          </p:cNvPr>
          <p:cNvSpPr/>
          <p:nvPr userDrawn="1"/>
        </p:nvSpPr>
        <p:spPr>
          <a:xfrm>
            <a:off x="0" y="569659"/>
            <a:ext cx="12192001" cy="6288341"/>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7" name="Rechteck 6">
            <a:extLst>
              <a:ext uri="{FF2B5EF4-FFF2-40B4-BE49-F238E27FC236}">
                <a16:creationId xmlns:a16="http://schemas.microsoft.com/office/drawing/2014/main" id="{6EA1656B-4002-B443-B8D7-1C860700F0F1}"/>
              </a:ext>
            </a:extLst>
          </p:cNvPr>
          <p:cNvSpPr/>
          <p:nvPr userDrawn="1"/>
        </p:nvSpPr>
        <p:spPr>
          <a:xfrm flipV="1">
            <a:off x="0" y="-5"/>
            <a:ext cx="12192001" cy="569664"/>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838198" y="2532461"/>
            <a:ext cx="10657115" cy="977467"/>
          </a:xfrm>
          <a:prstGeom prst="rect">
            <a:avLst/>
          </a:prstGeom>
        </p:spPr>
        <p:txBody>
          <a:bodyPr/>
          <a:lstStyle>
            <a:lvl1pPr algn="ctr">
              <a:defRPr sz="5400" b="1" i="0">
                <a:solidFill>
                  <a:srgbClr val="F0F0F0"/>
                </a:solidFill>
                <a:latin typeface="+mn-lt"/>
                <a:cs typeface="Calibri" panose="020F0502020204030204" pitchFamily="34" charset="0"/>
              </a:defRPr>
            </a:lvl1pPr>
          </a:lstStyle>
          <a:p>
            <a:r>
              <a:rPr lang="de-DE" dirty="0"/>
              <a:t>Mastertitelformat bearbeiten</a:t>
            </a:r>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7" name="Textplatzhalter 16">
            <a:extLst>
              <a:ext uri="{FF2B5EF4-FFF2-40B4-BE49-F238E27FC236}">
                <a16:creationId xmlns:a16="http://schemas.microsoft.com/office/drawing/2014/main" id="{2CD449F3-7839-2940-93C0-55AE25378A54}"/>
              </a:ext>
            </a:extLst>
          </p:cNvPr>
          <p:cNvSpPr>
            <a:spLocks noGrp="1"/>
          </p:cNvSpPr>
          <p:nvPr>
            <p:ph type="body" sz="quarter" idx="10"/>
          </p:nvPr>
        </p:nvSpPr>
        <p:spPr>
          <a:xfrm>
            <a:off x="838198" y="3858689"/>
            <a:ext cx="10657115" cy="1540513"/>
          </a:xfrm>
          <a:prstGeom prst="rect">
            <a:avLst/>
          </a:prstGeom>
        </p:spPr>
        <p:txBody>
          <a:bodyPr/>
          <a:lstStyle>
            <a:lvl1pPr algn="ctr">
              <a:buNone/>
              <a:defRPr b="0" i="1">
                <a:solidFill>
                  <a:schemeClr val="bg1"/>
                </a:solidFill>
                <a:latin typeface="+mn-lt"/>
                <a:cs typeface="Calibri" panose="020F0502020204030204" pitchFamily="34" charset="0"/>
              </a:defRPr>
            </a:lvl1pPr>
            <a:lvl2pPr algn="ctr">
              <a:buNone/>
              <a:defRPr b="0" i="1">
                <a:solidFill>
                  <a:schemeClr val="bg1"/>
                </a:solidFill>
                <a:latin typeface="Lato" panose="020F0502020204030203" pitchFamily="34" charset="0"/>
                <a:cs typeface="Lato" panose="020F0502020204030203" pitchFamily="34" charset="0"/>
              </a:defRPr>
            </a:lvl2pPr>
            <a:lvl3pPr algn="ctr">
              <a:buNone/>
              <a:defRPr b="0" i="1">
                <a:solidFill>
                  <a:schemeClr val="bg1"/>
                </a:solidFill>
                <a:latin typeface="Lato" panose="020F0502020204030203" pitchFamily="34" charset="0"/>
                <a:cs typeface="Lato" panose="020F0502020204030203" pitchFamily="34" charset="0"/>
              </a:defRPr>
            </a:lvl3pPr>
            <a:lvl4pPr algn="ctr">
              <a:buNone/>
              <a:defRPr b="0" i="1">
                <a:solidFill>
                  <a:schemeClr val="bg1"/>
                </a:solidFill>
                <a:latin typeface="Lato" panose="020F0502020204030203" pitchFamily="34" charset="0"/>
                <a:cs typeface="Lato" panose="020F0502020204030203" pitchFamily="34" charset="0"/>
              </a:defRPr>
            </a:lvl4pPr>
            <a:lvl5pPr algn="ctr">
              <a:buNone/>
              <a:defRPr b="0" i="1">
                <a:solidFill>
                  <a:schemeClr val="bg1"/>
                </a:solidFill>
                <a:latin typeface="Lato" panose="020F0502020204030203" pitchFamily="34" charset="0"/>
                <a:cs typeface="Lato" panose="020F0502020204030203" pitchFamily="34" charset="0"/>
              </a:defRPr>
            </a:lvl5pPr>
          </a:lstStyle>
          <a:p>
            <a:pPr lvl="0"/>
            <a:r>
              <a:rPr lang="de-DE"/>
              <a:t>Mastertextformat bearbeiten</a:t>
            </a:r>
          </a:p>
        </p:txBody>
      </p:sp>
      <p:pic>
        <p:nvPicPr>
          <p:cNvPr id="3" name="Grafik 2">
            <a:extLst>
              <a:ext uri="{FF2B5EF4-FFF2-40B4-BE49-F238E27FC236}">
                <a16:creationId xmlns:a16="http://schemas.microsoft.com/office/drawing/2014/main" id="{983F8CE9-F01E-83D2-EA0D-C6823B4F85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349377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M.RUHR Abschlussfolie">
    <p:spTree>
      <p:nvGrpSpPr>
        <p:cNvPr id="1" name=""/>
        <p:cNvGrpSpPr/>
        <p:nvPr/>
      </p:nvGrpSpPr>
      <p:grpSpPr>
        <a:xfrm>
          <a:off x="0" y="0"/>
          <a:ext cx="0" cy="0"/>
          <a:chOff x="0" y="0"/>
          <a:chExt cx="0" cy="0"/>
        </a:xfrm>
      </p:grpSpPr>
      <p:pic>
        <p:nvPicPr>
          <p:cNvPr id="13" name="Picture 6" descr="Generated Image">
            <a:extLst>
              <a:ext uri="{FF2B5EF4-FFF2-40B4-BE49-F238E27FC236}">
                <a16:creationId xmlns:a16="http://schemas.microsoft.com/office/drawing/2014/main" id="{6314A190-CC20-35EE-1630-CF7EF5CC6067}"/>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t="65605" b="6091"/>
          <a:stretch/>
        </p:blipFill>
        <p:spPr bwMode="auto">
          <a:xfrm>
            <a:off x="0" y="4180017"/>
            <a:ext cx="12192000" cy="2677983"/>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13D83B52-EB5D-C275-8E47-A4611E70F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399" y="396326"/>
            <a:ext cx="3579557" cy="1042173"/>
          </a:xfrm>
          <a:prstGeom prst="rect">
            <a:avLst/>
          </a:prstGeom>
        </p:spPr>
      </p:pic>
      <p:pic>
        <p:nvPicPr>
          <p:cNvPr id="6" name="Grafik 5">
            <a:extLst>
              <a:ext uri="{FF2B5EF4-FFF2-40B4-BE49-F238E27FC236}">
                <a16:creationId xmlns:a16="http://schemas.microsoft.com/office/drawing/2014/main" id="{47EFBAB5-FE61-C083-17AD-9CFA708A7F21}"/>
              </a:ext>
            </a:extLst>
          </p:cNvPr>
          <p:cNvPicPr>
            <a:picLocks noChangeAspect="1"/>
          </p:cNvPicPr>
          <p:nvPr userDrawn="1"/>
        </p:nvPicPr>
        <p:blipFill>
          <a:blip r:embed="rId4"/>
          <a:stretch>
            <a:fillRect/>
          </a:stretch>
        </p:blipFill>
        <p:spPr>
          <a:xfrm>
            <a:off x="4777094" y="2438588"/>
            <a:ext cx="1142999" cy="1254787"/>
          </a:xfrm>
          <a:prstGeom prst="rect">
            <a:avLst/>
          </a:prstGeom>
        </p:spPr>
      </p:pic>
      <p:sp>
        <p:nvSpPr>
          <p:cNvPr id="7" name="Textplatzhalter 6">
            <a:extLst>
              <a:ext uri="{FF2B5EF4-FFF2-40B4-BE49-F238E27FC236}">
                <a16:creationId xmlns:a16="http://schemas.microsoft.com/office/drawing/2014/main" id="{BE5CAD84-0D1F-6C1F-85B9-8357ADF87310}"/>
              </a:ext>
            </a:extLst>
          </p:cNvPr>
          <p:cNvSpPr txBox="1">
            <a:spLocks/>
          </p:cNvSpPr>
          <p:nvPr userDrawn="1"/>
        </p:nvSpPr>
        <p:spPr>
          <a:xfrm>
            <a:off x="1088008" y="2515833"/>
            <a:ext cx="2638325" cy="39990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000" b="0" i="0" kern="1200">
                <a:solidFill>
                  <a:srgbClr val="004F9F"/>
                </a:solidFill>
                <a:latin typeface="Lato" panose="020F0502020204030203"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rgbClr val="004F9F"/>
                </a:solidFill>
                <a:latin typeface="Lato" panose="020F0502020204030203" pitchFamily="34" charset="0"/>
                <a:ea typeface="+mn-ea"/>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rgbClr val="004F9F"/>
                </a:solidFill>
                <a:latin typeface="Lato" panose="020F0502020204030203" pitchFamily="34" charset="0"/>
                <a:ea typeface="+mn-ea"/>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rgbClr val="004F9F"/>
                </a:solidFill>
                <a:latin typeface="+mn-lt"/>
                <a:ea typeface="Lato"/>
                <a:cs typeface="Calibri"/>
              </a:rPr>
              <a:t>https://dim-ruhr.de</a:t>
            </a:r>
          </a:p>
        </p:txBody>
      </p:sp>
      <p:sp>
        <p:nvSpPr>
          <p:cNvPr id="8" name="AutoShape 5" descr="Umschlag Silhouette">
            <a:extLst>
              <a:ext uri="{FF2B5EF4-FFF2-40B4-BE49-F238E27FC236}">
                <a16:creationId xmlns:a16="http://schemas.microsoft.com/office/drawing/2014/main" id="{2BDB805C-FEE3-C70F-A3CC-7D1301C79C73}"/>
              </a:ext>
            </a:extLst>
          </p:cNvPr>
          <p:cNvSpPr>
            <a:spLocks noChangeAspect="1" noChangeArrowheads="1"/>
          </p:cNvSpPr>
          <p:nvPr userDrawn="1"/>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descr="Umschlag Silhouette">
            <a:extLst>
              <a:ext uri="{FF2B5EF4-FFF2-40B4-BE49-F238E27FC236}">
                <a16:creationId xmlns:a16="http://schemas.microsoft.com/office/drawing/2014/main" id="{179C2F3D-1544-3D5E-A935-B0E48852A1D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37399" y="2280590"/>
            <a:ext cx="914400" cy="914400"/>
          </a:xfrm>
          <a:prstGeom prst="rect">
            <a:avLst/>
          </a:prstGeom>
        </p:spPr>
      </p:pic>
      <p:pic>
        <p:nvPicPr>
          <p:cNvPr id="10" name="Grafik 9" descr="Internet Silhouette">
            <a:extLst>
              <a:ext uri="{FF2B5EF4-FFF2-40B4-BE49-F238E27FC236}">
                <a16:creationId xmlns:a16="http://schemas.microsoft.com/office/drawing/2014/main" id="{B2F711C2-3428-3D09-F653-954985393EA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7399" y="2931231"/>
            <a:ext cx="914400" cy="914400"/>
          </a:xfrm>
          <a:prstGeom prst="rect">
            <a:avLst/>
          </a:prstGeom>
        </p:spPr>
      </p:pic>
      <p:sp>
        <p:nvSpPr>
          <p:cNvPr id="11" name="Textfeld 10">
            <a:extLst>
              <a:ext uri="{FF2B5EF4-FFF2-40B4-BE49-F238E27FC236}">
                <a16:creationId xmlns:a16="http://schemas.microsoft.com/office/drawing/2014/main" id="{6B5E8B86-EE0E-3942-6714-20017E4CF3F6}"/>
              </a:ext>
            </a:extLst>
          </p:cNvPr>
          <p:cNvSpPr txBox="1"/>
          <p:nvPr userDrawn="1"/>
        </p:nvSpPr>
        <p:spPr>
          <a:xfrm>
            <a:off x="6548206" y="735959"/>
            <a:ext cx="5794744" cy="2585323"/>
          </a:xfrm>
          <a:prstGeom prst="rect">
            <a:avLst/>
          </a:prstGeom>
          <a:noFill/>
        </p:spPr>
        <p:txBody>
          <a:bodyPr wrap="square" rtlCol="0">
            <a:spAutoFit/>
          </a:bodyPr>
          <a:lstStyle/>
          <a:p>
            <a:r>
              <a:rPr lang="de-DE" b="1" dirty="0">
                <a:latin typeface="+mn-lt"/>
              </a:rPr>
              <a:t>„Studiendesign in Fokus von ELSA: Der Bauplan guter Forschung “ </a:t>
            </a:r>
            <a:r>
              <a:rPr lang="de-DE" dirty="0">
                <a:latin typeface="+mn-lt"/>
              </a:rPr>
              <a:t>von DIM.RUHR.</a:t>
            </a:r>
          </a:p>
          <a:p>
            <a:r>
              <a:rPr lang="de-DE" dirty="0">
                <a:latin typeface="+mn-lt"/>
              </a:rPr>
              <a:t>Dieses Werk und dessen Inhalt sind – sofern nicht anders angegeben – lizensiert unter CC BY 4.0. Ausgenommen aus der Lizenz sind die verwendeten Logos.</a:t>
            </a:r>
          </a:p>
          <a:p>
            <a:endParaRPr lang="de-DE" dirty="0">
              <a:latin typeface="+mn-lt"/>
            </a:endParaRPr>
          </a:p>
          <a:p>
            <a:r>
              <a:rPr lang="de-DE" dirty="0">
                <a:latin typeface="+mn-lt"/>
              </a:rPr>
              <a:t>Der Lizenzvertrag ist hier abrufbar:</a:t>
            </a:r>
          </a:p>
          <a:p>
            <a:r>
              <a:rPr lang="de-DE" dirty="0">
                <a:latin typeface="+mn-lt"/>
                <a:hlinkClick r:id="rId9"/>
              </a:rPr>
              <a:t>https://creativecommons.org/licenses/by/4.0/</a:t>
            </a:r>
            <a:r>
              <a:rPr lang="de-DE" dirty="0">
                <a:latin typeface="+mn-lt"/>
              </a:rPr>
              <a:t> </a:t>
            </a:r>
          </a:p>
          <a:p>
            <a:endParaRPr lang="de-DE" dirty="0">
              <a:latin typeface="+mn-lt"/>
            </a:endParaRPr>
          </a:p>
        </p:txBody>
      </p:sp>
      <p:pic>
        <p:nvPicPr>
          <p:cNvPr id="12" name="Grafik 11">
            <a:extLst>
              <a:ext uri="{FF2B5EF4-FFF2-40B4-BE49-F238E27FC236}">
                <a16:creationId xmlns:a16="http://schemas.microsoft.com/office/drawing/2014/main" id="{94DD20FA-97D6-2858-9C9D-EC5E1C82A0DB}"/>
              </a:ext>
            </a:extLst>
          </p:cNvPr>
          <p:cNvPicPr>
            <a:picLocks noChangeAspect="1"/>
          </p:cNvPicPr>
          <p:nvPr userDrawn="1"/>
        </p:nvPicPr>
        <p:blipFill>
          <a:blip r:embed="rId10"/>
          <a:stretch>
            <a:fillRect/>
          </a:stretch>
        </p:blipFill>
        <p:spPr>
          <a:xfrm>
            <a:off x="11049000" y="3648784"/>
            <a:ext cx="1143000" cy="400050"/>
          </a:xfrm>
          <a:prstGeom prst="rect">
            <a:avLst/>
          </a:prstGeom>
        </p:spPr>
      </p:pic>
      <p:sp>
        <p:nvSpPr>
          <p:cNvPr id="14" name="Rechteck 13">
            <a:extLst>
              <a:ext uri="{FF2B5EF4-FFF2-40B4-BE49-F238E27FC236}">
                <a16:creationId xmlns:a16="http://schemas.microsoft.com/office/drawing/2014/main" id="{A8E5A5DA-CB25-76A1-909A-9BBC89334BD0}"/>
              </a:ext>
            </a:extLst>
          </p:cNvPr>
          <p:cNvSpPr/>
          <p:nvPr userDrawn="1"/>
        </p:nvSpPr>
        <p:spPr>
          <a:xfrm>
            <a:off x="14150" y="4261058"/>
            <a:ext cx="12192000" cy="3122483"/>
          </a:xfrm>
          <a:prstGeom prst="rect">
            <a:avLst/>
          </a:prstGeom>
          <a:gradFill flip="none" rotWithShape="1">
            <a:gsLst>
              <a:gs pos="0">
                <a:schemeClr val="bg1"/>
              </a:gs>
              <a:gs pos="55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47B83825-AC61-43CE-41CB-FD2763516322}"/>
              </a:ext>
            </a:extLst>
          </p:cNvPr>
          <p:cNvSpPr/>
          <p:nvPr userDrawn="1"/>
        </p:nvSpPr>
        <p:spPr>
          <a:xfrm>
            <a:off x="1277257" y="319304"/>
            <a:ext cx="10928892" cy="3286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5BBD36C-FBA7-B3EA-D1F9-01F8198DFFE5}"/>
              </a:ext>
            </a:extLst>
          </p:cNvPr>
          <p:cNvSpPr/>
          <p:nvPr userDrawn="1"/>
        </p:nvSpPr>
        <p:spPr>
          <a:xfrm>
            <a:off x="0" y="4059547"/>
            <a:ext cx="12206150" cy="201511"/>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A2F1CE1E-5392-D4F9-A989-9699295136BD}"/>
              </a:ext>
            </a:extLst>
          </p:cNvPr>
          <p:cNvSpPr/>
          <p:nvPr userDrawn="1"/>
        </p:nvSpPr>
        <p:spPr>
          <a:xfrm>
            <a:off x="-14151" y="-26914"/>
            <a:ext cx="12220299" cy="37709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BB71DB7-72D5-EE9A-1779-4590E79D4DCC}"/>
              </a:ext>
            </a:extLst>
          </p:cNvPr>
          <p:cNvSpPr txBox="1"/>
          <p:nvPr userDrawn="1"/>
        </p:nvSpPr>
        <p:spPr>
          <a:xfrm>
            <a:off x="1051799" y="3096886"/>
            <a:ext cx="3069771" cy="461665"/>
          </a:xfrm>
          <a:prstGeom prst="rect">
            <a:avLst/>
          </a:prstGeom>
          <a:noFill/>
        </p:spPr>
        <p:txBody>
          <a:bodyPr wrap="square">
            <a:spAutoFit/>
          </a:bodyPr>
          <a:lstStyle/>
          <a:p>
            <a:pPr marL="0" indent="0">
              <a:buNone/>
            </a:pPr>
            <a:r>
              <a:rPr lang="de-DE" sz="2400" dirty="0">
                <a:solidFill>
                  <a:srgbClr val="004F9F"/>
                </a:solidFill>
                <a:latin typeface="+mn-lt"/>
                <a:ea typeface="Lato"/>
                <a:cs typeface="Calibri"/>
              </a:rPr>
              <a:t>dimruhr@uni-wh.de</a:t>
            </a:r>
          </a:p>
        </p:txBody>
      </p:sp>
      <p:pic>
        <p:nvPicPr>
          <p:cNvPr id="2" name="Grafik 1">
            <a:extLst>
              <a:ext uri="{FF2B5EF4-FFF2-40B4-BE49-F238E27FC236}">
                <a16:creationId xmlns:a16="http://schemas.microsoft.com/office/drawing/2014/main" id="{49DFA10C-7176-585F-85F4-242F14D517BA}"/>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l="10183" t="14390" r="10463" b="13608"/>
          <a:stretch/>
        </p:blipFill>
        <p:spPr>
          <a:xfrm>
            <a:off x="4458772" y="1206020"/>
            <a:ext cx="1775378" cy="1074570"/>
          </a:xfrm>
          <a:prstGeom prst="rect">
            <a:avLst/>
          </a:prstGeom>
        </p:spPr>
      </p:pic>
    </p:spTree>
    <p:extLst>
      <p:ext uri="{BB962C8B-B14F-4D97-AF65-F5344CB8AC3E}">
        <p14:creationId xmlns:p14="http://schemas.microsoft.com/office/powerpoint/2010/main" val="3885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M.RUHR In/Out">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AB219BC-57CB-838B-637F-7ABD36682DD6}"/>
              </a:ext>
            </a:extLst>
          </p:cNvPr>
          <p:cNvSpPr/>
          <p:nvPr userDrawn="1"/>
        </p:nvSpPr>
        <p:spPr>
          <a:xfrm>
            <a:off x="0" y="0"/>
            <a:ext cx="12192000" cy="6858000"/>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Grafiken, Schrift, Logo, Symbol enthält.&#10;&#10;Automatisch generierte Beschreibung">
            <a:extLst>
              <a:ext uri="{FF2B5EF4-FFF2-40B4-BE49-F238E27FC236}">
                <a16:creationId xmlns:a16="http://schemas.microsoft.com/office/drawing/2014/main" id="{040D25C9-2058-C5E9-E1B3-25F82094069E}"/>
              </a:ext>
            </a:extLst>
          </p:cNvPr>
          <p:cNvPicPr>
            <a:picLocks noChangeAspect="1"/>
          </p:cNvPicPr>
          <p:nvPr userDrawn="1"/>
        </p:nvPicPr>
        <p:blipFill>
          <a:blip r:embed="rId4"/>
          <a:stretch>
            <a:fillRect/>
          </a:stretch>
        </p:blipFill>
        <p:spPr>
          <a:xfrm>
            <a:off x="415925" y="1591182"/>
            <a:ext cx="11135034" cy="3238903"/>
          </a:xfrm>
          <a:prstGeom prst="rect">
            <a:avLst/>
          </a:prstGeom>
        </p:spPr>
      </p:pic>
      <p:sp>
        <p:nvSpPr>
          <p:cNvPr id="7" name="Rechteck 6">
            <a:extLst>
              <a:ext uri="{FF2B5EF4-FFF2-40B4-BE49-F238E27FC236}">
                <a16:creationId xmlns:a16="http://schemas.microsoft.com/office/drawing/2014/main" id="{BFB93EB1-E53E-9326-7892-8C3F645EE82C}"/>
              </a:ext>
            </a:extLst>
          </p:cNvPr>
          <p:cNvSpPr/>
          <p:nvPr userDrawn="1"/>
        </p:nvSpPr>
        <p:spPr>
          <a:xfrm>
            <a:off x="3972234" y="3964329"/>
            <a:ext cx="8219766"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DFAB41B-4081-C63C-5844-19C79A16815D}"/>
              </a:ext>
            </a:extLst>
          </p:cNvPr>
          <p:cNvSpPr txBox="1"/>
          <p:nvPr userDrawn="1"/>
        </p:nvSpPr>
        <p:spPr>
          <a:xfrm>
            <a:off x="3972234" y="3988687"/>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2" name="musicfox_talkline_nr_7">
            <a:hlinkClick r:id="" action="ppaction://media"/>
            <a:extLst>
              <a:ext uri="{FF2B5EF4-FFF2-40B4-BE49-F238E27FC236}">
                <a16:creationId xmlns:a16="http://schemas.microsoft.com/office/drawing/2014/main" id="{6795F1A7-3877-A2F3-4362-F1DCDA2BB595}"/>
              </a:ext>
            </a:extLst>
          </p:cNvPr>
          <p:cNvPicPr>
            <a:picLocks noChangeAspect="1"/>
          </p:cNvPicPr>
          <p:nvPr userDrawn="1">
            <a:audioFile r:link="rId1"/>
            <p:extLst>
              <p:ext uri="{DAA4B4D4-6D71-4841-9C94-3DE7FCFB9230}">
                <p14:media xmlns:p14="http://schemas.microsoft.com/office/powerpoint/2010/main" r:embed="rId2">
                  <p14:trim end="215996.7"/>
                  <p14:fade out="2000"/>
                </p14:media>
              </p:ext>
            </p:extLst>
          </p:nvPr>
        </p:nvPicPr>
        <p:blipFill>
          <a:blip r:embed="rId5"/>
          <a:stretch>
            <a:fillRect/>
          </a:stretch>
        </p:blipFill>
        <p:spPr>
          <a:xfrm>
            <a:off x="695325" y="6041061"/>
            <a:ext cx="666749" cy="515938"/>
          </a:xfrm>
          <a:prstGeom prst="rect">
            <a:avLst/>
          </a:prstGeom>
        </p:spPr>
      </p:pic>
    </p:spTree>
    <p:extLst>
      <p:ext uri="{BB962C8B-B14F-4D97-AF65-F5344CB8AC3E}">
        <p14:creationId xmlns:p14="http://schemas.microsoft.com/office/powerpoint/2010/main" val="175670880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3000"/>
                                        <p:tgtEl>
                                          <p:spTgt spid="6"/>
                                        </p:tgtEl>
                                      </p:cBhvr>
                                    </p:animEffect>
                                  </p:childTnLst>
                                </p:cTn>
                              </p:par>
                              <p:par>
                                <p:cTn id="10" presetID="2" presetClass="entr" presetSubtype="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250" fill="hold"/>
                                        <p:tgtEl>
                                          <p:spTgt spid="7"/>
                                        </p:tgtEl>
                                        <p:attrNameLst>
                                          <p:attrName>ppt_x</p:attrName>
                                        </p:attrNameLst>
                                      </p:cBhvr>
                                      <p:tavLst>
                                        <p:tav tm="0">
                                          <p:val>
                                            <p:strVal val="1+#ppt_w/2"/>
                                          </p:val>
                                        </p:tav>
                                        <p:tav tm="100000">
                                          <p:val>
                                            <p:strVal val="#ppt_x"/>
                                          </p:val>
                                        </p:tav>
                                      </p:tavLst>
                                    </p:anim>
                                    <p:anim calcmode="lin" valueType="num">
                                      <p:cBhvr additive="base">
                                        <p:cTn id="13" dur="1250" fill="hold"/>
                                        <p:tgtEl>
                                          <p:spTgt spid="7"/>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3000"/>
                                  </p:stCondLst>
                                  <p:iterate type="lt">
                                    <p:tmPct val="2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26" presetClass="emph" presetSubtype="0" fill="hold" nodeType="withEffect">
                                  <p:stCondLst>
                                    <p:cond delay="7000"/>
                                  </p:stCondLst>
                                  <p:childTnLst>
                                    <p:animEffect transition="out" filter="fade">
                                      <p:cBhvr>
                                        <p:cTn id="18" dur="1500" tmFilter="0, 0; .2, .5; .8, .5; 1, 0"/>
                                        <p:tgtEl>
                                          <p:spTgt spid="6"/>
                                        </p:tgtEl>
                                      </p:cBhvr>
                                    </p:animEffect>
                                    <p:animScale>
                                      <p:cBhvr>
                                        <p:cTn id="19" dur="7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7"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816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249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9" r:id="rId3"/>
    <p:sldLayoutId id="2147483660" r:id="rId4"/>
    <p:sldLayoutId id="2147483652" r:id="rId5"/>
    <p:sldLayoutId id="2147483664" r:id="rId6"/>
    <p:sldLayoutId id="2147483665" r:id="rId7"/>
    <p:sldLayoutId id="2147483661"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53401"/>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0A827FE7-BA56-51E0-5719-5C93DDD28BD1}"/>
              </a:ext>
            </a:extLst>
          </p:cNvPr>
          <p:cNvSpPr>
            <a:spLocks noGrp="1"/>
          </p:cNvSpPr>
          <p:nvPr>
            <p:ph type="sldNum" sz="quarter" idx="12"/>
          </p:nvPr>
        </p:nvSpPr>
        <p:spPr/>
        <p:txBody>
          <a:bodyPr/>
          <a:lstStyle/>
          <a:p>
            <a:fld id="{BBDAF7BE-D89C-6B49-BAC7-BAB901C4C797}" type="slidenum">
              <a:rPr lang="de-DE" smtClean="0"/>
              <a:pPr/>
              <a:t>10</a:t>
            </a:fld>
            <a:endParaRPr lang="de-DE"/>
          </a:p>
        </p:txBody>
      </p:sp>
      <p:sp>
        <p:nvSpPr>
          <p:cNvPr id="6" name="Textplatzhalter 5">
            <a:extLst>
              <a:ext uri="{FF2B5EF4-FFF2-40B4-BE49-F238E27FC236}">
                <a16:creationId xmlns:a16="http://schemas.microsoft.com/office/drawing/2014/main" id="{8EE222CF-FB71-07C2-E407-0EEAF46B1774}"/>
              </a:ext>
            </a:extLst>
          </p:cNvPr>
          <p:cNvSpPr>
            <a:spLocks noGrp="1"/>
          </p:cNvSpPr>
          <p:nvPr>
            <p:ph type="body" sz="quarter" idx="13"/>
          </p:nvPr>
        </p:nvSpPr>
        <p:spPr>
          <a:xfrm>
            <a:off x="838200" y="1079591"/>
            <a:ext cx="9368123" cy="358320"/>
          </a:xfrm>
        </p:spPr>
        <p:txBody>
          <a:bodyPr/>
          <a:lstStyle/>
          <a:p>
            <a:r>
              <a:rPr lang="de-DE" dirty="0"/>
              <a:t>Bochumer-Anonymisierungsmodell (BAM) (Beispiel)</a:t>
            </a:r>
          </a:p>
        </p:txBody>
      </p:sp>
      <p:sp>
        <p:nvSpPr>
          <p:cNvPr id="8" name="Titel 2">
            <a:extLst>
              <a:ext uri="{FF2B5EF4-FFF2-40B4-BE49-F238E27FC236}">
                <a16:creationId xmlns:a16="http://schemas.microsoft.com/office/drawing/2014/main" id="{F9355F04-400B-0467-F491-08E99EEB7C8B}"/>
              </a:ext>
            </a:extLst>
          </p:cNvPr>
          <p:cNvSpPr>
            <a:spLocks noGrp="1"/>
          </p:cNvSpPr>
          <p:nvPr>
            <p:ph type="title"/>
          </p:nvPr>
        </p:nvSpPr>
        <p:spPr>
          <a:xfrm>
            <a:off x="359453" y="218566"/>
            <a:ext cx="9846870" cy="700133"/>
          </a:xfrm>
        </p:spPr>
        <p:txBody>
          <a:bodyPr/>
          <a:lstStyle/>
          <a:p>
            <a:r>
              <a:rPr lang="de-DE" sz="3200" dirty="0"/>
              <a:t>Studiendesign in Fokus von ELSA: Der Bauplan guter Forschung</a:t>
            </a:r>
          </a:p>
        </p:txBody>
      </p:sp>
      <p:graphicFrame>
        <p:nvGraphicFramePr>
          <p:cNvPr id="10" name="Tabelle 9">
            <a:extLst>
              <a:ext uri="{FF2B5EF4-FFF2-40B4-BE49-F238E27FC236}">
                <a16:creationId xmlns:a16="http://schemas.microsoft.com/office/drawing/2014/main" id="{6D47108C-7461-380C-89C5-6CC4E485561E}"/>
              </a:ext>
            </a:extLst>
          </p:cNvPr>
          <p:cNvGraphicFramePr>
            <a:graphicFrameLocks noGrp="1"/>
          </p:cNvGraphicFramePr>
          <p:nvPr>
            <p:extLst>
              <p:ext uri="{D42A27DB-BD31-4B8C-83A1-F6EECF244321}">
                <p14:modId xmlns:p14="http://schemas.microsoft.com/office/powerpoint/2010/main" val="4056247497"/>
              </p:ext>
            </p:extLst>
          </p:nvPr>
        </p:nvGraphicFramePr>
        <p:xfrm>
          <a:off x="577328" y="1744902"/>
          <a:ext cx="11037344" cy="4469396"/>
        </p:xfrm>
        <a:graphic>
          <a:graphicData uri="http://schemas.openxmlformats.org/drawingml/2006/table">
            <a:tbl>
              <a:tblPr firstRow="1" bandRow="1">
                <a:tableStyleId>{D7AC3CCA-C797-4891-BE02-D94E43425B78}</a:tableStyleId>
              </a:tblPr>
              <a:tblGrid>
                <a:gridCol w="1298027">
                  <a:extLst>
                    <a:ext uri="{9D8B030D-6E8A-4147-A177-3AD203B41FA5}">
                      <a16:colId xmlns:a16="http://schemas.microsoft.com/office/drawing/2014/main" val="1458684088"/>
                    </a:ext>
                  </a:extLst>
                </a:gridCol>
                <a:gridCol w="1159704">
                  <a:extLst>
                    <a:ext uri="{9D8B030D-6E8A-4147-A177-3AD203B41FA5}">
                      <a16:colId xmlns:a16="http://schemas.microsoft.com/office/drawing/2014/main" val="1437001397"/>
                    </a:ext>
                  </a:extLst>
                </a:gridCol>
                <a:gridCol w="1225659">
                  <a:extLst>
                    <a:ext uri="{9D8B030D-6E8A-4147-A177-3AD203B41FA5}">
                      <a16:colId xmlns:a16="http://schemas.microsoft.com/office/drawing/2014/main" val="948867982"/>
                    </a:ext>
                  </a:extLst>
                </a:gridCol>
                <a:gridCol w="1225659">
                  <a:extLst>
                    <a:ext uri="{9D8B030D-6E8A-4147-A177-3AD203B41FA5}">
                      <a16:colId xmlns:a16="http://schemas.microsoft.com/office/drawing/2014/main" val="2020850069"/>
                    </a:ext>
                  </a:extLst>
                </a:gridCol>
                <a:gridCol w="1225659">
                  <a:extLst>
                    <a:ext uri="{9D8B030D-6E8A-4147-A177-3AD203B41FA5}">
                      <a16:colId xmlns:a16="http://schemas.microsoft.com/office/drawing/2014/main" val="255777035"/>
                    </a:ext>
                  </a:extLst>
                </a:gridCol>
                <a:gridCol w="1225659">
                  <a:extLst>
                    <a:ext uri="{9D8B030D-6E8A-4147-A177-3AD203B41FA5}">
                      <a16:colId xmlns:a16="http://schemas.microsoft.com/office/drawing/2014/main" val="3148950793"/>
                    </a:ext>
                  </a:extLst>
                </a:gridCol>
                <a:gridCol w="1225659">
                  <a:extLst>
                    <a:ext uri="{9D8B030D-6E8A-4147-A177-3AD203B41FA5}">
                      <a16:colId xmlns:a16="http://schemas.microsoft.com/office/drawing/2014/main" val="3331729519"/>
                    </a:ext>
                  </a:extLst>
                </a:gridCol>
                <a:gridCol w="1225659">
                  <a:extLst>
                    <a:ext uri="{9D8B030D-6E8A-4147-A177-3AD203B41FA5}">
                      <a16:colId xmlns:a16="http://schemas.microsoft.com/office/drawing/2014/main" val="1765162994"/>
                    </a:ext>
                  </a:extLst>
                </a:gridCol>
                <a:gridCol w="1225659">
                  <a:extLst>
                    <a:ext uri="{9D8B030D-6E8A-4147-A177-3AD203B41FA5}">
                      <a16:colId xmlns:a16="http://schemas.microsoft.com/office/drawing/2014/main" val="1328879360"/>
                    </a:ext>
                  </a:extLst>
                </a:gridCol>
              </a:tblGrid>
              <a:tr h="904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Ersetzungs-kategorie</a:t>
                      </a:r>
                    </a:p>
                    <a:p>
                      <a:endParaRPr lang="de-DE" sz="1200" dirty="0"/>
                    </a:p>
                  </a:txBody>
                  <a:tcPr>
                    <a:solidFill>
                      <a:schemeClr val="bg1">
                        <a:alpha val="15294"/>
                      </a:schemeClr>
                    </a:solidFill>
                  </a:tcPr>
                </a:tc>
                <a:tc>
                  <a:txBody>
                    <a:bodyPr/>
                    <a:lstStyle/>
                    <a:p>
                      <a:pPr algn="l"/>
                      <a:r>
                        <a:rPr lang="de-DE" sz="1200" b="0" dirty="0"/>
                        <a:t>Charakteristika der Person</a:t>
                      </a:r>
                    </a:p>
                  </a:txBody>
                  <a:tcPr marL="45720" marR="45720">
                    <a:solidFill>
                      <a:schemeClr val="bg1">
                        <a:alpha val="15294"/>
                      </a:schemeClr>
                    </a:solidFill>
                  </a:tcPr>
                </a:tc>
                <a:tc>
                  <a:txBody>
                    <a:bodyPr/>
                    <a:lstStyle/>
                    <a:p>
                      <a:pPr algn="l"/>
                      <a:r>
                        <a:rPr lang="de-DE" sz="1200" b="0" dirty="0"/>
                        <a:t>Zeitangaben</a:t>
                      </a:r>
                    </a:p>
                  </a:txBody>
                  <a:tcPr marL="45720" marR="45720">
                    <a:solidFill>
                      <a:schemeClr val="bg1">
                        <a:alpha val="15294"/>
                      </a:schemeClr>
                    </a:solidFill>
                  </a:tcPr>
                </a:tc>
                <a:tc>
                  <a:txBody>
                    <a:bodyPr/>
                    <a:lstStyle/>
                    <a:p>
                      <a:pPr algn="l"/>
                      <a:r>
                        <a:rPr lang="de-DE" sz="1200" b="0" dirty="0"/>
                        <a:t>Ortsangaben</a:t>
                      </a:r>
                    </a:p>
                  </a:txBody>
                  <a:tcPr marL="45720" marR="45720">
                    <a:solidFill>
                      <a:schemeClr val="bg1">
                        <a:alpha val="15294"/>
                      </a:schemeClr>
                    </a:solidFill>
                  </a:tcPr>
                </a:tc>
                <a:tc>
                  <a:txBody>
                    <a:bodyPr/>
                    <a:lstStyle/>
                    <a:p>
                      <a:pPr algn="l"/>
                      <a:r>
                        <a:rPr lang="de-DE" sz="1200" b="0" dirty="0"/>
                        <a:t>Ausbildung</a:t>
                      </a:r>
                    </a:p>
                  </a:txBody>
                  <a:tcPr marL="45720" marR="45720">
                    <a:solidFill>
                      <a:schemeClr val="bg1">
                        <a:alpha val="15294"/>
                      </a:schemeClr>
                    </a:solidFill>
                  </a:tcPr>
                </a:tc>
                <a:tc>
                  <a:txBody>
                    <a:bodyPr/>
                    <a:lstStyle/>
                    <a:p>
                      <a:pPr algn="l"/>
                      <a:r>
                        <a:rPr lang="de-DE" sz="1200" b="0" dirty="0"/>
                        <a:t>Berufliche &amp; vergleichbare Tätigkeiten</a:t>
                      </a:r>
                    </a:p>
                  </a:txBody>
                  <a:tcPr marL="45720" marR="45720">
                    <a:solidFill>
                      <a:schemeClr val="bg1">
                        <a:alpha val="15294"/>
                      </a:schemeClr>
                    </a:solidFill>
                  </a:tcPr>
                </a:tc>
                <a:tc>
                  <a:txBody>
                    <a:bodyPr/>
                    <a:lstStyle/>
                    <a:p>
                      <a:pPr algn="l"/>
                      <a:r>
                        <a:rPr lang="de-DE" sz="1200" b="0" dirty="0"/>
                        <a:t>Organisationen und Institute</a:t>
                      </a:r>
                    </a:p>
                  </a:txBody>
                  <a:tcPr marL="45720" marR="45720">
                    <a:solidFill>
                      <a:schemeClr val="bg1">
                        <a:alpha val="15294"/>
                      </a:schemeClr>
                    </a:solidFill>
                  </a:tcPr>
                </a:tc>
                <a:tc>
                  <a:txBody>
                    <a:bodyPr/>
                    <a:lstStyle/>
                    <a:p>
                      <a:pPr algn="l"/>
                      <a:r>
                        <a:rPr lang="de-DE" sz="1200" b="0" dirty="0"/>
                        <a:t>Individuelle Besonderheiten</a:t>
                      </a:r>
                    </a:p>
                  </a:txBody>
                  <a:tcPr marL="45720" marR="45720">
                    <a:solidFill>
                      <a:schemeClr val="bg1">
                        <a:alpha val="15294"/>
                      </a:schemeClr>
                    </a:solidFill>
                  </a:tcPr>
                </a:tc>
                <a:tc>
                  <a:txBody>
                    <a:bodyPr/>
                    <a:lstStyle/>
                    <a:p>
                      <a:pPr algn="l"/>
                      <a:r>
                        <a:rPr lang="de-DE" sz="1200" b="0" dirty="0"/>
                        <a:t>Andere</a:t>
                      </a:r>
                    </a:p>
                  </a:txBody>
                  <a:tcPr marL="45720" marR="45720">
                    <a:solidFill>
                      <a:schemeClr val="bg1">
                        <a:alpha val="15294"/>
                      </a:schemeClr>
                    </a:solidFill>
                  </a:tcPr>
                </a:tc>
                <a:extLst>
                  <a:ext uri="{0D108BD9-81ED-4DB2-BD59-A6C34878D82A}">
                    <a16:rowId xmlns:a16="http://schemas.microsoft.com/office/drawing/2014/main" val="2733577043"/>
                  </a:ext>
                </a:extLst>
              </a:tr>
              <a:tr h="642996">
                <a:tc>
                  <a:txBody>
                    <a:bodyPr/>
                    <a:lstStyle/>
                    <a:p>
                      <a:r>
                        <a:rPr lang="de-DE" sz="1200" b="1" dirty="0">
                          <a:solidFill>
                            <a:schemeClr val="bg1"/>
                          </a:solidFill>
                        </a:rPr>
                        <a:t>Original</a:t>
                      </a:r>
                    </a:p>
                  </a:txBody>
                  <a:tcPr>
                    <a:solidFill>
                      <a:srgbClr val="004F9F"/>
                    </a:solidFill>
                  </a:tcPr>
                </a:tc>
                <a:tc>
                  <a:txBody>
                    <a:bodyPr/>
                    <a:lstStyle/>
                    <a:p>
                      <a:r>
                        <a:rPr lang="de-DE" sz="1200" dirty="0">
                          <a:solidFill>
                            <a:schemeClr val="bg1"/>
                          </a:solidFill>
                        </a:rPr>
                        <a:t>Jutta</a:t>
                      </a:r>
                    </a:p>
                  </a:txBody>
                  <a:tcPr>
                    <a:solidFill>
                      <a:srgbClr val="004F9F"/>
                    </a:solidFill>
                  </a:tcPr>
                </a:tc>
                <a:tc>
                  <a:txBody>
                    <a:bodyPr/>
                    <a:lstStyle/>
                    <a:p>
                      <a:r>
                        <a:rPr lang="de-DE" sz="1200" dirty="0">
                          <a:solidFill>
                            <a:schemeClr val="bg1"/>
                          </a:solidFill>
                        </a:rPr>
                        <a:t>August 2002</a:t>
                      </a:r>
                    </a:p>
                  </a:txBody>
                  <a:tcPr>
                    <a:solidFill>
                      <a:srgbClr val="004F9F"/>
                    </a:solidFill>
                  </a:tcPr>
                </a:tc>
                <a:tc>
                  <a:txBody>
                    <a:bodyPr/>
                    <a:lstStyle/>
                    <a:p>
                      <a:r>
                        <a:rPr lang="de-DE" sz="1200" dirty="0">
                          <a:solidFill>
                            <a:schemeClr val="bg1"/>
                          </a:solidFill>
                        </a:rPr>
                        <a:t>Bremen</a:t>
                      </a:r>
                    </a:p>
                  </a:txBody>
                  <a:tcPr>
                    <a:solidFill>
                      <a:srgbClr val="004F9F"/>
                    </a:solidFill>
                  </a:tcPr>
                </a:tc>
                <a:tc>
                  <a:txBody>
                    <a:bodyPr/>
                    <a:lstStyle/>
                    <a:p>
                      <a:r>
                        <a:rPr lang="de-DE" sz="1200" dirty="0">
                          <a:solidFill>
                            <a:schemeClr val="bg1"/>
                          </a:solidFill>
                        </a:rPr>
                        <a:t>Altenpflegeaus-bildung</a:t>
                      </a:r>
                    </a:p>
                  </a:txBody>
                  <a:tcPr>
                    <a:solidFill>
                      <a:srgbClr val="004F9F"/>
                    </a:solidFill>
                  </a:tcPr>
                </a:tc>
                <a:tc>
                  <a:txBody>
                    <a:bodyPr/>
                    <a:lstStyle/>
                    <a:p>
                      <a:r>
                        <a:rPr lang="de-DE" sz="1200" dirty="0">
                          <a:solidFill>
                            <a:schemeClr val="bg1"/>
                          </a:solidFill>
                        </a:rPr>
                        <a:t>Rettungs-sanitäterin</a:t>
                      </a:r>
                    </a:p>
                  </a:txBody>
                  <a:tcPr>
                    <a:solidFill>
                      <a:srgbClr val="004F9F"/>
                    </a:solidFill>
                  </a:tcPr>
                </a:tc>
                <a:tc>
                  <a:txBody>
                    <a:bodyPr/>
                    <a:lstStyle/>
                    <a:p>
                      <a:r>
                        <a:rPr lang="de-DE" sz="1200" dirty="0">
                          <a:solidFill>
                            <a:schemeClr val="bg1"/>
                          </a:solidFill>
                        </a:rPr>
                        <a:t>Pflegeheim Sonne</a:t>
                      </a:r>
                    </a:p>
                  </a:txBody>
                  <a:tcPr>
                    <a:solidFill>
                      <a:srgbClr val="004F9F"/>
                    </a:solidFill>
                  </a:tcPr>
                </a:tc>
                <a:tc>
                  <a:txBody>
                    <a:bodyPr/>
                    <a:lstStyle/>
                    <a:p>
                      <a:r>
                        <a:rPr lang="de-DE" sz="1200" dirty="0">
                          <a:solidFill>
                            <a:schemeClr val="bg1"/>
                          </a:solidFill>
                        </a:rPr>
                        <a:t>Herzinfarkt</a:t>
                      </a:r>
                    </a:p>
                  </a:txBody>
                  <a:tcPr>
                    <a:solidFill>
                      <a:srgbClr val="004F9F"/>
                    </a:solidFill>
                  </a:tcPr>
                </a:tc>
                <a:tc>
                  <a:txBody>
                    <a:bodyPr/>
                    <a:lstStyle/>
                    <a:p>
                      <a:r>
                        <a:rPr lang="de-DE" sz="1200" dirty="0">
                          <a:solidFill>
                            <a:schemeClr val="bg1"/>
                          </a:solidFill>
                        </a:rPr>
                        <a:t>Italienisch</a:t>
                      </a:r>
                    </a:p>
                  </a:txBody>
                  <a:tcPr>
                    <a:solidFill>
                      <a:srgbClr val="004F9F"/>
                    </a:solidFill>
                  </a:tcPr>
                </a:tc>
                <a:extLst>
                  <a:ext uri="{0D108BD9-81ED-4DB2-BD59-A6C34878D82A}">
                    <a16:rowId xmlns:a16="http://schemas.microsoft.com/office/drawing/2014/main" val="1798351232"/>
                  </a:ext>
                </a:extLst>
              </a:tr>
              <a:tr h="1691012">
                <a:tc>
                  <a:txBody>
                    <a:bodyPr/>
                    <a:lstStyle/>
                    <a:p>
                      <a:r>
                        <a:rPr lang="de-DE" sz="1200" b="1" dirty="0"/>
                        <a:t>Mögliche Unterkategorie</a:t>
                      </a:r>
                    </a:p>
                  </a:txBody>
                  <a:tcPr>
                    <a:solidFill>
                      <a:srgbClr val="004F9F">
                        <a:alpha val="20000"/>
                      </a:srgbClr>
                    </a:solidFill>
                  </a:tcPr>
                </a:tc>
                <a:tc>
                  <a:txBody>
                    <a:bodyPr/>
                    <a:lstStyle/>
                    <a:p>
                      <a:r>
                        <a:rPr lang="de-DE" sz="1200" dirty="0"/>
                        <a:t>Name, Funktion für den Befragten, Anzahl der Kinder, Geschlecht</a:t>
                      </a:r>
                    </a:p>
                  </a:txBody>
                  <a:tcPr>
                    <a:solidFill>
                      <a:srgbClr val="004F9F">
                        <a:alpha val="20000"/>
                      </a:srgbClr>
                    </a:solidFill>
                  </a:tcPr>
                </a:tc>
                <a:tc>
                  <a:txBody>
                    <a:bodyPr/>
                    <a:lstStyle/>
                    <a:p>
                      <a:r>
                        <a:rPr lang="de-DE" sz="1200" dirty="0"/>
                        <a:t>Datum, Zeitspanne, Monats-angaben, Altersangaben</a:t>
                      </a:r>
                    </a:p>
                  </a:txBody>
                  <a:tcPr>
                    <a:solidFill>
                      <a:srgbClr val="004F9F">
                        <a:alpha val="20000"/>
                      </a:srgbClr>
                    </a:solidFill>
                  </a:tcPr>
                </a:tc>
                <a:tc>
                  <a:txBody>
                    <a:bodyPr/>
                    <a:lstStyle/>
                    <a:p>
                      <a:r>
                        <a:rPr lang="de-DE" sz="1200" dirty="0"/>
                        <a:t>Land, Region, Bundesland, Gemeinde-verband, Stadt, Stadtteil, Straßennamen, andere</a:t>
                      </a:r>
                    </a:p>
                  </a:txBody>
                  <a:tcPr>
                    <a:solidFill>
                      <a:srgbClr val="004F9F">
                        <a:alpha val="20000"/>
                      </a:srgbClr>
                    </a:solidFill>
                  </a:tcPr>
                </a:tc>
                <a:tc>
                  <a:txBody>
                    <a:bodyPr/>
                    <a:lstStyle/>
                    <a:p>
                      <a:r>
                        <a:rPr lang="de-DE" sz="1200" dirty="0"/>
                        <a:t>Bildungs-abschluss, Schulart, Weiterbildung, Ausbildungs-form, Andere</a:t>
                      </a:r>
                    </a:p>
                  </a:txBody>
                  <a:tcPr>
                    <a:solidFill>
                      <a:srgbClr val="004F9F">
                        <a:alpha val="20000"/>
                      </a:srgbClr>
                    </a:solidFill>
                  </a:tcPr>
                </a:tc>
                <a:tc>
                  <a:txBody>
                    <a:bodyPr/>
                    <a:lstStyle/>
                    <a:p>
                      <a:r>
                        <a:rPr lang="de-DE" sz="1200" dirty="0"/>
                        <a:t>Funktion, Beruf, Tätigkeit, ehrenamtliches Engagement, Positionen und Rollen, Andere</a:t>
                      </a:r>
                    </a:p>
                  </a:txBody>
                  <a:tcPr>
                    <a:solidFill>
                      <a:srgbClr val="004F9F">
                        <a:alpha val="20000"/>
                      </a:srgbClr>
                    </a:solidFill>
                  </a:tcPr>
                </a:tc>
                <a:tc>
                  <a:txBody>
                    <a:bodyPr/>
                    <a:lstStyle/>
                    <a:p>
                      <a:r>
                        <a:rPr lang="de-DE" sz="1200" dirty="0"/>
                        <a:t>Firmen, Schulen, Ausbildungs-stätten, Behörden/ Verwaltung, Andere</a:t>
                      </a:r>
                    </a:p>
                  </a:txBody>
                  <a:tcPr>
                    <a:solidFill>
                      <a:srgbClr val="004F9F">
                        <a:alpha val="20000"/>
                      </a:srgbClr>
                    </a:solidFill>
                  </a:tcPr>
                </a:tc>
                <a:tc>
                  <a:txBody>
                    <a:bodyPr/>
                    <a:lstStyle/>
                    <a:p>
                      <a:r>
                        <a:rPr lang="de-DE" sz="1200" dirty="0"/>
                        <a:t>Krankheiten, Preise, sportliche Positionen, Unfall, Andere</a:t>
                      </a:r>
                    </a:p>
                  </a:txBody>
                  <a:tcPr>
                    <a:solidFill>
                      <a:srgbClr val="004F9F">
                        <a:alpha val="20000"/>
                      </a:srgbClr>
                    </a:solidFill>
                  </a:tcPr>
                </a:tc>
                <a:tc>
                  <a:txBody>
                    <a:bodyPr/>
                    <a:lstStyle/>
                    <a:p>
                      <a:r>
                        <a:rPr lang="de-DE" sz="1200" dirty="0"/>
                        <a:t>Sprache, Nationalität, Religion</a:t>
                      </a:r>
                    </a:p>
                  </a:txBody>
                  <a:tcPr>
                    <a:solidFill>
                      <a:srgbClr val="004F9F">
                        <a:alpha val="20000"/>
                      </a:srgbClr>
                    </a:solidFill>
                  </a:tcPr>
                </a:tc>
                <a:extLst>
                  <a:ext uri="{0D108BD9-81ED-4DB2-BD59-A6C34878D82A}">
                    <a16:rowId xmlns:a16="http://schemas.microsoft.com/office/drawing/2014/main" val="3726264006"/>
                  </a:ext>
                </a:extLst>
              </a:tr>
              <a:tr h="1231174">
                <a:tc>
                  <a:txBody>
                    <a:bodyPr/>
                    <a:lstStyle/>
                    <a:p>
                      <a:r>
                        <a:rPr lang="de-DE" sz="1200" b="1" dirty="0"/>
                        <a:t>Mögliche Ersetzung</a:t>
                      </a:r>
                    </a:p>
                  </a:txBody>
                  <a:tcPr>
                    <a:solidFill>
                      <a:srgbClr val="004F9F">
                        <a:alpha val="20000"/>
                      </a:srgbClr>
                    </a:solidFill>
                  </a:tcPr>
                </a:tc>
                <a:tc>
                  <a:txBody>
                    <a:bodyPr/>
                    <a:lstStyle/>
                    <a:p>
                      <a:r>
                        <a:rPr lang="de-DE" sz="1200" dirty="0"/>
                        <a:t>(Name der) Person 1, Name der Ehefrau von Person 1, </a:t>
                      </a:r>
                    </a:p>
                  </a:txBody>
                  <a:tcPr>
                    <a:solidFill>
                      <a:srgbClr val="004F9F">
                        <a:alpha val="20000"/>
                      </a:srgbClr>
                    </a:solidFill>
                  </a:tcPr>
                </a:tc>
                <a:tc>
                  <a:txBody>
                    <a:bodyPr/>
                    <a:lstStyle/>
                    <a:p>
                      <a:r>
                        <a:rPr lang="de-DE" sz="1200" dirty="0"/>
                        <a:t>Sommer 2002</a:t>
                      </a:r>
                    </a:p>
                    <a:p>
                      <a:endParaRPr lang="de-DE" sz="1200" dirty="0"/>
                    </a:p>
                  </a:txBody>
                  <a:tcPr>
                    <a:solidFill>
                      <a:srgbClr val="004F9F">
                        <a:alpha val="20000"/>
                      </a:srgbClr>
                    </a:solidFill>
                  </a:tcPr>
                </a:tc>
                <a:tc>
                  <a:txBody>
                    <a:bodyPr/>
                    <a:lstStyle/>
                    <a:p>
                      <a:r>
                        <a:rPr lang="de-DE" sz="1200" dirty="0"/>
                        <a:t>Stadt A, Großstadt in Nord-deutschland</a:t>
                      </a:r>
                    </a:p>
                  </a:txBody>
                  <a:tcPr>
                    <a:solidFill>
                      <a:srgbClr val="004F9F">
                        <a:alpha val="20000"/>
                      </a:srgbClr>
                    </a:solidFill>
                  </a:tcPr>
                </a:tc>
                <a:tc>
                  <a:txBody>
                    <a:bodyPr/>
                    <a:lstStyle/>
                    <a:p>
                      <a:r>
                        <a:rPr lang="de-DE" sz="1200" dirty="0"/>
                        <a:t>Ausbildung zur Fachkraft für einen Assistenzberuf im Gesundheits-wesen</a:t>
                      </a:r>
                    </a:p>
                  </a:txBody>
                  <a:tcPr>
                    <a:solidFill>
                      <a:srgbClr val="004F9F">
                        <a:alpha val="20000"/>
                      </a:srgbClr>
                    </a:solidFill>
                  </a:tcPr>
                </a:tc>
                <a:tc>
                  <a:txBody>
                    <a:bodyPr/>
                    <a:lstStyle/>
                    <a:p>
                      <a:r>
                        <a:rPr lang="de-DE" sz="1200" dirty="0"/>
                        <a:t>Vertreterin des Rettungsdienst-personals</a:t>
                      </a:r>
                    </a:p>
                  </a:txBody>
                  <a:tcPr>
                    <a:solidFill>
                      <a:srgbClr val="004F9F">
                        <a:alpha val="20000"/>
                      </a:srgbClr>
                    </a:solidFill>
                  </a:tcPr>
                </a:tc>
                <a:tc>
                  <a:txBody>
                    <a:bodyPr/>
                    <a:lstStyle/>
                    <a:p>
                      <a:r>
                        <a:rPr lang="de-DE" sz="1200" dirty="0"/>
                        <a:t>Unternehmen A</a:t>
                      </a:r>
                    </a:p>
                  </a:txBody>
                  <a:tcPr>
                    <a:solidFill>
                      <a:srgbClr val="004F9F">
                        <a:alpha val="20000"/>
                      </a:srgbClr>
                    </a:solidFill>
                  </a:tcPr>
                </a:tc>
                <a:tc>
                  <a:txBody>
                    <a:bodyPr/>
                    <a:lstStyle/>
                    <a:p>
                      <a:r>
                        <a:rPr lang="de-DE" sz="1200" dirty="0"/>
                        <a:t>Erkrankung des Kreislaufsystems</a:t>
                      </a:r>
                    </a:p>
                  </a:txBody>
                  <a:tcPr>
                    <a:solidFill>
                      <a:srgbClr val="004F9F">
                        <a:alpha val="20000"/>
                      </a:srgbClr>
                    </a:solidFill>
                  </a:tcPr>
                </a:tc>
                <a:tc>
                  <a:txBody>
                    <a:bodyPr/>
                    <a:lstStyle/>
                    <a:p>
                      <a:r>
                        <a:rPr lang="de-DE" sz="1200" dirty="0"/>
                        <a:t>Sudeuropäische Sprache, in der Erstsprache/ -zweitsprache</a:t>
                      </a:r>
                    </a:p>
                  </a:txBody>
                  <a:tcPr>
                    <a:solidFill>
                      <a:srgbClr val="004F9F">
                        <a:alpha val="20000"/>
                      </a:srgbClr>
                    </a:solidFill>
                  </a:tcPr>
                </a:tc>
                <a:extLst>
                  <a:ext uri="{0D108BD9-81ED-4DB2-BD59-A6C34878D82A}">
                    <a16:rowId xmlns:a16="http://schemas.microsoft.com/office/drawing/2014/main" val="3445824386"/>
                  </a:ext>
                </a:extLst>
              </a:tr>
            </a:tbl>
          </a:graphicData>
        </a:graphic>
      </p:graphicFrame>
      <p:sp>
        <p:nvSpPr>
          <p:cNvPr id="2" name="Textplatzhalter 5">
            <a:extLst>
              <a:ext uri="{FF2B5EF4-FFF2-40B4-BE49-F238E27FC236}">
                <a16:creationId xmlns:a16="http://schemas.microsoft.com/office/drawing/2014/main" id="{83AE54AA-5A4A-006C-CF89-470C4F3AAF3B}"/>
              </a:ext>
            </a:extLst>
          </p:cNvPr>
          <p:cNvSpPr>
            <a:spLocks noGrp="1"/>
          </p:cNvSpPr>
          <p:nvPr>
            <p:ph type="body" sz="quarter" idx="14"/>
          </p:nvPr>
        </p:nvSpPr>
        <p:spPr>
          <a:xfrm>
            <a:off x="838200" y="6349200"/>
            <a:ext cx="10515600" cy="214313"/>
          </a:xfrm>
        </p:spPr>
        <p:txBody>
          <a:bodyPr/>
          <a:lstStyle/>
          <a:p>
            <a:r>
              <a:rPr lang="de-DE" dirty="0">
                <a:solidFill>
                  <a:srgbClr val="6F6F6E"/>
                </a:solidFill>
              </a:rPr>
              <a:t>Richter, C., </a:t>
            </a:r>
            <a:r>
              <a:rPr lang="de-DE" dirty="0" err="1">
                <a:solidFill>
                  <a:srgbClr val="6F6F6E"/>
                </a:solidFill>
              </a:rPr>
              <a:t>Kwelik</a:t>
            </a:r>
            <a:r>
              <a:rPr lang="de-DE" dirty="0">
                <a:solidFill>
                  <a:srgbClr val="6F6F6E"/>
                </a:solidFill>
              </a:rPr>
              <a:t>, N., Müller, M. &amp; Severing, L. (2021). Qualitative Daten anonymisieren und für Sekundäranalysen aufbereiten: Das Bochumer Anonymisierungsmodell (BAM). In C. Richter &amp; K. </a:t>
            </a:r>
            <a:r>
              <a:rPr lang="de-DE" dirty="0" err="1">
                <a:solidFill>
                  <a:srgbClr val="6F6F6E"/>
                </a:solidFill>
              </a:rPr>
              <a:t>Mojescik</a:t>
            </a:r>
            <a:r>
              <a:rPr lang="de-DE" dirty="0">
                <a:solidFill>
                  <a:srgbClr val="6F6F6E"/>
                </a:solidFill>
              </a:rPr>
              <a:t> (Hrsg.), Qualitative Sekundäranalysen: Daten der Sozialforschung aufbereiten und nachnutzen (S. 153–184). Springer Fachmedien Wiesbaden GmbH. https://doi.org/10.1007/978-3-658-32851-1_9</a:t>
            </a:r>
            <a:br>
              <a:rPr lang="de-DE" dirty="0">
                <a:solidFill>
                  <a:srgbClr val="6F6F6E"/>
                </a:solidFill>
              </a:rPr>
            </a:br>
            <a:r>
              <a:rPr lang="de-DE" dirty="0" err="1">
                <a:solidFill>
                  <a:srgbClr val="6F6F6E"/>
                </a:solidFill>
              </a:rPr>
              <a:t>Mozygemba</a:t>
            </a:r>
            <a:r>
              <a:rPr lang="de-DE" dirty="0">
                <a:solidFill>
                  <a:srgbClr val="6F6F6E"/>
                </a:solidFill>
              </a:rPr>
              <a:t>, K. &amp; Hollstein, B. (2023). </a:t>
            </a:r>
            <a:r>
              <a:rPr lang="de-DE" i="1" dirty="0">
                <a:solidFill>
                  <a:srgbClr val="6F6F6E"/>
                </a:solidFill>
              </a:rPr>
              <a:t>Anonymisierung und Pseudonymisierung qualitativer textbasierter Forschungsdaten – eine Handreichung. </a:t>
            </a:r>
            <a:r>
              <a:rPr lang="de-DE" dirty="0">
                <a:solidFill>
                  <a:srgbClr val="6F6F6E"/>
                </a:solidFill>
              </a:rPr>
              <a:t>https://doi.org/10.26092/elib/2525</a:t>
            </a:r>
          </a:p>
          <a:p>
            <a:endParaRPr lang="de-DE" dirty="0">
              <a:solidFill>
                <a:srgbClr val="6F6F6E"/>
              </a:solidFill>
            </a:endParaRPr>
          </a:p>
        </p:txBody>
      </p:sp>
    </p:spTree>
    <p:extLst>
      <p:ext uri="{BB962C8B-B14F-4D97-AF65-F5344CB8AC3E}">
        <p14:creationId xmlns:p14="http://schemas.microsoft.com/office/powerpoint/2010/main" val="387541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DD7C0-6556-8802-91F0-F5D05AF4663E}"/>
            </a:ext>
          </a:extLst>
        </p:cNvPr>
        <p:cNvGrpSpPr/>
        <p:nvPr/>
      </p:nvGrpSpPr>
      <p:grpSpPr>
        <a:xfrm>
          <a:off x="0" y="0"/>
          <a:ext cx="0" cy="0"/>
          <a:chOff x="0" y="0"/>
          <a:chExt cx="0" cy="0"/>
        </a:xfrm>
      </p:grpSpPr>
      <p:sp>
        <p:nvSpPr>
          <p:cNvPr id="5" name="Textplatzhalter 4">
            <a:extLst>
              <a:ext uri="{FF2B5EF4-FFF2-40B4-BE49-F238E27FC236}">
                <a16:creationId xmlns:a16="http://schemas.microsoft.com/office/drawing/2014/main" id="{6C278DE1-5798-6A08-E671-51ECF9FAC288}"/>
              </a:ext>
            </a:extLst>
          </p:cNvPr>
          <p:cNvSpPr>
            <a:spLocks noGrp="1"/>
          </p:cNvSpPr>
          <p:nvPr>
            <p:ph type="body" sz="quarter" idx="13"/>
          </p:nvPr>
        </p:nvSpPr>
        <p:spPr>
          <a:xfrm>
            <a:off x="838200" y="1085854"/>
            <a:ext cx="9368123" cy="358320"/>
          </a:xfrm>
        </p:spPr>
        <p:txBody>
          <a:bodyPr/>
          <a:lstStyle/>
          <a:p>
            <a:r>
              <a:rPr lang="de-DE" dirty="0"/>
              <a:t>Text Anonymisieren nach BAM</a:t>
            </a:r>
          </a:p>
        </p:txBody>
      </p:sp>
      <p:sp>
        <p:nvSpPr>
          <p:cNvPr id="8" name="Textfeld 7">
            <a:extLst>
              <a:ext uri="{FF2B5EF4-FFF2-40B4-BE49-F238E27FC236}">
                <a16:creationId xmlns:a16="http://schemas.microsoft.com/office/drawing/2014/main" id="{1B42F171-72B4-53F9-1CC0-5F7A166AC992}"/>
              </a:ext>
            </a:extLst>
          </p:cNvPr>
          <p:cNvSpPr txBox="1"/>
          <p:nvPr/>
        </p:nvSpPr>
        <p:spPr>
          <a:xfrm>
            <a:off x="359453" y="2141891"/>
            <a:ext cx="11346877" cy="3693319"/>
          </a:xfrm>
          <a:prstGeom prst="rect">
            <a:avLst/>
          </a:prstGeom>
          <a:noFill/>
        </p:spPr>
        <p:txBody>
          <a:bodyPr wrap="square" rtlCol="0">
            <a:spAutoFit/>
          </a:bodyPr>
          <a:lstStyle/>
          <a:p>
            <a:r>
              <a:rPr lang="de-DE" b="1" dirty="0"/>
              <a:t>Problemzentriertes Interview (fiktiv)</a:t>
            </a:r>
          </a:p>
          <a:p>
            <a:endParaRPr lang="de-DE" dirty="0"/>
          </a:p>
          <a:p>
            <a:r>
              <a:rPr lang="de-DE" b="1" dirty="0"/>
              <a:t>Interviewer:</a:t>
            </a:r>
            <a:r>
              <a:rPr lang="de-DE" dirty="0"/>
              <a:t> Erzählen Sie mir doch bitte, wie Sie im Moment die medizinische Versorgung in </a:t>
            </a:r>
            <a:r>
              <a:rPr lang="de-DE" dirty="0" err="1"/>
              <a:t>Hohenbrück</a:t>
            </a:r>
            <a:r>
              <a:rPr lang="de-DE" dirty="0"/>
              <a:t> erleben.</a:t>
            </a:r>
          </a:p>
          <a:p>
            <a:r>
              <a:rPr lang="de-DE" b="1" dirty="0"/>
              <a:t>Frau Schneider:</a:t>
            </a:r>
            <a:br>
              <a:rPr lang="de-DE" dirty="0"/>
            </a:br>
            <a:r>
              <a:rPr lang="de-DE" dirty="0"/>
              <a:t>„Also, ich bin	Landwirtin	und wohne schon immer hier in </a:t>
            </a:r>
            <a:r>
              <a:rPr lang="de-DE" dirty="0" err="1"/>
              <a:t>Hohenbrück</a:t>
            </a:r>
            <a:r>
              <a:rPr lang="de-DE" dirty="0"/>
              <a:t>. </a:t>
            </a:r>
            <a:br>
              <a:rPr lang="de-DE" dirty="0"/>
            </a:br>
            <a:r>
              <a:rPr lang="de-DE" dirty="0"/>
              <a:t>Früher war das einfacher: Unser Hausarzt, 	Dr. Meier	, war direkt im Dorf. Den kannten alle, und er wusste über unsere Familiengeschichten und Krankheiten Bescheid. Seit er vor zwei Jahren aufgehört hat, gibt es niemanden mehr hier. Wenn ich jetzt zu einem Arzt muss, fahre ich mit dem Bus bis nach Bad Neustadt	, das sind über 25 Kilometer. Für mich ist das anstrengend, weil ich 	Diabetes		 	habe und regelmäßige Kontrollen brauche.</a:t>
            </a:r>
          </a:p>
          <a:p>
            <a:r>
              <a:rPr lang="de-DE" dirty="0"/>
              <a:t>Am schlimmsten war es letztes Jahr, als ich plötzlich starke Brustschmerzen hatte. Ich hatte solche Angst. Der Rettungswagen kam erst nach fast 40 Minuten. In dieser Zeit dachte ich wirklich, dass ich sterben könnte. Zum Glück war es kein Herzinfarkt – aber seitdem habe ich ständig Sorge, dass mir so etwas wieder passiert. Es fühlt sich manchmal an, als wären wir hier einfach abgehängt.“</a:t>
            </a:r>
          </a:p>
        </p:txBody>
      </p:sp>
      <p:sp>
        <p:nvSpPr>
          <p:cNvPr id="9" name="Titel 2">
            <a:extLst>
              <a:ext uri="{FF2B5EF4-FFF2-40B4-BE49-F238E27FC236}">
                <a16:creationId xmlns:a16="http://schemas.microsoft.com/office/drawing/2014/main" id="{F9355F04-400B-0467-F491-08E99EEB7C8B}"/>
              </a:ext>
            </a:extLst>
          </p:cNvPr>
          <p:cNvSpPr>
            <a:spLocks noGrp="1"/>
          </p:cNvSpPr>
          <p:nvPr>
            <p:ph type="title"/>
          </p:nvPr>
        </p:nvSpPr>
        <p:spPr>
          <a:xfrm>
            <a:off x="359453" y="218566"/>
            <a:ext cx="9846870" cy="700133"/>
          </a:xfrm>
        </p:spPr>
        <p:txBody>
          <a:bodyPr/>
          <a:lstStyle/>
          <a:p>
            <a:r>
              <a:rPr lang="de-DE" sz="3200" dirty="0"/>
              <a:t>Studiendesign in Fokus von ELSA: Der Bauplan guter Forschung</a:t>
            </a:r>
          </a:p>
        </p:txBody>
      </p:sp>
      <p:sp>
        <p:nvSpPr>
          <p:cNvPr id="3" name="Textfeld 2">
            <a:extLst>
              <a:ext uri="{FF2B5EF4-FFF2-40B4-BE49-F238E27FC236}">
                <a16:creationId xmlns:a16="http://schemas.microsoft.com/office/drawing/2014/main" id="{848B73FD-98AF-CDA8-A33F-60F692438827}"/>
              </a:ext>
            </a:extLst>
          </p:cNvPr>
          <p:cNvSpPr txBox="1"/>
          <p:nvPr/>
        </p:nvSpPr>
        <p:spPr>
          <a:xfrm>
            <a:off x="1938066" y="3323328"/>
            <a:ext cx="2054713" cy="215444"/>
          </a:xfrm>
          <a:prstGeom prst="rect">
            <a:avLst/>
          </a:prstGeom>
          <a:solidFill>
            <a:schemeClr val="bg2">
              <a:lumMod val="75000"/>
            </a:schemeClr>
          </a:solidFill>
        </p:spPr>
        <p:txBody>
          <a:bodyPr wrap="square" lIns="0" tIns="0" rIns="0" bIns="0" rtlCol="0">
            <a:spAutoFit/>
          </a:bodyPr>
          <a:lstStyle/>
          <a:p>
            <a:r>
              <a:rPr lang="de-DE" sz="1400" dirty="0" err="1"/>
              <a:t>xxxxx</a:t>
            </a:r>
            <a:r>
              <a:rPr lang="de-DE" sz="1400" dirty="0"/>
              <a:t> [=Beruf Primärsektor]</a:t>
            </a:r>
          </a:p>
        </p:txBody>
      </p:sp>
      <p:sp>
        <p:nvSpPr>
          <p:cNvPr id="7" name="Textfeld 6">
            <a:extLst>
              <a:ext uri="{FF2B5EF4-FFF2-40B4-BE49-F238E27FC236}">
                <a16:creationId xmlns:a16="http://schemas.microsoft.com/office/drawing/2014/main" id="{5C84540A-AF95-6BB9-38B2-0E0363936F19}"/>
              </a:ext>
            </a:extLst>
          </p:cNvPr>
          <p:cNvSpPr txBox="1"/>
          <p:nvPr/>
        </p:nvSpPr>
        <p:spPr>
          <a:xfrm>
            <a:off x="359452" y="2993549"/>
            <a:ext cx="1490861" cy="307777"/>
          </a:xfrm>
          <a:prstGeom prst="rect">
            <a:avLst/>
          </a:prstGeom>
          <a:solidFill>
            <a:schemeClr val="bg2">
              <a:lumMod val="75000"/>
            </a:schemeClr>
          </a:solidFill>
        </p:spPr>
        <p:txBody>
          <a:bodyPr wrap="square">
            <a:spAutoFit/>
          </a:bodyPr>
          <a:lstStyle/>
          <a:p>
            <a:r>
              <a:rPr lang="de-DE" sz="1400" dirty="0"/>
              <a:t>Person A</a:t>
            </a:r>
          </a:p>
        </p:txBody>
      </p:sp>
      <p:sp>
        <p:nvSpPr>
          <p:cNvPr id="13" name="Textfeld 12">
            <a:extLst>
              <a:ext uri="{FF2B5EF4-FFF2-40B4-BE49-F238E27FC236}">
                <a16:creationId xmlns:a16="http://schemas.microsoft.com/office/drawing/2014/main" id="{C59CCAF3-7663-D90B-B8DF-64FDC9D910CB}"/>
              </a:ext>
            </a:extLst>
          </p:cNvPr>
          <p:cNvSpPr txBox="1"/>
          <p:nvPr/>
        </p:nvSpPr>
        <p:spPr>
          <a:xfrm>
            <a:off x="4446490" y="3589239"/>
            <a:ext cx="1490862" cy="215444"/>
          </a:xfrm>
          <a:prstGeom prst="rect">
            <a:avLst/>
          </a:prstGeom>
          <a:solidFill>
            <a:schemeClr val="bg2">
              <a:lumMod val="75000"/>
            </a:schemeClr>
          </a:solidFill>
        </p:spPr>
        <p:txBody>
          <a:bodyPr wrap="square" lIns="0" tIns="0" rIns="0" bIns="0" rtlCol="0">
            <a:spAutoFit/>
          </a:bodyPr>
          <a:lstStyle/>
          <a:p>
            <a:r>
              <a:rPr lang="de-DE" sz="1400" dirty="0" err="1"/>
              <a:t>xxxxx</a:t>
            </a:r>
            <a:r>
              <a:rPr lang="de-DE" sz="1400" dirty="0"/>
              <a:t> [= Person B]</a:t>
            </a:r>
          </a:p>
        </p:txBody>
      </p:sp>
      <p:sp>
        <p:nvSpPr>
          <p:cNvPr id="14" name="Textfeld 13">
            <a:extLst>
              <a:ext uri="{FF2B5EF4-FFF2-40B4-BE49-F238E27FC236}">
                <a16:creationId xmlns:a16="http://schemas.microsoft.com/office/drawing/2014/main" id="{1E27FF61-DE6F-A660-529E-8185B990F3BF}"/>
              </a:ext>
            </a:extLst>
          </p:cNvPr>
          <p:cNvSpPr txBox="1"/>
          <p:nvPr/>
        </p:nvSpPr>
        <p:spPr>
          <a:xfrm>
            <a:off x="7126483" y="4153835"/>
            <a:ext cx="1490862" cy="215444"/>
          </a:xfrm>
          <a:prstGeom prst="rect">
            <a:avLst/>
          </a:prstGeom>
          <a:solidFill>
            <a:schemeClr val="bg2">
              <a:lumMod val="75000"/>
            </a:schemeClr>
          </a:solidFill>
        </p:spPr>
        <p:txBody>
          <a:bodyPr wrap="square" lIns="0" tIns="0" rIns="0" bIns="0" rtlCol="0">
            <a:spAutoFit/>
          </a:bodyPr>
          <a:lstStyle/>
          <a:p>
            <a:r>
              <a:rPr lang="de-DE" sz="1400" dirty="0" err="1"/>
              <a:t>xxxxx</a:t>
            </a:r>
            <a:r>
              <a:rPr lang="de-DE" sz="1400" dirty="0"/>
              <a:t> [= Stadt B]</a:t>
            </a:r>
          </a:p>
        </p:txBody>
      </p:sp>
      <p:sp>
        <p:nvSpPr>
          <p:cNvPr id="15" name="Textfeld 14">
            <a:extLst>
              <a:ext uri="{FF2B5EF4-FFF2-40B4-BE49-F238E27FC236}">
                <a16:creationId xmlns:a16="http://schemas.microsoft.com/office/drawing/2014/main" id="{E6FE8AE0-6BDF-1CD2-95D5-EB42F0862F7D}"/>
              </a:ext>
            </a:extLst>
          </p:cNvPr>
          <p:cNvSpPr txBox="1"/>
          <p:nvPr/>
        </p:nvSpPr>
        <p:spPr>
          <a:xfrm>
            <a:off x="3992779" y="4417828"/>
            <a:ext cx="2827469" cy="215444"/>
          </a:xfrm>
          <a:prstGeom prst="rect">
            <a:avLst/>
          </a:prstGeom>
          <a:solidFill>
            <a:schemeClr val="bg2">
              <a:lumMod val="75000"/>
            </a:schemeClr>
          </a:solidFill>
        </p:spPr>
        <p:txBody>
          <a:bodyPr wrap="square" lIns="0" tIns="0" rIns="0" bIns="0" rtlCol="0">
            <a:spAutoFit/>
          </a:bodyPr>
          <a:lstStyle/>
          <a:p>
            <a:r>
              <a:rPr lang="de-DE" sz="1400" dirty="0" err="1"/>
              <a:t>xxxxx</a:t>
            </a:r>
            <a:r>
              <a:rPr lang="de-DE" sz="1400" dirty="0"/>
              <a:t> [= Erkrankung des Stoffwechsels]</a:t>
            </a:r>
          </a:p>
        </p:txBody>
      </p:sp>
      <p:sp>
        <p:nvSpPr>
          <p:cNvPr id="2" name="Textplatzhalter 5">
            <a:extLst>
              <a:ext uri="{FF2B5EF4-FFF2-40B4-BE49-F238E27FC236}">
                <a16:creationId xmlns:a16="http://schemas.microsoft.com/office/drawing/2014/main" id="{9DC27AD6-54D9-40BB-BDF3-A9B14867C9A5}"/>
              </a:ext>
            </a:extLst>
          </p:cNvPr>
          <p:cNvSpPr>
            <a:spLocks noGrp="1"/>
          </p:cNvSpPr>
          <p:nvPr>
            <p:ph type="body" sz="quarter" idx="14"/>
          </p:nvPr>
        </p:nvSpPr>
        <p:spPr>
          <a:xfrm>
            <a:off x="838200" y="6210300"/>
            <a:ext cx="10515600" cy="214313"/>
          </a:xfrm>
        </p:spPr>
        <p:txBody>
          <a:bodyPr/>
          <a:lstStyle/>
          <a:p>
            <a:r>
              <a:rPr lang="de-DE" dirty="0">
                <a:solidFill>
                  <a:srgbClr val="6F6F6E"/>
                </a:solidFill>
              </a:rPr>
              <a:t>Richter, C., </a:t>
            </a:r>
            <a:r>
              <a:rPr lang="de-DE" dirty="0" err="1">
                <a:solidFill>
                  <a:srgbClr val="6F6F6E"/>
                </a:solidFill>
              </a:rPr>
              <a:t>Kwelik</a:t>
            </a:r>
            <a:r>
              <a:rPr lang="de-DE" dirty="0">
                <a:solidFill>
                  <a:srgbClr val="6F6F6E"/>
                </a:solidFill>
              </a:rPr>
              <a:t>, N., Müller, M. &amp; Severing, L. (2021). Qualitative Daten anonymisieren und für Sekundäranalysen aufbereiten: Das Bochumer Anonymisierungsmodell (BAM). In C. Richter &amp; K. </a:t>
            </a:r>
            <a:r>
              <a:rPr lang="de-DE" dirty="0" err="1">
                <a:solidFill>
                  <a:srgbClr val="6F6F6E"/>
                </a:solidFill>
              </a:rPr>
              <a:t>Mojescik</a:t>
            </a:r>
            <a:r>
              <a:rPr lang="de-DE" dirty="0">
                <a:solidFill>
                  <a:srgbClr val="6F6F6E"/>
                </a:solidFill>
              </a:rPr>
              <a:t> (Hrsg.), Qualitative Sekundäranalysen: Daten der Sozialforschung aufbereiten und nachnutzen (S. 153–184). Springer Fachmedien Wiesbaden GmbH. https://doi.org/10.1007/978-3-658-32851-1_9</a:t>
            </a:r>
          </a:p>
        </p:txBody>
      </p:sp>
    </p:spTree>
    <p:extLst>
      <p:ext uri="{BB962C8B-B14F-4D97-AF65-F5344CB8AC3E}">
        <p14:creationId xmlns:p14="http://schemas.microsoft.com/office/powerpoint/2010/main" val="413946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3"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6E6F-97B8-89D8-751C-3D08311E62FB}"/>
            </a:ext>
          </a:extLst>
        </p:cNvPr>
        <p:cNvGrpSpPr/>
        <p:nvPr/>
      </p:nvGrpSpPr>
      <p:grpSpPr>
        <a:xfrm>
          <a:off x="0" y="0"/>
          <a:ext cx="0" cy="0"/>
          <a:chOff x="0" y="0"/>
          <a:chExt cx="0" cy="0"/>
        </a:xfrm>
      </p:grpSpPr>
      <p:sp>
        <p:nvSpPr>
          <p:cNvPr id="9" name="Titel 2">
            <a:extLst>
              <a:ext uri="{FF2B5EF4-FFF2-40B4-BE49-F238E27FC236}">
                <a16:creationId xmlns:a16="http://schemas.microsoft.com/office/drawing/2014/main" id="{CA86C90C-604E-128A-1667-E52648274898}"/>
              </a:ext>
            </a:extLst>
          </p:cNvPr>
          <p:cNvSpPr>
            <a:spLocks noGrp="1"/>
          </p:cNvSpPr>
          <p:nvPr>
            <p:ph type="title"/>
          </p:nvPr>
        </p:nvSpPr>
        <p:spPr>
          <a:xfrm>
            <a:off x="359453" y="218566"/>
            <a:ext cx="9846870" cy="700133"/>
          </a:xfrm>
        </p:spPr>
        <p:txBody>
          <a:bodyPr/>
          <a:lstStyle/>
          <a:p>
            <a:r>
              <a:rPr lang="de-DE" sz="3200" dirty="0"/>
              <a:t>Literaturverzeichnis</a:t>
            </a:r>
          </a:p>
        </p:txBody>
      </p:sp>
      <p:sp>
        <p:nvSpPr>
          <p:cNvPr id="6" name="Textplatzhalter 5">
            <a:extLst>
              <a:ext uri="{FF2B5EF4-FFF2-40B4-BE49-F238E27FC236}">
                <a16:creationId xmlns:a16="http://schemas.microsoft.com/office/drawing/2014/main" id="{1ED8319D-D6E2-41B9-87E6-70ACC607A489}"/>
              </a:ext>
            </a:extLst>
          </p:cNvPr>
          <p:cNvSpPr>
            <a:spLocks noGrp="1"/>
          </p:cNvSpPr>
          <p:nvPr>
            <p:ph type="body" sz="quarter" idx="14"/>
          </p:nvPr>
        </p:nvSpPr>
        <p:spPr/>
        <p:txBody>
          <a:bodyPr/>
          <a:lstStyle/>
          <a:p>
            <a:endParaRPr lang="de-DE"/>
          </a:p>
        </p:txBody>
      </p:sp>
      <p:sp>
        <p:nvSpPr>
          <p:cNvPr id="10" name="Inhaltsplatzhalter 3">
            <a:extLst>
              <a:ext uri="{FF2B5EF4-FFF2-40B4-BE49-F238E27FC236}">
                <a16:creationId xmlns:a16="http://schemas.microsoft.com/office/drawing/2014/main" id="{081F3000-7D1B-9DE9-9347-4D0FC8E9C807}"/>
              </a:ext>
            </a:extLst>
          </p:cNvPr>
          <p:cNvSpPr>
            <a:spLocks noGrp="1"/>
          </p:cNvSpPr>
          <p:nvPr>
            <p:ph idx="1"/>
          </p:nvPr>
        </p:nvSpPr>
        <p:spPr>
          <a:xfrm>
            <a:off x="838200" y="1567543"/>
            <a:ext cx="10515600" cy="4529531"/>
          </a:xfrm>
        </p:spPr>
        <p:txBody>
          <a:bodyPr/>
          <a:lstStyle/>
          <a:p>
            <a:pPr marL="0" indent="0">
              <a:buNone/>
            </a:pPr>
            <a:r>
              <a:rPr lang="de-DE" sz="1100" b="0" dirty="0" err="1"/>
              <a:t>Mozygemba</a:t>
            </a:r>
            <a:r>
              <a:rPr lang="de-DE" sz="1100" b="0" dirty="0"/>
              <a:t>, K. &amp; Hollstein, B. (2023). </a:t>
            </a:r>
            <a:r>
              <a:rPr lang="de-DE" sz="1100" b="0" i="1" dirty="0"/>
              <a:t>Anonymisierung und Pseudonymisierung qualitativer textbasierter Forschungsdaten – eine Handreichung. </a:t>
            </a:r>
            <a:r>
              <a:rPr lang="de-DE" sz="1100" b="0" dirty="0"/>
              <a:t>https://doi.org/10.26092/elib/2525</a:t>
            </a:r>
          </a:p>
          <a:p>
            <a:pPr marL="0" indent="0">
              <a:buNone/>
            </a:pPr>
            <a:r>
              <a:rPr lang="de-DE" sz="1100" b="0" dirty="0"/>
              <a:t>Nationale Bildungspanel. (o. J.). Zugang zu den NEPS-Daten. https://www.neps-data.de/Datenzentrum/Datenzugangswege</a:t>
            </a:r>
          </a:p>
          <a:p>
            <a:pPr marL="0" indent="0">
              <a:buNone/>
            </a:pPr>
            <a:r>
              <a:rPr lang="de-DE" sz="1100" b="0" dirty="0"/>
              <a:t>Richter, C., </a:t>
            </a:r>
            <a:r>
              <a:rPr lang="de-DE" sz="1100" b="0" dirty="0" err="1"/>
              <a:t>Kwelik</a:t>
            </a:r>
            <a:r>
              <a:rPr lang="de-DE" sz="1100" b="0" dirty="0"/>
              <a:t>, N., Müller, M. &amp; Severing, L. (2021). Qualitative Daten anonymisieren und für Sekundäranalysen aufbereiten: Das Bochumer Anonymisierungsmodell (BAM). In C. Richter &amp; K. </a:t>
            </a:r>
            <a:r>
              <a:rPr lang="de-DE" sz="1100" b="0" dirty="0" err="1"/>
              <a:t>Mojescik</a:t>
            </a:r>
            <a:r>
              <a:rPr lang="de-DE" sz="1100" b="0" dirty="0"/>
              <a:t> (Hrsg.), Qualitative Sekundäranalysen: Daten der Sozialforschung aufbereiten und nachnutzen (S. 153–184). Springer Fachmedien Wiesbaden GmbH. https://doi.org/10.1007/978-3-658-32851-1_9</a:t>
            </a:r>
          </a:p>
          <a:p>
            <a:pPr marL="0" indent="0">
              <a:buNone/>
            </a:pPr>
            <a:r>
              <a:rPr lang="de-DE" sz="1100" b="0" dirty="0"/>
              <a:t>Schnell, R., Esser, E. &amp; Hill, P. B. (2013). Methoden der empirischen Sozialforschung (10., </a:t>
            </a:r>
            <a:r>
              <a:rPr lang="de-DE" sz="1100" b="0" dirty="0" err="1"/>
              <a:t>überarb</a:t>
            </a:r>
            <a:r>
              <a:rPr lang="de-DE" sz="1100" b="0" dirty="0"/>
              <a:t>. Aufl.). </a:t>
            </a:r>
            <a:r>
              <a:rPr lang="de-DE" sz="1100" b="0" dirty="0" err="1"/>
              <a:t>Oldenbourg</a:t>
            </a:r>
            <a:r>
              <a:rPr lang="de-DE" sz="1100" b="0" dirty="0"/>
              <a:t>.</a:t>
            </a:r>
          </a:p>
          <a:p>
            <a:pPr marL="0" indent="0">
              <a:buNone/>
            </a:pPr>
            <a:endParaRPr lang="de-DE" sz="1100" b="0" dirty="0"/>
          </a:p>
        </p:txBody>
      </p:sp>
      <p:sp>
        <p:nvSpPr>
          <p:cNvPr id="3" name="Textplatzhalter 2">
            <a:extLst>
              <a:ext uri="{FF2B5EF4-FFF2-40B4-BE49-F238E27FC236}">
                <a16:creationId xmlns:a16="http://schemas.microsoft.com/office/drawing/2014/main" id="{4B7DD7DB-F0DE-7ECC-C159-ABFAF92BAC30}"/>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683325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289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98853"/>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776ADE-EBA9-878E-E35A-A668203F752F}"/>
              </a:ext>
            </a:extLst>
          </p:cNvPr>
          <p:cNvSpPr>
            <a:spLocks noGrp="1"/>
          </p:cNvSpPr>
          <p:nvPr>
            <p:ph type="body" sz="quarter" idx="10"/>
          </p:nvPr>
        </p:nvSpPr>
        <p:spPr/>
        <p:txBody>
          <a:bodyPr/>
          <a:lstStyle/>
          <a:p>
            <a:r>
              <a:rPr lang="de-DE" dirty="0"/>
              <a:t>Studiendesign in Fokus von ELSA: Der Bauplan guter Forschung</a:t>
            </a:r>
          </a:p>
        </p:txBody>
      </p:sp>
    </p:spTree>
    <p:extLst>
      <p:ext uri="{BB962C8B-B14F-4D97-AF65-F5344CB8AC3E}">
        <p14:creationId xmlns:p14="http://schemas.microsoft.com/office/powerpoint/2010/main" val="160623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07003-6CC8-EA76-35DE-54746CC8E57E}"/>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F9355F04-400B-0467-F491-08E99EEB7C8B}"/>
              </a:ext>
            </a:extLst>
          </p:cNvPr>
          <p:cNvSpPr>
            <a:spLocks noGrp="1"/>
          </p:cNvSpPr>
          <p:nvPr>
            <p:ph type="title"/>
          </p:nvPr>
        </p:nvSpPr>
        <p:spPr/>
        <p:txBody>
          <a:bodyPr/>
          <a:lstStyle/>
          <a:p>
            <a:r>
              <a:rPr lang="de-DE" sz="3200" dirty="0"/>
              <a:t>Studiendesign in Fokus von ELSA: Der Bauplan guter Forschung</a:t>
            </a:r>
          </a:p>
        </p:txBody>
      </p:sp>
      <p:sp>
        <p:nvSpPr>
          <p:cNvPr id="5" name="Textplatzhalter 4">
            <a:extLst>
              <a:ext uri="{FF2B5EF4-FFF2-40B4-BE49-F238E27FC236}">
                <a16:creationId xmlns:a16="http://schemas.microsoft.com/office/drawing/2014/main" id="{A4B6D5C3-8B4F-AF9A-D7B7-5DC4A1E105E9}"/>
              </a:ext>
            </a:extLst>
          </p:cNvPr>
          <p:cNvSpPr>
            <a:spLocks noGrp="1"/>
          </p:cNvSpPr>
          <p:nvPr>
            <p:ph type="body" sz="quarter" idx="13"/>
          </p:nvPr>
        </p:nvSpPr>
        <p:spPr>
          <a:xfrm>
            <a:off x="838200" y="1022790"/>
            <a:ext cx="9368123" cy="358320"/>
          </a:xfrm>
        </p:spPr>
        <p:txBody>
          <a:bodyPr/>
          <a:lstStyle/>
          <a:p>
            <a:r>
              <a:rPr lang="de-DE" dirty="0"/>
              <a:t>ELSA-Herausforderungen im Studiendesign</a:t>
            </a:r>
          </a:p>
        </p:txBody>
      </p:sp>
      <p:sp>
        <p:nvSpPr>
          <p:cNvPr id="2" name="Textfeld 1">
            <a:extLst>
              <a:ext uri="{FF2B5EF4-FFF2-40B4-BE49-F238E27FC236}">
                <a16:creationId xmlns:a16="http://schemas.microsoft.com/office/drawing/2014/main" id="{01FB0233-8C1D-3133-A753-00182CF58EBA}"/>
              </a:ext>
            </a:extLst>
          </p:cNvPr>
          <p:cNvSpPr txBox="1"/>
          <p:nvPr/>
        </p:nvSpPr>
        <p:spPr>
          <a:xfrm>
            <a:off x="0" y="5291141"/>
            <a:ext cx="12192000" cy="923330"/>
          </a:xfrm>
          <a:prstGeom prst="rect">
            <a:avLst/>
          </a:prstGeom>
          <a:solidFill>
            <a:srgbClr val="D9D9D9"/>
          </a:solidFill>
        </p:spPr>
        <p:txBody>
          <a:bodyPr wrap="square" rtlCol="0">
            <a:spAutoFit/>
          </a:bodyPr>
          <a:lstStyle/>
          <a:p>
            <a:pPr algn="ctr"/>
            <a:r>
              <a:rPr lang="de-DE" dirty="0">
                <a:solidFill>
                  <a:srgbClr val="004F9F"/>
                </a:solidFill>
              </a:rPr>
              <a:t>Im Vorfeld Ihrer Studie, der Datenaufbereitung oder der Analyse der Daten sollten Sie sich die in den anderen Videos erklärten Faktoren vor Augen führen und Ihr Vorhaben daraufhin überprüfen. Dabei ist es egal, ob Sie eigene erhobene Daten oder Sekundärdaten (also von anderen erhobenen Daten) verwendest.</a:t>
            </a:r>
          </a:p>
        </p:txBody>
      </p:sp>
      <p:pic>
        <p:nvPicPr>
          <p:cNvPr id="7" name="Grafik 6">
            <a:extLst>
              <a:ext uri="{FF2B5EF4-FFF2-40B4-BE49-F238E27FC236}">
                <a16:creationId xmlns:a16="http://schemas.microsoft.com/office/drawing/2014/main" id="{7834B5A3-06B9-6880-C182-CEE5692D7F54}"/>
              </a:ext>
            </a:extLst>
          </p:cNvPr>
          <p:cNvPicPr>
            <a:picLocks noChangeAspect="1"/>
          </p:cNvPicPr>
          <p:nvPr/>
        </p:nvPicPr>
        <p:blipFill>
          <a:blip r:embed="rId2"/>
          <a:srcRect l="31737" t="34554" r="36769" b="9693"/>
          <a:stretch>
            <a:fillRect/>
          </a:stretch>
        </p:blipFill>
        <p:spPr>
          <a:xfrm>
            <a:off x="5642810" y="3583426"/>
            <a:ext cx="920237" cy="1707715"/>
          </a:xfrm>
          <a:prstGeom prst="rect">
            <a:avLst/>
          </a:prstGeom>
        </p:spPr>
      </p:pic>
      <p:sp>
        <p:nvSpPr>
          <p:cNvPr id="10" name="Abgerundetes Rechteck 9">
            <a:extLst>
              <a:ext uri="{FF2B5EF4-FFF2-40B4-BE49-F238E27FC236}">
                <a16:creationId xmlns:a16="http://schemas.microsoft.com/office/drawing/2014/main" id="{9604EBF2-2991-B74D-CD32-45FAE1A51DBB}"/>
              </a:ext>
            </a:extLst>
          </p:cNvPr>
          <p:cNvSpPr/>
          <p:nvPr/>
        </p:nvSpPr>
        <p:spPr>
          <a:xfrm>
            <a:off x="8539035" y="3088825"/>
            <a:ext cx="3334575" cy="1843727"/>
          </a:xfrm>
          <a:prstGeom prst="roundRect">
            <a:avLst/>
          </a:prstGeom>
          <a:solidFill>
            <a:srgbClr val="004F9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000"/>
              </a:spcBef>
            </a:pPr>
            <a:r>
              <a:rPr lang="de-DE" b="1" dirty="0"/>
              <a:t>Recht</a:t>
            </a:r>
          </a:p>
          <a:p>
            <a:pPr algn="ctr">
              <a:spcBef>
                <a:spcPts val="1000"/>
              </a:spcBef>
            </a:pPr>
            <a:r>
              <a:rPr lang="de-DE" dirty="0"/>
              <a:t>Gebunden an Gesetze </a:t>
            </a:r>
            <a:br>
              <a:rPr lang="de-DE" dirty="0"/>
            </a:br>
            <a:r>
              <a:rPr lang="de-DE" dirty="0">
                <a:sym typeface="Wingdings" panose="05000000000000000000" pitchFamily="2" charset="2"/>
              </a:rPr>
              <a:t> wende dich an Datenschutzbeauftragte deiner Einrichtung</a:t>
            </a:r>
            <a:endParaRPr lang="de-DE" dirty="0"/>
          </a:p>
        </p:txBody>
      </p:sp>
      <p:sp>
        <p:nvSpPr>
          <p:cNvPr id="11" name="Abgerundetes Rechteck 10">
            <a:extLst>
              <a:ext uri="{FF2B5EF4-FFF2-40B4-BE49-F238E27FC236}">
                <a16:creationId xmlns:a16="http://schemas.microsoft.com/office/drawing/2014/main" id="{767A9D3E-879E-5F2E-552B-3C34673226DC}"/>
              </a:ext>
            </a:extLst>
          </p:cNvPr>
          <p:cNvSpPr/>
          <p:nvPr/>
        </p:nvSpPr>
        <p:spPr>
          <a:xfrm>
            <a:off x="318390" y="3117229"/>
            <a:ext cx="3334575" cy="1843727"/>
          </a:xfrm>
          <a:prstGeom prst="roundRect">
            <a:avLst/>
          </a:prstGeom>
          <a:solidFill>
            <a:srgbClr val="004F9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de-DE" b="1" dirty="0"/>
              <a:t>Ethik</a:t>
            </a:r>
          </a:p>
          <a:p>
            <a:pPr algn="ctr">
              <a:spcBef>
                <a:spcPts val="1000"/>
              </a:spcBef>
            </a:pPr>
            <a:r>
              <a:rPr lang="de-DE" dirty="0"/>
              <a:t>Risiko der Stigmatisierung bei bestimmten Analysen </a:t>
            </a:r>
            <a:br>
              <a:rPr lang="de-DE" dirty="0"/>
            </a:br>
            <a:r>
              <a:rPr lang="de-DE" dirty="0"/>
              <a:t>(z. B. psychische Erkrankungen, Suchterkrankungen)</a:t>
            </a:r>
          </a:p>
        </p:txBody>
      </p:sp>
      <p:sp>
        <p:nvSpPr>
          <p:cNvPr id="12" name="Abgerundetes Rechteck 11">
            <a:extLst>
              <a:ext uri="{FF2B5EF4-FFF2-40B4-BE49-F238E27FC236}">
                <a16:creationId xmlns:a16="http://schemas.microsoft.com/office/drawing/2014/main" id="{9BC2B4B0-A9F9-C347-AB45-912A983BEC90}"/>
              </a:ext>
            </a:extLst>
          </p:cNvPr>
          <p:cNvSpPr/>
          <p:nvPr/>
        </p:nvSpPr>
        <p:spPr>
          <a:xfrm>
            <a:off x="3276744" y="1664184"/>
            <a:ext cx="5638512" cy="1671941"/>
          </a:xfrm>
          <a:prstGeom prst="roundRect">
            <a:avLst/>
          </a:prstGeom>
          <a:solidFill>
            <a:srgbClr val="004F9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lvl="0" algn="ctr"/>
            <a:r>
              <a:rPr lang="de-DE" b="1" dirty="0"/>
              <a:t>Sozial</a:t>
            </a:r>
          </a:p>
          <a:p>
            <a:pPr algn="ctr">
              <a:spcBef>
                <a:spcPts val="1000"/>
              </a:spcBef>
            </a:pPr>
            <a:r>
              <a:rPr lang="de-DE" dirty="0"/>
              <a:t>Re-Identifizierbarkeit durch Verknüpfung verschiedener Quellen (z. B. seltene Erkrankungen in kleinen Regionen)</a:t>
            </a:r>
          </a:p>
          <a:p>
            <a:pPr algn="ctr">
              <a:spcBef>
                <a:spcPts val="1000"/>
              </a:spcBef>
            </a:pPr>
            <a:r>
              <a:rPr lang="de-DE" dirty="0"/>
              <a:t>Gefahr der Exklusion bestimmter Gruppen (Privatversicherte fehlen, Repräsentativität)</a:t>
            </a:r>
          </a:p>
        </p:txBody>
      </p:sp>
    </p:spTree>
    <p:extLst>
      <p:ext uri="{BB962C8B-B14F-4D97-AF65-F5344CB8AC3E}">
        <p14:creationId xmlns:p14="http://schemas.microsoft.com/office/powerpoint/2010/main" val="227152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04DEE-4F6B-CDE4-C53C-754FD1C35793}"/>
            </a:ext>
          </a:extLst>
        </p:cNvPr>
        <p:cNvGrpSpPr/>
        <p:nvPr/>
      </p:nvGrpSpPr>
      <p:grpSpPr>
        <a:xfrm>
          <a:off x="0" y="0"/>
          <a:ext cx="0" cy="0"/>
          <a:chOff x="0" y="0"/>
          <a:chExt cx="0" cy="0"/>
        </a:xfrm>
      </p:grpSpPr>
      <p:sp>
        <p:nvSpPr>
          <p:cNvPr id="5" name="Textplatzhalter 4">
            <a:extLst>
              <a:ext uri="{FF2B5EF4-FFF2-40B4-BE49-F238E27FC236}">
                <a16:creationId xmlns:a16="http://schemas.microsoft.com/office/drawing/2014/main" id="{C04833DC-1E18-DC6E-EE21-6DA16A9EB43D}"/>
              </a:ext>
            </a:extLst>
          </p:cNvPr>
          <p:cNvSpPr>
            <a:spLocks noGrp="1"/>
          </p:cNvSpPr>
          <p:nvPr>
            <p:ph type="body" sz="quarter" idx="13"/>
          </p:nvPr>
        </p:nvSpPr>
        <p:spPr>
          <a:xfrm>
            <a:off x="838200" y="1054322"/>
            <a:ext cx="9368123" cy="358320"/>
          </a:xfrm>
        </p:spPr>
        <p:txBody>
          <a:bodyPr/>
          <a:lstStyle/>
          <a:p>
            <a:r>
              <a:rPr lang="de-DE" dirty="0"/>
              <a:t>Unterschied zwischen Primär- und Sekundärdaten</a:t>
            </a:r>
          </a:p>
        </p:txBody>
      </p:sp>
      <p:sp>
        <p:nvSpPr>
          <p:cNvPr id="7" name="Titel 2">
            <a:extLst>
              <a:ext uri="{FF2B5EF4-FFF2-40B4-BE49-F238E27FC236}">
                <a16:creationId xmlns:a16="http://schemas.microsoft.com/office/drawing/2014/main" id="{72A3BA63-945D-E093-51C6-116AED231E85}"/>
              </a:ext>
            </a:extLst>
          </p:cNvPr>
          <p:cNvSpPr txBox="1">
            <a:spLocks/>
          </p:cNvSpPr>
          <p:nvPr/>
        </p:nvSpPr>
        <p:spPr>
          <a:xfrm>
            <a:off x="359453" y="228208"/>
            <a:ext cx="9846870" cy="700133"/>
          </a:xfrm>
          <a:prstGeom prst="rect">
            <a:avLst/>
          </a:prstGeom>
        </p:spPr>
        <p:txBody>
          <a:bodyPr/>
          <a:lstStyle>
            <a:lvl1pPr algn="l" defTabSz="914400" rtl="0" eaLnBrk="1" latinLnBrk="0" hangingPunct="1">
              <a:lnSpc>
                <a:spcPct val="90000"/>
              </a:lnSpc>
              <a:spcBef>
                <a:spcPct val="0"/>
              </a:spcBef>
              <a:buNone/>
              <a:defRPr sz="4400" b="1" i="0" kern="1200">
                <a:solidFill>
                  <a:srgbClr val="004F9F"/>
                </a:solidFill>
                <a:latin typeface="+mn-lt"/>
                <a:ea typeface="+mj-ea"/>
                <a:cs typeface="Calibri" panose="020F0502020204030204" pitchFamily="34" charset="0"/>
              </a:defRPr>
            </a:lvl1pPr>
          </a:lstStyle>
          <a:p>
            <a:r>
              <a:rPr lang="de-DE" sz="3200" dirty="0"/>
              <a:t>Studiendesign in Fokus von ELSA: Der Bauplan guter Forschung</a:t>
            </a:r>
          </a:p>
        </p:txBody>
      </p:sp>
      <p:pic>
        <p:nvPicPr>
          <p:cNvPr id="3" name="Grafik 2">
            <a:extLst>
              <a:ext uri="{FF2B5EF4-FFF2-40B4-BE49-F238E27FC236}">
                <a16:creationId xmlns:a16="http://schemas.microsoft.com/office/drawing/2014/main" id="{E98A8F66-0B0B-507C-0A08-D558DBB4869C}"/>
              </a:ext>
            </a:extLst>
          </p:cNvPr>
          <p:cNvPicPr>
            <a:picLocks noChangeAspect="1"/>
          </p:cNvPicPr>
          <p:nvPr/>
        </p:nvPicPr>
        <p:blipFill>
          <a:blip r:embed="rId2"/>
          <a:srcRect l="7917" t="8333" r="36608" b="17620"/>
          <a:stretch>
            <a:fillRect/>
          </a:stretch>
        </p:blipFill>
        <p:spPr>
          <a:xfrm>
            <a:off x="1849889" y="1538623"/>
            <a:ext cx="4116161" cy="5268009"/>
          </a:xfrm>
          <a:prstGeom prst="rect">
            <a:avLst/>
          </a:prstGeom>
        </p:spPr>
      </p:pic>
      <p:sp>
        <p:nvSpPr>
          <p:cNvPr id="10" name="Textfeld 9">
            <a:extLst>
              <a:ext uri="{FF2B5EF4-FFF2-40B4-BE49-F238E27FC236}">
                <a16:creationId xmlns:a16="http://schemas.microsoft.com/office/drawing/2014/main" id="{F4E9727A-BD42-5B1A-6707-2632CD34BBCF}"/>
              </a:ext>
            </a:extLst>
          </p:cNvPr>
          <p:cNvSpPr txBox="1"/>
          <p:nvPr/>
        </p:nvSpPr>
        <p:spPr>
          <a:xfrm>
            <a:off x="2109784" y="2348032"/>
            <a:ext cx="3465739" cy="715581"/>
          </a:xfrm>
          <a:prstGeom prst="rect">
            <a:avLst/>
          </a:prstGeom>
          <a:solidFill>
            <a:schemeClr val="bg1"/>
          </a:solid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Erhebungsmethoden: </a:t>
            </a:r>
            <a:b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Befragungen, Interviews, Messungen, klinische Studien, Beobachtungen</a:t>
            </a:r>
          </a:p>
        </p:txBody>
      </p:sp>
      <p:sp>
        <p:nvSpPr>
          <p:cNvPr id="12" name="Textfeld 11">
            <a:extLst>
              <a:ext uri="{FF2B5EF4-FFF2-40B4-BE49-F238E27FC236}">
                <a16:creationId xmlns:a16="http://schemas.microsoft.com/office/drawing/2014/main" id="{672A8FEB-1CD3-20B2-9F32-9382CA5CF01A}"/>
              </a:ext>
            </a:extLst>
          </p:cNvPr>
          <p:cNvSpPr txBox="1"/>
          <p:nvPr/>
        </p:nvSpPr>
        <p:spPr>
          <a:xfrm>
            <a:off x="2109784" y="3794387"/>
            <a:ext cx="3596368" cy="1190514"/>
          </a:xfrm>
          <a:prstGeom prst="rect">
            <a:avLst/>
          </a:prstGeom>
          <a:solidFill>
            <a:schemeClr val="bg1"/>
          </a:solidFill>
        </p:spPr>
        <p:txBody>
          <a:bodyPr wrap="square" lIns="0" tIns="0" rIns="0" bIns="0">
            <a:spAutoFit/>
          </a:bodyPr>
          <a:lstStyle/>
          <a:p>
            <a:pPr marR="0" lvl="0" algn="l" defTabSz="914400" rtl="0" eaLnBrk="1" fontAlgn="auto" latinLnBrk="0" hangingPunct="1">
              <a:spcBef>
                <a:spcPts val="1000"/>
              </a:spcBef>
              <a:spcAft>
                <a:spcPts val="0"/>
              </a:spcAft>
              <a:buClrTx/>
              <a:buSzTx/>
              <a:tabLst/>
              <a:defRPr/>
            </a:pPr>
            <a: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Vorteile:</a:t>
            </a:r>
            <a:b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 </a:t>
            </a:r>
            <a: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Passgenauigkeit zur Fragestellung</a:t>
            </a:r>
            <a:b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 Kontrolle über Datenerhebung &amp; -qualität</a:t>
            </a:r>
            <a:b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-Möglichkeit, neue Variablen zu erfassen </a:t>
            </a:r>
            <a:b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(z. B. Lebensqualität, Einstellungen)</a:t>
            </a:r>
          </a:p>
        </p:txBody>
      </p:sp>
      <p:sp>
        <p:nvSpPr>
          <p:cNvPr id="16" name="Textfeld 15">
            <a:extLst>
              <a:ext uri="{FF2B5EF4-FFF2-40B4-BE49-F238E27FC236}">
                <a16:creationId xmlns:a16="http://schemas.microsoft.com/office/drawing/2014/main" id="{52338169-06BC-C191-475E-EBAC52FB9F47}"/>
              </a:ext>
            </a:extLst>
          </p:cNvPr>
          <p:cNvSpPr txBox="1"/>
          <p:nvPr/>
        </p:nvSpPr>
        <p:spPr>
          <a:xfrm>
            <a:off x="2109784" y="5319377"/>
            <a:ext cx="3596368" cy="1131079"/>
          </a:xfrm>
          <a:prstGeom prst="rect">
            <a:avLst/>
          </a:prstGeom>
          <a:solidFill>
            <a:schemeClr val="bg1"/>
          </a:solid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Nachteile:</a:t>
            </a:r>
            <a:b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a:t>
            </a:r>
            <a: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Zeit- und kostenintensiv</a:t>
            </a:r>
            <a:b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sym typeface="Wingdings" panose="05000000000000000000" pitchFamily="2" charset="2"/>
              </a:rPr>
              <a:t> Dadurch häufig nicht so umfangreiche Datenstrukturen</a:t>
            </a:r>
            <a:b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sym typeface="Wingdings" panose="05000000000000000000" pitchFamily="2" charset="2"/>
              </a:rPr>
            </a:br>
            <a:r>
              <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sym typeface="Wingdings" panose="05000000000000000000" pitchFamily="2" charset="2"/>
              </a:rPr>
              <a:t>Stichprobe</a:t>
            </a:r>
            <a:endParaRPr kumimoji="0" lang="de-DE" sz="15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endParaRPr>
          </a:p>
        </p:txBody>
      </p:sp>
      <p:sp>
        <p:nvSpPr>
          <p:cNvPr id="6" name="Textfeld 5">
            <a:extLst>
              <a:ext uri="{FF2B5EF4-FFF2-40B4-BE49-F238E27FC236}">
                <a16:creationId xmlns:a16="http://schemas.microsoft.com/office/drawing/2014/main" id="{BBE67BC7-B408-464B-897D-7A19A6736D94}"/>
              </a:ext>
            </a:extLst>
          </p:cNvPr>
          <p:cNvSpPr txBox="1"/>
          <p:nvPr/>
        </p:nvSpPr>
        <p:spPr>
          <a:xfrm>
            <a:off x="2002545" y="1731044"/>
            <a:ext cx="1561418" cy="369332"/>
          </a:xfrm>
          <a:prstGeom prst="rect">
            <a:avLst/>
          </a:prstGeom>
          <a:noFill/>
        </p:spPr>
        <p:txBody>
          <a:bodyPr wrap="square">
            <a:spAutoFit/>
          </a:bodyPr>
          <a:lstStyle/>
          <a:p>
            <a:pPr marL="0" indent="0">
              <a:buNone/>
            </a:pPr>
            <a:r>
              <a:rPr lang="de-DE" sz="1800" b="1" dirty="0">
                <a:solidFill>
                  <a:srgbClr val="004F9F"/>
                </a:solidFill>
              </a:rPr>
              <a:t>Primärdaten</a:t>
            </a:r>
          </a:p>
        </p:txBody>
      </p:sp>
      <p:pic>
        <p:nvPicPr>
          <p:cNvPr id="8" name="Grafik 7">
            <a:extLst>
              <a:ext uri="{FF2B5EF4-FFF2-40B4-BE49-F238E27FC236}">
                <a16:creationId xmlns:a16="http://schemas.microsoft.com/office/drawing/2014/main" id="{230F96B4-6DE3-0EAE-DE51-3DB2BEC128CC}"/>
              </a:ext>
            </a:extLst>
          </p:cNvPr>
          <p:cNvPicPr>
            <a:picLocks noChangeAspect="1"/>
          </p:cNvPicPr>
          <p:nvPr/>
        </p:nvPicPr>
        <p:blipFill>
          <a:blip r:embed="rId2"/>
          <a:srcRect l="7917" t="8333" r="36608" b="17620"/>
          <a:stretch>
            <a:fillRect/>
          </a:stretch>
        </p:blipFill>
        <p:spPr>
          <a:xfrm>
            <a:off x="6225950" y="1538623"/>
            <a:ext cx="4116161" cy="5268009"/>
          </a:xfrm>
          <a:prstGeom prst="rect">
            <a:avLst/>
          </a:prstGeom>
        </p:spPr>
      </p:pic>
      <p:sp>
        <p:nvSpPr>
          <p:cNvPr id="9" name="Textfeld 8">
            <a:extLst>
              <a:ext uri="{FF2B5EF4-FFF2-40B4-BE49-F238E27FC236}">
                <a16:creationId xmlns:a16="http://schemas.microsoft.com/office/drawing/2014/main" id="{CCA5F6B7-9DA3-B782-FF5F-C362A7B601DB}"/>
              </a:ext>
            </a:extLst>
          </p:cNvPr>
          <p:cNvSpPr txBox="1"/>
          <p:nvPr/>
        </p:nvSpPr>
        <p:spPr>
          <a:xfrm>
            <a:off x="6485845" y="2348032"/>
            <a:ext cx="3596366" cy="1131079"/>
          </a:xfrm>
          <a:prstGeom prst="rect">
            <a:avLst/>
          </a:prstGeom>
          <a:solidFill>
            <a:schemeClr val="bg1"/>
          </a:solidFill>
        </p:spPr>
        <p:txBody>
          <a:bodyPr wrap="square">
            <a:spAutoFit/>
          </a:bodyPr>
          <a:lstStyle/>
          <a:p>
            <a:pPr lvl="0">
              <a:lnSpc>
                <a:spcPct val="90000"/>
              </a:lnSpc>
              <a:spcBef>
                <a:spcPts val="1000"/>
              </a:spcBef>
            </a:pPr>
            <a:r>
              <a:rPr lang="de-DE" sz="1500" b="1" dirty="0">
                <a:solidFill>
                  <a:srgbClr val="6F6F6E"/>
                </a:solidFill>
                <a:cs typeface="Calibri" panose="020F0502020204030204" pitchFamily="34" charset="0"/>
              </a:rPr>
              <a:t>Daten: </a:t>
            </a:r>
            <a:br>
              <a:rPr lang="de-DE" sz="1500" b="1" dirty="0">
                <a:solidFill>
                  <a:srgbClr val="6F6F6E"/>
                </a:solidFill>
                <a:cs typeface="Calibri" panose="020F0502020204030204" pitchFamily="34" charset="0"/>
              </a:rPr>
            </a:br>
            <a:r>
              <a:rPr lang="de-DE" sz="1500" dirty="0">
                <a:solidFill>
                  <a:srgbClr val="6F6F6E"/>
                </a:solidFill>
                <a:cs typeface="Calibri" panose="020F0502020204030204" pitchFamily="34" charset="0"/>
              </a:rPr>
              <a:t>Krankenkassendaten, Register, elektronische Patientenakten aber auch Surveys wie das SOEP, wenn diese über ein Scientific Use Files genutzt werden</a:t>
            </a:r>
          </a:p>
        </p:txBody>
      </p:sp>
      <p:sp>
        <p:nvSpPr>
          <p:cNvPr id="11" name="Textfeld 10">
            <a:extLst>
              <a:ext uri="{FF2B5EF4-FFF2-40B4-BE49-F238E27FC236}">
                <a16:creationId xmlns:a16="http://schemas.microsoft.com/office/drawing/2014/main" id="{A5734D6F-2B3C-3CB7-68FB-421B43424DFF}"/>
              </a:ext>
            </a:extLst>
          </p:cNvPr>
          <p:cNvSpPr txBox="1"/>
          <p:nvPr/>
        </p:nvSpPr>
        <p:spPr>
          <a:xfrm>
            <a:off x="6485845" y="3794387"/>
            <a:ext cx="3596368" cy="692497"/>
          </a:xfrm>
          <a:prstGeom prst="rect">
            <a:avLst/>
          </a:prstGeom>
          <a:solidFill>
            <a:schemeClr val="bg1"/>
          </a:solidFill>
        </p:spPr>
        <p:txBody>
          <a:bodyPr wrap="square" lIns="0" tIns="0" rIns="0" bIns="0">
            <a:spAutoFit/>
          </a:bodyPr>
          <a:lstStyle/>
          <a:p>
            <a:pPr>
              <a:spcBef>
                <a:spcPts val="1000"/>
              </a:spcBef>
            </a:pPr>
            <a: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Vorteile:</a:t>
            </a:r>
            <a:b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5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 </a:t>
            </a:r>
            <a:r>
              <a:rPr lang="de-DE" sz="1500" dirty="0">
                <a:solidFill>
                  <a:schemeClr val="tx1">
                    <a:lumMod val="50000"/>
                    <a:lumOff val="50000"/>
                  </a:schemeClr>
                </a:solidFill>
              </a:rPr>
              <a:t>Kostengünstige Nutzung</a:t>
            </a:r>
            <a:br>
              <a:rPr lang="de-DE" sz="1500" dirty="0">
                <a:solidFill>
                  <a:schemeClr val="tx1">
                    <a:lumMod val="50000"/>
                    <a:lumOff val="50000"/>
                  </a:schemeClr>
                </a:solidFill>
              </a:rPr>
            </a:br>
            <a:r>
              <a:rPr lang="de-DE" sz="1500" dirty="0">
                <a:solidFill>
                  <a:schemeClr val="tx1">
                    <a:lumMod val="50000"/>
                    <a:lumOff val="50000"/>
                  </a:schemeClr>
                </a:solidFill>
              </a:rPr>
              <a:t>- Häufig umfangreichere Datenstrukturen</a:t>
            </a:r>
          </a:p>
        </p:txBody>
      </p:sp>
      <p:sp>
        <p:nvSpPr>
          <p:cNvPr id="14" name="Textfeld 13">
            <a:extLst>
              <a:ext uri="{FF2B5EF4-FFF2-40B4-BE49-F238E27FC236}">
                <a16:creationId xmlns:a16="http://schemas.microsoft.com/office/drawing/2014/main" id="{0373FDE3-72AB-9F77-D2D9-C3F02F9B652E}"/>
              </a:ext>
            </a:extLst>
          </p:cNvPr>
          <p:cNvSpPr txBox="1"/>
          <p:nvPr/>
        </p:nvSpPr>
        <p:spPr>
          <a:xfrm>
            <a:off x="6378606" y="1731044"/>
            <a:ext cx="1939372" cy="369332"/>
          </a:xfrm>
          <a:prstGeom prst="rect">
            <a:avLst/>
          </a:prstGeom>
          <a:noFill/>
        </p:spPr>
        <p:txBody>
          <a:bodyPr wrap="square">
            <a:spAutoFit/>
          </a:bodyPr>
          <a:lstStyle/>
          <a:p>
            <a:pPr marL="0" indent="0">
              <a:buNone/>
            </a:pPr>
            <a:r>
              <a:rPr lang="de-DE" sz="1800" b="1" dirty="0">
                <a:solidFill>
                  <a:srgbClr val="004F9F"/>
                </a:solidFill>
              </a:rPr>
              <a:t>Sekundärdaten</a:t>
            </a:r>
          </a:p>
        </p:txBody>
      </p:sp>
      <p:sp>
        <p:nvSpPr>
          <p:cNvPr id="15" name="Abgerundete rechteckige Legende 14">
            <a:extLst>
              <a:ext uri="{FF2B5EF4-FFF2-40B4-BE49-F238E27FC236}">
                <a16:creationId xmlns:a16="http://schemas.microsoft.com/office/drawing/2014/main" id="{EF60F1CD-2B38-6DF5-EC9F-E63CC46F3E76}"/>
              </a:ext>
            </a:extLst>
          </p:cNvPr>
          <p:cNvSpPr/>
          <p:nvPr/>
        </p:nvSpPr>
        <p:spPr>
          <a:xfrm>
            <a:off x="0" y="2233886"/>
            <a:ext cx="1719257" cy="1519989"/>
          </a:xfrm>
          <a:prstGeom prst="wedgeRoundRectCallout">
            <a:avLst>
              <a:gd name="adj1" fmla="val 41563"/>
              <a:gd name="adj2" fmla="val -65196"/>
              <a:gd name="adj3" fmla="val 16667"/>
            </a:avLst>
          </a:prstGeom>
          <a:no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6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Werden gezielt für eine konkrete Forschungsfrage neu erhoben</a:t>
            </a:r>
          </a:p>
        </p:txBody>
      </p:sp>
      <p:sp>
        <p:nvSpPr>
          <p:cNvPr id="22" name="Abgerundete rechteckige Legende 21">
            <a:extLst>
              <a:ext uri="{FF2B5EF4-FFF2-40B4-BE49-F238E27FC236}">
                <a16:creationId xmlns:a16="http://schemas.microsoft.com/office/drawing/2014/main" id="{1845368B-8B2B-683E-C1D2-BF46E46583A4}"/>
              </a:ext>
            </a:extLst>
          </p:cNvPr>
          <p:cNvSpPr/>
          <p:nvPr/>
        </p:nvSpPr>
        <p:spPr>
          <a:xfrm>
            <a:off x="10342111" y="2233886"/>
            <a:ext cx="1719257" cy="1519989"/>
          </a:xfrm>
          <a:prstGeom prst="wedgeRoundRectCallout">
            <a:avLst>
              <a:gd name="adj1" fmla="val -42415"/>
              <a:gd name="adj2" fmla="val -69418"/>
              <a:gd name="adj3" fmla="val 16667"/>
            </a:avLst>
          </a:prstGeom>
          <a:no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6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Bereits vorhandene Daten, die zu einem anderen Zweck erhoben wurden</a:t>
            </a:r>
          </a:p>
        </p:txBody>
      </p:sp>
      <p:sp>
        <p:nvSpPr>
          <p:cNvPr id="27" name="Abgerundetes Rechteck 26">
            <a:extLst>
              <a:ext uri="{FF2B5EF4-FFF2-40B4-BE49-F238E27FC236}">
                <a16:creationId xmlns:a16="http://schemas.microsoft.com/office/drawing/2014/main" id="{83FF572D-EC07-A7E6-0D1F-4C4753300C9B}"/>
              </a:ext>
            </a:extLst>
          </p:cNvPr>
          <p:cNvSpPr/>
          <p:nvPr/>
        </p:nvSpPr>
        <p:spPr>
          <a:xfrm>
            <a:off x="6370170" y="5239505"/>
            <a:ext cx="3827717" cy="123102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spcBef>
                <a:spcPts val="1000"/>
              </a:spcBef>
            </a:pPr>
            <a:r>
              <a:rPr lang="de-DE" sz="1500" b="1" dirty="0">
                <a:solidFill>
                  <a:srgbClr val="6F6F6E"/>
                </a:solidFill>
                <a:cs typeface="Calibri" panose="020F0502020204030204" pitchFamily="34" charset="0"/>
              </a:rPr>
              <a:t>Nachteile:</a:t>
            </a:r>
            <a:br>
              <a:rPr lang="de-DE" sz="1500" b="1" dirty="0">
                <a:solidFill>
                  <a:srgbClr val="6F6F6E"/>
                </a:solidFill>
                <a:cs typeface="Calibri" panose="020F0502020204030204" pitchFamily="34" charset="0"/>
              </a:rPr>
            </a:br>
            <a:r>
              <a:rPr lang="de-DE" sz="1500" b="1" dirty="0">
                <a:solidFill>
                  <a:srgbClr val="6F6F6E"/>
                </a:solidFill>
                <a:cs typeface="Calibri" panose="020F0502020204030204" pitchFamily="34" charset="0"/>
              </a:rPr>
              <a:t>- </a:t>
            </a:r>
            <a:r>
              <a:rPr lang="de-DE" sz="1500" dirty="0">
                <a:solidFill>
                  <a:srgbClr val="6F6F6E"/>
                </a:solidFill>
                <a:cs typeface="Calibri" panose="020F0502020204030204" pitchFamily="34" charset="0"/>
              </a:rPr>
              <a:t>Abhängig von Datenqualität &amp; Dokumentationslogik</a:t>
            </a:r>
            <a:br>
              <a:rPr lang="de-DE" sz="1500" dirty="0">
                <a:solidFill>
                  <a:srgbClr val="6F6F6E"/>
                </a:solidFill>
                <a:cs typeface="Calibri" panose="020F0502020204030204" pitchFamily="34" charset="0"/>
              </a:rPr>
            </a:br>
            <a:r>
              <a:rPr lang="de-DE" sz="1500" dirty="0">
                <a:solidFill>
                  <a:srgbClr val="6F6F6E"/>
                </a:solidFill>
                <a:cs typeface="Calibri" panose="020F0502020204030204" pitchFamily="34" charset="0"/>
              </a:rPr>
              <a:t>- Begrenzte Variablen </a:t>
            </a:r>
            <a:br>
              <a:rPr lang="de-DE" sz="1500" dirty="0">
                <a:solidFill>
                  <a:srgbClr val="6F6F6E"/>
                </a:solidFill>
                <a:cs typeface="Calibri" panose="020F0502020204030204" pitchFamily="34" charset="0"/>
              </a:rPr>
            </a:br>
            <a:r>
              <a:rPr lang="de-DE" sz="1500" dirty="0">
                <a:solidFill>
                  <a:srgbClr val="6F6F6E"/>
                </a:solidFill>
                <a:cs typeface="Calibri" panose="020F0502020204030204" pitchFamily="34" charset="0"/>
              </a:rPr>
              <a:t>- Einwilligungs- und Datenschutzfragen komplexer</a:t>
            </a:r>
          </a:p>
        </p:txBody>
      </p:sp>
      <p:sp>
        <p:nvSpPr>
          <p:cNvPr id="2" name="Textplatzhalter 5">
            <a:extLst>
              <a:ext uri="{FF2B5EF4-FFF2-40B4-BE49-F238E27FC236}">
                <a16:creationId xmlns:a16="http://schemas.microsoft.com/office/drawing/2014/main" id="{A7653B51-47C5-5248-28CE-C0ED0A108054}"/>
              </a:ext>
            </a:extLst>
          </p:cNvPr>
          <p:cNvSpPr>
            <a:spLocks noGrp="1"/>
          </p:cNvSpPr>
          <p:nvPr>
            <p:ph type="body" sz="quarter" idx="14"/>
          </p:nvPr>
        </p:nvSpPr>
        <p:spPr>
          <a:xfrm>
            <a:off x="10342107" y="6271296"/>
            <a:ext cx="1824798" cy="358320"/>
          </a:xfrm>
        </p:spPr>
        <p:txBody>
          <a:bodyPr/>
          <a:lstStyle/>
          <a:p>
            <a:r>
              <a:rPr lang="de-DE" dirty="0">
                <a:solidFill>
                  <a:srgbClr val="6F6F6E"/>
                </a:solidFill>
              </a:rPr>
              <a:t>Schnell, R., Esser, E. &amp; Hill, P. B. (2013). </a:t>
            </a:r>
            <a:r>
              <a:rPr lang="de-DE" i="1" dirty="0">
                <a:solidFill>
                  <a:srgbClr val="6F6F6E"/>
                </a:solidFill>
              </a:rPr>
              <a:t>Methoden der empirischen Sozialforschung</a:t>
            </a:r>
            <a:r>
              <a:rPr lang="de-DE" dirty="0">
                <a:solidFill>
                  <a:srgbClr val="6F6F6E"/>
                </a:solidFill>
              </a:rPr>
              <a:t> (10., </a:t>
            </a:r>
            <a:r>
              <a:rPr lang="de-DE" dirty="0" err="1">
                <a:solidFill>
                  <a:srgbClr val="6F6F6E"/>
                </a:solidFill>
              </a:rPr>
              <a:t>überarb</a:t>
            </a:r>
            <a:r>
              <a:rPr lang="de-DE" dirty="0">
                <a:solidFill>
                  <a:srgbClr val="6F6F6E"/>
                </a:solidFill>
              </a:rPr>
              <a:t>. Aufl.). </a:t>
            </a:r>
            <a:r>
              <a:rPr lang="de-DE" dirty="0" err="1">
                <a:solidFill>
                  <a:srgbClr val="6F6F6E"/>
                </a:solidFill>
              </a:rPr>
              <a:t>Oldenbourg</a:t>
            </a:r>
            <a:r>
              <a:rPr lang="de-DE" dirty="0">
                <a:solidFill>
                  <a:srgbClr val="6F6F6E"/>
                </a:solidFill>
              </a:rPr>
              <a:t>.</a:t>
            </a:r>
          </a:p>
        </p:txBody>
      </p:sp>
    </p:spTree>
    <p:extLst>
      <p:ext uri="{BB962C8B-B14F-4D97-AF65-F5344CB8AC3E}">
        <p14:creationId xmlns:p14="http://schemas.microsoft.com/office/powerpoint/2010/main" val="411322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6" grpId="0" animBg="1"/>
      <p:bldP spid="9" grpId="0" animBg="1"/>
      <p:bldP spid="11" grpId="0" animBg="1"/>
      <p:bldP spid="15" grpId="0" animBg="1"/>
      <p:bldP spid="22"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B97BF-F0E8-7781-5148-917CCDF49CAD}"/>
            </a:ext>
          </a:extLst>
        </p:cNvPr>
        <p:cNvGrpSpPr/>
        <p:nvPr/>
      </p:nvGrpSpPr>
      <p:grpSpPr>
        <a:xfrm>
          <a:off x="0" y="0"/>
          <a:ext cx="0" cy="0"/>
          <a:chOff x="0" y="0"/>
          <a:chExt cx="0" cy="0"/>
        </a:xfrm>
      </p:grpSpPr>
      <p:sp>
        <p:nvSpPr>
          <p:cNvPr id="4" name="Inhaltsplatzhalter 3">
            <a:extLst>
              <a:ext uri="{FF2B5EF4-FFF2-40B4-BE49-F238E27FC236}">
                <a16:creationId xmlns:a16="http://schemas.microsoft.com/office/drawing/2014/main" id="{60E4140F-5E5B-2674-2082-176BE7361D12}"/>
              </a:ext>
            </a:extLst>
          </p:cNvPr>
          <p:cNvSpPr>
            <a:spLocks noGrp="1"/>
          </p:cNvSpPr>
          <p:nvPr>
            <p:ph idx="1"/>
          </p:nvPr>
        </p:nvSpPr>
        <p:spPr>
          <a:xfrm>
            <a:off x="838200" y="2100857"/>
            <a:ext cx="3942806" cy="4271449"/>
          </a:xfrm>
        </p:spPr>
        <p:txBody>
          <a:bodyPr numCol="1"/>
          <a:lstStyle/>
          <a:p>
            <a:pPr marL="0" indent="0">
              <a:buNone/>
            </a:pPr>
            <a:r>
              <a:rPr lang="de-DE" sz="1800" dirty="0"/>
              <a:t>Anonymisierung:</a:t>
            </a:r>
          </a:p>
          <a:p>
            <a:pPr lvl="1">
              <a:spcBef>
                <a:spcPts val="1000"/>
              </a:spcBef>
            </a:pPr>
            <a:r>
              <a:rPr lang="de-DE" sz="1800" b="0" dirty="0"/>
              <a:t>Personenbezug wird vollständig entfernt </a:t>
            </a:r>
            <a:br>
              <a:rPr lang="de-DE" sz="1800" b="0" dirty="0"/>
            </a:br>
            <a:r>
              <a:rPr lang="de-DE" sz="1800" b="0" dirty="0"/>
              <a:t>→ keine Identifikation der Betroffenen möglich</a:t>
            </a:r>
          </a:p>
          <a:p>
            <a:pPr lvl="1">
              <a:spcBef>
                <a:spcPts val="1000"/>
              </a:spcBef>
            </a:pPr>
            <a:r>
              <a:rPr lang="de-DE" sz="1800" b="0" dirty="0"/>
              <a:t>Daten können nicht zurückgeführt werden</a:t>
            </a:r>
          </a:p>
        </p:txBody>
      </p:sp>
      <p:sp>
        <p:nvSpPr>
          <p:cNvPr id="5" name="Textplatzhalter 4">
            <a:extLst>
              <a:ext uri="{FF2B5EF4-FFF2-40B4-BE49-F238E27FC236}">
                <a16:creationId xmlns:a16="http://schemas.microsoft.com/office/drawing/2014/main" id="{34DFABBD-80E9-502D-C56C-1FD85B81695B}"/>
              </a:ext>
            </a:extLst>
          </p:cNvPr>
          <p:cNvSpPr>
            <a:spLocks noGrp="1"/>
          </p:cNvSpPr>
          <p:nvPr>
            <p:ph type="body" sz="quarter" idx="13"/>
          </p:nvPr>
        </p:nvSpPr>
        <p:spPr>
          <a:xfrm>
            <a:off x="838200" y="1077971"/>
            <a:ext cx="9368123" cy="358320"/>
          </a:xfrm>
        </p:spPr>
        <p:txBody>
          <a:bodyPr/>
          <a:lstStyle/>
          <a:p>
            <a:r>
              <a:rPr lang="de-DE" dirty="0"/>
              <a:t>Schutz der Personen</a:t>
            </a:r>
          </a:p>
        </p:txBody>
      </p:sp>
      <p:sp>
        <p:nvSpPr>
          <p:cNvPr id="7" name="Titel 2">
            <a:extLst>
              <a:ext uri="{FF2B5EF4-FFF2-40B4-BE49-F238E27FC236}">
                <a16:creationId xmlns:a16="http://schemas.microsoft.com/office/drawing/2014/main" id="{F9355F04-400B-0467-F491-08E99EEB7C8B}"/>
              </a:ext>
            </a:extLst>
          </p:cNvPr>
          <p:cNvSpPr>
            <a:spLocks noGrp="1"/>
          </p:cNvSpPr>
          <p:nvPr>
            <p:ph type="title"/>
          </p:nvPr>
        </p:nvSpPr>
        <p:spPr>
          <a:xfrm>
            <a:off x="359453" y="218566"/>
            <a:ext cx="9846870" cy="700133"/>
          </a:xfrm>
        </p:spPr>
        <p:txBody>
          <a:bodyPr/>
          <a:lstStyle/>
          <a:p>
            <a:r>
              <a:rPr lang="de-DE" sz="3200" dirty="0"/>
              <a:t>Studiendesign in Fokus von ELSA: Der Bauplan guter Forschung</a:t>
            </a:r>
          </a:p>
        </p:txBody>
      </p:sp>
      <p:pic>
        <p:nvPicPr>
          <p:cNvPr id="2" name="Grafik 1">
            <a:extLst>
              <a:ext uri="{FF2B5EF4-FFF2-40B4-BE49-F238E27FC236}">
                <a16:creationId xmlns:a16="http://schemas.microsoft.com/office/drawing/2014/main" id="{BCFE8902-8BCF-98A6-AE2D-1EC26F5EE620}"/>
              </a:ext>
            </a:extLst>
          </p:cNvPr>
          <p:cNvPicPr>
            <a:picLocks noChangeAspect="1"/>
          </p:cNvPicPr>
          <p:nvPr/>
        </p:nvPicPr>
        <p:blipFill>
          <a:blip r:embed="rId2"/>
          <a:srcRect l="6470" t="7055" r="6667" b="6121"/>
          <a:stretch>
            <a:fillRect/>
          </a:stretch>
        </p:blipFill>
        <p:spPr>
          <a:xfrm>
            <a:off x="4773227" y="4520626"/>
            <a:ext cx="2645549" cy="2221544"/>
          </a:xfrm>
          <a:prstGeom prst="rect">
            <a:avLst/>
          </a:prstGeom>
        </p:spPr>
      </p:pic>
      <p:sp>
        <p:nvSpPr>
          <p:cNvPr id="6" name="Textfeld 5">
            <a:extLst>
              <a:ext uri="{FF2B5EF4-FFF2-40B4-BE49-F238E27FC236}">
                <a16:creationId xmlns:a16="http://schemas.microsoft.com/office/drawing/2014/main" id="{FC129495-B6F2-09D7-604A-97A1E2269C7F}"/>
              </a:ext>
            </a:extLst>
          </p:cNvPr>
          <p:cNvSpPr txBox="1"/>
          <p:nvPr/>
        </p:nvSpPr>
        <p:spPr>
          <a:xfrm>
            <a:off x="7410996" y="2100857"/>
            <a:ext cx="3942806" cy="1844608"/>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de-DE" sz="18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Pseudonymisierung:</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Personenbezug wird ersetzt durch Codes/Schlüssel</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Wiederbezug ist nur über separate, gesicherte Schlüsseldatei möglich</a:t>
            </a:r>
          </a:p>
        </p:txBody>
      </p:sp>
    </p:spTree>
    <p:extLst>
      <p:ext uri="{BB962C8B-B14F-4D97-AF65-F5344CB8AC3E}">
        <p14:creationId xmlns:p14="http://schemas.microsoft.com/office/powerpoint/2010/main" val="177055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26A20-1F5D-C837-87A0-B5926897003E}"/>
            </a:ext>
          </a:extLst>
        </p:cNvPr>
        <p:cNvGrpSpPr/>
        <p:nvPr/>
      </p:nvGrpSpPr>
      <p:grpSpPr>
        <a:xfrm>
          <a:off x="0" y="0"/>
          <a:ext cx="0" cy="0"/>
          <a:chOff x="0" y="0"/>
          <a:chExt cx="0" cy="0"/>
        </a:xfrm>
      </p:grpSpPr>
      <p:sp>
        <p:nvSpPr>
          <p:cNvPr id="4" name="Inhaltsplatzhalter 3">
            <a:extLst>
              <a:ext uri="{FF2B5EF4-FFF2-40B4-BE49-F238E27FC236}">
                <a16:creationId xmlns:a16="http://schemas.microsoft.com/office/drawing/2014/main" id="{186A3195-0C60-134D-544F-6513E7AC1C3B}"/>
              </a:ext>
            </a:extLst>
          </p:cNvPr>
          <p:cNvSpPr>
            <a:spLocks noGrp="1"/>
          </p:cNvSpPr>
          <p:nvPr>
            <p:ph idx="1"/>
          </p:nvPr>
        </p:nvSpPr>
        <p:spPr>
          <a:xfrm>
            <a:off x="838200" y="2202260"/>
            <a:ext cx="4214117" cy="4271449"/>
          </a:xfrm>
        </p:spPr>
        <p:txBody>
          <a:bodyPr/>
          <a:lstStyle/>
          <a:p>
            <a:pPr marL="0" indent="0">
              <a:buNone/>
            </a:pPr>
            <a:r>
              <a:rPr lang="de-DE" sz="1800" dirty="0"/>
              <a:t>Anonymisierung:</a:t>
            </a:r>
          </a:p>
          <a:p>
            <a:pPr lvl="1">
              <a:spcBef>
                <a:spcPts val="1000"/>
              </a:spcBef>
            </a:pPr>
            <a:r>
              <a:rPr lang="de-DE" sz="1800" b="0" dirty="0"/>
              <a:t>Nur notwendige Variablen erheben (Data </a:t>
            </a:r>
            <a:r>
              <a:rPr lang="de-DE" sz="1800" b="0" dirty="0" err="1"/>
              <a:t>Minimization</a:t>
            </a:r>
            <a:r>
              <a:rPr lang="de-DE" sz="1800" b="0" dirty="0"/>
              <a:t>)</a:t>
            </a:r>
          </a:p>
          <a:p>
            <a:pPr lvl="1">
              <a:spcBef>
                <a:spcPts val="1000"/>
              </a:spcBef>
            </a:pPr>
            <a:r>
              <a:rPr lang="de-DE" sz="1800" b="0" dirty="0"/>
              <a:t>Direkte Identifikatoren (Name, Adresse, Geburtsdatum) gar nicht speichern</a:t>
            </a:r>
          </a:p>
          <a:p>
            <a:pPr lvl="1">
              <a:spcBef>
                <a:spcPts val="1000"/>
              </a:spcBef>
            </a:pPr>
            <a:r>
              <a:rPr lang="de-DE" sz="1800" b="0" dirty="0"/>
              <a:t>Bei Längsschnittstudien schwer: komplette Anonymisierung oft nicht möglich</a:t>
            </a:r>
          </a:p>
        </p:txBody>
      </p:sp>
      <p:sp>
        <p:nvSpPr>
          <p:cNvPr id="5" name="Textplatzhalter 4">
            <a:extLst>
              <a:ext uri="{FF2B5EF4-FFF2-40B4-BE49-F238E27FC236}">
                <a16:creationId xmlns:a16="http://schemas.microsoft.com/office/drawing/2014/main" id="{86CF4259-BB8E-CFD4-686D-15E4D67484EB}"/>
              </a:ext>
            </a:extLst>
          </p:cNvPr>
          <p:cNvSpPr>
            <a:spLocks noGrp="1"/>
          </p:cNvSpPr>
          <p:nvPr>
            <p:ph type="body" sz="quarter" idx="13"/>
          </p:nvPr>
        </p:nvSpPr>
        <p:spPr>
          <a:xfrm>
            <a:off x="838200" y="1085854"/>
            <a:ext cx="9368123" cy="358320"/>
          </a:xfrm>
        </p:spPr>
        <p:txBody>
          <a:bodyPr/>
          <a:lstStyle/>
          <a:p>
            <a:r>
              <a:rPr lang="de-DE" dirty="0"/>
              <a:t>Schutz der Personen</a:t>
            </a:r>
          </a:p>
        </p:txBody>
      </p:sp>
      <p:sp>
        <p:nvSpPr>
          <p:cNvPr id="8" name="Titel 2">
            <a:extLst>
              <a:ext uri="{FF2B5EF4-FFF2-40B4-BE49-F238E27FC236}">
                <a16:creationId xmlns:a16="http://schemas.microsoft.com/office/drawing/2014/main" id="{F9355F04-400B-0467-F491-08E99EEB7C8B}"/>
              </a:ext>
            </a:extLst>
          </p:cNvPr>
          <p:cNvSpPr>
            <a:spLocks noGrp="1"/>
          </p:cNvSpPr>
          <p:nvPr>
            <p:ph type="title"/>
          </p:nvPr>
        </p:nvSpPr>
        <p:spPr>
          <a:xfrm>
            <a:off x="359453" y="218566"/>
            <a:ext cx="9846870" cy="700133"/>
          </a:xfrm>
        </p:spPr>
        <p:txBody>
          <a:bodyPr/>
          <a:lstStyle/>
          <a:p>
            <a:r>
              <a:rPr lang="de-DE" sz="3200" dirty="0"/>
              <a:t>Studiendesign in Fokus von ELSA: Der Bauplan guter Forschung</a:t>
            </a:r>
          </a:p>
        </p:txBody>
      </p:sp>
      <p:sp>
        <p:nvSpPr>
          <p:cNvPr id="6" name="Textfeld 5">
            <a:extLst>
              <a:ext uri="{FF2B5EF4-FFF2-40B4-BE49-F238E27FC236}">
                <a16:creationId xmlns:a16="http://schemas.microsoft.com/office/drawing/2014/main" id="{A724DB7F-2E1B-920C-DB7A-A9CFC5860302}"/>
              </a:ext>
            </a:extLst>
          </p:cNvPr>
          <p:cNvSpPr txBox="1"/>
          <p:nvPr/>
        </p:nvSpPr>
        <p:spPr>
          <a:xfrm>
            <a:off x="7551077" y="2202260"/>
            <a:ext cx="4214117" cy="2222147"/>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de-DE" sz="18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Pseudonymisierung:</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Codes statt Namen verwenden</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Schlüssel zentral und sicher verwalten (Treuhandstelle oder </a:t>
            </a:r>
            <a:r>
              <a:rPr kumimoji="0" lang="de-DE" sz="1800" b="0" i="0" u="none" strike="noStrike" kern="1200" cap="none" spc="0" normalizeH="0" baseline="0" noProof="0" dirty="0" err="1">
                <a:ln>
                  <a:noFill/>
                </a:ln>
                <a:solidFill>
                  <a:srgbClr val="6F6F6E"/>
                </a:solidFill>
                <a:effectLst/>
                <a:uLnTx/>
                <a:uFillTx/>
                <a:latin typeface="Calibri"/>
                <a:ea typeface="+mn-ea"/>
                <a:cs typeface="Calibri" panose="020F0502020204030204" pitchFamily="34" charset="0"/>
              </a:rPr>
              <a:t>Forscher:innen-Team</a:t>
            </a: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Einwilligung und Widerrufsoption berücksichtigen</a:t>
            </a:r>
          </a:p>
        </p:txBody>
      </p:sp>
      <p:sp>
        <p:nvSpPr>
          <p:cNvPr id="9" name="Textfeld 8">
            <a:extLst>
              <a:ext uri="{FF2B5EF4-FFF2-40B4-BE49-F238E27FC236}">
                <a16:creationId xmlns:a16="http://schemas.microsoft.com/office/drawing/2014/main" id="{A7BCFF07-9728-57F1-46E2-8B1CF19673FF}"/>
              </a:ext>
            </a:extLst>
          </p:cNvPr>
          <p:cNvSpPr txBox="1"/>
          <p:nvPr/>
        </p:nvSpPr>
        <p:spPr>
          <a:xfrm>
            <a:off x="4640922" y="1611329"/>
            <a:ext cx="2910155" cy="5909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Umsetzung bei Primärdaten</a:t>
            </a:r>
            <a:br>
              <a:rPr kumimoji="0" lang="de-DE" sz="18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80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 (eigene Erhebung)</a:t>
            </a:r>
          </a:p>
        </p:txBody>
      </p:sp>
      <p:pic>
        <p:nvPicPr>
          <p:cNvPr id="10" name="Grafik 9">
            <a:extLst>
              <a:ext uri="{FF2B5EF4-FFF2-40B4-BE49-F238E27FC236}">
                <a16:creationId xmlns:a16="http://schemas.microsoft.com/office/drawing/2014/main" id="{66C4F152-AA77-9791-D18C-1D62720049AE}"/>
              </a:ext>
            </a:extLst>
          </p:cNvPr>
          <p:cNvPicPr>
            <a:picLocks noChangeAspect="1"/>
          </p:cNvPicPr>
          <p:nvPr/>
        </p:nvPicPr>
        <p:blipFill>
          <a:blip r:embed="rId2"/>
          <a:srcRect l="6470" t="7055" r="6667" b="6121"/>
          <a:stretch>
            <a:fillRect/>
          </a:stretch>
        </p:blipFill>
        <p:spPr>
          <a:xfrm>
            <a:off x="4773225" y="4252165"/>
            <a:ext cx="2645549" cy="2221544"/>
          </a:xfrm>
          <a:prstGeom prst="rect">
            <a:avLst/>
          </a:prstGeom>
        </p:spPr>
      </p:pic>
      <p:sp>
        <p:nvSpPr>
          <p:cNvPr id="2" name="Textfeld 1">
            <a:extLst>
              <a:ext uri="{FF2B5EF4-FFF2-40B4-BE49-F238E27FC236}">
                <a16:creationId xmlns:a16="http://schemas.microsoft.com/office/drawing/2014/main" id="{01D0DC56-824D-4ED6-135B-520FC4A8A189}"/>
              </a:ext>
            </a:extLst>
          </p:cNvPr>
          <p:cNvSpPr txBox="1"/>
          <p:nvPr/>
        </p:nvSpPr>
        <p:spPr>
          <a:xfrm>
            <a:off x="0" y="6434220"/>
            <a:ext cx="12192000" cy="369332"/>
          </a:xfrm>
          <a:prstGeom prst="rect">
            <a:avLst/>
          </a:prstGeom>
          <a:solidFill>
            <a:srgbClr val="D9D9D9"/>
          </a:solidFill>
        </p:spPr>
        <p:txBody>
          <a:bodyPr wrap="square" rtlCol="0">
            <a:spAutoFit/>
          </a:bodyPr>
          <a:lstStyle/>
          <a:p>
            <a:pPr algn="ctr"/>
            <a:r>
              <a:rPr lang="de-DE" dirty="0">
                <a:solidFill>
                  <a:srgbClr val="004F9F"/>
                </a:solidFill>
              </a:rPr>
              <a:t>Weitere Informationen hierzu finden Sie im Teil Recht</a:t>
            </a:r>
          </a:p>
        </p:txBody>
      </p:sp>
      <p:sp>
        <p:nvSpPr>
          <p:cNvPr id="3" name="Textplatzhalter 5">
            <a:extLst>
              <a:ext uri="{FF2B5EF4-FFF2-40B4-BE49-F238E27FC236}">
                <a16:creationId xmlns:a16="http://schemas.microsoft.com/office/drawing/2014/main" id="{AA39C781-BA16-5EA1-7FBF-9DAB59539270}"/>
              </a:ext>
            </a:extLst>
          </p:cNvPr>
          <p:cNvSpPr>
            <a:spLocks noGrp="1"/>
          </p:cNvSpPr>
          <p:nvPr>
            <p:ph type="body" sz="quarter" idx="14"/>
          </p:nvPr>
        </p:nvSpPr>
        <p:spPr>
          <a:xfrm>
            <a:off x="9267930" y="6038536"/>
            <a:ext cx="2990222" cy="791367"/>
          </a:xfrm>
        </p:spPr>
        <p:txBody>
          <a:bodyPr/>
          <a:lstStyle/>
          <a:p>
            <a:r>
              <a:rPr lang="de-DE" dirty="0" err="1">
                <a:solidFill>
                  <a:srgbClr val="6F6F6E"/>
                </a:solidFill>
              </a:rPr>
              <a:t>Mozygemba</a:t>
            </a:r>
            <a:r>
              <a:rPr lang="de-DE" dirty="0">
                <a:solidFill>
                  <a:srgbClr val="6F6F6E"/>
                </a:solidFill>
              </a:rPr>
              <a:t>, K. &amp; Hollstein, B. (2023). </a:t>
            </a:r>
            <a:r>
              <a:rPr lang="de-DE" i="1" dirty="0">
                <a:solidFill>
                  <a:srgbClr val="6F6F6E"/>
                </a:solidFill>
              </a:rPr>
              <a:t>Anonymisierung und Pseudonymisierung qualitativer textbasierter Forschungsdaten – eine Handreichung. </a:t>
            </a:r>
            <a:r>
              <a:rPr lang="de-DE" dirty="0">
                <a:solidFill>
                  <a:srgbClr val="6F6F6E"/>
                </a:solidFill>
              </a:rPr>
              <a:t>https://doi.org/10.26092/elib/2525</a:t>
            </a:r>
          </a:p>
        </p:txBody>
      </p:sp>
    </p:spTree>
    <p:extLst>
      <p:ext uri="{BB962C8B-B14F-4D97-AF65-F5344CB8AC3E}">
        <p14:creationId xmlns:p14="http://schemas.microsoft.com/office/powerpoint/2010/main" val="220562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EA21-04B2-F4E7-D75D-6E1BC7665C1E}"/>
            </a:ext>
          </a:extLst>
        </p:cNvPr>
        <p:cNvGrpSpPr/>
        <p:nvPr/>
      </p:nvGrpSpPr>
      <p:grpSpPr>
        <a:xfrm>
          <a:off x="0" y="0"/>
          <a:ext cx="0" cy="0"/>
          <a:chOff x="0" y="0"/>
          <a:chExt cx="0" cy="0"/>
        </a:xfrm>
      </p:grpSpPr>
      <p:sp>
        <p:nvSpPr>
          <p:cNvPr id="4" name="Inhaltsplatzhalter 3">
            <a:extLst>
              <a:ext uri="{FF2B5EF4-FFF2-40B4-BE49-F238E27FC236}">
                <a16:creationId xmlns:a16="http://schemas.microsoft.com/office/drawing/2014/main" id="{F42EE0EB-58C1-E368-7653-D23657428D48}"/>
              </a:ext>
            </a:extLst>
          </p:cNvPr>
          <p:cNvSpPr>
            <a:spLocks noGrp="1"/>
          </p:cNvSpPr>
          <p:nvPr>
            <p:ph idx="1"/>
          </p:nvPr>
        </p:nvSpPr>
        <p:spPr>
          <a:xfrm>
            <a:off x="838199" y="2306341"/>
            <a:ext cx="4215600" cy="4271449"/>
          </a:xfrm>
        </p:spPr>
        <p:txBody>
          <a:bodyPr/>
          <a:lstStyle/>
          <a:p>
            <a:pPr marL="0" indent="0">
              <a:buNone/>
            </a:pPr>
            <a:r>
              <a:rPr lang="de-DE" sz="1800" dirty="0"/>
              <a:t>Anonymisierung:</a:t>
            </a:r>
          </a:p>
          <a:p>
            <a:pPr lvl="1">
              <a:spcBef>
                <a:spcPts val="1000"/>
              </a:spcBef>
            </a:pPr>
            <a:r>
              <a:rPr lang="de-DE" sz="1800" b="0" dirty="0"/>
              <a:t>Große Datenmengen </a:t>
            </a:r>
            <a:br>
              <a:rPr lang="de-DE" sz="1800" b="0" dirty="0"/>
            </a:br>
            <a:r>
              <a:rPr lang="de-DE" sz="1800" b="0" dirty="0"/>
              <a:t>→ Re-Identifikationsrisiko hoch, besonders bei seltenen Kombinationen</a:t>
            </a:r>
          </a:p>
          <a:p>
            <a:pPr lvl="1">
              <a:spcBef>
                <a:spcPts val="1000"/>
              </a:spcBef>
            </a:pPr>
            <a:r>
              <a:rPr lang="de-DE" sz="1800" b="0" dirty="0"/>
              <a:t>Aggregatdaten oder stark verdichtete Datensätze als sichere Lösung</a:t>
            </a:r>
          </a:p>
        </p:txBody>
      </p:sp>
      <p:sp>
        <p:nvSpPr>
          <p:cNvPr id="5" name="Textplatzhalter 4">
            <a:extLst>
              <a:ext uri="{FF2B5EF4-FFF2-40B4-BE49-F238E27FC236}">
                <a16:creationId xmlns:a16="http://schemas.microsoft.com/office/drawing/2014/main" id="{12778B50-4FA4-F52A-F851-3C0A4E8E47AE}"/>
              </a:ext>
            </a:extLst>
          </p:cNvPr>
          <p:cNvSpPr>
            <a:spLocks noGrp="1"/>
          </p:cNvSpPr>
          <p:nvPr>
            <p:ph type="body" sz="quarter" idx="13"/>
          </p:nvPr>
        </p:nvSpPr>
        <p:spPr>
          <a:xfrm>
            <a:off x="838200" y="1077971"/>
            <a:ext cx="9368123" cy="358320"/>
          </a:xfrm>
        </p:spPr>
        <p:txBody>
          <a:bodyPr/>
          <a:lstStyle/>
          <a:p>
            <a:r>
              <a:rPr lang="de-DE" dirty="0"/>
              <a:t>Schutz der Personen</a:t>
            </a:r>
          </a:p>
        </p:txBody>
      </p:sp>
      <p:sp>
        <p:nvSpPr>
          <p:cNvPr id="9" name="Titel 2">
            <a:extLst>
              <a:ext uri="{FF2B5EF4-FFF2-40B4-BE49-F238E27FC236}">
                <a16:creationId xmlns:a16="http://schemas.microsoft.com/office/drawing/2014/main" id="{F9355F04-400B-0467-F491-08E99EEB7C8B}"/>
              </a:ext>
            </a:extLst>
          </p:cNvPr>
          <p:cNvSpPr>
            <a:spLocks noGrp="1"/>
          </p:cNvSpPr>
          <p:nvPr>
            <p:ph type="title"/>
          </p:nvPr>
        </p:nvSpPr>
        <p:spPr>
          <a:xfrm>
            <a:off x="359453" y="218566"/>
            <a:ext cx="9846870" cy="700133"/>
          </a:xfrm>
        </p:spPr>
        <p:txBody>
          <a:bodyPr/>
          <a:lstStyle/>
          <a:p>
            <a:r>
              <a:rPr lang="de-DE" sz="3200" dirty="0"/>
              <a:t>Studiendesign in Fokus von ELSA: Der Bauplan guter Forschung</a:t>
            </a:r>
          </a:p>
        </p:txBody>
      </p:sp>
      <p:sp>
        <p:nvSpPr>
          <p:cNvPr id="6" name="Textfeld 5">
            <a:extLst>
              <a:ext uri="{FF2B5EF4-FFF2-40B4-BE49-F238E27FC236}">
                <a16:creationId xmlns:a16="http://schemas.microsoft.com/office/drawing/2014/main" id="{315C2D71-CF71-5C45-F256-B380E47E97F1}"/>
              </a:ext>
            </a:extLst>
          </p:cNvPr>
          <p:cNvSpPr txBox="1"/>
          <p:nvPr/>
        </p:nvSpPr>
        <p:spPr>
          <a:xfrm>
            <a:off x="4163602" y="1575850"/>
            <a:ext cx="3864796" cy="5909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Umsetzung bei Sekundärdaten </a:t>
            </a:r>
            <a:br>
              <a:rPr kumimoji="0" lang="de-DE" sz="18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br>
            <a:r>
              <a:rPr kumimoji="0" lang="de-DE" sz="180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(Routinedaten, Register, Krankenkasse)</a:t>
            </a:r>
          </a:p>
        </p:txBody>
      </p:sp>
      <p:sp>
        <p:nvSpPr>
          <p:cNvPr id="8" name="Textfeld 7">
            <a:extLst>
              <a:ext uri="{FF2B5EF4-FFF2-40B4-BE49-F238E27FC236}">
                <a16:creationId xmlns:a16="http://schemas.microsoft.com/office/drawing/2014/main" id="{6BEAF102-1EC7-5C74-A100-AD3D892C6B49}"/>
              </a:ext>
            </a:extLst>
          </p:cNvPr>
          <p:cNvSpPr txBox="1"/>
          <p:nvPr/>
        </p:nvSpPr>
        <p:spPr>
          <a:xfrm>
            <a:off x="7620857" y="2306341"/>
            <a:ext cx="4215600" cy="2471446"/>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de-DE" sz="1800" b="1"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Pseudonymisierung:</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Standardverfahren: Identifikatoren durch Codes ersetzen</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Verwaltung durch vertrauenswürdige Drittstelle</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rPr>
              <a:t>Technische &amp; organisatorische Maßnahmen (TOMs) zur Minimierung von Rückführbarkeit</a:t>
            </a:r>
          </a:p>
        </p:txBody>
      </p:sp>
      <p:pic>
        <p:nvPicPr>
          <p:cNvPr id="10" name="Grafik 9">
            <a:extLst>
              <a:ext uri="{FF2B5EF4-FFF2-40B4-BE49-F238E27FC236}">
                <a16:creationId xmlns:a16="http://schemas.microsoft.com/office/drawing/2014/main" id="{04246FD4-350D-1BD9-E5D8-89EDCCFF3E80}"/>
              </a:ext>
            </a:extLst>
          </p:cNvPr>
          <p:cNvPicPr>
            <a:picLocks noChangeAspect="1"/>
          </p:cNvPicPr>
          <p:nvPr/>
        </p:nvPicPr>
        <p:blipFill>
          <a:blip r:embed="rId2"/>
          <a:srcRect l="6470" t="7055" r="6667" b="6121"/>
          <a:stretch>
            <a:fillRect/>
          </a:stretch>
        </p:blipFill>
        <p:spPr>
          <a:xfrm>
            <a:off x="4773225" y="4252165"/>
            <a:ext cx="2645549" cy="2221544"/>
          </a:xfrm>
          <a:prstGeom prst="rect">
            <a:avLst/>
          </a:prstGeom>
        </p:spPr>
      </p:pic>
      <p:sp>
        <p:nvSpPr>
          <p:cNvPr id="2" name="Textfeld 1">
            <a:extLst>
              <a:ext uri="{FF2B5EF4-FFF2-40B4-BE49-F238E27FC236}">
                <a16:creationId xmlns:a16="http://schemas.microsoft.com/office/drawing/2014/main" id="{6C85A63B-D4C8-6109-F307-5A8D92FFB803}"/>
              </a:ext>
            </a:extLst>
          </p:cNvPr>
          <p:cNvSpPr txBox="1"/>
          <p:nvPr/>
        </p:nvSpPr>
        <p:spPr>
          <a:xfrm>
            <a:off x="0" y="6434220"/>
            <a:ext cx="12192000" cy="369332"/>
          </a:xfrm>
          <a:prstGeom prst="rect">
            <a:avLst/>
          </a:prstGeom>
          <a:solidFill>
            <a:srgbClr val="D9D9D9"/>
          </a:solidFill>
        </p:spPr>
        <p:txBody>
          <a:bodyPr wrap="square" rtlCol="0">
            <a:spAutoFit/>
          </a:bodyPr>
          <a:lstStyle/>
          <a:p>
            <a:pPr algn="ctr"/>
            <a:r>
              <a:rPr lang="de-DE" dirty="0">
                <a:solidFill>
                  <a:srgbClr val="004F9F"/>
                </a:solidFill>
              </a:rPr>
              <a:t>Weitere Informationen hierzu finden Sie im Teil Recht</a:t>
            </a:r>
          </a:p>
        </p:txBody>
      </p:sp>
      <p:sp>
        <p:nvSpPr>
          <p:cNvPr id="3" name="Textplatzhalter 5">
            <a:extLst>
              <a:ext uri="{FF2B5EF4-FFF2-40B4-BE49-F238E27FC236}">
                <a16:creationId xmlns:a16="http://schemas.microsoft.com/office/drawing/2014/main" id="{C6ADE500-1181-451B-262E-C35065914E97}"/>
              </a:ext>
            </a:extLst>
          </p:cNvPr>
          <p:cNvSpPr>
            <a:spLocks noGrp="1"/>
          </p:cNvSpPr>
          <p:nvPr>
            <p:ph type="body" sz="quarter" idx="14"/>
          </p:nvPr>
        </p:nvSpPr>
        <p:spPr>
          <a:xfrm>
            <a:off x="9267930" y="6038536"/>
            <a:ext cx="2990222" cy="791367"/>
          </a:xfrm>
        </p:spPr>
        <p:txBody>
          <a:bodyPr/>
          <a:lstStyle/>
          <a:p>
            <a:r>
              <a:rPr lang="de-DE" dirty="0" err="1">
                <a:solidFill>
                  <a:srgbClr val="6F6F6E"/>
                </a:solidFill>
              </a:rPr>
              <a:t>Mozygemba</a:t>
            </a:r>
            <a:r>
              <a:rPr lang="de-DE" dirty="0">
                <a:solidFill>
                  <a:srgbClr val="6F6F6E"/>
                </a:solidFill>
              </a:rPr>
              <a:t>, K. &amp; Hollstein, B. (2023). </a:t>
            </a:r>
            <a:r>
              <a:rPr lang="de-DE" i="1" dirty="0">
                <a:solidFill>
                  <a:srgbClr val="6F6F6E"/>
                </a:solidFill>
              </a:rPr>
              <a:t>Anonymisierung und Pseudonymisierung qualitativer textbasierter Forschungsdaten – eine Handreichung. </a:t>
            </a:r>
            <a:r>
              <a:rPr lang="de-DE" dirty="0">
                <a:solidFill>
                  <a:srgbClr val="6F6F6E"/>
                </a:solidFill>
              </a:rPr>
              <a:t>https://doi.org/10.26092/elib/2525</a:t>
            </a:r>
          </a:p>
        </p:txBody>
      </p:sp>
    </p:spTree>
    <p:extLst>
      <p:ext uri="{BB962C8B-B14F-4D97-AF65-F5344CB8AC3E}">
        <p14:creationId xmlns:p14="http://schemas.microsoft.com/office/powerpoint/2010/main" val="784508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0F97E17-78BE-8593-3B5F-0A26336A3577}"/>
              </a:ext>
            </a:extLst>
          </p:cNvPr>
          <p:cNvSpPr>
            <a:spLocks noGrp="1"/>
          </p:cNvSpPr>
          <p:nvPr>
            <p:ph type="body" sz="quarter" idx="13"/>
          </p:nvPr>
        </p:nvSpPr>
        <p:spPr>
          <a:xfrm>
            <a:off x="838200" y="1085854"/>
            <a:ext cx="9368123" cy="358320"/>
          </a:xfrm>
        </p:spPr>
        <p:txBody>
          <a:bodyPr/>
          <a:lstStyle/>
          <a:p>
            <a:r>
              <a:rPr lang="de-DE" dirty="0"/>
              <a:t>Wie können diese Daten vorliegen</a:t>
            </a:r>
          </a:p>
        </p:txBody>
      </p:sp>
      <p:sp>
        <p:nvSpPr>
          <p:cNvPr id="2" name="Textfeld 1">
            <a:extLst>
              <a:ext uri="{FF2B5EF4-FFF2-40B4-BE49-F238E27FC236}">
                <a16:creationId xmlns:a16="http://schemas.microsoft.com/office/drawing/2014/main" id="{4315AA29-2A5A-0462-DC3A-21A9C57F4B83}"/>
              </a:ext>
            </a:extLst>
          </p:cNvPr>
          <p:cNvSpPr txBox="1"/>
          <p:nvPr/>
        </p:nvSpPr>
        <p:spPr>
          <a:xfrm>
            <a:off x="0" y="5887134"/>
            <a:ext cx="12192000" cy="369332"/>
          </a:xfrm>
          <a:prstGeom prst="rect">
            <a:avLst/>
          </a:prstGeom>
          <a:solidFill>
            <a:srgbClr val="D9D9D9"/>
          </a:solidFill>
        </p:spPr>
        <p:txBody>
          <a:bodyPr wrap="square" rtlCol="0">
            <a:spAutoFit/>
          </a:bodyPr>
          <a:lstStyle/>
          <a:p>
            <a:pPr algn="ctr"/>
            <a:r>
              <a:rPr lang="de-DE" dirty="0">
                <a:solidFill>
                  <a:srgbClr val="004F9F"/>
                </a:solidFill>
              </a:rPr>
              <a:t>Weitere Infos finden Sie in den Bereichen Daten analysieren und Daten interpretieren </a:t>
            </a:r>
          </a:p>
        </p:txBody>
      </p:sp>
      <p:sp>
        <p:nvSpPr>
          <p:cNvPr id="8" name="Titel 2">
            <a:extLst>
              <a:ext uri="{FF2B5EF4-FFF2-40B4-BE49-F238E27FC236}">
                <a16:creationId xmlns:a16="http://schemas.microsoft.com/office/drawing/2014/main" id="{F9355F04-400B-0467-F491-08E99EEB7C8B}"/>
              </a:ext>
            </a:extLst>
          </p:cNvPr>
          <p:cNvSpPr>
            <a:spLocks noGrp="1"/>
          </p:cNvSpPr>
          <p:nvPr>
            <p:ph type="title"/>
          </p:nvPr>
        </p:nvSpPr>
        <p:spPr>
          <a:xfrm>
            <a:off x="359453" y="218566"/>
            <a:ext cx="9846870" cy="700133"/>
          </a:xfrm>
        </p:spPr>
        <p:txBody>
          <a:bodyPr/>
          <a:lstStyle/>
          <a:p>
            <a:r>
              <a:rPr lang="de-DE" sz="3200" dirty="0"/>
              <a:t>Studiendesign in Fokus von ELSA: Der Bauplan guter Forschung</a:t>
            </a:r>
          </a:p>
        </p:txBody>
      </p:sp>
      <p:sp>
        <p:nvSpPr>
          <p:cNvPr id="3" name="Abgerundetes Rechteck 2">
            <a:extLst>
              <a:ext uri="{FF2B5EF4-FFF2-40B4-BE49-F238E27FC236}">
                <a16:creationId xmlns:a16="http://schemas.microsoft.com/office/drawing/2014/main" id="{01CD1C89-31D9-4BBF-6352-897FD0560B08}"/>
              </a:ext>
            </a:extLst>
          </p:cNvPr>
          <p:cNvSpPr/>
          <p:nvPr/>
        </p:nvSpPr>
        <p:spPr>
          <a:xfrm>
            <a:off x="1417834" y="1875081"/>
            <a:ext cx="3865054" cy="3486577"/>
          </a:xfrm>
          <a:prstGeom prst="roundRect">
            <a:avLst/>
          </a:prstGeom>
          <a:no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1" i="0" u="sng" strike="noStrike" kern="1200" cap="none" spc="0" normalizeH="0" baseline="0" noProof="0" dirty="0">
                <a:ln>
                  <a:noFill/>
                </a:ln>
                <a:solidFill>
                  <a:srgbClr val="004F9F"/>
                </a:solidFill>
                <a:effectLst/>
                <a:uLnTx/>
                <a:uFillTx/>
                <a:latin typeface="Calibri"/>
                <a:ea typeface="+mn-ea"/>
                <a:cs typeface="Calibri" panose="020F0502020204030204" pitchFamily="34" charset="0"/>
              </a:rPr>
              <a:t>Quali</a:t>
            </a: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tative Forschung: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Ziel: </a:t>
            </a:r>
            <a:r>
              <a:rPr kumimoji="0" lang="de-DE" sz="18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Verstehen von Erfahrungen, Bedeutungen, Perspektiven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Daten: </a:t>
            </a:r>
            <a:r>
              <a:rPr kumimoji="0" lang="de-DE" sz="18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Texte, Interviews, Beobachtungen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Analyse: </a:t>
            </a:r>
            <a:r>
              <a:rPr kumimoji="0" lang="de-DE" sz="18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interpretativ, induktiv, Hypothesen generierend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Ergebnis: </a:t>
            </a:r>
            <a:r>
              <a:rPr kumimoji="0" lang="de-DE" sz="18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tiefe Einsichten, aber nicht zwingend verallgemeinerbar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1800" b="0" i="0" u="none" strike="noStrike" kern="1200" cap="none" spc="0" normalizeH="0" baseline="0" noProof="0" dirty="0">
              <a:ln>
                <a:noFill/>
              </a:ln>
              <a:solidFill>
                <a:srgbClr val="6F6F6E"/>
              </a:solidFill>
              <a:effectLst/>
              <a:uLnTx/>
              <a:uFillTx/>
              <a:latin typeface="Calibri"/>
              <a:ea typeface="+mn-ea"/>
              <a:cs typeface="Calibri" panose="020F0502020204030204" pitchFamily="34" charset="0"/>
            </a:endParaRPr>
          </a:p>
        </p:txBody>
      </p:sp>
      <p:sp>
        <p:nvSpPr>
          <p:cNvPr id="7" name="Abgerundetes Rechteck 6">
            <a:extLst>
              <a:ext uri="{FF2B5EF4-FFF2-40B4-BE49-F238E27FC236}">
                <a16:creationId xmlns:a16="http://schemas.microsoft.com/office/drawing/2014/main" id="{457847E0-E3CB-056D-F4D5-042B70A91076}"/>
              </a:ext>
            </a:extLst>
          </p:cNvPr>
          <p:cNvSpPr/>
          <p:nvPr/>
        </p:nvSpPr>
        <p:spPr>
          <a:xfrm>
            <a:off x="6655942" y="1875082"/>
            <a:ext cx="3865054" cy="3486577"/>
          </a:xfrm>
          <a:prstGeom prst="roundRect">
            <a:avLst/>
          </a:prstGeom>
          <a:no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1" i="0" u="sng" strike="noStrike" kern="1200" cap="none" spc="0" normalizeH="0" baseline="0" noProof="0" dirty="0">
                <a:ln>
                  <a:noFill/>
                </a:ln>
                <a:solidFill>
                  <a:srgbClr val="004F9F"/>
                </a:solidFill>
                <a:effectLst/>
                <a:uLnTx/>
                <a:uFillTx/>
                <a:latin typeface="Calibri"/>
                <a:ea typeface="+mn-ea"/>
                <a:cs typeface="Calibri" panose="020F0502020204030204" pitchFamily="34" charset="0"/>
              </a:rPr>
              <a:t>Quanti</a:t>
            </a: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tative Forschung: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Ziel: </a:t>
            </a:r>
            <a:r>
              <a:rPr kumimoji="0" lang="de-DE" sz="18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Messen und Überprüfen von Zusammenhängen oder Hypothesen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Daten: </a:t>
            </a:r>
            <a:r>
              <a:rPr kumimoji="0" lang="de-DE" sz="18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Zahlen, Messwerte, standardisierte Fragebögen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Analyse: </a:t>
            </a:r>
            <a:r>
              <a:rPr kumimoji="0" lang="de-DE" sz="18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statistisch, deduktiv, Hypothesen prüfend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1800" b="1"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Ergebnis: </a:t>
            </a:r>
            <a:r>
              <a:rPr kumimoji="0" lang="de-DE" sz="1800" b="0" i="0" u="none" strike="noStrike" kern="1200" cap="none" spc="0" normalizeH="0" baseline="0" noProof="0" dirty="0">
                <a:ln>
                  <a:noFill/>
                </a:ln>
                <a:solidFill>
                  <a:srgbClr val="004F9F"/>
                </a:solidFill>
                <a:effectLst/>
                <a:uLnTx/>
                <a:uFillTx/>
                <a:latin typeface="Calibri"/>
                <a:ea typeface="+mn-ea"/>
                <a:cs typeface="Calibri" panose="020F0502020204030204" pitchFamily="34" charset="0"/>
              </a:rPr>
              <a:t>generalisierbare Aussagen bei ausreichender Repräsentativität</a:t>
            </a:r>
          </a:p>
        </p:txBody>
      </p:sp>
      <p:sp>
        <p:nvSpPr>
          <p:cNvPr id="4" name="Textplatzhalter 5">
            <a:extLst>
              <a:ext uri="{FF2B5EF4-FFF2-40B4-BE49-F238E27FC236}">
                <a16:creationId xmlns:a16="http://schemas.microsoft.com/office/drawing/2014/main" id="{C85F6F4E-4232-E7C2-B508-F1C1AB3ADA6E}"/>
              </a:ext>
            </a:extLst>
          </p:cNvPr>
          <p:cNvSpPr>
            <a:spLocks noGrp="1"/>
          </p:cNvSpPr>
          <p:nvPr>
            <p:ph type="body" sz="quarter" idx="14"/>
          </p:nvPr>
        </p:nvSpPr>
        <p:spPr>
          <a:xfrm>
            <a:off x="838200" y="6349200"/>
            <a:ext cx="10515600" cy="214313"/>
          </a:xfrm>
        </p:spPr>
        <p:txBody>
          <a:bodyPr/>
          <a:lstStyle/>
          <a:p>
            <a:r>
              <a:rPr lang="de-DE" dirty="0">
                <a:solidFill>
                  <a:srgbClr val="6F6F6E"/>
                </a:solidFill>
              </a:rPr>
              <a:t>Schnell, R., Esser, E. &amp; Hill, P. B. (2013). </a:t>
            </a:r>
            <a:r>
              <a:rPr lang="de-DE" i="1" dirty="0">
                <a:solidFill>
                  <a:srgbClr val="6F6F6E"/>
                </a:solidFill>
              </a:rPr>
              <a:t>Methoden der empirischen Sozialforschung</a:t>
            </a:r>
            <a:r>
              <a:rPr lang="de-DE" dirty="0">
                <a:solidFill>
                  <a:srgbClr val="6F6F6E"/>
                </a:solidFill>
              </a:rPr>
              <a:t> (10., </a:t>
            </a:r>
            <a:r>
              <a:rPr lang="de-DE" dirty="0" err="1">
                <a:solidFill>
                  <a:srgbClr val="6F6F6E"/>
                </a:solidFill>
              </a:rPr>
              <a:t>überarb</a:t>
            </a:r>
            <a:r>
              <a:rPr lang="de-DE" dirty="0">
                <a:solidFill>
                  <a:srgbClr val="6F6F6E"/>
                </a:solidFill>
              </a:rPr>
              <a:t>. Aufl.). </a:t>
            </a:r>
            <a:r>
              <a:rPr lang="de-DE" dirty="0" err="1">
                <a:solidFill>
                  <a:srgbClr val="6F6F6E"/>
                </a:solidFill>
              </a:rPr>
              <a:t>Oldenbourg</a:t>
            </a:r>
            <a:r>
              <a:rPr lang="de-DE" dirty="0">
                <a:solidFill>
                  <a:srgbClr val="6F6F6E"/>
                </a:solidFill>
              </a:rPr>
              <a:t>.</a:t>
            </a:r>
          </a:p>
        </p:txBody>
      </p:sp>
    </p:spTree>
    <p:extLst>
      <p:ext uri="{BB962C8B-B14F-4D97-AF65-F5344CB8AC3E}">
        <p14:creationId xmlns:p14="http://schemas.microsoft.com/office/powerpoint/2010/main" val="179069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362DC-6C30-520C-1F3B-20B0686F050D}"/>
            </a:ext>
          </a:extLst>
        </p:cNvPr>
        <p:cNvGrpSpPr/>
        <p:nvPr/>
      </p:nvGrpSpPr>
      <p:grpSpPr>
        <a:xfrm>
          <a:off x="0" y="0"/>
          <a:ext cx="0" cy="0"/>
          <a:chOff x="0" y="0"/>
          <a:chExt cx="0" cy="0"/>
        </a:xfrm>
      </p:grpSpPr>
      <p:sp>
        <p:nvSpPr>
          <p:cNvPr id="4" name="Inhaltsplatzhalter 3">
            <a:extLst>
              <a:ext uri="{FF2B5EF4-FFF2-40B4-BE49-F238E27FC236}">
                <a16:creationId xmlns:a16="http://schemas.microsoft.com/office/drawing/2014/main" id="{ADF976DF-BA99-AF0E-DEE2-B6225101FEC8}"/>
              </a:ext>
            </a:extLst>
          </p:cNvPr>
          <p:cNvSpPr>
            <a:spLocks noGrp="1"/>
          </p:cNvSpPr>
          <p:nvPr>
            <p:ph idx="1"/>
          </p:nvPr>
        </p:nvSpPr>
        <p:spPr>
          <a:xfrm>
            <a:off x="761997" y="1564015"/>
            <a:ext cx="10515600" cy="4271449"/>
          </a:xfrm>
        </p:spPr>
        <p:txBody>
          <a:bodyPr/>
          <a:lstStyle/>
          <a:p>
            <a:pPr marL="0" indent="0">
              <a:buNone/>
            </a:pPr>
            <a:r>
              <a:rPr lang="de-DE" sz="1800" dirty="0"/>
              <a:t>Beispiel Quantitative Daten</a:t>
            </a:r>
          </a:p>
        </p:txBody>
      </p:sp>
      <p:sp>
        <p:nvSpPr>
          <p:cNvPr id="5" name="Textplatzhalter 4">
            <a:extLst>
              <a:ext uri="{FF2B5EF4-FFF2-40B4-BE49-F238E27FC236}">
                <a16:creationId xmlns:a16="http://schemas.microsoft.com/office/drawing/2014/main" id="{FC32A4A8-C768-9307-5473-76EE0BB25F0D}"/>
              </a:ext>
            </a:extLst>
          </p:cNvPr>
          <p:cNvSpPr>
            <a:spLocks noGrp="1"/>
          </p:cNvSpPr>
          <p:nvPr>
            <p:ph type="body" sz="quarter" idx="13"/>
          </p:nvPr>
        </p:nvSpPr>
        <p:spPr>
          <a:xfrm>
            <a:off x="838200" y="1093737"/>
            <a:ext cx="9368123" cy="358320"/>
          </a:xfrm>
        </p:spPr>
        <p:txBody>
          <a:bodyPr/>
          <a:lstStyle/>
          <a:p>
            <a:r>
              <a:rPr lang="de-DE" dirty="0"/>
              <a:t>Schutz der Personen</a:t>
            </a:r>
          </a:p>
        </p:txBody>
      </p:sp>
      <p:graphicFrame>
        <p:nvGraphicFramePr>
          <p:cNvPr id="2" name="Tabelle 1">
            <a:extLst>
              <a:ext uri="{FF2B5EF4-FFF2-40B4-BE49-F238E27FC236}">
                <a16:creationId xmlns:a16="http://schemas.microsoft.com/office/drawing/2014/main" id="{0DCE5654-F989-A216-9592-CE42B8148E00}"/>
              </a:ext>
            </a:extLst>
          </p:cNvPr>
          <p:cNvGraphicFramePr>
            <a:graphicFrameLocks noGrp="1"/>
          </p:cNvGraphicFramePr>
          <p:nvPr>
            <p:extLst>
              <p:ext uri="{D42A27DB-BD31-4B8C-83A1-F6EECF244321}">
                <p14:modId xmlns:p14="http://schemas.microsoft.com/office/powerpoint/2010/main" val="704065154"/>
              </p:ext>
            </p:extLst>
          </p:nvPr>
        </p:nvGraphicFramePr>
        <p:xfrm>
          <a:off x="560611" y="2024496"/>
          <a:ext cx="10918371" cy="4210164"/>
        </p:xfrm>
        <a:graphic>
          <a:graphicData uri="http://schemas.openxmlformats.org/drawingml/2006/table">
            <a:tbl>
              <a:tblPr firstRow="1" bandRow="1">
                <a:tableStyleId>{5C22544A-7EE6-4342-B048-85BDC9FD1C3A}</a:tableStyleId>
              </a:tblPr>
              <a:tblGrid>
                <a:gridCol w="399034">
                  <a:extLst>
                    <a:ext uri="{9D8B030D-6E8A-4147-A177-3AD203B41FA5}">
                      <a16:colId xmlns:a16="http://schemas.microsoft.com/office/drawing/2014/main" val="4070044386"/>
                    </a:ext>
                  </a:extLst>
                </a:gridCol>
                <a:gridCol w="1495033">
                  <a:extLst>
                    <a:ext uri="{9D8B030D-6E8A-4147-A177-3AD203B41FA5}">
                      <a16:colId xmlns:a16="http://schemas.microsoft.com/office/drawing/2014/main" val="945266887"/>
                    </a:ext>
                  </a:extLst>
                </a:gridCol>
                <a:gridCol w="1602972">
                  <a:extLst>
                    <a:ext uri="{9D8B030D-6E8A-4147-A177-3AD203B41FA5}">
                      <a16:colId xmlns:a16="http://schemas.microsoft.com/office/drawing/2014/main" val="3763552543"/>
                    </a:ext>
                  </a:extLst>
                </a:gridCol>
                <a:gridCol w="1224643">
                  <a:extLst>
                    <a:ext uri="{9D8B030D-6E8A-4147-A177-3AD203B41FA5}">
                      <a16:colId xmlns:a16="http://schemas.microsoft.com/office/drawing/2014/main" val="1667220622"/>
                    </a:ext>
                  </a:extLst>
                </a:gridCol>
                <a:gridCol w="1616528">
                  <a:extLst>
                    <a:ext uri="{9D8B030D-6E8A-4147-A177-3AD203B41FA5}">
                      <a16:colId xmlns:a16="http://schemas.microsoft.com/office/drawing/2014/main" val="911899475"/>
                    </a:ext>
                  </a:extLst>
                </a:gridCol>
                <a:gridCol w="1583872">
                  <a:extLst>
                    <a:ext uri="{9D8B030D-6E8A-4147-A177-3AD203B41FA5}">
                      <a16:colId xmlns:a16="http://schemas.microsoft.com/office/drawing/2014/main" val="1971944380"/>
                    </a:ext>
                  </a:extLst>
                </a:gridCol>
                <a:gridCol w="1608364">
                  <a:extLst>
                    <a:ext uri="{9D8B030D-6E8A-4147-A177-3AD203B41FA5}">
                      <a16:colId xmlns:a16="http://schemas.microsoft.com/office/drawing/2014/main" val="835718503"/>
                    </a:ext>
                  </a:extLst>
                </a:gridCol>
                <a:gridCol w="1387925">
                  <a:extLst>
                    <a:ext uri="{9D8B030D-6E8A-4147-A177-3AD203B41FA5}">
                      <a16:colId xmlns:a16="http://schemas.microsoft.com/office/drawing/2014/main" val="22170597"/>
                    </a:ext>
                  </a:extLst>
                </a:gridCol>
              </a:tblGrid>
              <a:tr h="868764">
                <a:tc>
                  <a:txBody>
                    <a:bodyPr/>
                    <a:lstStyle/>
                    <a:p>
                      <a:r>
                        <a:rPr lang="de-DE" dirty="0"/>
                        <a:t>ID</a:t>
                      </a:r>
                    </a:p>
                  </a:txBody>
                  <a:tcPr/>
                </a:tc>
                <a:tc>
                  <a:txBody>
                    <a:bodyPr/>
                    <a:lstStyle/>
                    <a:p>
                      <a:r>
                        <a:rPr lang="de-DE" dirty="0"/>
                        <a:t>Geburtsjahr</a:t>
                      </a:r>
                    </a:p>
                  </a:txBody>
                  <a:tcPr/>
                </a:tc>
                <a:tc>
                  <a:txBody>
                    <a:bodyPr/>
                    <a:lstStyle/>
                    <a:p>
                      <a:r>
                        <a:rPr lang="de-DE" dirty="0"/>
                        <a:t>Schulabschluss</a:t>
                      </a:r>
                    </a:p>
                  </a:txBody>
                  <a:tcPr/>
                </a:tc>
                <a:tc>
                  <a:txBody>
                    <a:bodyPr/>
                    <a:lstStyle/>
                    <a:p>
                      <a:r>
                        <a:rPr lang="de-DE" dirty="0"/>
                        <a:t>Brutto EK p. Monat</a:t>
                      </a:r>
                    </a:p>
                  </a:txBody>
                  <a:tcPr/>
                </a:tc>
                <a:tc>
                  <a:txBody>
                    <a:bodyPr/>
                    <a:lstStyle/>
                    <a:p>
                      <a:r>
                        <a:rPr lang="de-DE" dirty="0"/>
                        <a:t>Bundesland</a:t>
                      </a:r>
                    </a:p>
                  </a:txBody>
                  <a:tcPr/>
                </a:tc>
                <a:tc>
                  <a:txBody>
                    <a:bodyPr/>
                    <a:lstStyle/>
                    <a:p>
                      <a:r>
                        <a:rPr lang="de-DE" dirty="0"/>
                        <a:t>Adresse z.B. </a:t>
                      </a:r>
                      <a:r>
                        <a:rPr lang="de-DE" dirty="0" err="1"/>
                        <a:t>Micromdaten</a:t>
                      </a:r>
                      <a:r>
                        <a:rPr lang="de-DE" dirty="0"/>
                        <a:t> </a:t>
                      </a:r>
                    </a:p>
                  </a:txBody>
                  <a:tcPr/>
                </a:tc>
                <a:tc>
                  <a:txBody>
                    <a:bodyPr/>
                    <a:lstStyle/>
                    <a:p>
                      <a:r>
                        <a:rPr lang="de-DE" dirty="0"/>
                        <a:t>Wahlverhalten</a:t>
                      </a:r>
                    </a:p>
                  </a:txBody>
                  <a:tcPr/>
                </a:tc>
                <a:tc>
                  <a:txBody>
                    <a:bodyPr/>
                    <a:lstStyle/>
                    <a:p>
                      <a:r>
                        <a:rPr lang="de-DE" dirty="0"/>
                        <a:t>Geschwisterkind 1 Alter</a:t>
                      </a:r>
                    </a:p>
                  </a:txBody>
                  <a:tcPr/>
                </a:tc>
                <a:extLst>
                  <a:ext uri="{0D108BD9-81ED-4DB2-BD59-A6C34878D82A}">
                    <a16:rowId xmlns:a16="http://schemas.microsoft.com/office/drawing/2014/main" val="2810908914"/>
                  </a:ext>
                </a:extLst>
              </a:tr>
              <a:tr h="668280">
                <a:tc>
                  <a:txBody>
                    <a:bodyPr/>
                    <a:lstStyle/>
                    <a:p>
                      <a:r>
                        <a:rPr lang="de-DE" dirty="0"/>
                        <a:t>1</a:t>
                      </a:r>
                    </a:p>
                  </a:txBody>
                  <a:tcPr/>
                </a:tc>
                <a:tc>
                  <a:txBody>
                    <a:bodyPr/>
                    <a:lstStyle/>
                    <a:p>
                      <a:r>
                        <a:rPr lang="de-DE" dirty="0"/>
                        <a:t>1998</a:t>
                      </a:r>
                    </a:p>
                  </a:txBody>
                  <a:tcPr/>
                </a:tc>
                <a:tc>
                  <a:txBody>
                    <a:bodyPr/>
                    <a:lstStyle/>
                    <a:p>
                      <a:r>
                        <a:rPr lang="de-DE" dirty="0"/>
                        <a:t>Qu. Hauptschule</a:t>
                      </a:r>
                    </a:p>
                  </a:txBody>
                  <a:tcPr/>
                </a:tc>
                <a:tc>
                  <a:txBody>
                    <a:bodyPr/>
                    <a:lstStyle/>
                    <a:p>
                      <a:r>
                        <a:rPr lang="de-DE" dirty="0"/>
                        <a:t>4000€</a:t>
                      </a:r>
                    </a:p>
                  </a:txBody>
                  <a:tcPr/>
                </a:tc>
                <a:tc>
                  <a:txBody>
                    <a:bodyPr/>
                    <a:lstStyle/>
                    <a:p>
                      <a:r>
                        <a:rPr lang="de-DE" dirty="0"/>
                        <a:t>Bayern</a:t>
                      </a:r>
                    </a:p>
                  </a:txBody>
                  <a:tcPr/>
                </a:tc>
                <a:tc>
                  <a:txBody>
                    <a:bodyPr/>
                    <a:lstStyle/>
                    <a:p>
                      <a:r>
                        <a:rPr lang="de-DE" dirty="0"/>
                        <a:t>Maxmustermannstraße 1</a:t>
                      </a:r>
                    </a:p>
                  </a:txBody>
                  <a:tcPr/>
                </a:tc>
                <a:tc>
                  <a:txBody>
                    <a:bodyPr/>
                    <a:lstStyle/>
                    <a:p>
                      <a:r>
                        <a:rPr lang="de-DE" dirty="0"/>
                        <a:t>CSU</a:t>
                      </a:r>
                    </a:p>
                  </a:txBody>
                  <a:tcPr/>
                </a:tc>
                <a:tc>
                  <a:txBody>
                    <a:bodyPr/>
                    <a:lstStyle/>
                    <a:p>
                      <a:r>
                        <a:rPr lang="de-DE" dirty="0"/>
                        <a:t>1996</a:t>
                      </a:r>
                    </a:p>
                  </a:txBody>
                  <a:tcPr/>
                </a:tc>
                <a:extLst>
                  <a:ext uri="{0D108BD9-81ED-4DB2-BD59-A6C34878D82A}">
                    <a16:rowId xmlns:a16="http://schemas.microsoft.com/office/drawing/2014/main" val="2844563890"/>
                  </a:ext>
                </a:extLst>
              </a:tr>
              <a:tr h="668280">
                <a:tc>
                  <a:txBody>
                    <a:bodyPr/>
                    <a:lstStyle/>
                    <a:p>
                      <a:r>
                        <a:rPr lang="de-DE" dirty="0"/>
                        <a:t>2</a:t>
                      </a:r>
                    </a:p>
                  </a:txBody>
                  <a:tcPr/>
                </a:tc>
                <a:tc>
                  <a:txBody>
                    <a:bodyPr/>
                    <a:lstStyle/>
                    <a:p>
                      <a:r>
                        <a:rPr lang="de-DE" dirty="0"/>
                        <a:t>1950</a:t>
                      </a:r>
                    </a:p>
                  </a:txBody>
                  <a:tcPr/>
                </a:tc>
                <a:tc>
                  <a:txBody>
                    <a:bodyPr/>
                    <a:lstStyle/>
                    <a:p>
                      <a:r>
                        <a:rPr lang="de-DE" dirty="0"/>
                        <a:t>Mittlere Reife</a:t>
                      </a:r>
                    </a:p>
                  </a:txBody>
                  <a:tcPr/>
                </a:tc>
                <a:tc>
                  <a:txBody>
                    <a:bodyPr/>
                    <a:lstStyle/>
                    <a:p>
                      <a:r>
                        <a:rPr lang="de-DE" dirty="0"/>
                        <a:t>2500€</a:t>
                      </a:r>
                    </a:p>
                  </a:txBody>
                  <a:tcPr/>
                </a:tc>
                <a:tc>
                  <a:txBody>
                    <a:bodyPr/>
                    <a:lstStyle/>
                    <a:p>
                      <a:r>
                        <a:rPr lang="de-DE" dirty="0"/>
                        <a:t>Niedersachsen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Maxmustermannstraße 2</a:t>
                      </a:r>
                    </a:p>
                  </a:txBody>
                  <a:tcPr/>
                </a:tc>
                <a:tc>
                  <a:txBody>
                    <a:bodyPr/>
                    <a:lstStyle/>
                    <a:p>
                      <a:r>
                        <a:rPr lang="de-DE" dirty="0"/>
                        <a:t>SPD</a:t>
                      </a:r>
                    </a:p>
                  </a:txBody>
                  <a:tcPr/>
                </a:tc>
                <a:tc>
                  <a:txBody>
                    <a:bodyPr/>
                    <a:lstStyle/>
                    <a:p>
                      <a:r>
                        <a:rPr lang="de-DE" dirty="0"/>
                        <a:t>1960</a:t>
                      </a:r>
                    </a:p>
                  </a:txBody>
                  <a:tcPr/>
                </a:tc>
                <a:extLst>
                  <a:ext uri="{0D108BD9-81ED-4DB2-BD59-A6C34878D82A}">
                    <a16:rowId xmlns:a16="http://schemas.microsoft.com/office/drawing/2014/main" val="1918467841"/>
                  </a:ext>
                </a:extLst>
              </a:tr>
              <a:tr h="668280">
                <a:tc>
                  <a:txBody>
                    <a:bodyPr/>
                    <a:lstStyle/>
                    <a:p>
                      <a:r>
                        <a:rPr lang="de-DE" dirty="0"/>
                        <a:t>3</a:t>
                      </a:r>
                    </a:p>
                  </a:txBody>
                  <a:tcPr/>
                </a:tc>
                <a:tc>
                  <a:txBody>
                    <a:bodyPr/>
                    <a:lstStyle/>
                    <a:p>
                      <a:r>
                        <a:rPr lang="de-DE" dirty="0"/>
                        <a:t>2001</a:t>
                      </a:r>
                    </a:p>
                  </a:txBody>
                  <a:tcPr/>
                </a:tc>
                <a:tc>
                  <a:txBody>
                    <a:bodyPr/>
                    <a:lstStyle/>
                    <a:p>
                      <a:r>
                        <a:rPr lang="de-DE" dirty="0"/>
                        <a:t>Abitur</a:t>
                      </a:r>
                    </a:p>
                  </a:txBody>
                  <a:tcPr/>
                </a:tc>
                <a:tc>
                  <a:txBody>
                    <a:bodyPr/>
                    <a:lstStyle/>
                    <a:p>
                      <a:r>
                        <a:rPr lang="de-DE" dirty="0"/>
                        <a:t>4000€</a:t>
                      </a:r>
                    </a:p>
                  </a:txBody>
                  <a:tcPr/>
                </a:tc>
                <a:tc>
                  <a:txBody>
                    <a:bodyPr/>
                    <a:lstStyle/>
                    <a:p>
                      <a:r>
                        <a:rPr lang="de-DE" dirty="0"/>
                        <a:t>Berlin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Maxmustermannstraße 3</a:t>
                      </a:r>
                    </a:p>
                  </a:txBody>
                  <a:tcPr/>
                </a:tc>
                <a:tc>
                  <a:txBody>
                    <a:bodyPr/>
                    <a:lstStyle/>
                    <a:p>
                      <a:r>
                        <a:rPr lang="de-DE" dirty="0"/>
                        <a:t>SPD</a:t>
                      </a:r>
                    </a:p>
                  </a:txBody>
                  <a:tcPr/>
                </a:tc>
                <a:tc>
                  <a:txBody>
                    <a:bodyPr/>
                    <a:lstStyle/>
                    <a:p>
                      <a:r>
                        <a:rPr lang="de-DE" dirty="0"/>
                        <a:t>.</a:t>
                      </a:r>
                    </a:p>
                  </a:txBody>
                  <a:tcPr/>
                </a:tc>
                <a:extLst>
                  <a:ext uri="{0D108BD9-81ED-4DB2-BD59-A6C34878D82A}">
                    <a16:rowId xmlns:a16="http://schemas.microsoft.com/office/drawing/2014/main" val="1357562262"/>
                  </a:ext>
                </a:extLst>
              </a:tr>
              <a:tr h="668280">
                <a:tc>
                  <a:txBody>
                    <a:bodyPr/>
                    <a:lstStyle/>
                    <a:p>
                      <a:r>
                        <a:rPr lang="de-DE" dirty="0"/>
                        <a:t>4</a:t>
                      </a:r>
                    </a:p>
                  </a:txBody>
                  <a:tcPr/>
                </a:tc>
                <a:tc>
                  <a:txBody>
                    <a:bodyPr/>
                    <a:lstStyle/>
                    <a:p>
                      <a:r>
                        <a:rPr lang="de-DE" dirty="0"/>
                        <a:t>1890</a:t>
                      </a:r>
                    </a:p>
                  </a:txBody>
                  <a:tcPr/>
                </a:tc>
                <a:tc>
                  <a:txBody>
                    <a:bodyPr/>
                    <a:lstStyle/>
                    <a:p>
                      <a:r>
                        <a:rPr lang="de-DE" dirty="0"/>
                        <a:t>Mittlere Reife</a:t>
                      </a:r>
                    </a:p>
                  </a:txBody>
                  <a:tcPr/>
                </a:tc>
                <a:tc>
                  <a:txBody>
                    <a:bodyPr/>
                    <a:lstStyle/>
                    <a:p>
                      <a:r>
                        <a:rPr lang="de-DE" dirty="0"/>
                        <a:t>2000€</a:t>
                      </a:r>
                    </a:p>
                  </a:txBody>
                  <a:tcPr/>
                </a:tc>
                <a:tc>
                  <a:txBody>
                    <a:bodyPr/>
                    <a:lstStyle/>
                    <a:p>
                      <a:r>
                        <a:rPr lang="de-DE" dirty="0"/>
                        <a:t>NRW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Maxmustermannstraße 4</a:t>
                      </a:r>
                    </a:p>
                  </a:txBody>
                  <a:tcPr/>
                </a:tc>
                <a:tc>
                  <a:txBody>
                    <a:bodyPr/>
                    <a:lstStyle/>
                    <a:p>
                      <a:r>
                        <a:rPr lang="de-DE" dirty="0"/>
                        <a:t>Grüne</a:t>
                      </a:r>
                    </a:p>
                  </a:txBody>
                  <a:tcPr/>
                </a:tc>
                <a:tc>
                  <a:txBody>
                    <a:bodyPr/>
                    <a:lstStyle/>
                    <a:p>
                      <a:r>
                        <a:rPr lang="de-DE" dirty="0"/>
                        <a:t>1983</a:t>
                      </a:r>
                    </a:p>
                  </a:txBody>
                  <a:tcPr/>
                </a:tc>
                <a:extLst>
                  <a:ext uri="{0D108BD9-81ED-4DB2-BD59-A6C34878D82A}">
                    <a16:rowId xmlns:a16="http://schemas.microsoft.com/office/drawing/2014/main" val="1309746983"/>
                  </a:ext>
                </a:extLst>
              </a:tr>
              <a:tr h="668280">
                <a:tc>
                  <a:txBody>
                    <a:bodyPr/>
                    <a:lstStyle/>
                    <a:p>
                      <a:r>
                        <a:rPr lang="de-DE" dirty="0"/>
                        <a:t>5</a:t>
                      </a:r>
                    </a:p>
                  </a:txBody>
                  <a:tcPr/>
                </a:tc>
                <a:tc>
                  <a:txBody>
                    <a:bodyPr/>
                    <a:lstStyle/>
                    <a:p>
                      <a:r>
                        <a:rPr lang="de-DE" dirty="0"/>
                        <a:t>1968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Mittlere Reife</a:t>
                      </a:r>
                    </a:p>
                  </a:txBody>
                  <a:tcPr/>
                </a:tc>
                <a:tc>
                  <a:txBody>
                    <a:bodyPr/>
                    <a:lstStyle/>
                    <a:p>
                      <a:r>
                        <a:rPr lang="de-DE" dirty="0"/>
                        <a:t>2500€</a:t>
                      </a:r>
                    </a:p>
                  </a:txBody>
                  <a:tcPr/>
                </a:tc>
                <a:tc>
                  <a:txBody>
                    <a:bodyPr/>
                    <a:lstStyle/>
                    <a:p>
                      <a:r>
                        <a:rPr lang="de-DE" dirty="0"/>
                        <a:t>Baden-Württemberg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Maxmustermannstraße 5</a:t>
                      </a:r>
                    </a:p>
                  </a:txBody>
                  <a:tcPr/>
                </a:tc>
                <a:tc>
                  <a:txBody>
                    <a:bodyPr/>
                    <a:lstStyle/>
                    <a:p>
                      <a:r>
                        <a:rPr lang="de-DE" dirty="0"/>
                        <a:t>CDU</a:t>
                      </a:r>
                    </a:p>
                  </a:txBody>
                  <a:tcPr/>
                </a:tc>
                <a:tc>
                  <a:txBody>
                    <a:bodyPr/>
                    <a:lstStyle/>
                    <a:p>
                      <a:r>
                        <a:rPr lang="de-DE" dirty="0"/>
                        <a:t>.</a:t>
                      </a:r>
                    </a:p>
                  </a:txBody>
                  <a:tcPr/>
                </a:tc>
                <a:extLst>
                  <a:ext uri="{0D108BD9-81ED-4DB2-BD59-A6C34878D82A}">
                    <a16:rowId xmlns:a16="http://schemas.microsoft.com/office/drawing/2014/main" val="2202613288"/>
                  </a:ext>
                </a:extLst>
              </a:tr>
            </a:tbl>
          </a:graphicData>
        </a:graphic>
      </p:graphicFrame>
      <p:sp>
        <p:nvSpPr>
          <p:cNvPr id="7" name="Ellipse 6">
            <a:extLst>
              <a:ext uri="{FF2B5EF4-FFF2-40B4-BE49-F238E27FC236}">
                <a16:creationId xmlns:a16="http://schemas.microsoft.com/office/drawing/2014/main" id="{6309C5FB-6975-C1D4-900F-8123BF950B13}"/>
              </a:ext>
            </a:extLst>
          </p:cNvPr>
          <p:cNvSpPr/>
          <p:nvPr/>
        </p:nvSpPr>
        <p:spPr>
          <a:xfrm>
            <a:off x="6768195" y="1922102"/>
            <a:ext cx="1779814" cy="91402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 Verbindung mit Pfeil 8">
            <a:extLst>
              <a:ext uri="{FF2B5EF4-FFF2-40B4-BE49-F238E27FC236}">
                <a16:creationId xmlns:a16="http://schemas.microsoft.com/office/drawing/2014/main" id="{9892FAD0-A2E9-9C51-40E2-15D994D0C44A}"/>
              </a:ext>
            </a:extLst>
          </p:cNvPr>
          <p:cNvCxnSpPr>
            <a:cxnSpLocks/>
            <a:stCxn id="7" idx="0"/>
            <a:endCxn id="10" idx="2"/>
          </p:cNvCxnSpPr>
          <p:nvPr/>
        </p:nvCxnSpPr>
        <p:spPr>
          <a:xfrm flipV="1">
            <a:off x="7658102" y="1765377"/>
            <a:ext cx="373559" cy="1567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C7A2E5F1-161C-6092-70A5-CF416D0C3E70}"/>
              </a:ext>
            </a:extLst>
          </p:cNvPr>
          <p:cNvSpPr txBox="1"/>
          <p:nvPr/>
        </p:nvSpPr>
        <p:spPr>
          <a:xfrm>
            <a:off x="6400801" y="1242157"/>
            <a:ext cx="3261720" cy="523220"/>
          </a:xfrm>
          <a:prstGeom prst="rect">
            <a:avLst/>
          </a:prstGeom>
          <a:noFill/>
          <a:ln w="28575">
            <a:solidFill>
              <a:srgbClr val="FF0000"/>
            </a:solidFill>
          </a:ln>
        </p:spPr>
        <p:txBody>
          <a:bodyPr wrap="square" rtlCol="0">
            <a:spAutoFit/>
          </a:bodyPr>
          <a:lstStyle/>
          <a:p>
            <a:r>
              <a:rPr lang="de-DE" sz="1400" b="1" dirty="0">
                <a:solidFill>
                  <a:srgbClr val="FF0000"/>
                </a:solidFill>
              </a:rPr>
              <a:t>On-site = Daten nur vor Ort einsehbar mit strengen Kontrollen</a:t>
            </a:r>
          </a:p>
        </p:txBody>
      </p:sp>
      <p:sp>
        <p:nvSpPr>
          <p:cNvPr id="16" name="Ellipse 15">
            <a:extLst>
              <a:ext uri="{FF2B5EF4-FFF2-40B4-BE49-F238E27FC236}">
                <a16:creationId xmlns:a16="http://schemas.microsoft.com/office/drawing/2014/main" id="{D29A4CF4-90BD-D7E9-CEEE-52FC6435C780}"/>
              </a:ext>
            </a:extLst>
          </p:cNvPr>
          <p:cNvSpPr/>
          <p:nvPr/>
        </p:nvSpPr>
        <p:spPr>
          <a:xfrm>
            <a:off x="9837961" y="1992125"/>
            <a:ext cx="1779814" cy="914029"/>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7" name="Gerade Verbindung mit Pfeil 16">
            <a:extLst>
              <a:ext uri="{FF2B5EF4-FFF2-40B4-BE49-F238E27FC236}">
                <a16:creationId xmlns:a16="http://schemas.microsoft.com/office/drawing/2014/main" id="{6065CE04-CB48-CBCD-A24A-E84962025D17}"/>
              </a:ext>
            </a:extLst>
          </p:cNvPr>
          <p:cNvCxnSpPr>
            <a:cxnSpLocks/>
            <a:stCxn id="16" idx="4"/>
            <a:endCxn id="18" idx="0"/>
          </p:cNvCxnSpPr>
          <p:nvPr/>
        </p:nvCxnSpPr>
        <p:spPr>
          <a:xfrm flipH="1">
            <a:off x="9570537" y="2906154"/>
            <a:ext cx="1157331" cy="3256849"/>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55B727DB-5FB1-6F90-943F-A234BD3DA140}"/>
              </a:ext>
            </a:extLst>
          </p:cNvPr>
          <p:cNvSpPr txBox="1"/>
          <p:nvPr/>
        </p:nvSpPr>
        <p:spPr>
          <a:xfrm>
            <a:off x="7939677" y="6163003"/>
            <a:ext cx="3261720" cy="523220"/>
          </a:xfrm>
          <a:prstGeom prst="rect">
            <a:avLst/>
          </a:prstGeom>
          <a:noFill/>
          <a:ln w="28575">
            <a:solidFill>
              <a:schemeClr val="accent2"/>
            </a:solidFill>
          </a:ln>
        </p:spPr>
        <p:txBody>
          <a:bodyPr wrap="square" rtlCol="0">
            <a:spAutoFit/>
          </a:bodyPr>
          <a:lstStyle/>
          <a:p>
            <a:r>
              <a:rPr lang="de-DE" sz="1400" b="1" dirty="0">
                <a:solidFill>
                  <a:schemeClr val="accent2"/>
                </a:solidFill>
              </a:rPr>
              <a:t>Remote-Zugang = </a:t>
            </a:r>
            <a:r>
              <a:rPr lang="de-DE" sz="1400" dirty="0">
                <a:solidFill>
                  <a:schemeClr val="accent2"/>
                </a:solidFill>
              </a:rPr>
              <a:t>Zugriff auf die Daten </a:t>
            </a:r>
            <a:r>
              <a:rPr lang="de-DE" sz="1400" b="1" dirty="0">
                <a:solidFill>
                  <a:schemeClr val="accent2"/>
                </a:solidFill>
              </a:rPr>
              <a:t>über eine geschützte, virtuelle Umgebung</a:t>
            </a:r>
          </a:p>
        </p:txBody>
      </p:sp>
      <p:sp>
        <p:nvSpPr>
          <p:cNvPr id="27" name="Ellipse 26">
            <a:extLst>
              <a:ext uri="{FF2B5EF4-FFF2-40B4-BE49-F238E27FC236}">
                <a16:creationId xmlns:a16="http://schemas.microsoft.com/office/drawing/2014/main" id="{6BC4C11C-B92A-99CE-B536-60953125B68C}"/>
              </a:ext>
            </a:extLst>
          </p:cNvPr>
          <p:cNvSpPr/>
          <p:nvPr/>
        </p:nvSpPr>
        <p:spPr>
          <a:xfrm>
            <a:off x="5129889" y="1939033"/>
            <a:ext cx="1779814" cy="914029"/>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0" name="Gerade Verbindung mit Pfeil 29">
            <a:extLst>
              <a:ext uri="{FF2B5EF4-FFF2-40B4-BE49-F238E27FC236}">
                <a16:creationId xmlns:a16="http://schemas.microsoft.com/office/drawing/2014/main" id="{39FFC413-81A4-7345-A531-BFFE551ABE35}"/>
              </a:ext>
            </a:extLst>
          </p:cNvPr>
          <p:cNvCxnSpPr>
            <a:cxnSpLocks/>
            <a:stCxn id="27" idx="4"/>
            <a:endCxn id="18" idx="0"/>
          </p:cNvCxnSpPr>
          <p:nvPr/>
        </p:nvCxnSpPr>
        <p:spPr>
          <a:xfrm>
            <a:off x="6019796" y="2853062"/>
            <a:ext cx="3550741" cy="3309941"/>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itel 2">
            <a:extLst>
              <a:ext uri="{FF2B5EF4-FFF2-40B4-BE49-F238E27FC236}">
                <a16:creationId xmlns:a16="http://schemas.microsoft.com/office/drawing/2014/main" id="{F9355F04-400B-0467-F491-08E99EEB7C8B}"/>
              </a:ext>
            </a:extLst>
          </p:cNvPr>
          <p:cNvSpPr>
            <a:spLocks noGrp="1"/>
          </p:cNvSpPr>
          <p:nvPr>
            <p:ph type="title"/>
          </p:nvPr>
        </p:nvSpPr>
        <p:spPr>
          <a:xfrm>
            <a:off x="359453" y="218566"/>
            <a:ext cx="9846870" cy="700133"/>
          </a:xfrm>
        </p:spPr>
        <p:txBody>
          <a:bodyPr/>
          <a:lstStyle/>
          <a:p>
            <a:r>
              <a:rPr lang="de-DE" sz="3200" dirty="0"/>
              <a:t>Studiendesign in Fokus von ELSA: Der Bauplan guter Forschung</a:t>
            </a:r>
          </a:p>
        </p:txBody>
      </p:sp>
      <p:sp>
        <p:nvSpPr>
          <p:cNvPr id="3" name="Textplatzhalter 5">
            <a:extLst>
              <a:ext uri="{FF2B5EF4-FFF2-40B4-BE49-F238E27FC236}">
                <a16:creationId xmlns:a16="http://schemas.microsoft.com/office/drawing/2014/main" id="{4DF68570-E7BC-F887-D603-09B3D4F5589F}"/>
              </a:ext>
            </a:extLst>
          </p:cNvPr>
          <p:cNvSpPr>
            <a:spLocks noGrp="1"/>
          </p:cNvSpPr>
          <p:nvPr>
            <p:ph type="body" sz="quarter" idx="14"/>
          </p:nvPr>
        </p:nvSpPr>
        <p:spPr>
          <a:xfrm>
            <a:off x="838200" y="6340924"/>
            <a:ext cx="10515600" cy="214313"/>
          </a:xfrm>
        </p:spPr>
        <p:txBody>
          <a:bodyPr/>
          <a:lstStyle/>
          <a:p>
            <a:r>
              <a:rPr lang="de-DE" dirty="0">
                <a:solidFill>
                  <a:srgbClr val="6F6F6E"/>
                </a:solidFill>
              </a:rPr>
              <a:t>Nationale Bildungspanel. (o. J.). Zugang zu den NEPS-Daten. https://www.neps-data.de/Datenzentrum/Datenzugangswege</a:t>
            </a:r>
          </a:p>
        </p:txBody>
      </p:sp>
    </p:spTree>
    <p:extLst>
      <p:ext uri="{BB962C8B-B14F-4D97-AF65-F5344CB8AC3E}">
        <p14:creationId xmlns:p14="http://schemas.microsoft.com/office/powerpoint/2010/main" val="297569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6" grpId="0" animBg="1"/>
      <p:bldP spid="18" grpId="0" animBg="1"/>
      <p:bldP spid="27"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M.RUH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9a00cc4-59a4-48e2-97a2-f998a8372b5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70D305730E5004AB3CA90973BBEB1B6" ma:contentTypeVersion="15" ma:contentTypeDescription="Ein neues Dokument erstellen." ma:contentTypeScope="" ma:versionID="3d8d4fb2b3a0a7834f40547a35bd6bbd">
  <xsd:schema xmlns:xsd="http://www.w3.org/2001/XMLSchema" xmlns:xs="http://www.w3.org/2001/XMLSchema" xmlns:p="http://schemas.microsoft.com/office/2006/metadata/properties" xmlns:ns3="99a00cc4-59a4-48e2-97a2-f998a8372b54" xmlns:ns4="96c6cfda-f397-452f-aaf7-354f8a2af71a" targetNamespace="http://schemas.microsoft.com/office/2006/metadata/properties" ma:root="true" ma:fieldsID="85641bfd7f41166e6032c028546e61e5" ns3:_="" ns4:_="">
    <xsd:import namespace="99a00cc4-59a4-48e2-97a2-f998a8372b54"/>
    <xsd:import namespace="96c6cfda-f397-452f-aaf7-354f8a2af71a"/>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a00cc4-59a4-48e2-97a2-f998a8372b5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6cfda-f397-452f-aaf7-354f8a2af71a"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2C2161-177C-49B2-B717-3C5F4CA1CA2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96c6cfda-f397-452f-aaf7-354f8a2af71a"/>
    <ds:schemaRef ds:uri="99a00cc4-59a4-48e2-97a2-f998a8372b54"/>
    <ds:schemaRef ds:uri="http://www.w3.org/XML/1998/namespace"/>
  </ds:schemaRefs>
</ds:datastoreItem>
</file>

<file path=customXml/itemProps2.xml><?xml version="1.0" encoding="utf-8"?>
<ds:datastoreItem xmlns:ds="http://schemas.openxmlformats.org/officeDocument/2006/customXml" ds:itemID="{D5AD1859-ED9D-4D83-947C-9B89E24FE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a00cc4-59a4-48e2-97a2-f998a8372b54"/>
    <ds:schemaRef ds:uri="96c6cfda-f397-452f-aaf7-354f8a2af7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08B3DF7-C6D4-4DDC-B1DB-92E5609C5D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1622</Words>
  <Application>Microsoft Office PowerPoint</Application>
  <PresentationFormat>Breitbild</PresentationFormat>
  <Paragraphs>183</Paragraphs>
  <Slides>14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Wingdings</vt:lpstr>
      <vt:lpstr>Calibri</vt:lpstr>
      <vt:lpstr>Arial</vt:lpstr>
      <vt:lpstr>Lato</vt:lpstr>
      <vt:lpstr>Office</vt:lpstr>
      <vt:lpstr>PowerPoint-Präsentation</vt:lpstr>
      <vt:lpstr>PowerPoint-Präsentation</vt:lpstr>
      <vt:lpstr>Studiendesign in Fokus von ELSA: Der Bauplan guter Forschung</vt:lpstr>
      <vt:lpstr>PowerPoint-Präsentation</vt:lpstr>
      <vt:lpstr>Studiendesign in Fokus von ELSA: Der Bauplan guter Forschung</vt:lpstr>
      <vt:lpstr>Studiendesign in Fokus von ELSA: Der Bauplan guter Forschung</vt:lpstr>
      <vt:lpstr>Studiendesign in Fokus von ELSA: Der Bauplan guter Forschung</vt:lpstr>
      <vt:lpstr>Studiendesign in Fokus von ELSA: Der Bauplan guter Forschung</vt:lpstr>
      <vt:lpstr>Studiendesign in Fokus von ELSA: Der Bauplan guter Forschung</vt:lpstr>
      <vt:lpstr>Studiendesign in Fokus von ELSA: Der Bauplan guter Forschung</vt:lpstr>
      <vt:lpstr>Studiendesign in Fokus von ELSA: Der Bauplan guter Forschung</vt:lpstr>
      <vt:lpstr>Literaturverzeichnis</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Hilgers</dc:creator>
  <cp:lastModifiedBy>Schorr, Sabrina</cp:lastModifiedBy>
  <cp:revision>104</cp:revision>
  <dcterms:created xsi:type="dcterms:W3CDTF">2020-11-02T13:54:24Z</dcterms:created>
  <dcterms:modified xsi:type="dcterms:W3CDTF">2025-10-31T10:29:44Z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0x010100570D305730E5004AB3CA90973BBEB1B6</vt:lpwstr>
  </property>
  <property fmtid="{D5CDD505-2E9C-101B-9397-08002B2CF9AE}" pid="3" name="MediaServiceImageTags">
    <vt:lpwstr/>
  </property>
</Properties>
</file>