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45"/>
  </p:notesMasterIdLst>
  <p:sldIdLst>
    <p:sldId id="337" r:id="rId5"/>
    <p:sldId id="382" r:id="rId6"/>
    <p:sldId id="345" r:id="rId7"/>
    <p:sldId id="344" r:id="rId8"/>
    <p:sldId id="333" r:id="rId9"/>
    <p:sldId id="347" r:id="rId10"/>
    <p:sldId id="373" r:id="rId11"/>
    <p:sldId id="374" r:id="rId12"/>
    <p:sldId id="340" r:id="rId13"/>
    <p:sldId id="346" r:id="rId14"/>
    <p:sldId id="367" r:id="rId15"/>
    <p:sldId id="385" r:id="rId16"/>
    <p:sldId id="348" r:id="rId17"/>
    <p:sldId id="376" r:id="rId18"/>
    <p:sldId id="375" r:id="rId19"/>
    <p:sldId id="356" r:id="rId20"/>
    <p:sldId id="377" r:id="rId21"/>
    <p:sldId id="349" r:id="rId22"/>
    <p:sldId id="378" r:id="rId23"/>
    <p:sldId id="381" r:id="rId24"/>
    <p:sldId id="358" r:id="rId25"/>
    <p:sldId id="379" r:id="rId26"/>
    <p:sldId id="357" r:id="rId27"/>
    <p:sldId id="370" r:id="rId28"/>
    <p:sldId id="363" r:id="rId29"/>
    <p:sldId id="368" r:id="rId30"/>
    <p:sldId id="369" r:id="rId31"/>
    <p:sldId id="360" r:id="rId32"/>
    <p:sldId id="380" r:id="rId33"/>
    <p:sldId id="351" r:id="rId34"/>
    <p:sldId id="361" r:id="rId35"/>
    <p:sldId id="364" r:id="rId36"/>
    <p:sldId id="365" r:id="rId37"/>
    <p:sldId id="386" r:id="rId38"/>
    <p:sldId id="353" r:id="rId39"/>
    <p:sldId id="354" r:id="rId40"/>
    <p:sldId id="355" r:id="rId41"/>
    <p:sldId id="384" r:id="rId42"/>
    <p:sldId id="383" r:id="rId43"/>
    <p:sldId id="336" r:id="rId44"/>
  </p:sldIdLst>
  <p:sldSz cx="12192000" cy="6858000"/>
  <p:notesSz cx="6858000" cy="9144000"/>
  <p:embeddedFontLst>
    <p:embeddedFont>
      <p:font typeface="Lato" panose="020F0502020204030203" pitchFamily="34" charset="0"/>
      <p:regular r:id="rId46"/>
      <p:bold r:id="rId47"/>
      <p:italic r:id="rId48"/>
      <p:boldItalic r:id="rId49"/>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5195BF1F-816D-1F4B-A1A5-7617063E8E54}">
          <p14:sldIdLst>
            <p14:sldId id="337"/>
            <p14:sldId id="382"/>
            <p14:sldId id="345"/>
            <p14:sldId id="344"/>
            <p14:sldId id="333"/>
            <p14:sldId id="347"/>
            <p14:sldId id="373"/>
            <p14:sldId id="374"/>
            <p14:sldId id="340"/>
            <p14:sldId id="346"/>
            <p14:sldId id="367"/>
            <p14:sldId id="385"/>
            <p14:sldId id="348"/>
            <p14:sldId id="376"/>
            <p14:sldId id="375"/>
            <p14:sldId id="356"/>
            <p14:sldId id="377"/>
            <p14:sldId id="349"/>
            <p14:sldId id="378"/>
            <p14:sldId id="381"/>
            <p14:sldId id="358"/>
            <p14:sldId id="379"/>
            <p14:sldId id="357"/>
            <p14:sldId id="370"/>
            <p14:sldId id="363"/>
            <p14:sldId id="368"/>
            <p14:sldId id="369"/>
            <p14:sldId id="360"/>
            <p14:sldId id="380"/>
            <p14:sldId id="351"/>
            <p14:sldId id="361"/>
            <p14:sldId id="364"/>
            <p14:sldId id="365"/>
            <p14:sldId id="386"/>
            <p14:sldId id="353"/>
            <p14:sldId id="354"/>
            <p14:sldId id="355"/>
            <p14:sldId id="384"/>
            <p14:sldId id="383"/>
            <p14:sldId id="33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0C033-79B9-F8AA-0D60-AE086CAA08A4}" name="Lehr, Alexander" initials="LA" userId="S::alexander.lehr_ruhr-uni-bochum.de#ext#@uniwhde.onmicrosoft.com::8a837e51-e11f-486e-98d4-923fdee67375" providerId="AD"/>
  <p188:author id="{FEA207C0-2B6F-D0AF-2776-662460C3299C}" name="Schubert, Daniel" initials="DS" userId="S::Daniel.Schubert-p3r@ruhr-uni-bochum.de::9d031016-938e-42a5-94cc-add66f78cbd1" providerId="AD"/>
  <p188:author id="{E68870DE-3B73-42DB-57BA-1AD436F25C25}" name="Jasinski, Jana" initials="JJ" userId="S::Jana.Jasinski@ruhr-uni-bochum.de::4e395571-cf66-4537-9633-71a2b661d36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nz, Anne" initials="MA" lastIdx="1" clrIdx="0">
    <p:extLst>
      <p:ext uri="{19B8F6BF-5375-455C-9EA6-DF929625EA0E}">
        <p15:presenceInfo xmlns:p15="http://schemas.microsoft.com/office/powerpoint/2012/main" userId="S-1-5-21-1139895982-289624505-398547282-38138" providerId="AD"/>
      </p:ext>
    </p:extLst>
  </p:cmAuthor>
  <p:cmAuthor id="2" name="Lüdorf, Vivian" initials="LV" lastIdx="5" clrIdx="1">
    <p:extLst>
      <p:ext uri="{19B8F6BF-5375-455C-9EA6-DF929625EA0E}">
        <p15:presenceInfo xmlns:p15="http://schemas.microsoft.com/office/powerpoint/2012/main" userId="S::vivian.luedorf@uni-wh.de::a2c1b10b-adfb-4ac6-8111-7787d0e03f7a" providerId="AD"/>
      </p:ext>
    </p:extLst>
  </p:cmAuthor>
  <p:cmAuthor id="3" name="Richter, Isabel" initials="IR" lastIdx="3" clrIdx="2">
    <p:extLst>
      <p:ext uri="{19B8F6BF-5375-455C-9EA6-DF929625EA0E}">
        <p15:presenceInfo xmlns:p15="http://schemas.microsoft.com/office/powerpoint/2012/main" userId="S::isabel.richter@uni-wh.de::93865361-3cba-4a87-907d-96dec40958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6F6E"/>
    <a:srgbClr val="0A4F9F"/>
    <a:srgbClr val="004F9F"/>
    <a:srgbClr val="8B8B8A"/>
    <a:srgbClr val="F2F2F2"/>
    <a:srgbClr val="D9D9D9"/>
    <a:srgbClr val="0D0D0D"/>
    <a:srgbClr val="FFFFFF"/>
    <a:srgbClr val="8D8D8C"/>
    <a:srgbClr val="A90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58452" autoAdjust="0"/>
  </p:normalViewPr>
  <p:slideViewPr>
    <p:cSldViewPr snapToGrid="0">
      <p:cViewPr varScale="1">
        <p:scale>
          <a:sx n="45" d="100"/>
          <a:sy n="45" d="100"/>
        </p:scale>
        <p:origin x="2045" y="43"/>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C7F3DC-5E84-463B-BFC5-80D5C1C14FEE}" type="doc">
      <dgm:prSet loTypeId="urn:microsoft.com/office/officeart/2005/8/layout/hProcess9" loCatId="process" qsTypeId="urn:microsoft.com/office/officeart/2005/8/quickstyle/simple1" qsCatId="simple" csTypeId="urn:microsoft.com/office/officeart/2005/8/colors/accent1_2" csCatId="accent1" phldr="1"/>
      <dgm:spPr/>
    </dgm:pt>
    <dgm:pt modelId="{F06F4AF4-305D-44D4-B829-0AB2061346A7}">
      <dgm:prSet phldrT="[Text]" custT="1"/>
      <dgm:spPr>
        <a:solidFill>
          <a:srgbClr val="004F9F"/>
        </a:solidFill>
      </dgm:spPr>
      <dgm:t>
        <a:bodyPr anchor="t"/>
        <a:lstStyle/>
        <a:p>
          <a:r>
            <a:rPr lang="de-DE" sz="1200" b="1" dirty="0"/>
            <a:t>1. Faktenbezug</a:t>
          </a:r>
        </a:p>
        <a:p>
          <a:r>
            <a:rPr lang="de-DE" sz="1200" dirty="0"/>
            <a:t>z.B. Hilfe für blinde Menschen</a:t>
          </a:r>
        </a:p>
      </dgm:t>
    </dgm:pt>
    <dgm:pt modelId="{03F850EF-B7B5-4C00-9831-3C3E13F77963}" type="parTrans" cxnId="{F998F174-433A-4BFA-98AD-4E8F565EBAED}">
      <dgm:prSet/>
      <dgm:spPr/>
      <dgm:t>
        <a:bodyPr/>
        <a:lstStyle/>
        <a:p>
          <a:endParaRPr lang="de-DE"/>
        </a:p>
      </dgm:t>
    </dgm:pt>
    <dgm:pt modelId="{F78270C2-1CF2-4F72-A526-342F2E760F3B}" type="sibTrans" cxnId="{F998F174-433A-4BFA-98AD-4E8F565EBAED}">
      <dgm:prSet/>
      <dgm:spPr/>
      <dgm:t>
        <a:bodyPr/>
        <a:lstStyle/>
        <a:p>
          <a:endParaRPr lang="de-DE"/>
        </a:p>
      </dgm:t>
    </dgm:pt>
    <dgm:pt modelId="{B3AE74F3-7483-42DE-8A82-262E092318B1}">
      <dgm:prSet phldrT="[Text]" custT="1"/>
      <dgm:spPr>
        <a:solidFill>
          <a:srgbClr val="004F9F"/>
        </a:solidFill>
      </dgm:spPr>
      <dgm:t>
        <a:bodyPr anchor="t"/>
        <a:lstStyle/>
        <a:p>
          <a:r>
            <a:rPr lang="de-DE" sz="1200" b="1" dirty="0"/>
            <a:t>2. Gefühle</a:t>
          </a:r>
        </a:p>
        <a:p>
          <a:r>
            <a:rPr lang="de-DE" sz="1200" dirty="0"/>
            <a:t>Sympathie ist ein Antrieb, aber keine tragfähige moralische Begründung.</a:t>
          </a:r>
        </a:p>
        <a:p>
          <a:endParaRPr lang="de-DE" sz="1200" dirty="0"/>
        </a:p>
      </dgm:t>
    </dgm:pt>
    <dgm:pt modelId="{BCF9CB9E-4DD1-4FD0-9863-049D5DDE493A}" type="parTrans" cxnId="{CDEBB4A1-C8BA-4109-91A2-6C511C8A5497}">
      <dgm:prSet/>
      <dgm:spPr/>
      <dgm:t>
        <a:bodyPr/>
        <a:lstStyle/>
        <a:p>
          <a:endParaRPr lang="de-DE"/>
        </a:p>
      </dgm:t>
    </dgm:pt>
    <dgm:pt modelId="{1677CBC0-D9BC-4463-82A4-68000BA7DD77}" type="sibTrans" cxnId="{CDEBB4A1-C8BA-4109-91A2-6C511C8A5497}">
      <dgm:prSet/>
      <dgm:spPr/>
      <dgm:t>
        <a:bodyPr/>
        <a:lstStyle/>
        <a:p>
          <a:endParaRPr lang="de-DE"/>
        </a:p>
      </dgm:t>
    </dgm:pt>
    <dgm:pt modelId="{4E596578-C49F-4CD6-9B69-6F123809DE67}">
      <dgm:prSet phldrT="[Text]" custT="1"/>
      <dgm:spPr>
        <a:solidFill>
          <a:srgbClr val="004F9F"/>
        </a:solidFill>
      </dgm:spPr>
      <dgm:t>
        <a:bodyPr anchor="t"/>
        <a:lstStyle/>
        <a:p>
          <a:r>
            <a:rPr lang="de-DE" sz="1200" b="1" dirty="0"/>
            <a:t>3. Folgenabwägung</a:t>
          </a:r>
        </a:p>
        <a:p>
          <a:r>
            <a:rPr lang="de-DE" sz="1200" dirty="0"/>
            <a:t>Bewertung des Nutzens/Schadens (z.B. „der Zweck heilig die Mittel“).</a:t>
          </a:r>
        </a:p>
      </dgm:t>
    </dgm:pt>
    <dgm:pt modelId="{335F2F6B-2286-4F37-ABD1-BE801679B3B1}" type="parTrans" cxnId="{5D1F98F1-AEF7-49D8-851F-2C46BC8EF1C5}">
      <dgm:prSet/>
      <dgm:spPr/>
      <dgm:t>
        <a:bodyPr/>
        <a:lstStyle/>
        <a:p>
          <a:endParaRPr lang="de-DE"/>
        </a:p>
      </dgm:t>
    </dgm:pt>
    <dgm:pt modelId="{92E6DA47-59D5-42C2-9AE8-9493F140CA54}" type="sibTrans" cxnId="{5D1F98F1-AEF7-49D8-851F-2C46BC8EF1C5}">
      <dgm:prSet/>
      <dgm:spPr/>
      <dgm:t>
        <a:bodyPr/>
        <a:lstStyle/>
        <a:p>
          <a:endParaRPr lang="de-DE"/>
        </a:p>
      </dgm:t>
    </dgm:pt>
    <dgm:pt modelId="{F21BBBB6-8B71-4675-BEB2-21F802CF2747}">
      <dgm:prSet phldrT="[Text]" custT="1"/>
      <dgm:spPr>
        <a:solidFill>
          <a:srgbClr val="004F9F"/>
        </a:solidFill>
      </dgm:spPr>
      <dgm:t>
        <a:bodyPr anchor="t"/>
        <a:lstStyle/>
        <a:p>
          <a:r>
            <a:rPr lang="de-DE" sz="1200" b="1" dirty="0"/>
            <a:t>4. Moralkodex</a:t>
          </a:r>
        </a:p>
        <a:p>
          <a:r>
            <a:rPr lang="de-DE" sz="1200" dirty="0"/>
            <a:t>Normen sind oft nicht ausreichend und müssen  auf Gültigkeit hinterfragt werden.</a:t>
          </a:r>
        </a:p>
      </dgm:t>
    </dgm:pt>
    <dgm:pt modelId="{06475021-451C-440E-8EE6-F72E0DBDBE0E}" type="parTrans" cxnId="{F1A9CA8A-6A10-4DE1-8828-EFE4A70E9605}">
      <dgm:prSet/>
      <dgm:spPr/>
      <dgm:t>
        <a:bodyPr/>
        <a:lstStyle/>
        <a:p>
          <a:endParaRPr lang="de-DE"/>
        </a:p>
      </dgm:t>
    </dgm:pt>
    <dgm:pt modelId="{8A9F0733-0CF1-439C-BD77-07FB5BA68904}" type="sibTrans" cxnId="{F1A9CA8A-6A10-4DE1-8828-EFE4A70E9605}">
      <dgm:prSet/>
      <dgm:spPr/>
      <dgm:t>
        <a:bodyPr/>
        <a:lstStyle/>
        <a:p>
          <a:endParaRPr lang="de-DE"/>
        </a:p>
      </dgm:t>
    </dgm:pt>
    <dgm:pt modelId="{D7B6C5AD-E399-439E-A233-0E54BC30960C}">
      <dgm:prSet phldrT="[Text]" custT="1"/>
      <dgm:spPr>
        <a:solidFill>
          <a:srgbClr val="004F9F"/>
        </a:solidFill>
      </dgm:spPr>
      <dgm:t>
        <a:bodyPr anchor="t"/>
        <a:lstStyle/>
        <a:p>
          <a:r>
            <a:rPr lang="de-DE" sz="1200" b="1" dirty="0"/>
            <a:t>5. Moralische Kompetenz</a:t>
          </a:r>
        </a:p>
        <a:p>
          <a:r>
            <a:rPr lang="de-DE" sz="1200" dirty="0"/>
            <a:t>Aussagen von Fachleuten sind auch kritisch zu reflektieren.</a:t>
          </a:r>
        </a:p>
      </dgm:t>
    </dgm:pt>
    <dgm:pt modelId="{57740BAA-1152-4029-B459-307F3F69A820}" type="parTrans" cxnId="{1882CE53-583B-4551-8F26-695CC6D24998}">
      <dgm:prSet/>
      <dgm:spPr/>
      <dgm:t>
        <a:bodyPr/>
        <a:lstStyle/>
        <a:p>
          <a:endParaRPr lang="de-DE"/>
        </a:p>
      </dgm:t>
    </dgm:pt>
    <dgm:pt modelId="{2598951A-C495-4A91-9F25-4D2A59ED384A}" type="sibTrans" cxnId="{1882CE53-583B-4551-8F26-695CC6D24998}">
      <dgm:prSet/>
      <dgm:spPr/>
      <dgm:t>
        <a:bodyPr/>
        <a:lstStyle/>
        <a:p>
          <a:endParaRPr lang="de-DE"/>
        </a:p>
      </dgm:t>
    </dgm:pt>
    <dgm:pt modelId="{CB4CFFD7-2F9E-4F13-B7B6-EA7CD3F8E87B}">
      <dgm:prSet phldrT="[Text]" custT="1"/>
      <dgm:spPr>
        <a:solidFill>
          <a:srgbClr val="004F9F"/>
        </a:solidFill>
      </dgm:spPr>
      <dgm:t>
        <a:bodyPr anchor="t"/>
        <a:lstStyle/>
        <a:p>
          <a:r>
            <a:rPr lang="de-DE" sz="1200" b="1" dirty="0"/>
            <a:t>6. Gewissen</a:t>
          </a:r>
        </a:p>
        <a:p>
          <a:r>
            <a:rPr lang="de-DE" sz="1200" dirty="0"/>
            <a:t>Zentrale Instanz, da moralisches Handeln Selbstverpflichtung voraussetzt. </a:t>
          </a:r>
        </a:p>
      </dgm:t>
    </dgm:pt>
    <dgm:pt modelId="{8FE193AA-0B51-4683-BCF6-BEA71F29917A}" type="parTrans" cxnId="{06546580-21B8-4B57-BBB1-948E0BF24799}">
      <dgm:prSet/>
      <dgm:spPr/>
      <dgm:t>
        <a:bodyPr/>
        <a:lstStyle/>
        <a:p>
          <a:endParaRPr lang="de-DE"/>
        </a:p>
      </dgm:t>
    </dgm:pt>
    <dgm:pt modelId="{88007162-A38E-4A88-99FD-944191503FDE}" type="sibTrans" cxnId="{06546580-21B8-4B57-BBB1-948E0BF24799}">
      <dgm:prSet/>
      <dgm:spPr/>
      <dgm:t>
        <a:bodyPr/>
        <a:lstStyle/>
        <a:p>
          <a:endParaRPr lang="de-DE"/>
        </a:p>
      </dgm:t>
    </dgm:pt>
    <dgm:pt modelId="{33215C80-3679-F94D-8E67-F41FBC0AAE0F}" type="pres">
      <dgm:prSet presAssocID="{89C7F3DC-5E84-463B-BFC5-80D5C1C14FEE}" presName="CompostProcess" presStyleCnt="0">
        <dgm:presLayoutVars>
          <dgm:dir/>
          <dgm:resizeHandles val="exact"/>
        </dgm:presLayoutVars>
      </dgm:prSet>
      <dgm:spPr/>
    </dgm:pt>
    <dgm:pt modelId="{BFB5FDA3-08F7-E44D-BBF1-A67F19B9AC3F}" type="pres">
      <dgm:prSet presAssocID="{89C7F3DC-5E84-463B-BFC5-80D5C1C14FEE}" presName="arrow" presStyleLbl="bgShp" presStyleIdx="0" presStyleCnt="1"/>
      <dgm:spPr>
        <a:solidFill>
          <a:schemeClr val="tx2">
            <a:lumMod val="40000"/>
            <a:lumOff val="60000"/>
          </a:schemeClr>
        </a:solidFill>
      </dgm:spPr>
    </dgm:pt>
    <dgm:pt modelId="{0ECA5833-FD7B-BF46-9B97-51329237BB2C}" type="pres">
      <dgm:prSet presAssocID="{89C7F3DC-5E84-463B-BFC5-80D5C1C14FEE}" presName="linearProcess" presStyleCnt="0"/>
      <dgm:spPr/>
    </dgm:pt>
    <dgm:pt modelId="{1718D9D8-55D1-A84E-ADED-28D8FFECA519}" type="pres">
      <dgm:prSet presAssocID="{F06F4AF4-305D-44D4-B829-0AB2061346A7}" presName="textNode" presStyleLbl="node1" presStyleIdx="0" presStyleCnt="6">
        <dgm:presLayoutVars>
          <dgm:bulletEnabled val="1"/>
        </dgm:presLayoutVars>
      </dgm:prSet>
      <dgm:spPr/>
    </dgm:pt>
    <dgm:pt modelId="{F330ADB5-7175-D547-9DFE-90703F90AA9D}" type="pres">
      <dgm:prSet presAssocID="{F78270C2-1CF2-4F72-A526-342F2E760F3B}" presName="sibTrans" presStyleCnt="0"/>
      <dgm:spPr/>
    </dgm:pt>
    <dgm:pt modelId="{7F2FF8B2-0E5B-C943-B7FF-517A3AEDDA04}" type="pres">
      <dgm:prSet presAssocID="{B3AE74F3-7483-42DE-8A82-262E092318B1}" presName="textNode" presStyleLbl="node1" presStyleIdx="1" presStyleCnt="6">
        <dgm:presLayoutVars>
          <dgm:bulletEnabled val="1"/>
        </dgm:presLayoutVars>
      </dgm:prSet>
      <dgm:spPr/>
    </dgm:pt>
    <dgm:pt modelId="{D8B5DF8C-3661-F543-A4CE-4651EE3F8B4A}" type="pres">
      <dgm:prSet presAssocID="{1677CBC0-D9BC-4463-82A4-68000BA7DD77}" presName="sibTrans" presStyleCnt="0"/>
      <dgm:spPr/>
    </dgm:pt>
    <dgm:pt modelId="{9B260561-C3EA-E441-86C7-A5670B97D824}" type="pres">
      <dgm:prSet presAssocID="{4E596578-C49F-4CD6-9B69-6F123809DE67}" presName="textNode" presStyleLbl="node1" presStyleIdx="2" presStyleCnt="6">
        <dgm:presLayoutVars>
          <dgm:bulletEnabled val="1"/>
        </dgm:presLayoutVars>
      </dgm:prSet>
      <dgm:spPr/>
    </dgm:pt>
    <dgm:pt modelId="{D09BFD56-A541-B947-86FA-C04D8E8E6B98}" type="pres">
      <dgm:prSet presAssocID="{92E6DA47-59D5-42C2-9AE8-9493F140CA54}" presName="sibTrans" presStyleCnt="0"/>
      <dgm:spPr/>
    </dgm:pt>
    <dgm:pt modelId="{4723B35E-F93D-D547-81A7-C2DEE1D4BF50}" type="pres">
      <dgm:prSet presAssocID="{F21BBBB6-8B71-4675-BEB2-21F802CF2747}" presName="textNode" presStyleLbl="node1" presStyleIdx="3" presStyleCnt="6">
        <dgm:presLayoutVars>
          <dgm:bulletEnabled val="1"/>
        </dgm:presLayoutVars>
      </dgm:prSet>
      <dgm:spPr/>
    </dgm:pt>
    <dgm:pt modelId="{022C7611-E84C-3047-AA43-EE55629DFE4F}" type="pres">
      <dgm:prSet presAssocID="{8A9F0733-0CF1-439C-BD77-07FB5BA68904}" presName="sibTrans" presStyleCnt="0"/>
      <dgm:spPr/>
    </dgm:pt>
    <dgm:pt modelId="{5DA614F1-7049-4F4F-BC98-DE243BF23803}" type="pres">
      <dgm:prSet presAssocID="{D7B6C5AD-E399-439E-A233-0E54BC30960C}" presName="textNode" presStyleLbl="node1" presStyleIdx="4" presStyleCnt="6">
        <dgm:presLayoutVars>
          <dgm:bulletEnabled val="1"/>
        </dgm:presLayoutVars>
      </dgm:prSet>
      <dgm:spPr/>
    </dgm:pt>
    <dgm:pt modelId="{E7106CF6-48BC-0843-B1CB-0AFBD0A3B7A9}" type="pres">
      <dgm:prSet presAssocID="{2598951A-C495-4A91-9F25-4D2A59ED384A}" presName="sibTrans" presStyleCnt="0"/>
      <dgm:spPr/>
    </dgm:pt>
    <dgm:pt modelId="{14C9DD0E-E7BB-E94D-9449-3A795E001E60}" type="pres">
      <dgm:prSet presAssocID="{CB4CFFD7-2F9E-4F13-B7B6-EA7CD3F8E87B}" presName="textNode" presStyleLbl="node1" presStyleIdx="5" presStyleCnt="6">
        <dgm:presLayoutVars>
          <dgm:bulletEnabled val="1"/>
        </dgm:presLayoutVars>
      </dgm:prSet>
      <dgm:spPr/>
    </dgm:pt>
  </dgm:ptLst>
  <dgm:cxnLst>
    <dgm:cxn modelId="{1882CE53-583B-4551-8F26-695CC6D24998}" srcId="{89C7F3DC-5E84-463B-BFC5-80D5C1C14FEE}" destId="{D7B6C5AD-E399-439E-A233-0E54BC30960C}" srcOrd="4" destOrd="0" parTransId="{57740BAA-1152-4029-B459-307F3F69A820}" sibTransId="{2598951A-C495-4A91-9F25-4D2A59ED384A}"/>
    <dgm:cxn modelId="{F998F174-433A-4BFA-98AD-4E8F565EBAED}" srcId="{89C7F3DC-5E84-463B-BFC5-80D5C1C14FEE}" destId="{F06F4AF4-305D-44D4-B829-0AB2061346A7}" srcOrd="0" destOrd="0" parTransId="{03F850EF-B7B5-4C00-9831-3C3E13F77963}" sibTransId="{F78270C2-1CF2-4F72-A526-342F2E760F3B}"/>
    <dgm:cxn modelId="{5F12415A-AB6E-5A42-9225-A14721F38BCF}" type="presOf" srcId="{D7B6C5AD-E399-439E-A233-0E54BC30960C}" destId="{5DA614F1-7049-4F4F-BC98-DE243BF23803}" srcOrd="0" destOrd="0" presId="urn:microsoft.com/office/officeart/2005/8/layout/hProcess9"/>
    <dgm:cxn modelId="{06546580-21B8-4B57-BBB1-948E0BF24799}" srcId="{89C7F3DC-5E84-463B-BFC5-80D5C1C14FEE}" destId="{CB4CFFD7-2F9E-4F13-B7B6-EA7CD3F8E87B}" srcOrd="5" destOrd="0" parTransId="{8FE193AA-0B51-4683-BCF6-BEA71F29917A}" sibTransId="{88007162-A38E-4A88-99FD-944191503FDE}"/>
    <dgm:cxn modelId="{F1A9CA8A-6A10-4DE1-8828-EFE4A70E9605}" srcId="{89C7F3DC-5E84-463B-BFC5-80D5C1C14FEE}" destId="{F21BBBB6-8B71-4675-BEB2-21F802CF2747}" srcOrd="3" destOrd="0" parTransId="{06475021-451C-440E-8EE6-F72E0DBDBE0E}" sibTransId="{8A9F0733-0CF1-439C-BD77-07FB5BA68904}"/>
    <dgm:cxn modelId="{88D3DD9B-87DD-B64A-A2AD-558A9D9BB6D2}" type="presOf" srcId="{F06F4AF4-305D-44D4-B829-0AB2061346A7}" destId="{1718D9D8-55D1-A84E-ADED-28D8FFECA519}" srcOrd="0" destOrd="0" presId="urn:microsoft.com/office/officeart/2005/8/layout/hProcess9"/>
    <dgm:cxn modelId="{CDEBB4A1-C8BA-4109-91A2-6C511C8A5497}" srcId="{89C7F3DC-5E84-463B-BFC5-80D5C1C14FEE}" destId="{B3AE74F3-7483-42DE-8A82-262E092318B1}" srcOrd="1" destOrd="0" parTransId="{BCF9CB9E-4DD1-4FD0-9863-049D5DDE493A}" sibTransId="{1677CBC0-D9BC-4463-82A4-68000BA7DD77}"/>
    <dgm:cxn modelId="{6AC0BEAB-BEB5-B341-B694-7DEB80A36AE9}" type="presOf" srcId="{4E596578-C49F-4CD6-9B69-6F123809DE67}" destId="{9B260561-C3EA-E441-86C7-A5670B97D824}" srcOrd="0" destOrd="0" presId="urn:microsoft.com/office/officeart/2005/8/layout/hProcess9"/>
    <dgm:cxn modelId="{97E487D0-6DEA-814B-B6FA-E3E6F27EECEC}" type="presOf" srcId="{B3AE74F3-7483-42DE-8A82-262E092318B1}" destId="{7F2FF8B2-0E5B-C943-B7FF-517A3AEDDA04}" srcOrd="0" destOrd="0" presId="urn:microsoft.com/office/officeart/2005/8/layout/hProcess9"/>
    <dgm:cxn modelId="{424C91D2-E331-414F-B484-A465D9A536C3}" type="presOf" srcId="{89C7F3DC-5E84-463B-BFC5-80D5C1C14FEE}" destId="{33215C80-3679-F94D-8E67-F41FBC0AAE0F}" srcOrd="0" destOrd="0" presId="urn:microsoft.com/office/officeart/2005/8/layout/hProcess9"/>
    <dgm:cxn modelId="{80CAC0E7-6789-F742-AB9F-CF043C7ECFA4}" type="presOf" srcId="{CB4CFFD7-2F9E-4F13-B7B6-EA7CD3F8E87B}" destId="{14C9DD0E-E7BB-E94D-9449-3A795E001E60}" srcOrd="0" destOrd="0" presId="urn:microsoft.com/office/officeart/2005/8/layout/hProcess9"/>
    <dgm:cxn modelId="{5D1F98F1-AEF7-49D8-851F-2C46BC8EF1C5}" srcId="{89C7F3DC-5E84-463B-BFC5-80D5C1C14FEE}" destId="{4E596578-C49F-4CD6-9B69-6F123809DE67}" srcOrd="2" destOrd="0" parTransId="{335F2F6B-2286-4F37-ABD1-BE801679B3B1}" sibTransId="{92E6DA47-59D5-42C2-9AE8-9493F140CA54}"/>
    <dgm:cxn modelId="{711683F6-B292-2040-BFBF-F227163574FB}" type="presOf" srcId="{F21BBBB6-8B71-4675-BEB2-21F802CF2747}" destId="{4723B35E-F93D-D547-81A7-C2DEE1D4BF50}" srcOrd="0" destOrd="0" presId="urn:microsoft.com/office/officeart/2005/8/layout/hProcess9"/>
    <dgm:cxn modelId="{0CE47148-5FD4-F84D-9744-590CC03EBA75}" type="presParOf" srcId="{33215C80-3679-F94D-8E67-F41FBC0AAE0F}" destId="{BFB5FDA3-08F7-E44D-BBF1-A67F19B9AC3F}" srcOrd="0" destOrd="0" presId="urn:microsoft.com/office/officeart/2005/8/layout/hProcess9"/>
    <dgm:cxn modelId="{E21667B3-EFEB-E446-BF08-EBE773A3E950}" type="presParOf" srcId="{33215C80-3679-F94D-8E67-F41FBC0AAE0F}" destId="{0ECA5833-FD7B-BF46-9B97-51329237BB2C}" srcOrd="1" destOrd="0" presId="urn:microsoft.com/office/officeart/2005/8/layout/hProcess9"/>
    <dgm:cxn modelId="{3F91B036-C4EA-4D4A-86DA-538F8577042C}" type="presParOf" srcId="{0ECA5833-FD7B-BF46-9B97-51329237BB2C}" destId="{1718D9D8-55D1-A84E-ADED-28D8FFECA519}" srcOrd="0" destOrd="0" presId="urn:microsoft.com/office/officeart/2005/8/layout/hProcess9"/>
    <dgm:cxn modelId="{5FB0BAEE-1F05-E94D-9623-9F0B9AB82DA4}" type="presParOf" srcId="{0ECA5833-FD7B-BF46-9B97-51329237BB2C}" destId="{F330ADB5-7175-D547-9DFE-90703F90AA9D}" srcOrd="1" destOrd="0" presId="urn:microsoft.com/office/officeart/2005/8/layout/hProcess9"/>
    <dgm:cxn modelId="{4173D0DD-AEFC-9041-BAA0-D965F23524E5}" type="presParOf" srcId="{0ECA5833-FD7B-BF46-9B97-51329237BB2C}" destId="{7F2FF8B2-0E5B-C943-B7FF-517A3AEDDA04}" srcOrd="2" destOrd="0" presId="urn:microsoft.com/office/officeart/2005/8/layout/hProcess9"/>
    <dgm:cxn modelId="{0A855FCF-78BA-AA45-9AEE-2822EDF154AC}" type="presParOf" srcId="{0ECA5833-FD7B-BF46-9B97-51329237BB2C}" destId="{D8B5DF8C-3661-F543-A4CE-4651EE3F8B4A}" srcOrd="3" destOrd="0" presId="urn:microsoft.com/office/officeart/2005/8/layout/hProcess9"/>
    <dgm:cxn modelId="{F25C3F75-1AE6-584C-8617-5B2CCBA35BEF}" type="presParOf" srcId="{0ECA5833-FD7B-BF46-9B97-51329237BB2C}" destId="{9B260561-C3EA-E441-86C7-A5670B97D824}" srcOrd="4" destOrd="0" presId="urn:microsoft.com/office/officeart/2005/8/layout/hProcess9"/>
    <dgm:cxn modelId="{D714FAF2-1C4E-2440-9E6E-A68F2F0ACEB2}" type="presParOf" srcId="{0ECA5833-FD7B-BF46-9B97-51329237BB2C}" destId="{D09BFD56-A541-B947-86FA-C04D8E8E6B98}" srcOrd="5" destOrd="0" presId="urn:microsoft.com/office/officeart/2005/8/layout/hProcess9"/>
    <dgm:cxn modelId="{9B7F0838-E5A2-184D-B14A-318564E3E688}" type="presParOf" srcId="{0ECA5833-FD7B-BF46-9B97-51329237BB2C}" destId="{4723B35E-F93D-D547-81A7-C2DEE1D4BF50}" srcOrd="6" destOrd="0" presId="urn:microsoft.com/office/officeart/2005/8/layout/hProcess9"/>
    <dgm:cxn modelId="{6BC643A1-004E-EF4D-B931-228C1AF00505}" type="presParOf" srcId="{0ECA5833-FD7B-BF46-9B97-51329237BB2C}" destId="{022C7611-E84C-3047-AA43-EE55629DFE4F}" srcOrd="7" destOrd="0" presId="urn:microsoft.com/office/officeart/2005/8/layout/hProcess9"/>
    <dgm:cxn modelId="{36045BE4-B2BB-DF40-99ED-7082C35E9B9D}" type="presParOf" srcId="{0ECA5833-FD7B-BF46-9B97-51329237BB2C}" destId="{5DA614F1-7049-4F4F-BC98-DE243BF23803}" srcOrd="8" destOrd="0" presId="urn:microsoft.com/office/officeart/2005/8/layout/hProcess9"/>
    <dgm:cxn modelId="{66629918-79CD-6946-9BF4-2E8FF746ACC4}" type="presParOf" srcId="{0ECA5833-FD7B-BF46-9B97-51329237BB2C}" destId="{E7106CF6-48BC-0843-B1CB-0AFBD0A3B7A9}" srcOrd="9" destOrd="0" presId="urn:microsoft.com/office/officeart/2005/8/layout/hProcess9"/>
    <dgm:cxn modelId="{BAD017E4-37AE-C645-9D85-5CCB64D6C6F3}" type="presParOf" srcId="{0ECA5833-FD7B-BF46-9B97-51329237BB2C}" destId="{14C9DD0E-E7BB-E94D-9449-3A795E001E60}"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5FDA3-08F7-E44D-BBF1-A67F19B9AC3F}">
      <dsp:nvSpPr>
        <dsp:cNvPr id="0" name=""/>
        <dsp:cNvSpPr/>
      </dsp:nvSpPr>
      <dsp:spPr>
        <a:xfrm>
          <a:off x="855788" y="0"/>
          <a:ext cx="9698938" cy="3337537"/>
        </a:xfrm>
        <a:prstGeom prst="rightArrow">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dsp:style>
    </dsp:sp>
    <dsp:sp modelId="{1718D9D8-55D1-A84E-ADED-28D8FFECA519}">
      <dsp:nvSpPr>
        <dsp:cNvPr id="0" name=""/>
        <dsp:cNvSpPr/>
      </dsp:nvSpPr>
      <dsp:spPr>
        <a:xfrm>
          <a:off x="139" y="1001261"/>
          <a:ext cx="1669790" cy="1335014"/>
        </a:xfrm>
        <a:prstGeom prst="roundRect">
          <a:avLst/>
        </a:prstGeom>
        <a:solidFill>
          <a:srgbClr val="004F9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de-DE" sz="1200" b="1" kern="1200" dirty="0"/>
            <a:t>1. Faktenbezug</a:t>
          </a:r>
        </a:p>
        <a:p>
          <a:pPr marL="0" lvl="0" indent="0" algn="ctr" defTabSz="533400">
            <a:lnSpc>
              <a:spcPct val="90000"/>
            </a:lnSpc>
            <a:spcBef>
              <a:spcPct val="0"/>
            </a:spcBef>
            <a:spcAft>
              <a:spcPct val="35000"/>
            </a:spcAft>
            <a:buNone/>
          </a:pPr>
          <a:r>
            <a:rPr lang="de-DE" sz="1200" kern="1200" dirty="0"/>
            <a:t>z.B. Hilfe für blinde Menschen</a:t>
          </a:r>
        </a:p>
      </dsp:txBody>
      <dsp:txXfrm>
        <a:off x="65309" y="1066431"/>
        <a:ext cx="1539450" cy="1204674"/>
      </dsp:txXfrm>
    </dsp:sp>
    <dsp:sp modelId="{7F2FF8B2-0E5B-C943-B7FF-517A3AEDDA04}">
      <dsp:nvSpPr>
        <dsp:cNvPr id="0" name=""/>
        <dsp:cNvSpPr/>
      </dsp:nvSpPr>
      <dsp:spPr>
        <a:xfrm>
          <a:off x="1948228" y="1001261"/>
          <a:ext cx="1669790" cy="1335014"/>
        </a:xfrm>
        <a:prstGeom prst="roundRect">
          <a:avLst/>
        </a:prstGeom>
        <a:solidFill>
          <a:srgbClr val="004F9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de-DE" sz="1200" b="1" kern="1200" dirty="0"/>
            <a:t>2. Gefühle</a:t>
          </a:r>
        </a:p>
        <a:p>
          <a:pPr marL="0" lvl="0" indent="0" algn="ctr" defTabSz="533400">
            <a:lnSpc>
              <a:spcPct val="90000"/>
            </a:lnSpc>
            <a:spcBef>
              <a:spcPct val="0"/>
            </a:spcBef>
            <a:spcAft>
              <a:spcPct val="35000"/>
            </a:spcAft>
            <a:buNone/>
          </a:pPr>
          <a:r>
            <a:rPr lang="de-DE" sz="1200" kern="1200" dirty="0"/>
            <a:t>Sympathie ist ein Antrieb, aber keine tragfähige moralische Begründung.</a:t>
          </a:r>
        </a:p>
        <a:p>
          <a:pPr marL="0" lvl="0" indent="0" algn="ctr" defTabSz="533400">
            <a:lnSpc>
              <a:spcPct val="90000"/>
            </a:lnSpc>
            <a:spcBef>
              <a:spcPct val="0"/>
            </a:spcBef>
            <a:spcAft>
              <a:spcPct val="35000"/>
            </a:spcAft>
            <a:buNone/>
          </a:pPr>
          <a:endParaRPr lang="de-DE" sz="1200" kern="1200" dirty="0"/>
        </a:p>
      </dsp:txBody>
      <dsp:txXfrm>
        <a:off x="2013398" y="1066431"/>
        <a:ext cx="1539450" cy="1204674"/>
      </dsp:txXfrm>
    </dsp:sp>
    <dsp:sp modelId="{9B260561-C3EA-E441-86C7-A5670B97D824}">
      <dsp:nvSpPr>
        <dsp:cNvPr id="0" name=""/>
        <dsp:cNvSpPr/>
      </dsp:nvSpPr>
      <dsp:spPr>
        <a:xfrm>
          <a:off x="3896317" y="1001261"/>
          <a:ext cx="1669790" cy="1335014"/>
        </a:xfrm>
        <a:prstGeom prst="roundRect">
          <a:avLst/>
        </a:prstGeom>
        <a:solidFill>
          <a:srgbClr val="004F9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de-DE" sz="1200" b="1" kern="1200" dirty="0"/>
            <a:t>3. Folgenabwägung</a:t>
          </a:r>
        </a:p>
        <a:p>
          <a:pPr marL="0" lvl="0" indent="0" algn="ctr" defTabSz="533400">
            <a:lnSpc>
              <a:spcPct val="90000"/>
            </a:lnSpc>
            <a:spcBef>
              <a:spcPct val="0"/>
            </a:spcBef>
            <a:spcAft>
              <a:spcPct val="35000"/>
            </a:spcAft>
            <a:buNone/>
          </a:pPr>
          <a:r>
            <a:rPr lang="de-DE" sz="1200" kern="1200" dirty="0"/>
            <a:t>Bewertung des Nutzens/Schadens (z.B. „der Zweck heilig die Mittel“).</a:t>
          </a:r>
        </a:p>
      </dsp:txBody>
      <dsp:txXfrm>
        <a:off x="3961487" y="1066431"/>
        <a:ext cx="1539450" cy="1204674"/>
      </dsp:txXfrm>
    </dsp:sp>
    <dsp:sp modelId="{4723B35E-F93D-D547-81A7-C2DEE1D4BF50}">
      <dsp:nvSpPr>
        <dsp:cNvPr id="0" name=""/>
        <dsp:cNvSpPr/>
      </dsp:nvSpPr>
      <dsp:spPr>
        <a:xfrm>
          <a:off x="5844407" y="1001261"/>
          <a:ext cx="1669790" cy="1335014"/>
        </a:xfrm>
        <a:prstGeom prst="roundRect">
          <a:avLst/>
        </a:prstGeom>
        <a:solidFill>
          <a:srgbClr val="004F9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de-DE" sz="1200" b="1" kern="1200" dirty="0"/>
            <a:t>4. Moralkodex</a:t>
          </a:r>
        </a:p>
        <a:p>
          <a:pPr marL="0" lvl="0" indent="0" algn="ctr" defTabSz="533400">
            <a:lnSpc>
              <a:spcPct val="90000"/>
            </a:lnSpc>
            <a:spcBef>
              <a:spcPct val="0"/>
            </a:spcBef>
            <a:spcAft>
              <a:spcPct val="35000"/>
            </a:spcAft>
            <a:buNone/>
          </a:pPr>
          <a:r>
            <a:rPr lang="de-DE" sz="1200" kern="1200" dirty="0"/>
            <a:t>Normen sind oft nicht ausreichend und müssen  auf Gültigkeit hinterfragt werden.</a:t>
          </a:r>
        </a:p>
      </dsp:txBody>
      <dsp:txXfrm>
        <a:off x="5909577" y="1066431"/>
        <a:ext cx="1539450" cy="1204674"/>
      </dsp:txXfrm>
    </dsp:sp>
    <dsp:sp modelId="{5DA614F1-7049-4F4F-BC98-DE243BF23803}">
      <dsp:nvSpPr>
        <dsp:cNvPr id="0" name=""/>
        <dsp:cNvSpPr/>
      </dsp:nvSpPr>
      <dsp:spPr>
        <a:xfrm>
          <a:off x="7792496" y="1001261"/>
          <a:ext cx="1669790" cy="1335014"/>
        </a:xfrm>
        <a:prstGeom prst="roundRect">
          <a:avLst/>
        </a:prstGeom>
        <a:solidFill>
          <a:srgbClr val="004F9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de-DE" sz="1200" b="1" kern="1200" dirty="0"/>
            <a:t>5. Moralische Kompetenz</a:t>
          </a:r>
        </a:p>
        <a:p>
          <a:pPr marL="0" lvl="0" indent="0" algn="ctr" defTabSz="533400">
            <a:lnSpc>
              <a:spcPct val="90000"/>
            </a:lnSpc>
            <a:spcBef>
              <a:spcPct val="0"/>
            </a:spcBef>
            <a:spcAft>
              <a:spcPct val="35000"/>
            </a:spcAft>
            <a:buNone/>
          </a:pPr>
          <a:r>
            <a:rPr lang="de-DE" sz="1200" kern="1200" dirty="0"/>
            <a:t>Aussagen von Fachleuten sind auch kritisch zu reflektieren.</a:t>
          </a:r>
        </a:p>
      </dsp:txBody>
      <dsp:txXfrm>
        <a:off x="7857666" y="1066431"/>
        <a:ext cx="1539450" cy="1204674"/>
      </dsp:txXfrm>
    </dsp:sp>
    <dsp:sp modelId="{14C9DD0E-E7BB-E94D-9449-3A795E001E60}">
      <dsp:nvSpPr>
        <dsp:cNvPr id="0" name=""/>
        <dsp:cNvSpPr/>
      </dsp:nvSpPr>
      <dsp:spPr>
        <a:xfrm>
          <a:off x="9740585" y="1001261"/>
          <a:ext cx="1669790" cy="1335014"/>
        </a:xfrm>
        <a:prstGeom prst="roundRect">
          <a:avLst/>
        </a:prstGeom>
        <a:solidFill>
          <a:srgbClr val="004F9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de-DE" sz="1200" b="1" kern="1200" dirty="0"/>
            <a:t>6. Gewissen</a:t>
          </a:r>
        </a:p>
        <a:p>
          <a:pPr marL="0" lvl="0" indent="0" algn="ctr" defTabSz="533400">
            <a:lnSpc>
              <a:spcPct val="90000"/>
            </a:lnSpc>
            <a:spcBef>
              <a:spcPct val="0"/>
            </a:spcBef>
            <a:spcAft>
              <a:spcPct val="35000"/>
            </a:spcAft>
            <a:buNone/>
          </a:pPr>
          <a:r>
            <a:rPr lang="de-DE" sz="1200" kern="1200" dirty="0"/>
            <a:t>Zentrale Instanz, da moralisches Handeln Selbstverpflichtung voraussetzt. </a:t>
          </a:r>
        </a:p>
      </dsp:txBody>
      <dsp:txXfrm>
        <a:off x="9805755" y="1066431"/>
        <a:ext cx="1539450" cy="120467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1F983-13B8-4B40-B431-2A40CD5006BA}" type="datetimeFigureOut">
              <a:rPr lang="de-DE" smtClean="0"/>
              <a:t>31.10.2025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3034-77AF-8C4A-A533-67E3BD38CA13}" type="slidenum">
              <a:rPr lang="de-DE" smtClean="0"/>
              <a:t>‹Nr.›</a:t>
            </a:fld>
            <a:endParaRPr lang="de-DE"/>
          </a:p>
        </p:txBody>
      </p:sp>
    </p:spTree>
    <p:extLst>
      <p:ext uri="{BB962C8B-B14F-4D97-AF65-F5344CB8AC3E}">
        <p14:creationId xmlns:p14="http://schemas.microsoft.com/office/powerpoint/2010/main" val="345263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a:t>
            </a:fld>
            <a:endParaRPr lang="de-DE"/>
          </a:p>
        </p:txBody>
      </p:sp>
    </p:spTree>
    <p:extLst>
      <p:ext uri="{BB962C8B-B14F-4D97-AF65-F5344CB8AC3E}">
        <p14:creationId xmlns:p14="http://schemas.microsoft.com/office/powerpoint/2010/main" val="1384338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11</a:t>
            </a:fld>
            <a:endParaRPr lang="de-DE"/>
          </a:p>
        </p:txBody>
      </p:sp>
    </p:spTree>
    <p:extLst>
      <p:ext uri="{BB962C8B-B14F-4D97-AF65-F5344CB8AC3E}">
        <p14:creationId xmlns:p14="http://schemas.microsoft.com/office/powerpoint/2010/main" val="4005865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ADDC-EEB6-3B13-21DD-AAFD56BBC4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7DA670-6A72-B67C-8A87-A436286CD9E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48A754C-ED00-DE03-DDC7-F30558D5FB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3E3F541D-6C80-E676-FAA0-2F13A328457C}"/>
              </a:ext>
            </a:extLst>
          </p:cNvPr>
          <p:cNvSpPr>
            <a:spLocks noGrp="1"/>
          </p:cNvSpPr>
          <p:nvPr>
            <p:ph type="sldNum" sz="quarter" idx="5"/>
          </p:nvPr>
        </p:nvSpPr>
        <p:spPr/>
        <p:txBody>
          <a:bodyPr/>
          <a:lstStyle/>
          <a:p>
            <a:fld id="{77623034-77AF-8C4A-A533-67E3BD38CA13}" type="slidenum">
              <a:rPr lang="de-DE" smtClean="0"/>
              <a:t>12</a:t>
            </a:fld>
            <a:endParaRPr lang="de-DE"/>
          </a:p>
        </p:txBody>
      </p:sp>
    </p:spTree>
    <p:extLst>
      <p:ext uri="{BB962C8B-B14F-4D97-AF65-F5344CB8AC3E}">
        <p14:creationId xmlns:p14="http://schemas.microsoft.com/office/powerpoint/2010/main" val="1377833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13</a:t>
            </a:fld>
            <a:endParaRPr lang="de-DE"/>
          </a:p>
        </p:txBody>
      </p:sp>
    </p:spTree>
    <p:extLst>
      <p:ext uri="{BB962C8B-B14F-4D97-AF65-F5344CB8AC3E}">
        <p14:creationId xmlns:p14="http://schemas.microsoft.com/office/powerpoint/2010/main" val="179661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15</a:t>
            </a:fld>
            <a:endParaRPr lang="de-DE"/>
          </a:p>
        </p:txBody>
      </p:sp>
    </p:spTree>
    <p:extLst>
      <p:ext uri="{BB962C8B-B14F-4D97-AF65-F5344CB8AC3E}">
        <p14:creationId xmlns:p14="http://schemas.microsoft.com/office/powerpoint/2010/main" val="2413078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16</a:t>
            </a:fld>
            <a:endParaRPr lang="de-DE"/>
          </a:p>
        </p:txBody>
      </p:sp>
    </p:spTree>
    <p:extLst>
      <p:ext uri="{BB962C8B-B14F-4D97-AF65-F5344CB8AC3E}">
        <p14:creationId xmlns:p14="http://schemas.microsoft.com/office/powerpoint/2010/main" val="3114632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18</a:t>
            </a:fld>
            <a:endParaRPr lang="de-DE"/>
          </a:p>
        </p:txBody>
      </p:sp>
    </p:spTree>
    <p:extLst>
      <p:ext uri="{BB962C8B-B14F-4D97-AF65-F5344CB8AC3E}">
        <p14:creationId xmlns:p14="http://schemas.microsoft.com/office/powerpoint/2010/main" val="890367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20</a:t>
            </a:fld>
            <a:endParaRPr lang="de-DE"/>
          </a:p>
        </p:txBody>
      </p:sp>
    </p:spTree>
    <p:extLst>
      <p:ext uri="{BB962C8B-B14F-4D97-AF65-F5344CB8AC3E}">
        <p14:creationId xmlns:p14="http://schemas.microsoft.com/office/powerpoint/2010/main" val="2248650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21</a:t>
            </a:fld>
            <a:endParaRPr lang="de-DE"/>
          </a:p>
        </p:txBody>
      </p:sp>
    </p:spTree>
    <p:extLst>
      <p:ext uri="{BB962C8B-B14F-4D97-AF65-F5344CB8AC3E}">
        <p14:creationId xmlns:p14="http://schemas.microsoft.com/office/powerpoint/2010/main" val="1869481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23</a:t>
            </a:fld>
            <a:endParaRPr lang="de-DE"/>
          </a:p>
        </p:txBody>
      </p:sp>
    </p:spTree>
    <p:extLst>
      <p:ext uri="{BB962C8B-B14F-4D97-AF65-F5344CB8AC3E}">
        <p14:creationId xmlns:p14="http://schemas.microsoft.com/office/powerpoint/2010/main" val="31625211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26</a:t>
            </a:fld>
            <a:endParaRPr lang="de-DE"/>
          </a:p>
        </p:txBody>
      </p:sp>
    </p:spTree>
    <p:extLst>
      <p:ext uri="{BB962C8B-B14F-4D97-AF65-F5344CB8AC3E}">
        <p14:creationId xmlns:p14="http://schemas.microsoft.com/office/powerpoint/2010/main" val="2854003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2</a:t>
            </a:fld>
            <a:endParaRPr lang="de-DE"/>
          </a:p>
        </p:txBody>
      </p:sp>
    </p:spTree>
    <p:extLst>
      <p:ext uri="{BB962C8B-B14F-4D97-AF65-F5344CB8AC3E}">
        <p14:creationId xmlns:p14="http://schemas.microsoft.com/office/powerpoint/2010/main" val="2491903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28</a:t>
            </a:fld>
            <a:endParaRPr lang="de-DE"/>
          </a:p>
        </p:txBody>
      </p:sp>
    </p:spTree>
    <p:extLst>
      <p:ext uri="{BB962C8B-B14F-4D97-AF65-F5344CB8AC3E}">
        <p14:creationId xmlns:p14="http://schemas.microsoft.com/office/powerpoint/2010/main" val="172346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30</a:t>
            </a:fld>
            <a:endParaRPr lang="de-DE"/>
          </a:p>
        </p:txBody>
      </p:sp>
    </p:spTree>
    <p:extLst>
      <p:ext uri="{BB962C8B-B14F-4D97-AF65-F5344CB8AC3E}">
        <p14:creationId xmlns:p14="http://schemas.microsoft.com/office/powerpoint/2010/main" val="3899121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33</a:t>
            </a:fld>
            <a:endParaRPr lang="de-DE"/>
          </a:p>
        </p:txBody>
      </p:sp>
    </p:spTree>
    <p:extLst>
      <p:ext uri="{BB962C8B-B14F-4D97-AF65-F5344CB8AC3E}">
        <p14:creationId xmlns:p14="http://schemas.microsoft.com/office/powerpoint/2010/main" val="3059665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B6F65-A7E3-0EC1-E633-4CD0E701A21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EA5D87E-6C25-876C-9F41-9489E0F44F5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293A435-FD63-40AD-F6A2-B5803C6B2F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12024AB2-1E1C-FA7A-7FAB-BB9068E01888}"/>
              </a:ext>
            </a:extLst>
          </p:cNvPr>
          <p:cNvSpPr>
            <a:spLocks noGrp="1"/>
          </p:cNvSpPr>
          <p:nvPr>
            <p:ph type="sldNum" sz="quarter" idx="5"/>
          </p:nvPr>
        </p:nvSpPr>
        <p:spPr/>
        <p:txBody>
          <a:bodyPr/>
          <a:lstStyle/>
          <a:p>
            <a:fld id="{77623034-77AF-8C4A-A533-67E3BD38CA13}" type="slidenum">
              <a:rPr lang="de-DE" smtClean="0"/>
              <a:t>34</a:t>
            </a:fld>
            <a:endParaRPr lang="de-DE"/>
          </a:p>
        </p:txBody>
      </p:sp>
    </p:spTree>
    <p:extLst>
      <p:ext uri="{BB962C8B-B14F-4D97-AF65-F5344CB8AC3E}">
        <p14:creationId xmlns:p14="http://schemas.microsoft.com/office/powerpoint/2010/main" val="39182217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35</a:t>
            </a:fld>
            <a:endParaRPr lang="de-DE"/>
          </a:p>
        </p:txBody>
      </p:sp>
    </p:spTree>
    <p:extLst>
      <p:ext uri="{BB962C8B-B14F-4D97-AF65-F5344CB8AC3E}">
        <p14:creationId xmlns:p14="http://schemas.microsoft.com/office/powerpoint/2010/main" val="1574575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37</a:t>
            </a:fld>
            <a:endParaRPr lang="de-DE"/>
          </a:p>
        </p:txBody>
      </p:sp>
    </p:spTree>
    <p:extLst>
      <p:ext uri="{BB962C8B-B14F-4D97-AF65-F5344CB8AC3E}">
        <p14:creationId xmlns:p14="http://schemas.microsoft.com/office/powerpoint/2010/main" val="3532857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3</a:t>
            </a:fld>
            <a:endParaRPr lang="de-DE"/>
          </a:p>
        </p:txBody>
      </p:sp>
    </p:spTree>
    <p:extLst>
      <p:ext uri="{BB962C8B-B14F-4D97-AF65-F5344CB8AC3E}">
        <p14:creationId xmlns:p14="http://schemas.microsoft.com/office/powerpoint/2010/main" val="508844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4</a:t>
            </a:fld>
            <a:endParaRPr lang="de-DE"/>
          </a:p>
        </p:txBody>
      </p:sp>
    </p:spTree>
    <p:extLst>
      <p:ext uri="{BB962C8B-B14F-4D97-AF65-F5344CB8AC3E}">
        <p14:creationId xmlns:p14="http://schemas.microsoft.com/office/powerpoint/2010/main" val="875844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5</a:t>
            </a:fld>
            <a:endParaRPr lang="de-DE"/>
          </a:p>
        </p:txBody>
      </p:sp>
    </p:spTree>
    <p:extLst>
      <p:ext uri="{BB962C8B-B14F-4D97-AF65-F5344CB8AC3E}">
        <p14:creationId xmlns:p14="http://schemas.microsoft.com/office/powerpoint/2010/main" val="4022859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7</a:t>
            </a:fld>
            <a:endParaRPr lang="de-DE"/>
          </a:p>
        </p:txBody>
      </p:sp>
    </p:spTree>
    <p:extLst>
      <p:ext uri="{BB962C8B-B14F-4D97-AF65-F5344CB8AC3E}">
        <p14:creationId xmlns:p14="http://schemas.microsoft.com/office/powerpoint/2010/main" val="1100139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8</a:t>
            </a:fld>
            <a:endParaRPr lang="de-DE"/>
          </a:p>
        </p:txBody>
      </p:sp>
    </p:spTree>
    <p:extLst>
      <p:ext uri="{BB962C8B-B14F-4D97-AF65-F5344CB8AC3E}">
        <p14:creationId xmlns:p14="http://schemas.microsoft.com/office/powerpoint/2010/main" val="1001666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9</a:t>
            </a:fld>
            <a:endParaRPr lang="de-DE"/>
          </a:p>
        </p:txBody>
      </p:sp>
    </p:spTree>
    <p:extLst>
      <p:ext uri="{BB962C8B-B14F-4D97-AF65-F5344CB8AC3E}">
        <p14:creationId xmlns:p14="http://schemas.microsoft.com/office/powerpoint/2010/main" val="2757023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10</a:t>
            </a:fld>
            <a:endParaRPr lang="de-DE"/>
          </a:p>
        </p:txBody>
      </p:sp>
    </p:spTree>
    <p:extLst>
      <p:ext uri="{BB962C8B-B14F-4D97-AF65-F5344CB8AC3E}">
        <p14:creationId xmlns:p14="http://schemas.microsoft.com/office/powerpoint/2010/main" val="9658619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svg"/><Relationship Id="rId11"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hyperlink" Target="https://creativecommons.org/licenses/by/4.0/"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1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M.RUHR Intro">
    <p:spTree>
      <p:nvGrpSpPr>
        <p:cNvPr id="1" name=""/>
        <p:cNvGrpSpPr/>
        <p:nvPr/>
      </p:nvGrpSpPr>
      <p:grpSpPr>
        <a:xfrm>
          <a:off x="0" y="0"/>
          <a:ext cx="0" cy="0"/>
          <a:chOff x="0" y="0"/>
          <a:chExt cx="0" cy="0"/>
        </a:xfrm>
      </p:grpSpPr>
      <p:pic>
        <p:nvPicPr>
          <p:cNvPr id="1030" name="Picture 6" descr="Generated Image">
            <a:extLst>
              <a:ext uri="{FF2B5EF4-FFF2-40B4-BE49-F238E27FC236}">
                <a16:creationId xmlns:a16="http://schemas.microsoft.com/office/drawing/2014/main" id="{07531A6C-F4E4-F4C3-D023-67AAD8F400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66998"/>
          <a:stretch/>
        </p:blipFill>
        <p:spPr bwMode="auto">
          <a:xfrm>
            <a:off x="0" y="2928053"/>
            <a:ext cx="12192000" cy="312248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091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6"/>
            <a:ext cx="8305800"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3"/>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4"/>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Rechteck 24">
            <a:extLst>
              <a:ext uri="{FF2B5EF4-FFF2-40B4-BE49-F238E27FC236}">
                <a16:creationId xmlns:a16="http://schemas.microsoft.com/office/drawing/2014/main" id="{D2D2992D-A226-01C9-52EE-4CBAD8B2613A}"/>
              </a:ext>
            </a:extLst>
          </p:cNvPr>
          <p:cNvSpPr/>
          <p:nvPr userDrawn="1"/>
        </p:nvSpPr>
        <p:spPr>
          <a:xfrm>
            <a:off x="-14514" y="6658102"/>
            <a:ext cx="9882224" cy="22892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3D59013F-4B85-EA24-BEFD-C501AB0B4317}"/>
              </a:ext>
            </a:extLst>
          </p:cNvPr>
          <p:cNvSpPr/>
          <p:nvPr userDrawn="1"/>
        </p:nvSpPr>
        <p:spPr>
          <a:xfrm>
            <a:off x="3877234" y="873534"/>
            <a:ext cx="8314765" cy="123416"/>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abgerundete Ecken 1">
            <a:extLst>
              <a:ext uri="{FF2B5EF4-FFF2-40B4-BE49-F238E27FC236}">
                <a16:creationId xmlns:a16="http://schemas.microsoft.com/office/drawing/2014/main" id="{1376E96F-26AC-6A52-722D-B1B92007390B}"/>
              </a:ext>
            </a:extLst>
          </p:cNvPr>
          <p:cNvSpPr/>
          <p:nvPr userDrawn="1"/>
        </p:nvSpPr>
        <p:spPr>
          <a:xfrm>
            <a:off x="-172720" y="4153647"/>
            <a:ext cx="6116320" cy="1141144"/>
          </a:xfrm>
          <a:prstGeom prst="roundRect">
            <a:avLst/>
          </a:prstGeom>
          <a:solidFill>
            <a:schemeClr val="bg1">
              <a:alpha val="80000"/>
            </a:schemeClr>
          </a:solid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D45352EC-F5AB-9766-590C-6E56ABFE695C}"/>
              </a:ext>
            </a:extLst>
          </p:cNvPr>
          <p:cNvSpPr>
            <a:spLocks noGrp="1"/>
          </p:cNvSpPr>
          <p:nvPr>
            <p:ph type="body" sz="quarter" idx="10" hasCustomPrompt="1"/>
          </p:nvPr>
        </p:nvSpPr>
        <p:spPr>
          <a:xfrm>
            <a:off x="158" y="4305204"/>
            <a:ext cx="5770563" cy="941388"/>
          </a:xfrm>
          <a:prstGeom prst="rect">
            <a:avLst/>
          </a:prstGeom>
        </p:spPr>
        <p:txBody>
          <a:bodyPr/>
          <a:lstStyle>
            <a:lvl1pPr marL="0" indent="0">
              <a:buNone/>
              <a:defRPr sz="2800" b="1">
                <a:solidFill>
                  <a:srgbClr val="004F9F"/>
                </a:solidFill>
              </a:defRPr>
            </a:lvl1pPr>
          </a:lstStyle>
          <a:p>
            <a:pPr lvl="0"/>
            <a:r>
              <a:rPr lang="de-DE" dirty="0"/>
              <a:t>TITEL DES OER MATERIALS IN </a:t>
            </a:r>
            <a:r>
              <a:rPr lang="de-DE" dirty="0" err="1"/>
              <a:t>GROßBUCHSTABEN</a:t>
            </a:r>
            <a:endParaRPr lang="de-DE" dirty="0"/>
          </a:p>
        </p:txBody>
      </p:sp>
      <p:pic>
        <p:nvPicPr>
          <p:cNvPr id="3" name="Grafik 2">
            <a:extLst>
              <a:ext uri="{FF2B5EF4-FFF2-40B4-BE49-F238E27FC236}">
                <a16:creationId xmlns:a16="http://schemas.microsoft.com/office/drawing/2014/main" id="{D212F6E4-71B2-4A32-513D-B5812A5A8AB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0183" t="14390" r="10463" b="13608"/>
          <a:stretch/>
        </p:blipFill>
        <p:spPr>
          <a:xfrm>
            <a:off x="9943931" y="6080680"/>
            <a:ext cx="1257449" cy="761087"/>
          </a:xfrm>
          <a:prstGeom prst="rect">
            <a:avLst/>
          </a:prstGeom>
        </p:spPr>
      </p:pic>
    </p:spTree>
    <p:extLst>
      <p:ext uri="{BB962C8B-B14F-4D97-AF65-F5344CB8AC3E}">
        <p14:creationId xmlns:p14="http://schemas.microsoft.com/office/powerpoint/2010/main" val="240173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M.RUHR Intro 2">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85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5"/>
            <a:ext cx="8305800" cy="968189"/>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2"/>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830997"/>
          </a:xfrm>
          <a:prstGeom prst="rect">
            <a:avLst/>
          </a:prstGeom>
          <a:noFill/>
        </p:spPr>
        <p:txBody>
          <a:bodyPr wrap="square">
            <a:spAutoFit/>
          </a:bodyPr>
          <a:lstStyle/>
          <a:p>
            <a:r>
              <a:rPr lang="de-DE" sz="2300" b="1" i="0" dirty="0">
                <a:solidFill>
                  <a:srgbClr val="FFFFFF"/>
                </a:solidFill>
                <a:effectLst/>
                <a:latin typeface="+mn-lt"/>
              </a:rPr>
              <a:t>DATENKOMPETENZZENTRUM FÜR DIE INTERPROFESSIONELLE NUTZUNG VON GESUNDHEITSDATEN IN DER METROPOLE RUHR</a:t>
            </a:r>
            <a:endParaRPr lang="de-DE" sz="2300" dirty="0">
              <a:latin typeface="+mn-lt"/>
            </a:endParaRPr>
          </a:p>
        </p:txBody>
      </p:sp>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3"/>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Rechteck 13">
            <a:extLst>
              <a:ext uri="{FF2B5EF4-FFF2-40B4-BE49-F238E27FC236}">
                <a16:creationId xmlns:a16="http://schemas.microsoft.com/office/drawing/2014/main" id="{E9654EB2-6049-934A-0B8C-604543934F7C}"/>
              </a:ext>
            </a:extLst>
          </p:cNvPr>
          <p:cNvSpPr/>
          <p:nvPr userDrawn="1"/>
        </p:nvSpPr>
        <p:spPr>
          <a:xfrm>
            <a:off x="0" y="4073062"/>
            <a:ext cx="12192000" cy="96818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platzhalter 19">
            <a:extLst>
              <a:ext uri="{FF2B5EF4-FFF2-40B4-BE49-F238E27FC236}">
                <a16:creationId xmlns:a16="http://schemas.microsoft.com/office/drawing/2014/main" id="{15870616-7DC4-CEBC-3D7F-EA33C9028645}"/>
              </a:ext>
            </a:extLst>
          </p:cNvPr>
          <p:cNvSpPr>
            <a:spLocks noGrp="1"/>
          </p:cNvSpPr>
          <p:nvPr>
            <p:ph type="body" sz="quarter" idx="10" hasCustomPrompt="1"/>
          </p:nvPr>
        </p:nvSpPr>
        <p:spPr>
          <a:xfrm>
            <a:off x="139230" y="4234839"/>
            <a:ext cx="11783674" cy="679596"/>
          </a:xfrm>
          <a:prstGeom prst="rect">
            <a:avLst/>
          </a:prstGeom>
        </p:spPr>
        <p:txBody>
          <a:bodyPr/>
          <a:lstStyle>
            <a:lvl1pPr marL="0" indent="0">
              <a:buNone/>
              <a:defRPr sz="4000" b="1">
                <a:solidFill>
                  <a:srgbClr val="004F9F"/>
                </a:solidFill>
              </a:defRPr>
            </a:lvl1pPr>
          </a:lstStyle>
          <a:p>
            <a:pPr lvl="0"/>
            <a:r>
              <a:rPr lang="de-DE" dirty="0"/>
              <a:t>OER BEREICH</a:t>
            </a:r>
          </a:p>
        </p:txBody>
      </p:sp>
      <p:pic>
        <p:nvPicPr>
          <p:cNvPr id="2" name="Grafik 1">
            <a:extLst>
              <a:ext uri="{FF2B5EF4-FFF2-40B4-BE49-F238E27FC236}">
                <a16:creationId xmlns:a16="http://schemas.microsoft.com/office/drawing/2014/main" id="{BD73A835-0D8A-2883-1B88-56CFC10B6D1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0183" t="14390" r="10463" b="13608"/>
          <a:stretch/>
        </p:blipFill>
        <p:spPr>
          <a:xfrm>
            <a:off x="9943931" y="6080680"/>
            <a:ext cx="1257449" cy="761087"/>
          </a:xfrm>
          <a:prstGeom prst="rect">
            <a:avLst/>
          </a:prstGeom>
        </p:spPr>
      </p:pic>
    </p:spTree>
    <p:extLst>
      <p:ext uri="{BB962C8B-B14F-4D97-AF65-F5344CB8AC3E}">
        <p14:creationId xmlns:p14="http://schemas.microsoft.com/office/powerpoint/2010/main" val="80400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M.RUHR 1_Inhalt einfach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1B8D4-4C86-7ECD-64C3-0AE8AD637F4F}"/>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838200" y="1825625"/>
            <a:ext cx="10515600" cy="4271449"/>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80685" y="6461404"/>
            <a:ext cx="7877909" cy="283084"/>
          </a:xfrm>
          <a:prstGeom prst="rect">
            <a:avLst/>
          </a:prstGeom>
        </p:spPr>
        <p:txBody>
          <a:bodyPr/>
          <a:lstStyle>
            <a:lvl1pPr algn="ctr">
              <a:defRPr sz="1400" b="0" i="0">
                <a:solidFill>
                  <a:srgbClr val="6F6F6E"/>
                </a:solidFill>
                <a:latin typeface="+mn-lt"/>
                <a:cs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2" name="Textplatzhalter 11">
            <a:extLst>
              <a:ext uri="{FF2B5EF4-FFF2-40B4-BE49-F238E27FC236}">
                <a16:creationId xmlns:a16="http://schemas.microsoft.com/office/drawing/2014/main" id="{2EBA8401-6FA3-AE0C-AA6B-8383F8EDC735}"/>
              </a:ext>
            </a:extLst>
          </p:cNvPr>
          <p:cNvSpPr>
            <a:spLocks noGrp="1"/>
          </p:cNvSpPr>
          <p:nvPr>
            <p:ph type="body" sz="quarter" idx="14" hasCustomPrompt="1"/>
          </p:nvPr>
        </p:nvSpPr>
        <p:spPr>
          <a:xfrm>
            <a:off x="838200" y="6210300"/>
            <a:ext cx="10515600" cy="214313"/>
          </a:xfrm>
          <a:prstGeom prst="rect">
            <a:avLst/>
          </a:prstGeom>
        </p:spPr>
        <p:txBody>
          <a:bodyPr/>
          <a:lstStyle>
            <a:lvl1pPr marL="0" indent="0">
              <a:buNone/>
              <a:defRPr sz="800">
                <a:solidFill>
                  <a:schemeClr val="bg1">
                    <a:lumMod val="65000"/>
                  </a:schemeClr>
                </a:solidFill>
                <a:latin typeface="+mn-lt"/>
              </a:defRPr>
            </a:lvl1pPr>
          </a:lstStyle>
          <a:p>
            <a:pPr lvl="0"/>
            <a:r>
              <a:rPr lang="de-DE"/>
              <a:t>Quellenangabe</a:t>
            </a:r>
          </a:p>
        </p:txBody>
      </p:sp>
      <p:pic>
        <p:nvPicPr>
          <p:cNvPr id="22" name="Grafik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
        <p:nvSpPr>
          <p:cNvPr id="7" name="Rechteck 6">
            <a:extLst>
              <a:ext uri="{FF2B5EF4-FFF2-40B4-BE49-F238E27FC236}">
                <a16:creationId xmlns:a16="http://schemas.microsoft.com/office/drawing/2014/main" id="{4E84CB5D-63D0-0F6C-9840-A4D7A1715CCB}"/>
              </a:ext>
            </a:extLst>
          </p:cNvPr>
          <p:cNvSpPr/>
          <p:nvPr userDrawn="1"/>
        </p:nvSpPr>
        <p:spPr>
          <a:xfrm>
            <a:off x="0" y="6797647"/>
            <a:ext cx="12192000" cy="5640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Tree>
    <p:extLst>
      <p:ext uri="{BB962C8B-B14F-4D97-AF65-F5344CB8AC3E}">
        <p14:creationId xmlns:p14="http://schemas.microsoft.com/office/powerpoint/2010/main" val="177606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M.RUHR 1_Inhalt mit Bild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073D2C8-AEA1-2497-D302-7759FC5D626E}"/>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6096000" y="1825625"/>
            <a:ext cx="5257800" cy="4462716"/>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69865" y="6461404"/>
            <a:ext cx="7737231" cy="283084"/>
          </a:xfrm>
          <a:prstGeom prst="rect">
            <a:avLst/>
          </a:prstGeom>
        </p:spPr>
        <p:txBody>
          <a:bodyPr/>
          <a:lstStyle>
            <a:lvl1pPr>
              <a:defRPr sz="1400" b="0" i="0">
                <a:solidFill>
                  <a:srgbClr val="6F6F6E"/>
                </a:solidFill>
                <a:latin typeface="+mn-lt"/>
                <a:cs typeface="Calibri" panose="020F0502020204030204" pitchFamily="34" charset="0"/>
              </a:defRPr>
            </a:lvl1pPr>
          </a:lstStyle>
          <a:p>
            <a:pPr algn="ctr"/>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4" name="Bildplatzhalter 13">
            <a:extLst>
              <a:ext uri="{FF2B5EF4-FFF2-40B4-BE49-F238E27FC236}">
                <a16:creationId xmlns:a16="http://schemas.microsoft.com/office/drawing/2014/main" id="{E2F7C0E8-6F45-194C-9101-46DDBD399591}"/>
              </a:ext>
            </a:extLst>
          </p:cNvPr>
          <p:cNvSpPr>
            <a:spLocks noGrp="1"/>
          </p:cNvSpPr>
          <p:nvPr>
            <p:ph type="pic" sz="quarter" idx="14"/>
          </p:nvPr>
        </p:nvSpPr>
        <p:spPr>
          <a:xfrm>
            <a:off x="838200" y="1825372"/>
            <a:ext cx="4957763" cy="4462716"/>
          </a:xfrm>
          <a:prstGeom prst="rect">
            <a:avLst/>
          </a:prstGeom>
        </p:spPr>
        <p:txBody>
          <a:bodyPr/>
          <a:lstStyle>
            <a:lvl1pPr>
              <a:defRPr>
                <a:latin typeface="+mn-lt"/>
              </a:defRPr>
            </a:lvl1pPr>
          </a:lstStyle>
          <a:p>
            <a:endParaRPr lang="de-DE"/>
          </a:p>
        </p:txBody>
      </p:sp>
      <p:pic>
        <p:nvPicPr>
          <p:cNvPr id="7" name="Grafik 6">
            <a:extLst>
              <a:ext uri="{FF2B5EF4-FFF2-40B4-BE49-F238E27FC236}">
                <a16:creationId xmlns:a16="http://schemas.microsoft.com/office/drawing/2014/main" id="{2F651363-F80C-21AA-1A56-CB27B7591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20321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M.RUHR Trennfolie">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FB65EE10-ACFB-E14A-8DBE-0A195B1D855F}"/>
              </a:ext>
            </a:extLst>
          </p:cNvPr>
          <p:cNvSpPr/>
          <p:nvPr userDrawn="1"/>
        </p:nvSpPr>
        <p:spPr>
          <a:xfrm>
            <a:off x="0" y="569659"/>
            <a:ext cx="12192001" cy="6288341"/>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7" name="Rechteck 6">
            <a:extLst>
              <a:ext uri="{FF2B5EF4-FFF2-40B4-BE49-F238E27FC236}">
                <a16:creationId xmlns:a16="http://schemas.microsoft.com/office/drawing/2014/main" id="{6EA1656B-4002-B443-B8D7-1C860700F0F1}"/>
              </a:ext>
            </a:extLst>
          </p:cNvPr>
          <p:cNvSpPr/>
          <p:nvPr userDrawn="1"/>
        </p:nvSpPr>
        <p:spPr>
          <a:xfrm flipV="1">
            <a:off x="0" y="-5"/>
            <a:ext cx="12192001" cy="569664"/>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838198" y="2532461"/>
            <a:ext cx="10657115" cy="977467"/>
          </a:xfrm>
          <a:prstGeom prst="rect">
            <a:avLst/>
          </a:prstGeom>
        </p:spPr>
        <p:txBody>
          <a:bodyPr/>
          <a:lstStyle>
            <a:lvl1pPr algn="ctr">
              <a:defRPr sz="5400" b="1" i="0">
                <a:solidFill>
                  <a:srgbClr val="F0F0F0"/>
                </a:solidFill>
                <a:latin typeface="+mn-lt"/>
                <a:cs typeface="Calibri" panose="020F0502020204030204" pitchFamily="34" charset="0"/>
              </a:defRPr>
            </a:lvl1pPr>
          </a:lstStyle>
          <a:p>
            <a:r>
              <a:rPr lang="de-DE" dirty="0"/>
              <a:t>Mastertitelformat bearbeiten</a:t>
            </a:r>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7" name="Textplatzhalter 16">
            <a:extLst>
              <a:ext uri="{FF2B5EF4-FFF2-40B4-BE49-F238E27FC236}">
                <a16:creationId xmlns:a16="http://schemas.microsoft.com/office/drawing/2014/main" id="{2CD449F3-7839-2940-93C0-55AE25378A54}"/>
              </a:ext>
            </a:extLst>
          </p:cNvPr>
          <p:cNvSpPr>
            <a:spLocks noGrp="1"/>
          </p:cNvSpPr>
          <p:nvPr>
            <p:ph type="body" sz="quarter" idx="10"/>
          </p:nvPr>
        </p:nvSpPr>
        <p:spPr>
          <a:xfrm>
            <a:off x="838198" y="3858689"/>
            <a:ext cx="10657115" cy="1540513"/>
          </a:xfrm>
          <a:prstGeom prst="rect">
            <a:avLst/>
          </a:prstGeom>
        </p:spPr>
        <p:txBody>
          <a:bodyPr/>
          <a:lstStyle>
            <a:lvl1pPr algn="ctr">
              <a:buNone/>
              <a:defRPr b="0" i="1">
                <a:solidFill>
                  <a:schemeClr val="bg1"/>
                </a:solidFill>
                <a:latin typeface="+mn-lt"/>
                <a:cs typeface="Calibri" panose="020F0502020204030204" pitchFamily="34" charset="0"/>
              </a:defRPr>
            </a:lvl1pPr>
            <a:lvl2pPr algn="ctr">
              <a:buNone/>
              <a:defRPr b="0" i="1">
                <a:solidFill>
                  <a:schemeClr val="bg1"/>
                </a:solidFill>
                <a:latin typeface="Lato" panose="020F0502020204030203" pitchFamily="34" charset="0"/>
                <a:cs typeface="Lato" panose="020F0502020204030203" pitchFamily="34" charset="0"/>
              </a:defRPr>
            </a:lvl2pPr>
            <a:lvl3pPr algn="ctr">
              <a:buNone/>
              <a:defRPr b="0" i="1">
                <a:solidFill>
                  <a:schemeClr val="bg1"/>
                </a:solidFill>
                <a:latin typeface="Lato" panose="020F0502020204030203" pitchFamily="34" charset="0"/>
                <a:cs typeface="Lato" panose="020F0502020204030203" pitchFamily="34" charset="0"/>
              </a:defRPr>
            </a:lvl3pPr>
            <a:lvl4pPr algn="ctr">
              <a:buNone/>
              <a:defRPr b="0" i="1">
                <a:solidFill>
                  <a:schemeClr val="bg1"/>
                </a:solidFill>
                <a:latin typeface="Lato" panose="020F0502020204030203" pitchFamily="34" charset="0"/>
                <a:cs typeface="Lato" panose="020F0502020204030203" pitchFamily="34" charset="0"/>
              </a:defRPr>
            </a:lvl4pPr>
            <a:lvl5pPr algn="ctr">
              <a:buNone/>
              <a:defRPr b="0" i="1">
                <a:solidFill>
                  <a:schemeClr val="bg1"/>
                </a:solidFill>
                <a:latin typeface="Lato" panose="020F0502020204030203" pitchFamily="34" charset="0"/>
                <a:cs typeface="Lato" panose="020F0502020204030203" pitchFamily="34" charset="0"/>
              </a:defRPr>
            </a:lvl5pPr>
          </a:lstStyle>
          <a:p>
            <a:pPr lvl="0"/>
            <a:r>
              <a:rPr lang="de-DE"/>
              <a:t>Mastertextformat bearbeiten</a:t>
            </a:r>
          </a:p>
        </p:txBody>
      </p:sp>
      <p:pic>
        <p:nvPicPr>
          <p:cNvPr id="3" name="Grafik 2">
            <a:extLst>
              <a:ext uri="{FF2B5EF4-FFF2-40B4-BE49-F238E27FC236}">
                <a16:creationId xmlns:a16="http://schemas.microsoft.com/office/drawing/2014/main" id="{983F8CE9-F01E-83D2-EA0D-C6823B4F85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349377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M.RUHR Abschlussfolie">
    <p:spTree>
      <p:nvGrpSpPr>
        <p:cNvPr id="1" name=""/>
        <p:cNvGrpSpPr/>
        <p:nvPr/>
      </p:nvGrpSpPr>
      <p:grpSpPr>
        <a:xfrm>
          <a:off x="0" y="0"/>
          <a:ext cx="0" cy="0"/>
          <a:chOff x="0" y="0"/>
          <a:chExt cx="0" cy="0"/>
        </a:xfrm>
      </p:grpSpPr>
      <p:pic>
        <p:nvPicPr>
          <p:cNvPr id="13" name="Picture 6" descr="Generated Image">
            <a:extLst>
              <a:ext uri="{FF2B5EF4-FFF2-40B4-BE49-F238E27FC236}">
                <a16:creationId xmlns:a16="http://schemas.microsoft.com/office/drawing/2014/main" id="{6314A190-CC20-35EE-1630-CF7EF5CC6067}"/>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t="65605" b="6091"/>
          <a:stretch/>
        </p:blipFill>
        <p:spPr bwMode="auto">
          <a:xfrm>
            <a:off x="0" y="4180017"/>
            <a:ext cx="12192000" cy="2677983"/>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13D83B52-EB5D-C275-8E47-A4611E70F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399" y="396326"/>
            <a:ext cx="3579557" cy="1042173"/>
          </a:xfrm>
          <a:prstGeom prst="rect">
            <a:avLst/>
          </a:prstGeom>
        </p:spPr>
      </p:pic>
      <p:pic>
        <p:nvPicPr>
          <p:cNvPr id="6" name="Grafik 5">
            <a:extLst>
              <a:ext uri="{FF2B5EF4-FFF2-40B4-BE49-F238E27FC236}">
                <a16:creationId xmlns:a16="http://schemas.microsoft.com/office/drawing/2014/main" id="{47EFBAB5-FE61-C083-17AD-9CFA708A7F21}"/>
              </a:ext>
            </a:extLst>
          </p:cNvPr>
          <p:cNvPicPr>
            <a:picLocks noChangeAspect="1"/>
          </p:cNvPicPr>
          <p:nvPr userDrawn="1"/>
        </p:nvPicPr>
        <p:blipFill>
          <a:blip r:embed="rId4"/>
          <a:stretch>
            <a:fillRect/>
          </a:stretch>
        </p:blipFill>
        <p:spPr>
          <a:xfrm>
            <a:off x="4777094" y="2438588"/>
            <a:ext cx="1142999" cy="1254787"/>
          </a:xfrm>
          <a:prstGeom prst="rect">
            <a:avLst/>
          </a:prstGeom>
        </p:spPr>
      </p:pic>
      <p:sp>
        <p:nvSpPr>
          <p:cNvPr id="7" name="Textplatzhalter 6">
            <a:extLst>
              <a:ext uri="{FF2B5EF4-FFF2-40B4-BE49-F238E27FC236}">
                <a16:creationId xmlns:a16="http://schemas.microsoft.com/office/drawing/2014/main" id="{BE5CAD84-0D1F-6C1F-85B9-8357ADF87310}"/>
              </a:ext>
            </a:extLst>
          </p:cNvPr>
          <p:cNvSpPr txBox="1">
            <a:spLocks/>
          </p:cNvSpPr>
          <p:nvPr userDrawn="1"/>
        </p:nvSpPr>
        <p:spPr>
          <a:xfrm>
            <a:off x="1088008" y="2515833"/>
            <a:ext cx="2638325" cy="39990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000" b="0" i="0" kern="1200">
                <a:solidFill>
                  <a:srgbClr val="004F9F"/>
                </a:solidFill>
                <a:latin typeface="Lato" panose="020F0502020204030203"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rgbClr val="004F9F"/>
                </a:solidFill>
                <a:latin typeface="Lato" panose="020F0502020204030203" pitchFamily="34" charset="0"/>
                <a:ea typeface="+mn-ea"/>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rgbClr val="004F9F"/>
                </a:solidFill>
                <a:latin typeface="Lato" panose="020F0502020204030203" pitchFamily="34" charset="0"/>
                <a:ea typeface="+mn-ea"/>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rgbClr val="004F9F"/>
                </a:solidFill>
                <a:latin typeface="+mn-lt"/>
                <a:ea typeface="Lato"/>
                <a:cs typeface="Calibri"/>
              </a:rPr>
              <a:t>https://dim-ruhr.de</a:t>
            </a:r>
          </a:p>
        </p:txBody>
      </p:sp>
      <p:sp>
        <p:nvSpPr>
          <p:cNvPr id="8" name="AutoShape 5" descr="Umschlag Silhouette">
            <a:extLst>
              <a:ext uri="{FF2B5EF4-FFF2-40B4-BE49-F238E27FC236}">
                <a16:creationId xmlns:a16="http://schemas.microsoft.com/office/drawing/2014/main" id="{2BDB805C-FEE3-C70F-A3CC-7D1301C79C73}"/>
              </a:ext>
            </a:extLst>
          </p:cNvPr>
          <p:cNvSpPr>
            <a:spLocks noChangeAspect="1" noChangeArrowheads="1"/>
          </p:cNvSpPr>
          <p:nvPr userDrawn="1"/>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descr="Umschlag Silhouette">
            <a:extLst>
              <a:ext uri="{FF2B5EF4-FFF2-40B4-BE49-F238E27FC236}">
                <a16:creationId xmlns:a16="http://schemas.microsoft.com/office/drawing/2014/main" id="{179C2F3D-1544-3D5E-A935-B0E48852A1D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37399" y="2280590"/>
            <a:ext cx="914400" cy="914400"/>
          </a:xfrm>
          <a:prstGeom prst="rect">
            <a:avLst/>
          </a:prstGeom>
        </p:spPr>
      </p:pic>
      <p:pic>
        <p:nvPicPr>
          <p:cNvPr id="10" name="Grafik 9" descr="Internet Silhouette">
            <a:extLst>
              <a:ext uri="{FF2B5EF4-FFF2-40B4-BE49-F238E27FC236}">
                <a16:creationId xmlns:a16="http://schemas.microsoft.com/office/drawing/2014/main" id="{B2F711C2-3428-3D09-F653-954985393EA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7399" y="2931231"/>
            <a:ext cx="914400" cy="914400"/>
          </a:xfrm>
          <a:prstGeom prst="rect">
            <a:avLst/>
          </a:prstGeom>
        </p:spPr>
      </p:pic>
      <p:sp>
        <p:nvSpPr>
          <p:cNvPr id="11" name="Textfeld 10">
            <a:extLst>
              <a:ext uri="{FF2B5EF4-FFF2-40B4-BE49-F238E27FC236}">
                <a16:creationId xmlns:a16="http://schemas.microsoft.com/office/drawing/2014/main" id="{6B5E8B86-EE0E-3942-6714-20017E4CF3F6}"/>
              </a:ext>
            </a:extLst>
          </p:cNvPr>
          <p:cNvSpPr txBox="1"/>
          <p:nvPr userDrawn="1"/>
        </p:nvSpPr>
        <p:spPr>
          <a:xfrm>
            <a:off x="6548206" y="735959"/>
            <a:ext cx="5794744"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latin typeface="+mn-lt"/>
              </a:rPr>
              <a:t>„Grenzenlos forschen? Nicht ohne Ethik!“ </a:t>
            </a:r>
            <a:r>
              <a:rPr lang="de-DE" dirty="0">
                <a:latin typeface="+mn-lt"/>
              </a:rPr>
              <a:t>von </a:t>
            </a:r>
            <a:r>
              <a:rPr lang="de-DE" sz="1800" kern="1200" dirty="0">
                <a:solidFill>
                  <a:schemeClr val="tx1"/>
                </a:solidFill>
                <a:effectLst/>
                <a:latin typeface="+mn-lt"/>
                <a:ea typeface="+mn-ea"/>
                <a:cs typeface="+mn-cs"/>
              </a:rPr>
              <a:t>Juniorprofessur für Gesundheit und E-Health der Ruhr-Universität Bochum</a:t>
            </a:r>
            <a:r>
              <a:rPr lang="de-DE" dirty="0">
                <a:latin typeface="+mn-lt"/>
              </a:rPr>
              <a:t>. Dieses Werk und dessen Inhalt sind – sofern nicht anders angegeben – lizensiert unter CC BY 4.0. Ausgenommen aus der Lizenz sind die verwendeten Logos.</a:t>
            </a:r>
          </a:p>
          <a:p>
            <a:endParaRPr lang="de-DE" dirty="0">
              <a:latin typeface="+mn-lt"/>
            </a:endParaRPr>
          </a:p>
          <a:p>
            <a:r>
              <a:rPr lang="de-DE" dirty="0">
                <a:latin typeface="+mn-lt"/>
              </a:rPr>
              <a:t>Der Lizenzvertrag ist hier abrufbar:</a:t>
            </a:r>
          </a:p>
          <a:p>
            <a:r>
              <a:rPr lang="de-DE" dirty="0">
                <a:latin typeface="+mn-lt"/>
                <a:hlinkClick r:id="rId9"/>
              </a:rPr>
              <a:t>https://creativecommons.org/licenses/by/4.0/</a:t>
            </a:r>
            <a:r>
              <a:rPr lang="de-DE" dirty="0">
                <a:latin typeface="+mn-lt"/>
              </a:rPr>
              <a:t> </a:t>
            </a:r>
          </a:p>
          <a:p>
            <a:endParaRPr lang="de-DE" dirty="0">
              <a:latin typeface="+mn-lt"/>
            </a:endParaRPr>
          </a:p>
        </p:txBody>
      </p:sp>
      <p:pic>
        <p:nvPicPr>
          <p:cNvPr id="12" name="Grafik 11">
            <a:extLst>
              <a:ext uri="{FF2B5EF4-FFF2-40B4-BE49-F238E27FC236}">
                <a16:creationId xmlns:a16="http://schemas.microsoft.com/office/drawing/2014/main" id="{94DD20FA-97D6-2858-9C9D-EC5E1C82A0DB}"/>
              </a:ext>
            </a:extLst>
          </p:cNvPr>
          <p:cNvPicPr>
            <a:picLocks noChangeAspect="1"/>
          </p:cNvPicPr>
          <p:nvPr userDrawn="1"/>
        </p:nvPicPr>
        <p:blipFill>
          <a:blip r:embed="rId10"/>
          <a:stretch>
            <a:fillRect/>
          </a:stretch>
        </p:blipFill>
        <p:spPr>
          <a:xfrm>
            <a:off x="11049000" y="3648784"/>
            <a:ext cx="1143000" cy="400050"/>
          </a:xfrm>
          <a:prstGeom prst="rect">
            <a:avLst/>
          </a:prstGeom>
        </p:spPr>
      </p:pic>
      <p:sp>
        <p:nvSpPr>
          <p:cNvPr id="14" name="Rechteck 13">
            <a:extLst>
              <a:ext uri="{FF2B5EF4-FFF2-40B4-BE49-F238E27FC236}">
                <a16:creationId xmlns:a16="http://schemas.microsoft.com/office/drawing/2014/main" id="{A8E5A5DA-CB25-76A1-909A-9BBC89334BD0}"/>
              </a:ext>
            </a:extLst>
          </p:cNvPr>
          <p:cNvSpPr/>
          <p:nvPr userDrawn="1"/>
        </p:nvSpPr>
        <p:spPr>
          <a:xfrm>
            <a:off x="14150" y="4261058"/>
            <a:ext cx="12192000" cy="3122483"/>
          </a:xfrm>
          <a:prstGeom prst="rect">
            <a:avLst/>
          </a:prstGeom>
          <a:gradFill flip="none" rotWithShape="1">
            <a:gsLst>
              <a:gs pos="0">
                <a:schemeClr val="bg1"/>
              </a:gs>
              <a:gs pos="55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47B83825-AC61-43CE-41CB-FD2763516322}"/>
              </a:ext>
            </a:extLst>
          </p:cNvPr>
          <p:cNvSpPr/>
          <p:nvPr userDrawn="1"/>
        </p:nvSpPr>
        <p:spPr>
          <a:xfrm>
            <a:off x="1277257" y="319304"/>
            <a:ext cx="10928892" cy="3286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5BBD36C-FBA7-B3EA-D1F9-01F8198DFFE5}"/>
              </a:ext>
            </a:extLst>
          </p:cNvPr>
          <p:cNvSpPr/>
          <p:nvPr userDrawn="1"/>
        </p:nvSpPr>
        <p:spPr>
          <a:xfrm>
            <a:off x="0" y="4059547"/>
            <a:ext cx="12206150" cy="201511"/>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A2F1CE1E-5392-D4F9-A989-9699295136BD}"/>
              </a:ext>
            </a:extLst>
          </p:cNvPr>
          <p:cNvSpPr/>
          <p:nvPr userDrawn="1"/>
        </p:nvSpPr>
        <p:spPr>
          <a:xfrm>
            <a:off x="-14151" y="-26914"/>
            <a:ext cx="12220299" cy="37709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BB71DB7-72D5-EE9A-1779-4590E79D4DCC}"/>
              </a:ext>
            </a:extLst>
          </p:cNvPr>
          <p:cNvSpPr txBox="1"/>
          <p:nvPr userDrawn="1"/>
        </p:nvSpPr>
        <p:spPr>
          <a:xfrm>
            <a:off x="1051799" y="3096886"/>
            <a:ext cx="3069771" cy="461665"/>
          </a:xfrm>
          <a:prstGeom prst="rect">
            <a:avLst/>
          </a:prstGeom>
          <a:noFill/>
        </p:spPr>
        <p:txBody>
          <a:bodyPr wrap="square">
            <a:spAutoFit/>
          </a:bodyPr>
          <a:lstStyle/>
          <a:p>
            <a:pPr marL="0" indent="0">
              <a:buNone/>
            </a:pPr>
            <a:r>
              <a:rPr lang="de-DE" sz="2400" dirty="0">
                <a:solidFill>
                  <a:srgbClr val="004F9F"/>
                </a:solidFill>
                <a:latin typeface="+mn-lt"/>
                <a:ea typeface="Lato"/>
                <a:cs typeface="Calibri"/>
              </a:rPr>
              <a:t>dimruhr@uni-wh.de</a:t>
            </a:r>
          </a:p>
        </p:txBody>
      </p:sp>
      <p:pic>
        <p:nvPicPr>
          <p:cNvPr id="3" name="Grafik 2">
            <a:extLst>
              <a:ext uri="{FF2B5EF4-FFF2-40B4-BE49-F238E27FC236}">
                <a16:creationId xmlns:a16="http://schemas.microsoft.com/office/drawing/2014/main" id="{3610F9C3-FECB-B9F1-C40F-F9FAB32F1F00}"/>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l="10183" t="14390" r="10463" b="13608"/>
          <a:stretch/>
        </p:blipFill>
        <p:spPr>
          <a:xfrm>
            <a:off x="4428093" y="1089027"/>
            <a:ext cx="1775378" cy="1074570"/>
          </a:xfrm>
          <a:prstGeom prst="rect">
            <a:avLst/>
          </a:prstGeom>
        </p:spPr>
      </p:pic>
    </p:spTree>
    <p:extLst>
      <p:ext uri="{BB962C8B-B14F-4D97-AF65-F5344CB8AC3E}">
        <p14:creationId xmlns:p14="http://schemas.microsoft.com/office/powerpoint/2010/main" val="3885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M.RUHR In/Out">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AB219BC-57CB-838B-637F-7ABD36682DD6}"/>
              </a:ext>
            </a:extLst>
          </p:cNvPr>
          <p:cNvSpPr/>
          <p:nvPr userDrawn="1"/>
        </p:nvSpPr>
        <p:spPr>
          <a:xfrm>
            <a:off x="0" y="0"/>
            <a:ext cx="12192000" cy="6858000"/>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Grafiken, Schrift, Logo, Symbol enthält.&#10;&#10;Automatisch generierte Beschreibung">
            <a:extLst>
              <a:ext uri="{FF2B5EF4-FFF2-40B4-BE49-F238E27FC236}">
                <a16:creationId xmlns:a16="http://schemas.microsoft.com/office/drawing/2014/main" id="{040D25C9-2058-C5E9-E1B3-25F82094069E}"/>
              </a:ext>
            </a:extLst>
          </p:cNvPr>
          <p:cNvPicPr>
            <a:picLocks noChangeAspect="1"/>
          </p:cNvPicPr>
          <p:nvPr userDrawn="1"/>
        </p:nvPicPr>
        <p:blipFill>
          <a:blip r:embed="rId4"/>
          <a:stretch>
            <a:fillRect/>
          </a:stretch>
        </p:blipFill>
        <p:spPr>
          <a:xfrm>
            <a:off x="415925" y="1591182"/>
            <a:ext cx="11135034" cy="3238903"/>
          </a:xfrm>
          <a:prstGeom prst="rect">
            <a:avLst/>
          </a:prstGeom>
        </p:spPr>
      </p:pic>
      <p:sp>
        <p:nvSpPr>
          <p:cNvPr id="7" name="Rechteck 6">
            <a:extLst>
              <a:ext uri="{FF2B5EF4-FFF2-40B4-BE49-F238E27FC236}">
                <a16:creationId xmlns:a16="http://schemas.microsoft.com/office/drawing/2014/main" id="{BFB93EB1-E53E-9326-7892-8C3F645EE82C}"/>
              </a:ext>
            </a:extLst>
          </p:cNvPr>
          <p:cNvSpPr/>
          <p:nvPr userDrawn="1"/>
        </p:nvSpPr>
        <p:spPr>
          <a:xfrm>
            <a:off x="3972234" y="3964329"/>
            <a:ext cx="8219766"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DFAB41B-4081-C63C-5844-19C79A16815D}"/>
              </a:ext>
            </a:extLst>
          </p:cNvPr>
          <p:cNvSpPr txBox="1"/>
          <p:nvPr userDrawn="1"/>
        </p:nvSpPr>
        <p:spPr>
          <a:xfrm>
            <a:off x="3972234" y="3988687"/>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2" name="musicfox_talkline_nr_7">
            <a:hlinkClick r:id="" action="ppaction://media"/>
            <a:extLst>
              <a:ext uri="{FF2B5EF4-FFF2-40B4-BE49-F238E27FC236}">
                <a16:creationId xmlns:a16="http://schemas.microsoft.com/office/drawing/2014/main" id="{6795F1A7-3877-A2F3-4362-F1DCDA2BB595}"/>
              </a:ext>
            </a:extLst>
          </p:cNvPr>
          <p:cNvPicPr>
            <a:picLocks noChangeAspect="1"/>
          </p:cNvPicPr>
          <p:nvPr userDrawn="1">
            <a:audioFile r:link="rId1"/>
            <p:extLst>
              <p:ext uri="{DAA4B4D4-6D71-4841-9C94-3DE7FCFB9230}">
                <p14:media xmlns:p14="http://schemas.microsoft.com/office/powerpoint/2010/main" r:embed="rId2">
                  <p14:trim end="215996.7"/>
                  <p14:fade out="2000"/>
                </p14:media>
              </p:ext>
            </p:extLst>
          </p:nvPr>
        </p:nvPicPr>
        <p:blipFill>
          <a:blip r:embed="rId5"/>
          <a:stretch>
            <a:fillRect/>
          </a:stretch>
        </p:blipFill>
        <p:spPr>
          <a:xfrm>
            <a:off x="695325" y="6041061"/>
            <a:ext cx="666749" cy="515938"/>
          </a:xfrm>
          <a:prstGeom prst="rect">
            <a:avLst/>
          </a:prstGeom>
        </p:spPr>
      </p:pic>
    </p:spTree>
    <p:extLst>
      <p:ext uri="{BB962C8B-B14F-4D97-AF65-F5344CB8AC3E}">
        <p14:creationId xmlns:p14="http://schemas.microsoft.com/office/powerpoint/2010/main" val="175670880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3000"/>
                                        <p:tgtEl>
                                          <p:spTgt spid="6"/>
                                        </p:tgtEl>
                                      </p:cBhvr>
                                    </p:animEffect>
                                  </p:childTnLst>
                                </p:cTn>
                              </p:par>
                              <p:par>
                                <p:cTn id="10" presetID="2" presetClass="entr" presetSubtype="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250" fill="hold"/>
                                        <p:tgtEl>
                                          <p:spTgt spid="7"/>
                                        </p:tgtEl>
                                        <p:attrNameLst>
                                          <p:attrName>ppt_x</p:attrName>
                                        </p:attrNameLst>
                                      </p:cBhvr>
                                      <p:tavLst>
                                        <p:tav tm="0">
                                          <p:val>
                                            <p:strVal val="1+#ppt_w/2"/>
                                          </p:val>
                                        </p:tav>
                                        <p:tav tm="100000">
                                          <p:val>
                                            <p:strVal val="#ppt_x"/>
                                          </p:val>
                                        </p:tav>
                                      </p:tavLst>
                                    </p:anim>
                                    <p:anim calcmode="lin" valueType="num">
                                      <p:cBhvr additive="base">
                                        <p:cTn id="13" dur="1250" fill="hold"/>
                                        <p:tgtEl>
                                          <p:spTgt spid="7"/>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3000"/>
                                  </p:stCondLst>
                                  <p:iterate type="lt">
                                    <p:tmPct val="2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26" presetClass="emph" presetSubtype="0" fill="hold" nodeType="withEffect">
                                  <p:stCondLst>
                                    <p:cond delay="7000"/>
                                  </p:stCondLst>
                                  <p:childTnLst>
                                    <p:animEffect transition="out" filter="fade">
                                      <p:cBhvr>
                                        <p:cTn id="18" dur="1500" tmFilter="0, 0; .2, .5; .8, .5; 1, 0"/>
                                        <p:tgtEl>
                                          <p:spTgt spid="6"/>
                                        </p:tgtEl>
                                      </p:cBhvr>
                                    </p:animEffect>
                                    <p:animScale>
                                      <p:cBhvr>
                                        <p:cTn id="19" dur="7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7"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816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249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9" r:id="rId3"/>
    <p:sldLayoutId id="2147483660" r:id="rId4"/>
    <p:sldLayoutId id="2147483652" r:id="rId5"/>
    <p:sldLayoutId id="2147483664" r:id="rId6"/>
    <p:sldLayoutId id="2147483665" r:id="rId7"/>
    <p:sldLayoutId id="2147483661" r:id="rId8"/>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3" Type="http://schemas.openxmlformats.org/officeDocument/2006/relationships/image" Target="../media/image22.png"/><Relationship Id="rId18" Type="http://schemas.openxmlformats.org/officeDocument/2006/relationships/image" Target="../media/image230.png"/><Relationship Id="rId39" Type="http://schemas.openxmlformats.org/officeDocument/2006/relationships/image" Target="../media/image30.png"/><Relationship Id="rId21" Type="http://schemas.openxmlformats.org/officeDocument/2006/relationships/image" Target="../media/image240.png"/><Relationship Id="rId34" Type="http://schemas.openxmlformats.org/officeDocument/2006/relationships/slide" Target="slide23.xml"/><Relationship Id="rId42" Type="http://schemas.openxmlformats.org/officeDocument/2006/relationships/image" Target="../media/image31.png"/><Relationship Id="rId47" Type="http://schemas.openxmlformats.org/officeDocument/2006/relationships/image" Target="../media/image330.png"/><Relationship Id="rId50" Type="http://schemas.openxmlformats.org/officeDocument/2006/relationships/image" Target="../media/image340.png"/><Relationship Id="rId55" Type="http://schemas.openxmlformats.org/officeDocument/2006/relationships/slide" Target="slide33.xml"/><Relationship Id="rId7" Type="http://schemas.openxmlformats.org/officeDocument/2006/relationships/image" Target="../media/image20.png"/><Relationship Id="rId2" Type="http://schemas.openxmlformats.org/officeDocument/2006/relationships/notesSlide" Target="../notesSlides/notesSlide12.xml"/><Relationship Id="rId16" Type="http://schemas.openxmlformats.org/officeDocument/2006/relationships/image" Target="../media/image23.png"/><Relationship Id="rId29" Type="http://schemas.openxmlformats.org/officeDocument/2006/relationships/image" Target="../media/image270.png"/><Relationship Id="rId11" Type="http://schemas.openxmlformats.org/officeDocument/2006/relationships/slide" Target="slide15.xml"/><Relationship Id="rId24" Type="http://schemas.openxmlformats.org/officeDocument/2006/relationships/image" Target="../media/image250.png"/><Relationship Id="rId32" Type="http://schemas.openxmlformats.org/officeDocument/2006/relationships/image" Target="../media/image280.png"/><Relationship Id="rId37" Type="http://schemas.openxmlformats.org/officeDocument/2006/relationships/slide" Target="slide24.xml"/><Relationship Id="rId40" Type="http://schemas.openxmlformats.org/officeDocument/2006/relationships/slide" Target="slide28.xml"/><Relationship Id="rId45" Type="http://schemas.openxmlformats.org/officeDocument/2006/relationships/image" Target="../media/image32.png"/><Relationship Id="rId53" Type="http://schemas.openxmlformats.org/officeDocument/2006/relationships/image" Target="../media/image350.png"/><Relationship Id="rId58" Type="http://schemas.openxmlformats.org/officeDocument/2006/relationships/slide" Target="slide20.xml"/><Relationship Id="rId5" Type="http://schemas.openxmlformats.org/officeDocument/2006/relationships/slide" Target="slide11.xml"/><Relationship Id="rId19"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00.png"/><Relationship Id="rId14" Type="http://schemas.openxmlformats.org/officeDocument/2006/relationships/slide" Target="slide16.xml"/><Relationship Id="rId22" Type="http://schemas.openxmlformats.org/officeDocument/2006/relationships/image" Target="../media/image25.png"/><Relationship Id="rId30" Type="http://schemas.openxmlformats.org/officeDocument/2006/relationships/image" Target="../media/image27.png"/><Relationship Id="rId35" Type="http://schemas.openxmlformats.org/officeDocument/2006/relationships/image" Target="../media/image281.png"/><Relationship Id="rId43" Type="http://schemas.openxmlformats.org/officeDocument/2006/relationships/slide" Target="slide29.xml"/><Relationship Id="rId48" Type="http://schemas.openxmlformats.org/officeDocument/2006/relationships/image" Target="../media/image33.png"/><Relationship Id="rId56" Type="http://schemas.openxmlformats.org/officeDocument/2006/relationships/image" Target="../media/image360.png"/><Relationship Id="rId8" Type="http://schemas.openxmlformats.org/officeDocument/2006/relationships/slide" Target="slide14.xml"/><Relationship Id="rId51" Type="http://schemas.openxmlformats.org/officeDocument/2006/relationships/image" Target="../media/image34.png"/><Relationship Id="rId3" Type="http://schemas.openxmlformats.org/officeDocument/2006/relationships/image" Target="../media/image18.png"/><Relationship Id="rId12" Type="http://schemas.openxmlformats.org/officeDocument/2006/relationships/image" Target="../media/image210.png"/><Relationship Id="rId17" Type="http://schemas.openxmlformats.org/officeDocument/2006/relationships/slide" Target="slide18.xml"/><Relationship Id="rId25" Type="http://schemas.openxmlformats.org/officeDocument/2006/relationships/image" Target="../media/image26.png"/><Relationship Id="rId33" Type="http://schemas.openxmlformats.org/officeDocument/2006/relationships/image" Target="../media/image28.png"/><Relationship Id="rId38" Type="http://schemas.openxmlformats.org/officeDocument/2006/relationships/image" Target="../media/image300.png"/><Relationship Id="rId46" Type="http://schemas.openxmlformats.org/officeDocument/2006/relationships/slide" Target="slide30.xml"/><Relationship Id="rId59" Type="http://schemas.openxmlformats.org/officeDocument/2006/relationships/image" Target="../media/image361.png"/><Relationship Id="rId20" Type="http://schemas.openxmlformats.org/officeDocument/2006/relationships/slide" Target="slide17.xml"/><Relationship Id="rId41" Type="http://schemas.openxmlformats.org/officeDocument/2006/relationships/image" Target="../media/image310.png"/><Relationship Id="rId54" Type="http://schemas.openxmlformats.org/officeDocument/2006/relationships/image" Target="../media/image35.png"/><Relationship Id="rId1" Type="http://schemas.openxmlformats.org/officeDocument/2006/relationships/slideLayout" Target="../slideLayouts/slideLayout3.xml"/><Relationship Id="rId6" Type="http://schemas.openxmlformats.org/officeDocument/2006/relationships/image" Target="../media/image190.png"/><Relationship Id="rId15" Type="http://schemas.openxmlformats.org/officeDocument/2006/relationships/image" Target="../media/image220.png"/><Relationship Id="rId23" Type="http://schemas.openxmlformats.org/officeDocument/2006/relationships/slide" Target="slide19.xml"/><Relationship Id="rId28" Type="http://schemas.openxmlformats.org/officeDocument/2006/relationships/slide" Target="slide21.xml"/><Relationship Id="rId36" Type="http://schemas.openxmlformats.org/officeDocument/2006/relationships/image" Target="../media/image29.png"/><Relationship Id="rId49" Type="http://schemas.openxmlformats.org/officeDocument/2006/relationships/slide" Target="slide31.xml"/><Relationship Id="rId57" Type="http://schemas.openxmlformats.org/officeDocument/2006/relationships/image" Target="../media/image36.png"/><Relationship Id="rId10" Type="http://schemas.openxmlformats.org/officeDocument/2006/relationships/image" Target="../media/image21.png"/><Relationship Id="rId31" Type="http://schemas.openxmlformats.org/officeDocument/2006/relationships/slide" Target="slide22.xml"/><Relationship Id="rId44" Type="http://schemas.openxmlformats.org/officeDocument/2006/relationships/image" Target="../media/image320.png"/><Relationship Id="rId52" Type="http://schemas.openxmlformats.org/officeDocument/2006/relationships/slide" Target="slide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 Target="slide25.xml"/><Relationship Id="rId7" Type="http://schemas.openxmlformats.org/officeDocument/2006/relationships/image" Target="../media/image420.pn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slide" Target="slide26.xml"/><Relationship Id="rId11" Type="http://schemas.openxmlformats.org/officeDocument/2006/relationships/image" Target="../media/image44.png"/><Relationship Id="rId5" Type="http://schemas.openxmlformats.org/officeDocument/2006/relationships/image" Target="../media/image42.png"/><Relationship Id="rId10" Type="http://schemas.openxmlformats.org/officeDocument/2006/relationships/image" Target="../media/image430.png"/><Relationship Id="rId4" Type="http://schemas.openxmlformats.org/officeDocument/2006/relationships/image" Target="../media/image410.png"/><Relationship Id="rId9" Type="http://schemas.openxmlformats.org/officeDocument/2006/relationships/slide" Target="slide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60.png"/><Relationship Id="rId5" Type="http://schemas.openxmlformats.org/officeDocument/2006/relationships/slide" Target="slide7.xml"/><Relationship Id="rId9" Type="http://schemas.openxmlformats.org/officeDocument/2006/relationships/image" Target="../media/image17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53401"/>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EC37-8560-8162-4F43-69D8D56990E7}"/>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A0BFB449-E61B-6939-A2C3-EDEE9119320E}"/>
              </a:ext>
            </a:extLst>
          </p:cNvPr>
          <p:cNvSpPr>
            <a:spLocks noGrp="1"/>
          </p:cNvSpPr>
          <p:nvPr>
            <p:ph type="title"/>
          </p:nvPr>
        </p:nvSpPr>
        <p:spPr/>
        <p:txBody>
          <a:bodyPr/>
          <a:lstStyle/>
          <a:p>
            <a:r>
              <a:rPr lang="de-DE" dirty="0"/>
              <a:t>Grenzenlos forschen? Nicht ohne Ethik!</a:t>
            </a:r>
          </a:p>
        </p:txBody>
      </p:sp>
      <p:sp>
        <p:nvSpPr>
          <p:cNvPr id="5" name="Textplatzhalter 4">
            <a:extLst>
              <a:ext uri="{FF2B5EF4-FFF2-40B4-BE49-F238E27FC236}">
                <a16:creationId xmlns:a16="http://schemas.microsoft.com/office/drawing/2014/main" id="{FB1BDD53-DE67-B86E-817D-AFBE3273CCC9}"/>
              </a:ext>
            </a:extLst>
          </p:cNvPr>
          <p:cNvSpPr>
            <a:spLocks noGrp="1"/>
          </p:cNvSpPr>
          <p:nvPr>
            <p:ph type="body" sz="quarter" idx="13"/>
          </p:nvPr>
        </p:nvSpPr>
        <p:spPr>
          <a:xfrm>
            <a:off x="838200" y="1022790"/>
            <a:ext cx="9368123" cy="358320"/>
          </a:xfrm>
        </p:spPr>
        <p:txBody>
          <a:bodyPr/>
          <a:lstStyle/>
          <a:p>
            <a:r>
              <a:rPr lang="de-DE" dirty="0"/>
              <a:t>Wie begründet man moralisches Handeln? (nach Pieper 2017)</a:t>
            </a:r>
          </a:p>
        </p:txBody>
      </p:sp>
      <p:graphicFrame>
        <p:nvGraphicFramePr>
          <p:cNvPr id="7" name="Diagramm 6"/>
          <p:cNvGraphicFramePr/>
          <p:nvPr>
            <p:extLst>
              <p:ext uri="{D42A27DB-BD31-4B8C-83A1-F6EECF244321}">
                <p14:modId xmlns:p14="http://schemas.microsoft.com/office/powerpoint/2010/main" val="1261821353"/>
              </p:ext>
            </p:extLst>
          </p:nvPr>
        </p:nvGraphicFramePr>
        <p:xfrm>
          <a:off x="359453" y="2126936"/>
          <a:ext cx="11410516" cy="3337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4">
            <a:extLst>
              <a:ext uri="{FF2B5EF4-FFF2-40B4-BE49-F238E27FC236}">
                <a16:creationId xmlns:a16="http://schemas.microsoft.com/office/drawing/2014/main" id="{9199BD21-7A83-A690-7550-2443A1384D31}"/>
              </a:ext>
            </a:extLst>
          </p:cNvPr>
          <p:cNvSpPr>
            <a:spLocks noGrp="1" noChangeArrowheads="1"/>
          </p:cNvSpPr>
          <p:nvPr>
            <p:ph type="body" sz="quarter" idx="14"/>
          </p:nvPr>
        </p:nvSpPr>
        <p:spPr bwMode="auto">
          <a:xfrm>
            <a:off x="838200" y="6209735"/>
            <a:ext cx="6854762"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6F6F6E"/>
                </a:solidFill>
                <a:effectLst/>
                <a:latin typeface="+mn-lt"/>
              </a:rPr>
              <a:t>Pieper, A. (2017): </a:t>
            </a:r>
            <a:r>
              <a:rPr kumimoji="0" lang="de-DE" altLang="de-DE" b="0" i="1" u="none" strike="noStrike" cap="none" normalizeH="0" baseline="0" dirty="0">
                <a:ln>
                  <a:noFill/>
                </a:ln>
                <a:solidFill>
                  <a:srgbClr val="6F6F6E"/>
                </a:solidFill>
                <a:effectLst/>
                <a:latin typeface="+mn-lt"/>
              </a:rPr>
              <a:t>Einführung in die Ethik</a:t>
            </a:r>
            <a:r>
              <a:rPr kumimoji="0" lang="de-DE" altLang="de-DE" b="0" i="0" u="none" strike="noStrike" cap="none" normalizeH="0" baseline="0" dirty="0">
                <a:ln>
                  <a:noFill/>
                </a:ln>
                <a:solidFill>
                  <a:srgbClr val="6F6F6E"/>
                </a:solidFill>
                <a:effectLst/>
                <a:latin typeface="+mn-lt"/>
              </a:rPr>
              <a:t>. 7., durchgesehene und aktualisierte Auflage. Tübingen: Narr Francke Attempto Verlag. DOI: 10.36198/9783838546964.</a:t>
            </a:r>
          </a:p>
        </p:txBody>
      </p:sp>
    </p:spTree>
    <p:extLst>
      <p:ext uri="{BB962C8B-B14F-4D97-AF65-F5344CB8AC3E}">
        <p14:creationId xmlns:p14="http://schemas.microsoft.com/office/powerpoint/2010/main" val="55458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BFB5FDA3-08F7-E44D-BBF1-A67F19B9AC3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1718D9D8-55D1-A84E-ADED-28D8FFECA51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dgm id="{7F2FF8B2-0E5B-C943-B7FF-517A3AEDDA04}"/>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graphicEl>
                                              <a:dgm id="{9B260561-C3EA-E441-86C7-A5670B97D82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graphicEl>
                                              <a:dgm id="{4723B35E-F93D-D547-81A7-C2DEE1D4BF5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graphicEl>
                                              <a:dgm id="{5DA614F1-7049-4F4F-BC98-DE243BF23803}"/>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graphicEl>
                                              <a:dgm id="{14C9DD0E-E7BB-E94D-9449-3A795E001E6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6233DAF-EDFF-13EA-5316-AF27A208674A}"/>
              </a:ext>
            </a:extLst>
          </p:cNvPr>
          <p:cNvSpPr>
            <a:spLocks noGrp="1"/>
          </p:cNvSpPr>
          <p:nvPr>
            <p:ph type="title"/>
          </p:nvPr>
        </p:nvSpPr>
        <p:spPr>
          <a:xfrm>
            <a:off x="838198" y="3396052"/>
            <a:ext cx="10657115" cy="977467"/>
          </a:xfrm>
        </p:spPr>
        <p:txBody>
          <a:bodyPr/>
          <a:lstStyle/>
          <a:p>
            <a:r>
              <a:rPr lang="de-DE" dirty="0"/>
              <a:t>Zeit für eine Pause</a:t>
            </a:r>
          </a:p>
        </p:txBody>
      </p:sp>
    </p:spTree>
    <p:extLst>
      <p:ext uri="{BB962C8B-B14F-4D97-AF65-F5344CB8AC3E}">
        <p14:creationId xmlns:p14="http://schemas.microsoft.com/office/powerpoint/2010/main" val="2364225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7EE03-1904-E607-5BAA-F2E2978719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3FB4754-4FAD-8A8D-77DD-9BB04D0FE1C3}"/>
              </a:ext>
            </a:extLst>
          </p:cNvPr>
          <p:cNvSpPr>
            <a:spLocks noGrp="1"/>
          </p:cNvSpPr>
          <p:nvPr>
            <p:ph type="title"/>
          </p:nvPr>
        </p:nvSpPr>
        <p:spPr/>
        <p:txBody>
          <a:bodyPr/>
          <a:lstStyle/>
          <a:p>
            <a:r>
              <a:rPr lang="de-DE" dirty="0"/>
              <a:t>Einblick in Basisethiken</a:t>
            </a:r>
          </a:p>
        </p:txBody>
      </p:sp>
      <p:sp>
        <p:nvSpPr>
          <p:cNvPr id="3" name="Textplatzhalter 2">
            <a:extLst>
              <a:ext uri="{FF2B5EF4-FFF2-40B4-BE49-F238E27FC236}">
                <a16:creationId xmlns:a16="http://schemas.microsoft.com/office/drawing/2014/main" id="{69A9917E-F569-8A36-B9E6-518227D601FC}"/>
              </a:ext>
            </a:extLst>
          </p:cNvPr>
          <p:cNvSpPr>
            <a:spLocks noGrp="1"/>
          </p:cNvSpPr>
          <p:nvPr>
            <p:ph type="body" sz="quarter" idx="10"/>
          </p:nvPr>
        </p:nvSpPr>
        <p:spPr/>
        <p:txBody>
          <a:bodyPr/>
          <a:lstStyle/>
          <a:p>
            <a:r>
              <a:rPr lang="de-DE" sz="1800" i="0" dirty="0"/>
              <a:t>Die folgenden Ethikansätze sind verschiedene Denkmodelle, die uns helfen, moralische Fragen aus unterschiedlichen Blickwinkeln zu betrachten – sie sind keine allgemeingültige Wahrheit! </a:t>
            </a:r>
          </a:p>
          <a:p>
            <a:endParaRPr lang="de-DE" sz="1800" dirty="0"/>
          </a:p>
        </p:txBody>
      </p:sp>
      <p:sp>
        <p:nvSpPr>
          <p:cNvPr id="9" name="Rectangle 5">
            <a:extLst>
              <a:ext uri="{FF2B5EF4-FFF2-40B4-BE49-F238E27FC236}">
                <a16:creationId xmlns:a16="http://schemas.microsoft.com/office/drawing/2014/main" id="{F33C85FE-E9ED-147C-30EE-8BF0860321BD}"/>
              </a:ext>
            </a:extLst>
          </p:cNvPr>
          <p:cNvSpPr>
            <a:spLocks noChangeArrowheads="1"/>
          </p:cNvSpPr>
          <p:nvPr/>
        </p:nvSpPr>
        <p:spPr bwMode="auto">
          <a:xfrm>
            <a:off x="1249219" y="4799037"/>
            <a:ext cx="96935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a:ln>
                  <a:noFill/>
                </a:ln>
                <a:solidFill>
                  <a:schemeClr val="bg1"/>
                </a:solidFill>
                <a:effectLst/>
              </a:rPr>
              <a:t>Einige der hier vorgestellten Vertreter klassischer Ethiktheorien haben in anderen Kontexten Positionen vertreten, die aus heutiger Sicht problematisch sind. In dieser Präsentation werden ausschließlich die grundlegenden Inhalte ihrer Ethiken dargestellt, ohne diese historischen oder persönlichen Aspekte weiter zu bewerten.</a:t>
            </a:r>
          </a:p>
        </p:txBody>
      </p:sp>
    </p:spTree>
    <p:extLst>
      <p:ext uri="{BB962C8B-B14F-4D97-AF65-F5344CB8AC3E}">
        <p14:creationId xmlns:p14="http://schemas.microsoft.com/office/powerpoint/2010/main" val="209243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4E151-ECB0-F6F7-7A25-9CFE856981D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88DAA722-0A2E-8090-643E-660BA4C77A15}"/>
              </a:ext>
            </a:extLst>
          </p:cNvPr>
          <p:cNvSpPr>
            <a:spLocks noGrp="1"/>
          </p:cNvSpPr>
          <p:nvPr>
            <p:ph type="title"/>
          </p:nvPr>
        </p:nvSpPr>
        <p:spPr/>
        <p:txBody>
          <a:bodyPr/>
          <a:lstStyle/>
          <a:p>
            <a:r>
              <a:rPr lang="de-DE" dirty="0"/>
              <a:t>Grenzenlos forschen? Nicht ohne Ethik!</a:t>
            </a:r>
          </a:p>
        </p:txBody>
      </p:sp>
      <p:sp>
        <p:nvSpPr>
          <p:cNvPr id="5" name="Textplatzhalter 4">
            <a:extLst>
              <a:ext uri="{FF2B5EF4-FFF2-40B4-BE49-F238E27FC236}">
                <a16:creationId xmlns:a16="http://schemas.microsoft.com/office/drawing/2014/main" id="{53FB2155-5343-B271-1821-089FD352BAE8}"/>
              </a:ext>
            </a:extLst>
          </p:cNvPr>
          <p:cNvSpPr>
            <a:spLocks noGrp="1"/>
          </p:cNvSpPr>
          <p:nvPr>
            <p:ph type="body" sz="quarter" idx="13"/>
          </p:nvPr>
        </p:nvSpPr>
        <p:spPr>
          <a:xfrm>
            <a:off x="838200" y="1022790"/>
            <a:ext cx="9368123" cy="358320"/>
          </a:xfrm>
        </p:spPr>
        <p:txBody>
          <a:bodyPr/>
          <a:lstStyle/>
          <a:p>
            <a:r>
              <a:rPr lang="de-DE" b="1" dirty="0"/>
              <a:t>Basisethiken</a:t>
            </a:r>
            <a:endParaRPr lang="de-DE" dirty="0"/>
          </a:p>
        </p:txBody>
      </p:sp>
      <p:sp>
        <p:nvSpPr>
          <p:cNvPr id="6" name="Textplatzhalter 5">
            <a:extLst>
              <a:ext uri="{FF2B5EF4-FFF2-40B4-BE49-F238E27FC236}">
                <a16:creationId xmlns:a16="http://schemas.microsoft.com/office/drawing/2014/main" id="{0DB8127C-AE67-5FEB-34F9-3ADE2794D3C3}"/>
              </a:ext>
            </a:extLst>
          </p:cNvPr>
          <p:cNvSpPr>
            <a:spLocks noGrp="1"/>
          </p:cNvSpPr>
          <p:nvPr>
            <p:ph type="body" sz="quarter" idx="14"/>
          </p:nvPr>
        </p:nvSpPr>
        <p:spPr/>
        <p:txBody>
          <a:bodyPr/>
          <a:lstStyle/>
          <a:p>
            <a:endParaRPr lang="de-DE" dirty="0"/>
          </a:p>
        </p:txBody>
      </p:sp>
      <p:pic>
        <p:nvPicPr>
          <p:cNvPr id="11" name="Grafik 10">
            <a:extLst>
              <a:ext uri="{FF2B5EF4-FFF2-40B4-BE49-F238E27FC236}">
                <a16:creationId xmlns:a16="http://schemas.microsoft.com/office/drawing/2014/main" id="{C51AEE53-ED01-7692-4C5B-BACEAF5F33A1}"/>
              </a:ext>
            </a:extLst>
          </p:cNvPr>
          <p:cNvPicPr>
            <a:picLocks noChangeAspect="1"/>
          </p:cNvPicPr>
          <p:nvPr/>
        </p:nvPicPr>
        <p:blipFill>
          <a:blip r:embed="rId3"/>
          <a:srcRect l="52134" t="6766" r="6111" b="8653"/>
          <a:stretch>
            <a:fillRect/>
          </a:stretch>
        </p:blipFill>
        <p:spPr>
          <a:xfrm>
            <a:off x="7098861" y="4301079"/>
            <a:ext cx="1376447" cy="1804131"/>
          </a:xfrm>
          <a:prstGeom prst="rect">
            <a:avLst/>
          </a:prstGeom>
        </p:spPr>
      </p:pic>
      <mc:AlternateContent xmlns:mc="http://schemas.openxmlformats.org/markup-compatibility/2006" xmlns:pslz="http://schemas.microsoft.com/office/powerpoint/2016/slidezoom">
        <mc:Choice Requires="pslz">
          <p:graphicFrame>
            <p:nvGraphicFramePr>
              <p:cNvPr id="13" name="Folienzoom 12">
                <a:extLst>
                  <a:ext uri="{FF2B5EF4-FFF2-40B4-BE49-F238E27FC236}">
                    <a16:creationId xmlns:a16="http://schemas.microsoft.com/office/drawing/2014/main" id="{2772714F-81C4-4862-C997-2B481A4F5884}"/>
                  </a:ext>
                </a:extLst>
              </p:cNvPr>
              <p:cNvGraphicFramePr>
                <a:graphicFrameLocks noChangeAspect="1"/>
              </p:cNvGraphicFramePr>
              <p:nvPr>
                <p:extLst>
                  <p:ext uri="{D42A27DB-BD31-4B8C-83A1-F6EECF244321}">
                    <p14:modId xmlns:p14="http://schemas.microsoft.com/office/powerpoint/2010/main" val="3064925898"/>
                  </p:ext>
                </p:extLst>
              </p:nvPr>
            </p:nvGraphicFramePr>
            <p:xfrm>
              <a:off x="4470289" y="3263710"/>
              <a:ext cx="1885822" cy="1060776"/>
            </p:xfrm>
            <a:graphic>
              <a:graphicData uri="http://schemas.microsoft.com/office/powerpoint/2016/slidezoom">
                <pslz:sldZm>
                  <pslz:sldZmObj sldId="367" cId="2364225430">
                    <pslz:zmPr id="{133080C3-71EF-B449-81E7-30428CC90F3E}" returnToParent="0" transitionDur="1000">
                      <p166:blipFill xmlns:p166="http://schemas.microsoft.com/office/powerpoint/2016/6/main">
                        <a:blip r:embed="rId4"/>
                        <a:stretch>
                          <a:fillRect/>
                        </a:stretch>
                      </p166:blipFill>
                      <p166:spPr xmlns:p166="http://schemas.microsoft.com/office/powerpoint/2016/6/main">
                        <a:xfrm>
                          <a:off x="0" y="0"/>
                          <a:ext cx="1885822" cy="1060776"/>
                        </a:xfrm>
                        <a:prstGeom prst="rect">
                          <a:avLst/>
                        </a:prstGeom>
                        <a:ln w="3175">
                          <a:solidFill>
                            <a:prstClr val="ltGray"/>
                          </a:solidFill>
                        </a:ln>
                      </p166:spPr>
                    </pslz:zmPr>
                  </pslz:sldZmObj>
                </pslz:sldZm>
              </a:graphicData>
            </a:graphic>
          </p:graphicFrame>
        </mc:Choice>
        <mc:Fallback xmlns="">
          <p:pic>
            <p:nvPicPr>
              <p:cNvPr id="13" name="Folienzoom 12">
                <a:hlinkClick r:id="rId5" action="ppaction://hlinksldjump"/>
                <a:extLst>
                  <a:ext uri="{FF2B5EF4-FFF2-40B4-BE49-F238E27FC236}">
                    <a16:creationId xmlns:a16="http://schemas.microsoft.com/office/drawing/2014/main" id="{2772714F-81C4-4862-C997-2B481A4F5884}"/>
                  </a:ext>
                </a:extLst>
              </p:cNvPr>
              <p:cNvPicPr>
                <a:picLocks noGrp="1" noRot="1" noChangeAspect="1" noMove="1" noResize="1" noEditPoints="1" noAdjustHandles="1" noChangeArrowheads="1" noChangeShapeType="1"/>
              </p:cNvPicPr>
              <p:nvPr/>
            </p:nvPicPr>
            <p:blipFill>
              <a:blip r:embed="rId6"/>
              <a:stretch>
                <a:fillRect/>
              </a:stretch>
            </p:blipFill>
            <p:spPr>
              <a:xfrm>
                <a:off x="4470289" y="3263710"/>
                <a:ext cx="1885822" cy="106077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Folienzoom 14">
                <a:extLst>
                  <a:ext uri="{FF2B5EF4-FFF2-40B4-BE49-F238E27FC236}">
                    <a16:creationId xmlns:a16="http://schemas.microsoft.com/office/drawing/2014/main" id="{F9569CA5-CB62-94DB-CA4B-679A32D89CB1}"/>
                  </a:ext>
                </a:extLst>
              </p:cNvPr>
              <p:cNvGraphicFramePr>
                <a:graphicFrameLocks noChangeAspect="1"/>
              </p:cNvGraphicFramePr>
              <p:nvPr>
                <p:extLst>
                  <p:ext uri="{D42A27DB-BD31-4B8C-83A1-F6EECF244321}">
                    <p14:modId xmlns:p14="http://schemas.microsoft.com/office/powerpoint/2010/main" val="3526833616"/>
                  </p:ext>
                </p:extLst>
              </p:nvPr>
            </p:nvGraphicFramePr>
            <p:xfrm>
              <a:off x="2020358" y="3371946"/>
              <a:ext cx="1280000" cy="720000"/>
            </p:xfrm>
            <a:graphic>
              <a:graphicData uri="http://schemas.microsoft.com/office/powerpoint/2016/slidezoom">
                <pslz:sldZm>
                  <pslz:sldZmObj sldId="376" cId="4205918138">
                    <pslz:zmPr id="{1525D1F1-AFCE-AE42-81DA-EB4E56A30AB2}" returnToParent="0" transitionDur="1000">
                      <p166:blipFill xmlns:p166="http://schemas.microsoft.com/office/powerpoint/2016/6/main">
                        <a:blip r:embed="rId7"/>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15" name="Folienzoom 14">
                <a:hlinkClick r:id="rId8" action="ppaction://hlinksldjump"/>
                <a:extLst>
                  <a:ext uri="{FF2B5EF4-FFF2-40B4-BE49-F238E27FC236}">
                    <a16:creationId xmlns:a16="http://schemas.microsoft.com/office/drawing/2014/main" id="{F9569CA5-CB62-94DB-CA4B-679A32D89CB1}"/>
                  </a:ext>
                </a:extLst>
              </p:cNvPr>
              <p:cNvPicPr>
                <a:picLocks noGrp="1" noRot="1" noChangeAspect="1" noMove="1" noResize="1" noEditPoints="1" noAdjustHandles="1" noChangeArrowheads="1" noChangeShapeType="1"/>
              </p:cNvPicPr>
              <p:nvPr/>
            </p:nvPicPr>
            <p:blipFill>
              <a:blip r:embed="rId9"/>
              <a:stretch>
                <a:fillRect/>
              </a:stretch>
            </p:blipFill>
            <p:spPr>
              <a:xfrm>
                <a:off x="2020358" y="3371946"/>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Folienzoom 16">
                <a:extLst>
                  <a:ext uri="{FF2B5EF4-FFF2-40B4-BE49-F238E27FC236}">
                    <a16:creationId xmlns:a16="http://schemas.microsoft.com/office/drawing/2014/main" id="{800E9FFB-60C2-FFF8-5013-55844E82C707}"/>
                  </a:ext>
                </a:extLst>
              </p:cNvPr>
              <p:cNvGraphicFramePr>
                <a:graphicFrameLocks noChangeAspect="1"/>
              </p:cNvGraphicFramePr>
              <p:nvPr>
                <p:extLst>
                  <p:ext uri="{D42A27DB-BD31-4B8C-83A1-F6EECF244321}">
                    <p14:modId xmlns:p14="http://schemas.microsoft.com/office/powerpoint/2010/main" val="659063266"/>
                  </p:ext>
                </p:extLst>
              </p:nvPr>
            </p:nvGraphicFramePr>
            <p:xfrm>
              <a:off x="476416" y="2902410"/>
              <a:ext cx="959999" cy="540000"/>
            </p:xfrm>
            <a:graphic>
              <a:graphicData uri="http://schemas.microsoft.com/office/powerpoint/2016/slidezoom">
                <pslz:sldZm>
                  <pslz:sldZmObj sldId="375" cId="2561059208">
                    <pslz:zmPr id="{525D40F0-4357-B443-A25F-08DAB27A6121}" returnToParent="0" transitionDur="1000">
                      <p166:blipFill xmlns:p166="http://schemas.microsoft.com/office/powerpoint/2016/6/main">
                        <a:blip r:embed="rId10"/>
                        <a:stretch>
                          <a:fillRect/>
                        </a:stretch>
                      </p166:blipFill>
                      <p166:spPr xmlns:p166="http://schemas.microsoft.com/office/powerpoint/2016/6/main">
                        <a:xfrm>
                          <a:off x="0" y="0"/>
                          <a:ext cx="959999" cy="540000"/>
                        </a:xfrm>
                        <a:prstGeom prst="rect">
                          <a:avLst/>
                        </a:prstGeom>
                        <a:ln w="3175">
                          <a:solidFill>
                            <a:prstClr val="ltGray"/>
                          </a:solidFill>
                        </a:ln>
                      </p166:spPr>
                    </pslz:zmPr>
                  </pslz:sldZmObj>
                </pslz:sldZm>
              </a:graphicData>
            </a:graphic>
          </p:graphicFrame>
        </mc:Choice>
        <mc:Fallback xmlns="">
          <p:pic>
            <p:nvPicPr>
              <p:cNvPr id="17" name="Folienzoom 16">
                <a:hlinkClick r:id="rId11" action="ppaction://hlinksldjump"/>
                <a:extLst>
                  <a:ext uri="{FF2B5EF4-FFF2-40B4-BE49-F238E27FC236}">
                    <a16:creationId xmlns:a16="http://schemas.microsoft.com/office/drawing/2014/main" id="{800E9FFB-60C2-FFF8-5013-55844E82C707}"/>
                  </a:ext>
                </a:extLst>
              </p:cNvPr>
              <p:cNvPicPr>
                <a:picLocks noGrp="1" noRot="1" noChangeAspect="1" noMove="1" noResize="1" noEditPoints="1" noAdjustHandles="1" noChangeArrowheads="1" noChangeShapeType="1"/>
              </p:cNvPicPr>
              <p:nvPr/>
            </p:nvPicPr>
            <p:blipFill>
              <a:blip r:embed="rId12"/>
              <a:stretch>
                <a:fillRect/>
              </a:stretch>
            </p:blipFill>
            <p:spPr>
              <a:xfrm>
                <a:off x="476416" y="2902410"/>
                <a:ext cx="959999" cy="54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9" name="Folienzoom 18">
                <a:extLst>
                  <a:ext uri="{FF2B5EF4-FFF2-40B4-BE49-F238E27FC236}">
                    <a16:creationId xmlns:a16="http://schemas.microsoft.com/office/drawing/2014/main" id="{D1EC3221-39EE-01A1-EF6C-477E0FD7CA55}"/>
                  </a:ext>
                </a:extLst>
              </p:cNvPr>
              <p:cNvGraphicFramePr>
                <a:graphicFrameLocks noChangeAspect="1"/>
              </p:cNvGraphicFramePr>
              <p:nvPr>
                <p:extLst>
                  <p:ext uri="{D42A27DB-BD31-4B8C-83A1-F6EECF244321}">
                    <p14:modId xmlns:p14="http://schemas.microsoft.com/office/powerpoint/2010/main" val="1665364191"/>
                  </p:ext>
                </p:extLst>
              </p:nvPr>
            </p:nvGraphicFramePr>
            <p:xfrm>
              <a:off x="476416" y="3829777"/>
              <a:ext cx="960000" cy="540000"/>
            </p:xfrm>
            <a:graphic>
              <a:graphicData uri="http://schemas.microsoft.com/office/powerpoint/2016/slidezoom">
                <pslz:sldZm>
                  <pslz:sldZmObj sldId="356" cId="3584935761">
                    <pslz:zmPr id="{D6D60499-C368-CE4E-B491-7F0A3066781D}" transitionDur="1500">
                      <p166:blipFill xmlns:p166="http://schemas.microsoft.com/office/powerpoint/2016/6/main">
                        <a:blip r:embed="rId13"/>
                        <a:stretch>
                          <a:fillRect/>
                        </a:stretch>
                      </p166:blipFill>
                      <p166:spPr xmlns:p166="http://schemas.microsoft.com/office/powerpoint/2016/6/main">
                        <a:xfrm>
                          <a:off x="0" y="0"/>
                          <a:ext cx="960000" cy="540000"/>
                        </a:xfrm>
                        <a:prstGeom prst="rect">
                          <a:avLst/>
                        </a:prstGeom>
                        <a:ln w="3175">
                          <a:solidFill>
                            <a:prstClr val="ltGray"/>
                          </a:solidFill>
                        </a:ln>
                      </p166:spPr>
                    </pslz:zmPr>
                  </pslz:sldZmObj>
                </pslz:sldZm>
              </a:graphicData>
            </a:graphic>
          </p:graphicFrame>
        </mc:Choice>
        <mc:Fallback xmlns="">
          <p:pic>
            <p:nvPicPr>
              <p:cNvPr id="19" name="Folienzoom 18">
                <a:hlinkClick r:id="rId14" action="ppaction://hlinksldjump"/>
                <a:extLst>
                  <a:ext uri="{FF2B5EF4-FFF2-40B4-BE49-F238E27FC236}">
                    <a16:creationId xmlns:a16="http://schemas.microsoft.com/office/drawing/2014/main" id="{D1EC3221-39EE-01A1-EF6C-477E0FD7CA55}"/>
                  </a:ext>
                </a:extLst>
              </p:cNvPr>
              <p:cNvPicPr>
                <a:picLocks noGrp="1" noRot="1" noChangeAspect="1" noMove="1" noResize="1" noEditPoints="1" noAdjustHandles="1" noChangeArrowheads="1" noChangeShapeType="1"/>
              </p:cNvPicPr>
              <p:nvPr/>
            </p:nvPicPr>
            <p:blipFill>
              <a:blip r:embed="rId15"/>
              <a:stretch>
                <a:fillRect/>
              </a:stretch>
            </p:blipFill>
            <p:spPr>
              <a:xfrm>
                <a:off x="476416" y="3829777"/>
                <a:ext cx="960000" cy="54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1" name="Folienzoom 20">
                <a:extLst>
                  <a:ext uri="{FF2B5EF4-FFF2-40B4-BE49-F238E27FC236}">
                    <a16:creationId xmlns:a16="http://schemas.microsoft.com/office/drawing/2014/main" id="{10AA79E6-2F61-2091-84F4-12334E3DEFED}"/>
                  </a:ext>
                </a:extLst>
              </p:cNvPr>
              <p:cNvGraphicFramePr>
                <a:graphicFrameLocks noChangeAspect="1"/>
              </p:cNvGraphicFramePr>
              <p:nvPr>
                <p:extLst>
                  <p:ext uri="{D42A27DB-BD31-4B8C-83A1-F6EECF244321}">
                    <p14:modId xmlns:p14="http://schemas.microsoft.com/office/powerpoint/2010/main" val="503975844"/>
                  </p:ext>
                </p:extLst>
              </p:nvPr>
            </p:nvGraphicFramePr>
            <p:xfrm>
              <a:off x="1893741" y="5565210"/>
              <a:ext cx="960000" cy="540000"/>
            </p:xfrm>
            <a:graphic>
              <a:graphicData uri="http://schemas.microsoft.com/office/powerpoint/2016/slidezoom">
                <pslz:sldZm>
                  <pslz:sldZmObj sldId="349" cId="1870224174">
                    <pslz:zmPr id="{D0A7592E-549F-6749-BD2D-3FAEBA2B48C8}" transitionDur="1500">
                      <p166:blipFill xmlns:p166="http://schemas.microsoft.com/office/powerpoint/2016/6/main">
                        <a:blip r:embed="rId16"/>
                        <a:stretch>
                          <a:fillRect/>
                        </a:stretch>
                      </p166:blipFill>
                      <p166:spPr xmlns:p166="http://schemas.microsoft.com/office/powerpoint/2016/6/main">
                        <a:xfrm>
                          <a:off x="0" y="0"/>
                          <a:ext cx="960000" cy="540000"/>
                        </a:xfrm>
                        <a:prstGeom prst="rect">
                          <a:avLst/>
                        </a:prstGeom>
                        <a:ln w="3175">
                          <a:solidFill>
                            <a:prstClr val="ltGray"/>
                          </a:solidFill>
                        </a:ln>
                      </p166:spPr>
                    </pslz:zmPr>
                  </pslz:sldZmObj>
                </pslz:sldZm>
              </a:graphicData>
            </a:graphic>
          </p:graphicFrame>
        </mc:Choice>
        <mc:Fallback xmlns="">
          <p:pic>
            <p:nvPicPr>
              <p:cNvPr id="21" name="Folienzoom 20">
                <a:hlinkClick r:id="rId17" action="ppaction://hlinksldjump"/>
                <a:extLst>
                  <a:ext uri="{FF2B5EF4-FFF2-40B4-BE49-F238E27FC236}">
                    <a16:creationId xmlns:a16="http://schemas.microsoft.com/office/drawing/2014/main" id="{10AA79E6-2F61-2091-84F4-12334E3DEFED}"/>
                  </a:ext>
                </a:extLst>
              </p:cNvPr>
              <p:cNvPicPr>
                <a:picLocks noGrp="1" noRot="1" noChangeAspect="1" noMove="1" noResize="1" noEditPoints="1" noAdjustHandles="1" noChangeArrowheads="1" noChangeShapeType="1"/>
              </p:cNvPicPr>
              <p:nvPr/>
            </p:nvPicPr>
            <p:blipFill>
              <a:blip r:embed="rId18"/>
              <a:stretch>
                <a:fillRect/>
              </a:stretch>
            </p:blipFill>
            <p:spPr>
              <a:xfrm>
                <a:off x="1893741" y="5565210"/>
                <a:ext cx="960000" cy="54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3" name="Folienzoom 22">
                <a:extLst>
                  <a:ext uri="{FF2B5EF4-FFF2-40B4-BE49-F238E27FC236}">
                    <a16:creationId xmlns:a16="http://schemas.microsoft.com/office/drawing/2014/main" id="{0117D213-8FC9-9C2B-353E-EC71B20C1248}"/>
                  </a:ext>
                </a:extLst>
              </p:cNvPr>
              <p:cNvGraphicFramePr>
                <a:graphicFrameLocks noChangeAspect="1"/>
              </p:cNvGraphicFramePr>
              <p:nvPr>
                <p:extLst>
                  <p:ext uri="{D42A27DB-BD31-4B8C-83A1-F6EECF244321}">
                    <p14:modId xmlns:p14="http://schemas.microsoft.com/office/powerpoint/2010/main" val="3823856114"/>
                  </p:ext>
                </p:extLst>
              </p:nvPr>
            </p:nvGraphicFramePr>
            <p:xfrm>
              <a:off x="1731994" y="4622615"/>
              <a:ext cx="1280000" cy="720000"/>
            </p:xfrm>
            <a:graphic>
              <a:graphicData uri="http://schemas.microsoft.com/office/powerpoint/2016/slidezoom">
                <pslz:sldZm>
                  <pslz:sldZmObj sldId="377" cId="1940282078">
                    <pslz:zmPr id="{F4DADB0C-41B9-BC4C-9A98-FFE897DC6843}" returnToParent="0" transitionDur="1000">
                      <p166:blipFill xmlns:p166="http://schemas.microsoft.com/office/powerpoint/2016/6/main">
                        <a:blip r:embed="rId19"/>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23" name="Folienzoom 22">
                <a:hlinkClick r:id="rId20" action="ppaction://hlinksldjump"/>
                <a:extLst>
                  <a:ext uri="{FF2B5EF4-FFF2-40B4-BE49-F238E27FC236}">
                    <a16:creationId xmlns:a16="http://schemas.microsoft.com/office/drawing/2014/main" id="{0117D213-8FC9-9C2B-353E-EC71B20C1248}"/>
                  </a:ext>
                </a:extLst>
              </p:cNvPr>
              <p:cNvPicPr>
                <a:picLocks noGrp="1" noRot="1" noChangeAspect="1" noMove="1" noResize="1" noEditPoints="1" noAdjustHandles="1" noChangeArrowheads="1" noChangeShapeType="1"/>
              </p:cNvPicPr>
              <p:nvPr/>
            </p:nvPicPr>
            <p:blipFill>
              <a:blip r:embed="rId21"/>
              <a:stretch>
                <a:fillRect/>
              </a:stretch>
            </p:blipFill>
            <p:spPr>
              <a:xfrm>
                <a:off x="1731994" y="4622615"/>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5" name="Folienzoom 24">
                <a:extLst>
                  <a:ext uri="{FF2B5EF4-FFF2-40B4-BE49-F238E27FC236}">
                    <a16:creationId xmlns:a16="http://schemas.microsoft.com/office/drawing/2014/main" id="{5E545C13-A9F9-6C37-B5BA-9E7A26F87734}"/>
                  </a:ext>
                </a:extLst>
              </p:cNvPr>
              <p:cNvGraphicFramePr>
                <a:graphicFrameLocks noChangeAspect="1"/>
              </p:cNvGraphicFramePr>
              <p:nvPr>
                <p:extLst>
                  <p:ext uri="{D42A27DB-BD31-4B8C-83A1-F6EECF244321}">
                    <p14:modId xmlns:p14="http://schemas.microsoft.com/office/powerpoint/2010/main" val="755447646"/>
                  </p:ext>
                </p:extLst>
              </p:nvPr>
            </p:nvGraphicFramePr>
            <p:xfrm>
              <a:off x="4897470" y="4448499"/>
              <a:ext cx="1280000" cy="720000"/>
            </p:xfrm>
            <a:graphic>
              <a:graphicData uri="http://schemas.microsoft.com/office/powerpoint/2016/slidezoom">
                <pslz:sldZm>
                  <pslz:sldZmObj sldId="378" cId="3964242399">
                    <pslz:zmPr id="{724E5C39-B191-EF4B-B489-E455CBCF639B}" returnToParent="0" transitionDur="1000">
                      <p166:blipFill xmlns:p166="http://schemas.microsoft.com/office/powerpoint/2016/6/main">
                        <a:blip r:embed="rId22"/>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25" name="Folienzoom 24">
                <a:hlinkClick r:id="rId23" action="ppaction://hlinksldjump"/>
                <a:extLst>
                  <a:ext uri="{FF2B5EF4-FFF2-40B4-BE49-F238E27FC236}">
                    <a16:creationId xmlns:a16="http://schemas.microsoft.com/office/drawing/2014/main" id="{5E545C13-A9F9-6C37-B5BA-9E7A26F87734}"/>
                  </a:ext>
                </a:extLst>
              </p:cNvPr>
              <p:cNvPicPr>
                <a:picLocks noGrp="1" noRot="1" noChangeAspect="1" noMove="1" noResize="1" noEditPoints="1" noAdjustHandles="1" noChangeArrowheads="1" noChangeShapeType="1"/>
              </p:cNvPicPr>
              <p:nvPr/>
            </p:nvPicPr>
            <p:blipFill>
              <a:blip r:embed="rId24"/>
              <a:stretch>
                <a:fillRect/>
              </a:stretch>
            </p:blipFill>
            <p:spPr>
              <a:xfrm>
                <a:off x="4897470" y="4448499"/>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9" name="Folienzoom 28">
                <a:extLst>
                  <a:ext uri="{FF2B5EF4-FFF2-40B4-BE49-F238E27FC236}">
                    <a16:creationId xmlns:a16="http://schemas.microsoft.com/office/drawing/2014/main" id="{8A413E9E-221A-4A4F-F448-AE0DE9ED439B}"/>
                  </a:ext>
                </a:extLst>
              </p:cNvPr>
              <p:cNvGraphicFramePr>
                <a:graphicFrameLocks noChangeAspect="1"/>
              </p:cNvGraphicFramePr>
              <p:nvPr>
                <p:extLst>
                  <p:ext uri="{D42A27DB-BD31-4B8C-83A1-F6EECF244321}">
                    <p14:modId xmlns:p14="http://schemas.microsoft.com/office/powerpoint/2010/main" val="3574175154"/>
                  </p:ext>
                </p:extLst>
              </p:nvPr>
            </p:nvGraphicFramePr>
            <p:xfrm>
              <a:off x="5820506" y="5456194"/>
              <a:ext cx="1280000" cy="720000"/>
            </p:xfrm>
            <a:graphic>
              <a:graphicData uri="http://schemas.microsoft.com/office/powerpoint/2016/slidezoom">
                <pslz:sldZm>
                  <pslz:sldZmObj sldId="358" cId="1321274637">
                    <pslz:zmPr id="{241D13CD-17E4-4249-90DD-2F01C6A9D4E3}" transitionDur="1500">
                      <p166:blipFill xmlns:p166="http://schemas.microsoft.com/office/powerpoint/2016/6/main">
                        <a:blip r:embed="rId25"/>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29" name="Folienzoom 28">
                <a:hlinkClick r:id="rId28" action="ppaction://hlinksldjump"/>
                <a:extLst>
                  <a:ext uri="{FF2B5EF4-FFF2-40B4-BE49-F238E27FC236}">
                    <a16:creationId xmlns:a16="http://schemas.microsoft.com/office/drawing/2014/main" id="{8A413E9E-221A-4A4F-F448-AE0DE9ED439B}"/>
                  </a:ext>
                </a:extLst>
              </p:cNvPr>
              <p:cNvPicPr>
                <a:picLocks noGrp="1" noRot="1" noChangeAspect="1" noMove="1" noResize="1" noEditPoints="1" noAdjustHandles="1" noChangeArrowheads="1" noChangeShapeType="1"/>
              </p:cNvPicPr>
              <p:nvPr/>
            </p:nvPicPr>
            <p:blipFill>
              <a:blip r:embed="rId29"/>
              <a:stretch>
                <a:fillRect/>
              </a:stretch>
            </p:blipFill>
            <p:spPr>
              <a:xfrm>
                <a:off x="5820506" y="5456194"/>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1" name="Folienzoom 30">
                <a:extLst>
                  <a:ext uri="{FF2B5EF4-FFF2-40B4-BE49-F238E27FC236}">
                    <a16:creationId xmlns:a16="http://schemas.microsoft.com/office/drawing/2014/main" id="{3ED4D5AC-8DBA-2999-FA3B-894675BA6E88}"/>
                  </a:ext>
                </a:extLst>
              </p:cNvPr>
              <p:cNvGraphicFramePr>
                <a:graphicFrameLocks noChangeAspect="1"/>
              </p:cNvGraphicFramePr>
              <p:nvPr>
                <p:extLst>
                  <p:ext uri="{D42A27DB-BD31-4B8C-83A1-F6EECF244321}">
                    <p14:modId xmlns:p14="http://schemas.microsoft.com/office/powerpoint/2010/main" val="864305839"/>
                  </p:ext>
                </p:extLst>
              </p:nvPr>
            </p:nvGraphicFramePr>
            <p:xfrm>
              <a:off x="7526042" y="3357999"/>
              <a:ext cx="1280000" cy="720000"/>
            </p:xfrm>
            <a:graphic>
              <a:graphicData uri="http://schemas.microsoft.com/office/powerpoint/2016/slidezoom">
                <pslz:sldZm>
                  <pslz:sldZmObj sldId="379" cId="3775662746">
                    <pslz:zmPr id="{094C80FA-AE1E-814D-BCC5-A9FBABC59D10}" returnToParent="0" transitionDur="1000">
                      <p166:blipFill xmlns:p166="http://schemas.microsoft.com/office/powerpoint/2016/6/main">
                        <a:blip r:embed="rId30"/>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31" name="Folienzoom 30">
                <a:hlinkClick r:id="rId31" action="ppaction://hlinksldjump"/>
                <a:extLst>
                  <a:ext uri="{FF2B5EF4-FFF2-40B4-BE49-F238E27FC236}">
                    <a16:creationId xmlns:a16="http://schemas.microsoft.com/office/drawing/2014/main" id="{3ED4D5AC-8DBA-2999-FA3B-894675BA6E88}"/>
                  </a:ext>
                </a:extLst>
              </p:cNvPr>
              <p:cNvPicPr>
                <a:picLocks noGrp="1" noRot="1" noChangeAspect="1" noMove="1" noResize="1" noEditPoints="1" noAdjustHandles="1" noChangeArrowheads="1" noChangeShapeType="1"/>
              </p:cNvPicPr>
              <p:nvPr/>
            </p:nvPicPr>
            <p:blipFill>
              <a:blip r:embed="rId32"/>
              <a:stretch>
                <a:fillRect/>
              </a:stretch>
            </p:blipFill>
            <p:spPr>
              <a:xfrm>
                <a:off x="7526042" y="3357999"/>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3" name="Folienzoom 32">
                <a:extLst>
                  <a:ext uri="{FF2B5EF4-FFF2-40B4-BE49-F238E27FC236}">
                    <a16:creationId xmlns:a16="http://schemas.microsoft.com/office/drawing/2014/main" id="{0E1149F2-26BD-7278-272A-92E816D2AA27}"/>
                  </a:ext>
                </a:extLst>
              </p:cNvPr>
              <p:cNvGraphicFramePr>
                <a:graphicFrameLocks noChangeAspect="1"/>
              </p:cNvGraphicFramePr>
              <p:nvPr>
                <p:extLst>
                  <p:ext uri="{D42A27DB-BD31-4B8C-83A1-F6EECF244321}">
                    <p14:modId xmlns:p14="http://schemas.microsoft.com/office/powerpoint/2010/main" val="1787018086"/>
                  </p:ext>
                </p:extLst>
              </p:nvPr>
            </p:nvGraphicFramePr>
            <p:xfrm>
              <a:off x="9299332" y="4696458"/>
              <a:ext cx="1280000" cy="720000"/>
            </p:xfrm>
            <a:graphic>
              <a:graphicData uri="http://schemas.microsoft.com/office/powerpoint/2016/slidezoom">
                <pslz:sldZm>
                  <pslz:sldZmObj sldId="357" cId="3985496866">
                    <pslz:zmPr id="{045E05B2-6FEC-F848-9859-9C042CA153C1}" returnToParent="0" transitionDur="1000">
                      <p166:blipFill xmlns:p166="http://schemas.microsoft.com/office/powerpoint/2016/6/main">
                        <a:blip r:embed="rId33"/>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33" name="Folienzoom 32">
                <a:hlinkClick r:id="rId34" action="ppaction://hlinksldjump"/>
                <a:extLst>
                  <a:ext uri="{FF2B5EF4-FFF2-40B4-BE49-F238E27FC236}">
                    <a16:creationId xmlns:a16="http://schemas.microsoft.com/office/drawing/2014/main" id="{0E1149F2-26BD-7278-272A-92E816D2AA27}"/>
                  </a:ext>
                </a:extLst>
              </p:cNvPr>
              <p:cNvPicPr>
                <a:picLocks noGrp="1" noRot="1" noChangeAspect="1" noMove="1" noResize="1" noEditPoints="1" noAdjustHandles="1" noChangeArrowheads="1" noChangeShapeType="1"/>
              </p:cNvPicPr>
              <p:nvPr/>
            </p:nvPicPr>
            <p:blipFill>
              <a:blip r:embed="rId35"/>
              <a:stretch>
                <a:fillRect/>
              </a:stretch>
            </p:blipFill>
            <p:spPr>
              <a:xfrm>
                <a:off x="9299332" y="4696458"/>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5" name="Folienzoom 34">
                <a:extLst>
                  <a:ext uri="{FF2B5EF4-FFF2-40B4-BE49-F238E27FC236}">
                    <a16:creationId xmlns:a16="http://schemas.microsoft.com/office/drawing/2014/main" id="{18CD0755-F478-EF5E-93B9-907A526ED136}"/>
                  </a:ext>
                </a:extLst>
              </p:cNvPr>
              <p:cNvGraphicFramePr>
                <a:graphicFrameLocks noChangeAspect="1"/>
              </p:cNvGraphicFramePr>
              <p:nvPr>
                <p:extLst>
                  <p:ext uri="{D42A27DB-BD31-4B8C-83A1-F6EECF244321}">
                    <p14:modId xmlns:p14="http://schemas.microsoft.com/office/powerpoint/2010/main" val="293417294"/>
                  </p:ext>
                </p:extLst>
              </p:nvPr>
            </p:nvGraphicFramePr>
            <p:xfrm>
              <a:off x="9313379" y="3340946"/>
              <a:ext cx="1280000" cy="720000"/>
            </p:xfrm>
            <a:graphic>
              <a:graphicData uri="http://schemas.microsoft.com/office/powerpoint/2016/slidezoom">
                <pslz:sldZm>
                  <pslz:sldZmObj sldId="370" cId="2046943858">
                    <pslz:zmPr id="{2A0C849C-506B-424F-9335-BA6F46A4CA56}" transitionDur="1500">
                      <p166:blipFill xmlns:p166="http://schemas.microsoft.com/office/powerpoint/2016/6/main">
                        <a:blip r:embed="rId36"/>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35" name="Folienzoom 34">
                <a:hlinkClick r:id="rId37" action="ppaction://hlinksldjump"/>
                <a:extLst>
                  <a:ext uri="{FF2B5EF4-FFF2-40B4-BE49-F238E27FC236}">
                    <a16:creationId xmlns:a16="http://schemas.microsoft.com/office/drawing/2014/main" id="{18CD0755-F478-EF5E-93B9-907A526ED136}"/>
                  </a:ext>
                </a:extLst>
              </p:cNvPr>
              <p:cNvPicPr>
                <a:picLocks noGrp="1" noRot="1" noChangeAspect="1" noMove="1" noResize="1" noEditPoints="1" noAdjustHandles="1" noChangeArrowheads="1" noChangeShapeType="1"/>
              </p:cNvPicPr>
              <p:nvPr/>
            </p:nvPicPr>
            <p:blipFill>
              <a:blip r:embed="rId38"/>
              <a:stretch>
                <a:fillRect/>
              </a:stretch>
            </p:blipFill>
            <p:spPr>
              <a:xfrm>
                <a:off x="9313379" y="3340946"/>
                <a:ext cx="1280000" cy="720000"/>
              </a:xfrm>
              <a:prstGeom prst="rect">
                <a:avLst/>
              </a:prstGeom>
              <a:ln w="3175">
                <a:solidFill>
                  <a:prstClr val="ltGray"/>
                </a:solidFill>
              </a:ln>
            </p:spPr>
          </p:pic>
        </mc:Fallback>
      </mc:AlternateContent>
      <p:cxnSp>
        <p:nvCxnSpPr>
          <p:cNvPr id="43" name="Gerade Verbindung 42">
            <a:extLst>
              <a:ext uri="{FF2B5EF4-FFF2-40B4-BE49-F238E27FC236}">
                <a16:creationId xmlns:a16="http://schemas.microsoft.com/office/drawing/2014/main" id="{788BFECB-9C43-0560-1CCE-E9B7E19A5C16}"/>
              </a:ext>
            </a:extLst>
          </p:cNvPr>
          <p:cNvCxnSpPr>
            <a:cxnSpLocks/>
            <a:stCxn id="13" idx="1"/>
            <a:endCxn id="15" idx="3"/>
          </p:cNvCxnSpPr>
          <p:nvPr/>
        </p:nvCxnSpPr>
        <p:spPr>
          <a:xfrm flipH="1" flipV="1">
            <a:off x="3300358" y="3731946"/>
            <a:ext cx="1169931" cy="62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Gerade Verbindung 44">
            <a:extLst>
              <a:ext uri="{FF2B5EF4-FFF2-40B4-BE49-F238E27FC236}">
                <a16:creationId xmlns:a16="http://schemas.microsoft.com/office/drawing/2014/main" id="{5EDD172C-CAB0-3F9C-0DBC-742147FB6E12}"/>
              </a:ext>
            </a:extLst>
          </p:cNvPr>
          <p:cNvCxnSpPr>
            <a:cxnSpLocks/>
            <a:stCxn id="15" idx="1"/>
            <a:endCxn id="17" idx="3"/>
          </p:cNvCxnSpPr>
          <p:nvPr/>
        </p:nvCxnSpPr>
        <p:spPr>
          <a:xfrm flipH="1" flipV="1">
            <a:off x="1436415" y="3172410"/>
            <a:ext cx="583943" cy="559536"/>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Gerade Verbindung 46">
            <a:extLst>
              <a:ext uri="{FF2B5EF4-FFF2-40B4-BE49-F238E27FC236}">
                <a16:creationId xmlns:a16="http://schemas.microsoft.com/office/drawing/2014/main" id="{E232B072-C628-C157-BEF4-75258D1C3D1E}"/>
              </a:ext>
            </a:extLst>
          </p:cNvPr>
          <p:cNvCxnSpPr>
            <a:cxnSpLocks/>
            <a:stCxn id="15" idx="1"/>
            <a:endCxn id="19" idx="3"/>
          </p:cNvCxnSpPr>
          <p:nvPr/>
        </p:nvCxnSpPr>
        <p:spPr>
          <a:xfrm flipH="1">
            <a:off x="1436416" y="3731946"/>
            <a:ext cx="583942" cy="367831"/>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Gerade Verbindung 48">
            <a:extLst>
              <a:ext uri="{FF2B5EF4-FFF2-40B4-BE49-F238E27FC236}">
                <a16:creationId xmlns:a16="http://schemas.microsoft.com/office/drawing/2014/main" id="{A7F8175A-C7C8-EDB7-DB8A-55F362F1ABBE}"/>
              </a:ext>
            </a:extLst>
          </p:cNvPr>
          <p:cNvCxnSpPr>
            <a:cxnSpLocks/>
            <a:stCxn id="13" idx="1"/>
            <a:endCxn id="23" idx="0"/>
          </p:cNvCxnSpPr>
          <p:nvPr/>
        </p:nvCxnSpPr>
        <p:spPr>
          <a:xfrm flipH="1">
            <a:off x="2371994" y="3794098"/>
            <a:ext cx="2098295" cy="828517"/>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Gerade Verbindung 51">
            <a:extLst>
              <a:ext uri="{FF2B5EF4-FFF2-40B4-BE49-F238E27FC236}">
                <a16:creationId xmlns:a16="http://schemas.microsoft.com/office/drawing/2014/main" id="{65C124CF-746F-151E-3CB5-94FF135E1935}"/>
              </a:ext>
            </a:extLst>
          </p:cNvPr>
          <p:cNvCxnSpPr>
            <a:cxnSpLocks/>
            <a:stCxn id="21" idx="0"/>
            <a:endCxn id="23" idx="2"/>
          </p:cNvCxnSpPr>
          <p:nvPr/>
        </p:nvCxnSpPr>
        <p:spPr>
          <a:xfrm flipH="1" flipV="1">
            <a:off x="2371994" y="5342615"/>
            <a:ext cx="1747" cy="2225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Gerade Verbindung 55">
            <a:extLst>
              <a:ext uri="{FF2B5EF4-FFF2-40B4-BE49-F238E27FC236}">
                <a16:creationId xmlns:a16="http://schemas.microsoft.com/office/drawing/2014/main" id="{7780CF75-244B-BCC7-9C8F-C1FBA04DF4BB}"/>
              </a:ext>
            </a:extLst>
          </p:cNvPr>
          <p:cNvCxnSpPr>
            <a:cxnSpLocks/>
            <a:stCxn id="13" idx="2"/>
            <a:endCxn id="25" idx="0"/>
          </p:cNvCxnSpPr>
          <p:nvPr/>
        </p:nvCxnSpPr>
        <p:spPr>
          <a:xfrm>
            <a:off x="5413200" y="4324486"/>
            <a:ext cx="124270" cy="1240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Gerade Verbindung 58">
            <a:extLst>
              <a:ext uri="{FF2B5EF4-FFF2-40B4-BE49-F238E27FC236}">
                <a16:creationId xmlns:a16="http://schemas.microsoft.com/office/drawing/2014/main" id="{FF622034-7848-FB61-7A16-81578F0CE423}"/>
              </a:ext>
            </a:extLst>
          </p:cNvPr>
          <p:cNvCxnSpPr>
            <a:cxnSpLocks/>
            <a:stCxn id="25" idx="2"/>
          </p:cNvCxnSpPr>
          <p:nvPr/>
        </p:nvCxnSpPr>
        <p:spPr>
          <a:xfrm flipH="1">
            <a:off x="4662832" y="5168499"/>
            <a:ext cx="874638" cy="306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Gerade Verbindung 62">
            <a:extLst>
              <a:ext uri="{FF2B5EF4-FFF2-40B4-BE49-F238E27FC236}">
                <a16:creationId xmlns:a16="http://schemas.microsoft.com/office/drawing/2014/main" id="{B36B178B-3C59-46FD-0BEF-BAC0B12DB084}"/>
              </a:ext>
            </a:extLst>
          </p:cNvPr>
          <p:cNvCxnSpPr>
            <a:cxnSpLocks/>
            <a:stCxn id="29" idx="0"/>
            <a:endCxn id="25" idx="2"/>
          </p:cNvCxnSpPr>
          <p:nvPr/>
        </p:nvCxnSpPr>
        <p:spPr>
          <a:xfrm flipH="1" flipV="1">
            <a:off x="5537470" y="5168499"/>
            <a:ext cx="923036" cy="287695"/>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Gerade Verbindung 65">
            <a:extLst>
              <a:ext uri="{FF2B5EF4-FFF2-40B4-BE49-F238E27FC236}">
                <a16:creationId xmlns:a16="http://schemas.microsoft.com/office/drawing/2014/main" id="{920FD913-C507-245E-438A-494964186609}"/>
              </a:ext>
            </a:extLst>
          </p:cNvPr>
          <p:cNvCxnSpPr>
            <a:cxnSpLocks/>
            <a:stCxn id="31" idx="1"/>
            <a:endCxn id="13" idx="3"/>
          </p:cNvCxnSpPr>
          <p:nvPr/>
        </p:nvCxnSpPr>
        <p:spPr>
          <a:xfrm flipH="1">
            <a:off x="6356111" y="3717999"/>
            <a:ext cx="1169931" cy="76099"/>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Gerade Verbindung 68">
            <a:extLst>
              <a:ext uri="{FF2B5EF4-FFF2-40B4-BE49-F238E27FC236}">
                <a16:creationId xmlns:a16="http://schemas.microsoft.com/office/drawing/2014/main" id="{0A68C261-7FE4-DC5D-CD3C-88E4A41DB538}"/>
              </a:ext>
            </a:extLst>
          </p:cNvPr>
          <p:cNvCxnSpPr>
            <a:cxnSpLocks/>
            <a:stCxn id="35" idx="1"/>
            <a:endCxn id="31" idx="3"/>
          </p:cNvCxnSpPr>
          <p:nvPr/>
        </p:nvCxnSpPr>
        <p:spPr>
          <a:xfrm flipH="1">
            <a:off x="8806042" y="3700946"/>
            <a:ext cx="507337" cy="17053"/>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Gerade Verbindung 71">
            <a:extLst>
              <a:ext uri="{FF2B5EF4-FFF2-40B4-BE49-F238E27FC236}">
                <a16:creationId xmlns:a16="http://schemas.microsoft.com/office/drawing/2014/main" id="{F73DBB77-EE03-706B-2E03-0263EF59EBB2}"/>
              </a:ext>
            </a:extLst>
          </p:cNvPr>
          <p:cNvCxnSpPr>
            <a:cxnSpLocks/>
            <a:stCxn id="33" idx="0"/>
            <a:endCxn id="31" idx="3"/>
          </p:cNvCxnSpPr>
          <p:nvPr/>
        </p:nvCxnSpPr>
        <p:spPr>
          <a:xfrm flipH="1" flipV="1">
            <a:off x="8806042" y="3717999"/>
            <a:ext cx="1133290" cy="978459"/>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76" name="Folienzoom 75">
                <a:extLst>
                  <a:ext uri="{FF2B5EF4-FFF2-40B4-BE49-F238E27FC236}">
                    <a16:creationId xmlns:a16="http://schemas.microsoft.com/office/drawing/2014/main" id="{32AA82B6-012C-8214-A4CE-23897806E93A}"/>
                  </a:ext>
                </a:extLst>
              </p:cNvPr>
              <p:cNvGraphicFramePr>
                <a:graphicFrameLocks noChangeAspect="1"/>
              </p:cNvGraphicFramePr>
              <p:nvPr>
                <p:extLst>
                  <p:ext uri="{D42A27DB-BD31-4B8C-83A1-F6EECF244321}">
                    <p14:modId xmlns:p14="http://schemas.microsoft.com/office/powerpoint/2010/main" val="566088972"/>
                  </p:ext>
                </p:extLst>
              </p:nvPr>
            </p:nvGraphicFramePr>
            <p:xfrm>
              <a:off x="9299332" y="2187104"/>
              <a:ext cx="1280000" cy="720000"/>
            </p:xfrm>
            <a:graphic>
              <a:graphicData uri="http://schemas.microsoft.com/office/powerpoint/2016/slidezoom">
                <pslz:sldZm>
                  <pslz:sldZmObj sldId="360" cId="2820945795">
                    <pslz:zmPr id="{30DA9901-DAEF-7A45-8BE9-15AAC45CE3AA}" returnToParent="0" transitionDur="1000">
                      <p166:blipFill xmlns:p166="http://schemas.microsoft.com/office/powerpoint/2016/6/main">
                        <a:blip r:embed="rId39"/>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76" name="Folienzoom 75">
                <a:hlinkClick r:id="rId40" action="ppaction://hlinksldjump"/>
                <a:extLst>
                  <a:ext uri="{FF2B5EF4-FFF2-40B4-BE49-F238E27FC236}">
                    <a16:creationId xmlns:a16="http://schemas.microsoft.com/office/drawing/2014/main" id="{32AA82B6-012C-8214-A4CE-23897806E93A}"/>
                  </a:ext>
                </a:extLst>
              </p:cNvPr>
              <p:cNvPicPr>
                <a:picLocks noGrp="1" noRot="1" noChangeAspect="1" noMove="1" noResize="1" noEditPoints="1" noAdjustHandles="1" noChangeArrowheads="1" noChangeShapeType="1"/>
              </p:cNvPicPr>
              <p:nvPr/>
            </p:nvPicPr>
            <p:blipFill>
              <a:blip r:embed="rId41"/>
              <a:stretch>
                <a:fillRect/>
              </a:stretch>
            </p:blipFill>
            <p:spPr>
              <a:xfrm>
                <a:off x="9299332" y="2187104"/>
                <a:ext cx="1280000" cy="720000"/>
              </a:xfrm>
              <a:prstGeom prst="rect">
                <a:avLst/>
              </a:prstGeom>
              <a:ln w="3175">
                <a:solidFill>
                  <a:prstClr val="ltGray"/>
                </a:solidFill>
              </a:ln>
            </p:spPr>
          </p:pic>
        </mc:Fallback>
      </mc:AlternateContent>
      <p:cxnSp>
        <p:nvCxnSpPr>
          <p:cNvPr id="77" name="Gerade Verbindung 76">
            <a:extLst>
              <a:ext uri="{FF2B5EF4-FFF2-40B4-BE49-F238E27FC236}">
                <a16:creationId xmlns:a16="http://schemas.microsoft.com/office/drawing/2014/main" id="{FF3A0113-921F-9340-7D13-0E993D5C5028}"/>
              </a:ext>
            </a:extLst>
          </p:cNvPr>
          <p:cNvCxnSpPr>
            <a:cxnSpLocks/>
            <a:stCxn id="76" idx="1"/>
            <a:endCxn id="31" idx="3"/>
          </p:cNvCxnSpPr>
          <p:nvPr/>
        </p:nvCxnSpPr>
        <p:spPr>
          <a:xfrm flipH="1">
            <a:off x="8806042" y="2547104"/>
            <a:ext cx="493290" cy="1170895"/>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84" name="Folienzoom 83">
                <a:extLst>
                  <a:ext uri="{FF2B5EF4-FFF2-40B4-BE49-F238E27FC236}">
                    <a16:creationId xmlns:a16="http://schemas.microsoft.com/office/drawing/2014/main" id="{5ADC2FA9-322C-EF04-BCFF-594C0457AE61}"/>
                  </a:ext>
                </a:extLst>
              </p:cNvPr>
              <p:cNvGraphicFramePr>
                <a:graphicFrameLocks noChangeAspect="1"/>
              </p:cNvGraphicFramePr>
              <p:nvPr>
                <p:extLst>
                  <p:ext uri="{D42A27DB-BD31-4B8C-83A1-F6EECF244321}">
                    <p14:modId xmlns:p14="http://schemas.microsoft.com/office/powerpoint/2010/main" val="1533711015"/>
                  </p:ext>
                </p:extLst>
              </p:nvPr>
            </p:nvGraphicFramePr>
            <p:xfrm>
              <a:off x="4883385" y="2268845"/>
              <a:ext cx="1280000" cy="720000"/>
            </p:xfrm>
            <a:graphic>
              <a:graphicData uri="http://schemas.microsoft.com/office/powerpoint/2016/slidezoom">
                <pslz:sldZm>
                  <pslz:sldZmObj sldId="380" cId="3755114251">
                    <pslz:zmPr id="{F9DA385D-A818-4444-9AF5-C08B12AD3F8F}" returnToParent="0" transitionDur="1000">
                      <p166:blipFill xmlns:p166="http://schemas.microsoft.com/office/powerpoint/2016/6/main">
                        <a:blip r:embed="rId42"/>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84" name="Folienzoom 83">
                <a:hlinkClick r:id="rId43" action="ppaction://hlinksldjump"/>
                <a:extLst>
                  <a:ext uri="{FF2B5EF4-FFF2-40B4-BE49-F238E27FC236}">
                    <a16:creationId xmlns:a16="http://schemas.microsoft.com/office/drawing/2014/main" id="{5ADC2FA9-322C-EF04-BCFF-594C0457AE61}"/>
                  </a:ext>
                </a:extLst>
              </p:cNvPr>
              <p:cNvPicPr>
                <a:picLocks noGrp="1" noRot="1" noChangeAspect="1" noMove="1" noResize="1" noEditPoints="1" noAdjustHandles="1" noChangeArrowheads="1" noChangeShapeType="1"/>
              </p:cNvPicPr>
              <p:nvPr/>
            </p:nvPicPr>
            <p:blipFill>
              <a:blip r:embed="rId44"/>
              <a:stretch>
                <a:fillRect/>
              </a:stretch>
            </p:blipFill>
            <p:spPr>
              <a:xfrm>
                <a:off x="4883385" y="2268845"/>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86" name="Folienzoom 85">
                <a:extLst>
                  <a:ext uri="{FF2B5EF4-FFF2-40B4-BE49-F238E27FC236}">
                    <a16:creationId xmlns:a16="http://schemas.microsoft.com/office/drawing/2014/main" id="{A01927A4-1271-9A31-6524-D9BF86904459}"/>
                  </a:ext>
                </a:extLst>
              </p:cNvPr>
              <p:cNvGraphicFramePr>
                <a:graphicFrameLocks noChangeAspect="1"/>
              </p:cNvGraphicFramePr>
              <p:nvPr>
                <p:extLst>
                  <p:ext uri="{D42A27DB-BD31-4B8C-83A1-F6EECF244321}">
                    <p14:modId xmlns:p14="http://schemas.microsoft.com/office/powerpoint/2010/main" val="1661780333"/>
                  </p:ext>
                </p:extLst>
              </p:nvPr>
            </p:nvGraphicFramePr>
            <p:xfrm>
              <a:off x="3156438" y="2425222"/>
              <a:ext cx="1280000" cy="720000"/>
            </p:xfrm>
            <a:graphic>
              <a:graphicData uri="http://schemas.microsoft.com/office/powerpoint/2016/slidezoom">
                <pslz:sldZm>
                  <pslz:sldZmObj sldId="351" cId="3511271360">
                    <pslz:zmPr id="{DCAD8B11-E634-7B45-9CF4-23928CC734F0}" returnToParent="0" transitionDur="1000">
                      <p166:blipFill xmlns:p166="http://schemas.microsoft.com/office/powerpoint/2016/6/main">
                        <a:blip r:embed="rId45"/>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86" name="Folienzoom 85">
                <a:hlinkClick r:id="rId46" action="ppaction://hlinksldjump"/>
                <a:extLst>
                  <a:ext uri="{FF2B5EF4-FFF2-40B4-BE49-F238E27FC236}">
                    <a16:creationId xmlns:a16="http://schemas.microsoft.com/office/drawing/2014/main" id="{A01927A4-1271-9A31-6524-D9BF86904459}"/>
                  </a:ext>
                </a:extLst>
              </p:cNvPr>
              <p:cNvPicPr>
                <a:picLocks noGrp="1" noRot="1" noChangeAspect="1" noMove="1" noResize="1" noEditPoints="1" noAdjustHandles="1" noChangeArrowheads="1" noChangeShapeType="1"/>
              </p:cNvPicPr>
              <p:nvPr/>
            </p:nvPicPr>
            <p:blipFill>
              <a:blip r:embed="rId47"/>
              <a:stretch>
                <a:fillRect/>
              </a:stretch>
            </p:blipFill>
            <p:spPr>
              <a:xfrm>
                <a:off x="3156438" y="2425222"/>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88" name="Folienzoom 87">
                <a:extLst>
                  <a:ext uri="{FF2B5EF4-FFF2-40B4-BE49-F238E27FC236}">
                    <a16:creationId xmlns:a16="http://schemas.microsoft.com/office/drawing/2014/main" id="{E79EDF9D-BA49-C6F9-AE0A-02783097B915}"/>
                  </a:ext>
                </a:extLst>
              </p:cNvPr>
              <p:cNvGraphicFramePr>
                <a:graphicFrameLocks noChangeAspect="1"/>
              </p:cNvGraphicFramePr>
              <p:nvPr>
                <p:extLst>
                  <p:ext uri="{D42A27DB-BD31-4B8C-83A1-F6EECF244321}">
                    <p14:modId xmlns:p14="http://schemas.microsoft.com/office/powerpoint/2010/main" val="2050416493"/>
                  </p:ext>
                </p:extLst>
              </p:nvPr>
            </p:nvGraphicFramePr>
            <p:xfrm>
              <a:off x="3429800" y="1527884"/>
              <a:ext cx="1280000" cy="720000"/>
            </p:xfrm>
            <a:graphic>
              <a:graphicData uri="http://schemas.microsoft.com/office/powerpoint/2016/slidezoom">
                <pslz:sldZm>
                  <pslz:sldZmObj sldId="361" cId="3614848789">
                    <pslz:zmPr id="{D0279999-83CE-2A49-BA09-E9A695811FE1}" returnToParent="0" transitionDur="1000">
                      <p166:blipFill xmlns:p166="http://schemas.microsoft.com/office/powerpoint/2016/6/main">
                        <a:blip r:embed="rId48"/>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88" name="Folienzoom 87">
                <a:hlinkClick r:id="rId49" action="ppaction://hlinksldjump"/>
                <a:extLst>
                  <a:ext uri="{FF2B5EF4-FFF2-40B4-BE49-F238E27FC236}">
                    <a16:creationId xmlns:a16="http://schemas.microsoft.com/office/drawing/2014/main" id="{E79EDF9D-BA49-C6F9-AE0A-02783097B915}"/>
                  </a:ext>
                </a:extLst>
              </p:cNvPr>
              <p:cNvPicPr>
                <a:picLocks noGrp="1" noRot="1" noChangeAspect="1" noMove="1" noResize="1" noEditPoints="1" noAdjustHandles="1" noChangeArrowheads="1" noChangeShapeType="1"/>
              </p:cNvPicPr>
              <p:nvPr/>
            </p:nvPicPr>
            <p:blipFill>
              <a:blip r:embed="rId50"/>
              <a:stretch>
                <a:fillRect/>
              </a:stretch>
            </p:blipFill>
            <p:spPr>
              <a:xfrm>
                <a:off x="3429800" y="1527884"/>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2" name="Folienzoom 91">
                <a:extLst>
                  <a:ext uri="{FF2B5EF4-FFF2-40B4-BE49-F238E27FC236}">
                    <a16:creationId xmlns:a16="http://schemas.microsoft.com/office/drawing/2014/main" id="{2239C101-0CF9-8D0F-C204-72CF6A89EF07}"/>
                  </a:ext>
                </a:extLst>
              </p:cNvPr>
              <p:cNvGraphicFramePr>
                <a:graphicFrameLocks noChangeAspect="1"/>
              </p:cNvGraphicFramePr>
              <p:nvPr>
                <p:extLst>
                  <p:ext uri="{D42A27DB-BD31-4B8C-83A1-F6EECF244321}">
                    <p14:modId xmlns:p14="http://schemas.microsoft.com/office/powerpoint/2010/main" val="1412653652"/>
                  </p:ext>
                </p:extLst>
              </p:nvPr>
            </p:nvGraphicFramePr>
            <p:xfrm>
              <a:off x="6264854" y="1548845"/>
              <a:ext cx="1280000" cy="720000"/>
            </p:xfrm>
            <a:graphic>
              <a:graphicData uri="http://schemas.microsoft.com/office/powerpoint/2016/slidezoom">
                <pslz:sldZm>
                  <pslz:sldZmObj sldId="364" cId="3621913981">
                    <pslz:zmPr id="{D54145C9-6A72-C14D-99F0-38E7A44CC70A}" returnToParent="0" transitionDur="1000">
                      <p166:blipFill xmlns:p166="http://schemas.microsoft.com/office/powerpoint/2016/6/main">
                        <a:blip r:embed="rId51"/>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92" name="Folienzoom 91">
                <a:hlinkClick r:id="rId52" action="ppaction://hlinksldjump"/>
                <a:extLst>
                  <a:ext uri="{FF2B5EF4-FFF2-40B4-BE49-F238E27FC236}">
                    <a16:creationId xmlns:a16="http://schemas.microsoft.com/office/drawing/2014/main" id="{2239C101-0CF9-8D0F-C204-72CF6A89EF07}"/>
                  </a:ext>
                </a:extLst>
              </p:cNvPr>
              <p:cNvPicPr>
                <a:picLocks noGrp="1" noRot="1" noChangeAspect="1" noMove="1" noResize="1" noEditPoints="1" noAdjustHandles="1" noChangeArrowheads="1" noChangeShapeType="1"/>
              </p:cNvPicPr>
              <p:nvPr/>
            </p:nvPicPr>
            <p:blipFill>
              <a:blip r:embed="rId53"/>
              <a:stretch>
                <a:fillRect/>
              </a:stretch>
            </p:blipFill>
            <p:spPr>
              <a:xfrm>
                <a:off x="6264854" y="1548845"/>
                <a:ext cx="1280000" cy="720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4" name="Folienzoom 93">
                <a:extLst>
                  <a:ext uri="{FF2B5EF4-FFF2-40B4-BE49-F238E27FC236}">
                    <a16:creationId xmlns:a16="http://schemas.microsoft.com/office/drawing/2014/main" id="{B16791E0-A4F6-BA09-3859-9454E04296C3}"/>
                  </a:ext>
                </a:extLst>
              </p:cNvPr>
              <p:cNvGraphicFramePr>
                <a:graphicFrameLocks noChangeAspect="1"/>
              </p:cNvGraphicFramePr>
              <p:nvPr>
                <p:extLst>
                  <p:ext uri="{D42A27DB-BD31-4B8C-83A1-F6EECF244321}">
                    <p14:modId xmlns:p14="http://schemas.microsoft.com/office/powerpoint/2010/main" val="1863598923"/>
                  </p:ext>
                </p:extLst>
              </p:nvPr>
            </p:nvGraphicFramePr>
            <p:xfrm>
              <a:off x="6786780" y="2399222"/>
              <a:ext cx="1280000" cy="720000"/>
            </p:xfrm>
            <a:graphic>
              <a:graphicData uri="http://schemas.microsoft.com/office/powerpoint/2016/slidezoom">
                <pslz:sldZm>
                  <pslz:sldZmObj sldId="365" cId="1578025429">
                    <pslz:zmPr id="{76F50446-347A-5049-AB31-4A9E32FDA557}" returnToParent="0" transitionDur="1000">
                      <p166:blipFill xmlns:p166="http://schemas.microsoft.com/office/powerpoint/2016/6/main">
                        <a:blip r:embed="rId54"/>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94" name="Folienzoom 93">
                <a:hlinkClick r:id="rId55" action="ppaction://hlinksldjump"/>
                <a:extLst>
                  <a:ext uri="{FF2B5EF4-FFF2-40B4-BE49-F238E27FC236}">
                    <a16:creationId xmlns:a16="http://schemas.microsoft.com/office/drawing/2014/main" id="{B16791E0-A4F6-BA09-3859-9454E04296C3}"/>
                  </a:ext>
                </a:extLst>
              </p:cNvPr>
              <p:cNvPicPr>
                <a:picLocks noGrp="1" noRot="1" noChangeAspect="1" noMove="1" noResize="1" noEditPoints="1" noAdjustHandles="1" noChangeArrowheads="1" noChangeShapeType="1"/>
              </p:cNvPicPr>
              <p:nvPr/>
            </p:nvPicPr>
            <p:blipFill>
              <a:blip r:embed="rId56"/>
              <a:stretch>
                <a:fillRect/>
              </a:stretch>
            </p:blipFill>
            <p:spPr>
              <a:xfrm>
                <a:off x="6786780" y="2399222"/>
                <a:ext cx="1280000" cy="720000"/>
              </a:xfrm>
              <a:prstGeom prst="rect">
                <a:avLst/>
              </a:prstGeom>
              <a:ln w="3175">
                <a:solidFill>
                  <a:prstClr val="ltGray"/>
                </a:solidFill>
              </a:ln>
            </p:spPr>
          </p:pic>
        </mc:Fallback>
      </mc:AlternateContent>
      <p:cxnSp>
        <p:nvCxnSpPr>
          <p:cNvPr id="99" name="Gerade Verbindung 98">
            <a:extLst>
              <a:ext uri="{FF2B5EF4-FFF2-40B4-BE49-F238E27FC236}">
                <a16:creationId xmlns:a16="http://schemas.microsoft.com/office/drawing/2014/main" id="{FB18CB70-606E-CE24-3E61-5E797BB06D4E}"/>
              </a:ext>
            </a:extLst>
          </p:cNvPr>
          <p:cNvCxnSpPr>
            <a:cxnSpLocks/>
            <a:stCxn id="92" idx="1"/>
            <a:endCxn id="84" idx="0"/>
          </p:cNvCxnSpPr>
          <p:nvPr/>
        </p:nvCxnSpPr>
        <p:spPr>
          <a:xfrm flipH="1">
            <a:off x="5523385" y="1908845"/>
            <a:ext cx="741469" cy="360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Gerade Verbindung 101">
            <a:extLst>
              <a:ext uri="{FF2B5EF4-FFF2-40B4-BE49-F238E27FC236}">
                <a16:creationId xmlns:a16="http://schemas.microsoft.com/office/drawing/2014/main" id="{CCDC24B7-C457-C678-570A-225FD2B5FBF0}"/>
              </a:ext>
            </a:extLst>
          </p:cNvPr>
          <p:cNvCxnSpPr>
            <a:cxnSpLocks/>
            <a:stCxn id="84" idx="0"/>
            <a:endCxn id="88" idx="3"/>
          </p:cNvCxnSpPr>
          <p:nvPr/>
        </p:nvCxnSpPr>
        <p:spPr>
          <a:xfrm flipH="1" flipV="1">
            <a:off x="4709800" y="1887884"/>
            <a:ext cx="813585" cy="3809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Gerade Verbindung 104">
            <a:extLst>
              <a:ext uri="{FF2B5EF4-FFF2-40B4-BE49-F238E27FC236}">
                <a16:creationId xmlns:a16="http://schemas.microsoft.com/office/drawing/2014/main" id="{C3567F87-7C06-8A83-DE8E-478300D8233A}"/>
              </a:ext>
            </a:extLst>
          </p:cNvPr>
          <p:cNvCxnSpPr>
            <a:cxnSpLocks/>
            <a:stCxn id="84" idx="1"/>
            <a:endCxn id="86" idx="3"/>
          </p:cNvCxnSpPr>
          <p:nvPr/>
        </p:nvCxnSpPr>
        <p:spPr>
          <a:xfrm flipH="1">
            <a:off x="4436438" y="2628845"/>
            <a:ext cx="446947" cy="1563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Gerade Verbindung 108">
            <a:extLst>
              <a:ext uri="{FF2B5EF4-FFF2-40B4-BE49-F238E27FC236}">
                <a16:creationId xmlns:a16="http://schemas.microsoft.com/office/drawing/2014/main" id="{8EC86179-C2DC-61D4-020D-A8D2C34F1B8C}"/>
              </a:ext>
            </a:extLst>
          </p:cNvPr>
          <p:cNvCxnSpPr>
            <a:cxnSpLocks/>
            <a:stCxn id="94" idx="1"/>
            <a:endCxn id="84" idx="3"/>
          </p:cNvCxnSpPr>
          <p:nvPr/>
        </p:nvCxnSpPr>
        <p:spPr>
          <a:xfrm flipH="1" flipV="1">
            <a:off x="6163385" y="2628845"/>
            <a:ext cx="623395" cy="1303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Gerade Verbindung 111">
            <a:extLst>
              <a:ext uri="{FF2B5EF4-FFF2-40B4-BE49-F238E27FC236}">
                <a16:creationId xmlns:a16="http://schemas.microsoft.com/office/drawing/2014/main" id="{97D0A5AE-8D1A-9954-01CC-43FE828CC615}"/>
              </a:ext>
            </a:extLst>
          </p:cNvPr>
          <p:cNvCxnSpPr>
            <a:cxnSpLocks/>
            <a:stCxn id="84" idx="2"/>
            <a:endCxn id="13" idx="0"/>
          </p:cNvCxnSpPr>
          <p:nvPr/>
        </p:nvCxnSpPr>
        <p:spPr>
          <a:xfrm flipH="1">
            <a:off x="5413200" y="2988845"/>
            <a:ext cx="110185" cy="274865"/>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4" name="Folienzoom 3">
                <a:extLst>
                  <a:ext uri="{FF2B5EF4-FFF2-40B4-BE49-F238E27FC236}">
                    <a16:creationId xmlns:a16="http://schemas.microsoft.com/office/drawing/2014/main" id="{1A9413A3-2DFD-70A2-80EB-BC198E3EC8EF}"/>
                  </a:ext>
                </a:extLst>
              </p:cNvPr>
              <p:cNvGraphicFramePr>
                <a:graphicFrameLocks noChangeAspect="1"/>
              </p:cNvGraphicFramePr>
              <p:nvPr>
                <p:extLst>
                  <p:ext uri="{D42A27DB-BD31-4B8C-83A1-F6EECF244321}">
                    <p14:modId xmlns:p14="http://schemas.microsoft.com/office/powerpoint/2010/main" val="835535708"/>
                  </p:ext>
                </p:extLst>
              </p:nvPr>
            </p:nvGraphicFramePr>
            <p:xfrm>
              <a:off x="3896425" y="5453912"/>
              <a:ext cx="1280000" cy="720000"/>
            </p:xfrm>
            <a:graphic>
              <a:graphicData uri="http://schemas.microsoft.com/office/powerpoint/2016/slidezoom">
                <pslz:sldZm>
                  <pslz:sldZmObj sldId="381" cId="3973200725">
                    <pslz:zmPr id="{A8B15849-0B9B-104A-9A59-B9B478CF05B4}" returnToParent="0" transitionDur="1000">
                      <p166:blipFill xmlns:p166="http://schemas.microsoft.com/office/powerpoint/2016/6/main">
                        <a:blip r:embed="rId57"/>
                        <a:stretch>
                          <a:fillRect/>
                        </a:stretch>
                      </p166:blipFill>
                      <p166:spPr xmlns:p166="http://schemas.microsoft.com/office/powerpoint/2016/6/main">
                        <a:xfrm>
                          <a:off x="0" y="0"/>
                          <a:ext cx="1280000" cy="720000"/>
                        </a:xfrm>
                        <a:prstGeom prst="rect">
                          <a:avLst/>
                        </a:prstGeom>
                        <a:ln w="3175">
                          <a:solidFill>
                            <a:prstClr val="ltGray"/>
                          </a:solidFill>
                        </a:ln>
                      </p166:spPr>
                    </pslz:zmPr>
                  </pslz:sldZmObj>
                </pslz:sldZm>
              </a:graphicData>
            </a:graphic>
          </p:graphicFrame>
        </mc:Choice>
        <mc:Fallback xmlns="">
          <p:pic>
            <p:nvPicPr>
              <p:cNvPr id="4" name="Folienzoom 3">
                <a:hlinkClick r:id="rId58" action="ppaction://hlinksldjump"/>
                <a:extLst>
                  <a:ext uri="{FF2B5EF4-FFF2-40B4-BE49-F238E27FC236}">
                    <a16:creationId xmlns:a16="http://schemas.microsoft.com/office/drawing/2014/main" id="{1A9413A3-2DFD-70A2-80EB-BC198E3EC8EF}"/>
                  </a:ext>
                </a:extLst>
              </p:cNvPr>
              <p:cNvPicPr>
                <a:picLocks noGrp="1" noRot="1" noChangeAspect="1" noMove="1" noResize="1" noEditPoints="1" noAdjustHandles="1" noChangeArrowheads="1" noChangeShapeType="1"/>
              </p:cNvPicPr>
              <p:nvPr/>
            </p:nvPicPr>
            <p:blipFill>
              <a:blip r:embed="rId59"/>
              <a:stretch>
                <a:fillRect/>
              </a:stretch>
            </p:blipFill>
            <p:spPr>
              <a:xfrm>
                <a:off x="3896425" y="5453912"/>
                <a:ext cx="1280000" cy="720000"/>
              </a:xfrm>
              <a:prstGeom prst="rect">
                <a:avLst/>
              </a:prstGeom>
              <a:ln w="3175">
                <a:solidFill>
                  <a:prstClr val="ltGray"/>
                </a:solidFill>
              </a:ln>
            </p:spPr>
          </p:pic>
        </mc:Fallback>
      </mc:AlternateContent>
    </p:spTree>
    <p:extLst>
      <p:ext uri="{BB962C8B-B14F-4D97-AF65-F5344CB8AC3E}">
        <p14:creationId xmlns:p14="http://schemas.microsoft.com/office/powerpoint/2010/main" val="3519960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F295D4-DDFA-DBAF-B5F8-BFCE783D9679}"/>
              </a:ext>
            </a:extLst>
          </p:cNvPr>
          <p:cNvSpPr>
            <a:spLocks noGrp="1"/>
          </p:cNvSpPr>
          <p:nvPr>
            <p:ph type="title"/>
          </p:nvPr>
        </p:nvSpPr>
        <p:spPr/>
        <p:txBody>
          <a:bodyPr/>
          <a:lstStyle/>
          <a:p>
            <a:r>
              <a:rPr lang="de-DE" dirty="0"/>
              <a:t>Aristoteles</a:t>
            </a:r>
          </a:p>
        </p:txBody>
      </p:sp>
      <p:sp>
        <p:nvSpPr>
          <p:cNvPr id="3" name="Textplatzhalter 2">
            <a:extLst>
              <a:ext uri="{FF2B5EF4-FFF2-40B4-BE49-F238E27FC236}">
                <a16:creationId xmlns:a16="http://schemas.microsoft.com/office/drawing/2014/main" id="{8DB34206-FF4D-98B8-7C0E-37669CFF164C}"/>
              </a:ext>
            </a:extLst>
          </p:cNvPr>
          <p:cNvSpPr>
            <a:spLocks noGrp="1"/>
          </p:cNvSpPr>
          <p:nvPr>
            <p:ph type="body" sz="quarter" idx="10"/>
          </p:nvPr>
        </p:nvSpPr>
        <p:spPr/>
        <p:txBody>
          <a:bodyPr/>
          <a:lstStyle/>
          <a:p>
            <a:r>
              <a:rPr lang="de-DE" dirty="0"/>
              <a:t>Tugendethik &amp; Freundschaft</a:t>
            </a:r>
          </a:p>
        </p:txBody>
      </p:sp>
    </p:spTree>
    <p:extLst>
      <p:ext uri="{BB962C8B-B14F-4D97-AF65-F5344CB8AC3E}">
        <p14:creationId xmlns:p14="http://schemas.microsoft.com/office/powerpoint/2010/main" val="4205918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DB839-CF6D-80FB-8557-D22A63C615AA}"/>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5C6B2684-FFD7-1F23-08F8-D280FFB47F66}"/>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A713EFA9-C0FB-52AA-10B1-032C5DCB969B}"/>
              </a:ext>
            </a:extLst>
          </p:cNvPr>
          <p:cNvSpPr>
            <a:spLocks noGrp="1"/>
          </p:cNvSpPr>
          <p:nvPr>
            <p:ph idx="1"/>
          </p:nvPr>
        </p:nvSpPr>
        <p:spPr>
          <a:xfrm>
            <a:off x="838201" y="1823381"/>
            <a:ext cx="4874869" cy="4271449"/>
          </a:xfrm>
        </p:spPr>
        <p:txBody>
          <a:bodyPr/>
          <a:lstStyle/>
          <a:p>
            <a:pPr marL="0" indent="0">
              <a:lnSpc>
                <a:spcPct val="100000"/>
              </a:lnSpc>
              <a:spcAft>
                <a:spcPts val="800"/>
              </a:spcAft>
              <a:buSzPts val="1000"/>
              <a:buNone/>
              <a:tabLst>
                <a:tab pos="457200" algn="l"/>
              </a:tabLst>
            </a:pPr>
            <a:r>
              <a:rPr lang="de-DE" sz="2000" kern="100" dirty="0">
                <a:cs typeface="Times New Roman" panose="02020603050405020304" pitchFamily="18" charset="0"/>
              </a:rPr>
              <a:t>Grundgedanken der aristotelischen Tugendethik:</a:t>
            </a:r>
          </a:p>
          <a:p>
            <a:pPr marL="0" indent="0">
              <a:lnSpc>
                <a:spcPct val="100000"/>
              </a:lnSpc>
              <a:spcAft>
                <a:spcPts val="800"/>
              </a:spcAft>
              <a:buSzPts val="1000"/>
              <a:buNone/>
              <a:tabLst>
                <a:tab pos="457200" algn="l"/>
              </a:tabLst>
            </a:pPr>
            <a:r>
              <a:rPr lang="de-DE" sz="1800" kern="100" dirty="0">
                <a:cs typeface="Times New Roman" panose="02020603050405020304" pitchFamily="18" charset="0"/>
              </a:rPr>
              <a:t>Ziel des Lebens: </a:t>
            </a:r>
            <a:r>
              <a:rPr lang="de-DE" sz="1800" b="0" kern="100" dirty="0">
                <a:cs typeface="Times New Roman" panose="02020603050405020304" pitchFamily="18" charset="0"/>
              </a:rPr>
              <a:t>Das höchste Gut ist das Glück (griech. Eudaimonia), verstanden nicht als bloßes Lustempfinden, sondern als gelingendes Leben im Einklang mit Vernunft und Tugend.</a:t>
            </a:r>
          </a:p>
          <a:p>
            <a:pPr marL="0" indent="0">
              <a:lnSpc>
                <a:spcPct val="100000"/>
              </a:lnSpc>
              <a:spcAft>
                <a:spcPts val="800"/>
              </a:spcAft>
              <a:buSzPts val="1000"/>
              <a:buNone/>
              <a:tabLst>
                <a:tab pos="457200" algn="l"/>
              </a:tabLst>
            </a:pPr>
            <a:r>
              <a:rPr lang="de-DE" sz="1800" kern="100" dirty="0">
                <a:cs typeface="Times New Roman" panose="02020603050405020304" pitchFamily="18" charset="0"/>
              </a:rPr>
              <a:t>Tugendhaftes Handeln: </a:t>
            </a:r>
            <a:r>
              <a:rPr lang="de-DE" sz="1800" b="0" kern="100" dirty="0">
                <a:cs typeface="Times New Roman" panose="02020603050405020304" pitchFamily="18" charset="0"/>
              </a:rPr>
              <a:t>Der Mensch erreicht Eudaimonia durch die Entwicklung von Charaktertugenden (z. B. Mut, Gerechtigkeit, Besonnenheit, Freundlichkeit), die er durch Übung, Vorbilder und Reflexion kultiviert.</a:t>
            </a:r>
          </a:p>
        </p:txBody>
      </p:sp>
      <p:sp>
        <p:nvSpPr>
          <p:cNvPr id="5" name="Textplatzhalter 4">
            <a:extLst>
              <a:ext uri="{FF2B5EF4-FFF2-40B4-BE49-F238E27FC236}">
                <a16:creationId xmlns:a16="http://schemas.microsoft.com/office/drawing/2014/main" id="{4DABA3E5-C99B-3FED-051A-182DDC882E25}"/>
              </a:ext>
            </a:extLst>
          </p:cNvPr>
          <p:cNvSpPr>
            <a:spLocks noGrp="1"/>
          </p:cNvSpPr>
          <p:nvPr>
            <p:ph type="body" sz="quarter" idx="13"/>
          </p:nvPr>
        </p:nvSpPr>
        <p:spPr>
          <a:xfrm>
            <a:off x="838200" y="1022790"/>
            <a:ext cx="9368123" cy="358320"/>
          </a:xfrm>
        </p:spPr>
        <p:txBody>
          <a:bodyPr/>
          <a:lstStyle/>
          <a:p>
            <a:r>
              <a:rPr lang="de-DE" b="1" dirty="0"/>
              <a:t>Basisethiken </a:t>
            </a:r>
            <a:r>
              <a:rPr lang="de-DE" dirty="0"/>
              <a:t>- Aristoteles - Tugendethik &amp; Freundschaft</a:t>
            </a:r>
          </a:p>
        </p:txBody>
      </p:sp>
      <p:sp>
        <p:nvSpPr>
          <p:cNvPr id="6" name="Textplatzhalter 5">
            <a:extLst>
              <a:ext uri="{FF2B5EF4-FFF2-40B4-BE49-F238E27FC236}">
                <a16:creationId xmlns:a16="http://schemas.microsoft.com/office/drawing/2014/main" id="{F23F213B-8C9B-D555-7E5B-112B2B40D6C5}"/>
              </a:ext>
            </a:extLst>
          </p:cNvPr>
          <p:cNvSpPr>
            <a:spLocks noGrp="1"/>
          </p:cNvSpPr>
          <p:nvPr>
            <p:ph type="body" sz="quarter" idx="14"/>
          </p:nvPr>
        </p:nvSpPr>
        <p:spPr/>
        <p:txBody>
          <a:bodyPr/>
          <a:lstStyle/>
          <a:p>
            <a:r>
              <a:rPr lang="de-DE" kern="100" dirty="0" err="1">
                <a:solidFill>
                  <a:srgbClr val="6F6F6E"/>
                </a:solidFill>
                <a:cs typeface="Times New Roman" panose="02020603050405020304" pitchFamily="18" charset="0"/>
              </a:rPr>
              <a:t>Mesch</a:t>
            </a:r>
            <a:r>
              <a:rPr lang="de-DE" kern="100" dirty="0">
                <a:solidFill>
                  <a:srgbClr val="6F6F6E"/>
                </a:solidFill>
                <a:cs typeface="Times New Roman" panose="02020603050405020304" pitchFamily="18" charset="0"/>
              </a:rPr>
              <a:t>, W. (2016). Die aristotelische Tugendethik und ihre Attraktivität aus heutiger Sicht. In T. S. Hoffmann (Hrsg.), Grundbegriffe des Praktischen (1. Auflage). Verlag Karl Alber.</a:t>
            </a:r>
          </a:p>
        </p:txBody>
      </p:sp>
      <p:sp>
        <p:nvSpPr>
          <p:cNvPr id="7" name="Textfeld 6">
            <a:extLst>
              <a:ext uri="{FF2B5EF4-FFF2-40B4-BE49-F238E27FC236}">
                <a16:creationId xmlns:a16="http://schemas.microsoft.com/office/drawing/2014/main" id="{B2DCE3B9-0C04-797D-6C7E-8D88432FF6A6}"/>
              </a:ext>
            </a:extLst>
          </p:cNvPr>
          <p:cNvSpPr txBox="1"/>
          <p:nvPr/>
        </p:nvSpPr>
        <p:spPr>
          <a:xfrm>
            <a:off x="6921178" y="2551027"/>
            <a:ext cx="3481085" cy="2816156"/>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800"/>
              </a:spcAft>
              <a:buClrTx/>
              <a:buSzPts val="1000"/>
              <a:buFont typeface="Arial" panose="020B0604020202020204" pitchFamily="34" charset="0"/>
              <a:buNone/>
              <a:tabLst>
                <a:tab pos="457200" algn="l"/>
              </a:tabLst>
              <a:defRPr/>
            </a:pPr>
            <a:r>
              <a:rPr kumimoji="0" lang="de-DE" sz="18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Das </a:t>
            </a:r>
            <a:r>
              <a:rPr kumimoji="0" lang="de-DE" sz="1800" b="1"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rechte Maß</a:t>
            </a:r>
            <a:r>
              <a:rPr kumimoji="0" lang="de-DE" sz="18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 (die „goldene Mitte“) ist zentral – Tugend liegt zwischen Extremen (z. B. Tapferkeit zwischen Feigheit und Tollkühnheit).</a:t>
            </a:r>
          </a:p>
          <a:p>
            <a:pPr marL="0" marR="0" lvl="0" indent="0" algn="l" defTabSz="914400" rtl="0" eaLnBrk="1" fontAlgn="auto" latinLnBrk="0" hangingPunct="1">
              <a:lnSpc>
                <a:spcPct val="100000"/>
              </a:lnSpc>
              <a:spcBef>
                <a:spcPts val="1000"/>
              </a:spcBef>
              <a:spcAft>
                <a:spcPts val="800"/>
              </a:spcAft>
              <a:buClrTx/>
              <a:buSzPts val="1000"/>
              <a:buFont typeface="Arial" panose="020B0604020202020204" pitchFamily="34" charset="0"/>
              <a:buNone/>
              <a:tabLst>
                <a:tab pos="457200" algn="l"/>
              </a:tabLst>
              <a:defRPr/>
            </a:pPr>
            <a:r>
              <a:rPr kumimoji="0" lang="de-DE" sz="18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Der Mensch ist ein </a:t>
            </a:r>
            <a:r>
              <a:rPr kumimoji="0" lang="de-DE" sz="1800" b="1" i="0" u="none" strike="noStrike" kern="100" cap="none" spc="0" normalizeH="0" baseline="0" noProof="0" dirty="0" err="1">
                <a:ln>
                  <a:noFill/>
                </a:ln>
                <a:solidFill>
                  <a:srgbClr val="6F6F6E"/>
                </a:solidFill>
                <a:effectLst/>
                <a:uLnTx/>
                <a:uFillTx/>
                <a:latin typeface="Calibri"/>
                <a:ea typeface="+mn-ea"/>
                <a:cs typeface="Times New Roman" panose="02020603050405020304" pitchFamily="18" charset="0"/>
              </a:rPr>
              <a:t>zoon</a:t>
            </a:r>
            <a:r>
              <a:rPr kumimoji="0" lang="de-DE" sz="1800" b="1"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 politikon </a:t>
            </a:r>
            <a:r>
              <a:rPr kumimoji="0" lang="de-DE" sz="18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 ein soziales Wesen, das auf gelingende Beziehungen angewiesen ist.</a:t>
            </a:r>
            <a:endParaRPr kumimoji="0" lang="de-DE" sz="1600" b="1"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endParaRPr>
          </a:p>
        </p:txBody>
      </p:sp>
      <p:sp>
        <p:nvSpPr>
          <p:cNvPr id="8" name="Pfeil nach rechts 7">
            <a:extLst>
              <a:ext uri="{FF2B5EF4-FFF2-40B4-BE49-F238E27FC236}">
                <a16:creationId xmlns:a16="http://schemas.microsoft.com/office/drawing/2014/main" id="{4BFAB05F-CB3C-8E98-75ED-225F9576CF1C}"/>
              </a:ext>
            </a:extLst>
          </p:cNvPr>
          <p:cNvSpPr/>
          <p:nvPr/>
        </p:nvSpPr>
        <p:spPr>
          <a:xfrm>
            <a:off x="6067997" y="3738934"/>
            <a:ext cx="632780" cy="440342"/>
          </a:xfrm>
          <a:prstGeom prst="rightArrow">
            <a:avLst/>
          </a:prstGeom>
          <a:solidFill>
            <a:srgbClr val="0A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7ED5FD18-01D6-67FD-CBD1-ADCD15E4457D}"/>
              </a:ext>
            </a:extLst>
          </p:cNvPr>
          <p:cNvPicPr>
            <a:picLocks noChangeAspect="1"/>
          </p:cNvPicPr>
          <p:nvPr/>
        </p:nvPicPr>
        <p:blipFill>
          <a:blip r:embed="rId3"/>
          <a:srcRect l="20020" t="9283" r="15482" b="9445"/>
          <a:stretch>
            <a:fillRect/>
          </a:stretch>
        </p:blipFill>
        <p:spPr>
          <a:xfrm>
            <a:off x="10447595" y="3501880"/>
            <a:ext cx="1462269" cy="2592950"/>
          </a:xfrm>
          <a:prstGeom prst="rect">
            <a:avLst/>
          </a:prstGeom>
        </p:spPr>
      </p:pic>
    </p:spTree>
    <p:extLst>
      <p:ext uri="{BB962C8B-B14F-4D97-AF65-F5344CB8AC3E}">
        <p14:creationId xmlns:p14="http://schemas.microsoft.com/office/powerpoint/2010/main" val="256105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8E587-D641-C4EF-FFD9-C65186E05532}"/>
            </a:ext>
          </a:extLst>
        </p:cNvPr>
        <p:cNvGrpSpPr/>
        <p:nvPr/>
      </p:nvGrpSpPr>
      <p:grpSpPr>
        <a:xfrm>
          <a:off x="0" y="0"/>
          <a:ext cx="0" cy="0"/>
          <a:chOff x="0" y="0"/>
          <a:chExt cx="0" cy="0"/>
        </a:xfrm>
      </p:grpSpPr>
      <p:sp>
        <p:nvSpPr>
          <p:cNvPr id="4" name="Inhaltsplatzhalter 3">
            <a:extLst>
              <a:ext uri="{FF2B5EF4-FFF2-40B4-BE49-F238E27FC236}">
                <a16:creationId xmlns:a16="http://schemas.microsoft.com/office/drawing/2014/main" id="{885AFE12-7206-0D91-9CA4-8338BD394784}"/>
              </a:ext>
            </a:extLst>
          </p:cNvPr>
          <p:cNvSpPr>
            <a:spLocks noGrp="1"/>
          </p:cNvSpPr>
          <p:nvPr>
            <p:ph idx="1"/>
          </p:nvPr>
        </p:nvSpPr>
        <p:spPr>
          <a:xfrm>
            <a:off x="772886" y="1628463"/>
            <a:ext cx="10515600" cy="4271449"/>
          </a:xfrm>
        </p:spPr>
        <p:txBody>
          <a:bodyPr/>
          <a:lstStyle/>
          <a:p>
            <a:pPr>
              <a:buNone/>
            </a:pPr>
            <a:r>
              <a:rPr lang="de-DE" b="1" dirty="0"/>
              <a:t>Freundschaft bei Aristoteles (</a:t>
            </a:r>
            <a:r>
              <a:rPr lang="de-DE" b="1" dirty="0" err="1"/>
              <a:t>philia</a:t>
            </a:r>
            <a:r>
              <a:rPr lang="de-DE" b="1" dirty="0"/>
              <a:t>):</a:t>
            </a:r>
          </a:p>
          <a:p>
            <a:pPr marL="342900" indent="-342900">
              <a:lnSpc>
                <a:spcPct val="100000"/>
              </a:lnSpc>
              <a:spcAft>
                <a:spcPts val="800"/>
              </a:spcAft>
              <a:buSzPts val="1000"/>
              <a:buFont typeface="Symbol" panose="05050102010706020507" pitchFamily="18" charset="2"/>
              <a:buChar char=""/>
              <a:tabLst>
                <a:tab pos="457200" algn="l"/>
              </a:tabLst>
            </a:pPr>
            <a:r>
              <a:rPr lang="de-DE" sz="1800" b="0" kern="100" dirty="0">
                <a:cs typeface="Times New Roman" panose="02020603050405020304" pitchFamily="18" charset="0"/>
              </a:rPr>
              <a:t>Aristoteles unterscheidet drei Arten der Freundschaft:</a:t>
            </a:r>
          </a:p>
          <a:p>
            <a:pPr marL="800100" lvl="2" indent="-342900">
              <a:lnSpc>
                <a:spcPct val="100000"/>
              </a:lnSpc>
              <a:spcBef>
                <a:spcPts val="1000"/>
              </a:spcBef>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Freundschaft aus Nutzen: zweckorientiert (z. B. Geschäftsbeziehungen).</a:t>
            </a:r>
          </a:p>
          <a:p>
            <a:pPr marL="800100" lvl="2" indent="-342900">
              <a:lnSpc>
                <a:spcPct val="100000"/>
              </a:lnSpc>
              <a:spcBef>
                <a:spcPts val="1000"/>
              </a:spcBef>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Freundschaft aus Lust: basiert auf Vergnügen (z. B. gemeinsame Interessen).</a:t>
            </a:r>
          </a:p>
          <a:p>
            <a:pPr marL="800100" lvl="2" indent="-342900">
              <a:lnSpc>
                <a:spcPct val="100000"/>
              </a:lnSpc>
              <a:spcBef>
                <a:spcPts val="1000"/>
              </a:spcBef>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Freundschaft um der Tugend willen: höchste Form, basiert auf gegenseitiger Wertschätzung, dem Streben nach dem Guten, Beständigkeit und Vertrauen.</a:t>
            </a:r>
          </a:p>
          <a:p>
            <a:pPr marL="342900" indent="-342900">
              <a:lnSpc>
                <a:spcPct val="100000"/>
              </a:lnSpc>
              <a:spcAft>
                <a:spcPts val="800"/>
              </a:spcAft>
              <a:buSzPts val="1000"/>
              <a:buFont typeface="Symbol" panose="05050102010706020507" pitchFamily="18" charset="2"/>
              <a:buChar char=""/>
              <a:tabLst>
                <a:tab pos="457200" algn="l"/>
              </a:tabLst>
            </a:pPr>
            <a:r>
              <a:rPr lang="de-DE" sz="1800" b="0" kern="100" dirty="0">
                <a:cs typeface="Times New Roman" panose="02020603050405020304" pitchFamily="18" charset="0"/>
              </a:rPr>
              <a:t>Wahre Freundschaft entsteht nur zwischen Menschen, die sich gegenseitig als moralisch gute und tugendhafte Wesen anerkennen – sie hat einen ethischen, nicht bloß emotionalen Charakter.</a:t>
            </a:r>
          </a:p>
          <a:p>
            <a:pPr marL="342900" indent="-342900">
              <a:lnSpc>
                <a:spcPct val="100000"/>
              </a:lnSpc>
              <a:spcAft>
                <a:spcPts val="800"/>
              </a:spcAft>
              <a:buSzPts val="1000"/>
              <a:buFont typeface="Symbol" panose="05050102010706020507" pitchFamily="18" charset="2"/>
              <a:buChar char=""/>
              <a:tabLst>
                <a:tab pos="457200" algn="l"/>
              </a:tabLst>
            </a:pPr>
            <a:r>
              <a:rPr lang="de-DE" sz="1800" b="0" kern="100" dirty="0">
                <a:cs typeface="Times New Roman" panose="02020603050405020304" pitchFamily="18" charset="0"/>
              </a:rPr>
              <a:t>Freundschaft ist für Aristoteles nicht nur sozial wichtig, sondern ethisch konstitutiv für ein gutes Leben.</a:t>
            </a:r>
          </a:p>
          <a:p>
            <a:pPr marL="0" indent="0">
              <a:lnSpc>
                <a:spcPct val="115000"/>
              </a:lnSpc>
              <a:spcAft>
                <a:spcPts val="800"/>
              </a:spcAft>
              <a:buSzPct val="100000"/>
              <a:buNone/>
              <a:tabLst>
                <a:tab pos="457200" algn="l"/>
              </a:tabLst>
            </a:pPr>
            <a:endParaRPr lang="de-DE" sz="1600" kern="100" dirty="0">
              <a:cs typeface="Times New Roman" panose="02020603050405020304" pitchFamily="18" charset="0"/>
            </a:endParaRPr>
          </a:p>
        </p:txBody>
      </p:sp>
      <p:sp>
        <p:nvSpPr>
          <p:cNvPr id="5" name="Textplatzhalter 4">
            <a:extLst>
              <a:ext uri="{FF2B5EF4-FFF2-40B4-BE49-F238E27FC236}">
                <a16:creationId xmlns:a16="http://schemas.microsoft.com/office/drawing/2014/main" id="{DD6122B6-A8FC-8A77-D7AA-5556198579DC}"/>
              </a:ext>
            </a:extLst>
          </p:cNvPr>
          <p:cNvSpPr>
            <a:spLocks noGrp="1"/>
          </p:cNvSpPr>
          <p:nvPr>
            <p:ph type="body" sz="quarter" idx="13"/>
          </p:nvPr>
        </p:nvSpPr>
        <p:spPr>
          <a:xfrm>
            <a:off x="838200" y="1022790"/>
            <a:ext cx="9368123" cy="358320"/>
          </a:xfrm>
        </p:spPr>
        <p:txBody>
          <a:bodyPr/>
          <a:lstStyle/>
          <a:p>
            <a:r>
              <a:rPr lang="de-DE" b="1" dirty="0"/>
              <a:t>Basisethiken </a:t>
            </a:r>
            <a:r>
              <a:rPr lang="de-DE" dirty="0"/>
              <a:t>- Aristoteles - Tugendethik &amp; Freundschaft</a:t>
            </a:r>
          </a:p>
        </p:txBody>
      </p:sp>
      <p:sp>
        <p:nvSpPr>
          <p:cNvPr id="6" name="Textplatzhalter 5">
            <a:extLst>
              <a:ext uri="{FF2B5EF4-FFF2-40B4-BE49-F238E27FC236}">
                <a16:creationId xmlns:a16="http://schemas.microsoft.com/office/drawing/2014/main" id="{D94D53A6-4AEF-4AFC-7DFF-F1D12174DD97}"/>
              </a:ext>
            </a:extLst>
          </p:cNvPr>
          <p:cNvSpPr>
            <a:spLocks noGrp="1"/>
          </p:cNvSpPr>
          <p:nvPr>
            <p:ph type="body" sz="quarter" idx="14"/>
          </p:nvPr>
        </p:nvSpPr>
        <p:spPr/>
        <p:txBody>
          <a:bodyPr/>
          <a:lstStyle/>
          <a:p>
            <a:endParaRPr lang="de-DE" dirty="0"/>
          </a:p>
        </p:txBody>
      </p:sp>
      <p:sp>
        <p:nvSpPr>
          <p:cNvPr id="2" name="Textfeld 1">
            <a:extLst>
              <a:ext uri="{FF2B5EF4-FFF2-40B4-BE49-F238E27FC236}">
                <a16:creationId xmlns:a16="http://schemas.microsoft.com/office/drawing/2014/main" id="{44EA2CA4-BB4E-8E59-2061-E5CB27FA1FCD}"/>
              </a:ext>
            </a:extLst>
          </p:cNvPr>
          <p:cNvSpPr txBox="1"/>
          <p:nvPr/>
        </p:nvSpPr>
        <p:spPr>
          <a:xfrm>
            <a:off x="0" y="5685600"/>
            <a:ext cx="12192000" cy="923330"/>
          </a:xfrm>
          <a:prstGeom prst="rect">
            <a:avLst/>
          </a:prstGeom>
          <a:solidFill>
            <a:srgbClr val="D9D9D9"/>
          </a:solidFill>
        </p:spPr>
        <p:txBody>
          <a:bodyPr wrap="square" rtlCol="0">
            <a:spAutoFit/>
          </a:bodyPr>
          <a:lstStyle/>
          <a:p>
            <a:pPr algn="ctr"/>
            <a:r>
              <a:rPr lang="de-DE" dirty="0">
                <a:solidFill>
                  <a:srgbClr val="004F9F"/>
                </a:solidFill>
              </a:rPr>
              <a:t>Kann der verantwortungsvolle Umgang mit versorgungsnahen Daten als Ausdruck tugendhaften Handelns gelten – auch wenn zwischen den Datenverarbeitenden und den betroffenen Personen keine direkte persönliche Beziehung oder wechselseitige Interaktion besteht?</a:t>
            </a:r>
          </a:p>
        </p:txBody>
      </p:sp>
      <p:sp>
        <p:nvSpPr>
          <p:cNvPr id="10" name="Titel 2">
            <a:extLst>
              <a:ext uri="{FF2B5EF4-FFF2-40B4-BE49-F238E27FC236}">
                <a16:creationId xmlns:a16="http://schemas.microsoft.com/office/drawing/2014/main" id="{0E11FA2F-7758-0C3E-EB16-A5D577FC3753}"/>
              </a:ext>
            </a:extLst>
          </p:cNvPr>
          <p:cNvSpPr>
            <a:spLocks noGrp="1"/>
          </p:cNvSpPr>
          <p:nvPr>
            <p:ph type="title"/>
          </p:nvPr>
        </p:nvSpPr>
        <p:spPr>
          <a:xfrm>
            <a:off x="359453" y="218566"/>
            <a:ext cx="9846870" cy="700133"/>
          </a:xfrm>
        </p:spPr>
        <p:txBody>
          <a:bodyPr/>
          <a:lstStyle/>
          <a:p>
            <a:r>
              <a:rPr lang="de-DE" dirty="0"/>
              <a:t>Grenzenlos forschen? Nicht ohne Ethik!</a:t>
            </a:r>
          </a:p>
        </p:txBody>
      </p:sp>
      <p:sp>
        <p:nvSpPr>
          <p:cNvPr id="3" name="Textplatzhalter 5">
            <a:extLst>
              <a:ext uri="{FF2B5EF4-FFF2-40B4-BE49-F238E27FC236}">
                <a16:creationId xmlns:a16="http://schemas.microsoft.com/office/drawing/2014/main" id="{8C1D4EC8-650A-2EEB-5EC5-E223AFD3BA66}"/>
              </a:ext>
            </a:extLst>
          </p:cNvPr>
          <p:cNvSpPr txBox="1">
            <a:spLocks/>
          </p:cNvSpPr>
          <p:nvPr/>
        </p:nvSpPr>
        <p:spPr>
          <a:xfrm>
            <a:off x="559676" y="6593932"/>
            <a:ext cx="10515600" cy="21431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800" kern="1200">
                <a:solidFill>
                  <a:schemeClr val="bg1">
                    <a:lumMod val="6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kern="100">
                <a:solidFill>
                  <a:srgbClr val="6F6F6E"/>
                </a:solidFill>
                <a:cs typeface="Times New Roman" panose="02020603050405020304" pitchFamily="18" charset="0"/>
              </a:rPr>
              <a:t>Mesch, W. (2016). Die aristotelische Tugendethik und ihre Attraktivität aus heutiger Sicht. In T. S. Hoffmann (Hrsg.), Grundbegriffe des Praktischen (1. Auflage). Verlag Karl Alber.</a:t>
            </a:r>
            <a:endParaRPr lang="de-DE" kern="100" dirty="0">
              <a:solidFill>
                <a:srgbClr val="6F6F6E"/>
              </a:solidFill>
              <a:cs typeface="Times New Roman" panose="02020603050405020304" pitchFamily="18" charset="0"/>
            </a:endParaRPr>
          </a:p>
        </p:txBody>
      </p:sp>
    </p:spTree>
    <p:extLst>
      <p:ext uri="{BB962C8B-B14F-4D97-AF65-F5344CB8AC3E}">
        <p14:creationId xmlns:p14="http://schemas.microsoft.com/office/powerpoint/2010/main" val="358493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05385-D43B-7F1F-F34B-B4B944627DF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45C5CB-4BE0-2F03-150A-208A29D60388}"/>
              </a:ext>
            </a:extLst>
          </p:cNvPr>
          <p:cNvSpPr>
            <a:spLocks noGrp="1"/>
          </p:cNvSpPr>
          <p:nvPr>
            <p:ph type="title"/>
          </p:nvPr>
        </p:nvSpPr>
        <p:spPr/>
        <p:txBody>
          <a:bodyPr/>
          <a:lstStyle/>
          <a:p>
            <a:r>
              <a:rPr lang="de-DE" dirty="0"/>
              <a:t>Kant</a:t>
            </a:r>
          </a:p>
        </p:txBody>
      </p:sp>
      <p:sp>
        <p:nvSpPr>
          <p:cNvPr id="3" name="Textplatzhalter 2">
            <a:extLst>
              <a:ext uri="{FF2B5EF4-FFF2-40B4-BE49-F238E27FC236}">
                <a16:creationId xmlns:a16="http://schemas.microsoft.com/office/drawing/2014/main" id="{746F7D4E-C25B-89F0-7CFA-D608ECA0DCB3}"/>
              </a:ext>
            </a:extLst>
          </p:cNvPr>
          <p:cNvSpPr>
            <a:spLocks noGrp="1"/>
          </p:cNvSpPr>
          <p:nvPr>
            <p:ph type="body" sz="quarter" idx="10"/>
          </p:nvPr>
        </p:nvSpPr>
        <p:spPr/>
        <p:txBody>
          <a:bodyPr/>
          <a:lstStyle/>
          <a:p>
            <a:r>
              <a:rPr lang="de-DE" dirty="0"/>
              <a:t>Pflichtethik</a:t>
            </a:r>
          </a:p>
        </p:txBody>
      </p:sp>
    </p:spTree>
    <p:extLst>
      <p:ext uri="{BB962C8B-B14F-4D97-AF65-F5344CB8AC3E}">
        <p14:creationId xmlns:p14="http://schemas.microsoft.com/office/powerpoint/2010/main" val="1940282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77984-2DD3-FA2A-26A6-7B49D6F15F28}"/>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CCD2D0E8-31DF-C61D-5562-BACD9716E3C4}"/>
              </a:ext>
            </a:extLst>
          </p:cNvPr>
          <p:cNvSpPr>
            <a:spLocks noGrp="1"/>
          </p:cNvSpPr>
          <p:nvPr>
            <p:ph type="title"/>
          </p:nvPr>
        </p:nvSpPr>
        <p:spPr/>
        <p:txBody>
          <a:bodyPr/>
          <a:lstStyle/>
          <a:p>
            <a:r>
              <a:rPr lang="de-DE" dirty="0"/>
              <a:t>Grenzenlos forschen? Nicht ohne Ethik!</a:t>
            </a:r>
          </a:p>
        </p:txBody>
      </p:sp>
      <p:sp>
        <p:nvSpPr>
          <p:cNvPr id="5" name="Textplatzhalter 4">
            <a:extLst>
              <a:ext uri="{FF2B5EF4-FFF2-40B4-BE49-F238E27FC236}">
                <a16:creationId xmlns:a16="http://schemas.microsoft.com/office/drawing/2014/main" id="{9FD40113-6580-D996-DAE5-F5417D041F61}"/>
              </a:ext>
            </a:extLst>
          </p:cNvPr>
          <p:cNvSpPr>
            <a:spLocks noGrp="1"/>
          </p:cNvSpPr>
          <p:nvPr>
            <p:ph type="body" sz="quarter" idx="13"/>
          </p:nvPr>
        </p:nvSpPr>
        <p:spPr>
          <a:xfrm>
            <a:off x="838200" y="1022790"/>
            <a:ext cx="9368123" cy="358320"/>
          </a:xfrm>
        </p:spPr>
        <p:txBody>
          <a:bodyPr/>
          <a:lstStyle/>
          <a:p>
            <a:r>
              <a:rPr lang="de-DE" b="1" dirty="0"/>
              <a:t>Basisethiken </a:t>
            </a:r>
            <a:r>
              <a:rPr lang="de-DE" dirty="0"/>
              <a:t>- Kant - Pflichtethik</a:t>
            </a:r>
          </a:p>
        </p:txBody>
      </p:sp>
      <p:sp>
        <p:nvSpPr>
          <p:cNvPr id="6" name="Textplatzhalter 5">
            <a:extLst>
              <a:ext uri="{FF2B5EF4-FFF2-40B4-BE49-F238E27FC236}">
                <a16:creationId xmlns:a16="http://schemas.microsoft.com/office/drawing/2014/main" id="{10B4C941-2FA2-E084-C054-2E67AA6C26DE}"/>
              </a:ext>
            </a:extLst>
          </p:cNvPr>
          <p:cNvSpPr>
            <a:spLocks noGrp="1"/>
          </p:cNvSpPr>
          <p:nvPr>
            <p:ph type="body" sz="quarter" idx="14"/>
          </p:nvPr>
        </p:nvSpPr>
        <p:spPr>
          <a:xfrm>
            <a:off x="838200" y="6390318"/>
            <a:ext cx="10515600" cy="214313"/>
          </a:xfrm>
        </p:spPr>
        <p:txBody>
          <a:bodyPr/>
          <a:lstStyle/>
          <a:p>
            <a:r>
              <a:rPr lang="de-DE" dirty="0" err="1">
                <a:solidFill>
                  <a:srgbClr val="6F6F6E"/>
                </a:solidFill>
              </a:rPr>
              <a:t>Pleger</a:t>
            </a:r>
            <a:r>
              <a:rPr lang="de-DE" dirty="0">
                <a:solidFill>
                  <a:srgbClr val="6F6F6E"/>
                </a:solidFill>
              </a:rPr>
              <a:t>, W. (2020). IV Praktische Vernunft – Die Pflichtethik. In W. </a:t>
            </a:r>
            <a:r>
              <a:rPr lang="de-DE" dirty="0" err="1">
                <a:solidFill>
                  <a:srgbClr val="6F6F6E"/>
                </a:solidFill>
              </a:rPr>
              <a:t>Pleger</a:t>
            </a:r>
            <a:r>
              <a:rPr lang="de-DE" dirty="0">
                <a:solidFill>
                  <a:srgbClr val="6F6F6E"/>
                </a:solidFill>
              </a:rPr>
              <a:t> (Hrsg.), </a:t>
            </a:r>
            <a:r>
              <a:rPr lang="de-DE" i="1" dirty="0">
                <a:solidFill>
                  <a:srgbClr val="6F6F6E"/>
                </a:solidFill>
              </a:rPr>
              <a:t>Das gute Leben </a:t>
            </a:r>
            <a:r>
              <a:rPr lang="de-DE" dirty="0">
                <a:solidFill>
                  <a:srgbClr val="6F6F6E"/>
                </a:solidFill>
              </a:rPr>
              <a:t>(S. 105–133). J.B. Metzler. https://doi.org/10.1007/978-3-476-04980-3_5</a:t>
            </a:r>
          </a:p>
        </p:txBody>
      </p:sp>
      <p:sp>
        <p:nvSpPr>
          <p:cNvPr id="7" name="Textfeld 6">
            <a:extLst>
              <a:ext uri="{FF2B5EF4-FFF2-40B4-BE49-F238E27FC236}">
                <a16:creationId xmlns:a16="http://schemas.microsoft.com/office/drawing/2014/main" id="{4CD733FA-7AC4-FC2C-EFE1-F6AEB14A8E9B}"/>
              </a:ext>
            </a:extLst>
          </p:cNvPr>
          <p:cNvSpPr txBox="1"/>
          <p:nvPr/>
        </p:nvSpPr>
        <p:spPr>
          <a:xfrm>
            <a:off x="683458" y="1988349"/>
            <a:ext cx="5326744" cy="2881302"/>
          </a:xfrm>
          <a:prstGeom prst="rect">
            <a:avLst/>
          </a:prstGeom>
          <a:noFill/>
        </p:spPr>
        <p:txBody>
          <a:bodyPr wrap="square">
            <a:spAutoFit/>
          </a:bodyPr>
          <a:lstStyle/>
          <a:p>
            <a:pPr marL="0" indent="0">
              <a:lnSpc>
                <a:spcPct val="115000"/>
              </a:lnSpc>
              <a:spcAft>
                <a:spcPts val="800"/>
              </a:spcAft>
              <a:buSzPct val="100000"/>
              <a:buNone/>
              <a:tabLst>
                <a:tab pos="457200" algn="l"/>
              </a:tabLst>
            </a:pPr>
            <a:r>
              <a:rPr lang="de-DE" b="1" kern="100" dirty="0">
                <a:solidFill>
                  <a:srgbClr val="6F6F6E"/>
                </a:solidFill>
                <a:cs typeface="Times New Roman" panose="02020603050405020304" pitchFamily="18" charset="0"/>
              </a:rPr>
              <a:t>Grundprinzipien der Pflichtethik nach Immanuel Kant:</a:t>
            </a:r>
          </a:p>
          <a:p>
            <a:pPr marL="342900" indent="-342900">
              <a:lnSpc>
                <a:spcPct val="115000"/>
              </a:lnSpc>
              <a:spcAft>
                <a:spcPts val="800"/>
              </a:spcAft>
              <a:buSzPct val="100000"/>
              <a:buFont typeface="+mj-lt"/>
              <a:buAutoNum type="arabicPeriod"/>
              <a:tabLst>
                <a:tab pos="457200" algn="l"/>
              </a:tabLst>
            </a:pPr>
            <a:r>
              <a:rPr lang="de-DE" sz="1600" kern="100" dirty="0">
                <a:solidFill>
                  <a:srgbClr val="6F6F6E"/>
                </a:solidFill>
                <a:cs typeface="Times New Roman" panose="02020603050405020304" pitchFamily="18" charset="0"/>
              </a:rPr>
              <a:t>Universalisierbarkeit:</a:t>
            </a:r>
            <a:br>
              <a:rPr lang="de-DE" sz="1600" b="0" kern="100" dirty="0">
                <a:solidFill>
                  <a:srgbClr val="6F6F6E"/>
                </a:solidFill>
                <a:cs typeface="Times New Roman" panose="02020603050405020304" pitchFamily="18" charset="0"/>
              </a:rPr>
            </a:br>
            <a:r>
              <a:rPr lang="de-DE" sz="1600" b="0" kern="100" dirty="0">
                <a:solidFill>
                  <a:srgbClr val="6F6F6E"/>
                </a:solidFill>
                <a:cs typeface="Times New Roman" panose="02020603050405020304" pitchFamily="18" charset="0"/>
              </a:rPr>
              <a:t>„Handle nur nach derjenigen Maxime, durch die du zugleich wollen kannst, dass sie ein allgemeines Gesetz werde.“</a:t>
            </a:r>
          </a:p>
          <a:p>
            <a:pPr marL="342900" indent="-342900">
              <a:lnSpc>
                <a:spcPct val="115000"/>
              </a:lnSpc>
              <a:spcAft>
                <a:spcPts val="800"/>
              </a:spcAft>
              <a:buSzPct val="100000"/>
              <a:buFont typeface="+mj-lt"/>
              <a:buAutoNum type="arabicPeriod"/>
              <a:tabLst>
                <a:tab pos="457200" algn="l"/>
              </a:tabLst>
            </a:pPr>
            <a:r>
              <a:rPr lang="de-DE" sz="1600" kern="100" dirty="0">
                <a:solidFill>
                  <a:srgbClr val="6F6F6E"/>
                </a:solidFill>
                <a:cs typeface="Times New Roman" panose="02020603050405020304" pitchFamily="18" charset="0"/>
              </a:rPr>
              <a:t>Menschenwürde (Zweck an sich):</a:t>
            </a:r>
            <a:br>
              <a:rPr lang="de-DE" sz="1600" kern="100" dirty="0">
                <a:solidFill>
                  <a:srgbClr val="6F6F6E"/>
                </a:solidFill>
                <a:cs typeface="Times New Roman" panose="02020603050405020304" pitchFamily="18" charset="0"/>
              </a:rPr>
            </a:br>
            <a:r>
              <a:rPr lang="de-DE" sz="1600" b="0" kern="100" dirty="0">
                <a:solidFill>
                  <a:srgbClr val="6F6F6E"/>
                </a:solidFill>
                <a:cs typeface="Times New Roman" panose="02020603050405020304" pitchFamily="18" charset="0"/>
              </a:rPr>
              <a:t>„Handle so, dass du die Menschheit, sowohl in deiner Person als in der Person eines jeden anderen, jederzeit zugleich als Zweck, niemals bloß als Mittel brauchst.“</a:t>
            </a:r>
            <a:endParaRPr lang="de-DE" sz="1400" kern="100" dirty="0">
              <a:solidFill>
                <a:srgbClr val="6F6F6E"/>
              </a:solidFill>
              <a:cs typeface="Times New Roman" panose="02020603050405020304" pitchFamily="18" charset="0"/>
            </a:endParaRPr>
          </a:p>
        </p:txBody>
      </p:sp>
      <p:pic>
        <p:nvPicPr>
          <p:cNvPr id="8" name="Grafik 7">
            <a:extLst>
              <a:ext uri="{FF2B5EF4-FFF2-40B4-BE49-F238E27FC236}">
                <a16:creationId xmlns:a16="http://schemas.microsoft.com/office/drawing/2014/main" id="{A1B05230-B604-217C-038B-83B473E22633}"/>
              </a:ext>
            </a:extLst>
          </p:cNvPr>
          <p:cNvPicPr>
            <a:picLocks noChangeAspect="1"/>
          </p:cNvPicPr>
          <p:nvPr/>
        </p:nvPicPr>
        <p:blipFill>
          <a:blip r:embed="rId3"/>
          <a:srcRect l="7815" t="7764" r="8840" b="8186"/>
          <a:stretch>
            <a:fillRect/>
          </a:stretch>
        </p:blipFill>
        <p:spPr>
          <a:xfrm>
            <a:off x="6696681" y="1550217"/>
            <a:ext cx="5005324" cy="4840101"/>
          </a:xfrm>
          <a:prstGeom prst="rect">
            <a:avLst/>
          </a:prstGeom>
        </p:spPr>
      </p:pic>
      <p:sp>
        <p:nvSpPr>
          <p:cNvPr id="10" name="Textfeld 9">
            <a:extLst>
              <a:ext uri="{FF2B5EF4-FFF2-40B4-BE49-F238E27FC236}">
                <a16:creationId xmlns:a16="http://schemas.microsoft.com/office/drawing/2014/main" id="{56EAA141-083F-5A63-A34A-D57DA60CDDC2}"/>
              </a:ext>
            </a:extLst>
          </p:cNvPr>
          <p:cNvSpPr txBox="1"/>
          <p:nvPr/>
        </p:nvSpPr>
        <p:spPr>
          <a:xfrm>
            <a:off x="6789280" y="1538315"/>
            <a:ext cx="2937109" cy="641971"/>
          </a:xfrm>
          <a:prstGeom prst="rect">
            <a:avLst/>
          </a:prstGeom>
          <a:noFill/>
        </p:spPr>
        <p:txBody>
          <a:bodyPr wrap="square">
            <a:spAutoFit/>
          </a:bodyPr>
          <a:lstStyle/>
          <a:p>
            <a:pPr marL="0" marR="0" lvl="0" indent="0" algn="l" defTabSz="914400" rtl="0" eaLnBrk="1" fontAlgn="auto" latinLnBrk="0" hangingPunct="1">
              <a:lnSpc>
                <a:spcPct val="115000"/>
              </a:lnSpc>
              <a:spcBef>
                <a:spcPts val="1000"/>
              </a:spcBef>
              <a:spcAft>
                <a:spcPts val="800"/>
              </a:spcAft>
              <a:buClrTx/>
              <a:buSzPct val="100000"/>
              <a:buFont typeface="Arial" panose="020B0604020202020204" pitchFamily="34" charset="0"/>
              <a:buNone/>
              <a:tabLst>
                <a:tab pos="457200" algn="l"/>
              </a:tabLst>
              <a:defRPr/>
            </a:pPr>
            <a:r>
              <a:rPr kumimoji="0" lang="de-DE" sz="1600" b="1"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Kategorischer Imperativ </a:t>
            </a:r>
            <a:br>
              <a:rPr kumimoji="0" lang="de-DE" sz="1600" b="1"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br>
            <a:r>
              <a:rPr kumimoji="0" lang="de-DE" sz="1600" b="1"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 zentrale Leitformeln:</a:t>
            </a:r>
          </a:p>
        </p:txBody>
      </p:sp>
      <p:sp>
        <p:nvSpPr>
          <p:cNvPr id="12" name="Textfeld 11">
            <a:extLst>
              <a:ext uri="{FF2B5EF4-FFF2-40B4-BE49-F238E27FC236}">
                <a16:creationId xmlns:a16="http://schemas.microsoft.com/office/drawing/2014/main" id="{AA560D18-8C4E-8411-E20E-F2DDA86273D9}"/>
              </a:ext>
            </a:extLst>
          </p:cNvPr>
          <p:cNvSpPr txBox="1"/>
          <p:nvPr/>
        </p:nvSpPr>
        <p:spPr>
          <a:xfrm>
            <a:off x="6901372" y="2288575"/>
            <a:ext cx="2937109" cy="646331"/>
          </a:xfrm>
          <a:prstGeom prst="rect">
            <a:avLst/>
          </a:prstGeom>
          <a:solidFill>
            <a:schemeClr val="bg1"/>
          </a:solidFill>
        </p:spPr>
        <p:txBody>
          <a:bodyPr wrap="square" lIns="0" tIns="0" rIns="0" bIns="0">
            <a:spAutoFit/>
          </a:bodyPr>
          <a:lstStyle/>
          <a:p>
            <a:pPr marR="0" lvl="0" algn="l" defTabSz="914400" rtl="0" eaLnBrk="1" fontAlgn="auto" latinLnBrk="0" hangingPunct="1">
              <a:lnSpc>
                <a:spcPct val="100000"/>
              </a:lnSpc>
              <a:spcBef>
                <a:spcPts val="1000"/>
              </a:spcBef>
              <a:spcAft>
                <a:spcPts val="800"/>
              </a:spcAft>
              <a:buClrTx/>
              <a:buSzPts val="1000"/>
              <a:tabLst>
                <a:tab pos="457200" algn="l"/>
              </a:tabLst>
              <a:defRPr/>
            </a:pPr>
            <a:r>
              <a:rPr kumimoji="0" lang="de-DE" sz="14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Moralisches Handeln = Handeln aus Pflicht, nicht aufgrund von Neigung, Nutzen oder persönlichen Interessen.</a:t>
            </a:r>
          </a:p>
        </p:txBody>
      </p:sp>
      <p:sp>
        <p:nvSpPr>
          <p:cNvPr id="14" name="Textfeld 13">
            <a:extLst>
              <a:ext uri="{FF2B5EF4-FFF2-40B4-BE49-F238E27FC236}">
                <a16:creationId xmlns:a16="http://schemas.microsoft.com/office/drawing/2014/main" id="{55229E63-743E-C29C-DA7D-993EC63E5F82}"/>
              </a:ext>
            </a:extLst>
          </p:cNvPr>
          <p:cNvSpPr txBox="1"/>
          <p:nvPr/>
        </p:nvSpPr>
        <p:spPr>
          <a:xfrm>
            <a:off x="6862509" y="3454063"/>
            <a:ext cx="3014834" cy="861774"/>
          </a:xfrm>
          <a:prstGeom prst="rect">
            <a:avLst/>
          </a:prstGeom>
          <a:solidFill>
            <a:schemeClr val="bg1"/>
          </a:solidFill>
        </p:spPr>
        <p:txBody>
          <a:bodyPr wrap="square" lIns="0" tIns="0" rIns="0" bIns="0">
            <a:spAutoFit/>
          </a:bodyPr>
          <a:lstStyle/>
          <a:p>
            <a:pPr marR="0" lvl="0" algn="l" defTabSz="914400" rtl="0" eaLnBrk="1" fontAlgn="auto" latinLnBrk="0" hangingPunct="1">
              <a:lnSpc>
                <a:spcPct val="100000"/>
              </a:lnSpc>
              <a:spcBef>
                <a:spcPts val="1000"/>
              </a:spcBef>
              <a:spcAft>
                <a:spcPts val="800"/>
              </a:spcAft>
              <a:buClrTx/>
              <a:buSzPts val="1000"/>
              <a:tabLst>
                <a:tab pos="457200" algn="l"/>
              </a:tabLst>
              <a:defRPr/>
            </a:pPr>
            <a:r>
              <a:rPr kumimoji="0" lang="de-DE" sz="14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Die Moralität einer Handlung bemisst sich nicht an ihren Folgen, sondern an der Gesinnung und der Übereinstimmung mit moralischen Prinzipien.</a:t>
            </a:r>
          </a:p>
        </p:txBody>
      </p:sp>
      <p:sp>
        <p:nvSpPr>
          <p:cNvPr id="16" name="Textfeld 15">
            <a:extLst>
              <a:ext uri="{FF2B5EF4-FFF2-40B4-BE49-F238E27FC236}">
                <a16:creationId xmlns:a16="http://schemas.microsoft.com/office/drawing/2014/main" id="{8771DD20-C296-9091-9B66-9986D2FACDC9}"/>
              </a:ext>
            </a:extLst>
          </p:cNvPr>
          <p:cNvSpPr txBox="1"/>
          <p:nvPr/>
        </p:nvSpPr>
        <p:spPr>
          <a:xfrm>
            <a:off x="6901372" y="4665943"/>
            <a:ext cx="2937109" cy="861774"/>
          </a:xfrm>
          <a:prstGeom prst="rect">
            <a:avLst/>
          </a:prstGeom>
          <a:solidFill>
            <a:schemeClr val="bg1"/>
          </a:solidFill>
        </p:spPr>
        <p:txBody>
          <a:bodyPr wrap="square" lIns="0" tIns="0" rIns="0" bIns="0">
            <a:spAutoFit/>
          </a:bodyPr>
          <a:lstStyle/>
          <a:p>
            <a:pPr marR="0" lvl="0" algn="l" defTabSz="914400" rtl="0" eaLnBrk="1" fontAlgn="auto" latinLnBrk="0" hangingPunct="1">
              <a:lnSpc>
                <a:spcPct val="100000"/>
              </a:lnSpc>
              <a:spcBef>
                <a:spcPts val="1000"/>
              </a:spcBef>
              <a:spcAft>
                <a:spcPts val="800"/>
              </a:spcAft>
              <a:buClrTx/>
              <a:buSzPts val="1000"/>
              <a:tabLst>
                <a:tab pos="457200" algn="l"/>
              </a:tabLst>
              <a:defRPr/>
            </a:pPr>
            <a:r>
              <a:rPr kumimoji="0" lang="de-DE" sz="14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Der gute Wille – geleitet von Vernunft und Achtung vor dem moralischen Gesetz – steht im Zentrum ethischen Handelns.</a:t>
            </a:r>
          </a:p>
        </p:txBody>
      </p:sp>
    </p:spTree>
    <p:extLst>
      <p:ext uri="{BB962C8B-B14F-4D97-AF65-F5344CB8AC3E}">
        <p14:creationId xmlns:p14="http://schemas.microsoft.com/office/powerpoint/2010/main" val="1870224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E47E6-ECFB-1AE5-5A56-99CE2A8BC6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5C62EAD-DCD2-DC7C-F51A-B475B9ABFEEC}"/>
              </a:ext>
            </a:extLst>
          </p:cNvPr>
          <p:cNvSpPr>
            <a:spLocks noGrp="1"/>
          </p:cNvSpPr>
          <p:nvPr>
            <p:ph type="title"/>
          </p:nvPr>
        </p:nvSpPr>
        <p:spPr/>
        <p:txBody>
          <a:bodyPr/>
          <a:lstStyle/>
          <a:p>
            <a:r>
              <a:rPr lang="de-DE" dirty="0"/>
              <a:t>John Stuart Mill</a:t>
            </a:r>
          </a:p>
        </p:txBody>
      </p:sp>
      <p:sp>
        <p:nvSpPr>
          <p:cNvPr id="3" name="Textplatzhalter 2">
            <a:extLst>
              <a:ext uri="{FF2B5EF4-FFF2-40B4-BE49-F238E27FC236}">
                <a16:creationId xmlns:a16="http://schemas.microsoft.com/office/drawing/2014/main" id="{8BD82AD6-F755-00F3-C0C1-6FDDEA5B39A9}"/>
              </a:ext>
            </a:extLst>
          </p:cNvPr>
          <p:cNvSpPr>
            <a:spLocks noGrp="1"/>
          </p:cNvSpPr>
          <p:nvPr>
            <p:ph type="body" sz="quarter" idx="10"/>
          </p:nvPr>
        </p:nvSpPr>
        <p:spPr/>
        <p:txBody>
          <a:bodyPr/>
          <a:lstStyle/>
          <a:p>
            <a:r>
              <a:rPr lang="de-DE" dirty="0"/>
              <a:t>Utilitarismus</a:t>
            </a:r>
          </a:p>
        </p:txBody>
      </p:sp>
    </p:spTree>
    <p:extLst>
      <p:ext uri="{BB962C8B-B14F-4D97-AF65-F5344CB8AC3E}">
        <p14:creationId xmlns:p14="http://schemas.microsoft.com/office/powerpoint/2010/main" val="3964242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776ADE-EBA9-878E-E35A-A668203F752F}"/>
              </a:ext>
            </a:extLst>
          </p:cNvPr>
          <p:cNvSpPr>
            <a:spLocks noGrp="1"/>
          </p:cNvSpPr>
          <p:nvPr>
            <p:ph type="body" sz="quarter" idx="10"/>
          </p:nvPr>
        </p:nvSpPr>
        <p:spPr/>
        <p:txBody>
          <a:bodyPr/>
          <a:lstStyle/>
          <a:p>
            <a:r>
              <a:rPr lang="de-DE" dirty="0"/>
              <a:t>Grenzenlos forschen?</a:t>
            </a:r>
            <a:br>
              <a:rPr lang="de-DE" dirty="0"/>
            </a:br>
            <a:r>
              <a:rPr lang="de-DE" dirty="0"/>
              <a:t>Nicht ohne Ethik!</a:t>
            </a:r>
          </a:p>
        </p:txBody>
      </p:sp>
    </p:spTree>
    <p:extLst>
      <p:ext uri="{BB962C8B-B14F-4D97-AF65-F5344CB8AC3E}">
        <p14:creationId xmlns:p14="http://schemas.microsoft.com/office/powerpoint/2010/main" val="3291758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1E286-9E27-3121-E0C2-C99062D1E86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6A82C853-7735-A5A9-4DF7-F40CF908ADAF}"/>
              </a:ext>
            </a:extLst>
          </p:cNvPr>
          <p:cNvSpPr>
            <a:spLocks noGrp="1"/>
          </p:cNvSpPr>
          <p:nvPr>
            <p:ph type="title"/>
          </p:nvPr>
        </p:nvSpPr>
        <p:spPr/>
        <p:txBody>
          <a:bodyPr/>
          <a:lstStyle/>
          <a:p>
            <a:r>
              <a:rPr lang="de-DE" dirty="0"/>
              <a:t>Grenzenlos forschen? Nicht ohne Ethik!</a:t>
            </a:r>
          </a:p>
        </p:txBody>
      </p:sp>
      <p:sp>
        <p:nvSpPr>
          <p:cNvPr id="5" name="Textplatzhalter 4">
            <a:extLst>
              <a:ext uri="{FF2B5EF4-FFF2-40B4-BE49-F238E27FC236}">
                <a16:creationId xmlns:a16="http://schemas.microsoft.com/office/drawing/2014/main" id="{C4DDF4F0-1077-7CF4-50AD-520B8A058814}"/>
              </a:ext>
            </a:extLst>
          </p:cNvPr>
          <p:cNvSpPr>
            <a:spLocks noGrp="1"/>
          </p:cNvSpPr>
          <p:nvPr>
            <p:ph type="body" sz="quarter" idx="13"/>
          </p:nvPr>
        </p:nvSpPr>
        <p:spPr>
          <a:xfrm>
            <a:off x="838200" y="1022790"/>
            <a:ext cx="9368123" cy="358320"/>
          </a:xfrm>
        </p:spPr>
        <p:txBody>
          <a:bodyPr/>
          <a:lstStyle/>
          <a:p>
            <a:r>
              <a:rPr lang="de-DE" b="1" dirty="0"/>
              <a:t>Basisethiken </a:t>
            </a:r>
            <a:r>
              <a:rPr lang="de-DE" dirty="0"/>
              <a:t>- John Stuart Mill - Utilitarismus</a:t>
            </a:r>
          </a:p>
        </p:txBody>
      </p:sp>
      <p:sp>
        <p:nvSpPr>
          <p:cNvPr id="6" name="Textplatzhalter 5">
            <a:extLst>
              <a:ext uri="{FF2B5EF4-FFF2-40B4-BE49-F238E27FC236}">
                <a16:creationId xmlns:a16="http://schemas.microsoft.com/office/drawing/2014/main" id="{39CD30B4-137E-0CBA-5206-5B2326AE1D42}"/>
              </a:ext>
            </a:extLst>
          </p:cNvPr>
          <p:cNvSpPr>
            <a:spLocks noGrp="1"/>
          </p:cNvSpPr>
          <p:nvPr>
            <p:ph type="body" sz="quarter" idx="14"/>
          </p:nvPr>
        </p:nvSpPr>
        <p:spPr/>
        <p:txBody>
          <a:bodyPr/>
          <a:lstStyle/>
          <a:p>
            <a:r>
              <a:rPr lang="de-DE" dirty="0">
                <a:solidFill>
                  <a:srgbClr val="6F6F6E"/>
                </a:solidFill>
              </a:rPr>
              <a:t>Fröhlich, G. (2022). John Stuart Mill: Utilitarismus. In M. </a:t>
            </a:r>
            <a:r>
              <a:rPr lang="de-DE" dirty="0" err="1">
                <a:solidFill>
                  <a:srgbClr val="6F6F6E"/>
                </a:solidFill>
              </a:rPr>
              <a:t>Düchs</a:t>
            </a:r>
            <a:r>
              <a:rPr lang="de-DE" dirty="0">
                <a:solidFill>
                  <a:srgbClr val="6F6F6E"/>
                </a:solidFill>
              </a:rPr>
              <a:t>, S. Meisel &amp; S. Weichlein (Hrsg.), </a:t>
            </a:r>
            <a:r>
              <a:rPr lang="de-DE" i="1" dirty="0">
                <a:solidFill>
                  <a:srgbClr val="6F6F6E"/>
                </a:solidFill>
              </a:rPr>
              <a:t>Klassiker der Ethik: Studienbuch </a:t>
            </a:r>
            <a:r>
              <a:rPr lang="de-DE" dirty="0">
                <a:solidFill>
                  <a:srgbClr val="6F6F6E"/>
                </a:solidFill>
              </a:rPr>
              <a:t>(1. Auflage, S. 215–250). Verlag Karl Alber. https://doi.org/10.5771/9783495999097-215</a:t>
            </a:r>
          </a:p>
        </p:txBody>
      </p:sp>
      <p:pic>
        <p:nvPicPr>
          <p:cNvPr id="7" name="Grafik 6">
            <a:extLst>
              <a:ext uri="{FF2B5EF4-FFF2-40B4-BE49-F238E27FC236}">
                <a16:creationId xmlns:a16="http://schemas.microsoft.com/office/drawing/2014/main" id="{9A143696-BE06-48B9-4CAC-2632B218CE3D}"/>
              </a:ext>
            </a:extLst>
          </p:cNvPr>
          <p:cNvPicPr>
            <a:picLocks noChangeAspect="1"/>
          </p:cNvPicPr>
          <p:nvPr/>
        </p:nvPicPr>
        <p:blipFill>
          <a:blip r:embed="rId3"/>
          <a:srcRect l="7856" t="7539" r="26917" b="30598"/>
          <a:stretch>
            <a:fillRect/>
          </a:stretch>
        </p:blipFill>
        <p:spPr>
          <a:xfrm>
            <a:off x="2443394" y="1592011"/>
            <a:ext cx="7927522" cy="4468932"/>
          </a:xfrm>
          <a:prstGeom prst="rect">
            <a:avLst/>
          </a:prstGeom>
        </p:spPr>
      </p:pic>
      <p:sp>
        <p:nvSpPr>
          <p:cNvPr id="9" name="Textfeld 8">
            <a:extLst>
              <a:ext uri="{FF2B5EF4-FFF2-40B4-BE49-F238E27FC236}">
                <a16:creationId xmlns:a16="http://schemas.microsoft.com/office/drawing/2014/main" id="{EDD9B450-39A3-29E4-0EAB-30A587BF5918}"/>
              </a:ext>
            </a:extLst>
          </p:cNvPr>
          <p:cNvSpPr txBox="1"/>
          <p:nvPr/>
        </p:nvSpPr>
        <p:spPr>
          <a:xfrm>
            <a:off x="3032567" y="2325811"/>
            <a:ext cx="1863523" cy="2693045"/>
          </a:xfrm>
          <a:prstGeom prst="rect">
            <a:avLst/>
          </a:prstGeom>
          <a:solidFill>
            <a:schemeClr val="bg1"/>
          </a:solidFill>
        </p:spPr>
        <p:txBody>
          <a:bodyPr wrap="square" lIns="0" tIns="0" rIns="0" bIns="0">
            <a:spAutoFit/>
          </a:bodyPr>
          <a:lstStyle/>
          <a:p>
            <a:pPr marR="0" lvl="0" algn="l" defTabSz="914400" rtl="0" eaLnBrk="1" fontAlgn="auto" latinLnBrk="0" hangingPunct="1">
              <a:lnSpc>
                <a:spcPct val="100000"/>
              </a:lnSpc>
              <a:spcBef>
                <a:spcPts val="1000"/>
              </a:spcBef>
              <a:spcAft>
                <a:spcPts val="800"/>
              </a:spcAft>
              <a:buClrTx/>
              <a:buSzPts val="1000"/>
              <a:tabLst>
                <a:tab pos="457200" algn="l"/>
              </a:tabLst>
              <a:defRPr/>
            </a:pPr>
            <a:r>
              <a:rPr kumimoji="0" lang="de-DE" sz="16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Der Utilitarismus ist eine konsequentialistische Ethik, das heißt: Die moralische Bewertung einer Handlung hängt ausschließlich von ihren Konsequenzen ab.</a:t>
            </a:r>
          </a:p>
          <a:p>
            <a:pPr marR="0" lvl="0" algn="l" defTabSz="914400" rtl="0" eaLnBrk="1" fontAlgn="auto" latinLnBrk="0" hangingPunct="1">
              <a:lnSpc>
                <a:spcPct val="100000"/>
              </a:lnSpc>
              <a:spcBef>
                <a:spcPts val="1000"/>
              </a:spcBef>
              <a:spcAft>
                <a:spcPts val="800"/>
              </a:spcAft>
              <a:buClrTx/>
              <a:buSzPts val="1000"/>
              <a:tabLst>
                <a:tab pos="457200" algn="l"/>
              </a:tabLst>
              <a:defRPr/>
            </a:pPr>
            <a:endParaRPr kumimoji="0" lang="de-DE" sz="16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endParaRPr>
          </a:p>
        </p:txBody>
      </p:sp>
      <p:sp>
        <p:nvSpPr>
          <p:cNvPr id="11" name="Textfeld 10">
            <a:extLst>
              <a:ext uri="{FF2B5EF4-FFF2-40B4-BE49-F238E27FC236}">
                <a16:creationId xmlns:a16="http://schemas.microsoft.com/office/drawing/2014/main" id="{66A64CFD-859C-EDA9-1918-C98490469417}"/>
              </a:ext>
            </a:extLst>
          </p:cNvPr>
          <p:cNvSpPr txBox="1"/>
          <p:nvPr/>
        </p:nvSpPr>
        <p:spPr>
          <a:xfrm>
            <a:off x="5026308" y="2337386"/>
            <a:ext cx="1571263" cy="2800767"/>
          </a:xfrm>
          <a:prstGeom prst="rect">
            <a:avLst/>
          </a:prstGeom>
          <a:solidFill>
            <a:schemeClr val="bg1"/>
          </a:solidFill>
        </p:spPr>
        <p:txBody>
          <a:bodyPr wrap="square" lIns="0" tIns="0" rIns="0" bIns="0">
            <a:spAutoFit/>
          </a:bodyPr>
          <a:lstStyle/>
          <a:p>
            <a:pPr marR="0" lvl="0" algn="l" defTabSz="914400" rtl="0" eaLnBrk="1" fontAlgn="auto" latinLnBrk="0" hangingPunct="1">
              <a:lnSpc>
                <a:spcPct val="100000"/>
              </a:lnSpc>
              <a:spcBef>
                <a:spcPts val="1000"/>
              </a:spcBef>
              <a:spcAft>
                <a:spcPts val="800"/>
              </a:spcAft>
              <a:buClrTx/>
              <a:buSzPts val="1000"/>
              <a:tabLst>
                <a:tab pos="457200" algn="l"/>
              </a:tabLst>
              <a:defRPr/>
            </a:pPr>
            <a:r>
              <a:rPr kumimoji="0" lang="de-DE" sz="16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Nach John Stuart Mill ist eine Handlung dann moralisch richtig, wenn sie das größtmögliche Glück für die größtmögliche Zahl von Betroffenen fördert.</a:t>
            </a:r>
          </a:p>
        </p:txBody>
      </p:sp>
      <p:sp>
        <p:nvSpPr>
          <p:cNvPr id="13" name="Textfeld 12">
            <a:extLst>
              <a:ext uri="{FF2B5EF4-FFF2-40B4-BE49-F238E27FC236}">
                <a16:creationId xmlns:a16="http://schemas.microsoft.com/office/drawing/2014/main" id="{CA05CFD6-4D05-9852-EA0A-D0E13355F420}"/>
              </a:ext>
            </a:extLst>
          </p:cNvPr>
          <p:cNvSpPr txBox="1"/>
          <p:nvPr/>
        </p:nvSpPr>
        <p:spPr>
          <a:xfrm>
            <a:off x="8339644" y="2323630"/>
            <a:ext cx="1863523" cy="2954655"/>
          </a:xfrm>
          <a:prstGeom prst="rect">
            <a:avLst/>
          </a:prstGeom>
          <a:solidFill>
            <a:schemeClr val="bg1"/>
          </a:solidFill>
        </p:spPr>
        <p:txBody>
          <a:bodyPr wrap="square" lIns="0" tIns="0" rIns="0" bIns="0">
            <a:spAutoFit/>
          </a:bodyPr>
          <a:lstStyle/>
          <a:p>
            <a:pPr marR="0" lvl="0" algn="l" defTabSz="914400" rtl="0" eaLnBrk="1" fontAlgn="auto" latinLnBrk="0" hangingPunct="1">
              <a:lnSpc>
                <a:spcPct val="100000"/>
              </a:lnSpc>
              <a:spcBef>
                <a:spcPts val="1000"/>
              </a:spcBef>
              <a:spcAft>
                <a:spcPts val="800"/>
              </a:spcAft>
              <a:buClrTx/>
              <a:buSzPts val="1000"/>
              <a:tabLst>
                <a:tab pos="457200" algn="l"/>
              </a:tabLst>
              <a:defRPr/>
            </a:pPr>
            <a:r>
              <a:rPr kumimoji="0" lang="de-DE" sz="16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Der Begriff „Glück“ wird hierbei als Lustgewinn und Leidvermeidung verstanden – Mill orientiert sich dabei an Jeremy Benthams Nutzenkalkül, ergänzt ihn jedoch um eine qualitative Bewertung von Glücksempfindungen.</a:t>
            </a:r>
          </a:p>
        </p:txBody>
      </p:sp>
      <p:sp>
        <p:nvSpPr>
          <p:cNvPr id="15" name="Textfeld 14">
            <a:extLst>
              <a:ext uri="{FF2B5EF4-FFF2-40B4-BE49-F238E27FC236}">
                <a16:creationId xmlns:a16="http://schemas.microsoft.com/office/drawing/2014/main" id="{0000A9B1-1D09-691C-A246-C0264DEC4D61}"/>
              </a:ext>
            </a:extLst>
          </p:cNvPr>
          <p:cNvSpPr txBox="1"/>
          <p:nvPr/>
        </p:nvSpPr>
        <p:spPr>
          <a:xfrm>
            <a:off x="6707530" y="2323630"/>
            <a:ext cx="1571263" cy="2954655"/>
          </a:xfrm>
          <a:prstGeom prst="rect">
            <a:avLst/>
          </a:prstGeom>
          <a:solidFill>
            <a:schemeClr val="bg1"/>
          </a:solidFill>
        </p:spPr>
        <p:txBody>
          <a:bodyPr wrap="square" lIns="0" tIns="0" rIns="0" bIns="0">
            <a:spAutoFit/>
          </a:bodyPr>
          <a:lstStyle/>
          <a:p>
            <a:pPr marR="0" lvl="0" algn="l" defTabSz="914400" rtl="0" eaLnBrk="1" fontAlgn="auto" latinLnBrk="0" hangingPunct="1">
              <a:lnSpc>
                <a:spcPct val="100000"/>
              </a:lnSpc>
              <a:spcBef>
                <a:spcPts val="1000"/>
              </a:spcBef>
              <a:spcAft>
                <a:spcPts val="800"/>
              </a:spcAft>
              <a:buClrTx/>
              <a:buSzPts val="1000"/>
              <a:tabLst>
                <a:tab pos="457200" algn="l"/>
              </a:tabLst>
              <a:defRPr/>
            </a:pPr>
            <a:r>
              <a:rPr kumimoji="0" lang="de-DE" sz="1600" b="0"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Mill unterscheidet zwischen höheren (geistigen, intellektuellen) und niederen (körperlichen) Freuden. Die Qualität des Glücks ist also ebenso wichtig wie dessen Quantität.</a:t>
            </a:r>
          </a:p>
        </p:txBody>
      </p:sp>
      <p:sp>
        <p:nvSpPr>
          <p:cNvPr id="17" name="Textfeld 16">
            <a:extLst>
              <a:ext uri="{FF2B5EF4-FFF2-40B4-BE49-F238E27FC236}">
                <a16:creationId xmlns:a16="http://schemas.microsoft.com/office/drawing/2014/main" id="{A40E17EF-A8A7-CB6A-5900-10F7556EEAFD}"/>
              </a:ext>
            </a:extLst>
          </p:cNvPr>
          <p:cNvSpPr txBox="1"/>
          <p:nvPr/>
        </p:nvSpPr>
        <p:spPr>
          <a:xfrm>
            <a:off x="376664" y="3382415"/>
            <a:ext cx="1898981" cy="710707"/>
          </a:xfrm>
          <a:prstGeom prst="rect">
            <a:avLst/>
          </a:prstGeom>
          <a:noFill/>
        </p:spPr>
        <p:txBody>
          <a:bodyPr wrap="square">
            <a:spAutoFit/>
          </a:bodyPr>
          <a:lstStyle/>
          <a:p>
            <a:pPr marL="0" marR="0" lvl="0" indent="0" algn="l" defTabSz="914400" rtl="0" eaLnBrk="1" fontAlgn="auto" latinLnBrk="0" hangingPunct="1">
              <a:lnSpc>
                <a:spcPct val="115000"/>
              </a:lnSpc>
              <a:spcBef>
                <a:spcPts val="1000"/>
              </a:spcBef>
              <a:spcAft>
                <a:spcPts val="800"/>
              </a:spcAft>
              <a:buClrTx/>
              <a:buSzPct val="100000"/>
              <a:buFont typeface="Arial" panose="020B0604020202020204" pitchFamily="34" charset="0"/>
              <a:buNone/>
              <a:tabLst>
                <a:tab pos="457200" algn="l"/>
              </a:tabLst>
              <a:defRPr/>
            </a:pPr>
            <a:r>
              <a:rPr kumimoji="0" lang="de-DE" sz="1800" b="1" i="0" u="none" strike="noStrike" kern="100" cap="none" spc="0" normalizeH="0" baseline="0" noProof="0" dirty="0">
                <a:ln>
                  <a:noFill/>
                </a:ln>
                <a:solidFill>
                  <a:srgbClr val="6F6F6E"/>
                </a:solidFill>
                <a:effectLst/>
                <a:uLnTx/>
                <a:uFillTx/>
                <a:latin typeface="Calibri"/>
                <a:ea typeface="+mn-ea"/>
                <a:cs typeface="Times New Roman" panose="02020603050405020304" pitchFamily="18" charset="0"/>
              </a:rPr>
              <a:t>Grundprinzipien des Utilitarismus</a:t>
            </a:r>
          </a:p>
        </p:txBody>
      </p:sp>
      <p:pic>
        <p:nvPicPr>
          <p:cNvPr id="21" name="Grafik 20">
            <a:extLst>
              <a:ext uri="{FF2B5EF4-FFF2-40B4-BE49-F238E27FC236}">
                <a16:creationId xmlns:a16="http://schemas.microsoft.com/office/drawing/2014/main" id="{EEA1D777-E8F1-DE79-EB9F-03E9A12BF004}"/>
              </a:ext>
            </a:extLst>
          </p:cNvPr>
          <p:cNvPicPr>
            <a:picLocks noChangeAspect="1"/>
          </p:cNvPicPr>
          <p:nvPr/>
        </p:nvPicPr>
        <p:blipFill>
          <a:blip r:embed="rId3"/>
          <a:srcRect l="73084" t="47364" r="7981" b="6544"/>
          <a:stretch>
            <a:fillRect/>
          </a:stretch>
        </p:blipFill>
        <p:spPr>
          <a:xfrm>
            <a:off x="10343593" y="3683908"/>
            <a:ext cx="1471743" cy="2129329"/>
          </a:xfrm>
          <a:prstGeom prst="rect">
            <a:avLst/>
          </a:prstGeom>
        </p:spPr>
      </p:pic>
    </p:spTree>
    <p:extLst>
      <p:ext uri="{BB962C8B-B14F-4D97-AF65-F5344CB8AC3E}">
        <p14:creationId xmlns:p14="http://schemas.microsoft.com/office/powerpoint/2010/main" val="3973200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5F298-2E85-3D3C-1924-39E8CC589C09}"/>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D842F5C7-88D7-F43B-631B-5DE231CBC4C1}"/>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31414DE1-EC73-FBC2-E32D-92D5E299E4A6}"/>
              </a:ext>
            </a:extLst>
          </p:cNvPr>
          <p:cNvSpPr>
            <a:spLocks noGrp="1"/>
          </p:cNvSpPr>
          <p:nvPr>
            <p:ph idx="1"/>
          </p:nvPr>
        </p:nvSpPr>
        <p:spPr>
          <a:xfrm>
            <a:off x="838200" y="1825626"/>
            <a:ext cx="9368123" cy="2671424"/>
          </a:xfrm>
        </p:spPr>
        <p:txBody>
          <a:bodyPr/>
          <a:lstStyle/>
          <a:p>
            <a:pPr marL="0" indent="0">
              <a:lnSpc>
                <a:spcPct val="115000"/>
              </a:lnSpc>
              <a:spcAft>
                <a:spcPts val="800"/>
              </a:spcAft>
              <a:buSzPct val="100000"/>
              <a:buNone/>
              <a:tabLst>
                <a:tab pos="457200" algn="l"/>
              </a:tabLst>
            </a:pPr>
            <a:r>
              <a:rPr lang="de-DE" sz="1800" kern="100" dirty="0">
                <a:cs typeface="Times New Roman" panose="02020603050405020304" pitchFamily="18" charset="0"/>
              </a:rPr>
              <a:t>Fokus auf den Folgen</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Die moralische Bewertung richtet sich nicht nach den Absichten oder Prinzipien einer Handlung, sondern nach ihren konkreten Auswirkungen auf das Wohlbefinden aller Beteiligten.</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Entscheidend ist also nicht, ob eine Handlung einem moralischen Gebot entspricht, sondern ob sie tatsächlich dazu beiträgt, das allgemeine Glück zu steigern.</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Dieser Ansatz verlangt häufig eine Kosten-Nutzen-Abwägung: Wie viel Glück wird erzeugt, wie viel Leid verursacht?</a:t>
            </a:r>
          </a:p>
          <a:p>
            <a:pPr marL="0" indent="0">
              <a:lnSpc>
                <a:spcPct val="115000"/>
              </a:lnSpc>
              <a:spcAft>
                <a:spcPts val="800"/>
              </a:spcAft>
              <a:buSzPct val="100000"/>
              <a:buNone/>
              <a:tabLst>
                <a:tab pos="457200" algn="l"/>
              </a:tabLst>
            </a:pPr>
            <a:endParaRPr lang="de-DE" sz="1600" kern="100" dirty="0">
              <a:cs typeface="Times New Roman" panose="02020603050405020304" pitchFamily="18" charset="0"/>
            </a:endParaRPr>
          </a:p>
        </p:txBody>
      </p:sp>
      <p:sp>
        <p:nvSpPr>
          <p:cNvPr id="5" name="Textplatzhalter 4">
            <a:extLst>
              <a:ext uri="{FF2B5EF4-FFF2-40B4-BE49-F238E27FC236}">
                <a16:creationId xmlns:a16="http://schemas.microsoft.com/office/drawing/2014/main" id="{319A32E0-933A-5C45-7C9A-1928C3D077A0}"/>
              </a:ext>
            </a:extLst>
          </p:cNvPr>
          <p:cNvSpPr>
            <a:spLocks noGrp="1"/>
          </p:cNvSpPr>
          <p:nvPr>
            <p:ph type="body" sz="quarter" idx="13"/>
          </p:nvPr>
        </p:nvSpPr>
        <p:spPr>
          <a:xfrm>
            <a:off x="838200" y="1022790"/>
            <a:ext cx="9368123" cy="358320"/>
          </a:xfrm>
        </p:spPr>
        <p:txBody>
          <a:bodyPr/>
          <a:lstStyle/>
          <a:p>
            <a:r>
              <a:rPr lang="de-DE" b="1" dirty="0"/>
              <a:t>Basisethiken </a:t>
            </a:r>
            <a:r>
              <a:rPr lang="de-DE" dirty="0"/>
              <a:t>- John Stuart Mill - Utilitarismus</a:t>
            </a:r>
          </a:p>
        </p:txBody>
      </p:sp>
      <p:sp>
        <p:nvSpPr>
          <p:cNvPr id="6" name="Textplatzhalter 5">
            <a:extLst>
              <a:ext uri="{FF2B5EF4-FFF2-40B4-BE49-F238E27FC236}">
                <a16:creationId xmlns:a16="http://schemas.microsoft.com/office/drawing/2014/main" id="{4206A14F-3FB2-C356-3882-FB086A1B0477}"/>
              </a:ext>
            </a:extLst>
          </p:cNvPr>
          <p:cNvSpPr>
            <a:spLocks noGrp="1"/>
          </p:cNvSpPr>
          <p:nvPr>
            <p:ph type="body" sz="quarter" idx="14"/>
          </p:nvPr>
        </p:nvSpPr>
        <p:spPr/>
        <p:txBody>
          <a:bodyPr/>
          <a:lstStyle/>
          <a:p>
            <a:r>
              <a:rPr lang="de-DE" dirty="0">
                <a:solidFill>
                  <a:srgbClr val="6F6F6E"/>
                </a:solidFill>
              </a:rPr>
              <a:t>Fröhlich, G. (2022). John Stuart Mill: Utilitarismus. In M. </a:t>
            </a:r>
            <a:r>
              <a:rPr lang="de-DE" dirty="0" err="1">
                <a:solidFill>
                  <a:srgbClr val="6F6F6E"/>
                </a:solidFill>
              </a:rPr>
              <a:t>Düchs</a:t>
            </a:r>
            <a:r>
              <a:rPr lang="de-DE" dirty="0">
                <a:solidFill>
                  <a:srgbClr val="6F6F6E"/>
                </a:solidFill>
              </a:rPr>
              <a:t>, S. Meisel &amp; S. Weichlein (Hrsg.), </a:t>
            </a:r>
            <a:r>
              <a:rPr lang="de-DE" i="1" dirty="0">
                <a:solidFill>
                  <a:srgbClr val="6F6F6E"/>
                </a:solidFill>
              </a:rPr>
              <a:t>Klassiker der Ethik: Studienbuch </a:t>
            </a:r>
            <a:r>
              <a:rPr lang="de-DE" dirty="0">
                <a:solidFill>
                  <a:srgbClr val="6F6F6E"/>
                </a:solidFill>
              </a:rPr>
              <a:t>(1. Auflage, S. 215–250). Verlag Karl Alber. https://doi.org/10.5771/9783495999097-215</a:t>
            </a:r>
          </a:p>
        </p:txBody>
      </p:sp>
      <p:sp>
        <p:nvSpPr>
          <p:cNvPr id="2" name="Textfeld 1">
            <a:extLst>
              <a:ext uri="{FF2B5EF4-FFF2-40B4-BE49-F238E27FC236}">
                <a16:creationId xmlns:a16="http://schemas.microsoft.com/office/drawing/2014/main" id="{152DEDDC-2EB3-A5DE-DB2C-AD62691F1F78}"/>
              </a:ext>
            </a:extLst>
          </p:cNvPr>
          <p:cNvSpPr txBox="1"/>
          <p:nvPr/>
        </p:nvSpPr>
        <p:spPr>
          <a:xfrm>
            <a:off x="0" y="4836514"/>
            <a:ext cx="10428268" cy="646331"/>
          </a:xfrm>
          <a:prstGeom prst="rect">
            <a:avLst/>
          </a:prstGeom>
          <a:solidFill>
            <a:srgbClr val="D9D9D9"/>
          </a:solidFill>
        </p:spPr>
        <p:txBody>
          <a:bodyPr wrap="square" rtlCol="0">
            <a:spAutoFit/>
          </a:bodyPr>
          <a:lstStyle/>
          <a:p>
            <a:pPr algn="ctr"/>
            <a:r>
              <a:rPr lang="de-DE" dirty="0">
                <a:solidFill>
                  <a:srgbClr val="004F9F"/>
                </a:solidFill>
              </a:rPr>
              <a:t>Überlegen Sie sich ein Beispiel in Bezug auf die versorgungsnahen Daten, bei dem diese Basisethik angewendet werden könnte?</a:t>
            </a:r>
          </a:p>
        </p:txBody>
      </p:sp>
      <p:pic>
        <p:nvPicPr>
          <p:cNvPr id="8" name="Grafik 7">
            <a:extLst>
              <a:ext uri="{FF2B5EF4-FFF2-40B4-BE49-F238E27FC236}">
                <a16:creationId xmlns:a16="http://schemas.microsoft.com/office/drawing/2014/main" id="{6978E2F5-EAE1-C2E2-840A-1C31C8BE7D51}"/>
              </a:ext>
            </a:extLst>
          </p:cNvPr>
          <p:cNvPicPr>
            <a:picLocks noChangeAspect="1"/>
          </p:cNvPicPr>
          <p:nvPr/>
        </p:nvPicPr>
        <p:blipFill>
          <a:blip r:embed="rId3"/>
          <a:srcRect l="12296" t="9526" r="19629" b="7820"/>
          <a:stretch>
            <a:fillRect/>
          </a:stretch>
        </p:blipFill>
        <p:spPr>
          <a:xfrm>
            <a:off x="10428268" y="3213572"/>
            <a:ext cx="1753850" cy="2242639"/>
          </a:xfrm>
          <a:prstGeom prst="rect">
            <a:avLst/>
          </a:prstGeom>
        </p:spPr>
      </p:pic>
    </p:spTree>
    <p:extLst>
      <p:ext uri="{BB962C8B-B14F-4D97-AF65-F5344CB8AC3E}">
        <p14:creationId xmlns:p14="http://schemas.microsoft.com/office/powerpoint/2010/main" val="132127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bg/>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7F1E1-7588-7F5A-675B-532386CE55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FC179C-EF2F-A2D9-4BFB-E0785CFA909A}"/>
              </a:ext>
            </a:extLst>
          </p:cNvPr>
          <p:cNvSpPr>
            <a:spLocks noGrp="1"/>
          </p:cNvSpPr>
          <p:nvPr>
            <p:ph type="title"/>
          </p:nvPr>
        </p:nvSpPr>
        <p:spPr/>
        <p:txBody>
          <a:bodyPr/>
          <a:lstStyle/>
          <a:p>
            <a:r>
              <a:rPr lang="de-DE" dirty="0"/>
              <a:t>Levinas</a:t>
            </a:r>
          </a:p>
        </p:txBody>
      </p:sp>
      <p:sp>
        <p:nvSpPr>
          <p:cNvPr id="3" name="Textplatzhalter 2">
            <a:extLst>
              <a:ext uri="{FF2B5EF4-FFF2-40B4-BE49-F238E27FC236}">
                <a16:creationId xmlns:a16="http://schemas.microsoft.com/office/drawing/2014/main" id="{18994CB2-7D6B-0A62-74EE-819E6F38234B}"/>
              </a:ext>
            </a:extLst>
          </p:cNvPr>
          <p:cNvSpPr>
            <a:spLocks noGrp="1"/>
          </p:cNvSpPr>
          <p:nvPr>
            <p:ph type="body" sz="quarter" idx="10"/>
          </p:nvPr>
        </p:nvSpPr>
        <p:spPr/>
        <p:txBody>
          <a:bodyPr/>
          <a:lstStyle/>
          <a:p>
            <a:r>
              <a:rPr lang="de-DE" dirty="0"/>
              <a:t>Ethik der Anderen</a:t>
            </a:r>
          </a:p>
        </p:txBody>
      </p:sp>
    </p:spTree>
    <p:extLst>
      <p:ext uri="{BB962C8B-B14F-4D97-AF65-F5344CB8AC3E}">
        <p14:creationId xmlns:p14="http://schemas.microsoft.com/office/powerpoint/2010/main" val="3775662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8E7CF-080D-5775-FD5A-2576E88117DE}"/>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5C98BF6B-32B9-22F9-92D4-07FF6A7A316B}"/>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E5E19332-D93F-23FB-6D0A-AD75412CD2F1}"/>
              </a:ext>
            </a:extLst>
          </p:cNvPr>
          <p:cNvSpPr>
            <a:spLocks noGrp="1"/>
          </p:cNvSpPr>
          <p:nvPr>
            <p:ph idx="1"/>
          </p:nvPr>
        </p:nvSpPr>
        <p:spPr>
          <a:xfrm>
            <a:off x="781049" y="1563762"/>
            <a:ext cx="10458081" cy="4271448"/>
          </a:xfrm>
        </p:spPr>
        <p:txBody>
          <a:bodyPr/>
          <a:lstStyle/>
          <a:p>
            <a:pPr marL="0" indent="0">
              <a:lnSpc>
                <a:spcPct val="115000"/>
              </a:lnSpc>
              <a:spcAft>
                <a:spcPts val="800"/>
              </a:spcAft>
              <a:buSzPct val="100000"/>
              <a:buNone/>
              <a:tabLst>
                <a:tab pos="457200" algn="l"/>
              </a:tabLst>
            </a:pPr>
            <a:r>
              <a:rPr lang="de-DE" sz="1800" kern="100" dirty="0">
                <a:cs typeface="Times New Roman" panose="02020603050405020304" pitchFamily="18" charset="0"/>
              </a:rPr>
              <a:t>Grundidee: Die Ethik als Erste Philosophie</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Emmanuel Levinas (1906–1995) stellt die Ethik an die erste Stelle aller Philosophie. Für ihn beginnt das Denken nicht bei der Erkenntnis oder beim Selbst, sondern bei der Begegnung mit dem Anderen.</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Die Konfrontation mit dem „Angesicht des Anderen“ ruft uns unmittelbar zur Verantwortung – noch bevor wir darüber nachdenken oder entscheiden.</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Das bedeutet: Moral entsteht nicht aus abstrakten Prinzipien oder rationalem Kalkül, sondern aus der konkreten menschlichen Beziehung und dem Blick des Anderen.</a:t>
            </a:r>
          </a:p>
        </p:txBody>
      </p:sp>
      <p:sp>
        <p:nvSpPr>
          <p:cNvPr id="5" name="Textplatzhalter 4">
            <a:extLst>
              <a:ext uri="{FF2B5EF4-FFF2-40B4-BE49-F238E27FC236}">
                <a16:creationId xmlns:a16="http://schemas.microsoft.com/office/drawing/2014/main" id="{7D2D886D-B39D-2524-6A4B-687F6A917660}"/>
              </a:ext>
            </a:extLst>
          </p:cNvPr>
          <p:cNvSpPr>
            <a:spLocks noGrp="1"/>
          </p:cNvSpPr>
          <p:nvPr>
            <p:ph type="body" sz="quarter" idx="13"/>
          </p:nvPr>
        </p:nvSpPr>
        <p:spPr>
          <a:xfrm>
            <a:off x="838200" y="1022790"/>
            <a:ext cx="9368123" cy="358320"/>
          </a:xfrm>
        </p:spPr>
        <p:txBody>
          <a:bodyPr/>
          <a:lstStyle/>
          <a:p>
            <a:r>
              <a:rPr lang="de-DE" b="1" dirty="0"/>
              <a:t>Basisethiken </a:t>
            </a:r>
            <a:r>
              <a:rPr lang="de-DE" dirty="0"/>
              <a:t>- Levinas - Ethik der Anderen</a:t>
            </a:r>
          </a:p>
        </p:txBody>
      </p:sp>
      <p:sp>
        <p:nvSpPr>
          <p:cNvPr id="6" name="Textplatzhalter 5">
            <a:extLst>
              <a:ext uri="{FF2B5EF4-FFF2-40B4-BE49-F238E27FC236}">
                <a16:creationId xmlns:a16="http://schemas.microsoft.com/office/drawing/2014/main" id="{96BF4319-B028-131E-AF12-48E4C3E39E74}"/>
              </a:ext>
            </a:extLst>
          </p:cNvPr>
          <p:cNvSpPr>
            <a:spLocks noGrp="1"/>
          </p:cNvSpPr>
          <p:nvPr>
            <p:ph type="body" sz="quarter" idx="14"/>
          </p:nvPr>
        </p:nvSpPr>
        <p:spPr/>
        <p:txBody>
          <a:bodyPr/>
          <a:lstStyle/>
          <a:p>
            <a:r>
              <a:rPr lang="de-DE" dirty="0"/>
              <a:t>Buddeberg, Eva. "Ethik und Politik im Anschluss an Levinas–Zwischen dem einen und den vielen Anderen?." Zeitschrift für Praktische Philosophie 3.1 (2016): 93-124.</a:t>
            </a:r>
          </a:p>
        </p:txBody>
      </p:sp>
    </p:spTree>
    <p:extLst>
      <p:ext uri="{BB962C8B-B14F-4D97-AF65-F5344CB8AC3E}">
        <p14:creationId xmlns:p14="http://schemas.microsoft.com/office/powerpoint/2010/main" val="398549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730C9-3BEA-F7B0-F06F-378A3897B864}"/>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7071A05D-5E14-51B4-CAE2-2C97A37D255A}"/>
              </a:ext>
            </a:extLst>
          </p:cNvPr>
          <p:cNvSpPr>
            <a:spLocks noGrp="1"/>
          </p:cNvSpPr>
          <p:nvPr>
            <p:ph type="title"/>
          </p:nvPr>
        </p:nvSpPr>
        <p:spPr/>
        <p:txBody>
          <a:bodyPr/>
          <a:lstStyle/>
          <a:p>
            <a:r>
              <a:rPr lang="de-DE" dirty="0"/>
              <a:t>Grenzenlos forschen? Nicht ohne Ethik!</a:t>
            </a:r>
          </a:p>
        </p:txBody>
      </p:sp>
      <p:sp>
        <p:nvSpPr>
          <p:cNvPr id="5" name="Textplatzhalter 4">
            <a:extLst>
              <a:ext uri="{FF2B5EF4-FFF2-40B4-BE49-F238E27FC236}">
                <a16:creationId xmlns:a16="http://schemas.microsoft.com/office/drawing/2014/main" id="{B16E2D15-56D2-A93F-05B8-F3B272E10CA6}"/>
              </a:ext>
            </a:extLst>
          </p:cNvPr>
          <p:cNvSpPr>
            <a:spLocks noGrp="1"/>
          </p:cNvSpPr>
          <p:nvPr>
            <p:ph type="body" sz="quarter" idx="13"/>
          </p:nvPr>
        </p:nvSpPr>
        <p:spPr>
          <a:xfrm>
            <a:off x="838200" y="1022790"/>
            <a:ext cx="9368123" cy="358320"/>
          </a:xfrm>
        </p:spPr>
        <p:txBody>
          <a:bodyPr/>
          <a:lstStyle/>
          <a:p>
            <a:r>
              <a:rPr lang="de-DE" b="1" dirty="0"/>
              <a:t>Basisethiken </a:t>
            </a:r>
            <a:r>
              <a:rPr lang="de-DE" dirty="0"/>
              <a:t>- Levinas - Ethik der Anderen</a:t>
            </a:r>
          </a:p>
        </p:txBody>
      </p:sp>
      <p:sp>
        <p:nvSpPr>
          <p:cNvPr id="6" name="Textplatzhalter 5">
            <a:extLst>
              <a:ext uri="{FF2B5EF4-FFF2-40B4-BE49-F238E27FC236}">
                <a16:creationId xmlns:a16="http://schemas.microsoft.com/office/drawing/2014/main" id="{35285B49-65F1-CA0B-B3D0-2953122281C9}"/>
              </a:ext>
            </a:extLst>
          </p:cNvPr>
          <p:cNvSpPr>
            <a:spLocks noGrp="1"/>
          </p:cNvSpPr>
          <p:nvPr>
            <p:ph type="body" sz="quarter" idx="14"/>
          </p:nvPr>
        </p:nvSpPr>
        <p:spPr/>
        <p:txBody>
          <a:bodyPr/>
          <a:lstStyle/>
          <a:p>
            <a:r>
              <a:rPr lang="de-DE" dirty="0"/>
              <a:t>Buddeberg, Eva. "Ethik und Politik im Anschluss an Levinas–Zwischen dem einen und den vielen Anderen?." Zeitschrift für Praktische Philosophie 3.1 (2016): 93-124.</a:t>
            </a:r>
          </a:p>
        </p:txBody>
      </p:sp>
      <mc:AlternateContent xmlns:mc="http://schemas.openxmlformats.org/markup-compatibility/2006" xmlns:pslz="http://schemas.microsoft.com/office/powerpoint/2016/slidezoom">
        <mc:Choice Requires="pslz">
          <p:graphicFrame>
            <p:nvGraphicFramePr>
              <p:cNvPr id="10" name="Folienzoom 9">
                <a:extLst>
                  <a:ext uri="{FF2B5EF4-FFF2-40B4-BE49-F238E27FC236}">
                    <a16:creationId xmlns:a16="http://schemas.microsoft.com/office/drawing/2014/main" id="{4D57D78A-286F-285A-47B7-83BB04C5D38D}"/>
                  </a:ext>
                </a:extLst>
              </p:cNvPr>
              <p:cNvGraphicFramePr>
                <a:graphicFrameLocks noChangeAspect="1"/>
              </p:cNvGraphicFramePr>
              <p:nvPr>
                <p:extLst>
                  <p:ext uri="{D42A27DB-BD31-4B8C-83A1-F6EECF244321}">
                    <p14:modId xmlns:p14="http://schemas.microsoft.com/office/powerpoint/2010/main" val="1788799677"/>
                  </p:ext>
                </p:extLst>
              </p:nvPr>
            </p:nvGraphicFramePr>
            <p:xfrm>
              <a:off x="1446664" y="2110138"/>
              <a:ext cx="2822917" cy="1587890"/>
            </p:xfrm>
            <a:graphic>
              <a:graphicData uri="http://schemas.microsoft.com/office/powerpoint/2016/slidezoom">
                <pslz:sldZm>
                  <pslz:sldZmObj sldId="363" cId="766532489">
                    <pslz:zmPr id="{9496766C-53E9-644B-9F29-502866D4FE8D}" returnToParent="0" transitionDur="1000">
                      <p166:blipFill xmlns:p166="http://schemas.microsoft.com/office/powerpoint/2016/6/main">
                        <a:blip r:embed="rId2"/>
                        <a:stretch>
                          <a:fillRect/>
                        </a:stretch>
                      </p166:blipFill>
                      <p166:spPr xmlns:p166="http://schemas.microsoft.com/office/powerpoint/2016/6/main">
                        <a:xfrm>
                          <a:off x="0" y="0"/>
                          <a:ext cx="2822917" cy="1587890"/>
                        </a:xfrm>
                        <a:prstGeom prst="rect">
                          <a:avLst/>
                        </a:prstGeom>
                        <a:ln w="3175">
                          <a:noFill/>
                        </a:ln>
                      </p166:spPr>
                    </pslz:zmPr>
                  </pslz:sldZmObj>
                </pslz:sldZm>
              </a:graphicData>
            </a:graphic>
          </p:graphicFrame>
        </mc:Choice>
        <mc:Fallback xmlns="">
          <p:pic>
            <p:nvPicPr>
              <p:cNvPr id="10" name="Folienzoom 9">
                <a:hlinkClick r:id="rId3" action="ppaction://hlinksldjump"/>
                <a:extLst>
                  <a:ext uri="{FF2B5EF4-FFF2-40B4-BE49-F238E27FC236}">
                    <a16:creationId xmlns:a16="http://schemas.microsoft.com/office/drawing/2014/main" id="{4D57D78A-286F-285A-47B7-83BB04C5D38D}"/>
                  </a:ext>
                </a:extLst>
              </p:cNvPr>
              <p:cNvPicPr>
                <a:picLocks noGrp="1" noRot="1" noChangeAspect="1" noMove="1" noResize="1" noEditPoints="1" noAdjustHandles="1" noChangeArrowheads="1" noChangeShapeType="1"/>
              </p:cNvPicPr>
              <p:nvPr/>
            </p:nvPicPr>
            <p:blipFill>
              <a:blip r:embed="rId4"/>
              <a:stretch>
                <a:fillRect/>
              </a:stretch>
            </p:blipFill>
            <p:spPr>
              <a:xfrm>
                <a:off x="1446664" y="2110138"/>
                <a:ext cx="2822917" cy="1587890"/>
              </a:xfrm>
              <a:prstGeom prst="rect">
                <a:avLst/>
              </a:prstGeom>
              <a:ln w="3175">
                <a:noFill/>
              </a:ln>
            </p:spPr>
          </p:pic>
        </mc:Fallback>
      </mc:AlternateContent>
      <p:sp>
        <p:nvSpPr>
          <p:cNvPr id="12" name="Textfeld 11">
            <a:extLst>
              <a:ext uri="{FF2B5EF4-FFF2-40B4-BE49-F238E27FC236}">
                <a16:creationId xmlns:a16="http://schemas.microsoft.com/office/drawing/2014/main" id="{A95E2F55-B2C1-9F44-D2F1-35DD2BF08F49}"/>
              </a:ext>
            </a:extLst>
          </p:cNvPr>
          <p:cNvSpPr txBox="1"/>
          <p:nvPr/>
        </p:nvSpPr>
        <p:spPr>
          <a:xfrm>
            <a:off x="838200" y="1654818"/>
            <a:ext cx="6100996" cy="369332"/>
          </a:xfrm>
          <a:prstGeom prst="rect">
            <a:avLst/>
          </a:prstGeom>
          <a:noFill/>
        </p:spPr>
        <p:txBody>
          <a:bodyPr wrap="square">
            <a:spAutoFit/>
          </a:bodyPr>
          <a:lstStyle/>
          <a:p>
            <a:pPr marL="0" indent="0">
              <a:lnSpc>
                <a:spcPct val="100000"/>
              </a:lnSpc>
              <a:spcAft>
                <a:spcPts val="800"/>
              </a:spcAft>
              <a:buSzPts val="1000"/>
              <a:buNone/>
              <a:tabLst>
                <a:tab pos="457200" algn="l"/>
              </a:tabLst>
            </a:pPr>
            <a:r>
              <a:rPr lang="de-DE" sz="1800" b="1" kern="100" dirty="0">
                <a:solidFill>
                  <a:srgbClr val="6F6F6E"/>
                </a:solidFill>
                <a:cs typeface="Times New Roman" panose="02020603050405020304" pitchFamily="18" charset="0"/>
              </a:rPr>
              <a:t>Es lassen sich folgende Perspektiven ableiten:</a:t>
            </a:r>
          </a:p>
        </p:txBody>
      </p:sp>
      <mc:AlternateContent xmlns:mc="http://schemas.openxmlformats.org/markup-compatibility/2006" xmlns:pslz="http://schemas.microsoft.com/office/powerpoint/2016/slidezoom">
        <mc:Choice Requires="pslz">
          <p:graphicFrame>
            <p:nvGraphicFramePr>
              <p:cNvPr id="14" name="Folienzoom 13">
                <a:extLst>
                  <a:ext uri="{FF2B5EF4-FFF2-40B4-BE49-F238E27FC236}">
                    <a16:creationId xmlns:a16="http://schemas.microsoft.com/office/drawing/2014/main" id="{0BBC1F72-3B36-354A-A0D0-282607229056}"/>
                  </a:ext>
                </a:extLst>
              </p:cNvPr>
              <p:cNvGraphicFramePr>
                <a:graphicFrameLocks noChangeAspect="1"/>
              </p:cNvGraphicFramePr>
              <p:nvPr>
                <p:extLst>
                  <p:ext uri="{D42A27DB-BD31-4B8C-83A1-F6EECF244321}">
                    <p14:modId xmlns:p14="http://schemas.microsoft.com/office/powerpoint/2010/main" val="2115377173"/>
                  </p:ext>
                </p:extLst>
              </p:nvPr>
            </p:nvGraphicFramePr>
            <p:xfrm>
              <a:off x="4684542" y="2110138"/>
              <a:ext cx="2822913" cy="1587889"/>
            </p:xfrm>
            <a:graphic>
              <a:graphicData uri="http://schemas.microsoft.com/office/powerpoint/2016/slidezoom">
                <pslz:sldZm>
                  <pslz:sldZmObj sldId="368" cId="3115021556">
                    <pslz:zmPr id="{6FDB4DEC-59FF-CE47-893C-A30BFA57A39C}" returnToParent="0" transitionDur="1000">
                      <p166:blipFill xmlns:p166="http://schemas.microsoft.com/office/powerpoint/2016/6/main">
                        <a:blip r:embed="rId5"/>
                        <a:stretch>
                          <a:fillRect/>
                        </a:stretch>
                      </p166:blipFill>
                      <p166:spPr xmlns:p166="http://schemas.microsoft.com/office/powerpoint/2016/6/main">
                        <a:xfrm>
                          <a:off x="0" y="0"/>
                          <a:ext cx="2822913" cy="1587889"/>
                        </a:xfrm>
                        <a:prstGeom prst="rect">
                          <a:avLst/>
                        </a:prstGeom>
                        <a:noFill/>
                        <a:ln w="3175">
                          <a:noFill/>
                        </a:ln>
                      </p166:spPr>
                    </pslz:zmPr>
                  </pslz:sldZmObj>
                </pslz:sldZm>
              </a:graphicData>
            </a:graphic>
          </p:graphicFrame>
        </mc:Choice>
        <mc:Fallback xmlns="">
          <p:pic>
            <p:nvPicPr>
              <p:cNvPr id="14" name="Folienzoom 13">
                <a:hlinkClick r:id="rId6" action="ppaction://hlinksldjump"/>
                <a:extLst>
                  <a:ext uri="{FF2B5EF4-FFF2-40B4-BE49-F238E27FC236}">
                    <a16:creationId xmlns:a16="http://schemas.microsoft.com/office/drawing/2014/main" id="{0BBC1F72-3B36-354A-A0D0-282607229056}"/>
                  </a:ext>
                </a:extLst>
              </p:cNvPr>
              <p:cNvPicPr>
                <a:picLocks noGrp="1" noRot="1" noChangeAspect="1" noMove="1" noResize="1" noEditPoints="1" noAdjustHandles="1" noChangeArrowheads="1" noChangeShapeType="1"/>
              </p:cNvPicPr>
              <p:nvPr/>
            </p:nvPicPr>
            <p:blipFill>
              <a:blip r:embed="rId7"/>
              <a:stretch>
                <a:fillRect/>
              </a:stretch>
            </p:blipFill>
            <p:spPr>
              <a:xfrm>
                <a:off x="4684542" y="2110138"/>
                <a:ext cx="2822913" cy="1587889"/>
              </a:xfrm>
              <a:prstGeom prst="rect">
                <a:avLst/>
              </a:prstGeom>
              <a:noFill/>
              <a:ln w="3175">
                <a:noFill/>
              </a:ln>
            </p:spPr>
          </p:pic>
        </mc:Fallback>
      </mc:AlternateContent>
      <mc:AlternateContent xmlns:mc="http://schemas.openxmlformats.org/markup-compatibility/2006" xmlns:pslz="http://schemas.microsoft.com/office/powerpoint/2016/slidezoom">
        <mc:Choice Requires="pslz">
          <p:graphicFrame>
            <p:nvGraphicFramePr>
              <p:cNvPr id="16" name="Folienzoom 15">
                <a:extLst>
                  <a:ext uri="{FF2B5EF4-FFF2-40B4-BE49-F238E27FC236}">
                    <a16:creationId xmlns:a16="http://schemas.microsoft.com/office/drawing/2014/main" id="{77903B5C-AFDB-5DE5-788B-94EAEED3AF19}"/>
                  </a:ext>
                </a:extLst>
              </p:cNvPr>
              <p:cNvGraphicFramePr>
                <a:graphicFrameLocks noChangeAspect="1"/>
              </p:cNvGraphicFramePr>
              <p:nvPr>
                <p:extLst>
                  <p:ext uri="{D42A27DB-BD31-4B8C-83A1-F6EECF244321}">
                    <p14:modId xmlns:p14="http://schemas.microsoft.com/office/powerpoint/2010/main" val="3830365465"/>
                  </p:ext>
                </p:extLst>
              </p:nvPr>
            </p:nvGraphicFramePr>
            <p:xfrm>
              <a:off x="7922416" y="2110138"/>
              <a:ext cx="2822916" cy="1587890"/>
            </p:xfrm>
            <a:graphic>
              <a:graphicData uri="http://schemas.microsoft.com/office/powerpoint/2016/slidezoom">
                <pslz:sldZm>
                  <pslz:sldZmObj sldId="369" cId="1114718213">
                    <pslz:zmPr id="{903EC7D0-C9F1-194A-A88F-7D4EED8EA149}" transitionDur="1000">
                      <p166:blipFill xmlns:p166="http://schemas.microsoft.com/office/powerpoint/2016/6/main">
                        <a:blip r:embed="rId8"/>
                        <a:stretch>
                          <a:fillRect/>
                        </a:stretch>
                      </p166:blipFill>
                      <p166:spPr xmlns:p166="http://schemas.microsoft.com/office/powerpoint/2016/6/main">
                        <a:xfrm>
                          <a:off x="0" y="0"/>
                          <a:ext cx="2822916" cy="1587890"/>
                        </a:xfrm>
                        <a:prstGeom prst="rect">
                          <a:avLst/>
                        </a:prstGeom>
                        <a:ln w="3175">
                          <a:noFill/>
                        </a:ln>
                      </p166:spPr>
                    </pslz:zmPr>
                  </pslz:sldZmObj>
                </pslz:sldZm>
              </a:graphicData>
            </a:graphic>
          </p:graphicFrame>
        </mc:Choice>
        <mc:Fallback xmlns="">
          <p:pic>
            <p:nvPicPr>
              <p:cNvPr id="16" name="Folienzoom 15">
                <a:hlinkClick r:id="rId9" action="ppaction://hlinksldjump"/>
                <a:extLst>
                  <a:ext uri="{FF2B5EF4-FFF2-40B4-BE49-F238E27FC236}">
                    <a16:creationId xmlns:a16="http://schemas.microsoft.com/office/drawing/2014/main" id="{77903B5C-AFDB-5DE5-788B-94EAEED3AF19}"/>
                  </a:ext>
                </a:extLst>
              </p:cNvPr>
              <p:cNvPicPr>
                <a:picLocks noGrp="1" noRot="1" noChangeAspect="1" noMove="1" noResize="1" noEditPoints="1" noAdjustHandles="1" noChangeArrowheads="1" noChangeShapeType="1"/>
              </p:cNvPicPr>
              <p:nvPr/>
            </p:nvPicPr>
            <p:blipFill>
              <a:blip r:embed="rId10"/>
              <a:stretch>
                <a:fillRect/>
              </a:stretch>
            </p:blipFill>
            <p:spPr>
              <a:xfrm>
                <a:off x="7922416" y="2110138"/>
                <a:ext cx="2822916" cy="1587890"/>
              </a:xfrm>
              <a:prstGeom prst="rect">
                <a:avLst/>
              </a:prstGeom>
              <a:ln w="3175">
                <a:noFill/>
              </a:ln>
            </p:spPr>
          </p:pic>
        </mc:Fallback>
      </mc:AlternateContent>
      <p:pic>
        <p:nvPicPr>
          <p:cNvPr id="9" name="Grafik 8">
            <a:extLst>
              <a:ext uri="{FF2B5EF4-FFF2-40B4-BE49-F238E27FC236}">
                <a16:creationId xmlns:a16="http://schemas.microsoft.com/office/drawing/2014/main" id="{D2D24AA6-9FC4-886F-96CF-E08C4E003302}"/>
              </a:ext>
            </a:extLst>
          </p:cNvPr>
          <p:cNvPicPr>
            <a:picLocks noChangeAspect="1"/>
          </p:cNvPicPr>
          <p:nvPr/>
        </p:nvPicPr>
        <p:blipFill>
          <a:blip r:embed="rId11"/>
          <a:srcRect l="8562" t="38035" r="8122" b="8363"/>
          <a:stretch>
            <a:fillRect/>
          </a:stretch>
        </p:blipFill>
        <p:spPr>
          <a:xfrm>
            <a:off x="2858124" y="3784016"/>
            <a:ext cx="6475750" cy="2398059"/>
          </a:xfrm>
          <a:prstGeom prst="rect">
            <a:avLst/>
          </a:prstGeom>
        </p:spPr>
      </p:pic>
    </p:spTree>
    <p:extLst>
      <p:ext uri="{BB962C8B-B14F-4D97-AF65-F5344CB8AC3E}">
        <p14:creationId xmlns:p14="http://schemas.microsoft.com/office/powerpoint/2010/main" val="2046943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4E1703E-FEA6-FB8C-B9AE-4D50633F63D5}"/>
              </a:ext>
            </a:extLst>
          </p:cNvPr>
          <p:cNvSpPr txBox="1"/>
          <p:nvPr/>
        </p:nvSpPr>
        <p:spPr>
          <a:xfrm>
            <a:off x="4684573" y="0"/>
            <a:ext cx="7507427" cy="7099379"/>
          </a:xfrm>
          <a:prstGeom prst="rect">
            <a:avLst/>
          </a:prstGeom>
          <a:solidFill>
            <a:srgbClr val="004F9F"/>
          </a:solidFill>
        </p:spPr>
        <p:txBody>
          <a:bodyPr wrap="square">
            <a:spAutoFit/>
          </a:bodyPr>
          <a:lstStyle/>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marL="342900" lvl="0" indent="-342900">
              <a:spcBef>
                <a:spcPts val="1000"/>
              </a:spcBef>
              <a:spcAft>
                <a:spcPts val="800"/>
              </a:spcAft>
              <a:buSzPts val="1000"/>
              <a:buFont typeface="Symbol" panose="05050102010706020507" pitchFamily="18" charset="2"/>
              <a:buChar char=""/>
              <a:tabLst>
                <a:tab pos="457200" algn="l"/>
              </a:tabLst>
              <a:defRPr/>
            </a:pPr>
            <a:r>
              <a:rPr lang="de-DE" kern="100" dirty="0">
                <a:solidFill>
                  <a:schemeClr val="bg1"/>
                </a:solidFill>
                <a:cs typeface="Times New Roman" panose="02020603050405020304" pitchFamily="18" charset="0"/>
              </a:rPr>
              <a:t>Die Verantwortung, die wir für andere Menschen empfinden, ist nach Levinas unvermeidlich und absolut.</a:t>
            </a:r>
          </a:p>
          <a:p>
            <a:pPr marL="342900" lvl="0" indent="-342900">
              <a:spcBef>
                <a:spcPts val="1000"/>
              </a:spcBef>
              <a:spcAft>
                <a:spcPts val="800"/>
              </a:spcAft>
              <a:buSzPts val="1000"/>
              <a:buFont typeface="Symbol" panose="05050102010706020507" pitchFamily="18" charset="2"/>
              <a:buChar char=""/>
              <a:tabLst>
                <a:tab pos="457200" algn="l"/>
              </a:tabLst>
              <a:defRPr/>
            </a:pPr>
            <a:r>
              <a:rPr lang="de-DE" kern="100" dirty="0">
                <a:solidFill>
                  <a:schemeClr val="bg1"/>
                </a:solidFill>
                <a:cs typeface="Times New Roman" panose="02020603050405020304" pitchFamily="18" charset="0"/>
              </a:rPr>
              <a:t>Sie kann nicht auf Institutionen, Systeme oder Dritte übertragen werden – sie liegt ganz bei uns selbst.</a:t>
            </a:r>
          </a:p>
          <a:p>
            <a:pPr marL="342900" lvl="0" indent="-342900">
              <a:spcBef>
                <a:spcPts val="1000"/>
              </a:spcBef>
              <a:spcAft>
                <a:spcPts val="800"/>
              </a:spcAft>
              <a:buSzPts val="1000"/>
              <a:buFont typeface="Symbol" panose="05050102010706020507" pitchFamily="18" charset="2"/>
              <a:buChar char=""/>
              <a:tabLst>
                <a:tab pos="457200" algn="l"/>
              </a:tabLst>
              <a:defRPr/>
            </a:pPr>
            <a:r>
              <a:rPr lang="de-DE" kern="100" dirty="0">
                <a:solidFill>
                  <a:schemeClr val="bg1"/>
                </a:solidFill>
                <a:cs typeface="Times New Roman" panose="02020603050405020304" pitchFamily="18" charset="0"/>
              </a:rPr>
              <a:t>Levinas spricht in diesem Zusammenhang von einer asymmetrischen Beziehung: Ich bin dem Anderen mehr verpflichtet, als er mir.</a:t>
            </a:r>
          </a:p>
          <a:p>
            <a:pPr marL="342900" lvl="0" indent="-342900">
              <a:spcBef>
                <a:spcPts val="1000"/>
              </a:spcBef>
              <a:spcAft>
                <a:spcPts val="800"/>
              </a:spcAft>
              <a:buSzPts val="1000"/>
              <a:buFont typeface="Symbol" panose="05050102010706020507" pitchFamily="18" charset="2"/>
              <a:buChar char=""/>
              <a:tabLst>
                <a:tab pos="457200" algn="l"/>
              </a:tabLst>
              <a:defRPr/>
            </a:pPr>
            <a:endParaRPr lang="de-DE" kern="100" dirty="0">
              <a:solidFill>
                <a:schemeClr val="bg1"/>
              </a:solidFill>
              <a:cs typeface="Times New Roman" panose="02020603050405020304" pitchFamily="18" charset="0"/>
            </a:endParaRPr>
          </a:p>
          <a:p>
            <a:pPr marL="342900" lvl="0" indent="-342900">
              <a:spcBef>
                <a:spcPts val="1000"/>
              </a:spcBef>
              <a:spcAft>
                <a:spcPts val="800"/>
              </a:spcAft>
              <a:buSzPts val="1000"/>
              <a:buFont typeface="Symbol" panose="05050102010706020507" pitchFamily="18" charset="2"/>
              <a:buChar char=""/>
              <a:tabLst>
                <a:tab pos="457200" algn="l"/>
              </a:tabLst>
              <a:defRPr/>
            </a:pPr>
            <a:endParaRPr lang="de-DE" kern="100" dirty="0">
              <a:solidFill>
                <a:schemeClr val="bg1"/>
              </a:solidFill>
              <a:cs typeface="Times New Roman" panose="02020603050405020304" pitchFamily="18" charset="0"/>
            </a:endParaRPr>
          </a:p>
          <a:p>
            <a:pPr marL="342900" lvl="0" indent="-342900">
              <a:spcBef>
                <a:spcPts val="1000"/>
              </a:spcBef>
              <a:spcAft>
                <a:spcPts val="800"/>
              </a:spcAft>
              <a:buSzPts val="1000"/>
              <a:buFont typeface="Symbol" panose="05050102010706020507" pitchFamily="18" charset="2"/>
              <a:buChar char=""/>
              <a:tabLst>
                <a:tab pos="457200" algn="l"/>
              </a:tabLst>
              <a:defRPr/>
            </a:pPr>
            <a:endParaRPr lang="de-DE" kern="100" dirty="0">
              <a:solidFill>
                <a:schemeClr val="bg1"/>
              </a:solidFill>
              <a:cs typeface="Times New Roman" panose="02020603050405020304" pitchFamily="18" charset="0"/>
            </a:endParaRPr>
          </a:p>
          <a:p>
            <a:pPr lvl="0">
              <a:spcBef>
                <a:spcPts val="1000"/>
              </a:spcBef>
              <a:spcAft>
                <a:spcPts val="800"/>
              </a:spcAft>
              <a:buSzPts val="1000"/>
              <a:tabLst>
                <a:tab pos="457200" algn="l"/>
              </a:tabLst>
              <a:defRPr/>
            </a:pPr>
            <a:endParaRPr lang="de-DE" kern="100" dirty="0">
              <a:solidFill>
                <a:schemeClr val="bg1"/>
              </a:solidFill>
              <a:cs typeface="Times New Roman" panose="02020603050405020304" pitchFamily="18" charset="0"/>
            </a:endParaRPr>
          </a:p>
          <a:p>
            <a:pPr marL="342900" lvl="0" indent="-342900">
              <a:spcBef>
                <a:spcPts val="1000"/>
              </a:spcBef>
              <a:spcAft>
                <a:spcPts val="800"/>
              </a:spcAft>
              <a:buSzPts val="1000"/>
              <a:buFont typeface="Symbol" panose="05050102010706020507" pitchFamily="18" charset="2"/>
              <a:buChar char=""/>
              <a:tabLst>
                <a:tab pos="457200" algn="l"/>
              </a:tabLst>
              <a:defRPr/>
            </a:pPr>
            <a:endParaRPr lang="de-DE" kern="100" dirty="0">
              <a:solidFill>
                <a:schemeClr val="bg1"/>
              </a:solidFill>
              <a:cs typeface="Times New Roman" panose="02020603050405020304" pitchFamily="18" charset="0"/>
            </a:endParaRPr>
          </a:p>
        </p:txBody>
      </p:sp>
      <p:sp>
        <p:nvSpPr>
          <p:cNvPr id="5" name="Textfeld 4">
            <a:extLst>
              <a:ext uri="{FF2B5EF4-FFF2-40B4-BE49-F238E27FC236}">
                <a16:creationId xmlns:a16="http://schemas.microsoft.com/office/drawing/2014/main" id="{7DDF95A8-EAB8-929F-91C8-2B985731F347}"/>
              </a:ext>
            </a:extLst>
          </p:cNvPr>
          <p:cNvSpPr txBox="1"/>
          <p:nvPr/>
        </p:nvSpPr>
        <p:spPr>
          <a:xfrm>
            <a:off x="0" y="1550058"/>
            <a:ext cx="4572000" cy="3841821"/>
          </a:xfrm>
          <a:prstGeom prst="rect">
            <a:avLst/>
          </a:prstGeom>
          <a:solidFill>
            <a:schemeClr val="bg1"/>
          </a:solidFill>
        </p:spPr>
        <p:txBody>
          <a:bodyPr wrap="square" anchor="ctr">
            <a:spAutoFit/>
          </a:bodyPr>
          <a:lstStyle/>
          <a:p>
            <a:pPr marL="0" indent="0">
              <a:lnSpc>
                <a:spcPct val="115000"/>
              </a:lnSpc>
              <a:buNone/>
            </a:pPr>
            <a:endParaRPr lang="de-DE" sz="2000" b="1" kern="100" dirty="0">
              <a:solidFill>
                <a:srgbClr val="004F9F"/>
              </a:solidFill>
              <a:effectLst/>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lvl="0">
              <a:lnSpc>
                <a:spcPct val="115000"/>
              </a:lnSpc>
              <a:spcBef>
                <a:spcPts val="1000"/>
              </a:spcBef>
              <a:spcAft>
                <a:spcPts val="800"/>
              </a:spcAft>
              <a:buSzPct val="100000"/>
              <a:tabLst>
                <a:tab pos="457200" algn="l"/>
              </a:tabLst>
              <a:defRPr/>
            </a:pPr>
            <a:r>
              <a:rPr lang="de-DE" sz="2000" b="1" kern="100" dirty="0">
                <a:solidFill>
                  <a:srgbClr val="6F6F6E"/>
                </a:solidFill>
                <a:cs typeface="Times New Roman" panose="02020603050405020304" pitchFamily="18" charset="0"/>
              </a:rPr>
              <a:t>Verantwortung für den Anderen ist nicht delegierbar</a:t>
            </a: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ffectLst/>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66532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9DEE1-F3A5-870E-FDEF-FBE7CFB26020}"/>
            </a:ext>
          </a:extLst>
        </p:cNvPr>
        <p:cNvGrpSpPr/>
        <p:nvPr/>
      </p:nvGrpSpPr>
      <p:grpSpPr>
        <a:xfrm>
          <a:off x="0" y="0"/>
          <a:ext cx="0" cy="0"/>
          <a:chOff x="0" y="0"/>
          <a:chExt cx="0" cy="0"/>
        </a:xfrm>
      </p:grpSpPr>
      <p:sp>
        <p:nvSpPr>
          <p:cNvPr id="3" name="Textfeld 2">
            <a:extLst>
              <a:ext uri="{FF2B5EF4-FFF2-40B4-BE49-F238E27FC236}">
                <a16:creationId xmlns:a16="http://schemas.microsoft.com/office/drawing/2014/main" id="{6994937E-00C0-F716-33BE-6DE831D109D3}"/>
              </a:ext>
            </a:extLst>
          </p:cNvPr>
          <p:cNvSpPr txBox="1"/>
          <p:nvPr/>
        </p:nvSpPr>
        <p:spPr>
          <a:xfrm>
            <a:off x="4684573" y="-14990"/>
            <a:ext cx="7507427" cy="7037824"/>
          </a:xfrm>
          <a:prstGeom prst="rect">
            <a:avLst/>
          </a:prstGeom>
          <a:solidFill>
            <a:srgbClr val="004F9F"/>
          </a:solidFill>
        </p:spPr>
        <p:txBody>
          <a:bodyPr wrap="square">
            <a:spAutoFit/>
          </a:bodyPr>
          <a:lstStyle/>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marL="342900" indent="-342900">
              <a:lnSpc>
                <a:spcPct val="100000"/>
              </a:lnSpc>
              <a:spcAft>
                <a:spcPts val="800"/>
              </a:spcAft>
              <a:buSzPts val="1000"/>
              <a:buFont typeface="Symbol" panose="05050102010706020507" pitchFamily="18" charset="2"/>
              <a:buChar char=""/>
              <a:tabLst>
                <a:tab pos="457200" algn="l"/>
              </a:tabLst>
            </a:pPr>
            <a:r>
              <a:rPr lang="de-DE" kern="100" dirty="0">
                <a:solidFill>
                  <a:schemeClr val="bg1"/>
                </a:solidFill>
                <a:cs typeface="Times New Roman" panose="02020603050405020304" pitchFamily="18" charset="0"/>
              </a:rPr>
              <a:t>Im Zentrum steht eine radikale Form der Altruismus-Ethik: Ich bin zuerst für das Wohl des Anderen verantwortlich, noch bevor ich an mein eigenes Interesse denke.</a:t>
            </a:r>
          </a:p>
          <a:p>
            <a:pPr marL="342900" indent="-342900">
              <a:lnSpc>
                <a:spcPct val="100000"/>
              </a:lnSpc>
              <a:spcAft>
                <a:spcPts val="800"/>
              </a:spcAft>
              <a:buSzPts val="1000"/>
              <a:buFont typeface="Symbol" panose="05050102010706020507" pitchFamily="18" charset="2"/>
              <a:buChar char=""/>
              <a:tabLst>
                <a:tab pos="457200" algn="l"/>
              </a:tabLst>
            </a:pPr>
            <a:r>
              <a:rPr lang="de-DE" kern="100" dirty="0">
                <a:solidFill>
                  <a:schemeClr val="bg1"/>
                </a:solidFill>
                <a:cs typeface="Times New Roman" panose="02020603050405020304" pitchFamily="18" charset="0"/>
              </a:rPr>
              <a:t>Diese Haltung widerspricht utilitaristischen oder individualistischen Ethiken, bei denen oft ein Gleichgewicht oder eine Abwägung zwischen Eigen- und Fremdinteresse gesucht wird.</a:t>
            </a:r>
          </a:p>
          <a:p>
            <a:pPr marL="342900" indent="-342900">
              <a:lnSpc>
                <a:spcPct val="100000"/>
              </a:lnSpc>
              <a:spcAft>
                <a:spcPts val="800"/>
              </a:spcAft>
              <a:buSzPts val="1000"/>
              <a:buFont typeface="Symbol" panose="05050102010706020507" pitchFamily="18" charset="2"/>
              <a:buChar char=""/>
              <a:tabLst>
                <a:tab pos="457200" algn="l"/>
              </a:tabLst>
            </a:pPr>
            <a:r>
              <a:rPr lang="de-DE" kern="100" dirty="0">
                <a:solidFill>
                  <a:schemeClr val="bg1"/>
                </a:solidFill>
                <a:cs typeface="Times New Roman" panose="02020603050405020304" pitchFamily="18" charset="0"/>
              </a:rPr>
              <a:t>Für Levinas ist es gerade die Hingabe an den Anderen, die das moralische Subjekt überhaupt konstituiert.</a:t>
            </a:r>
          </a:p>
          <a:p>
            <a:pPr lvl="0">
              <a:spcBef>
                <a:spcPts val="1000"/>
              </a:spcBef>
              <a:spcAft>
                <a:spcPts val="800"/>
              </a:spcAft>
              <a:buSzPts val="1000"/>
              <a:tabLst>
                <a:tab pos="457200" algn="l"/>
              </a:tabLst>
              <a:defRPr/>
            </a:pPr>
            <a:endParaRPr lang="de-DE" kern="100" dirty="0">
              <a:solidFill>
                <a:schemeClr val="bg1"/>
              </a:solidFill>
              <a:cs typeface="Times New Roman" panose="02020603050405020304" pitchFamily="18" charset="0"/>
            </a:endParaRPr>
          </a:p>
          <a:p>
            <a:pPr lvl="0">
              <a:spcBef>
                <a:spcPts val="1000"/>
              </a:spcBef>
              <a:spcAft>
                <a:spcPts val="800"/>
              </a:spcAft>
              <a:buSzPts val="1000"/>
              <a:tabLst>
                <a:tab pos="457200" algn="l"/>
              </a:tabLst>
              <a:defRPr/>
            </a:pPr>
            <a:endParaRPr lang="de-DE" kern="100" dirty="0">
              <a:solidFill>
                <a:schemeClr val="bg1"/>
              </a:solidFill>
              <a:cs typeface="Times New Roman" panose="02020603050405020304" pitchFamily="18" charset="0"/>
            </a:endParaRPr>
          </a:p>
          <a:p>
            <a:pPr marL="342900" lvl="0" indent="-342900">
              <a:spcBef>
                <a:spcPts val="1000"/>
              </a:spcBef>
              <a:spcAft>
                <a:spcPts val="800"/>
              </a:spcAft>
              <a:buSzPts val="1000"/>
              <a:buFont typeface="Symbol" panose="05050102010706020507" pitchFamily="18" charset="2"/>
              <a:buChar char=""/>
              <a:tabLst>
                <a:tab pos="457200" algn="l"/>
              </a:tabLst>
              <a:defRPr/>
            </a:pPr>
            <a:endParaRPr lang="de-DE" kern="100" dirty="0">
              <a:solidFill>
                <a:schemeClr val="bg1"/>
              </a:solidFill>
              <a:cs typeface="Times New Roman" panose="02020603050405020304" pitchFamily="18" charset="0"/>
            </a:endParaRPr>
          </a:p>
          <a:p>
            <a:pPr lvl="0">
              <a:spcBef>
                <a:spcPts val="1000"/>
              </a:spcBef>
              <a:spcAft>
                <a:spcPts val="800"/>
              </a:spcAft>
              <a:buSzPts val="1000"/>
              <a:tabLst>
                <a:tab pos="457200" algn="l"/>
              </a:tabLst>
              <a:defRPr/>
            </a:pPr>
            <a:endParaRPr lang="de-DE" kern="100" dirty="0">
              <a:solidFill>
                <a:schemeClr val="bg1"/>
              </a:solidFill>
              <a:cs typeface="Times New Roman" panose="02020603050405020304" pitchFamily="18" charset="0"/>
            </a:endParaRPr>
          </a:p>
        </p:txBody>
      </p:sp>
      <p:sp>
        <p:nvSpPr>
          <p:cNvPr id="5" name="Textfeld 4">
            <a:extLst>
              <a:ext uri="{FF2B5EF4-FFF2-40B4-BE49-F238E27FC236}">
                <a16:creationId xmlns:a16="http://schemas.microsoft.com/office/drawing/2014/main" id="{879153BD-7765-8FA3-792F-9876949112F1}"/>
              </a:ext>
            </a:extLst>
          </p:cNvPr>
          <p:cNvSpPr txBox="1"/>
          <p:nvPr/>
        </p:nvSpPr>
        <p:spPr>
          <a:xfrm>
            <a:off x="0" y="1966146"/>
            <a:ext cx="4069976" cy="3133935"/>
          </a:xfrm>
          <a:prstGeom prst="rect">
            <a:avLst/>
          </a:prstGeom>
          <a:solidFill>
            <a:schemeClr val="bg1"/>
          </a:solidFill>
        </p:spPr>
        <p:txBody>
          <a:bodyPr wrap="square" anchor="ctr">
            <a:spAutoFit/>
          </a:bodyPr>
          <a:lstStyle/>
          <a:p>
            <a:pPr marL="0" indent="0">
              <a:lnSpc>
                <a:spcPct val="115000"/>
              </a:lnSpc>
              <a:buNone/>
            </a:pPr>
            <a:endParaRPr lang="de-DE" sz="2000" b="1" kern="100" dirty="0">
              <a:solidFill>
                <a:srgbClr val="004F9F"/>
              </a:solidFill>
              <a:effectLst/>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1000"/>
              </a:spcBef>
              <a:spcAft>
                <a:spcPts val="800"/>
              </a:spcAft>
              <a:buClrTx/>
              <a:buSzPct val="100000"/>
              <a:buFont typeface="Arial" panose="020B0604020202020204" pitchFamily="34" charset="0"/>
              <a:buNone/>
              <a:tabLst>
                <a:tab pos="457200" algn="l"/>
              </a:tabLst>
              <a:defRPr/>
            </a:pPr>
            <a:r>
              <a:rPr kumimoji="0" lang="de-DE" sz="2000" b="1" i="0" u="none" strike="noStrike" kern="100" cap="none" spc="0" normalizeH="0" baseline="0" noProof="0" dirty="0">
                <a:ln>
                  <a:noFill/>
                </a:ln>
                <a:solidFill>
                  <a:srgbClr val="6F6F6E"/>
                </a:solidFill>
                <a:effectLst/>
                <a:uLnTx/>
                <a:uFillTx/>
                <a:latin typeface="Calibri"/>
                <a:cs typeface="Times New Roman" panose="02020603050405020304" pitchFamily="18" charset="0"/>
              </a:rPr>
              <a:t>Die Sorge für andere übersteigt die Sorge für sich selbst</a:t>
            </a:r>
          </a:p>
          <a:p>
            <a:pPr marL="0" indent="0">
              <a:lnSpc>
                <a:spcPct val="115000"/>
              </a:lnSpc>
              <a:buNone/>
            </a:pPr>
            <a:endParaRPr lang="de-DE" sz="2000" b="1" kern="100" dirty="0">
              <a:solidFill>
                <a:srgbClr val="004F9F"/>
              </a:solidFill>
              <a:effectLst/>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15021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C435E-57DA-4A23-F9AF-1ADF3356F185}"/>
            </a:ext>
          </a:extLst>
        </p:cNvPr>
        <p:cNvGrpSpPr/>
        <p:nvPr/>
      </p:nvGrpSpPr>
      <p:grpSpPr>
        <a:xfrm>
          <a:off x="0" y="0"/>
          <a:ext cx="0" cy="0"/>
          <a:chOff x="0" y="0"/>
          <a:chExt cx="0" cy="0"/>
        </a:xfrm>
      </p:grpSpPr>
      <p:sp>
        <p:nvSpPr>
          <p:cNvPr id="3" name="Textfeld 2">
            <a:extLst>
              <a:ext uri="{FF2B5EF4-FFF2-40B4-BE49-F238E27FC236}">
                <a16:creationId xmlns:a16="http://schemas.microsoft.com/office/drawing/2014/main" id="{444C89FB-5F72-0068-181A-266D4A9B9152}"/>
              </a:ext>
            </a:extLst>
          </p:cNvPr>
          <p:cNvSpPr txBox="1"/>
          <p:nvPr/>
        </p:nvSpPr>
        <p:spPr>
          <a:xfrm>
            <a:off x="4684573" y="-14990"/>
            <a:ext cx="7507427" cy="7145546"/>
          </a:xfrm>
          <a:prstGeom prst="rect">
            <a:avLst/>
          </a:prstGeom>
          <a:solidFill>
            <a:srgbClr val="004F9F"/>
          </a:solidFill>
        </p:spPr>
        <p:txBody>
          <a:bodyPr wrap="square">
            <a:spAutoFit/>
          </a:bodyPr>
          <a:lstStyle/>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lvl="1">
              <a:lnSpc>
                <a:spcPct val="100000"/>
              </a:lnSpc>
              <a:buSzPct val="100000"/>
              <a:tabLst>
                <a:tab pos="457200" algn="l"/>
              </a:tabLst>
            </a:pPr>
            <a:endParaRPr lang="de-DE" b="0" kern="100" dirty="0">
              <a:solidFill>
                <a:schemeClr val="bg1"/>
              </a:solidFill>
              <a:cs typeface="Times New Roman" panose="02020603050405020304" pitchFamily="18" charset="0"/>
            </a:endParaRPr>
          </a:p>
          <a:p>
            <a:pPr marL="342900" lvl="0" indent="-342900">
              <a:spcBef>
                <a:spcPts val="1000"/>
              </a:spcBef>
              <a:spcAft>
                <a:spcPts val="800"/>
              </a:spcAft>
              <a:buSzPts val="1000"/>
              <a:buFont typeface="Symbol" panose="05050102010706020507" pitchFamily="18" charset="2"/>
              <a:buChar char=""/>
              <a:tabLst>
                <a:tab pos="457200" algn="l"/>
              </a:tabLst>
              <a:defRPr/>
            </a:pPr>
            <a:r>
              <a:rPr lang="de-DE" kern="100" dirty="0">
                <a:solidFill>
                  <a:schemeClr val="bg1"/>
                </a:solidFill>
                <a:cs typeface="Times New Roman" panose="02020603050405020304" pitchFamily="18" charset="0"/>
              </a:rPr>
              <a:t>Das „Angesicht des Anderen“ ist bei Levinas kein rein physisches Gesicht, sondern ein Symbol für die menschliche Verletzlichkeit und den moralischen Appell, den jeder Mensch an uns richtet.</a:t>
            </a:r>
          </a:p>
          <a:p>
            <a:pPr marL="342900" lvl="0" indent="-342900">
              <a:spcBef>
                <a:spcPts val="1000"/>
              </a:spcBef>
              <a:spcAft>
                <a:spcPts val="800"/>
              </a:spcAft>
              <a:buSzPts val="1000"/>
              <a:buFont typeface="Symbol" panose="05050102010706020507" pitchFamily="18" charset="2"/>
              <a:buChar char=""/>
              <a:tabLst>
                <a:tab pos="457200" algn="l"/>
              </a:tabLst>
              <a:defRPr/>
            </a:pPr>
            <a:r>
              <a:rPr lang="de-DE" kern="100" dirty="0">
                <a:solidFill>
                  <a:schemeClr val="bg1"/>
                </a:solidFill>
                <a:cs typeface="Times New Roman" panose="02020603050405020304" pitchFamily="18" charset="0"/>
              </a:rPr>
              <a:t>Diese Begegnung ruft nicht zur Berechnung oder zur Abwägung auf, sondern fordert unmittelbar moralisches Handeln ein – ganz ohne Bedingungen.</a:t>
            </a:r>
          </a:p>
          <a:p>
            <a:pPr marL="342900" lvl="0" indent="-342900">
              <a:spcBef>
                <a:spcPts val="1000"/>
              </a:spcBef>
              <a:spcAft>
                <a:spcPts val="800"/>
              </a:spcAft>
              <a:buSzPts val="1000"/>
              <a:buFont typeface="Symbol" panose="05050102010706020507" pitchFamily="18" charset="2"/>
              <a:buChar char=""/>
              <a:tabLst>
                <a:tab pos="457200" algn="l"/>
              </a:tabLst>
              <a:defRPr/>
            </a:pPr>
            <a:r>
              <a:rPr lang="de-DE" kern="100" dirty="0">
                <a:solidFill>
                  <a:schemeClr val="bg1"/>
                </a:solidFill>
                <a:cs typeface="Times New Roman" panose="02020603050405020304" pitchFamily="18" charset="0"/>
              </a:rPr>
              <a:t>Das bedeutet auch: Ethik ist nicht verhandelbar, nicht relativierbar, und nicht auf den eigenen Nutzen ausgerichtet.</a:t>
            </a:r>
          </a:p>
          <a:p>
            <a:pPr lvl="0">
              <a:spcBef>
                <a:spcPts val="1000"/>
              </a:spcBef>
              <a:spcAft>
                <a:spcPts val="800"/>
              </a:spcAft>
              <a:buSzPts val="1000"/>
              <a:tabLst>
                <a:tab pos="457200" algn="l"/>
              </a:tabLst>
              <a:defRPr/>
            </a:pPr>
            <a:endParaRPr lang="de-DE" kern="100" dirty="0">
              <a:solidFill>
                <a:schemeClr val="bg1"/>
              </a:solidFill>
              <a:cs typeface="Times New Roman" panose="02020603050405020304" pitchFamily="18" charset="0"/>
            </a:endParaRPr>
          </a:p>
          <a:p>
            <a:pPr lvl="0">
              <a:spcBef>
                <a:spcPts val="1000"/>
              </a:spcBef>
              <a:spcAft>
                <a:spcPts val="800"/>
              </a:spcAft>
              <a:buSzPts val="1000"/>
              <a:tabLst>
                <a:tab pos="457200" algn="l"/>
              </a:tabLst>
              <a:defRPr/>
            </a:pPr>
            <a:endParaRPr lang="de-DE" kern="100" dirty="0">
              <a:solidFill>
                <a:schemeClr val="bg1"/>
              </a:solidFill>
              <a:cs typeface="Times New Roman" panose="02020603050405020304" pitchFamily="18" charset="0"/>
            </a:endParaRPr>
          </a:p>
          <a:p>
            <a:pPr lvl="0">
              <a:spcBef>
                <a:spcPts val="1000"/>
              </a:spcBef>
              <a:spcAft>
                <a:spcPts val="800"/>
              </a:spcAft>
              <a:buSzPts val="1000"/>
              <a:tabLst>
                <a:tab pos="457200" algn="l"/>
              </a:tabLst>
              <a:defRPr/>
            </a:pPr>
            <a:endParaRPr lang="de-DE" kern="100" dirty="0">
              <a:solidFill>
                <a:schemeClr val="bg1"/>
              </a:solidFill>
              <a:cs typeface="Times New Roman" panose="02020603050405020304" pitchFamily="18" charset="0"/>
            </a:endParaRPr>
          </a:p>
          <a:p>
            <a:pPr lvl="0">
              <a:spcBef>
                <a:spcPts val="1000"/>
              </a:spcBef>
              <a:spcAft>
                <a:spcPts val="800"/>
              </a:spcAft>
              <a:buSzPts val="1000"/>
              <a:tabLst>
                <a:tab pos="457200" algn="l"/>
              </a:tabLst>
              <a:defRPr/>
            </a:pPr>
            <a:endParaRPr lang="de-DE" kern="100" dirty="0">
              <a:solidFill>
                <a:schemeClr val="bg1"/>
              </a:solidFill>
              <a:cs typeface="Times New Roman" panose="02020603050405020304" pitchFamily="18" charset="0"/>
            </a:endParaRPr>
          </a:p>
        </p:txBody>
      </p:sp>
      <p:sp>
        <p:nvSpPr>
          <p:cNvPr id="5" name="Textfeld 4">
            <a:extLst>
              <a:ext uri="{FF2B5EF4-FFF2-40B4-BE49-F238E27FC236}">
                <a16:creationId xmlns:a16="http://schemas.microsoft.com/office/drawing/2014/main" id="{6F89A33D-832D-FCCD-EC2C-648C1A63B074}"/>
              </a:ext>
            </a:extLst>
          </p:cNvPr>
          <p:cNvSpPr txBox="1"/>
          <p:nvPr/>
        </p:nvSpPr>
        <p:spPr>
          <a:xfrm>
            <a:off x="0" y="1975023"/>
            <a:ext cx="4069976" cy="3133935"/>
          </a:xfrm>
          <a:prstGeom prst="rect">
            <a:avLst/>
          </a:prstGeom>
          <a:solidFill>
            <a:schemeClr val="bg1"/>
          </a:solidFill>
        </p:spPr>
        <p:txBody>
          <a:bodyPr wrap="square" anchor="ctr">
            <a:spAutoFit/>
          </a:bodyPr>
          <a:lstStyle/>
          <a:p>
            <a:pPr marL="0" indent="0">
              <a:lnSpc>
                <a:spcPct val="115000"/>
              </a:lnSpc>
              <a:buNone/>
            </a:pPr>
            <a:endParaRPr lang="de-DE" sz="2000" b="1" kern="100" dirty="0">
              <a:solidFill>
                <a:srgbClr val="004F9F"/>
              </a:solidFill>
              <a:effectLst/>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lvl="0">
              <a:lnSpc>
                <a:spcPct val="115000"/>
              </a:lnSpc>
              <a:spcBef>
                <a:spcPts val="1000"/>
              </a:spcBef>
              <a:spcAft>
                <a:spcPts val="800"/>
              </a:spcAft>
              <a:buSzPct val="100000"/>
              <a:tabLst>
                <a:tab pos="457200" algn="l"/>
              </a:tabLst>
              <a:defRPr/>
            </a:pPr>
            <a:r>
              <a:rPr lang="de-DE" sz="2000" b="1" kern="100" dirty="0">
                <a:solidFill>
                  <a:srgbClr val="6F6F6E"/>
                </a:solidFill>
                <a:cs typeface="Times New Roman" panose="02020603050405020304" pitchFamily="18" charset="0"/>
              </a:rPr>
              <a:t>Ethik beginnt im Angesicht des Anderen, nicht im eigenen Vorteil</a:t>
            </a: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a typeface="Aptos" panose="020B0004020202020204" pitchFamily="34" charset="0"/>
              <a:cs typeface="Times New Roman" panose="02020603050405020304" pitchFamily="18" charset="0"/>
            </a:endParaRPr>
          </a:p>
          <a:p>
            <a:pPr marL="0" indent="0">
              <a:lnSpc>
                <a:spcPct val="115000"/>
              </a:lnSpc>
              <a:buNone/>
            </a:pPr>
            <a:endParaRPr lang="de-DE" sz="2000" b="1" kern="100" dirty="0">
              <a:solidFill>
                <a:srgbClr val="004F9F"/>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14718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E922-DB35-CF38-BB8E-C0869D4EBCE8}"/>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3AA97FB1-411D-071B-0A1A-35E78A0418B7}"/>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73E1F6F9-6E62-E265-1273-F0E7C259DFCF}"/>
              </a:ext>
            </a:extLst>
          </p:cNvPr>
          <p:cNvSpPr>
            <a:spLocks noGrp="1"/>
          </p:cNvSpPr>
          <p:nvPr>
            <p:ph idx="1"/>
          </p:nvPr>
        </p:nvSpPr>
        <p:spPr>
          <a:xfrm>
            <a:off x="781051" y="1563761"/>
            <a:ext cx="7865894" cy="4271449"/>
          </a:xfrm>
        </p:spPr>
        <p:txBody>
          <a:bodyPr/>
          <a:lstStyle/>
          <a:p>
            <a:pPr marL="0" indent="0">
              <a:lnSpc>
                <a:spcPct val="115000"/>
              </a:lnSpc>
              <a:spcAft>
                <a:spcPts val="800"/>
              </a:spcAft>
              <a:buSzPct val="100000"/>
              <a:buNone/>
              <a:tabLst>
                <a:tab pos="457200" algn="l"/>
              </a:tabLst>
            </a:pPr>
            <a:r>
              <a:rPr lang="de-DE" sz="1800" kern="100" dirty="0">
                <a:cs typeface="Times New Roman" panose="02020603050405020304" pitchFamily="18" charset="0"/>
              </a:rPr>
              <a:t>Relevanz in der Praxis:</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In Pflege, Medizin oder sozialer Arbeit kann Levinas’ Ethik als grundlegender moralischer Kompass dienen:</a:t>
            </a:r>
          </a:p>
          <a:p>
            <a:pPr marL="457200" lvl="2" indent="0">
              <a:lnSpc>
                <a:spcPct val="100000"/>
              </a:lnSpc>
              <a:spcBef>
                <a:spcPts val="1000"/>
              </a:spcBef>
              <a:spcAft>
                <a:spcPts val="800"/>
              </a:spcAft>
              <a:buSzPts val="1000"/>
              <a:buNone/>
              <a:tabLst>
                <a:tab pos="457200" algn="l"/>
              </a:tabLst>
            </a:pPr>
            <a:r>
              <a:rPr lang="de-DE" sz="1600" b="0" kern="100" dirty="0">
                <a:cs typeface="Times New Roman" panose="02020603050405020304" pitchFamily="18" charset="0"/>
                <a:sym typeface="Wingdings" pitchFamily="2" charset="2"/>
              </a:rPr>
              <a:t> </a:t>
            </a:r>
            <a:r>
              <a:rPr lang="de-DE" sz="1600" b="0" kern="100" dirty="0">
                <a:cs typeface="Times New Roman" panose="02020603050405020304" pitchFamily="18" charset="0"/>
              </a:rPr>
              <a:t>Der Mensch wird nicht als Fall, Diagnose oder Nummer, sondern als einzigartiges Gegenüber gesehen.</a:t>
            </a:r>
          </a:p>
          <a:p>
            <a:pPr marL="457200" lvl="2" indent="0">
              <a:lnSpc>
                <a:spcPct val="100000"/>
              </a:lnSpc>
              <a:spcBef>
                <a:spcPts val="1000"/>
              </a:spcBef>
              <a:spcAft>
                <a:spcPts val="800"/>
              </a:spcAft>
              <a:buSzPts val="1000"/>
              <a:buNone/>
              <a:tabLst>
                <a:tab pos="457200" algn="l"/>
              </a:tabLst>
            </a:pPr>
            <a:r>
              <a:rPr lang="de-DE" sz="1600" b="0" kern="100" dirty="0">
                <a:cs typeface="Times New Roman" panose="02020603050405020304" pitchFamily="18" charset="0"/>
                <a:sym typeface="Wingdings" pitchFamily="2" charset="2"/>
              </a:rPr>
              <a:t> </a:t>
            </a:r>
            <a:r>
              <a:rPr lang="de-DE" sz="1600" b="0" kern="100" dirty="0">
                <a:cs typeface="Times New Roman" panose="02020603050405020304" pitchFamily="18" charset="0"/>
              </a:rPr>
              <a:t>Entscheidungen werden nicht primär an Effizienz oder Nutzen gemessen, sondern an der Frage: „Was schulde ich diesem konkreten Menschen?“</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Diese Sichtweise ist besonders relevant, wenn es darum geht, schutzbedürftige oder nicht sprechfähige Menschen </a:t>
            </a:r>
            <a:br>
              <a:rPr lang="de-DE" sz="1600" b="0" kern="100" dirty="0">
                <a:cs typeface="Times New Roman" panose="02020603050405020304" pitchFamily="18" charset="0"/>
              </a:rPr>
            </a:br>
            <a:r>
              <a:rPr lang="de-DE" sz="1600" b="0" kern="100" dirty="0">
                <a:cs typeface="Times New Roman" panose="02020603050405020304" pitchFamily="18" charset="0"/>
              </a:rPr>
              <a:t>(z. B. Pflegebedürftige, Sterbende, Kinder) ernst zu nehmen und in ihrer Würde anzuerkennen.</a:t>
            </a:r>
          </a:p>
        </p:txBody>
      </p:sp>
      <p:sp>
        <p:nvSpPr>
          <p:cNvPr id="5" name="Textplatzhalter 4">
            <a:extLst>
              <a:ext uri="{FF2B5EF4-FFF2-40B4-BE49-F238E27FC236}">
                <a16:creationId xmlns:a16="http://schemas.microsoft.com/office/drawing/2014/main" id="{6F2224BC-2D21-F997-767B-E3EF62F40158}"/>
              </a:ext>
            </a:extLst>
          </p:cNvPr>
          <p:cNvSpPr>
            <a:spLocks noGrp="1"/>
          </p:cNvSpPr>
          <p:nvPr>
            <p:ph type="body" sz="quarter" idx="13"/>
          </p:nvPr>
        </p:nvSpPr>
        <p:spPr>
          <a:xfrm>
            <a:off x="838200" y="1022790"/>
            <a:ext cx="9368123" cy="358320"/>
          </a:xfrm>
        </p:spPr>
        <p:txBody>
          <a:bodyPr/>
          <a:lstStyle/>
          <a:p>
            <a:r>
              <a:rPr lang="de-DE" b="1" dirty="0"/>
              <a:t>Basisethiken </a:t>
            </a:r>
            <a:r>
              <a:rPr lang="de-DE" dirty="0"/>
              <a:t>- Levinas - Ethik der Anderen</a:t>
            </a:r>
          </a:p>
        </p:txBody>
      </p:sp>
      <p:sp>
        <p:nvSpPr>
          <p:cNvPr id="6" name="Textplatzhalter 5">
            <a:extLst>
              <a:ext uri="{FF2B5EF4-FFF2-40B4-BE49-F238E27FC236}">
                <a16:creationId xmlns:a16="http://schemas.microsoft.com/office/drawing/2014/main" id="{77D499B2-7632-0E28-DA9D-27AD4A11B053}"/>
              </a:ext>
            </a:extLst>
          </p:cNvPr>
          <p:cNvSpPr>
            <a:spLocks noGrp="1"/>
          </p:cNvSpPr>
          <p:nvPr>
            <p:ph type="body" sz="quarter" idx="14"/>
          </p:nvPr>
        </p:nvSpPr>
        <p:spPr/>
        <p:txBody>
          <a:bodyPr/>
          <a:lstStyle/>
          <a:p>
            <a:r>
              <a:rPr lang="de-DE" dirty="0">
                <a:solidFill>
                  <a:srgbClr val="6F6F6E"/>
                </a:solidFill>
              </a:rPr>
              <a:t>Buddeberg, E. (2016). Ethik und Politik im Anschluss an Levinas – Zwischen dem einen und den vielen Anderen? </a:t>
            </a:r>
            <a:r>
              <a:rPr lang="de-DE" i="1" dirty="0">
                <a:solidFill>
                  <a:srgbClr val="6F6F6E"/>
                </a:solidFill>
              </a:rPr>
              <a:t>Zeitschrift für Praktische Philosophie</a:t>
            </a:r>
            <a:r>
              <a:rPr lang="de-DE" dirty="0">
                <a:solidFill>
                  <a:srgbClr val="6F6F6E"/>
                </a:solidFill>
              </a:rPr>
              <a:t>, </a:t>
            </a:r>
            <a:r>
              <a:rPr lang="de-DE" i="1" dirty="0">
                <a:solidFill>
                  <a:srgbClr val="6F6F6E"/>
                </a:solidFill>
              </a:rPr>
              <a:t>3</a:t>
            </a:r>
            <a:r>
              <a:rPr lang="de-DE" dirty="0">
                <a:solidFill>
                  <a:srgbClr val="6F6F6E"/>
                </a:solidFill>
              </a:rPr>
              <a:t>(1), 93–124. https://doi.org/10.22613/zfpp/3.1.4</a:t>
            </a:r>
          </a:p>
        </p:txBody>
      </p:sp>
      <p:pic>
        <p:nvPicPr>
          <p:cNvPr id="7" name="Grafik 6">
            <a:extLst>
              <a:ext uri="{FF2B5EF4-FFF2-40B4-BE49-F238E27FC236}">
                <a16:creationId xmlns:a16="http://schemas.microsoft.com/office/drawing/2014/main" id="{0ACEF953-FDF5-7030-935B-DE5973738B5A}"/>
              </a:ext>
            </a:extLst>
          </p:cNvPr>
          <p:cNvPicPr>
            <a:picLocks noChangeAspect="1"/>
          </p:cNvPicPr>
          <p:nvPr/>
        </p:nvPicPr>
        <p:blipFill>
          <a:blip r:embed="rId3"/>
          <a:srcRect l="15230" t="6474" r="17124" b="7228"/>
          <a:stretch>
            <a:fillRect/>
          </a:stretch>
        </p:blipFill>
        <p:spPr>
          <a:xfrm>
            <a:off x="9179626" y="3368896"/>
            <a:ext cx="2586075" cy="2841403"/>
          </a:xfrm>
          <a:prstGeom prst="rect">
            <a:avLst/>
          </a:prstGeom>
        </p:spPr>
      </p:pic>
    </p:spTree>
    <p:extLst>
      <p:ext uri="{BB962C8B-B14F-4D97-AF65-F5344CB8AC3E}">
        <p14:creationId xmlns:p14="http://schemas.microsoft.com/office/powerpoint/2010/main" val="282094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50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100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271CF-62D8-7331-A506-6A08725A572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C652780-1142-FAA1-DFBD-AA73BD3CF629}"/>
              </a:ext>
            </a:extLst>
          </p:cNvPr>
          <p:cNvSpPr>
            <a:spLocks noGrp="1"/>
          </p:cNvSpPr>
          <p:nvPr>
            <p:ph type="title"/>
          </p:nvPr>
        </p:nvSpPr>
        <p:spPr/>
        <p:txBody>
          <a:bodyPr/>
          <a:lstStyle/>
          <a:p>
            <a:r>
              <a:rPr lang="de-DE" dirty="0"/>
              <a:t>Hans Jonas</a:t>
            </a:r>
          </a:p>
        </p:txBody>
      </p:sp>
      <p:sp>
        <p:nvSpPr>
          <p:cNvPr id="3" name="Textplatzhalter 2">
            <a:extLst>
              <a:ext uri="{FF2B5EF4-FFF2-40B4-BE49-F238E27FC236}">
                <a16:creationId xmlns:a16="http://schemas.microsoft.com/office/drawing/2014/main" id="{1EB46048-2760-9138-3254-193C89C8D946}"/>
              </a:ext>
            </a:extLst>
          </p:cNvPr>
          <p:cNvSpPr>
            <a:spLocks noGrp="1"/>
          </p:cNvSpPr>
          <p:nvPr>
            <p:ph type="body" sz="quarter" idx="10"/>
          </p:nvPr>
        </p:nvSpPr>
        <p:spPr/>
        <p:txBody>
          <a:bodyPr/>
          <a:lstStyle/>
          <a:p>
            <a:r>
              <a:rPr lang="de-DE" dirty="0"/>
              <a:t>Verantwortungsethik</a:t>
            </a:r>
          </a:p>
        </p:txBody>
      </p:sp>
    </p:spTree>
    <p:extLst>
      <p:ext uri="{BB962C8B-B14F-4D97-AF65-F5344CB8AC3E}">
        <p14:creationId xmlns:p14="http://schemas.microsoft.com/office/powerpoint/2010/main" val="3755114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70A69-1156-5383-77AD-75FE45AA0AD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6778AA51-FAB1-2820-6EC2-A65D3CB32B35}"/>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4DD2881A-5279-AA83-1629-0876A835C5E2}"/>
              </a:ext>
            </a:extLst>
          </p:cNvPr>
          <p:cNvSpPr>
            <a:spLocks noGrp="1"/>
          </p:cNvSpPr>
          <p:nvPr>
            <p:ph idx="1"/>
          </p:nvPr>
        </p:nvSpPr>
        <p:spPr>
          <a:xfrm>
            <a:off x="838200" y="1825626"/>
            <a:ext cx="8751277" cy="1382032"/>
          </a:xfrm>
        </p:spPr>
        <p:txBody>
          <a:bodyPr/>
          <a:lstStyle/>
          <a:p>
            <a:pPr marL="0" lvl="0" indent="0">
              <a:lnSpc>
                <a:spcPct val="115000"/>
              </a:lnSpc>
              <a:spcAft>
                <a:spcPts val="800"/>
              </a:spcAft>
              <a:buSzPts val="1000"/>
              <a:buNone/>
              <a:tabLst>
                <a:tab pos="457200" algn="l"/>
              </a:tabLst>
            </a:pPr>
            <a:r>
              <a:rPr lang="de-DE" sz="1800" kern="100" dirty="0">
                <a:ea typeface="Aptos" panose="020B0004020202020204" pitchFamily="34" charset="0"/>
                <a:cs typeface="Times New Roman" panose="02020603050405020304" pitchFamily="18" charset="0"/>
              </a:rPr>
              <a:t>Gegenstand: </a:t>
            </a:r>
            <a:r>
              <a:rPr lang="de-DE" sz="1800" b="0" kern="100" dirty="0">
                <a:ea typeface="Aptos" panose="020B0004020202020204" pitchFamily="34" charset="0"/>
                <a:cs typeface="Times New Roman" panose="02020603050405020304" pitchFamily="18" charset="0"/>
              </a:rPr>
              <a:t>Die Moral mit ihren Werten und Normen.</a:t>
            </a:r>
          </a:p>
          <a:p>
            <a:pPr marL="0" lvl="0" indent="0">
              <a:lnSpc>
                <a:spcPct val="115000"/>
              </a:lnSpc>
              <a:spcAft>
                <a:spcPts val="800"/>
              </a:spcAft>
              <a:buSzPts val="1000"/>
              <a:buNone/>
              <a:tabLst>
                <a:tab pos="457200" algn="l"/>
              </a:tabLst>
            </a:pPr>
            <a:r>
              <a:rPr lang="de-DE" sz="1800" kern="100" dirty="0">
                <a:ea typeface="Aptos" panose="020B0004020202020204" pitchFamily="34" charset="0"/>
                <a:cs typeface="Times New Roman" panose="02020603050405020304" pitchFamily="18" charset="0"/>
              </a:rPr>
              <a:t>Ziel: </a:t>
            </a:r>
            <a:r>
              <a:rPr lang="de-DE" sz="1800" b="0" kern="100" dirty="0">
                <a:ea typeface="Aptos" panose="020B0004020202020204" pitchFamily="34" charset="0"/>
                <a:cs typeface="Times New Roman" panose="02020603050405020304" pitchFamily="18" charset="0"/>
              </a:rPr>
              <a:t>Die Reflexion der Moral soll helfen, das Richtige zu erkennen, bestehende Normen zu hinterfragen und fundierte moralische Urteile zu fällen.</a:t>
            </a:r>
            <a:endParaRPr lang="de-DE" sz="1800" kern="100" dirty="0">
              <a:effectLst/>
              <a:ea typeface="Aptos" panose="020B0004020202020204" pitchFamily="34" charset="0"/>
              <a:cs typeface="Times New Roman" panose="02020603050405020304" pitchFamily="18" charset="0"/>
            </a:endParaRPr>
          </a:p>
          <a:p>
            <a:pPr marL="0" lvl="0" indent="0">
              <a:lnSpc>
                <a:spcPct val="115000"/>
              </a:lnSpc>
              <a:spcAft>
                <a:spcPts val="800"/>
              </a:spcAft>
              <a:buSzPts val="1000"/>
              <a:buNone/>
              <a:tabLst>
                <a:tab pos="457200" algn="l"/>
              </a:tabLst>
            </a:pPr>
            <a:endParaRPr lang="de-DE" sz="1800" b="0" kern="100" dirty="0">
              <a:ea typeface="Aptos" panose="020B0004020202020204" pitchFamily="34" charset="0"/>
              <a:cs typeface="Times New Roman" panose="02020603050405020304" pitchFamily="18" charset="0"/>
            </a:endParaRPr>
          </a:p>
        </p:txBody>
      </p:sp>
      <p:sp>
        <p:nvSpPr>
          <p:cNvPr id="5" name="Textplatzhalter 4">
            <a:extLst>
              <a:ext uri="{FF2B5EF4-FFF2-40B4-BE49-F238E27FC236}">
                <a16:creationId xmlns:a16="http://schemas.microsoft.com/office/drawing/2014/main" id="{38360E10-CA86-AD75-1DEF-D0922FC6D982}"/>
              </a:ext>
            </a:extLst>
          </p:cNvPr>
          <p:cNvSpPr>
            <a:spLocks noGrp="1"/>
          </p:cNvSpPr>
          <p:nvPr>
            <p:ph type="body" sz="quarter" idx="13"/>
          </p:nvPr>
        </p:nvSpPr>
        <p:spPr>
          <a:xfrm>
            <a:off x="838200" y="1022790"/>
            <a:ext cx="9368123" cy="358320"/>
          </a:xfrm>
        </p:spPr>
        <p:txBody>
          <a:bodyPr/>
          <a:lstStyle/>
          <a:p>
            <a:r>
              <a:rPr lang="de-DE" dirty="0"/>
              <a:t>Gegenstand und Ziel der Ethik</a:t>
            </a:r>
          </a:p>
        </p:txBody>
      </p:sp>
      <p:sp>
        <p:nvSpPr>
          <p:cNvPr id="6" name="Textplatzhalter 5">
            <a:extLst>
              <a:ext uri="{FF2B5EF4-FFF2-40B4-BE49-F238E27FC236}">
                <a16:creationId xmlns:a16="http://schemas.microsoft.com/office/drawing/2014/main" id="{4C85F638-EB16-F58E-9734-4D343910DACB}"/>
              </a:ext>
            </a:extLst>
          </p:cNvPr>
          <p:cNvSpPr>
            <a:spLocks noGrp="1"/>
          </p:cNvSpPr>
          <p:nvPr>
            <p:ph type="body" sz="quarter" idx="14"/>
          </p:nvPr>
        </p:nvSpPr>
        <p:spPr>
          <a:xfrm>
            <a:off x="838200" y="6253696"/>
            <a:ext cx="10515600" cy="492602"/>
          </a:xfrm>
        </p:spPr>
        <p:txBody>
          <a:bodyPr/>
          <a:lstStyle/>
          <a:p>
            <a:r>
              <a:rPr lang="de-DE" dirty="0">
                <a:solidFill>
                  <a:srgbClr val="6F6F6E"/>
                </a:solidFill>
              </a:rPr>
              <a:t>Fuchs, M., Heinemann, T., Heinrichs, B., Hübner, D., Kipper, J., </a:t>
            </a:r>
            <a:r>
              <a:rPr lang="de-DE" dirty="0" err="1">
                <a:solidFill>
                  <a:srgbClr val="6F6F6E"/>
                </a:solidFill>
              </a:rPr>
              <a:t>Rottländer</a:t>
            </a:r>
            <a:r>
              <a:rPr lang="de-DE" dirty="0">
                <a:solidFill>
                  <a:srgbClr val="6F6F6E"/>
                </a:solidFill>
              </a:rPr>
              <a:t>, K., Runkel, T., Spranger, T. M., Vermeulen, V. &amp; Völker-Albert, M. (2015). </a:t>
            </a:r>
            <a:r>
              <a:rPr lang="de-DE" i="1" dirty="0">
                <a:solidFill>
                  <a:srgbClr val="6F6F6E"/>
                </a:solidFill>
              </a:rPr>
              <a:t>Forschungsethik: Eine Einführung</a:t>
            </a:r>
            <a:r>
              <a:rPr lang="de-DE" dirty="0">
                <a:solidFill>
                  <a:srgbClr val="6F6F6E"/>
                </a:solidFill>
              </a:rPr>
              <a:t> (Juli 2010). Verlag J. B. Metzler. http://gbv.eblib.com/patron/FullRecord.aspx?p=4528644</a:t>
            </a:r>
            <a:br>
              <a:rPr lang="de-DE" altLang="de-DE" dirty="0">
                <a:solidFill>
                  <a:srgbClr val="6F6F6E"/>
                </a:solidFill>
              </a:rPr>
            </a:br>
            <a:r>
              <a:rPr lang="de-DE" altLang="de-DE" dirty="0">
                <a:solidFill>
                  <a:srgbClr val="6F6F6E"/>
                </a:solidFill>
              </a:rPr>
              <a:t>Werner, M. H. (2021): </a:t>
            </a:r>
            <a:r>
              <a:rPr lang="de-DE" altLang="de-DE" i="1" dirty="0">
                <a:solidFill>
                  <a:srgbClr val="6F6F6E"/>
                </a:solidFill>
              </a:rPr>
              <a:t>Einführung in die Ethik</a:t>
            </a:r>
            <a:r>
              <a:rPr lang="de-DE" altLang="de-DE" dirty="0">
                <a:solidFill>
                  <a:srgbClr val="6F6F6E"/>
                </a:solidFill>
              </a:rPr>
              <a:t>. Stuttgart: J. B. Metzler. DOI: 10.1007/978-3-476-05293-3.</a:t>
            </a:r>
            <a:br>
              <a:rPr lang="de-DE" altLang="de-DE" dirty="0">
                <a:solidFill>
                  <a:srgbClr val="6F6F6E"/>
                </a:solidFill>
              </a:rPr>
            </a:br>
            <a:r>
              <a:rPr lang="de-DE" altLang="de-DE" dirty="0">
                <a:solidFill>
                  <a:srgbClr val="6F6F6E"/>
                </a:solidFill>
              </a:rPr>
              <a:t>Pieper, A. (2017): </a:t>
            </a:r>
            <a:r>
              <a:rPr lang="de-DE" altLang="de-DE" i="1" dirty="0">
                <a:solidFill>
                  <a:srgbClr val="6F6F6E"/>
                </a:solidFill>
              </a:rPr>
              <a:t>Einführung in die Ethik</a:t>
            </a:r>
            <a:r>
              <a:rPr lang="de-DE" altLang="de-DE" dirty="0">
                <a:solidFill>
                  <a:srgbClr val="6F6F6E"/>
                </a:solidFill>
              </a:rPr>
              <a:t>. 7., durchgesehene und aktualisierte Auflage. Tübingen: Narr Francke Attempto Verlag. DOI: 10.36198/9783838546964.</a:t>
            </a:r>
          </a:p>
          <a:p>
            <a:endParaRPr lang="de-DE" altLang="de-DE" dirty="0">
              <a:solidFill>
                <a:srgbClr val="6F6F6E"/>
              </a:solidFill>
            </a:endParaRPr>
          </a:p>
          <a:p>
            <a:br>
              <a:rPr lang="de-DE" altLang="de-DE" dirty="0">
                <a:solidFill>
                  <a:srgbClr val="6F6F6E"/>
                </a:solidFill>
              </a:rPr>
            </a:br>
            <a:endParaRPr lang="de-DE" altLang="de-DE" dirty="0">
              <a:solidFill>
                <a:srgbClr val="6F6F6E"/>
              </a:solidFill>
            </a:endParaRPr>
          </a:p>
          <a:p>
            <a:endParaRPr lang="de-DE" dirty="0">
              <a:solidFill>
                <a:srgbClr val="6F6F6E"/>
              </a:solidFill>
            </a:endParaRPr>
          </a:p>
        </p:txBody>
      </p:sp>
      <p:sp>
        <p:nvSpPr>
          <p:cNvPr id="2" name="Textfeld 1">
            <a:extLst>
              <a:ext uri="{FF2B5EF4-FFF2-40B4-BE49-F238E27FC236}">
                <a16:creationId xmlns:a16="http://schemas.microsoft.com/office/drawing/2014/main" id="{64B21556-762A-4006-C58A-BA7DEAAFD6C5}"/>
              </a:ext>
            </a:extLst>
          </p:cNvPr>
          <p:cNvSpPr txBox="1"/>
          <p:nvPr/>
        </p:nvSpPr>
        <p:spPr>
          <a:xfrm>
            <a:off x="0" y="5509780"/>
            <a:ext cx="12192000" cy="646331"/>
          </a:xfrm>
          <a:prstGeom prst="rect">
            <a:avLst/>
          </a:prstGeom>
          <a:solidFill>
            <a:srgbClr val="D9D9D9"/>
          </a:solidFill>
        </p:spPr>
        <p:txBody>
          <a:bodyPr wrap="square" rtlCol="0">
            <a:spAutoFit/>
          </a:bodyPr>
          <a:lstStyle/>
          <a:p>
            <a:pPr algn="ctr"/>
            <a:r>
              <a:rPr lang="de-DE" dirty="0">
                <a:solidFill>
                  <a:srgbClr val="004F9F"/>
                </a:solidFill>
              </a:rPr>
              <a:t>Ethik: Betrachtet universale Fragen menschlichen Handelns.</a:t>
            </a:r>
          </a:p>
          <a:p>
            <a:pPr algn="ctr"/>
            <a:r>
              <a:rPr lang="de-DE" dirty="0">
                <a:solidFill>
                  <a:srgbClr val="004F9F"/>
                </a:solidFill>
              </a:rPr>
              <a:t>Angewandte Ethik: Bezieht sich auf konkrete Felder wie Medizin, Pflege oder Technik.</a:t>
            </a:r>
          </a:p>
        </p:txBody>
      </p:sp>
      <p:sp>
        <p:nvSpPr>
          <p:cNvPr id="8" name="Textfeld 7">
            <a:extLst>
              <a:ext uri="{FF2B5EF4-FFF2-40B4-BE49-F238E27FC236}">
                <a16:creationId xmlns:a16="http://schemas.microsoft.com/office/drawing/2014/main" id="{6825EED4-AA8A-C86B-3784-602336078702}"/>
              </a:ext>
            </a:extLst>
          </p:cNvPr>
          <p:cNvSpPr txBox="1"/>
          <p:nvPr/>
        </p:nvSpPr>
        <p:spPr>
          <a:xfrm>
            <a:off x="838200" y="3427293"/>
            <a:ext cx="2520000" cy="1984902"/>
          </a:xfrm>
          <a:prstGeom prst="rect">
            <a:avLst/>
          </a:prstGeom>
          <a:noFill/>
        </p:spPr>
        <p:txBody>
          <a:bodyPr wrap="square">
            <a:spAutoFit/>
          </a:bodyPr>
          <a:lstStyle/>
          <a:p>
            <a:pPr marL="228600" marR="0" lvl="0" indent="-228600" algn="l" defTabSz="914400" rtl="0" eaLnBrk="1" fontAlgn="auto" latinLnBrk="0" hangingPunct="1">
              <a:lnSpc>
                <a:spcPct val="115000"/>
              </a:lnSpc>
              <a:spcBef>
                <a:spcPts val="1000"/>
              </a:spcBef>
              <a:spcAft>
                <a:spcPts val="800"/>
              </a:spcAft>
              <a:buClrTx/>
              <a:buSzPts val="1000"/>
              <a:buFont typeface="Symbol" panose="05050102010706020507" pitchFamily="18" charset="2"/>
              <a:buChar char="®"/>
              <a:tabLst>
                <a:tab pos="457200" algn="l"/>
              </a:tabLst>
              <a:defRPr/>
            </a:pPr>
            <a:r>
              <a:rPr kumimoji="0" lang="de-DE" sz="1800" b="1" i="0" u="none" strike="noStrike" kern="100" cap="none" spc="0" normalizeH="0" baseline="0" noProof="0" dirty="0">
                <a:ln>
                  <a:noFill/>
                </a:ln>
                <a:solidFill>
                  <a:srgbClr val="6F6F6E"/>
                </a:solidFill>
                <a:effectLst/>
                <a:uLnTx/>
                <a:uFillTx/>
                <a:latin typeface="Calibri"/>
                <a:ea typeface="Aptos" panose="020B0004020202020204" pitchFamily="34" charset="0"/>
                <a:cs typeface="Times New Roman" panose="02020603050405020304" pitchFamily="18" charset="0"/>
              </a:rPr>
              <a:t>Ethik ist die wissenschaftliche Reflexion über Moral, also darüber, wie Menschen handeln sollen.</a:t>
            </a:r>
          </a:p>
        </p:txBody>
      </p:sp>
      <p:sp>
        <p:nvSpPr>
          <p:cNvPr id="9" name="Textfeld 8">
            <a:extLst>
              <a:ext uri="{FF2B5EF4-FFF2-40B4-BE49-F238E27FC236}">
                <a16:creationId xmlns:a16="http://schemas.microsoft.com/office/drawing/2014/main" id="{7DF2B217-883E-0D2F-FB09-83D4A7387E18}"/>
              </a:ext>
            </a:extLst>
          </p:cNvPr>
          <p:cNvSpPr txBox="1"/>
          <p:nvPr/>
        </p:nvSpPr>
        <p:spPr>
          <a:xfrm>
            <a:off x="3437679" y="3427293"/>
            <a:ext cx="2520000" cy="1666354"/>
          </a:xfrm>
          <a:prstGeom prst="rect">
            <a:avLst/>
          </a:prstGeom>
          <a:noFill/>
        </p:spPr>
        <p:txBody>
          <a:bodyPr wrap="square">
            <a:spAutoFit/>
          </a:bodyPr>
          <a:lstStyle/>
          <a:p>
            <a:pPr marL="228600" marR="0" lvl="0" indent="-228600" algn="l" defTabSz="914400" rtl="0" eaLnBrk="1" fontAlgn="auto" latinLnBrk="0" hangingPunct="1">
              <a:lnSpc>
                <a:spcPct val="115000"/>
              </a:lnSpc>
              <a:spcBef>
                <a:spcPts val="1000"/>
              </a:spcBef>
              <a:spcAft>
                <a:spcPts val="800"/>
              </a:spcAft>
              <a:buClrTx/>
              <a:buSzPts val="1000"/>
              <a:buFont typeface="Symbol" panose="05050102010706020507" pitchFamily="18" charset="2"/>
              <a:buChar char="®"/>
              <a:tabLst>
                <a:tab pos="457200" algn="l"/>
              </a:tabLst>
              <a:defRPr/>
            </a:pPr>
            <a:r>
              <a:rPr kumimoji="0" lang="de-DE" sz="1800" b="1" i="0" u="none" strike="noStrike" kern="100" cap="none" spc="0" normalizeH="0" baseline="0" noProof="0" dirty="0">
                <a:ln>
                  <a:noFill/>
                </a:ln>
                <a:solidFill>
                  <a:srgbClr val="6F6F6E"/>
                </a:solidFill>
                <a:effectLst/>
                <a:uLnTx/>
                <a:uFillTx/>
                <a:latin typeface="Calibri"/>
                <a:ea typeface="Aptos" panose="020B0004020202020204" pitchFamily="34" charset="0"/>
                <a:cs typeface="Times New Roman" panose="02020603050405020304" pitchFamily="18" charset="0"/>
              </a:rPr>
              <a:t>Sie beschäftigt sich mit Normen, Werten und dem "Sein-Sollen" moralischen Handelns.</a:t>
            </a:r>
          </a:p>
        </p:txBody>
      </p:sp>
      <p:sp>
        <p:nvSpPr>
          <p:cNvPr id="11" name="Textfeld 10">
            <a:extLst>
              <a:ext uri="{FF2B5EF4-FFF2-40B4-BE49-F238E27FC236}">
                <a16:creationId xmlns:a16="http://schemas.microsoft.com/office/drawing/2014/main" id="{3ABAD069-2C27-A5C2-A30F-7BEA43C810CA}"/>
              </a:ext>
            </a:extLst>
          </p:cNvPr>
          <p:cNvSpPr txBox="1"/>
          <p:nvPr/>
        </p:nvSpPr>
        <p:spPr>
          <a:xfrm>
            <a:off x="6037157" y="3427293"/>
            <a:ext cx="2988855" cy="1984902"/>
          </a:xfrm>
          <a:prstGeom prst="rect">
            <a:avLst/>
          </a:prstGeom>
          <a:noFill/>
        </p:spPr>
        <p:txBody>
          <a:bodyPr wrap="square">
            <a:spAutoFit/>
          </a:bodyPr>
          <a:lstStyle/>
          <a:p>
            <a:pPr marL="228600" marR="0" lvl="0" indent="-228600" algn="l" defTabSz="914400" rtl="0" eaLnBrk="1" fontAlgn="auto" latinLnBrk="0" hangingPunct="1">
              <a:lnSpc>
                <a:spcPct val="115000"/>
              </a:lnSpc>
              <a:spcBef>
                <a:spcPts val="1000"/>
              </a:spcBef>
              <a:spcAft>
                <a:spcPts val="800"/>
              </a:spcAft>
              <a:buClrTx/>
              <a:buSzPts val="1000"/>
              <a:buFont typeface="Symbol" panose="05050102010706020507" pitchFamily="18" charset="2"/>
              <a:buChar char="®"/>
              <a:tabLst>
                <a:tab pos="457200" algn="l"/>
              </a:tabLst>
              <a:defRPr/>
            </a:pPr>
            <a:r>
              <a:rPr kumimoji="0" lang="de-DE" sz="1800" b="1" i="0" u="none" strike="noStrike" kern="100" cap="none" spc="0" normalizeH="0" baseline="0" noProof="0" dirty="0">
                <a:ln>
                  <a:noFill/>
                </a:ln>
                <a:solidFill>
                  <a:srgbClr val="6F6F6E"/>
                </a:solidFill>
                <a:effectLst/>
                <a:uLnTx/>
                <a:uFillTx/>
                <a:latin typeface="Calibri"/>
                <a:ea typeface="Aptos" panose="020B0004020202020204" pitchFamily="34" charset="0"/>
                <a:cs typeface="Times New Roman" panose="02020603050405020304" pitchFamily="18" charset="0"/>
              </a:rPr>
              <a:t>Ziel ist es, diese Prinzipien auf ihre Gültigkeit und Widerspruchsfreiheit hin zu analysieren, zu begründen und ggf. zu kritisieren.</a:t>
            </a:r>
          </a:p>
        </p:txBody>
      </p:sp>
      <p:sp>
        <p:nvSpPr>
          <p:cNvPr id="13" name="Textfeld 12">
            <a:extLst>
              <a:ext uri="{FF2B5EF4-FFF2-40B4-BE49-F238E27FC236}">
                <a16:creationId xmlns:a16="http://schemas.microsoft.com/office/drawing/2014/main" id="{EDCB31CD-D726-03B5-6277-A1908676B660}"/>
              </a:ext>
            </a:extLst>
          </p:cNvPr>
          <p:cNvSpPr txBox="1"/>
          <p:nvPr/>
        </p:nvSpPr>
        <p:spPr>
          <a:xfrm>
            <a:off x="9105490" y="3441919"/>
            <a:ext cx="2520000" cy="1347805"/>
          </a:xfrm>
          <a:prstGeom prst="rect">
            <a:avLst/>
          </a:prstGeom>
          <a:noFill/>
        </p:spPr>
        <p:txBody>
          <a:bodyPr wrap="square">
            <a:spAutoFit/>
          </a:bodyPr>
          <a:lstStyle/>
          <a:p>
            <a:pPr marL="228600" marR="0" lvl="0" indent="-228600" algn="l" defTabSz="914400" rtl="0" eaLnBrk="1" fontAlgn="auto" latinLnBrk="0" hangingPunct="1">
              <a:lnSpc>
                <a:spcPct val="115000"/>
              </a:lnSpc>
              <a:spcBef>
                <a:spcPts val="1000"/>
              </a:spcBef>
              <a:spcAft>
                <a:spcPts val="800"/>
              </a:spcAft>
              <a:buClrTx/>
              <a:buSzPts val="1000"/>
              <a:buFont typeface="Symbol" panose="05050102010706020507" pitchFamily="18" charset="2"/>
              <a:buChar char="®"/>
              <a:tabLst>
                <a:tab pos="457200" algn="l"/>
              </a:tabLst>
              <a:defRPr/>
            </a:pPr>
            <a:r>
              <a:rPr kumimoji="0" lang="de-DE" sz="1800" b="1" i="0" u="none" strike="noStrike" kern="100" cap="none" spc="0" normalizeH="0" baseline="0" noProof="0" dirty="0">
                <a:ln>
                  <a:noFill/>
                </a:ln>
                <a:solidFill>
                  <a:srgbClr val="6F6F6E"/>
                </a:solidFill>
                <a:effectLst/>
                <a:uLnTx/>
                <a:uFillTx/>
                <a:latin typeface="Calibri"/>
                <a:ea typeface="Aptos" panose="020B0004020202020204" pitchFamily="34" charset="0"/>
                <a:cs typeface="Times New Roman" panose="02020603050405020304" pitchFamily="18" charset="0"/>
              </a:rPr>
              <a:t>Ethik fragt nicht nur was ist, sondern was soll sein.</a:t>
            </a:r>
          </a:p>
        </p:txBody>
      </p:sp>
    </p:spTree>
    <p:extLst>
      <p:ext uri="{BB962C8B-B14F-4D97-AF65-F5344CB8AC3E}">
        <p14:creationId xmlns:p14="http://schemas.microsoft.com/office/powerpoint/2010/main" val="202070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bg/>
                                          </p:spTgt>
                                        </p:tgtEl>
                                        <p:attrNameLst>
                                          <p:attrName>style.visibility</p:attrName>
                                        </p:attrNameLst>
                                      </p:cBhvr>
                                      <p:to>
                                        <p:strVal val="visible"/>
                                      </p:to>
                                    </p:set>
                                    <p:animEffect transition="in" filter="fade">
                                      <p:cBhvr>
                                        <p:cTn id="31" dur="500"/>
                                        <p:tgtEl>
                                          <p:spTgt spid="2">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xEl>
                                              <p:pRg st="0" end="0"/>
                                            </p:txEl>
                                          </p:spTgt>
                                        </p:tgtEl>
                                        <p:attrNameLst>
                                          <p:attrName>style.visibility</p:attrName>
                                        </p:attrNameLst>
                                      </p:cBhvr>
                                      <p:to>
                                        <p:strVal val="visible"/>
                                      </p:to>
                                    </p:set>
                                    <p:animEffect transition="in" filter="fade">
                                      <p:cBhvr>
                                        <p:cTn id="36" dur="500"/>
                                        <p:tgtEl>
                                          <p:spTgt spid="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
                                            <p:txEl>
                                              <p:pRg st="1" end="1"/>
                                            </p:txEl>
                                          </p:spTgt>
                                        </p:tgtEl>
                                        <p:attrNameLst>
                                          <p:attrName>style.visibility</p:attrName>
                                        </p:attrNameLst>
                                      </p:cBhvr>
                                      <p:to>
                                        <p:strVal val="visible"/>
                                      </p:to>
                                    </p:set>
                                    <p:animEffect transition="in" filter="fade">
                                      <p:cBhvr>
                                        <p:cTn id="41"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build="p" animBg="1"/>
      <p:bldP spid="8" grpId="0"/>
      <p:bldP spid="9" grpId="0"/>
      <p:bldP spid="11"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650CC-393A-6AF6-1F3A-24DE50436841}"/>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F71833AF-1800-BF20-6639-EB67DFADEC99}"/>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8C3CFF44-A3E8-6904-0B10-1A498EB23A87}"/>
              </a:ext>
            </a:extLst>
          </p:cNvPr>
          <p:cNvSpPr>
            <a:spLocks noGrp="1"/>
          </p:cNvSpPr>
          <p:nvPr>
            <p:ph idx="1"/>
          </p:nvPr>
        </p:nvSpPr>
        <p:spPr>
          <a:xfrm>
            <a:off x="838200" y="1825625"/>
            <a:ext cx="6215743" cy="4271449"/>
          </a:xfrm>
        </p:spPr>
        <p:txBody>
          <a:bodyPr/>
          <a:lstStyle/>
          <a:p>
            <a:pPr marL="0" indent="0">
              <a:lnSpc>
                <a:spcPct val="115000"/>
              </a:lnSpc>
              <a:spcAft>
                <a:spcPts val="800"/>
              </a:spcAft>
              <a:buSzPct val="100000"/>
              <a:buNone/>
              <a:tabLst>
                <a:tab pos="457200" algn="l"/>
              </a:tabLst>
            </a:pPr>
            <a:r>
              <a:rPr lang="de-DE" sz="1800" kern="100" dirty="0">
                <a:cs typeface="Times New Roman" panose="02020603050405020304" pitchFamily="18" charset="0"/>
              </a:rPr>
              <a:t>Hintergrund: Ethik im Zeitalter technologischer Macht</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Hans Jonas (1903–1993) entwickelte seine Verantwortungsethik vor dem Hintergrund der rasanten technologischen Entwicklungen des 20. Jahrhunderts – darunter Atomkraft, Gentechnik, Umweltzerstörung und industrielle Globalisierung.</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Klassische Ethiken (z. B. Kant oder Mill) richten sich meist auf das Handeln zwischen Menschen im Hier und Jetzt. Jonas dagegen erkennt: Die heutigen Handlungen haben oft weitreichende, irreversible Folgen – für kommende Generationen und für die Natur selbst.</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Daraus ergibt sich für ihn eine neue, zukunftsorientierte Ethik, die er „Verantwortungsethik“ nennt.</a:t>
            </a:r>
          </a:p>
        </p:txBody>
      </p:sp>
      <p:sp>
        <p:nvSpPr>
          <p:cNvPr id="5" name="Textplatzhalter 4">
            <a:extLst>
              <a:ext uri="{FF2B5EF4-FFF2-40B4-BE49-F238E27FC236}">
                <a16:creationId xmlns:a16="http://schemas.microsoft.com/office/drawing/2014/main" id="{FCCAA262-9D63-A3D5-A8E1-E9347294F54F}"/>
              </a:ext>
            </a:extLst>
          </p:cNvPr>
          <p:cNvSpPr>
            <a:spLocks noGrp="1"/>
          </p:cNvSpPr>
          <p:nvPr>
            <p:ph type="body" sz="quarter" idx="13"/>
          </p:nvPr>
        </p:nvSpPr>
        <p:spPr>
          <a:xfrm>
            <a:off x="838200" y="1022790"/>
            <a:ext cx="9368123" cy="358320"/>
          </a:xfrm>
        </p:spPr>
        <p:txBody>
          <a:bodyPr/>
          <a:lstStyle/>
          <a:p>
            <a:r>
              <a:rPr lang="de-DE" b="1" dirty="0"/>
              <a:t>Basisethiken </a:t>
            </a:r>
            <a:r>
              <a:rPr lang="de-DE" dirty="0"/>
              <a:t>- Hans Jonas - Verantwortungsethik</a:t>
            </a:r>
          </a:p>
        </p:txBody>
      </p:sp>
      <p:sp>
        <p:nvSpPr>
          <p:cNvPr id="6" name="Textplatzhalter 5">
            <a:extLst>
              <a:ext uri="{FF2B5EF4-FFF2-40B4-BE49-F238E27FC236}">
                <a16:creationId xmlns:a16="http://schemas.microsoft.com/office/drawing/2014/main" id="{42AB5620-B21A-FB78-C16D-A09DA962EBA9}"/>
              </a:ext>
            </a:extLst>
          </p:cNvPr>
          <p:cNvSpPr>
            <a:spLocks noGrp="1"/>
          </p:cNvSpPr>
          <p:nvPr>
            <p:ph type="body" sz="quarter" idx="14"/>
          </p:nvPr>
        </p:nvSpPr>
        <p:spPr/>
        <p:txBody>
          <a:bodyPr/>
          <a:lstStyle/>
          <a:p>
            <a:r>
              <a:rPr lang="de-DE" dirty="0">
                <a:solidFill>
                  <a:srgbClr val="6F6F6E"/>
                </a:solidFill>
              </a:rPr>
              <a:t>Hadorn, G. H. (2000). Verantwortungsbegriff und kategorischer Imperativ der Zukunftsethik von Hans Jonas. </a:t>
            </a:r>
            <a:r>
              <a:rPr lang="de-DE" i="1" dirty="0">
                <a:solidFill>
                  <a:srgbClr val="6F6F6E"/>
                </a:solidFill>
              </a:rPr>
              <a:t>Zeitschrift für philosophische Forschung</a:t>
            </a:r>
            <a:r>
              <a:rPr lang="de-DE" dirty="0">
                <a:solidFill>
                  <a:srgbClr val="6F6F6E"/>
                </a:solidFill>
              </a:rPr>
              <a:t>, </a:t>
            </a:r>
            <a:r>
              <a:rPr lang="de-DE" i="1" dirty="0">
                <a:solidFill>
                  <a:srgbClr val="6F6F6E"/>
                </a:solidFill>
              </a:rPr>
              <a:t>54</a:t>
            </a:r>
            <a:r>
              <a:rPr lang="de-DE" dirty="0">
                <a:solidFill>
                  <a:srgbClr val="6F6F6E"/>
                </a:solidFill>
              </a:rPr>
              <a:t>(2), 218–237. http://www.jstor.org/stable/20484952</a:t>
            </a:r>
          </a:p>
        </p:txBody>
      </p:sp>
      <p:pic>
        <p:nvPicPr>
          <p:cNvPr id="7" name="Grafik 6">
            <a:extLst>
              <a:ext uri="{FF2B5EF4-FFF2-40B4-BE49-F238E27FC236}">
                <a16:creationId xmlns:a16="http://schemas.microsoft.com/office/drawing/2014/main" id="{3097F317-4942-26EB-23E0-908E228CE8F4}"/>
              </a:ext>
            </a:extLst>
          </p:cNvPr>
          <p:cNvPicPr>
            <a:picLocks noChangeAspect="1"/>
          </p:cNvPicPr>
          <p:nvPr/>
        </p:nvPicPr>
        <p:blipFill>
          <a:blip r:embed="rId3"/>
          <a:srcRect l="9458" t="6045" r="6235" b="6516"/>
          <a:stretch>
            <a:fillRect/>
          </a:stretch>
        </p:blipFill>
        <p:spPr>
          <a:xfrm>
            <a:off x="8122722" y="2619436"/>
            <a:ext cx="3656559" cy="2683825"/>
          </a:xfrm>
          <a:prstGeom prst="rect">
            <a:avLst/>
          </a:prstGeom>
        </p:spPr>
      </p:pic>
    </p:spTree>
    <p:extLst>
      <p:ext uri="{BB962C8B-B14F-4D97-AF65-F5344CB8AC3E}">
        <p14:creationId xmlns:p14="http://schemas.microsoft.com/office/powerpoint/2010/main" val="351127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8A236-8AF5-84B7-A380-E6AF391E6F92}"/>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07D5A803-90F0-62E0-A0E6-3032543EC574}"/>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C4D31652-42BD-96B2-A961-6FD93B74F11E}"/>
              </a:ext>
            </a:extLst>
          </p:cNvPr>
          <p:cNvSpPr>
            <a:spLocks noGrp="1"/>
          </p:cNvSpPr>
          <p:nvPr>
            <p:ph idx="1"/>
          </p:nvPr>
        </p:nvSpPr>
        <p:spPr/>
        <p:txBody>
          <a:bodyPr/>
          <a:lstStyle/>
          <a:p>
            <a:pPr marL="0" indent="0">
              <a:lnSpc>
                <a:spcPct val="115000"/>
              </a:lnSpc>
              <a:spcAft>
                <a:spcPts val="800"/>
              </a:spcAft>
              <a:buSzPct val="100000"/>
              <a:buNone/>
              <a:tabLst>
                <a:tab pos="457200" algn="l"/>
              </a:tabLst>
            </a:pPr>
            <a:r>
              <a:rPr lang="de-DE" sz="1800" kern="100" dirty="0">
                <a:cs typeface="Times New Roman" panose="02020603050405020304" pitchFamily="18" charset="0"/>
              </a:rPr>
              <a:t>Verantwortung über den Menschen hinaus – für Natur und Zukunft</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Jonas betont, dass wir nicht nur Verantwortung für unsere Mitmenschen tragen, sondern auch für:</a:t>
            </a:r>
          </a:p>
          <a:p>
            <a:pPr marL="457200" lvl="2" indent="0">
              <a:lnSpc>
                <a:spcPct val="100000"/>
              </a:lnSpc>
              <a:spcBef>
                <a:spcPts val="1000"/>
              </a:spcBef>
              <a:spcAft>
                <a:spcPts val="800"/>
              </a:spcAft>
              <a:buSzPts val="1000"/>
              <a:buNone/>
              <a:tabLst>
                <a:tab pos="457200" algn="l"/>
              </a:tabLst>
              <a:defRPr/>
            </a:pPr>
            <a:r>
              <a:rPr lang="de-DE" sz="1600" b="0" kern="100" dirty="0">
                <a:cs typeface="Times New Roman" panose="02020603050405020304" pitchFamily="18" charset="0"/>
                <a:sym typeface="Wingdings" pitchFamily="2" charset="2"/>
              </a:rPr>
              <a:t> </a:t>
            </a:r>
            <a:r>
              <a:rPr lang="de-DE" sz="1600" b="0" kern="100" dirty="0">
                <a:cs typeface="Times New Roman" panose="02020603050405020304" pitchFamily="18" charset="0"/>
              </a:rPr>
              <a:t>zukünftige Generationen,</a:t>
            </a:r>
            <a:br>
              <a:rPr lang="de-DE" sz="1600" b="0" kern="100" dirty="0">
                <a:cs typeface="Times New Roman" panose="02020603050405020304" pitchFamily="18" charset="0"/>
              </a:rPr>
            </a:br>
            <a:r>
              <a:rPr lang="de-DE" sz="1600" b="0" kern="100" dirty="0">
                <a:cs typeface="Times New Roman" panose="02020603050405020304" pitchFamily="18" charset="0"/>
                <a:sym typeface="Wingdings" pitchFamily="2" charset="2"/>
              </a:rPr>
              <a:t> </a:t>
            </a:r>
            <a:r>
              <a:rPr lang="de-DE" sz="1600" b="0" kern="100" dirty="0">
                <a:cs typeface="Times New Roman" panose="02020603050405020304" pitchFamily="18" charset="0"/>
              </a:rPr>
              <a:t>die Lebensgrundlagen auf der Erde,</a:t>
            </a:r>
            <a:br>
              <a:rPr lang="de-DE" sz="1600" b="0" kern="100" dirty="0">
                <a:cs typeface="Times New Roman" panose="02020603050405020304" pitchFamily="18" charset="0"/>
              </a:rPr>
            </a:br>
            <a:r>
              <a:rPr lang="de-DE" sz="1600" b="0" kern="100" dirty="0">
                <a:cs typeface="Times New Roman" panose="02020603050405020304" pitchFamily="18" charset="0"/>
                <a:sym typeface="Wingdings" pitchFamily="2" charset="2"/>
              </a:rPr>
              <a:t> </a:t>
            </a:r>
            <a:r>
              <a:rPr lang="de-DE" sz="1600" b="0" kern="100" dirty="0">
                <a:cs typeface="Times New Roman" panose="02020603050405020304" pitchFamily="18" charset="0"/>
              </a:rPr>
              <a:t>das ökologische Gleichgewicht</a:t>
            </a:r>
            <a:br>
              <a:rPr lang="de-DE" sz="1600" b="0" kern="100" dirty="0">
                <a:cs typeface="Times New Roman" panose="02020603050405020304" pitchFamily="18" charset="0"/>
              </a:rPr>
            </a:br>
            <a:r>
              <a:rPr lang="de-DE" sz="1600" b="0" kern="100" dirty="0">
                <a:cs typeface="Times New Roman" panose="02020603050405020304" pitchFamily="18" charset="0"/>
                <a:sym typeface="Wingdings" pitchFamily="2" charset="2"/>
              </a:rPr>
              <a:t> </a:t>
            </a:r>
            <a:r>
              <a:rPr lang="de-DE" sz="1600" b="0" kern="100" dirty="0">
                <a:cs typeface="Times New Roman" panose="02020603050405020304" pitchFamily="18" charset="0"/>
              </a:rPr>
              <a:t>und nicht-menschliches Leben.</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Diese erweiterte Verantwortung basiert auf der Erkenntnis, dass unser Handeln heute das Überleben von Menschen in der Zukunft gefährden oder sichern kann.</a:t>
            </a:r>
          </a:p>
          <a:p>
            <a:pPr marL="342900" indent="-342900">
              <a:lnSpc>
                <a:spcPct val="100000"/>
              </a:lnSpc>
              <a:spcAft>
                <a:spcPts val="800"/>
              </a:spcAft>
              <a:buSzPts val="1000"/>
              <a:buFont typeface="Symbol" panose="05050102010706020507" pitchFamily="18" charset="2"/>
              <a:buChar char=""/>
              <a:tabLst>
                <a:tab pos="457200" algn="l"/>
              </a:tabLst>
            </a:pPr>
            <a:r>
              <a:rPr lang="de-DE" sz="1600" b="0" kern="100" dirty="0">
                <a:cs typeface="Times New Roman" panose="02020603050405020304" pitchFamily="18" charset="0"/>
              </a:rPr>
              <a:t>Jonas kritisiert die moralische Kurzsichtigkeit moderner Gesellschaften, die nur gegenwärtige Interessen im Blick haben und zukünftige Risiken ignorieren</a:t>
            </a:r>
            <a:endParaRPr lang="de-DE" dirty="0"/>
          </a:p>
        </p:txBody>
      </p:sp>
      <p:sp>
        <p:nvSpPr>
          <p:cNvPr id="5" name="Textplatzhalter 4">
            <a:extLst>
              <a:ext uri="{FF2B5EF4-FFF2-40B4-BE49-F238E27FC236}">
                <a16:creationId xmlns:a16="http://schemas.microsoft.com/office/drawing/2014/main" id="{43BC4450-BA39-12B9-27FD-534A39EC9C21}"/>
              </a:ext>
            </a:extLst>
          </p:cNvPr>
          <p:cNvSpPr>
            <a:spLocks noGrp="1"/>
          </p:cNvSpPr>
          <p:nvPr>
            <p:ph type="body" sz="quarter" idx="13"/>
          </p:nvPr>
        </p:nvSpPr>
        <p:spPr>
          <a:xfrm>
            <a:off x="838200" y="1022790"/>
            <a:ext cx="9368123" cy="358320"/>
          </a:xfrm>
        </p:spPr>
        <p:txBody>
          <a:bodyPr/>
          <a:lstStyle/>
          <a:p>
            <a:r>
              <a:rPr lang="de-DE" b="1" dirty="0"/>
              <a:t>Basisethiken </a:t>
            </a:r>
            <a:r>
              <a:rPr lang="de-DE" dirty="0"/>
              <a:t>- Hans Jonas - Verantwortungsethik</a:t>
            </a:r>
          </a:p>
        </p:txBody>
      </p:sp>
      <p:sp>
        <p:nvSpPr>
          <p:cNvPr id="6" name="Textplatzhalter 5">
            <a:extLst>
              <a:ext uri="{FF2B5EF4-FFF2-40B4-BE49-F238E27FC236}">
                <a16:creationId xmlns:a16="http://schemas.microsoft.com/office/drawing/2014/main" id="{2164CA63-781D-80B0-354F-9C1AB8A1204D}"/>
              </a:ext>
            </a:extLst>
          </p:cNvPr>
          <p:cNvSpPr>
            <a:spLocks noGrp="1"/>
          </p:cNvSpPr>
          <p:nvPr>
            <p:ph type="body" sz="quarter" idx="14"/>
          </p:nvPr>
        </p:nvSpPr>
        <p:spPr>
          <a:xfrm>
            <a:off x="838200" y="6199414"/>
            <a:ext cx="10515600" cy="214313"/>
          </a:xfrm>
        </p:spPr>
        <p:txBody>
          <a:bodyPr/>
          <a:lstStyle/>
          <a:p>
            <a:r>
              <a:rPr lang="de-DE" dirty="0">
                <a:solidFill>
                  <a:srgbClr val="6F6F6E"/>
                </a:solidFill>
              </a:rPr>
              <a:t>Hadorn, G. H. (2000). Verantwortungsbegriff und kategorischer Imperativ der Zukunftsethik von Hans Jonas. </a:t>
            </a:r>
            <a:r>
              <a:rPr lang="de-DE" i="1" dirty="0">
                <a:solidFill>
                  <a:srgbClr val="6F6F6E"/>
                </a:solidFill>
              </a:rPr>
              <a:t>Zeitschrift für philosophische Forschung</a:t>
            </a:r>
            <a:r>
              <a:rPr lang="de-DE" dirty="0">
                <a:solidFill>
                  <a:srgbClr val="6F6F6E"/>
                </a:solidFill>
              </a:rPr>
              <a:t>, </a:t>
            </a:r>
            <a:r>
              <a:rPr lang="de-DE" i="1" dirty="0">
                <a:solidFill>
                  <a:srgbClr val="6F6F6E"/>
                </a:solidFill>
              </a:rPr>
              <a:t>54</a:t>
            </a:r>
            <a:r>
              <a:rPr lang="de-DE" dirty="0">
                <a:solidFill>
                  <a:srgbClr val="6F6F6E"/>
                </a:solidFill>
              </a:rPr>
              <a:t>(2), 218–237. http://www.jstor.org/stable/20484952</a:t>
            </a:r>
          </a:p>
        </p:txBody>
      </p:sp>
      <p:pic>
        <p:nvPicPr>
          <p:cNvPr id="7" name="Grafik 6">
            <a:extLst>
              <a:ext uri="{FF2B5EF4-FFF2-40B4-BE49-F238E27FC236}">
                <a16:creationId xmlns:a16="http://schemas.microsoft.com/office/drawing/2014/main" id="{B3882958-C159-A624-1CEC-47C2E843DA30}"/>
              </a:ext>
            </a:extLst>
          </p:cNvPr>
          <p:cNvPicPr>
            <a:picLocks noChangeAspect="1"/>
          </p:cNvPicPr>
          <p:nvPr/>
        </p:nvPicPr>
        <p:blipFill>
          <a:blip r:embed="rId2"/>
          <a:srcRect l="9015" t="8221" r="9549" b="9071"/>
          <a:stretch>
            <a:fillRect/>
          </a:stretch>
        </p:blipFill>
        <p:spPr>
          <a:xfrm>
            <a:off x="8827325" y="2826834"/>
            <a:ext cx="2351314" cy="1204331"/>
          </a:xfrm>
          <a:prstGeom prst="rect">
            <a:avLst/>
          </a:prstGeom>
        </p:spPr>
      </p:pic>
    </p:spTree>
    <p:extLst>
      <p:ext uri="{BB962C8B-B14F-4D97-AF65-F5344CB8AC3E}">
        <p14:creationId xmlns:p14="http://schemas.microsoft.com/office/powerpoint/2010/main" val="361484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FECC6-0338-5E92-C26D-2809765EEE87}"/>
            </a:ext>
          </a:extLst>
        </p:cNvPr>
        <p:cNvGrpSpPr/>
        <p:nvPr/>
      </p:nvGrpSpPr>
      <p:grpSpPr>
        <a:xfrm>
          <a:off x="0" y="0"/>
          <a:ext cx="0" cy="0"/>
          <a:chOff x="0" y="0"/>
          <a:chExt cx="0" cy="0"/>
        </a:xfrm>
      </p:grpSpPr>
      <p:sp>
        <p:nvSpPr>
          <p:cNvPr id="7" name="Rechteck 6">
            <a:extLst>
              <a:ext uri="{FF2B5EF4-FFF2-40B4-BE49-F238E27FC236}">
                <a16:creationId xmlns:a16="http://schemas.microsoft.com/office/drawing/2014/main" id="{0F919FD9-A1EE-D0CD-9A82-0A25E6E250DA}"/>
              </a:ext>
            </a:extLst>
          </p:cNvPr>
          <p:cNvSpPr/>
          <p:nvPr/>
        </p:nvSpPr>
        <p:spPr>
          <a:xfrm>
            <a:off x="0" y="3094264"/>
            <a:ext cx="12192000" cy="669471"/>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ltLang="de-DE" sz="1800" b="0" kern="100" dirty="0">
                <a:solidFill>
                  <a:srgbClr val="F2F2F2"/>
                </a:solidFill>
                <a:latin typeface="Aptos" panose="020B0004020202020204" pitchFamily="34" charset="0"/>
                <a:cs typeface="Times New Roman" panose="02020603050405020304" pitchFamily="18" charset="0"/>
              </a:rPr>
              <a:t>„Handle so, dass die Wirkungen deiner Handlung mit der Permanenz echten menschlichen Lebens auf Erden verträglich sind.“</a:t>
            </a:r>
          </a:p>
        </p:txBody>
      </p:sp>
      <p:sp>
        <p:nvSpPr>
          <p:cNvPr id="3" name="Titel 2">
            <a:extLst>
              <a:ext uri="{FF2B5EF4-FFF2-40B4-BE49-F238E27FC236}">
                <a16:creationId xmlns:a16="http://schemas.microsoft.com/office/drawing/2014/main" id="{8F0101F8-A070-E38A-098F-6AC100DEC0A8}"/>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FBECEA1B-0601-2125-5673-C3CF14A9D66C}"/>
              </a:ext>
            </a:extLst>
          </p:cNvPr>
          <p:cNvSpPr>
            <a:spLocks noGrp="1"/>
          </p:cNvSpPr>
          <p:nvPr>
            <p:ph idx="1"/>
          </p:nvPr>
        </p:nvSpPr>
        <p:spPr/>
        <p:txBody>
          <a:bodyPr/>
          <a:lstStyle/>
          <a:p>
            <a:pPr marL="0" marR="0" lvl="0" indent="0" fontAlgn="base">
              <a:lnSpc>
                <a:spcPct val="115000"/>
              </a:lnSpc>
              <a:spcAft>
                <a:spcPts val="800"/>
              </a:spcAft>
              <a:buClrTx/>
              <a:buSzPct val="100000"/>
              <a:buNone/>
              <a:tabLst>
                <a:tab pos="457200" algn="l"/>
              </a:tabLst>
            </a:pPr>
            <a:r>
              <a:rPr lang="de-DE" altLang="de-DE" sz="2000" kern="100" dirty="0">
                <a:cs typeface="Times New Roman" panose="02020603050405020304" pitchFamily="18" charset="0"/>
              </a:rPr>
              <a:t>Der Jonas-Imperativ</a:t>
            </a:r>
          </a:p>
          <a:p>
            <a:pPr marL="342900" marR="0" lvl="0" indent="-342900" fontAlgn="base">
              <a:lnSpc>
                <a:spcPct val="100000"/>
              </a:lnSpc>
              <a:spcAft>
                <a:spcPts val="800"/>
              </a:spcAft>
              <a:buClrTx/>
              <a:buSzPts val="1000"/>
              <a:buFont typeface="Symbol" panose="05050102010706020507" pitchFamily="18" charset="2"/>
              <a:buChar char=""/>
              <a:tabLst>
                <a:tab pos="457200" algn="l"/>
              </a:tabLst>
            </a:pPr>
            <a:r>
              <a:rPr lang="de-DE" altLang="de-DE" sz="1800" b="0" kern="100" dirty="0">
                <a:cs typeface="Times New Roman" panose="02020603050405020304" pitchFamily="18" charset="0"/>
              </a:rPr>
              <a:t>In Anlehnung an Kants kategorischen Imperativ formuliert Jonas seinen berühmten ethischen Leitsatz:</a:t>
            </a:r>
          </a:p>
          <a:p>
            <a:pPr marL="0" marR="0" lvl="0" indent="0" fontAlgn="base">
              <a:lnSpc>
                <a:spcPct val="100000"/>
              </a:lnSpc>
              <a:spcAft>
                <a:spcPts val="800"/>
              </a:spcAft>
              <a:buClrTx/>
              <a:buSzPts val="1000"/>
              <a:buNone/>
              <a:tabLst>
                <a:tab pos="457200" algn="l"/>
              </a:tabLst>
            </a:pPr>
            <a:endParaRPr lang="de-DE" altLang="de-DE" sz="1800" b="0" kern="100" dirty="0">
              <a:solidFill>
                <a:srgbClr val="F2F2F2"/>
              </a:solidFill>
              <a:cs typeface="Times New Roman" panose="02020603050405020304" pitchFamily="18" charset="0"/>
            </a:endParaRPr>
          </a:p>
          <a:p>
            <a:pPr marL="342900" marR="0" lvl="0" indent="-342900" fontAlgn="base">
              <a:lnSpc>
                <a:spcPct val="100000"/>
              </a:lnSpc>
              <a:spcAft>
                <a:spcPts val="800"/>
              </a:spcAft>
              <a:buClrTx/>
              <a:buSzPts val="1000"/>
              <a:buFont typeface="Symbol" panose="05050102010706020507" pitchFamily="18" charset="2"/>
              <a:buChar char=""/>
              <a:tabLst>
                <a:tab pos="457200" algn="l"/>
              </a:tabLst>
            </a:pPr>
            <a:endParaRPr lang="de-DE" altLang="de-DE" sz="1800" b="0" kern="100" dirty="0">
              <a:cs typeface="Times New Roman" panose="02020603050405020304" pitchFamily="18" charset="0"/>
            </a:endParaRPr>
          </a:p>
          <a:p>
            <a:pPr marL="342900" marR="0" lvl="0" indent="-342900" fontAlgn="base">
              <a:lnSpc>
                <a:spcPct val="100000"/>
              </a:lnSpc>
              <a:spcAft>
                <a:spcPts val="800"/>
              </a:spcAft>
              <a:buClrTx/>
              <a:buSzPts val="1000"/>
              <a:buFont typeface="Symbol" panose="05050102010706020507" pitchFamily="18" charset="2"/>
              <a:buChar char=""/>
              <a:tabLst>
                <a:tab pos="457200" algn="l"/>
              </a:tabLst>
            </a:pPr>
            <a:r>
              <a:rPr lang="de-DE" altLang="de-DE" sz="1800" b="0" kern="100" dirty="0">
                <a:cs typeface="Times New Roman" panose="02020603050405020304" pitchFamily="18" charset="0"/>
              </a:rPr>
              <a:t>Dieser Imperativ fordert dazu auf, vorausschauend und mit Blick auf langfristige Folgen zu handeln – selbst wenn diese heute noch nicht vollständig absehbar oder berechenbar sind.</a:t>
            </a:r>
          </a:p>
          <a:p>
            <a:pPr marL="342900" marR="0" lvl="0" indent="-342900" fontAlgn="base">
              <a:lnSpc>
                <a:spcPct val="100000"/>
              </a:lnSpc>
              <a:spcAft>
                <a:spcPts val="800"/>
              </a:spcAft>
              <a:buClrTx/>
              <a:buSzPts val="1000"/>
              <a:buFont typeface="Symbol" panose="05050102010706020507" pitchFamily="18" charset="2"/>
              <a:buChar char=""/>
              <a:tabLst>
                <a:tab pos="457200" algn="l"/>
              </a:tabLst>
            </a:pPr>
            <a:r>
              <a:rPr lang="de-DE" altLang="de-DE" sz="1800" b="0" kern="100" dirty="0">
                <a:cs typeface="Times New Roman" panose="02020603050405020304" pitchFamily="18" charset="0"/>
              </a:rPr>
              <a:t>Es geht um das Erhalten der Möglichkeit menschlichen Lebens, nicht nur um aktuelle Nützlichkeit oder kurzfristige Effizienz.</a:t>
            </a:r>
          </a:p>
        </p:txBody>
      </p:sp>
      <p:sp>
        <p:nvSpPr>
          <p:cNvPr id="5" name="Textplatzhalter 4">
            <a:extLst>
              <a:ext uri="{FF2B5EF4-FFF2-40B4-BE49-F238E27FC236}">
                <a16:creationId xmlns:a16="http://schemas.microsoft.com/office/drawing/2014/main" id="{80C721AC-C296-F267-7E5D-0D58BA82C37D}"/>
              </a:ext>
            </a:extLst>
          </p:cNvPr>
          <p:cNvSpPr>
            <a:spLocks noGrp="1"/>
          </p:cNvSpPr>
          <p:nvPr>
            <p:ph type="body" sz="quarter" idx="13"/>
          </p:nvPr>
        </p:nvSpPr>
        <p:spPr>
          <a:xfrm>
            <a:off x="838200" y="1022790"/>
            <a:ext cx="9368123" cy="358320"/>
          </a:xfrm>
        </p:spPr>
        <p:txBody>
          <a:bodyPr/>
          <a:lstStyle/>
          <a:p>
            <a:r>
              <a:rPr lang="de-DE" b="1" dirty="0"/>
              <a:t>Basisethiken </a:t>
            </a:r>
            <a:r>
              <a:rPr lang="de-DE" dirty="0"/>
              <a:t>- Hans Jonas - Verantwortungsethik</a:t>
            </a:r>
          </a:p>
        </p:txBody>
      </p:sp>
      <p:sp>
        <p:nvSpPr>
          <p:cNvPr id="6" name="Textplatzhalter 5">
            <a:extLst>
              <a:ext uri="{FF2B5EF4-FFF2-40B4-BE49-F238E27FC236}">
                <a16:creationId xmlns:a16="http://schemas.microsoft.com/office/drawing/2014/main" id="{5FD6A0CF-1849-AFE1-77BF-08EFEF91D46A}"/>
              </a:ext>
            </a:extLst>
          </p:cNvPr>
          <p:cNvSpPr>
            <a:spLocks noGrp="1"/>
          </p:cNvSpPr>
          <p:nvPr>
            <p:ph type="body" sz="quarter" idx="14"/>
          </p:nvPr>
        </p:nvSpPr>
        <p:spPr/>
        <p:txBody>
          <a:bodyPr/>
          <a:lstStyle/>
          <a:p>
            <a:r>
              <a:rPr lang="de-DE" dirty="0">
                <a:solidFill>
                  <a:srgbClr val="6F6F6E"/>
                </a:solidFill>
              </a:rPr>
              <a:t>Hadorn, G. H. (2000). Verantwortungsbegriff und kategorischer Imperativ der Zukunftsethik von Hans Jonas. </a:t>
            </a:r>
            <a:r>
              <a:rPr lang="de-DE" i="1" dirty="0">
                <a:solidFill>
                  <a:srgbClr val="6F6F6E"/>
                </a:solidFill>
              </a:rPr>
              <a:t>Zeitschrift für philosophische Forschung</a:t>
            </a:r>
            <a:r>
              <a:rPr lang="de-DE" dirty="0">
                <a:solidFill>
                  <a:srgbClr val="6F6F6E"/>
                </a:solidFill>
              </a:rPr>
              <a:t>, </a:t>
            </a:r>
            <a:r>
              <a:rPr lang="de-DE" i="1" dirty="0">
                <a:solidFill>
                  <a:srgbClr val="6F6F6E"/>
                </a:solidFill>
              </a:rPr>
              <a:t>54</a:t>
            </a:r>
            <a:r>
              <a:rPr lang="de-DE" dirty="0">
                <a:solidFill>
                  <a:srgbClr val="6F6F6E"/>
                </a:solidFill>
              </a:rPr>
              <a:t>(2), 218–237. http://www.jstor.org/stable/20484952</a:t>
            </a:r>
          </a:p>
        </p:txBody>
      </p:sp>
    </p:spTree>
    <p:extLst>
      <p:ext uri="{BB962C8B-B14F-4D97-AF65-F5344CB8AC3E}">
        <p14:creationId xmlns:p14="http://schemas.microsoft.com/office/powerpoint/2010/main" val="362191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3EE2D-2513-F170-0191-7B1960FAFDF8}"/>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0E7B5C70-2F91-1517-6942-6C39A9B11237}"/>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17D7627C-34C0-06C3-309B-4EF02894476A}"/>
              </a:ext>
            </a:extLst>
          </p:cNvPr>
          <p:cNvSpPr>
            <a:spLocks noGrp="1"/>
          </p:cNvSpPr>
          <p:nvPr>
            <p:ph idx="1"/>
          </p:nvPr>
        </p:nvSpPr>
        <p:spPr/>
        <p:txBody>
          <a:bodyPr/>
          <a:lstStyle/>
          <a:p>
            <a:pPr marL="0" indent="0" fontAlgn="base">
              <a:lnSpc>
                <a:spcPct val="115000"/>
              </a:lnSpc>
              <a:spcAft>
                <a:spcPts val="800"/>
              </a:spcAft>
              <a:buSzPct val="100000"/>
              <a:buNone/>
              <a:tabLst>
                <a:tab pos="457200" algn="l"/>
              </a:tabLst>
            </a:pPr>
            <a:r>
              <a:rPr lang="de-DE" altLang="de-DE" sz="2000" kern="100" dirty="0">
                <a:cs typeface="Times New Roman" panose="02020603050405020304" pitchFamily="18" charset="0"/>
              </a:rPr>
              <a:t>Fokus auf Verantwortung, nicht auf Nutzen</a:t>
            </a:r>
          </a:p>
          <a:p>
            <a:pPr marL="342900" indent="-342900" fontAlgn="base">
              <a:lnSpc>
                <a:spcPct val="100000"/>
              </a:lnSpc>
              <a:spcAft>
                <a:spcPts val="800"/>
              </a:spcAft>
              <a:buSzPts val="1000"/>
              <a:buFont typeface="Symbol" panose="05050102010706020507" pitchFamily="18" charset="2"/>
              <a:buChar char=""/>
              <a:tabLst>
                <a:tab pos="457200" algn="l"/>
              </a:tabLst>
            </a:pPr>
            <a:r>
              <a:rPr lang="de-DE" altLang="de-DE" sz="1800" b="0" kern="100" dirty="0">
                <a:cs typeface="Times New Roman" panose="02020603050405020304" pitchFamily="18" charset="0"/>
              </a:rPr>
              <a:t>Anders als etwa der Utilitarismus (z. B. John Stuart Mill), das moralisches Handeln nach dem größtmöglichen Nutzen bewertet, stellt Jonas die Verantwortung in den Mittelpunkt:</a:t>
            </a:r>
          </a:p>
          <a:p>
            <a:pPr marL="342900" indent="-342900" fontAlgn="base">
              <a:lnSpc>
                <a:spcPct val="100000"/>
              </a:lnSpc>
              <a:spcAft>
                <a:spcPts val="800"/>
              </a:spcAft>
              <a:buSzPts val="1000"/>
              <a:buFont typeface="Symbol" panose="05050102010706020507" pitchFamily="18" charset="2"/>
              <a:buChar char=""/>
              <a:tabLst>
                <a:tab pos="457200" algn="l"/>
              </a:tabLst>
            </a:pPr>
            <a:r>
              <a:rPr lang="de-DE" altLang="de-DE" sz="1800" b="0" kern="100" dirty="0">
                <a:cs typeface="Times New Roman" panose="02020603050405020304" pitchFamily="18" charset="0"/>
              </a:rPr>
              <a:t>Verantwortung ist kein Rechenmodell, sondern ein moralischer Auftrag aus der Verletzlichkeit des Lebens.</a:t>
            </a:r>
          </a:p>
          <a:p>
            <a:pPr marL="342900" indent="-342900" fontAlgn="base">
              <a:lnSpc>
                <a:spcPct val="100000"/>
              </a:lnSpc>
              <a:spcAft>
                <a:spcPts val="800"/>
              </a:spcAft>
              <a:buSzPts val="1000"/>
              <a:buFont typeface="Symbol" panose="05050102010706020507" pitchFamily="18" charset="2"/>
              <a:buChar char=""/>
              <a:tabLst>
                <a:tab pos="457200" algn="l"/>
              </a:tabLst>
            </a:pPr>
            <a:r>
              <a:rPr lang="de-DE" altLang="de-DE" sz="1800" b="0" kern="100" dirty="0">
                <a:cs typeface="Times New Roman" panose="02020603050405020304" pitchFamily="18" charset="0"/>
              </a:rPr>
              <a:t>Besonders dort, wo Technologie irreparable Schäden anrichten kann, gilt das Vorsorgeprinzip:</a:t>
            </a:r>
            <a:br>
              <a:rPr lang="de-DE" altLang="de-DE" sz="1800" b="0" kern="100" dirty="0">
                <a:cs typeface="Times New Roman" panose="02020603050405020304" pitchFamily="18" charset="0"/>
              </a:rPr>
            </a:br>
            <a:r>
              <a:rPr lang="de-DE" altLang="de-DE" sz="1800" b="0" kern="100" dirty="0">
                <a:cs typeface="Times New Roman" panose="02020603050405020304" pitchFamily="18" charset="0"/>
                <a:sym typeface="Wingdings" panose="05000000000000000000" pitchFamily="2" charset="2"/>
              </a:rPr>
              <a:t></a:t>
            </a:r>
            <a:r>
              <a:rPr lang="de-DE" altLang="de-DE" sz="1800" b="0" kern="100" dirty="0">
                <a:cs typeface="Times New Roman" panose="02020603050405020304" pitchFamily="18" charset="0"/>
              </a:rPr>
              <a:t>  Im Zweifel ist das potenziell schädliche Handeln zu unterlassen.</a:t>
            </a:r>
          </a:p>
          <a:p>
            <a:pPr marL="342900" indent="-342900" fontAlgn="base">
              <a:lnSpc>
                <a:spcPct val="100000"/>
              </a:lnSpc>
              <a:spcAft>
                <a:spcPts val="800"/>
              </a:spcAft>
              <a:buSzPts val="1000"/>
              <a:buFont typeface="Symbol" panose="05050102010706020507" pitchFamily="18" charset="2"/>
              <a:buChar char=""/>
              <a:tabLst>
                <a:tab pos="457200" algn="l"/>
              </a:tabLst>
            </a:pPr>
            <a:r>
              <a:rPr lang="de-DE" altLang="de-DE" sz="1800" b="0" kern="100" dirty="0">
                <a:cs typeface="Times New Roman" panose="02020603050405020304" pitchFamily="18" charset="0"/>
              </a:rPr>
              <a:t>Jonas spricht hier auch vom „Prinzip Furcht“: Die Sorge um die Welt von morgen ist ein legitimer und notwendiger moralischer Antrieb.</a:t>
            </a:r>
          </a:p>
        </p:txBody>
      </p:sp>
      <p:sp>
        <p:nvSpPr>
          <p:cNvPr id="5" name="Textplatzhalter 4">
            <a:extLst>
              <a:ext uri="{FF2B5EF4-FFF2-40B4-BE49-F238E27FC236}">
                <a16:creationId xmlns:a16="http://schemas.microsoft.com/office/drawing/2014/main" id="{2E2B9083-83EB-0E00-21E6-194F3B6FC4AE}"/>
              </a:ext>
            </a:extLst>
          </p:cNvPr>
          <p:cNvSpPr>
            <a:spLocks noGrp="1"/>
          </p:cNvSpPr>
          <p:nvPr>
            <p:ph type="body" sz="quarter" idx="13"/>
          </p:nvPr>
        </p:nvSpPr>
        <p:spPr>
          <a:xfrm>
            <a:off x="838200" y="1022790"/>
            <a:ext cx="9368123" cy="358320"/>
          </a:xfrm>
        </p:spPr>
        <p:txBody>
          <a:bodyPr/>
          <a:lstStyle/>
          <a:p>
            <a:r>
              <a:rPr lang="de-DE" b="1" dirty="0"/>
              <a:t>Basisethiken </a:t>
            </a:r>
            <a:r>
              <a:rPr lang="de-DE" dirty="0"/>
              <a:t>- Hans Jonas - Verantwortungsethik</a:t>
            </a:r>
          </a:p>
        </p:txBody>
      </p:sp>
      <p:sp>
        <p:nvSpPr>
          <p:cNvPr id="6" name="Textplatzhalter 5">
            <a:extLst>
              <a:ext uri="{FF2B5EF4-FFF2-40B4-BE49-F238E27FC236}">
                <a16:creationId xmlns:a16="http://schemas.microsoft.com/office/drawing/2014/main" id="{28738ACF-4DEE-0071-7A7B-B9F421176AFF}"/>
              </a:ext>
            </a:extLst>
          </p:cNvPr>
          <p:cNvSpPr>
            <a:spLocks noGrp="1"/>
          </p:cNvSpPr>
          <p:nvPr>
            <p:ph type="body" sz="quarter" idx="14"/>
          </p:nvPr>
        </p:nvSpPr>
        <p:spPr/>
        <p:txBody>
          <a:bodyPr/>
          <a:lstStyle/>
          <a:p>
            <a:r>
              <a:rPr lang="de-DE" dirty="0">
                <a:solidFill>
                  <a:srgbClr val="6F6F6E"/>
                </a:solidFill>
              </a:rPr>
              <a:t>Hadorn, G. H. (2000). Verantwortungsbegriff und kategorischer Imperativ der Zukunftsethik von Hans Jonas. </a:t>
            </a:r>
            <a:r>
              <a:rPr lang="de-DE" i="1" dirty="0">
                <a:solidFill>
                  <a:srgbClr val="6F6F6E"/>
                </a:solidFill>
              </a:rPr>
              <a:t>Zeitschrift für philosophische Forschung</a:t>
            </a:r>
            <a:r>
              <a:rPr lang="de-DE" dirty="0">
                <a:solidFill>
                  <a:srgbClr val="6F6F6E"/>
                </a:solidFill>
              </a:rPr>
              <a:t>, </a:t>
            </a:r>
            <a:r>
              <a:rPr lang="de-DE" i="1" dirty="0">
                <a:solidFill>
                  <a:srgbClr val="6F6F6E"/>
                </a:solidFill>
              </a:rPr>
              <a:t>54</a:t>
            </a:r>
            <a:r>
              <a:rPr lang="de-DE" dirty="0">
                <a:solidFill>
                  <a:srgbClr val="6F6F6E"/>
                </a:solidFill>
              </a:rPr>
              <a:t>(2), 218–237. http://www.jstor.org/stable/20484952</a:t>
            </a:r>
          </a:p>
        </p:txBody>
      </p:sp>
      <p:sp>
        <p:nvSpPr>
          <p:cNvPr id="2" name="Textfeld 1">
            <a:extLst>
              <a:ext uri="{FF2B5EF4-FFF2-40B4-BE49-F238E27FC236}">
                <a16:creationId xmlns:a16="http://schemas.microsoft.com/office/drawing/2014/main" id="{95D2B82B-0899-CAEE-9BE1-896EDF51C017}"/>
              </a:ext>
            </a:extLst>
          </p:cNvPr>
          <p:cNvSpPr txBox="1"/>
          <p:nvPr/>
        </p:nvSpPr>
        <p:spPr>
          <a:xfrm>
            <a:off x="0" y="5465878"/>
            <a:ext cx="12192000" cy="646331"/>
          </a:xfrm>
          <a:prstGeom prst="rect">
            <a:avLst/>
          </a:prstGeom>
          <a:solidFill>
            <a:srgbClr val="D9D9D9"/>
          </a:solidFill>
        </p:spPr>
        <p:txBody>
          <a:bodyPr wrap="square" rtlCol="0">
            <a:spAutoFit/>
          </a:bodyPr>
          <a:lstStyle/>
          <a:p>
            <a:pPr algn="ctr"/>
            <a:r>
              <a:rPr lang="de-DE" dirty="0">
                <a:solidFill>
                  <a:srgbClr val="004F9F"/>
                </a:solidFill>
              </a:rPr>
              <a:t>Überlegen Sie welche Relevanz dieses Thema für die Gegenwart hat und warum es eine wichtige Determinante für die versorgungsnahen Daten darstellt?</a:t>
            </a:r>
          </a:p>
        </p:txBody>
      </p:sp>
    </p:spTree>
    <p:extLst>
      <p:ext uri="{BB962C8B-B14F-4D97-AF65-F5344CB8AC3E}">
        <p14:creationId xmlns:p14="http://schemas.microsoft.com/office/powerpoint/2010/main" val="157802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65EFC-0B03-29DD-A8C7-D9EA808E6FDB}"/>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47003061-EB46-5D40-D894-212B46F81BDC}"/>
              </a:ext>
            </a:extLst>
          </p:cNvPr>
          <p:cNvSpPr>
            <a:spLocks noGrp="1"/>
          </p:cNvSpPr>
          <p:nvPr>
            <p:ph type="title"/>
          </p:nvPr>
        </p:nvSpPr>
        <p:spPr>
          <a:xfrm>
            <a:off x="838198" y="3396052"/>
            <a:ext cx="10657115" cy="977467"/>
          </a:xfrm>
        </p:spPr>
        <p:txBody>
          <a:bodyPr/>
          <a:lstStyle/>
          <a:p>
            <a:r>
              <a:rPr lang="de-DE" dirty="0"/>
              <a:t>Zeit für eine Pause</a:t>
            </a:r>
          </a:p>
        </p:txBody>
      </p:sp>
    </p:spTree>
    <p:extLst>
      <p:ext uri="{BB962C8B-B14F-4D97-AF65-F5344CB8AC3E}">
        <p14:creationId xmlns:p14="http://schemas.microsoft.com/office/powerpoint/2010/main" val="2297054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58B49-3793-E784-ABBF-A80A8ACDE86B}"/>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5F997ED2-FF0F-0922-85BC-A6B2FC5E8E96}"/>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A4319015-B242-ADBE-0FCE-DA7B1FE55185}"/>
              </a:ext>
            </a:extLst>
          </p:cNvPr>
          <p:cNvSpPr>
            <a:spLocks noGrp="1"/>
          </p:cNvSpPr>
          <p:nvPr>
            <p:ph idx="1"/>
          </p:nvPr>
        </p:nvSpPr>
        <p:spPr>
          <a:xfrm>
            <a:off x="6368611" y="1659980"/>
            <a:ext cx="5061860" cy="4271449"/>
          </a:xfrm>
        </p:spPr>
        <p:txBody>
          <a:bodyPr/>
          <a:lstStyle/>
          <a:p>
            <a:pPr>
              <a:lnSpc>
                <a:spcPct val="115000"/>
              </a:lnSpc>
              <a:spcAft>
                <a:spcPts val="800"/>
              </a:spcAft>
              <a:buNone/>
            </a:pPr>
            <a:r>
              <a:rPr lang="de-DE" sz="2000" b="1" kern="100" dirty="0">
                <a:effectLst/>
                <a:ea typeface="Aptos" panose="020B0004020202020204" pitchFamily="34" charset="0"/>
                <a:cs typeface="Times New Roman" panose="02020603050405020304" pitchFamily="18" charset="0"/>
              </a:rPr>
              <a:t>Ethik im Zeichen der Vulnerabilität</a:t>
            </a:r>
            <a:endParaRPr lang="de-DE" sz="2000" kern="100" dirty="0">
              <a:effectLst/>
              <a:ea typeface="Aptos" panose="020B0004020202020204" pitchFamily="34" charset="0"/>
              <a:cs typeface="Times New Roman" panose="02020603050405020304" pitchFamily="18" charset="0"/>
            </a:endParaRPr>
          </a:p>
          <a:p>
            <a:pPr marL="0" lvl="0" indent="0">
              <a:lnSpc>
                <a:spcPct val="115000"/>
              </a:lnSpc>
              <a:spcAft>
                <a:spcPts val="800"/>
              </a:spcAft>
              <a:buSzPts val="1000"/>
              <a:buNone/>
              <a:tabLst>
                <a:tab pos="457200" algn="l"/>
              </a:tabLst>
            </a:pPr>
            <a:r>
              <a:rPr lang="de-DE" sz="1600" kern="100" dirty="0">
                <a:effectLst/>
                <a:ea typeface="Aptos" panose="020B0004020202020204" pitchFamily="34" charset="0"/>
                <a:cs typeface="Times New Roman" panose="02020603050405020304" pitchFamily="18" charset="0"/>
              </a:rPr>
              <a:t>Ziel: </a:t>
            </a:r>
            <a:r>
              <a:rPr lang="de-DE" sz="1600" b="0" kern="100" dirty="0">
                <a:effectLst/>
                <a:ea typeface="Aptos" panose="020B0004020202020204" pitchFamily="34" charset="0"/>
                <a:cs typeface="Times New Roman" panose="02020603050405020304" pitchFamily="18" charset="0"/>
              </a:rPr>
              <a:t>Ethik so gestalten, dass alle Menschen - auch die Schwachen - Würde und Achtung erfahren.</a:t>
            </a:r>
          </a:p>
          <a:p>
            <a:pPr marL="342900" lvl="0" indent="-342900">
              <a:lnSpc>
                <a:spcPct val="115000"/>
              </a:lnSpc>
              <a:spcAft>
                <a:spcPts val="800"/>
              </a:spcAft>
              <a:buSzPts val="1000"/>
              <a:buFont typeface="Symbol" panose="05050102010706020507" pitchFamily="18" charset="2"/>
              <a:buChar char=""/>
              <a:tabLst>
                <a:tab pos="457200" algn="l"/>
              </a:tabLst>
            </a:pPr>
            <a:r>
              <a:rPr lang="de-DE" sz="1600" b="0" kern="100" dirty="0">
                <a:effectLst/>
                <a:ea typeface="Aptos" panose="020B0004020202020204" pitchFamily="34" charset="0"/>
                <a:cs typeface="Times New Roman" panose="02020603050405020304" pitchFamily="18" charset="0"/>
              </a:rPr>
              <a:t>	Kritik an exklusiven Menschenbildern, die Rationalität voraussetzen.</a:t>
            </a:r>
          </a:p>
          <a:p>
            <a:pPr marL="342900" lvl="0" indent="-342900">
              <a:lnSpc>
                <a:spcPct val="115000"/>
              </a:lnSpc>
              <a:spcAft>
                <a:spcPts val="800"/>
              </a:spcAft>
              <a:buSzPts val="1000"/>
              <a:buFont typeface="Symbol" panose="05050102010706020507" pitchFamily="18" charset="2"/>
              <a:buChar char=""/>
              <a:tabLst>
                <a:tab pos="457200" algn="l"/>
              </a:tabLst>
            </a:pPr>
            <a:r>
              <a:rPr lang="de-DE" sz="1600" b="0" kern="100" dirty="0">
                <a:effectLst/>
                <a:ea typeface="Aptos" panose="020B0004020202020204" pitchFamily="34" charset="0"/>
                <a:cs typeface="Times New Roman" panose="02020603050405020304" pitchFamily="18" charset="0"/>
              </a:rPr>
              <a:t>Jeder Mensch ist schutzwürdig, unabhängig von seiner Leistungsfähigkeit.</a:t>
            </a:r>
          </a:p>
        </p:txBody>
      </p:sp>
      <p:sp>
        <p:nvSpPr>
          <p:cNvPr id="5" name="Textplatzhalter 4">
            <a:extLst>
              <a:ext uri="{FF2B5EF4-FFF2-40B4-BE49-F238E27FC236}">
                <a16:creationId xmlns:a16="http://schemas.microsoft.com/office/drawing/2014/main" id="{ACC3412D-21CE-CC5F-3B0D-D7B3588CCAF5}"/>
              </a:ext>
            </a:extLst>
          </p:cNvPr>
          <p:cNvSpPr>
            <a:spLocks noGrp="1"/>
          </p:cNvSpPr>
          <p:nvPr>
            <p:ph type="body" sz="quarter" idx="13"/>
          </p:nvPr>
        </p:nvSpPr>
        <p:spPr>
          <a:xfrm>
            <a:off x="838200" y="1022790"/>
            <a:ext cx="9368123" cy="358320"/>
          </a:xfrm>
        </p:spPr>
        <p:txBody>
          <a:bodyPr/>
          <a:lstStyle/>
          <a:p>
            <a:r>
              <a:rPr lang="de-DE" dirty="0"/>
              <a:t>Ethik im Zeichen der Vulnerabilität</a:t>
            </a:r>
          </a:p>
        </p:txBody>
      </p:sp>
      <p:sp>
        <p:nvSpPr>
          <p:cNvPr id="6" name="Textplatzhalter 5">
            <a:extLst>
              <a:ext uri="{FF2B5EF4-FFF2-40B4-BE49-F238E27FC236}">
                <a16:creationId xmlns:a16="http://schemas.microsoft.com/office/drawing/2014/main" id="{437781BE-032F-2064-F2F2-6C4E47D8B1A0}"/>
              </a:ext>
            </a:extLst>
          </p:cNvPr>
          <p:cNvSpPr>
            <a:spLocks noGrp="1"/>
          </p:cNvSpPr>
          <p:nvPr>
            <p:ph type="body" sz="quarter" idx="14"/>
          </p:nvPr>
        </p:nvSpPr>
        <p:spPr/>
        <p:txBody>
          <a:bodyPr/>
          <a:lstStyle/>
          <a:p>
            <a:r>
              <a:rPr lang="de-DE" dirty="0">
                <a:solidFill>
                  <a:srgbClr val="6F6F6E"/>
                </a:solidFill>
              </a:rPr>
              <a:t>Wild, V. (2014). Vulnerabilität. In C. Lenk, G. </a:t>
            </a:r>
            <a:r>
              <a:rPr lang="de-DE" dirty="0" err="1">
                <a:solidFill>
                  <a:srgbClr val="6F6F6E"/>
                </a:solidFill>
              </a:rPr>
              <a:t>Duttge</a:t>
            </a:r>
            <a:r>
              <a:rPr lang="de-DE" dirty="0">
                <a:solidFill>
                  <a:srgbClr val="6F6F6E"/>
                </a:solidFill>
              </a:rPr>
              <a:t> &amp; H. </a:t>
            </a:r>
            <a:r>
              <a:rPr lang="de-DE" dirty="0" err="1">
                <a:solidFill>
                  <a:srgbClr val="6F6F6E"/>
                </a:solidFill>
              </a:rPr>
              <a:t>Fangerau</a:t>
            </a:r>
            <a:r>
              <a:rPr lang="de-DE" dirty="0">
                <a:solidFill>
                  <a:srgbClr val="6F6F6E"/>
                </a:solidFill>
              </a:rPr>
              <a:t> (Hrsg.), </a:t>
            </a:r>
            <a:r>
              <a:rPr lang="de-DE" i="1" dirty="0">
                <a:solidFill>
                  <a:srgbClr val="6F6F6E"/>
                </a:solidFill>
              </a:rPr>
              <a:t>Handbuch Ethik und Recht der Forschung am Menschen </a:t>
            </a:r>
            <a:r>
              <a:rPr lang="de-DE" dirty="0">
                <a:solidFill>
                  <a:srgbClr val="6F6F6E"/>
                </a:solidFill>
              </a:rPr>
              <a:t>(S. 297–298). Springer Berlin Heidelberg. https://doi.org/10.1007/978-3-642-35099-3_50</a:t>
            </a:r>
          </a:p>
        </p:txBody>
      </p:sp>
      <p:pic>
        <p:nvPicPr>
          <p:cNvPr id="7" name="Grafik 6">
            <a:extLst>
              <a:ext uri="{FF2B5EF4-FFF2-40B4-BE49-F238E27FC236}">
                <a16:creationId xmlns:a16="http://schemas.microsoft.com/office/drawing/2014/main" id="{D79474A3-B6D0-E876-B9AA-72ED2E860D7B}"/>
              </a:ext>
            </a:extLst>
          </p:cNvPr>
          <p:cNvPicPr>
            <a:picLocks noChangeAspect="1"/>
          </p:cNvPicPr>
          <p:nvPr/>
        </p:nvPicPr>
        <p:blipFill>
          <a:blip r:embed="rId3"/>
          <a:srcRect l="6987" t="7084" r="8410" b="5548"/>
          <a:stretch>
            <a:fillRect/>
          </a:stretch>
        </p:blipFill>
        <p:spPr>
          <a:xfrm>
            <a:off x="838200" y="1617239"/>
            <a:ext cx="4637314" cy="4591678"/>
          </a:xfrm>
          <a:prstGeom prst="rect">
            <a:avLst/>
          </a:prstGeom>
        </p:spPr>
      </p:pic>
      <p:sp>
        <p:nvSpPr>
          <p:cNvPr id="8" name="Textfeld 7">
            <a:extLst>
              <a:ext uri="{FF2B5EF4-FFF2-40B4-BE49-F238E27FC236}">
                <a16:creationId xmlns:a16="http://schemas.microsoft.com/office/drawing/2014/main" id="{09974D48-1536-AF47-5FB4-F174BBD3EAD0}"/>
              </a:ext>
            </a:extLst>
          </p:cNvPr>
          <p:cNvSpPr txBox="1"/>
          <p:nvPr/>
        </p:nvSpPr>
        <p:spPr>
          <a:xfrm>
            <a:off x="1001482" y="1739801"/>
            <a:ext cx="2302329" cy="369332"/>
          </a:xfrm>
          <a:prstGeom prst="rect">
            <a:avLst/>
          </a:prstGeom>
          <a:noFill/>
        </p:spPr>
        <p:txBody>
          <a:bodyPr wrap="square" rtlCol="0">
            <a:spAutoFit/>
          </a:bodyPr>
          <a:lstStyle/>
          <a:p>
            <a:r>
              <a:rPr lang="de-DE" b="1" dirty="0">
                <a:solidFill>
                  <a:srgbClr val="0A4F9F"/>
                </a:solidFill>
              </a:rPr>
              <a:t>Vulnerable Personen</a:t>
            </a:r>
          </a:p>
        </p:txBody>
      </p:sp>
      <p:sp>
        <p:nvSpPr>
          <p:cNvPr id="11" name="Textfeld 10">
            <a:extLst>
              <a:ext uri="{FF2B5EF4-FFF2-40B4-BE49-F238E27FC236}">
                <a16:creationId xmlns:a16="http://schemas.microsoft.com/office/drawing/2014/main" id="{1E107AE3-F1CB-B202-AFF3-DE958D061C7B}"/>
              </a:ext>
            </a:extLst>
          </p:cNvPr>
          <p:cNvSpPr txBox="1"/>
          <p:nvPr/>
        </p:nvSpPr>
        <p:spPr>
          <a:xfrm>
            <a:off x="1066798" y="2245947"/>
            <a:ext cx="2694216" cy="738664"/>
          </a:xfrm>
          <a:prstGeom prst="rect">
            <a:avLst/>
          </a:prstGeom>
          <a:solidFill>
            <a:schemeClr val="bg1"/>
          </a:solidFill>
        </p:spPr>
        <p:txBody>
          <a:bodyPr wrap="square" lIns="0" tIns="0" rIns="0" bIns="0">
            <a:spAutoFit/>
          </a:bodyPr>
          <a:lstStyle/>
          <a:p>
            <a:pPr lvl="0">
              <a:spcAft>
                <a:spcPts val="800"/>
              </a:spcAft>
              <a:buSzPts val="1000"/>
              <a:tabLst>
                <a:tab pos="457200" algn="l"/>
              </a:tabLst>
            </a:pPr>
            <a:r>
              <a:rPr lang="de-DE" sz="1600" b="1" kern="100" dirty="0">
                <a:solidFill>
                  <a:srgbClr val="6F6F6E"/>
                </a:solidFill>
                <a:effectLst/>
                <a:ea typeface="Aptos" panose="020B0004020202020204" pitchFamily="34" charset="0"/>
                <a:cs typeface="Times New Roman" panose="02020603050405020304" pitchFamily="18" charset="0"/>
              </a:rPr>
              <a:t>Krankheit</a:t>
            </a:r>
            <a:r>
              <a:rPr lang="de-DE" sz="1600" b="0" kern="100" dirty="0">
                <a:solidFill>
                  <a:srgbClr val="6F6F6E"/>
                </a:solidFill>
                <a:effectLst/>
                <a:ea typeface="Aptos" panose="020B0004020202020204" pitchFamily="34" charset="0"/>
                <a:cs typeface="Times New Roman" panose="02020603050405020304" pitchFamily="18" charset="0"/>
              </a:rPr>
              <a:t>: </a:t>
            </a:r>
            <a:br>
              <a:rPr lang="de-DE" sz="1600" kern="100" dirty="0">
                <a:solidFill>
                  <a:srgbClr val="6F6F6E"/>
                </a:solidFill>
                <a:ea typeface="Aptos" panose="020B0004020202020204" pitchFamily="34" charset="0"/>
                <a:cs typeface="Times New Roman" panose="02020603050405020304" pitchFamily="18" charset="0"/>
              </a:rPr>
            </a:br>
            <a:r>
              <a:rPr lang="de-DE" sz="1600" b="0" kern="100" dirty="0">
                <a:solidFill>
                  <a:srgbClr val="6F6F6E"/>
                </a:solidFill>
                <a:effectLst/>
                <a:ea typeface="Aptos" panose="020B0004020202020204" pitchFamily="34" charset="0"/>
                <a:cs typeface="Times New Roman" panose="02020603050405020304" pitchFamily="18" charset="0"/>
              </a:rPr>
              <a:t>Erfahrung von Ohnmacht und Kontrollverlust.</a:t>
            </a:r>
          </a:p>
        </p:txBody>
      </p:sp>
      <p:sp>
        <p:nvSpPr>
          <p:cNvPr id="13" name="Textfeld 12">
            <a:extLst>
              <a:ext uri="{FF2B5EF4-FFF2-40B4-BE49-F238E27FC236}">
                <a16:creationId xmlns:a16="http://schemas.microsoft.com/office/drawing/2014/main" id="{EEF59D9F-9D85-E068-753C-6B54D8BB5E83}"/>
              </a:ext>
            </a:extLst>
          </p:cNvPr>
          <p:cNvSpPr txBox="1"/>
          <p:nvPr/>
        </p:nvSpPr>
        <p:spPr>
          <a:xfrm>
            <a:off x="1066798" y="3297263"/>
            <a:ext cx="2694216" cy="738664"/>
          </a:xfrm>
          <a:prstGeom prst="rect">
            <a:avLst/>
          </a:prstGeom>
          <a:solidFill>
            <a:schemeClr val="bg1"/>
          </a:solidFill>
        </p:spPr>
        <p:txBody>
          <a:bodyPr wrap="square" lIns="0" tIns="0" rIns="0" bIns="0">
            <a:spAutoFit/>
          </a:bodyPr>
          <a:lstStyle/>
          <a:p>
            <a:pPr lvl="0">
              <a:spcAft>
                <a:spcPts val="800"/>
              </a:spcAft>
              <a:buSzPts val="1000"/>
              <a:tabLst>
                <a:tab pos="457200" algn="l"/>
              </a:tabLst>
            </a:pPr>
            <a:r>
              <a:rPr lang="de-DE" sz="1600" b="1" kern="100" dirty="0">
                <a:solidFill>
                  <a:srgbClr val="6F6F6E"/>
                </a:solidFill>
                <a:effectLst/>
                <a:ea typeface="Aptos" panose="020B0004020202020204" pitchFamily="34" charset="0"/>
                <a:cs typeface="Times New Roman" panose="02020603050405020304" pitchFamily="18" charset="0"/>
              </a:rPr>
              <a:t>Altsein</a:t>
            </a:r>
            <a:r>
              <a:rPr lang="de-DE" sz="1600" b="0" kern="100" dirty="0">
                <a:solidFill>
                  <a:srgbClr val="6F6F6E"/>
                </a:solidFill>
                <a:effectLst/>
                <a:ea typeface="Aptos" panose="020B0004020202020204" pitchFamily="34" charset="0"/>
                <a:cs typeface="Times New Roman" panose="02020603050405020304" pitchFamily="18" charset="0"/>
              </a:rPr>
              <a:t>: </a:t>
            </a:r>
            <a:br>
              <a:rPr lang="de-DE" sz="1600" b="0" kern="100" dirty="0">
                <a:solidFill>
                  <a:srgbClr val="6F6F6E"/>
                </a:solidFill>
                <a:effectLst/>
                <a:ea typeface="Aptos" panose="020B0004020202020204" pitchFamily="34" charset="0"/>
                <a:cs typeface="Times New Roman" panose="02020603050405020304" pitchFamily="18" charset="0"/>
              </a:rPr>
            </a:br>
            <a:r>
              <a:rPr lang="de-DE" sz="1600" b="0" kern="100" dirty="0">
                <a:solidFill>
                  <a:srgbClr val="6F6F6E"/>
                </a:solidFill>
                <a:effectLst/>
                <a:ea typeface="Aptos" panose="020B0004020202020204" pitchFamily="34" charset="0"/>
                <a:cs typeface="Times New Roman" panose="02020603050405020304" pitchFamily="18" charset="0"/>
              </a:rPr>
              <a:t>Loslassen von Gegenwart, Leben aus Erinnerungen.</a:t>
            </a:r>
          </a:p>
        </p:txBody>
      </p:sp>
      <p:sp>
        <p:nvSpPr>
          <p:cNvPr id="16" name="Abgerundetes Rechteck 15">
            <a:extLst>
              <a:ext uri="{FF2B5EF4-FFF2-40B4-BE49-F238E27FC236}">
                <a16:creationId xmlns:a16="http://schemas.microsoft.com/office/drawing/2014/main" id="{870A416A-574D-F971-D4CE-1B89E9A656A1}"/>
              </a:ext>
            </a:extLst>
          </p:cNvPr>
          <p:cNvSpPr/>
          <p:nvPr/>
        </p:nvSpPr>
        <p:spPr>
          <a:xfrm>
            <a:off x="1034140" y="4400269"/>
            <a:ext cx="2726874" cy="92481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lvl="0">
              <a:spcAft>
                <a:spcPts val="800"/>
              </a:spcAft>
              <a:buSzPts val="1000"/>
              <a:tabLst>
                <a:tab pos="457200" algn="l"/>
              </a:tabLst>
            </a:pPr>
            <a:r>
              <a:rPr lang="de-DE" sz="1600" b="1" kern="100" dirty="0">
                <a:solidFill>
                  <a:srgbClr val="6F6F6E"/>
                </a:solidFill>
                <a:ea typeface="Aptos" panose="020B0004020202020204" pitchFamily="34" charset="0"/>
                <a:cs typeface="Times New Roman" panose="02020603050405020304" pitchFamily="18" charset="0"/>
              </a:rPr>
              <a:t>Sterben</a:t>
            </a:r>
            <a:r>
              <a:rPr lang="de-DE" sz="1600" kern="100" dirty="0">
                <a:solidFill>
                  <a:srgbClr val="6F6F6E"/>
                </a:solidFill>
                <a:ea typeface="Aptos" panose="020B0004020202020204" pitchFamily="34" charset="0"/>
                <a:cs typeface="Times New Roman" panose="02020603050405020304" pitchFamily="18" charset="0"/>
              </a:rPr>
              <a:t>: </a:t>
            </a:r>
            <a:br>
              <a:rPr lang="de-DE" sz="1600" kern="100" dirty="0">
                <a:solidFill>
                  <a:srgbClr val="6F6F6E"/>
                </a:solidFill>
                <a:ea typeface="Aptos" panose="020B0004020202020204" pitchFamily="34" charset="0"/>
                <a:cs typeface="Times New Roman" panose="02020603050405020304" pitchFamily="18" charset="0"/>
              </a:rPr>
            </a:br>
            <a:r>
              <a:rPr lang="de-DE" sz="1600" kern="100" dirty="0">
                <a:solidFill>
                  <a:srgbClr val="6F6F6E"/>
                </a:solidFill>
                <a:ea typeface="Aptos" panose="020B0004020202020204" pitchFamily="34" charset="0"/>
                <a:cs typeface="Times New Roman" panose="02020603050405020304" pitchFamily="18" charset="0"/>
              </a:rPr>
              <a:t>Asymmetrie zwischen Sterbendem und Begleitendem; Begleiter bleibt zurück.</a:t>
            </a:r>
          </a:p>
        </p:txBody>
      </p:sp>
    </p:spTree>
    <p:extLst>
      <p:ext uri="{BB962C8B-B14F-4D97-AF65-F5344CB8AC3E}">
        <p14:creationId xmlns:p14="http://schemas.microsoft.com/office/powerpoint/2010/main" val="24685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4237E-E416-052B-4B15-370F5E262053}"/>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AF3D8367-6F8A-A0C1-AEAF-8EB9AFC55C97}"/>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8C8E0119-2476-5606-F1F9-CE20732B50E7}"/>
              </a:ext>
            </a:extLst>
          </p:cNvPr>
          <p:cNvSpPr>
            <a:spLocks noGrp="1"/>
          </p:cNvSpPr>
          <p:nvPr>
            <p:ph idx="1"/>
          </p:nvPr>
        </p:nvSpPr>
        <p:spPr>
          <a:xfrm>
            <a:off x="838200" y="1825625"/>
            <a:ext cx="10515600" cy="1459113"/>
          </a:xfrm>
        </p:spPr>
        <p:txBody>
          <a:bodyPr/>
          <a:lstStyle/>
          <a:p>
            <a:pPr marL="342900" lvl="0" indent="-342900">
              <a:lnSpc>
                <a:spcPct val="115000"/>
              </a:lnSpc>
              <a:spcAft>
                <a:spcPts val="800"/>
              </a:spcAft>
              <a:buSzPts val="1000"/>
              <a:buFont typeface="Symbol" panose="05050102010706020507" pitchFamily="18" charset="2"/>
              <a:buChar char=""/>
              <a:tabLst>
                <a:tab pos="457200" algn="l"/>
              </a:tabLst>
            </a:pPr>
            <a:r>
              <a:rPr lang="de-DE" sz="1600" b="0" kern="100" dirty="0">
                <a:effectLst/>
                <a:ea typeface="Aptos" panose="020B0004020202020204" pitchFamily="34" charset="0"/>
                <a:cs typeface="Times New Roman" panose="02020603050405020304" pitchFamily="18" charset="0"/>
              </a:rPr>
              <a:t>Medizin beginnt mit Wahrnehmung von Not, nicht erst mit Diagnose.</a:t>
            </a:r>
          </a:p>
          <a:p>
            <a:pPr marL="342900" lvl="0" indent="-342900">
              <a:lnSpc>
                <a:spcPct val="115000"/>
              </a:lnSpc>
              <a:spcAft>
                <a:spcPts val="800"/>
              </a:spcAft>
              <a:buSzPts val="1000"/>
              <a:buFont typeface="Symbol" panose="05050102010706020507" pitchFamily="18" charset="2"/>
              <a:buChar char=""/>
              <a:tabLst>
                <a:tab pos="457200" algn="l"/>
              </a:tabLst>
            </a:pPr>
            <a:r>
              <a:rPr lang="de-DE" sz="1600" b="0" kern="100" dirty="0">
                <a:effectLst/>
                <a:ea typeface="Aptos" panose="020B0004020202020204" pitchFamily="34" charset="0"/>
                <a:cs typeface="Times New Roman" panose="02020603050405020304" pitchFamily="18" charset="0"/>
              </a:rPr>
              <a:t>Die Würde des Menschen steht über technologischem Fortschritt.</a:t>
            </a:r>
          </a:p>
          <a:p>
            <a:pPr marL="342900" lvl="0" indent="-342900">
              <a:lnSpc>
                <a:spcPct val="115000"/>
              </a:lnSpc>
              <a:spcAft>
                <a:spcPts val="800"/>
              </a:spcAft>
              <a:buSzPts val="1000"/>
              <a:buFont typeface="Symbol" panose="05050102010706020507" pitchFamily="18" charset="2"/>
              <a:buChar char=""/>
              <a:tabLst>
                <a:tab pos="457200" algn="l"/>
              </a:tabLst>
            </a:pPr>
            <a:r>
              <a:rPr lang="de-DE" sz="1600" b="0" kern="100" dirty="0">
                <a:effectLst/>
                <a:ea typeface="Aptos" panose="020B0004020202020204" pitchFamily="34" charset="0"/>
                <a:cs typeface="Times New Roman" panose="02020603050405020304" pitchFamily="18" charset="0"/>
              </a:rPr>
              <a:t>Zentrale Fragen:</a:t>
            </a:r>
          </a:p>
        </p:txBody>
      </p:sp>
      <p:sp>
        <p:nvSpPr>
          <p:cNvPr id="5" name="Textplatzhalter 4">
            <a:extLst>
              <a:ext uri="{FF2B5EF4-FFF2-40B4-BE49-F238E27FC236}">
                <a16:creationId xmlns:a16="http://schemas.microsoft.com/office/drawing/2014/main" id="{89D8C3F2-2208-8941-4F7F-93B3CCADAF70}"/>
              </a:ext>
            </a:extLst>
          </p:cNvPr>
          <p:cNvSpPr>
            <a:spLocks noGrp="1"/>
          </p:cNvSpPr>
          <p:nvPr>
            <p:ph type="body" sz="quarter" idx="13"/>
          </p:nvPr>
        </p:nvSpPr>
        <p:spPr>
          <a:xfrm>
            <a:off x="838200" y="1022790"/>
            <a:ext cx="9368123" cy="358320"/>
          </a:xfrm>
        </p:spPr>
        <p:txBody>
          <a:bodyPr/>
          <a:lstStyle/>
          <a:p>
            <a:r>
              <a:rPr lang="de-DE" dirty="0"/>
              <a:t>Erweiterung ethischen Denkens</a:t>
            </a:r>
          </a:p>
        </p:txBody>
      </p:sp>
      <p:sp>
        <p:nvSpPr>
          <p:cNvPr id="6" name="Textplatzhalter 5">
            <a:extLst>
              <a:ext uri="{FF2B5EF4-FFF2-40B4-BE49-F238E27FC236}">
                <a16:creationId xmlns:a16="http://schemas.microsoft.com/office/drawing/2014/main" id="{7437CFEE-303A-51F5-85A6-C9B94C8652FC}"/>
              </a:ext>
            </a:extLst>
          </p:cNvPr>
          <p:cNvSpPr>
            <a:spLocks noGrp="1"/>
          </p:cNvSpPr>
          <p:nvPr>
            <p:ph type="body" sz="quarter" idx="14"/>
          </p:nvPr>
        </p:nvSpPr>
        <p:spPr/>
        <p:txBody>
          <a:bodyPr/>
          <a:lstStyle/>
          <a:p>
            <a:endParaRPr lang="de-DE" dirty="0"/>
          </a:p>
        </p:txBody>
      </p:sp>
      <p:sp>
        <p:nvSpPr>
          <p:cNvPr id="7" name="Abgerundetes Rechteck 6"/>
          <p:cNvSpPr/>
          <p:nvPr/>
        </p:nvSpPr>
        <p:spPr>
          <a:xfrm>
            <a:off x="2861541" y="3432671"/>
            <a:ext cx="3142696" cy="559293"/>
          </a:xfrm>
          <a:prstGeom prst="roundRect">
            <a:avLst/>
          </a:prstGeom>
          <a:solidFill>
            <a:srgbClr val="004F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800"/>
              </a:spcAft>
              <a:buSzPts val="1000"/>
              <a:tabLst>
                <a:tab pos="457200" algn="l"/>
              </a:tabLst>
            </a:pPr>
            <a:r>
              <a:rPr lang="de-DE" sz="1600" kern="100" dirty="0">
                <a:ea typeface="Aptos" panose="020B0004020202020204" pitchFamily="34" charset="0"/>
                <a:cs typeface="Times New Roman" panose="02020603050405020304" pitchFamily="18" charset="0"/>
              </a:rPr>
              <a:t>Ab wann hat ein Wesen Würde?</a:t>
            </a:r>
          </a:p>
        </p:txBody>
      </p:sp>
      <p:sp>
        <p:nvSpPr>
          <p:cNvPr id="8" name="Abgerundetes Rechteck 7"/>
          <p:cNvSpPr/>
          <p:nvPr/>
        </p:nvSpPr>
        <p:spPr>
          <a:xfrm>
            <a:off x="2861541" y="4367054"/>
            <a:ext cx="3142696" cy="559293"/>
          </a:xfrm>
          <a:prstGeom prst="roundRect">
            <a:avLst/>
          </a:prstGeom>
          <a:solidFill>
            <a:srgbClr val="004F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800"/>
              </a:spcAft>
              <a:buSzPts val="1000"/>
              <a:tabLst>
                <a:tab pos="457200" algn="l"/>
              </a:tabLst>
            </a:pPr>
            <a:r>
              <a:rPr lang="de-DE" sz="1600" kern="100" dirty="0">
                <a:ea typeface="Aptos" panose="020B0004020202020204" pitchFamily="34" charset="0"/>
                <a:cs typeface="Times New Roman" panose="02020603050405020304" pitchFamily="18" charset="0"/>
              </a:rPr>
              <a:t>Wer wird ethisch anerkannt?</a:t>
            </a:r>
          </a:p>
        </p:txBody>
      </p:sp>
      <p:sp>
        <p:nvSpPr>
          <p:cNvPr id="9" name="Abgerundetes Rechteck 8"/>
          <p:cNvSpPr/>
          <p:nvPr/>
        </p:nvSpPr>
        <p:spPr>
          <a:xfrm>
            <a:off x="2861541" y="5301437"/>
            <a:ext cx="3142696" cy="559293"/>
          </a:xfrm>
          <a:prstGeom prst="roundRect">
            <a:avLst/>
          </a:prstGeom>
          <a:solidFill>
            <a:srgbClr val="004F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800"/>
              </a:spcAft>
              <a:buSzPts val="1000"/>
              <a:tabLst>
                <a:tab pos="457200" algn="l"/>
              </a:tabLst>
            </a:pPr>
            <a:r>
              <a:rPr lang="de-DE" sz="1600" kern="100" dirty="0">
                <a:ea typeface="Aptos" panose="020B0004020202020204" pitchFamily="34" charset="0"/>
                <a:cs typeface="Times New Roman" panose="02020603050405020304" pitchFamily="18" charset="0"/>
              </a:rPr>
              <a:t>Darf Würde gegen andere Werte abgewogen werden?</a:t>
            </a:r>
          </a:p>
        </p:txBody>
      </p:sp>
      <p:pic>
        <p:nvPicPr>
          <p:cNvPr id="12" name="Grafik 11">
            <a:extLst>
              <a:ext uri="{FF2B5EF4-FFF2-40B4-BE49-F238E27FC236}">
                <a16:creationId xmlns:a16="http://schemas.microsoft.com/office/drawing/2014/main" id="{E33733EF-36E4-B12F-63AC-F58BAB4325BA}"/>
              </a:ext>
            </a:extLst>
          </p:cNvPr>
          <p:cNvPicPr>
            <a:picLocks noChangeAspect="1"/>
          </p:cNvPicPr>
          <p:nvPr/>
        </p:nvPicPr>
        <p:blipFill>
          <a:blip r:embed="rId2"/>
          <a:stretch>
            <a:fillRect/>
          </a:stretch>
        </p:blipFill>
        <p:spPr>
          <a:xfrm>
            <a:off x="6550797" y="3441907"/>
            <a:ext cx="3417968" cy="2409586"/>
          </a:xfrm>
          <a:prstGeom prst="rect">
            <a:avLst/>
          </a:prstGeom>
        </p:spPr>
      </p:pic>
    </p:spTree>
    <p:extLst>
      <p:ext uri="{BB962C8B-B14F-4D97-AF65-F5344CB8AC3E}">
        <p14:creationId xmlns:p14="http://schemas.microsoft.com/office/powerpoint/2010/main" val="3673245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BF07F-DD6D-40DA-66A3-54516C82581F}"/>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957F9C93-5061-D0C6-168B-6AADFC8CDFC7}"/>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01CBF242-BA4C-2AD5-3C57-CF20955E3725}"/>
              </a:ext>
            </a:extLst>
          </p:cNvPr>
          <p:cNvSpPr>
            <a:spLocks noGrp="1"/>
          </p:cNvSpPr>
          <p:nvPr>
            <p:ph idx="1"/>
          </p:nvPr>
        </p:nvSpPr>
        <p:spPr>
          <a:xfrm>
            <a:off x="838200" y="2522906"/>
            <a:ext cx="5257800" cy="2703300"/>
          </a:xfrm>
        </p:spPr>
        <p:txBody>
          <a:bodyPr/>
          <a:lstStyle/>
          <a:p>
            <a:pPr marL="342900" lvl="0" indent="-342900">
              <a:lnSpc>
                <a:spcPct val="115000"/>
              </a:lnSpc>
              <a:spcAft>
                <a:spcPts val="800"/>
              </a:spcAft>
              <a:buSzPts val="1000"/>
              <a:buFont typeface="Symbol" panose="05050102010706020507" pitchFamily="18" charset="2"/>
              <a:buChar char=""/>
              <a:tabLst>
                <a:tab pos="457200" algn="l"/>
              </a:tabLst>
            </a:pPr>
            <a:r>
              <a:rPr lang="de-DE" sz="1600" b="0" kern="100" dirty="0">
                <a:effectLst/>
                <a:ea typeface="Aptos" panose="020B0004020202020204" pitchFamily="34" charset="0"/>
                <a:cs typeface="Times New Roman" panose="02020603050405020304" pitchFamily="18" charset="0"/>
              </a:rPr>
              <a:t>Ethik ist praxisnah und notwendig im Umgang mit vulnerablen Menschen.</a:t>
            </a:r>
          </a:p>
          <a:p>
            <a:pPr marL="342900" lvl="0" indent="-342900">
              <a:lnSpc>
                <a:spcPct val="115000"/>
              </a:lnSpc>
              <a:spcAft>
                <a:spcPts val="800"/>
              </a:spcAft>
              <a:buSzPts val="1000"/>
              <a:buFont typeface="Symbol" panose="05050102010706020507" pitchFamily="18" charset="2"/>
              <a:buChar char=""/>
              <a:tabLst>
                <a:tab pos="457200" algn="l"/>
              </a:tabLst>
            </a:pPr>
            <a:r>
              <a:rPr lang="de-DE" sz="1600" b="0" kern="100" dirty="0">
                <a:effectLst/>
                <a:ea typeface="Aptos" panose="020B0004020202020204" pitchFamily="34" charset="0"/>
                <a:cs typeface="Times New Roman" panose="02020603050405020304" pitchFamily="18" charset="0"/>
              </a:rPr>
              <a:t>Ziel ist reflektiertes, verantwortungsvolles Handeln.</a:t>
            </a:r>
          </a:p>
          <a:p>
            <a:pPr marL="342900" lvl="0" indent="-342900">
              <a:lnSpc>
                <a:spcPct val="115000"/>
              </a:lnSpc>
              <a:spcAft>
                <a:spcPts val="800"/>
              </a:spcAft>
              <a:buSzPts val="1000"/>
              <a:buFont typeface="Symbol" panose="05050102010706020507" pitchFamily="18" charset="2"/>
              <a:buChar char=""/>
              <a:tabLst>
                <a:tab pos="457200" algn="l"/>
              </a:tabLst>
            </a:pPr>
            <a:r>
              <a:rPr lang="de-DE" sz="1600" b="0" kern="100" dirty="0">
                <a:effectLst/>
                <a:ea typeface="Aptos" panose="020B0004020202020204" pitchFamily="34" charset="0"/>
                <a:cs typeface="Times New Roman" panose="02020603050405020304" pitchFamily="18" charset="0"/>
              </a:rPr>
              <a:t>Die Würde des Menschen steht im Zentrum – in jeder Lebensphase und in jedem Zustand.</a:t>
            </a:r>
          </a:p>
        </p:txBody>
      </p:sp>
      <p:sp>
        <p:nvSpPr>
          <p:cNvPr id="5" name="Textplatzhalter 4">
            <a:extLst>
              <a:ext uri="{FF2B5EF4-FFF2-40B4-BE49-F238E27FC236}">
                <a16:creationId xmlns:a16="http://schemas.microsoft.com/office/drawing/2014/main" id="{2E48DA01-9E95-93DF-3596-6EA8B70CC7E7}"/>
              </a:ext>
            </a:extLst>
          </p:cNvPr>
          <p:cNvSpPr>
            <a:spLocks noGrp="1"/>
          </p:cNvSpPr>
          <p:nvPr>
            <p:ph type="body" sz="quarter" idx="13"/>
          </p:nvPr>
        </p:nvSpPr>
        <p:spPr>
          <a:xfrm>
            <a:off x="838200" y="1022790"/>
            <a:ext cx="9368123" cy="358320"/>
          </a:xfrm>
        </p:spPr>
        <p:txBody>
          <a:bodyPr/>
          <a:lstStyle/>
          <a:p>
            <a:r>
              <a:rPr lang="de-DE" dirty="0"/>
              <a:t>Fazit</a:t>
            </a:r>
          </a:p>
        </p:txBody>
      </p:sp>
      <p:sp>
        <p:nvSpPr>
          <p:cNvPr id="6" name="Textplatzhalter 5">
            <a:extLst>
              <a:ext uri="{FF2B5EF4-FFF2-40B4-BE49-F238E27FC236}">
                <a16:creationId xmlns:a16="http://schemas.microsoft.com/office/drawing/2014/main" id="{FA0BBA9E-98D6-5A0C-D2A1-B7058245373F}"/>
              </a:ext>
            </a:extLst>
          </p:cNvPr>
          <p:cNvSpPr>
            <a:spLocks noGrp="1"/>
          </p:cNvSpPr>
          <p:nvPr>
            <p:ph type="body" sz="quarter" idx="14"/>
          </p:nvPr>
        </p:nvSpPr>
        <p:spPr/>
        <p:txBody>
          <a:bodyPr/>
          <a:lstStyle/>
          <a:p>
            <a:endParaRPr lang="de-DE" dirty="0"/>
          </a:p>
        </p:txBody>
      </p:sp>
      <p:pic>
        <p:nvPicPr>
          <p:cNvPr id="2" name="Grafik 1"/>
          <p:cNvPicPr>
            <a:picLocks noChangeAspect="1"/>
          </p:cNvPicPr>
          <p:nvPr/>
        </p:nvPicPr>
        <p:blipFill rotWithShape="1">
          <a:blip r:embed="rId3">
            <a:extLst>
              <a:ext uri="{28A0092B-C50C-407E-A947-70E740481C1C}">
                <a14:useLocalDpi xmlns:a14="http://schemas.microsoft.com/office/drawing/2010/main" val="0"/>
              </a:ext>
            </a:extLst>
          </a:blip>
          <a:srcRect l="7348" t="7266" r="7122" b="7186"/>
          <a:stretch/>
        </p:blipFill>
        <p:spPr>
          <a:xfrm>
            <a:off x="6778043" y="2573976"/>
            <a:ext cx="4012707" cy="2601159"/>
          </a:xfrm>
          <a:prstGeom prst="rect">
            <a:avLst/>
          </a:prstGeom>
        </p:spPr>
      </p:pic>
    </p:spTree>
    <p:extLst>
      <p:ext uri="{BB962C8B-B14F-4D97-AF65-F5344CB8AC3E}">
        <p14:creationId xmlns:p14="http://schemas.microsoft.com/office/powerpoint/2010/main" val="393378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E494A-2B15-9213-E66F-B513C8DED3C9}"/>
            </a:ext>
          </a:extLst>
        </p:cNvPr>
        <p:cNvGrpSpPr/>
        <p:nvPr/>
      </p:nvGrpSpPr>
      <p:grpSpPr>
        <a:xfrm>
          <a:off x="0" y="0"/>
          <a:ext cx="0" cy="0"/>
          <a:chOff x="0" y="0"/>
          <a:chExt cx="0" cy="0"/>
        </a:xfrm>
      </p:grpSpPr>
      <p:sp>
        <p:nvSpPr>
          <p:cNvPr id="5" name="Textplatzhalter 4">
            <a:extLst>
              <a:ext uri="{FF2B5EF4-FFF2-40B4-BE49-F238E27FC236}">
                <a16:creationId xmlns:a16="http://schemas.microsoft.com/office/drawing/2014/main" id="{16DCB540-F596-BDA2-12E1-A6F840E14385}"/>
              </a:ext>
            </a:extLst>
          </p:cNvPr>
          <p:cNvSpPr>
            <a:spLocks noGrp="1"/>
          </p:cNvSpPr>
          <p:nvPr>
            <p:ph type="body" sz="quarter" idx="13"/>
          </p:nvPr>
        </p:nvSpPr>
        <p:spPr>
          <a:xfrm>
            <a:off x="838200" y="1022790"/>
            <a:ext cx="9368123" cy="358320"/>
          </a:xfrm>
        </p:spPr>
        <p:txBody>
          <a:bodyPr/>
          <a:lstStyle/>
          <a:p>
            <a:endParaRPr lang="de-DE" dirty="0"/>
          </a:p>
        </p:txBody>
      </p:sp>
      <p:sp>
        <p:nvSpPr>
          <p:cNvPr id="6" name="Textplatzhalter 5">
            <a:extLst>
              <a:ext uri="{FF2B5EF4-FFF2-40B4-BE49-F238E27FC236}">
                <a16:creationId xmlns:a16="http://schemas.microsoft.com/office/drawing/2014/main" id="{1CDBF0D6-D314-979A-C9C1-98FEECE3E769}"/>
              </a:ext>
            </a:extLst>
          </p:cNvPr>
          <p:cNvSpPr>
            <a:spLocks noGrp="1"/>
          </p:cNvSpPr>
          <p:nvPr>
            <p:ph type="body" sz="quarter" idx="14"/>
          </p:nvPr>
        </p:nvSpPr>
        <p:spPr/>
        <p:txBody>
          <a:bodyPr/>
          <a:lstStyle/>
          <a:p>
            <a:endParaRPr lang="de-DE" dirty="0"/>
          </a:p>
        </p:txBody>
      </p:sp>
      <p:sp>
        <p:nvSpPr>
          <p:cNvPr id="10" name="Titel 9">
            <a:extLst>
              <a:ext uri="{FF2B5EF4-FFF2-40B4-BE49-F238E27FC236}">
                <a16:creationId xmlns:a16="http://schemas.microsoft.com/office/drawing/2014/main" id="{6CFE0621-68C7-B609-5032-A7E629E8F25A}"/>
              </a:ext>
            </a:extLst>
          </p:cNvPr>
          <p:cNvSpPr>
            <a:spLocks noGrp="1"/>
          </p:cNvSpPr>
          <p:nvPr>
            <p:ph type="title"/>
          </p:nvPr>
        </p:nvSpPr>
        <p:spPr/>
        <p:txBody>
          <a:bodyPr/>
          <a:lstStyle/>
          <a:p>
            <a:r>
              <a:rPr lang="de-DE" dirty="0"/>
              <a:t>Literaturverzeichnis</a:t>
            </a:r>
          </a:p>
        </p:txBody>
      </p:sp>
      <p:sp>
        <p:nvSpPr>
          <p:cNvPr id="11" name="Inhaltsplatzhalter 3">
            <a:extLst>
              <a:ext uri="{FF2B5EF4-FFF2-40B4-BE49-F238E27FC236}">
                <a16:creationId xmlns:a16="http://schemas.microsoft.com/office/drawing/2014/main" id="{41F5735B-F852-91A5-F486-45572BE6EB49}"/>
              </a:ext>
            </a:extLst>
          </p:cNvPr>
          <p:cNvSpPr>
            <a:spLocks noGrp="1"/>
          </p:cNvSpPr>
          <p:nvPr>
            <p:ph idx="1"/>
          </p:nvPr>
        </p:nvSpPr>
        <p:spPr>
          <a:xfrm>
            <a:off x="838200" y="1567543"/>
            <a:ext cx="10515600" cy="4529531"/>
          </a:xfrm>
        </p:spPr>
        <p:txBody>
          <a:bodyPr/>
          <a:lstStyle/>
          <a:p>
            <a:pPr marL="0" indent="0">
              <a:buNone/>
            </a:pPr>
            <a:r>
              <a:rPr lang="de-DE" sz="1100" b="0" kern="100" dirty="0">
                <a:cs typeface="Times New Roman" panose="02020603050405020304" pitchFamily="18" charset="0"/>
              </a:rPr>
              <a:t>Buddeberg, E. (2016). Ethik und Politik im Anschluss an Levinas – Zwischen dem einen und den vielen Anderen? Zeitschrift für Praktische Philosophie, 3(1), 93–124. https://doi.org/10.22613/zfpp/3.1.4</a:t>
            </a:r>
          </a:p>
          <a:p>
            <a:pPr marL="0" indent="0">
              <a:buNone/>
            </a:pPr>
            <a:r>
              <a:rPr lang="de-DE" sz="1100" b="0" kern="100" dirty="0">
                <a:cs typeface="Times New Roman" panose="02020603050405020304" pitchFamily="18" charset="0"/>
              </a:rPr>
              <a:t>Fröhlich, G. (2022). John Stuart Mill: Utilitarismus. In M. </a:t>
            </a:r>
            <a:r>
              <a:rPr lang="de-DE" sz="1100" b="0" kern="100" dirty="0" err="1">
                <a:cs typeface="Times New Roman" panose="02020603050405020304" pitchFamily="18" charset="0"/>
              </a:rPr>
              <a:t>Düchs</a:t>
            </a:r>
            <a:r>
              <a:rPr lang="de-DE" sz="1100" b="0" kern="100" dirty="0">
                <a:cs typeface="Times New Roman" panose="02020603050405020304" pitchFamily="18" charset="0"/>
              </a:rPr>
              <a:t>, S. Meisel &amp; S. Weichlein (Hrsg.), Klassiker der Ethik: Studienbuch (1. Auflage, S. 215–250). Verlag Karl Alber. https://doi.org/10.5771/9783495999097-215</a:t>
            </a:r>
          </a:p>
          <a:p>
            <a:pPr marL="0" indent="0">
              <a:buNone/>
            </a:pPr>
            <a:r>
              <a:rPr lang="de-DE" sz="1100" b="0" kern="100" dirty="0">
                <a:cs typeface="Times New Roman" panose="02020603050405020304" pitchFamily="18" charset="0"/>
              </a:rPr>
              <a:t>Fuchs, M., Heinemann, T., Heinrichs, B., Hübner, D., Kipper, J., </a:t>
            </a:r>
            <a:r>
              <a:rPr lang="de-DE" sz="1100" b="0" kern="100" dirty="0" err="1">
                <a:cs typeface="Times New Roman" panose="02020603050405020304" pitchFamily="18" charset="0"/>
              </a:rPr>
              <a:t>Rottländer</a:t>
            </a:r>
            <a:r>
              <a:rPr lang="de-DE" sz="1100" b="0" kern="100" dirty="0">
                <a:cs typeface="Times New Roman" panose="02020603050405020304" pitchFamily="18" charset="0"/>
              </a:rPr>
              <a:t>, K., Runkel, T., Spranger, T. M., Vermeulen, V. &amp; Völker-Albert, M. (2015). Forschungsethik: Eine Einführung (Juli 2010). Verlag J. B. Metzler. http://gbv.eblib.com/patron/FullRecord.aspx?p=4528644 </a:t>
            </a:r>
          </a:p>
          <a:p>
            <a:pPr marL="0" indent="0">
              <a:buNone/>
            </a:pPr>
            <a:r>
              <a:rPr lang="de-DE" sz="1100" b="0" kern="100" dirty="0">
                <a:cs typeface="Times New Roman" panose="02020603050405020304" pitchFamily="18" charset="0"/>
              </a:rPr>
              <a:t>Hadorn, G. H. (2000). Verantwortungsbegriff und kategorischer Imperativ der Zukunftsethik von Hans Jonas. Zeitschrift für philosophische Forschung, 54(2), 218–237. http://www.jstor.org/stable/20484952</a:t>
            </a:r>
          </a:p>
          <a:p>
            <a:pPr marL="0" indent="0">
              <a:buNone/>
            </a:pPr>
            <a:r>
              <a:rPr lang="de-DE" sz="1100" b="0" kern="100" dirty="0" err="1">
                <a:cs typeface="Times New Roman" panose="02020603050405020304" pitchFamily="18" charset="0"/>
              </a:rPr>
              <a:t>Mesch</a:t>
            </a:r>
            <a:r>
              <a:rPr lang="de-DE" sz="1100" b="0" kern="100" dirty="0">
                <a:cs typeface="Times New Roman" panose="02020603050405020304" pitchFamily="18" charset="0"/>
              </a:rPr>
              <a:t>, W. (2016). Die aristotelische Tugendethik und ihre Attraktivität aus heutiger Sicht. In T. S. Hoffmann (Hrsg.), Grundbegriffe des Praktischen (1. Auflage). Verlag Karl Alber.</a:t>
            </a:r>
          </a:p>
          <a:p>
            <a:pPr marL="0" indent="0">
              <a:buNone/>
            </a:pPr>
            <a:r>
              <a:rPr lang="de-DE" sz="1100" b="0" kern="100" dirty="0">
                <a:cs typeface="Times New Roman" panose="02020603050405020304" pitchFamily="18" charset="0"/>
              </a:rPr>
              <a:t>Pieper, A. (2017). Einführung in die Ethik. </a:t>
            </a:r>
            <a:r>
              <a:rPr lang="de-DE" sz="1100" b="0" kern="100" dirty="0" err="1">
                <a:cs typeface="Times New Roman" panose="02020603050405020304" pitchFamily="18" charset="0"/>
              </a:rPr>
              <a:t>utb</a:t>
            </a:r>
            <a:r>
              <a:rPr lang="de-DE" sz="1100" b="0" kern="100" dirty="0">
                <a:cs typeface="Times New Roman" panose="02020603050405020304" pitchFamily="18" charset="0"/>
              </a:rPr>
              <a:t> GmbH. https://doi.org/10.36198/9783838546964</a:t>
            </a:r>
          </a:p>
          <a:p>
            <a:pPr marL="0" indent="0">
              <a:buNone/>
            </a:pPr>
            <a:r>
              <a:rPr lang="de-DE" sz="1100" b="0" kern="100" dirty="0" err="1">
                <a:cs typeface="Times New Roman" panose="02020603050405020304" pitchFamily="18" charset="0"/>
              </a:rPr>
              <a:t>Pleger</a:t>
            </a:r>
            <a:r>
              <a:rPr lang="de-DE" sz="1100" b="0" kern="100" dirty="0">
                <a:cs typeface="Times New Roman" panose="02020603050405020304" pitchFamily="18" charset="0"/>
              </a:rPr>
              <a:t>, W. (2020). IV Praktische Vernunft – Die Pflichtethik. In W. </a:t>
            </a:r>
            <a:r>
              <a:rPr lang="de-DE" sz="1100" b="0" kern="100" dirty="0" err="1">
                <a:cs typeface="Times New Roman" panose="02020603050405020304" pitchFamily="18" charset="0"/>
              </a:rPr>
              <a:t>Pleger</a:t>
            </a:r>
            <a:r>
              <a:rPr lang="de-DE" sz="1100" b="0" kern="100" dirty="0">
                <a:cs typeface="Times New Roman" panose="02020603050405020304" pitchFamily="18" charset="0"/>
              </a:rPr>
              <a:t> (Hrsg.), Das gute Leben (S. 105–133). J.B. Metzler. https://doi.org/10.1007/978-3-476-04980-3_5</a:t>
            </a:r>
          </a:p>
          <a:p>
            <a:pPr marL="0" indent="0">
              <a:buNone/>
            </a:pPr>
            <a:r>
              <a:rPr lang="de-DE" sz="1100" b="0" kern="100" dirty="0">
                <a:cs typeface="Times New Roman" panose="02020603050405020304" pitchFamily="18" charset="0"/>
              </a:rPr>
              <a:t>Werner, M. H. (2021). Einführung in die Ethik. J.B. Metzler. https://doi.org/10.1007/978-3-476-05293-3</a:t>
            </a:r>
          </a:p>
          <a:p>
            <a:pPr marL="0" indent="0">
              <a:buNone/>
            </a:pPr>
            <a:r>
              <a:rPr lang="de-DE" sz="1100" b="0" kern="100" dirty="0">
                <a:cs typeface="Times New Roman" panose="02020603050405020304" pitchFamily="18" charset="0"/>
              </a:rPr>
              <a:t>Wild, V. (2014). Vulnerabilität. In C. Lenk, G. </a:t>
            </a:r>
            <a:r>
              <a:rPr lang="de-DE" sz="1100" b="0" kern="100" dirty="0" err="1">
                <a:cs typeface="Times New Roman" panose="02020603050405020304" pitchFamily="18" charset="0"/>
              </a:rPr>
              <a:t>Duttge</a:t>
            </a:r>
            <a:r>
              <a:rPr lang="de-DE" sz="1100" b="0" kern="100" dirty="0">
                <a:cs typeface="Times New Roman" panose="02020603050405020304" pitchFamily="18" charset="0"/>
              </a:rPr>
              <a:t> &amp; H. </a:t>
            </a:r>
            <a:r>
              <a:rPr lang="de-DE" sz="1100" b="0" kern="100" dirty="0" err="1">
                <a:cs typeface="Times New Roman" panose="02020603050405020304" pitchFamily="18" charset="0"/>
              </a:rPr>
              <a:t>Fangerau</a:t>
            </a:r>
            <a:r>
              <a:rPr lang="de-DE" sz="1100" b="0" kern="100" dirty="0">
                <a:cs typeface="Times New Roman" panose="02020603050405020304" pitchFamily="18" charset="0"/>
              </a:rPr>
              <a:t> (Hrsg.), Handbuch Ethik und Recht der Forschung am Menschen (S. 297–298). Springer Berlin Heidelberg. https://doi.org/10.1007/978-3-642-35099-3_50</a:t>
            </a:r>
          </a:p>
          <a:p>
            <a:pPr marL="0" indent="0">
              <a:buNone/>
            </a:pPr>
            <a:endParaRPr lang="de-DE" sz="1100" b="0" kern="100" dirty="0">
              <a:cs typeface="Times New Roman" panose="02020603050405020304" pitchFamily="18" charset="0"/>
            </a:endParaRPr>
          </a:p>
        </p:txBody>
      </p:sp>
    </p:spTree>
    <p:extLst>
      <p:ext uri="{BB962C8B-B14F-4D97-AF65-F5344CB8AC3E}">
        <p14:creationId xmlns:p14="http://schemas.microsoft.com/office/powerpoint/2010/main" val="3159515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049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FCFA4-27BA-FD4E-5766-5CF1726674BE}"/>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B5698A64-1C37-5B25-572B-4BE60F40A170}"/>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5519D0B1-9C19-8D6C-8BCC-7126A8B235CE}"/>
              </a:ext>
            </a:extLst>
          </p:cNvPr>
          <p:cNvSpPr>
            <a:spLocks noGrp="1"/>
          </p:cNvSpPr>
          <p:nvPr>
            <p:ph idx="1"/>
          </p:nvPr>
        </p:nvSpPr>
        <p:spPr>
          <a:xfrm>
            <a:off x="546166" y="5149045"/>
            <a:ext cx="2372172" cy="752440"/>
          </a:xfrm>
        </p:spPr>
        <p:txBody>
          <a:bodyPr/>
          <a:lstStyle/>
          <a:p>
            <a:pPr marL="0" lvl="0" indent="0">
              <a:lnSpc>
                <a:spcPct val="115000"/>
              </a:lnSpc>
              <a:spcAft>
                <a:spcPts val="800"/>
              </a:spcAft>
              <a:buSzPts val="1000"/>
              <a:buNone/>
              <a:tabLst>
                <a:tab pos="457200" algn="l"/>
              </a:tabLst>
            </a:pPr>
            <a:r>
              <a:rPr lang="de-DE" sz="1800" kern="100" dirty="0">
                <a:effectLst/>
                <a:ea typeface="Aptos" panose="020B0004020202020204" pitchFamily="34" charset="0"/>
                <a:cs typeface="Times New Roman" panose="02020603050405020304" pitchFamily="18" charset="0"/>
              </a:rPr>
              <a:t>Neue Möglichkeiten kritisch einordnen</a:t>
            </a:r>
          </a:p>
        </p:txBody>
      </p:sp>
      <p:sp>
        <p:nvSpPr>
          <p:cNvPr id="5" name="Textplatzhalter 4">
            <a:extLst>
              <a:ext uri="{FF2B5EF4-FFF2-40B4-BE49-F238E27FC236}">
                <a16:creationId xmlns:a16="http://schemas.microsoft.com/office/drawing/2014/main" id="{64DDE40E-3062-9C8E-98DA-667379757452}"/>
              </a:ext>
            </a:extLst>
          </p:cNvPr>
          <p:cNvSpPr>
            <a:spLocks noGrp="1"/>
          </p:cNvSpPr>
          <p:nvPr>
            <p:ph type="body" sz="quarter" idx="13"/>
          </p:nvPr>
        </p:nvSpPr>
        <p:spPr>
          <a:xfrm>
            <a:off x="838200" y="1022790"/>
            <a:ext cx="9368123" cy="358320"/>
          </a:xfrm>
        </p:spPr>
        <p:txBody>
          <a:bodyPr/>
          <a:lstStyle/>
          <a:p>
            <a:r>
              <a:rPr lang="de-DE" dirty="0"/>
              <a:t>Warum ist Ethik in der Wissenschaft wichtig?</a:t>
            </a:r>
          </a:p>
        </p:txBody>
      </p:sp>
      <p:sp>
        <p:nvSpPr>
          <p:cNvPr id="7" name="Rechteck 6"/>
          <p:cNvSpPr/>
          <p:nvPr/>
        </p:nvSpPr>
        <p:spPr>
          <a:xfrm>
            <a:off x="546166" y="1954585"/>
            <a:ext cx="2806666" cy="710707"/>
          </a:xfrm>
          <a:prstGeom prst="rect">
            <a:avLst/>
          </a:prstGeom>
        </p:spPr>
        <p:txBody>
          <a:bodyPr wrap="square">
            <a:spAutoFit/>
          </a:bodyPr>
          <a:lstStyle/>
          <a:p>
            <a:pPr lvl="0">
              <a:lnSpc>
                <a:spcPct val="115000"/>
              </a:lnSpc>
              <a:spcBef>
                <a:spcPts val="1000"/>
              </a:spcBef>
              <a:spcAft>
                <a:spcPts val="800"/>
              </a:spcAft>
              <a:buSzPts val="1000"/>
              <a:tabLst>
                <a:tab pos="457200" algn="l"/>
              </a:tabLst>
            </a:pPr>
            <a:r>
              <a:rPr lang="de-DE" b="1" kern="100" dirty="0">
                <a:solidFill>
                  <a:srgbClr val="6F6F6E"/>
                </a:solidFill>
                <a:ea typeface="Aptos" panose="020B0004020202020204" pitchFamily="34" charset="0"/>
                <a:cs typeface="Times New Roman" panose="02020603050405020304" pitchFamily="18" charset="0"/>
              </a:rPr>
              <a:t>Gesellschaftliche Verantwortung</a:t>
            </a:r>
          </a:p>
        </p:txBody>
      </p:sp>
      <p:sp>
        <p:nvSpPr>
          <p:cNvPr id="9" name="Rechteck 8"/>
          <p:cNvSpPr/>
          <p:nvPr/>
        </p:nvSpPr>
        <p:spPr>
          <a:xfrm>
            <a:off x="546166" y="3100679"/>
            <a:ext cx="2372172" cy="646331"/>
          </a:xfrm>
          <a:prstGeom prst="rect">
            <a:avLst/>
          </a:prstGeom>
        </p:spPr>
        <p:txBody>
          <a:bodyPr wrap="square">
            <a:spAutoFit/>
          </a:bodyPr>
          <a:lstStyle/>
          <a:p>
            <a:r>
              <a:rPr lang="de-DE" b="1" kern="100" dirty="0">
                <a:solidFill>
                  <a:srgbClr val="6F6F6E"/>
                </a:solidFill>
                <a:ea typeface="Aptos" panose="020B0004020202020204" pitchFamily="34" charset="0"/>
                <a:cs typeface="Times New Roman" panose="02020603050405020304" pitchFamily="18" charset="0"/>
              </a:rPr>
              <a:t>Schutz von Lebewesen und Umwelt </a:t>
            </a:r>
            <a:endParaRPr lang="de-DE" dirty="0"/>
          </a:p>
        </p:txBody>
      </p:sp>
      <p:sp>
        <p:nvSpPr>
          <p:cNvPr id="11" name="Rechteck 10"/>
          <p:cNvSpPr/>
          <p:nvPr/>
        </p:nvSpPr>
        <p:spPr>
          <a:xfrm>
            <a:off x="546166" y="4114631"/>
            <a:ext cx="2372172" cy="646331"/>
          </a:xfrm>
          <a:prstGeom prst="rect">
            <a:avLst/>
          </a:prstGeom>
        </p:spPr>
        <p:txBody>
          <a:bodyPr wrap="square">
            <a:spAutoFit/>
          </a:bodyPr>
          <a:lstStyle/>
          <a:p>
            <a:r>
              <a:rPr lang="de-DE" b="1" kern="100" dirty="0">
                <a:solidFill>
                  <a:srgbClr val="6F6F6E"/>
                </a:solidFill>
                <a:ea typeface="Aptos" panose="020B0004020202020204" pitchFamily="34" charset="0"/>
                <a:cs typeface="Times New Roman" panose="02020603050405020304" pitchFamily="18" charset="0"/>
              </a:rPr>
              <a:t>Vertrauen in Wissenschaft </a:t>
            </a:r>
            <a:endParaRPr lang="de-DE" dirty="0"/>
          </a:p>
        </p:txBody>
      </p:sp>
      <p:pic>
        <p:nvPicPr>
          <p:cNvPr id="14" name="Grafik 13">
            <a:extLst>
              <a:ext uri="{FF2B5EF4-FFF2-40B4-BE49-F238E27FC236}">
                <a16:creationId xmlns:a16="http://schemas.microsoft.com/office/drawing/2014/main" id="{C512E768-7AC3-DD5C-9E89-8970F7AA54E5}"/>
              </a:ext>
            </a:extLst>
          </p:cNvPr>
          <p:cNvPicPr>
            <a:picLocks noChangeAspect="1"/>
          </p:cNvPicPr>
          <p:nvPr/>
        </p:nvPicPr>
        <p:blipFill rotWithShape="1">
          <a:blip r:embed="rId3"/>
          <a:srcRect l="13045" t="5487" r="6006"/>
          <a:stretch/>
        </p:blipFill>
        <p:spPr>
          <a:xfrm>
            <a:off x="9347200" y="3363148"/>
            <a:ext cx="2844800" cy="2846397"/>
          </a:xfrm>
          <a:prstGeom prst="rect">
            <a:avLst/>
          </a:prstGeom>
        </p:spPr>
      </p:pic>
      <p:sp>
        <p:nvSpPr>
          <p:cNvPr id="15" name="Rechteck 14">
            <a:extLst>
              <a:ext uri="{FF2B5EF4-FFF2-40B4-BE49-F238E27FC236}">
                <a16:creationId xmlns:a16="http://schemas.microsoft.com/office/drawing/2014/main" id="{E8A2B13D-CC4A-2048-C5AB-C2A022FE33C7}"/>
              </a:ext>
            </a:extLst>
          </p:cNvPr>
          <p:cNvSpPr/>
          <p:nvPr/>
        </p:nvSpPr>
        <p:spPr>
          <a:xfrm>
            <a:off x="10292628" y="4102569"/>
            <a:ext cx="1460154" cy="16053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numCol="1" rtlCol="0" anchor="ctr"/>
          <a:lstStyle/>
          <a:p>
            <a:r>
              <a:rPr lang="de-DE" sz="1400" b="1" dirty="0">
                <a:solidFill>
                  <a:srgbClr val="6F6F6E"/>
                </a:solidFill>
              </a:rPr>
              <a:t>Folge-Tipp:</a:t>
            </a:r>
          </a:p>
          <a:p>
            <a:r>
              <a:rPr lang="de-DE" sz="1200" dirty="0">
                <a:solidFill>
                  <a:srgbClr val="0A4F9F"/>
                </a:solidFill>
              </a:rPr>
              <a:t>„Würdelose Forschung: Tödliche Studie in den USA“ </a:t>
            </a:r>
            <a:r>
              <a:rPr lang="de-DE" sz="1200" dirty="0">
                <a:solidFill>
                  <a:srgbClr val="6F6F6E"/>
                </a:solidFill>
              </a:rPr>
              <a:t>von</a:t>
            </a:r>
            <a:r>
              <a:rPr lang="de-DE" sz="1200" dirty="0">
                <a:solidFill>
                  <a:srgbClr val="004F9F"/>
                </a:solidFill>
              </a:rPr>
              <a:t> </a:t>
            </a:r>
          </a:p>
          <a:p>
            <a:r>
              <a:rPr lang="de-DE" sz="1200" dirty="0">
                <a:solidFill>
                  <a:srgbClr val="0A4F9F"/>
                </a:solidFill>
              </a:rPr>
              <a:t>Siege der Medizin|</a:t>
            </a:r>
            <a:br>
              <a:rPr lang="de-DE" sz="1200" dirty="0">
                <a:solidFill>
                  <a:srgbClr val="0A4F9F"/>
                </a:solidFill>
              </a:rPr>
            </a:br>
            <a:r>
              <a:rPr lang="de-DE" sz="1200" dirty="0">
                <a:solidFill>
                  <a:srgbClr val="0A4F9F"/>
                </a:solidFill>
              </a:rPr>
              <a:t>Der medizinhistorische Podcast</a:t>
            </a:r>
          </a:p>
          <a:p>
            <a:endParaRPr lang="de-DE" sz="1400" dirty="0">
              <a:solidFill>
                <a:srgbClr val="004F9F"/>
              </a:solidFill>
            </a:endParaRPr>
          </a:p>
          <a:p>
            <a:br>
              <a:rPr lang="de-DE" sz="1400" dirty="0">
                <a:solidFill>
                  <a:srgbClr val="004F9F"/>
                </a:solidFill>
              </a:rPr>
            </a:br>
            <a:endParaRPr lang="de-DE" sz="1400" dirty="0">
              <a:solidFill>
                <a:srgbClr val="004F9F"/>
              </a:solidFill>
            </a:endParaRPr>
          </a:p>
        </p:txBody>
      </p:sp>
      <p:pic>
        <p:nvPicPr>
          <p:cNvPr id="17" name="Grafik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6965" y="5158431"/>
            <a:ext cx="733669" cy="733669"/>
          </a:xfrm>
          <a:prstGeom prst="rect">
            <a:avLst/>
          </a:prstGeom>
        </p:spPr>
      </p:pic>
      <p:sp>
        <p:nvSpPr>
          <p:cNvPr id="2" name="Pfeil nach rechts 1">
            <a:extLst>
              <a:ext uri="{FF2B5EF4-FFF2-40B4-BE49-F238E27FC236}">
                <a16:creationId xmlns:a16="http://schemas.microsoft.com/office/drawing/2014/main" id="{C55D73F1-D9C2-2BC1-9794-61A143703CD4}"/>
              </a:ext>
            </a:extLst>
          </p:cNvPr>
          <p:cNvSpPr/>
          <p:nvPr/>
        </p:nvSpPr>
        <p:spPr>
          <a:xfrm>
            <a:off x="2983690" y="2319649"/>
            <a:ext cx="632780" cy="179882"/>
          </a:xfrm>
          <a:prstGeom prst="rightArrow">
            <a:avLst/>
          </a:prstGeom>
          <a:solidFill>
            <a:srgbClr val="0A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a:extLst>
              <a:ext uri="{FF2B5EF4-FFF2-40B4-BE49-F238E27FC236}">
                <a16:creationId xmlns:a16="http://schemas.microsoft.com/office/drawing/2014/main" id="{66869E41-F582-EF5C-2529-AAC1F3825250}"/>
              </a:ext>
            </a:extLst>
          </p:cNvPr>
          <p:cNvSpPr/>
          <p:nvPr/>
        </p:nvSpPr>
        <p:spPr>
          <a:xfrm>
            <a:off x="2985671" y="3350962"/>
            <a:ext cx="632780" cy="179882"/>
          </a:xfrm>
          <a:prstGeom prst="rightArrow">
            <a:avLst/>
          </a:prstGeom>
          <a:solidFill>
            <a:srgbClr val="0A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a:extLst>
              <a:ext uri="{FF2B5EF4-FFF2-40B4-BE49-F238E27FC236}">
                <a16:creationId xmlns:a16="http://schemas.microsoft.com/office/drawing/2014/main" id="{72DC072A-7378-5E9A-2E41-311F39C259D8}"/>
              </a:ext>
            </a:extLst>
          </p:cNvPr>
          <p:cNvSpPr/>
          <p:nvPr/>
        </p:nvSpPr>
        <p:spPr>
          <a:xfrm>
            <a:off x="2979895" y="4373310"/>
            <a:ext cx="632780" cy="179882"/>
          </a:xfrm>
          <a:prstGeom prst="rightArrow">
            <a:avLst/>
          </a:prstGeom>
          <a:solidFill>
            <a:srgbClr val="0A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rechts 18">
            <a:extLst>
              <a:ext uri="{FF2B5EF4-FFF2-40B4-BE49-F238E27FC236}">
                <a16:creationId xmlns:a16="http://schemas.microsoft.com/office/drawing/2014/main" id="{E295965F-5A30-C722-9027-A5E009D21CF4}"/>
              </a:ext>
            </a:extLst>
          </p:cNvPr>
          <p:cNvSpPr/>
          <p:nvPr/>
        </p:nvSpPr>
        <p:spPr>
          <a:xfrm>
            <a:off x="2979895" y="5403046"/>
            <a:ext cx="632780" cy="179882"/>
          </a:xfrm>
          <a:prstGeom prst="rightArrow">
            <a:avLst/>
          </a:prstGeom>
          <a:solidFill>
            <a:srgbClr val="0A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Abgerundetes Rechteck 19">
            <a:extLst>
              <a:ext uri="{FF2B5EF4-FFF2-40B4-BE49-F238E27FC236}">
                <a16:creationId xmlns:a16="http://schemas.microsoft.com/office/drawing/2014/main" id="{8C4540EA-9F1C-D732-AF58-5EAED5D91A37}"/>
              </a:ext>
            </a:extLst>
          </p:cNvPr>
          <p:cNvSpPr/>
          <p:nvPr/>
        </p:nvSpPr>
        <p:spPr>
          <a:xfrm>
            <a:off x="4237899" y="1878144"/>
            <a:ext cx="4801992" cy="864321"/>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ts val="1000"/>
              <a:tabLst>
                <a:tab pos="457200" algn="l"/>
              </a:tabLst>
            </a:pPr>
            <a:r>
              <a:rPr lang="de-DE" sz="1600" kern="100" dirty="0">
                <a:solidFill>
                  <a:srgbClr val="6F6F6E"/>
                </a:solidFill>
                <a:ea typeface="Aptos" panose="020B0004020202020204" pitchFamily="34" charset="0"/>
                <a:cs typeface="Times New Roman" panose="02020603050405020304" pitchFamily="18" charset="0"/>
              </a:rPr>
              <a:t>Forschung beeinflusst politische und medizinische Entscheidungen. Sie muss ihre Auswirkungen auf die Gesellschaft stets mitbedenken.</a:t>
            </a:r>
          </a:p>
        </p:txBody>
      </p:sp>
      <p:sp>
        <p:nvSpPr>
          <p:cNvPr id="21" name="Abgerundetes Rechteck 20">
            <a:extLst>
              <a:ext uri="{FF2B5EF4-FFF2-40B4-BE49-F238E27FC236}">
                <a16:creationId xmlns:a16="http://schemas.microsoft.com/office/drawing/2014/main" id="{3DEF5F42-A771-CE1D-63B1-CF594F6897E9}"/>
              </a:ext>
            </a:extLst>
          </p:cNvPr>
          <p:cNvSpPr/>
          <p:nvPr/>
        </p:nvSpPr>
        <p:spPr>
          <a:xfrm>
            <a:off x="4237898" y="2892398"/>
            <a:ext cx="4801991" cy="864321"/>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kern="100" dirty="0">
                <a:solidFill>
                  <a:srgbClr val="6F6F6E"/>
                </a:solidFill>
                <a:ea typeface="Aptos" panose="020B0004020202020204" pitchFamily="34" charset="0"/>
                <a:cs typeface="Times New Roman" panose="02020603050405020304" pitchFamily="18" charset="0"/>
              </a:rPr>
              <a:t>Forschung muss Rechte und Wohl von Menschen und Tieren respektieren.</a:t>
            </a:r>
            <a:endParaRPr lang="de-DE" sz="1600" dirty="0"/>
          </a:p>
        </p:txBody>
      </p:sp>
      <p:sp>
        <p:nvSpPr>
          <p:cNvPr id="24" name="Abgerundetes Rechteck 23">
            <a:extLst>
              <a:ext uri="{FF2B5EF4-FFF2-40B4-BE49-F238E27FC236}">
                <a16:creationId xmlns:a16="http://schemas.microsoft.com/office/drawing/2014/main" id="{CC79463A-19C9-5C8B-DA7E-DFED8FC54B8B}"/>
              </a:ext>
            </a:extLst>
          </p:cNvPr>
          <p:cNvSpPr/>
          <p:nvPr/>
        </p:nvSpPr>
        <p:spPr>
          <a:xfrm>
            <a:off x="4237897" y="3931506"/>
            <a:ext cx="4801991" cy="864321"/>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ts val="1000"/>
              <a:tabLst>
                <a:tab pos="457200" algn="l"/>
              </a:tabLst>
            </a:pPr>
            <a:r>
              <a:rPr lang="de-DE" sz="1600" kern="100" dirty="0">
                <a:solidFill>
                  <a:srgbClr val="6F6F6E"/>
                </a:solidFill>
                <a:ea typeface="Aptos" panose="020B0004020202020204" pitchFamily="34" charset="0"/>
                <a:cs typeface="Times New Roman" panose="02020603050405020304" pitchFamily="18" charset="0"/>
              </a:rPr>
              <a:t>Nur ethisch gefestigte Wissenschaft wird langfristig akzeptiert. Skandale (z. B. Tuskegee-Studie) haben das Vertrauen tief erschüttert.</a:t>
            </a:r>
          </a:p>
        </p:txBody>
      </p:sp>
      <p:sp>
        <p:nvSpPr>
          <p:cNvPr id="25" name="Abgerundetes Rechteck 24">
            <a:extLst>
              <a:ext uri="{FF2B5EF4-FFF2-40B4-BE49-F238E27FC236}">
                <a16:creationId xmlns:a16="http://schemas.microsoft.com/office/drawing/2014/main" id="{03E67893-B759-D647-E350-6B56D4E323EB}"/>
              </a:ext>
            </a:extLst>
          </p:cNvPr>
          <p:cNvSpPr/>
          <p:nvPr/>
        </p:nvSpPr>
        <p:spPr>
          <a:xfrm>
            <a:off x="4237896" y="4970889"/>
            <a:ext cx="4801991" cy="864321"/>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kern="100" dirty="0">
                <a:solidFill>
                  <a:srgbClr val="6F6F6E"/>
                </a:solidFill>
                <a:ea typeface="Aptos" panose="020B0004020202020204" pitchFamily="34" charset="0"/>
                <a:cs typeface="Times New Roman" panose="02020603050405020304" pitchFamily="18" charset="0"/>
              </a:rPr>
              <a:t>Fortschritt in Gentechnik, KI oder Robotik braucht moralische Leitplanken.</a:t>
            </a:r>
            <a:endParaRPr lang="de-DE" sz="1600" dirty="0"/>
          </a:p>
        </p:txBody>
      </p:sp>
      <p:sp>
        <p:nvSpPr>
          <p:cNvPr id="8" name="Textplatzhalter 5">
            <a:extLst>
              <a:ext uri="{FF2B5EF4-FFF2-40B4-BE49-F238E27FC236}">
                <a16:creationId xmlns:a16="http://schemas.microsoft.com/office/drawing/2014/main" id="{A76E43BC-E70F-CFA1-9E7E-DF9207FDC27E}"/>
              </a:ext>
            </a:extLst>
          </p:cNvPr>
          <p:cNvSpPr>
            <a:spLocks noGrp="1"/>
          </p:cNvSpPr>
          <p:nvPr>
            <p:ph type="body" sz="quarter" idx="14"/>
          </p:nvPr>
        </p:nvSpPr>
        <p:spPr>
          <a:xfrm>
            <a:off x="838200" y="6210300"/>
            <a:ext cx="10515600" cy="214313"/>
          </a:xfrm>
        </p:spPr>
        <p:txBody>
          <a:bodyPr/>
          <a:lstStyle/>
          <a:p>
            <a:r>
              <a:rPr lang="de-DE" altLang="de-DE" dirty="0">
                <a:solidFill>
                  <a:srgbClr val="6F6F6E"/>
                </a:solidFill>
              </a:rPr>
              <a:t>Hübner, D. (2010): „Ethik und Moral“ / „Typen ethischer Theorien“ / „Aspekte von Handlungen“ / „Stufen der Verbindlichkeit“. In: Fuchs, M., Heinemann, T., Heinrichs, B., Hübner, D., Kipper, J., </a:t>
            </a:r>
            <a:r>
              <a:rPr lang="de-DE" altLang="de-DE" dirty="0" err="1">
                <a:solidFill>
                  <a:srgbClr val="6F6F6E"/>
                </a:solidFill>
              </a:rPr>
              <a:t>Rottländer</a:t>
            </a:r>
            <a:r>
              <a:rPr lang="de-DE" altLang="de-DE" dirty="0">
                <a:solidFill>
                  <a:srgbClr val="6F6F6E"/>
                </a:solidFill>
              </a:rPr>
              <a:t>, K., Runkel, T., Spranger, T. M., Vermeulen, V. und Völker-Albert, M. (Hrsg.): </a:t>
            </a:r>
            <a:r>
              <a:rPr lang="de-DE" altLang="de-DE" i="1" dirty="0">
                <a:solidFill>
                  <a:srgbClr val="6F6F6E"/>
                </a:solidFill>
              </a:rPr>
              <a:t>Forschungsethik: Eine Einführung</a:t>
            </a:r>
            <a:r>
              <a:rPr lang="de-DE" altLang="de-DE" dirty="0">
                <a:solidFill>
                  <a:srgbClr val="6F6F6E"/>
                </a:solidFill>
              </a:rPr>
              <a:t>. Stuttgart/Weimar, S. 1–39.</a:t>
            </a:r>
            <a:br>
              <a:rPr lang="de-DE" altLang="de-DE" dirty="0">
                <a:solidFill>
                  <a:srgbClr val="6F6F6E"/>
                </a:solidFill>
              </a:rPr>
            </a:br>
            <a:r>
              <a:rPr lang="de-DE" altLang="de-DE" dirty="0">
                <a:solidFill>
                  <a:srgbClr val="6F6F6E"/>
                </a:solidFill>
              </a:rPr>
              <a:t>Werner, M. H. (2021): </a:t>
            </a:r>
            <a:r>
              <a:rPr lang="de-DE" altLang="de-DE" i="1" dirty="0">
                <a:solidFill>
                  <a:srgbClr val="6F6F6E"/>
                </a:solidFill>
              </a:rPr>
              <a:t>Einführung in die Ethik</a:t>
            </a:r>
            <a:r>
              <a:rPr lang="de-DE" altLang="de-DE" dirty="0">
                <a:solidFill>
                  <a:srgbClr val="6F6F6E"/>
                </a:solidFill>
              </a:rPr>
              <a:t>. Stuttgart: J. B. Metzler. DOI: 10.1007/978-3-476-05293-3.</a:t>
            </a:r>
            <a:br>
              <a:rPr lang="de-DE" altLang="de-DE" dirty="0">
                <a:solidFill>
                  <a:srgbClr val="6F6F6E"/>
                </a:solidFill>
              </a:rPr>
            </a:br>
            <a:r>
              <a:rPr lang="de-DE" altLang="de-DE" dirty="0">
                <a:solidFill>
                  <a:srgbClr val="6F6F6E"/>
                </a:solidFill>
              </a:rPr>
              <a:t>Pieper, A. (2017): </a:t>
            </a:r>
            <a:r>
              <a:rPr lang="de-DE" altLang="de-DE" i="1" dirty="0">
                <a:solidFill>
                  <a:srgbClr val="6F6F6E"/>
                </a:solidFill>
              </a:rPr>
              <a:t>Einführung in die Ethik</a:t>
            </a:r>
            <a:r>
              <a:rPr lang="de-DE" altLang="de-DE" dirty="0">
                <a:solidFill>
                  <a:srgbClr val="6F6F6E"/>
                </a:solidFill>
              </a:rPr>
              <a:t>. 7., durchgesehene und aktualisierte Auflage. Tübingen: Narr Francke Attempto Verlag. DOI: 10.36198/9783838546964.</a:t>
            </a:r>
          </a:p>
          <a:p>
            <a:endParaRPr lang="de-DE" altLang="de-DE" dirty="0">
              <a:solidFill>
                <a:srgbClr val="6F6F6E"/>
              </a:solidFill>
            </a:endParaRPr>
          </a:p>
          <a:p>
            <a:br>
              <a:rPr lang="de-DE" altLang="de-DE" dirty="0">
                <a:solidFill>
                  <a:srgbClr val="6F6F6E"/>
                </a:solidFill>
              </a:rPr>
            </a:br>
            <a:endParaRPr lang="de-DE" altLang="de-DE" dirty="0">
              <a:solidFill>
                <a:srgbClr val="6F6F6E"/>
              </a:solidFill>
            </a:endParaRPr>
          </a:p>
          <a:p>
            <a:endParaRPr lang="de-DE" dirty="0">
              <a:solidFill>
                <a:srgbClr val="6F6F6E"/>
              </a:solidFill>
            </a:endParaRPr>
          </a:p>
        </p:txBody>
      </p:sp>
    </p:spTree>
    <p:extLst>
      <p:ext uri="{BB962C8B-B14F-4D97-AF65-F5344CB8AC3E}">
        <p14:creationId xmlns:p14="http://schemas.microsoft.com/office/powerpoint/2010/main" val="167449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anim calcmode="lin" valueType="num">
                                      <p:cBhvr>
                                        <p:cTn id="38" dur="1000" fill="hold"/>
                                        <p:tgtEl>
                                          <p:spTgt spid="17"/>
                                        </p:tgtEl>
                                        <p:attrNameLst>
                                          <p:attrName>ppt_x</p:attrName>
                                        </p:attrNameLst>
                                      </p:cBhvr>
                                      <p:tavLst>
                                        <p:tav tm="0">
                                          <p:val>
                                            <p:strVal val="#ppt_x"/>
                                          </p:val>
                                        </p:tav>
                                        <p:tav tm="100000">
                                          <p:val>
                                            <p:strVal val="#ppt_x"/>
                                          </p:val>
                                        </p:tav>
                                      </p:tavLst>
                                    </p:anim>
                                    <p:anim calcmode="lin" valueType="num">
                                      <p:cBhvr>
                                        <p:cTn id="3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6" grpId="0" animBg="1"/>
      <p:bldP spid="18" grpId="0" animBg="1"/>
      <p:bldP spid="19" grpId="0" animBg="1"/>
      <p:bldP spid="20" grpId="0" animBg="1"/>
      <p:bldP spid="21" grpId="0" animBg="1"/>
      <p:bldP spid="24" grpId="0" animBg="1"/>
      <p:bldP spid="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98853"/>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3CBE909-A310-9931-CAFB-77572281DAE3}"/>
              </a:ext>
            </a:extLst>
          </p:cNvPr>
          <p:cNvSpPr>
            <a:spLocks noGrp="1"/>
          </p:cNvSpPr>
          <p:nvPr>
            <p:ph type="title"/>
          </p:nvPr>
        </p:nvSpPr>
        <p:spPr/>
        <p:txBody>
          <a:bodyPr/>
          <a:lstStyle/>
          <a:p>
            <a:r>
              <a:rPr lang="de-DE" dirty="0"/>
              <a:t>Grenzenlos forschen? Nicht ohne Ethik!</a:t>
            </a:r>
          </a:p>
        </p:txBody>
      </p:sp>
      <p:sp>
        <p:nvSpPr>
          <p:cNvPr id="4" name="Inhaltsplatzhalter 3">
            <a:extLst>
              <a:ext uri="{FF2B5EF4-FFF2-40B4-BE49-F238E27FC236}">
                <a16:creationId xmlns:a16="http://schemas.microsoft.com/office/drawing/2014/main" id="{0C8847FA-0E4C-9097-CB96-765948AD7A01}"/>
              </a:ext>
            </a:extLst>
          </p:cNvPr>
          <p:cNvSpPr>
            <a:spLocks noGrp="1"/>
          </p:cNvSpPr>
          <p:nvPr>
            <p:ph idx="1"/>
          </p:nvPr>
        </p:nvSpPr>
        <p:spPr>
          <a:xfrm>
            <a:off x="6518031" y="2401494"/>
            <a:ext cx="4632569" cy="522516"/>
          </a:xfrm>
        </p:spPr>
        <p:txBody>
          <a:bodyPr/>
          <a:lstStyle/>
          <a:p>
            <a:pPr>
              <a:lnSpc>
                <a:spcPct val="115000"/>
              </a:lnSpc>
              <a:spcAft>
                <a:spcPts val="800"/>
              </a:spcAft>
              <a:buNone/>
            </a:pPr>
            <a:r>
              <a:rPr lang="de-DE" sz="1800" b="1" kern="100" dirty="0">
                <a:effectLst/>
                <a:ea typeface="Aptos" panose="020B0004020202020204" pitchFamily="34" charset="0"/>
                <a:cs typeface="Times New Roman" panose="02020603050405020304" pitchFamily="18" charset="0"/>
              </a:rPr>
              <a:t>•	Priorisierung medizinischer Leistungen.</a:t>
            </a:r>
          </a:p>
        </p:txBody>
      </p:sp>
      <p:sp>
        <p:nvSpPr>
          <p:cNvPr id="5" name="Textplatzhalter 4">
            <a:extLst>
              <a:ext uri="{FF2B5EF4-FFF2-40B4-BE49-F238E27FC236}">
                <a16:creationId xmlns:a16="http://schemas.microsoft.com/office/drawing/2014/main" id="{40F97E17-78BE-8593-3B5F-0A26336A3577}"/>
              </a:ext>
            </a:extLst>
          </p:cNvPr>
          <p:cNvSpPr>
            <a:spLocks noGrp="1"/>
          </p:cNvSpPr>
          <p:nvPr>
            <p:ph type="body" sz="quarter" idx="13"/>
          </p:nvPr>
        </p:nvSpPr>
        <p:spPr>
          <a:xfrm>
            <a:off x="838200" y="1022790"/>
            <a:ext cx="9368123" cy="358320"/>
          </a:xfrm>
        </p:spPr>
        <p:txBody>
          <a:bodyPr/>
          <a:lstStyle/>
          <a:p>
            <a:r>
              <a:rPr lang="de-DE" dirty="0"/>
              <a:t>Typische ethische Konflikte im Gesundheitswesen</a:t>
            </a:r>
          </a:p>
        </p:txBody>
      </p:sp>
      <p:sp>
        <p:nvSpPr>
          <p:cNvPr id="6" name="Textplatzhalter 5">
            <a:extLst>
              <a:ext uri="{FF2B5EF4-FFF2-40B4-BE49-F238E27FC236}">
                <a16:creationId xmlns:a16="http://schemas.microsoft.com/office/drawing/2014/main" id="{43128DF4-B04E-9D2C-F85C-2AA8E8440D0F}"/>
              </a:ext>
            </a:extLst>
          </p:cNvPr>
          <p:cNvSpPr>
            <a:spLocks noGrp="1"/>
          </p:cNvSpPr>
          <p:nvPr>
            <p:ph type="body" sz="quarter" idx="14"/>
          </p:nvPr>
        </p:nvSpPr>
        <p:spPr/>
        <p:txBody>
          <a:bodyPr/>
          <a:lstStyle/>
          <a:p>
            <a:endParaRPr lang="de-DE"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6735" y="2462532"/>
            <a:ext cx="4036153" cy="2808944"/>
          </a:xfrm>
          <a:prstGeom prst="rect">
            <a:avLst/>
          </a:prstGeom>
        </p:spPr>
      </p:pic>
      <p:sp>
        <p:nvSpPr>
          <p:cNvPr id="7" name="Inhaltsplatzhalter 3">
            <a:extLst>
              <a:ext uri="{FF2B5EF4-FFF2-40B4-BE49-F238E27FC236}">
                <a16:creationId xmlns:a16="http://schemas.microsoft.com/office/drawing/2014/main" id="{14E71CF3-ACEE-DB80-0160-E7442806CB96}"/>
              </a:ext>
            </a:extLst>
          </p:cNvPr>
          <p:cNvSpPr txBox="1">
            <a:spLocks/>
          </p:cNvSpPr>
          <p:nvPr/>
        </p:nvSpPr>
        <p:spPr>
          <a:xfrm>
            <a:off x="6518031" y="2924010"/>
            <a:ext cx="3431512" cy="522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rgbClr val="6F6F6E"/>
                </a:solidFill>
                <a:latin typeface="+mn-lt"/>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rgbClr val="6F6F6E"/>
                </a:solidFill>
                <a:latin typeface="+mn-lt"/>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rgbClr val="6F6F6E"/>
                </a:solidFill>
                <a:latin typeface="+mn-lt"/>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rgbClr val="6F6F6E"/>
                </a:solidFill>
                <a:latin typeface="+mn-lt"/>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rgbClr val="6F6F6E"/>
                </a:solidFill>
                <a:latin typeface="+mn-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buFont typeface="Arial" panose="020B0604020202020204" pitchFamily="34" charset="0"/>
              <a:buNone/>
            </a:pPr>
            <a:r>
              <a:rPr lang="de-DE" sz="1800" kern="100" dirty="0">
                <a:ea typeface="Aptos" panose="020B0004020202020204" pitchFamily="34" charset="0"/>
                <a:cs typeface="Times New Roman" panose="02020603050405020304" pitchFamily="18" charset="0"/>
              </a:rPr>
              <a:t>•	Autonomie vs. Fürsorgepflicht.</a:t>
            </a:r>
          </a:p>
        </p:txBody>
      </p:sp>
      <p:sp>
        <p:nvSpPr>
          <p:cNvPr id="9" name="Textfeld 8">
            <a:extLst>
              <a:ext uri="{FF2B5EF4-FFF2-40B4-BE49-F238E27FC236}">
                <a16:creationId xmlns:a16="http://schemas.microsoft.com/office/drawing/2014/main" id="{64FED3E9-53FD-EEEF-AC3B-B4644191280B}"/>
              </a:ext>
            </a:extLst>
          </p:cNvPr>
          <p:cNvSpPr txBox="1"/>
          <p:nvPr/>
        </p:nvSpPr>
        <p:spPr>
          <a:xfrm>
            <a:off x="6518031" y="3411364"/>
            <a:ext cx="5107912" cy="710707"/>
          </a:xfrm>
          <a:prstGeom prst="rect">
            <a:avLst/>
          </a:prstGeom>
          <a:noFill/>
        </p:spPr>
        <p:txBody>
          <a:bodyPr wrap="square">
            <a:spAutoFit/>
          </a:bodyPr>
          <a:lstStyle/>
          <a:p>
            <a:pPr marL="228600" marR="0" lvl="0" indent="-228600" algn="l"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de-DE" sz="1800" b="1" i="0" u="none" strike="noStrike" kern="100" cap="none" spc="0" normalizeH="0" baseline="0" noProof="0" dirty="0">
                <a:ln>
                  <a:noFill/>
                </a:ln>
                <a:solidFill>
                  <a:srgbClr val="6F6F6E"/>
                </a:solidFill>
                <a:effectLst/>
                <a:uLnTx/>
                <a:uFillTx/>
                <a:latin typeface="Calibri"/>
                <a:ea typeface="Aptos" panose="020B0004020202020204" pitchFamily="34" charset="0"/>
                <a:cs typeface="Times New Roman" panose="02020603050405020304" pitchFamily="18" charset="0"/>
              </a:rPr>
              <a:t>•	Wirtschaftliche Rahmenbedingungen und ethische Ansprüche.</a:t>
            </a:r>
          </a:p>
        </p:txBody>
      </p:sp>
      <p:sp>
        <p:nvSpPr>
          <p:cNvPr id="11" name="Textfeld 10">
            <a:extLst>
              <a:ext uri="{FF2B5EF4-FFF2-40B4-BE49-F238E27FC236}">
                <a16:creationId xmlns:a16="http://schemas.microsoft.com/office/drawing/2014/main" id="{11AF4056-B935-28BF-A7B5-C8B966C0B9EB}"/>
              </a:ext>
            </a:extLst>
          </p:cNvPr>
          <p:cNvSpPr txBox="1"/>
          <p:nvPr/>
        </p:nvSpPr>
        <p:spPr>
          <a:xfrm>
            <a:off x="6518031" y="4122071"/>
            <a:ext cx="5107912" cy="710707"/>
          </a:xfrm>
          <a:prstGeom prst="rect">
            <a:avLst/>
          </a:prstGeom>
          <a:noFill/>
        </p:spPr>
        <p:txBody>
          <a:bodyPr wrap="square">
            <a:spAutoFit/>
          </a:bodyPr>
          <a:lstStyle/>
          <a:p>
            <a:pPr marL="228600" marR="0" lvl="0" indent="-228600" algn="l"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de-DE" sz="1800" b="1" i="0" u="none" strike="noStrike" kern="100" cap="none" spc="0" normalizeH="0" baseline="0" noProof="0" dirty="0">
                <a:ln>
                  <a:noFill/>
                </a:ln>
                <a:solidFill>
                  <a:srgbClr val="6F6F6E"/>
                </a:solidFill>
                <a:effectLst/>
                <a:uLnTx/>
                <a:uFillTx/>
                <a:latin typeface="Calibri"/>
                <a:ea typeface="Aptos" panose="020B0004020202020204" pitchFamily="34" charset="0"/>
                <a:cs typeface="Times New Roman" panose="02020603050405020304" pitchFamily="18" charset="0"/>
              </a:rPr>
              <a:t>•	Gleichbehandlung trotz gesellschaftlicher Unterschiede.</a:t>
            </a:r>
          </a:p>
        </p:txBody>
      </p:sp>
    </p:spTree>
    <p:extLst>
      <p:ext uri="{BB962C8B-B14F-4D97-AF65-F5344CB8AC3E}">
        <p14:creationId xmlns:p14="http://schemas.microsoft.com/office/powerpoint/2010/main" val="179069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386DC-573A-B2CF-1745-A8E686BB13D0}"/>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9FFE326B-E594-A3EB-A60A-2E713599063A}"/>
              </a:ext>
            </a:extLst>
          </p:cNvPr>
          <p:cNvSpPr>
            <a:spLocks noGrp="1"/>
          </p:cNvSpPr>
          <p:nvPr>
            <p:ph type="title"/>
          </p:nvPr>
        </p:nvSpPr>
        <p:spPr/>
        <p:txBody>
          <a:bodyPr/>
          <a:lstStyle/>
          <a:p>
            <a:r>
              <a:rPr lang="de-DE" dirty="0"/>
              <a:t>Grenzenlos forschen? Nicht ohne Ethik!</a:t>
            </a:r>
          </a:p>
        </p:txBody>
      </p:sp>
      <p:sp>
        <p:nvSpPr>
          <p:cNvPr id="5" name="Textplatzhalter 4">
            <a:extLst>
              <a:ext uri="{FF2B5EF4-FFF2-40B4-BE49-F238E27FC236}">
                <a16:creationId xmlns:a16="http://schemas.microsoft.com/office/drawing/2014/main" id="{C458BF05-6185-2ABA-D410-CC1F221D6499}"/>
              </a:ext>
            </a:extLst>
          </p:cNvPr>
          <p:cNvSpPr>
            <a:spLocks noGrp="1"/>
          </p:cNvSpPr>
          <p:nvPr>
            <p:ph type="body" sz="quarter" idx="13"/>
          </p:nvPr>
        </p:nvSpPr>
        <p:spPr>
          <a:xfrm>
            <a:off x="838200" y="1022790"/>
            <a:ext cx="9368123" cy="358320"/>
          </a:xfrm>
        </p:spPr>
        <p:txBody>
          <a:bodyPr/>
          <a:lstStyle/>
          <a:p>
            <a:r>
              <a:rPr lang="de-DE" dirty="0"/>
              <a:t>Bedeutung ethischer Fragestellungen für </a:t>
            </a:r>
            <a:r>
              <a:rPr lang="de-DE" dirty="0" err="1"/>
              <a:t>VeDa</a:t>
            </a:r>
            <a:endParaRPr lang="de-DE" dirty="0"/>
          </a:p>
        </p:txBody>
      </p:sp>
      <p:sp>
        <p:nvSpPr>
          <p:cNvPr id="6" name="Textplatzhalter 5">
            <a:extLst>
              <a:ext uri="{FF2B5EF4-FFF2-40B4-BE49-F238E27FC236}">
                <a16:creationId xmlns:a16="http://schemas.microsoft.com/office/drawing/2014/main" id="{E536E0E1-A2C3-3393-B932-192B03334FD0}"/>
              </a:ext>
            </a:extLst>
          </p:cNvPr>
          <p:cNvSpPr>
            <a:spLocks noGrp="1"/>
          </p:cNvSpPr>
          <p:nvPr>
            <p:ph type="body" sz="quarter" idx="14"/>
          </p:nvPr>
        </p:nvSpPr>
        <p:spPr/>
        <p:txBody>
          <a:bodyPr/>
          <a:lstStyle/>
          <a:p>
            <a:endParaRPr lang="de-DE"/>
          </a:p>
        </p:txBody>
      </p:sp>
      <p:pic>
        <p:nvPicPr>
          <p:cNvPr id="9" name="Grafik 8">
            <a:extLst>
              <a:ext uri="{FF2B5EF4-FFF2-40B4-BE49-F238E27FC236}">
                <a16:creationId xmlns:a16="http://schemas.microsoft.com/office/drawing/2014/main" id="{D7655927-6BEB-E368-936E-4CC392541425}"/>
              </a:ext>
            </a:extLst>
          </p:cNvPr>
          <p:cNvPicPr>
            <a:picLocks noChangeAspect="1"/>
          </p:cNvPicPr>
          <p:nvPr/>
        </p:nvPicPr>
        <p:blipFill>
          <a:blip r:embed="rId2"/>
          <a:srcRect l="7577" t="12922" r="56884" b="7663"/>
          <a:stretch>
            <a:fillRect/>
          </a:stretch>
        </p:blipFill>
        <p:spPr>
          <a:xfrm>
            <a:off x="1266091" y="2102861"/>
            <a:ext cx="2110155" cy="4107439"/>
          </a:xfrm>
          <a:prstGeom prst="rect">
            <a:avLst/>
          </a:prstGeom>
        </p:spPr>
      </p:pic>
      <mc:AlternateContent xmlns:mc="http://schemas.openxmlformats.org/markup-compatibility/2006" xmlns:pslz="http://schemas.microsoft.com/office/powerpoint/2016/slidezoom">
        <mc:Choice Requires="pslz">
          <p:graphicFrame>
            <p:nvGraphicFramePr>
              <p:cNvPr id="13" name="Folienzoom 12">
                <a:extLst>
                  <a:ext uri="{FF2B5EF4-FFF2-40B4-BE49-F238E27FC236}">
                    <a16:creationId xmlns:a16="http://schemas.microsoft.com/office/drawing/2014/main" id="{7B21AE82-FCD1-1461-EB8B-F0CB696982A3}"/>
                  </a:ext>
                </a:extLst>
              </p:cNvPr>
              <p:cNvGraphicFramePr>
                <a:graphicFrameLocks noChangeAspect="1"/>
              </p:cNvGraphicFramePr>
              <p:nvPr>
                <p:extLst>
                  <p:ext uri="{D42A27DB-BD31-4B8C-83A1-F6EECF244321}">
                    <p14:modId xmlns:p14="http://schemas.microsoft.com/office/powerpoint/2010/main" val="1029396363"/>
                  </p:ext>
                </p:extLst>
              </p:nvPr>
            </p:nvGraphicFramePr>
            <p:xfrm>
              <a:off x="3589867" y="1797957"/>
              <a:ext cx="4480001" cy="2520000"/>
            </p:xfrm>
            <a:graphic>
              <a:graphicData uri="http://schemas.microsoft.com/office/powerpoint/2016/slidezoom">
                <pslz:sldZm>
                  <pslz:sldZmObj sldId="373" cId="3286573980">
                    <pslz:zmPr id="{4D527309-9203-2E45-AF1F-C2CD16E4A7A0}" returnToParent="0" transitionDur="1500">
                      <p166:blipFill xmlns:p166="http://schemas.microsoft.com/office/powerpoint/2016/6/main">
                        <a:blip r:embed="rId3"/>
                        <a:stretch>
                          <a:fillRect/>
                        </a:stretch>
                      </p166:blipFill>
                      <p166:spPr xmlns:p166="http://schemas.microsoft.com/office/powerpoint/2016/6/main">
                        <a:xfrm>
                          <a:off x="0" y="0"/>
                          <a:ext cx="4480001" cy="2520000"/>
                        </a:xfrm>
                        <a:prstGeom prst="rect">
                          <a:avLst/>
                        </a:prstGeom>
                        <a:ln w="3175">
                          <a:noFill/>
                        </a:ln>
                      </p166:spPr>
                    </pslz:zmPr>
                  </pslz:sldZmObj>
                </pslz:sldZm>
              </a:graphicData>
            </a:graphic>
          </p:graphicFrame>
        </mc:Choice>
        <mc:Fallback xmlns="">
          <p:pic>
            <p:nvPicPr>
              <p:cNvPr id="13" name="Folienzoom 12">
                <a:hlinkClick r:id="rId5" action="ppaction://hlinksldjump"/>
                <a:extLst>
                  <a:ext uri="{FF2B5EF4-FFF2-40B4-BE49-F238E27FC236}">
                    <a16:creationId xmlns:a16="http://schemas.microsoft.com/office/drawing/2014/main" id="{7B21AE82-FCD1-1461-EB8B-F0CB696982A3}"/>
                  </a:ext>
                </a:extLst>
              </p:cNvPr>
              <p:cNvPicPr>
                <a:picLocks noGrp="1" noRot="1" noChangeAspect="1" noMove="1" noResize="1" noEditPoints="1" noAdjustHandles="1" noChangeArrowheads="1" noChangeShapeType="1"/>
              </p:cNvPicPr>
              <p:nvPr/>
            </p:nvPicPr>
            <p:blipFill>
              <a:blip r:embed="rId6"/>
              <a:stretch>
                <a:fillRect/>
              </a:stretch>
            </p:blipFill>
            <p:spPr>
              <a:xfrm>
                <a:off x="3589867" y="1797957"/>
                <a:ext cx="4480001" cy="2520000"/>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15" name="Folienzoom 14">
                <a:extLst>
                  <a:ext uri="{FF2B5EF4-FFF2-40B4-BE49-F238E27FC236}">
                    <a16:creationId xmlns:a16="http://schemas.microsoft.com/office/drawing/2014/main" id="{64AC72E0-D5BC-03E3-EB3C-7CF2E1B1D6C4}"/>
                  </a:ext>
                </a:extLst>
              </p:cNvPr>
              <p:cNvGraphicFramePr>
                <a:graphicFrameLocks noChangeAspect="1"/>
              </p:cNvGraphicFramePr>
              <p:nvPr>
                <p:extLst>
                  <p:ext uri="{D42A27DB-BD31-4B8C-83A1-F6EECF244321}">
                    <p14:modId xmlns:p14="http://schemas.microsoft.com/office/powerpoint/2010/main" val="1201067707"/>
                  </p:ext>
                </p:extLst>
              </p:nvPr>
            </p:nvGraphicFramePr>
            <p:xfrm>
              <a:off x="7283179" y="3579016"/>
              <a:ext cx="4480000" cy="2520000"/>
            </p:xfrm>
            <a:graphic>
              <a:graphicData uri="http://schemas.microsoft.com/office/powerpoint/2016/slidezoom">
                <pslz:sldZm>
                  <pslz:sldZmObj sldId="374" cId="631729464">
                    <pslz:zmPr id="{6FEB14E2-C5F7-774E-8A2A-85444945BF20}" returnToParent="0" transitionDur="1500">
                      <p166:blipFill xmlns:p166="http://schemas.microsoft.com/office/powerpoint/2016/6/main">
                        <a:blip r:embed="rId7"/>
                        <a:stretch>
                          <a:fillRect/>
                        </a:stretch>
                      </p166:blipFill>
                      <p166:spPr xmlns:p166="http://schemas.microsoft.com/office/powerpoint/2016/6/main">
                        <a:xfrm>
                          <a:off x="0" y="0"/>
                          <a:ext cx="4480000" cy="2520000"/>
                        </a:xfrm>
                        <a:prstGeom prst="rect">
                          <a:avLst/>
                        </a:prstGeom>
                        <a:ln w="3175">
                          <a:noFill/>
                        </a:ln>
                      </p166:spPr>
                    </pslz:zmPr>
                  </pslz:sldZmObj>
                </pslz:sldZm>
              </a:graphicData>
            </a:graphic>
          </p:graphicFrame>
        </mc:Choice>
        <mc:Fallback xmlns="">
          <p:pic>
            <p:nvPicPr>
              <p:cNvPr id="15" name="Folienzoom 14">
                <a:hlinkClick r:id="rId8" action="ppaction://hlinksldjump"/>
                <a:extLst>
                  <a:ext uri="{FF2B5EF4-FFF2-40B4-BE49-F238E27FC236}">
                    <a16:creationId xmlns:a16="http://schemas.microsoft.com/office/drawing/2014/main" id="{64AC72E0-D5BC-03E3-EB3C-7CF2E1B1D6C4}"/>
                  </a:ext>
                </a:extLst>
              </p:cNvPr>
              <p:cNvPicPr>
                <a:picLocks noGrp="1" noRot="1" noChangeAspect="1" noMove="1" noResize="1" noEditPoints="1" noAdjustHandles="1" noChangeArrowheads="1" noChangeShapeType="1"/>
              </p:cNvPicPr>
              <p:nvPr/>
            </p:nvPicPr>
            <p:blipFill>
              <a:blip r:embed="rId9"/>
              <a:stretch>
                <a:fillRect/>
              </a:stretch>
            </p:blipFill>
            <p:spPr>
              <a:xfrm>
                <a:off x="7283179" y="3579016"/>
                <a:ext cx="4480000" cy="2520000"/>
              </a:xfrm>
              <a:prstGeom prst="rect">
                <a:avLst/>
              </a:prstGeom>
              <a:ln w="3175">
                <a:noFill/>
              </a:ln>
            </p:spPr>
          </p:pic>
        </mc:Fallback>
      </mc:AlternateContent>
    </p:spTree>
    <p:extLst>
      <p:ext uri="{BB962C8B-B14F-4D97-AF65-F5344CB8AC3E}">
        <p14:creationId xmlns:p14="http://schemas.microsoft.com/office/powerpoint/2010/main" val="144843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50BAA38-ABCB-4F43-AA79-43570E3525FB}"/>
              </a:ext>
            </a:extLst>
          </p:cNvPr>
          <p:cNvSpPr txBox="1"/>
          <p:nvPr/>
        </p:nvSpPr>
        <p:spPr>
          <a:xfrm>
            <a:off x="2919047" y="5262559"/>
            <a:ext cx="6963508" cy="923330"/>
          </a:xfrm>
          <a:prstGeom prst="rect">
            <a:avLst/>
          </a:prstGeom>
          <a:noFill/>
        </p:spPr>
        <p:txBody>
          <a:bodyPr wrap="square">
            <a:spAutoFit/>
          </a:bodyPr>
          <a:lstStyle/>
          <a:p>
            <a:pPr marL="342900" lvl="0" indent="-342900">
              <a:lnSpc>
                <a:spcPct val="100000"/>
              </a:lnSpc>
              <a:spcAft>
                <a:spcPts val="800"/>
              </a:spcAft>
              <a:buSzPts val="1000"/>
              <a:buFont typeface="Symbol" panose="05050102010706020507" pitchFamily="18" charset="2"/>
              <a:buChar char=""/>
              <a:tabLst>
                <a:tab pos="457200" algn="l"/>
              </a:tabLst>
            </a:pPr>
            <a:r>
              <a:rPr lang="de-DE" sz="1800" b="0" kern="100" dirty="0">
                <a:solidFill>
                  <a:srgbClr val="0A4F9F"/>
                </a:solidFill>
                <a:effectLst/>
                <a:ea typeface="Aptos" panose="020B0004020202020204" pitchFamily="34" charset="0"/>
                <a:cs typeface="Times New Roman" panose="02020603050405020304" pitchFamily="18" charset="0"/>
              </a:rPr>
              <a:t>Verantwortung: Alle beteiligten Institutionen – Forschung, Versorgung, Politik – müssen sicherstellen, dass </a:t>
            </a:r>
            <a:r>
              <a:rPr lang="de-DE" sz="1800" b="0" kern="100" dirty="0" err="1">
                <a:solidFill>
                  <a:srgbClr val="0A4F9F"/>
                </a:solidFill>
                <a:effectLst/>
                <a:ea typeface="Aptos" panose="020B0004020202020204" pitchFamily="34" charset="0"/>
                <a:cs typeface="Times New Roman" panose="02020603050405020304" pitchFamily="18" charset="0"/>
              </a:rPr>
              <a:t>VeDa</a:t>
            </a:r>
            <a:r>
              <a:rPr lang="de-DE" sz="1800" b="0" kern="100" dirty="0">
                <a:solidFill>
                  <a:srgbClr val="0A4F9F"/>
                </a:solidFill>
                <a:effectLst/>
                <a:ea typeface="Aptos" panose="020B0004020202020204" pitchFamily="34" charset="0"/>
                <a:cs typeface="Times New Roman" panose="02020603050405020304" pitchFamily="18" charset="0"/>
              </a:rPr>
              <a:t> verantwortungsvoll genutzt werden.</a:t>
            </a:r>
          </a:p>
        </p:txBody>
      </p:sp>
      <p:sp>
        <p:nvSpPr>
          <p:cNvPr id="6" name="Ovale Legende 5">
            <a:extLst>
              <a:ext uri="{FF2B5EF4-FFF2-40B4-BE49-F238E27FC236}">
                <a16:creationId xmlns:a16="http://schemas.microsoft.com/office/drawing/2014/main" id="{91AB40D7-E573-30CE-B5EC-7F474698B4B7}"/>
              </a:ext>
            </a:extLst>
          </p:cNvPr>
          <p:cNvSpPr/>
          <p:nvPr/>
        </p:nvSpPr>
        <p:spPr>
          <a:xfrm>
            <a:off x="1242646" y="550985"/>
            <a:ext cx="8839201" cy="1841557"/>
          </a:xfrm>
          <a:prstGeom prst="wedgeEllipseCallout">
            <a:avLst>
              <a:gd name="adj1" fmla="val -47614"/>
              <a:gd name="adj2" fmla="val 66259"/>
            </a:avLst>
          </a:prstGeom>
          <a:solidFill>
            <a:srgbClr val="0A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kern="100" dirty="0">
                <a:solidFill>
                  <a:schemeClr val="bg1"/>
                </a:solidFill>
                <a:ea typeface="Aptos" panose="020B0004020202020204" pitchFamily="34" charset="0"/>
                <a:cs typeface="Times New Roman" panose="02020603050405020304" pitchFamily="18" charset="0"/>
              </a:rPr>
              <a:t>Warum braucht die Nutzung von </a:t>
            </a:r>
            <a:r>
              <a:rPr lang="de-DE" sz="2400" b="1" kern="100" dirty="0" err="1">
                <a:solidFill>
                  <a:schemeClr val="bg1"/>
                </a:solidFill>
                <a:ea typeface="Aptos" panose="020B0004020202020204" pitchFamily="34" charset="0"/>
                <a:cs typeface="Times New Roman" panose="02020603050405020304" pitchFamily="18" charset="0"/>
              </a:rPr>
              <a:t>VeDa</a:t>
            </a:r>
            <a:r>
              <a:rPr lang="de-DE" sz="2400" b="1" kern="100" dirty="0">
                <a:solidFill>
                  <a:schemeClr val="bg1"/>
                </a:solidFill>
                <a:ea typeface="Aptos" panose="020B0004020202020204" pitchFamily="34" charset="0"/>
                <a:cs typeface="Times New Roman" panose="02020603050405020304" pitchFamily="18" charset="0"/>
              </a:rPr>
              <a:t> eine ethische Grundlage?</a:t>
            </a:r>
            <a:endParaRPr lang="de-DE" sz="2400" kern="100" dirty="0">
              <a:solidFill>
                <a:schemeClr val="bg1"/>
              </a:solidFill>
              <a:ea typeface="Aptos" panose="020B0004020202020204" pitchFamily="34" charset="0"/>
              <a:cs typeface="Times New Roman" panose="02020603050405020304" pitchFamily="18" charset="0"/>
            </a:endParaRPr>
          </a:p>
        </p:txBody>
      </p:sp>
      <p:sp>
        <p:nvSpPr>
          <p:cNvPr id="8" name="Textfeld 7">
            <a:extLst>
              <a:ext uri="{FF2B5EF4-FFF2-40B4-BE49-F238E27FC236}">
                <a16:creationId xmlns:a16="http://schemas.microsoft.com/office/drawing/2014/main" id="{A27F28B1-84C7-7348-CE38-C83E69C5751E}"/>
              </a:ext>
            </a:extLst>
          </p:cNvPr>
          <p:cNvSpPr txBox="1"/>
          <p:nvPr/>
        </p:nvSpPr>
        <p:spPr>
          <a:xfrm>
            <a:off x="2919047" y="2963387"/>
            <a:ext cx="6096000" cy="923330"/>
          </a:xfrm>
          <a:prstGeom prst="rect">
            <a:avLst/>
          </a:prstGeom>
          <a:noFill/>
        </p:spPr>
        <p:txBody>
          <a:bodyPr wrap="square">
            <a:spAutoFit/>
          </a:bodyPr>
          <a:lstStyle/>
          <a:p>
            <a:pPr marL="342900" lvl="0" indent="-342900">
              <a:lnSpc>
                <a:spcPct val="100000"/>
              </a:lnSpc>
              <a:spcAft>
                <a:spcPts val="800"/>
              </a:spcAft>
              <a:buSzPts val="1000"/>
              <a:buFont typeface="Symbol" panose="05050102010706020507" pitchFamily="18" charset="2"/>
              <a:buChar char=""/>
              <a:tabLst>
                <a:tab pos="457200" algn="l"/>
              </a:tabLst>
            </a:pPr>
            <a:r>
              <a:rPr lang="de-DE" sz="1800" kern="100" dirty="0">
                <a:solidFill>
                  <a:srgbClr val="0A4F9F"/>
                </a:solidFill>
                <a:effectLst/>
                <a:ea typeface="Aptos" panose="020B0004020202020204" pitchFamily="34" charset="0"/>
                <a:cs typeface="Times New Roman" panose="02020603050405020304" pitchFamily="18" charset="0"/>
              </a:rPr>
              <a:t>Datensensibilität: Gesundheitsdaten sind besonders schützenswert – sie betreffen intime Informationen über Körper, Psyche, Lebensweise.</a:t>
            </a:r>
          </a:p>
        </p:txBody>
      </p:sp>
      <p:sp>
        <p:nvSpPr>
          <p:cNvPr id="10" name="Textfeld 9">
            <a:extLst>
              <a:ext uri="{FF2B5EF4-FFF2-40B4-BE49-F238E27FC236}">
                <a16:creationId xmlns:a16="http://schemas.microsoft.com/office/drawing/2014/main" id="{3359BD89-5C1B-461D-6426-BF1927BA3617}"/>
              </a:ext>
            </a:extLst>
          </p:cNvPr>
          <p:cNvSpPr txBox="1"/>
          <p:nvPr/>
        </p:nvSpPr>
        <p:spPr>
          <a:xfrm>
            <a:off x="2919047" y="4112973"/>
            <a:ext cx="6096000" cy="923330"/>
          </a:xfrm>
          <a:prstGeom prst="rect">
            <a:avLst/>
          </a:prstGeom>
          <a:noFill/>
        </p:spPr>
        <p:txBody>
          <a:bodyPr wrap="square">
            <a:spAutoFit/>
          </a:bodyPr>
          <a:lstStyle/>
          <a:p>
            <a:pPr marL="342900" lvl="0" indent="-342900">
              <a:lnSpc>
                <a:spcPct val="100000"/>
              </a:lnSpc>
              <a:spcAft>
                <a:spcPts val="800"/>
              </a:spcAft>
              <a:buSzPts val="1000"/>
              <a:buFont typeface="Symbol" panose="05050102010706020507" pitchFamily="18" charset="2"/>
              <a:buChar char=""/>
              <a:tabLst>
                <a:tab pos="457200" algn="l"/>
              </a:tabLst>
            </a:pPr>
            <a:r>
              <a:rPr lang="de-DE" sz="1800" b="0" kern="100" dirty="0">
                <a:solidFill>
                  <a:srgbClr val="0A4F9F"/>
                </a:solidFill>
                <a:effectLst/>
                <a:ea typeface="Aptos" panose="020B0004020202020204" pitchFamily="34" charset="0"/>
                <a:cs typeface="Times New Roman" panose="02020603050405020304" pitchFamily="18" charset="0"/>
              </a:rPr>
              <a:t>Technologischer Wandel: Neue Technologien wie KI verändern die Art, wie Daten verarbeitet und interpretiert werden – das erfordert neue ethische Maßstäbe.</a:t>
            </a:r>
          </a:p>
        </p:txBody>
      </p:sp>
      <p:sp>
        <p:nvSpPr>
          <p:cNvPr id="11" name="Rechteck 10">
            <a:extLst>
              <a:ext uri="{FF2B5EF4-FFF2-40B4-BE49-F238E27FC236}">
                <a16:creationId xmlns:a16="http://schemas.microsoft.com/office/drawing/2014/main" id="{EFF11AE5-67E9-DADC-FA02-BF8B2052DB08}"/>
              </a:ext>
            </a:extLst>
          </p:cNvPr>
          <p:cNvSpPr/>
          <p:nvPr/>
        </p:nvSpPr>
        <p:spPr>
          <a:xfrm>
            <a:off x="2738937" y="2757127"/>
            <a:ext cx="6096000" cy="36350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8657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9F0FF3-7D67-88FF-535F-BBBA72093D75}"/>
            </a:ext>
          </a:extLst>
        </p:cNvPr>
        <p:cNvGrpSpPr/>
        <p:nvPr/>
      </p:nvGrpSpPr>
      <p:grpSpPr>
        <a:xfrm>
          <a:off x="0" y="0"/>
          <a:ext cx="0" cy="0"/>
          <a:chOff x="0" y="0"/>
          <a:chExt cx="0" cy="0"/>
        </a:xfrm>
      </p:grpSpPr>
      <p:sp>
        <p:nvSpPr>
          <p:cNvPr id="6" name="Ovale Legende 5">
            <a:extLst>
              <a:ext uri="{FF2B5EF4-FFF2-40B4-BE49-F238E27FC236}">
                <a16:creationId xmlns:a16="http://schemas.microsoft.com/office/drawing/2014/main" id="{849EA282-D7BD-B9CA-85B9-5F522B6FD25F}"/>
              </a:ext>
            </a:extLst>
          </p:cNvPr>
          <p:cNvSpPr/>
          <p:nvPr/>
        </p:nvSpPr>
        <p:spPr>
          <a:xfrm>
            <a:off x="1729153" y="328247"/>
            <a:ext cx="8733693" cy="2087742"/>
          </a:xfrm>
          <a:prstGeom prst="wedgeEllipseCallout">
            <a:avLst>
              <a:gd name="adj1" fmla="val -47614"/>
              <a:gd name="adj2" fmla="val 66259"/>
            </a:avLst>
          </a:prstGeom>
          <a:solidFill>
            <a:srgbClr val="0A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kern="100" dirty="0">
                <a:solidFill>
                  <a:schemeClr val="bg1"/>
                </a:solidFill>
                <a:ea typeface="Aptos" panose="020B0004020202020204" pitchFamily="34" charset="0"/>
                <a:cs typeface="Times New Roman" panose="02020603050405020304" pitchFamily="18" charset="0"/>
              </a:rPr>
              <a:t>Was umfasst eine ethische Reflexion?</a:t>
            </a:r>
            <a:endParaRPr lang="de-DE" sz="2400" kern="100" dirty="0">
              <a:solidFill>
                <a:schemeClr val="bg1"/>
              </a:solidFill>
              <a:ea typeface="Aptos" panose="020B0004020202020204" pitchFamily="34" charset="0"/>
              <a:cs typeface="Times New Roman" panose="02020603050405020304" pitchFamily="18" charset="0"/>
            </a:endParaRPr>
          </a:p>
        </p:txBody>
      </p:sp>
      <p:sp>
        <p:nvSpPr>
          <p:cNvPr id="4" name="Textfeld 3">
            <a:extLst>
              <a:ext uri="{FF2B5EF4-FFF2-40B4-BE49-F238E27FC236}">
                <a16:creationId xmlns:a16="http://schemas.microsoft.com/office/drawing/2014/main" id="{26E08DA7-54B8-D6F4-9D75-1CF4900D0774}"/>
              </a:ext>
            </a:extLst>
          </p:cNvPr>
          <p:cNvSpPr txBox="1"/>
          <p:nvPr/>
        </p:nvSpPr>
        <p:spPr>
          <a:xfrm>
            <a:off x="3048000" y="2995246"/>
            <a:ext cx="6096000" cy="2718693"/>
          </a:xfrm>
          <a:prstGeom prst="rect">
            <a:avLst/>
          </a:prstGeom>
          <a:noFill/>
        </p:spPr>
        <p:txBody>
          <a:bodyPr wrap="square">
            <a:spAutoFit/>
          </a:bodyPr>
          <a:lstStyle/>
          <a:p>
            <a:pPr marL="342900" lvl="0" indent="-342900">
              <a:lnSpc>
                <a:spcPct val="100000"/>
              </a:lnSpc>
              <a:spcAft>
                <a:spcPts val="800"/>
              </a:spcAft>
              <a:buSzPts val="1000"/>
              <a:buFont typeface="Symbol" panose="05050102010706020507" pitchFamily="18" charset="2"/>
              <a:buChar char=""/>
              <a:tabLst>
                <a:tab pos="457200" algn="l"/>
              </a:tabLst>
            </a:pPr>
            <a:r>
              <a:rPr lang="de-DE" sz="1800" b="0" kern="100" dirty="0">
                <a:solidFill>
                  <a:srgbClr val="0A4F9F"/>
                </a:solidFill>
                <a:effectLst/>
                <a:ea typeface="Aptos" panose="020B0004020202020204" pitchFamily="34" charset="0"/>
                <a:cs typeface="Times New Roman" panose="02020603050405020304" pitchFamily="18" charset="0"/>
              </a:rPr>
              <a:t>Werteabwägung (z. B. zwischen Datenschutz und gesellschaftlichem Nutzen),</a:t>
            </a:r>
          </a:p>
          <a:p>
            <a:pPr lvl="0">
              <a:lnSpc>
                <a:spcPct val="100000"/>
              </a:lnSpc>
              <a:spcAft>
                <a:spcPts val="800"/>
              </a:spcAft>
              <a:buSzPts val="1000"/>
              <a:tabLst>
                <a:tab pos="457200" algn="l"/>
              </a:tabLst>
            </a:pPr>
            <a:endParaRPr lang="de-DE" sz="1800" b="0" kern="100" dirty="0">
              <a:solidFill>
                <a:srgbClr val="0A4F9F"/>
              </a:solidFill>
              <a:effectLst/>
              <a:ea typeface="Aptos" panose="020B0004020202020204" pitchFamily="34" charset="0"/>
              <a:cs typeface="Times New Roman" panose="02020603050405020304" pitchFamily="18" charset="0"/>
            </a:endParaRPr>
          </a:p>
          <a:p>
            <a:pPr marL="342900" lvl="0" indent="-342900">
              <a:lnSpc>
                <a:spcPct val="100000"/>
              </a:lnSpc>
              <a:spcAft>
                <a:spcPts val="800"/>
              </a:spcAft>
              <a:buSzPts val="1000"/>
              <a:buFont typeface="Symbol" panose="05050102010706020507" pitchFamily="18" charset="2"/>
              <a:buChar char=""/>
              <a:tabLst>
                <a:tab pos="457200" algn="l"/>
              </a:tabLst>
            </a:pPr>
            <a:r>
              <a:rPr lang="de-DE" sz="1800" b="0" kern="100" dirty="0">
                <a:solidFill>
                  <a:srgbClr val="0A4F9F"/>
                </a:solidFill>
                <a:effectLst/>
                <a:ea typeface="Aptos" panose="020B0004020202020204" pitchFamily="34" charset="0"/>
                <a:cs typeface="Times New Roman" panose="02020603050405020304" pitchFamily="18" charset="0"/>
              </a:rPr>
              <a:t>Reflexion bestehender Machtverhältnisse und Diskriminierungen,</a:t>
            </a:r>
          </a:p>
          <a:p>
            <a:pPr lvl="0">
              <a:lnSpc>
                <a:spcPct val="100000"/>
              </a:lnSpc>
              <a:spcAft>
                <a:spcPts val="800"/>
              </a:spcAft>
              <a:buSzPts val="1000"/>
              <a:tabLst>
                <a:tab pos="457200" algn="l"/>
              </a:tabLst>
            </a:pPr>
            <a:endParaRPr lang="de-DE" sz="1800" b="0" kern="100" dirty="0">
              <a:solidFill>
                <a:srgbClr val="0A4F9F"/>
              </a:solidFill>
              <a:effectLst/>
              <a:ea typeface="Aptos" panose="020B0004020202020204" pitchFamily="34" charset="0"/>
              <a:cs typeface="Times New Roman" panose="02020603050405020304" pitchFamily="18" charset="0"/>
            </a:endParaRPr>
          </a:p>
          <a:p>
            <a:pPr marL="342900" lvl="0" indent="-342900">
              <a:lnSpc>
                <a:spcPct val="100000"/>
              </a:lnSpc>
              <a:spcAft>
                <a:spcPts val="800"/>
              </a:spcAft>
              <a:buSzPts val="1000"/>
              <a:buFont typeface="Symbol" panose="05050102010706020507" pitchFamily="18" charset="2"/>
              <a:buChar char=""/>
              <a:tabLst>
                <a:tab pos="457200" algn="l"/>
              </a:tabLst>
            </a:pPr>
            <a:r>
              <a:rPr lang="de-DE" sz="1800" b="0" kern="100" dirty="0">
                <a:solidFill>
                  <a:srgbClr val="0A4F9F"/>
                </a:solidFill>
                <a:effectLst/>
                <a:ea typeface="Aptos" panose="020B0004020202020204" pitchFamily="34" charset="0"/>
                <a:cs typeface="Times New Roman" panose="02020603050405020304" pitchFamily="18" charset="0"/>
              </a:rPr>
              <a:t>Orientierung an regulatorischen Rahmenbedingungen wie der Deklaration von Helsinki oder Datenschutzgesetzen.</a:t>
            </a:r>
          </a:p>
        </p:txBody>
      </p:sp>
      <p:sp>
        <p:nvSpPr>
          <p:cNvPr id="5" name="Rechteck 4">
            <a:extLst>
              <a:ext uri="{FF2B5EF4-FFF2-40B4-BE49-F238E27FC236}">
                <a16:creationId xmlns:a16="http://schemas.microsoft.com/office/drawing/2014/main" id="{61AC2FFA-24F3-62FE-A50E-B6E5B1808892}"/>
              </a:ext>
            </a:extLst>
          </p:cNvPr>
          <p:cNvSpPr/>
          <p:nvPr/>
        </p:nvSpPr>
        <p:spPr>
          <a:xfrm>
            <a:off x="2919047" y="2822222"/>
            <a:ext cx="6096000" cy="36350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3172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65902-12B7-3ED2-9697-9242AF5DD052}"/>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13BBDC2B-7082-9852-AB09-6899B559ADC9}"/>
              </a:ext>
            </a:extLst>
          </p:cNvPr>
          <p:cNvSpPr>
            <a:spLocks noGrp="1"/>
          </p:cNvSpPr>
          <p:nvPr>
            <p:ph type="title"/>
          </p:nvPr>
        </p:nvSpPr>
        <p:spPr/>
        <p:txBody>
          <a:bodyPr/>
          <a:lstStyle/>
          <a:p>
            <a:r>
              <a:rPr lang="de-DE" dirty="0"/>
              <a:t>Grenzenlos forschen? Nicht ohne Ethik!</a:t>
            </a:r>
          </a:p>
        </p:txBody>
      </p:sp>
      <p:sp>
        <p:nvSpPr>
          <p:cNvPr id="5" name="Textplatzhalter 4">
            <a:extLst>
              <a:ext uri="{FF2B5EF4-FFF2-40B4-BE49-F238E27FC236}">
                <a16:creationId xmlns:a16="http://schemas.microsoft.com/office/drawing/2014/main" id="{2B1126C8-8BDC-4570-AC9C-6E3510E071B1}"/>
              </a:ext>
            </a:extLst>
          </p:cNvPr>
          <p:cNvSpPr>
            <a:spLocks noGrp="1"/>
          </p:cNvSpPr>
          <p:nvPr>
            <p:ph type="body" sz="quarter" idx="13"/>
          </p:nvPr>
        </p:nvSpPr>
        <p:spPr>
          <a:xfrm>
            <a:off x="838200" y="1022790"/>
            <a:ext cx="9368123" cy="358320"/>
          </a:xfrm>
        </p:spPr>
        <p:txBody>
          <a:bodyPr/>
          <a:lstStyle/>
          <a:p>
            <a:r>
              <a:rPr lang="de-DE" dirty="0"/>
              <a:t>Grundbegriffe der Ethik</a:t>
            </a:r>
          </a:p>
        </p:txBody>
      </p:sp>
      <p:sp>
        <p:nvSpPr>
          <p:cNvPr id="8" name="Abgerundetes Rechteck 7"/>
          <p:cNvSpPr/>
          <p:nvPr/>
        </p:nvSpPr>
        <p:spPr>
          <a:xfrm>
            <a:off x="838199" y="1796099"/>
            <a:ext cx="4484078" cy="1062892"/>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rgbClr val="004F9F"/>
                </a:solidFill>
              </a:rPr>
              <a:t>Moral</a:t>
            </a:r>
            <a:r>
              <a:rPr lang="de-DE" sz="1600" dirty="0">
                <a:solidFill>
                  <a:srgbClr val="6F6F6E"/>
                </a:solidFill>
              </a:rPr>
              <a:t> </a:t>
            </a:r>
          </a:p>
          <a:p>
            <a:r>
              <a:rPr lang="de-DE" sz="1600" dirty="0">
                <a:solidFill>
                  <a:srgbClr val="6F6F6E"/>
                </a:solidFill>
              </a:rPr>
              <a:t>Gesamtheit kulturell und gesellschaftlich geprägter Regeln über „richtiges“ Verhalten.</a:t>
            </a:r>
          </a:p>
        </p:txBody>
      </p:sp>
      <p:sp>
        <p:nvSpPr>
          <p:cNvPr id="9" name="Abgerundetes Rechteck 8"/>
          <p:cNvSpPr/>
          <p:nvPr/>
        </p:nvSpPr>
        <p:spPr>
          <a:xfrm>
            <a:off x="6955205" y="1793485"/>
            <a:ext cx="4398595" cy="1062892"/>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ct val="100000"/>
              <a:tabLst>
                <a:tab pos="457200" algn="l"/>
              </a:tabLst>
            </a:pPr>
            <a:r>
              <a:rPr lang="de-DE" sz="1600" b="1" kern="100" dirty="0">
                <a:solidFill>
                  <a:srgbClr val="004F9F"/>
                </a:solidFill>
                <a:cs typeface="Times New Roman" panose="02020603050405020304" pitchFamily="18" charset="0"/>
              </a:rPr>
              <a:t>Moralität</a:t>
            </a:r>
            <a:br>
              <a:rPr lang="de-DE" sz="1600" b="1" kern="100" dirty="0">
                <a:solidFill>
                  <a:srgbClr val="6F6F6E"/>
                </a:solidFill>
                <a:cs typeface="Times New Roman" panose="02020603050405020304" pitchFamily="18" charset="0"/>
              </a:rPr>
            </a:br>
            <a:r>
              <a:rPr lang="de-DE" sz="1600" kern="100" dirty="0">
                <a:solidFill>
                  <a:srgbClr val="6F6F6E"/>
                </a:solidFill>
                <a:cs typeface="Times New Roman" panose="02020603050405020304" pitchFamily="18" charset="0"/>
              </a:rPr>
              <a:t>Verinnerlichte Haltung eines Individuums zur Moral, geprägt durch Erziehung und Umfeld.</a:t>
            </a:r>
          </a:p>
        </p:txBody>
      </p:sp>
      <p:sp>
        <p:nvSpPr>
          <p:cNvPr id="10" name="Abgerundetes Rechteck 9"/>
          <p:cNvSpPr/>
          <p:nvPr/>
        </p:nvSpPr>
        <p:spPr>
          <a:xfrm>
            <a:off x="838199" y="3107798"/>
            <a:ext cx="4484078" cy="1062892"/>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ct val="100000"/>
              <a:tabLst>
                <a:tab pos="457200" algn="l"/>
              </a:tabLst>
            </a:pPr>
            <a:r>
              <a:rPr lang="de-DE" sz="1600" b="1" kern="100" dirty="0">
                <a:solidFill>
                  <a:srgbClr val="004F9F"/>
                </a:solidFill>
                <a:cs typeface="Times New Roman" panose="02020603050405020304" pitchFamily="18" charset="0"/>
              </a:rPr>
              <a:t>Moralisch sein </a:t>
            </a:r>
            <a:br>
              <a:rPr lang="de-DE" sz="1600" b="1" kern="100" dirty="0">
                <a:solidFill>
                  <a:srgbClr val="6F6F6E"/>
                </a:solidFill>
                <a:cs typeface="Times New Roman" panose="02020603050405020304" pitchFamily="18" charset="0"/>
              </a:rPr>
            </a:br>
            <a:r>
              <a:rPr lang="de-DE" sz="1600" kern="100" dirty="0">
                <a:solidFill>
                  <a:srgbClr val="6F6F6E"/>
                </a:solidFill>
                <a:cs typeface="Times New Roman" panose="02020603050405020304" pitchFamily="18" charset="0"/>
              </a:rPr>
              <a:t>Handeln im Einklang mit der eigenen Kultur und deren Moralvorstellungen.</a:t>
            </a:r>
          </a:p>
        </p:txBody>
      </p:sp>
      <p:sp>
        <p:nvSpPr>
          <p:cNvPr id="11" name="Abgerundetes Rechteck 10"/>
          <p:cNvSpPr/>
          <p:nvPr/>
        </p:nvSpPr>
        <p:spPr>
          <a:xfrm>
            <a:off x="6955202" y="3107798"/>
            <a:ext cx="4398598" cy="1062892"/>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ct val="100000"/>
              <a:tabLst>
                <a:tab pos="457200" algn="l"/>
              </a:tabLst>
            </a:pPr>
            <a:r>
              <a:rPr lang="de-DE" sz="1600" b="1" kern="100" dirty="0">
                <a:solidFill>
                  <a:srgbClr val="004F9F"/>
                </a:solidFill>
                <a:cs typeface="Times New Roman" panose="02020603050405020304" pitchFamily="18" charset="0"/>
              </a:rPr>
              <a:t>Werte</a:t>
            </a:r>
            <a:br>
              <a:rPr lang="de-DE" sz="1600" b="1" kern="100" dirty="0">
                <a:solidFill>
                  <a:srgbClr val="6F6F6E"/>
                </a:solidFill>
                <a:cs typeface="Times New Roman" panose="02020603050405020304" pitchFamily="18" charset="0"/>
              </a:rPr>
            </a:br>
            <a:r>
              <a:rPr lang="de-DE" sz="1600" kern="100" dirty="0">
                <a:solidFill>
                  <a:srgbClr val="6F6F6E"/>
                </a:solidFill>
                <a:cs typeface="Times New Roman" panose="02020603050405020304" pitchFamily="18" charset="0"/>
              </a:rPr>
              <a:t>Wünschenswerte Ziele/Qualitäten des Lebens, z.B. Gesundheit, Gerechtigkeit.</a:t>
            </a:r>
          </a:p>
        </p:txBody>
      </p:sp>
      <p:sp>
        <p:nvSpPr>
          <p:cNvPr id="12" name="Abgerundetes Rechteck 11"/>
          <p:cNvSpPr/>
          <p:nvPr/>
        </p:nvSpPr>
        <p:spPr>
          <a:xfrm>
            <a:off x="838199" y="4422111"/>
            <a:ext cx="4484078" cy="1062892"/>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ct val="100000"/>
              <a:tabLst>
                <a:tab pos="457200" algn="l"/>
              </a:tabLst>
            </a:pPr>
            <a:r>
              <a:rPr lang="de-DE" sz="1600" b="1" kern="100" dirty="0">
                <a:solidFill>
                  <a:srgbClr val="004F9F"/>
                </a:solidFill>
                <a:cs typeface="Times New Roman" panose="02020603050405020304" pitchFamily="18" charset="0"/>
              </a:rPr>
              <a:t>Tugenden</a:t>
            </a:r>
            <a:br>
              <a:rPr lang="de-DE" sz="1600" b="1" kern="100" dirty="0">
                <a:solidFill>
                  <a:srgbClr val="6F6F6E"/>
                </a:solidFill>
                <a:cs typeface="Times New Roman" panose="02020603050405020304" pitchFamily="18" charset="0"/>
              </a:rPr>
            </a:br>
            <a:r>
              <a:rPr lang="de-DE" sz="1600" kern="100" dirty="0">
                <a:solidFill>
                  <a:srgbClr val="6F6F6E"/>
                </a:solidFill>
                <a:cs typeface="Times New Roman" panose="02020603050405020304" pitchFamily="18" charset="0"/>
              </a:rPr>
              <a:t>Verinnerlichte, stabile Eigenschaften wie Ehrlichkeit oder Hilfsbereitschaft.</a:t>
            </a:r>
          </a:p>
        </p:txBody>
      </p:sp>
      <p:sp>
        <p:nvSpPr>
          <p:cNvPr id="13" name="Abgerundetes Rechteck 12"/>
          <p:cNvSpPr/>
          <p:nvPr/>
        </p:nvSpPr>
        <p:spPr>
          <a:xfrm>
            <a:off x="6955203" y="4422111"/>
            <a:ext cx="4398597" cy="1062892"/>
          </a:xfrm>
          <a:prstGeom prst="roundRect">
            <a:avLst/>
          </a:prstGeom>
          <a:solidFill>
            <a:schemeClr val="bg1"/>
          </a:solidFill>
          <a:ln>
            <a:solidFill>
              <a:srgbClr val="0A4F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ct val="100000"/>
              <a:tabLst>
                <a:tab pos="457200" algn="l"/>
              </a:tabLst>
            </a:pPr>
            <a:r>
              <a:rPr lang="de-DE" sz="1600" b="1" kern="100" dirty="0">
                <a:solidFill>
                  <a:srgbClr val="004F9F"/>
                </a:solidFill>
                <a:cs typeface="Times New Roman" panose="02020603050405020304" pitchFamily="18" charset="0"/>
              </a:rPr>
              <a:t>Normen</a:t>
            </a:r>
            <a:br>
              <a:rPr lang="de-DE" sz="1600" b="1" kern="100" dirty="0">
                <a:solidFill>
                  <a:srgbClr val="6F6F6E"/>
                </a:solidFill>
                <a:cs typeface="Times New Roman" panose="02020603050405020304" pitchFamily="18" charset="0"/>
              </a:rPr>
            </a:br>
            <a:r>
              <a:rPr lang="de-DE" sz="1600" kern="100" dirty="0">
                <a:solidFill>
                  <a:srgbClr val="6F6F6E"/>
                </a:solidFill>
                <a:cs typeface="Times New Roman" panose="02020603050405020304" pitchFamily="18" charset="0"/>
              </a:rPr>
              <a:t>Handlungsregeln, die sich aus gesellschaftlich anerkannten Werten ergeben, z.B. Gesetze, Berufskodizes.</a:t>
            </a:r>
          </a:p>
        </p:txBody>
      </p:sp>
      <p:sp>
        <p:nvSpPr>
          <p:cNvPr id="2" name="Textplatzhalter 5">
            <a:extLst>
              <a:ext uri="{FF2B5EF4-FFF2-40B4-BE49-F238E27FC236}">
                <a16:creationId xmlns:a16="http://schemas.microsoft.com/office/drawing/2014/main" id="{77F0EB3B-484F-2B74-4467-D93FBCB1DEF0}"/>
              </a:ext>
            </a:extLst>
          </p:cNvPr>
          <p:cNvSpPr txBox="1">
            <a:spLocks/>
          </p:cNvSpPr>
          <p:nvPr/>
        </p:nvSpPr>
        <p:spPr>
          <a:xfrm>
            <a:off x="838200" y="6146832"/>
            <a:ext cx="10515600" cy="4926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800" kern="1200">
                <a:solidFill>
                  <a:schemeClr val="bg1">
                    <a:lumMod val="6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ltLang="de-DE" dirty="0">
                <a:solidFill>
                  <a:srgbClr val="6F6F6E"/>
                </a:solidFill>
              </a:rPr>
              <a:t>Hübner, D. (2010): „Ethik und Moral“ / „Typen ethischer Theorien“ / „Aspekte von Handlungen“ / „Stufen der Verbindlichkeit“. In: Fuchs, M., Heinemann, T., Heinrichs, B., Hübner, D., Kipper, J., </a:t>
            </a:r>
            <a:r>
              <a:rPr lang="de-DE" altLang="de-DE" dirty="0" err="1">
                <a:solidFill>
                  <a:srgbClr val="6F6F6E"/>
                </a:solidFill>
              </a:rPr>
              <a:t>Rottländer</a:t>
            </a:r>
            <a:r>
              <a:rPr lang="de-DE" altLang="de-DE" dirty="0">
                <a:solidFill>
                  <a:srgbClr val="6F6F6E"/>
                </a:solidFill>
              </a:rPr>
              <a:t>, K., Runkel, T., Spranger, T. M., Vermeulen, V. und Völker-Albert, M. (Hrsg.): </a:t>
            </a:r>
            <a:r>
              <a:rPr lang="de-DE" altLang="de-DE" i="1" dirty="0">
                <a:solidFill>
                  <a:srgbClr val="6F6F6E"/>
                </a:solidFill>
              </a:rPr>
              <a:t>Forschungsethik: Eine Einführung</a:t>
            </a:r>
            <a:r>
              <a:rPr lang="de-DE" altLang="de-DE" dirty="0">
                <a:solidFill>
                  <a:srgbClr val="6F6F6E"/>
                </a:solidFill>
              </a:rPr>
              <a:t>. Stuttgart/Weimar, S. 1–39.</a:t>
            </a:r>
            <a:br>
              <a:rPr lang="de-DE" altLang="de-DE" dirty="0">
                <a:solidFill>
                  <a:srgbClr val="6F6F6E"/>
                </a:solidFill>
              </a:rPr>
            </a:br>
            <a:r>
              <a:rPr lang="de-DE" altLang="de-DE" dirty="0">
                <a:solidFill>
                  <a:srgbClr val="6F6F6E"/>
                </a:solidFill>
              </a:rPr>
              <a:t>Werner, M. H. (2021): </a:t>
            </a:r>
            <a:r>
              <a:rPr lang="de-DE" altLang="de-DE" i="1" dirty="0">
                <a:solidFill>
                  <a:srgbClr val="6F6F6E"/>
                </a:solidFill>
              </a:rPr>
              <a:t>Einführung in die Ethik</a:t>
            </a:r>
            <a:r>
              <a:rPr lang="de-DE" altLang="de-DE" dirty="0">
                <a:solidFill>
                  <a:srgbClr val="6F6F6E"/>
                </a:solidFill>
              </a:rPr>
              <a:t>. Stuttgart: J. B. Metzler. DOI: 10.1007/978-3-476-05293-3.</a:t>
            </a:r>
            <a:br>
              <a:rPr lang="de-DE" altLang="de-DE" dirty="0">
                <a:solidFill>
                  <a:srgbClr val="6F6F6E"/>
                </a:solidFill>
              </a:rPr>
            </a:br>
            <a:r>
              <a:rPr lang="de-DE" altLang="de-DE" dirty="0">
                <a:solidFill>
                  <a:srgbClr val="6F6F6E"/>
                </a:solidFill>
              </a:rPr>
              <a:t>Pieper, A. (2017): </a:t>
            </a:r>
            <a:r>
              <a:rPr lang="de-DE" altLang="de-DE" i="1" dirty="0">
                <a:solidFill>
                  <a:srgbClr val="6F6F6E"/>
                </a:solidFill>
              </a:rPr>
              <a:t>Einführung in die Ethik</a:t>
            </a:r>
            <a:r>
              <a:rPr lang="de-DE" altLang="de-DE" dirty="0">
                <a:solidFill>
                  <a:srgbClr val="6F6F6E"/>
                </a:solidFill>
              </a:rPr>
              <a:t>. 7., durchgesehene und aktualisierte Auflage. Tübingen: Narr Francke Attempto Verlag. DOI: 10.36198/9783838546964.</a:t>
            </a:r>
          </a:p>
          <a:p>
            <a:endParaRPr lang="de-DE" altLang="de-DE" dirty="0">
              <a:solidFill>
                <a:srgbClr val="6F6F6E"/>
              </a:solidFill>
            </a:endParaRPr>
          </a:p>
          <a:p>
            <a:br>
              <a:rPr lang="de-DE" altLang="de-DE" dirty="0">
                <a:solidFill>
                  <a:srgbClr val="6F6F6E"/>
                </a:solidFill>
              </a:rPr>
            </a:br>
            <a:endParaRPr lang="de-DE" altLang="de-DE" dirty="0">
              <a:solidFill>
                <a:srgbClr val="6F6F6E"/>
              </a:solidFill>
            </a:endParaRPr>
          </a:p>
          <a:p>
            <a:endParaRPr lang="de-DE" dirty="0">
              <a:solidFill>
                <a:srgbClr val="6F6F6E"/>
              </a:solidFill>
            </a:endParaRPr>
          </a:p>
        </p:txBody>
      </p:sp>
    </p:spTree>
    <p:extLst>
      <p:ext uri="{BB962C8B-B14F-4D97-AF65-F5344CB8AC3E}">
        <p14:creationId xmlns:p14="http://schemas.microsoft.com/office/powerpoint/2010/main" val="34901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M.RUH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570D305730E5004AB3CA90973BBEB1B6" ma:contentTypeVersion="15" ma:contentTypeDescription="Ein neues Dokument erstellen." ma:contentTypeScope="" ma:versionID="3d8d4fb2b3a0a7834f40547a35bd6bbd">
  <xsd:schema xmlns:xsd="http://www.w3.org/2001/XMLSchema" xmlns:xs="http://www.w3.org/2001/XMLSchema" xmlns:p="http://schemas.microsoft.com/office/2006/metadata/properties" xmlns:ns3="99a00cc4-59a4-48e2-97a2-f998a8372b54" xmlns:ns4="96c6cfda-f397-452f-aaf7-354f8a2af71a" targetNamespace="http://schemas.microsoft.com/office/2006/metadata/properties" ma:root="true" ma:fieldsID="85641bfd7f41166e6032c028546e61e5" ns3:_="" ns4:_="">
    <xsd:import namespace="99a00cc4-59a4-48e2-97a2-f998a8372b54"/>
    <xsd:import namespace="96c6cfda-f397-452f-aaf7-354f8a2af71a"/>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a00cc4-59a4-48e2-97a2-f998a8372b5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6cfda-f397-452f-aaf7-354f8a2af71a"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99a00cc4-59a4-48e2-97a2-f998a8372b54" xsi:nil="true"/>
  </documentManagement>
</p:properties>
</file>

<file path=customXml/itemProps1.xml><?xml version="1.0" encoding="utf-8"?>
<ds:datastoreItem xmlns:ds="http://schemas.openxmlformats.org/officeDocument/2006/customXml" ds:itemID="{808B3DF7-C6D4-4DDC-B1DB-92E5609C5D62}">
  <ds:schemaRefs>
    <ds:schemaRef ds:uri="http://schemas.microsoft.com/sharepoint/v3/contenttype/forms"/>
  </ds:schemaRefs>
</ds:datastoreItem>
</file>

<file path=customXml/itemProps2.xml><?xml version="1.0" encoding="utf-8"?>
<ds:datastoreItem xmlns:ds="http://schemas.openxmlformats.org/officeDocument/2006/customXml" ds:itemID="{D5AD1859-ED9D-4D83-947C-9B89E24FE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a00cc4-59a4-48e2-97a2-f998a8372b54"/>
    <ds:schemaRef ds:uri="96c6cfda-f397-452f-aaf7-354f8a2af7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2C2161-177C-49B2-B717-3C5F4CA1CA24}">
  <ds:schemaRefs>
    <ds:schemaRef ds:uri="http://schemas.microsoft.com/office/2006/metadata/properties"/>
    <ds:schemaRef ds:uri="http://schemas.microsoft.com/office/2006/documentManagement/types"/>
    <ds:schemaRef ds:uri="http://schemas.microsoft.com/office/infopath/2007/PartnerControls"/>
    <ds:schemaRef ds:uri="http://purl.org/dc/terms/"/>
    <ds:schemaRef ds:uri="http://purl.org/dc/elements/1.1/"/>
    <ds:schemaRef ds:uri="99a00cc4-59a4-48e2-97a2-f998a8372b54"/>
    <ds:schemaRef ds:uri="http://www.w3.org/XML/1998/namespace"/>
    <ds:schemaRef ds:uri="http://schemas.openxmlformats.org/package/2006/metadata/core-properties"/>
    <ds:schemaRef ds:uri="96c6cfda-f397-452f-aaf7-354f8a2af71a"/>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3914</Words>
  <Application>Microsoft Office PowerPoint</Application>
  <PresentationFormat>Breitbild</PresentationFormat>
  <Paragraphs>309</Paragraphs>
  <Slides>40</Slides>
  <Notes>25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40</vt:i4>
      </vt:variant>
    </vt:vector>
  </HeadingPairs>
  <TitlesOfParts>
    <vt:vector size="47" baseType="lpstr">
      <vt:lpstr>Aptos</vt:lpstr>
      <vt:lpstr>Times New Roman</vt:lpstr>
      <vt:lpstr>Lato</vt:lpstr>
      <vt:lpstr>Calibri</vt:lpstr>
      <vt:lpstr>Symbol</vt:lpstr>
      <vt:lpstr>Arial</vt:lpstr>
      <vt:lpstr>Office</vt:lpstr>
      <vt:lpstr>PowerPoint-Präsentation</vt:lpstr>
      <vt:lpstr>PowerPoint-Präsentation</vt:lpstr>
      <vt:lpstr>Grenzenlos forschen? Nicht ohne Ethik!</vt:lpstr>
      <vt:lpstr>Grenzenlos forschen? Nicht ohne Ethik!</vt:lpstr>
      <vt:lpstr>Grenzenlos forschen? Nicht ohne Ethik!</vt:lpstr>
      <vt:lpstr>Grenzenlos forschen? Nicht ohne Ethik!</vt:lpstr>
      <vt:lpstr>PowerPoint-Präsentation</vt:lpstr>
      <vt:lpstr>PowerPoint-Präsentation</vt:lpstr>
      <vt:lpstr>Grenzenlos forschen? Nicht ohne Ethik!</vt:lpstr>
      <vt:lpstr>Grenzenlos forschen? Nicht ohne Ethik!</vt:lpstr>
      <vt:lpstr>Zeit für eine Pause</vt:lpstr>
      <vt:lpstr>Einblick in Basisethiken</vt:lpstr>
      <vt:lpstr>Grenzenlos forschen? Nicht ohne Ethik!</vt:lpstr>
      <vt:lpstr>Aristoteles</vt:lpstr>
      <vt:lpstr>Grenzenlos forschen? Nicht ohne Ethik!</vt:lpstr>
      <vt:lpstr>Grenzenlos forschen? Nicht ohne Ethik!</vt:lpstr>
      <vt:lpstr>Kant</vt:lpstr>
      <vt:lpstr>Grenzenlos forschen? Nicht ohne Ethik!</vt:lpstr>
      <vt:lpstr>John Stuart Mill</vt:lpstr>
      <vt:lpstr>Grenzenlos forschen? Nicht ohne Ethik!</vt:lpstr>
      <vt:lpstr>Grenzenlos forschen? Nicht ohne Ethik!</vt:lpstr>
      <vt:lpstr>Levinas</vt:lpstr>
      <vt:lpstr>Grenzenlos forschen? Nicht ohne Ethik!</vt:lpstr>
      <vt:lpstr>Grenzenlos forschen? Nicht ohne Ethik!</vt:lpstr>
      <vt:lpstr>PowerPoint-Präsentation</vt:lpstr>
      <vt:lpstr>PowerPoint-Präsentation</vt:lpstr>
      <vt:lpstr>PowerPoint-Präsentation</vt:lpstr>
      <vt:lpstr>Grenzenlos forschen? Nicht ohne Ethik!</vt:lpstr>
      <vt:lpstr>Hans Jonas</vt:lpstr>
      <vt:lpstr>Grenzenlos forschen? Nicht ohne Ethik!</vt:lpstr>
      <vt:lpstr>Grenzenlos forschen? Nicht ohne Ethik!</vt:lpstr>
      <vt:lpstr>Grenzenlos forschen? Nicht ohne Ethik!</vt:lpstr>
      <vt:lpstr>Grenzenlos forschen? Nicht ohne Ethik!</vt:lpstr>
      <vt:lpstr>Zeit für eine Pause</vt:lpstr>
      <vt:lpstr>Grenzenlos forschen? Nicht ohne Ethik!</vt:lpstr>
      <vt:lpstr>Grenzenlos forschen? Nicht ohne Ethik!</vt:lpstr>
      <vt:lpstr>Grenzenlos forschen? Nicht ohne Ethik!</vt:lpstr>
      <vt:lpstr>Literaturverzeichnis</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Hilgers</dc:creator>
  <cp:lastModifiedBy>Schorr, Sabrina</cp:lastModifiedBy>
  <cp:revision>170</cp:revision>
  <dcterms:created xsi:type="dcterms:W3CDTF">2020-11-02T13:54:24Z</dcterms:created>
  <dcterms:modified xsi:type="dcterms:W3CDTF">2025-10-31T10:32:32Z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0x010100570D305730E5004AB3CA90973BBEB1B6</vt:lpwstr>
  </property>
  <property fmtid="{D5CDD505-2E9C-101B-9397-08002B2CF9AE}" pid="3" name="MediaServiceImageTags">
    <vt:lpwstr/>
  </property>
</Properties>
</file>