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 autoCompressPictures="0">
  <p:sldMasterIdLst>
    <p:sldMasterId id="2147483648" r:id="rId4"/>
  </p:sldMasterIdLst>
  <p:notesMasterIdLst>
    <p:notesMasterId r:id="rId38"/>
  </p:notesMasterIdLst>
  <p:sldIdLst>
    <p:sldId id="337" r:id="rId5"/>
    <p:sldId id="332" r:id="rId6"/>
    <p:sldId id="357" r:id="rId7"/>
    <p:sldId id="341" r:id="rId8"/>
    <p:sldId id="358" r:id="rId9"/>
    <p:sldId id="342" r:id="rId10"/>
    <p:sldId id="343" r:id="rId11"/>
    <p:sldId id="344" r:id="rId12"/>
    <p:sldId id="360" r:id="rId13"/>
    <p:sldId id="361" r:id="rId14"/>
    <p:sldId id="362" r:id="rId15"/>
    <p:sldId id="339" r:id="rId16"/>
    <p:sldId id="340" r:id="rId17"/>
    <p:sldId id="338" r:id="rId18"/>
    <p:sldId id="366" r:id="rId19"/>
    <p:sldId id="364" r:id="rId20"/>
    <p:sldId id="347" r:id="rId21"/>
    <p:sldId id="348" r:id="rId22"/>
    <p:sldId id="345" r:id="rId23"/>
    <p:sldId id="346" r:id="rId24"/>
    <p:sldId id="349" r:id="rId25"/>
    <p:sldId id="350" r:id="rId26"/>
    <p:sldId id="367" r:id="rId27"/>
    <p:sldId id="365" r:id="rId28"/>
    <p:sldId id="355" r:id="rId29"/>
    <p:sldId id="356" r:id="rId30"/>
    <p:sldId id="351" r:id="rId31"/>
    <p:sldId id="352" r:id="rId32"/>
    <p:sldId id="353" r:id="rId33"/>
    <p:sldId id="354" r:id="rId34"/>
    <p:sldId id="363" r:id="rId35"/>
    <p:sldId id="335" r:id="rId36"/>
    <p:sldId id="336" r:id="rId37"/>
  </p:sldIdLst>
  <p:sldSz cx="12192000" cy="6858000"/>
  <p:notesSz cx="6858000" cy="9144000"/>
  <p:embeddedFontLst>
    <p:embeddedFont>
      <p:font typeface="Lato" panose="020F0502020204030203" pitchFamily="34" charset="0"/>
      <p:regular r:id="rId39"/>
      <p:bold r:id="rId40"/>
      <p:italic r:id="rId41"/>
      <p:boldItalic r:id="rId42"/>
    </p:embeddedFont>
  </p:embeddedFontLst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8910C033-79B9-F8AA-0D60-AE086CAA08A4}" name="Lehr, Alexander" initials="LA" userId="S::alexander.lehr_ruhr-uni-bochum.de#ext#@uniwhde.onmicrosoft.com::8a837e51-e11f-486e-98d4-923fdee67375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inz, Anne" initials="MA" lastIdx="1" clrIdx="0">
    <p:extLst>
      <p:ext uri="{19B8F6BF-5375-455C-9EA6-DF929625EA0E}">
        <p15:presenceInfo xmlns:p15="http://schemas.microsoft.com/office/powerpoint/2012/main" userId="S-1-5-21-1139895982-289624505-398547282-38138" providerId="AD"/>
      </p:ext>
    </p:extLst>
  </p:cmAuthor>
  <p:cmAuthor id="2" name="Lüdorf, Vivian" initials="LV" lastIdx="5" clrIdx="1">
    <p:extLst>
      <p:ext uri="{19B8F6BF-5375-455C-9EA6-DF929625EA0E}">
        <p15:presenceInfo xmlns:p15="http://schemas.microsoft.com/office/powerpoint/2012/main" userId="S::vivian.luedorf@uni-wh.de::a2c1b10b-adfb-4ac6-8111-7787d0e03f7a" providerId="AD"/>
      </p:ext>
    </p:extLst>
  </p:cmAuthor>
  <p:cmAuthor id="3" name="Richter, Isabel" initials="IR" lastIdx="3" clrIdx="2">
    <p:extLst>
      <p:ext uri="{19B8F6BF-5375-455C-9EA6-DF929625EA0E}">
        <p15:presenceInfo xmlns:p15="http://schemas.microsoft.com/office/powerpoint/2012/main" userId="S::isabel.richter@uni-wh.de::93865361-3cba-4a87-907d-96dec409586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F6F6E"/>
    <a:srgbClr val="004F9F"/>
    <a:srgbClr val="D9D9D9"/>
    <a:srgbClr val="A90D00"/>
    <a:srgbClr val="002B44"/>
    <a:srgbClr val="F0F0F0"/>
    <a:srgbClr val="FFFFFF"/>
    <a:srgbClr val="DCEAFF"/>
    <a:srgbClr val="014F9F"/>
    <a:srgbClr val="2038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ABFCF23-3B69-468F-B69F-88F6DE6A72F2}" styleName="Mittlere Formatvorlage 1 - Akz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7DF18680-E054-41AD-8BC1-D1AEF772440D}" styleName="Mittlere Formatvorlage 2 - Akz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FD0F851-EC5A-4D38-B0AD-8093EC10F338}" styleName="Helle Formatvorlage 1 - Akz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F5AB1C69-6EDB-4FF4-983F-18BD219EF322}" styleName="Mittlere Formatvorlage 2 - Akz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548" autoAdjust="0"/>
    <p:restoredTop sz="67400" autoAdjust="0"/>
  </p:normalViewPr>
  <p:slideViewPr>
    <p:cSldViewPr snapToGrid="0">
      <p:cViewPr varScale="1">
        <p:scale>
          <a:sx n="53" d="100"/>
          <a:sy n="53" d="100"/>
        </p:scale>
        <p:origin x="1603" y="43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753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font" Target="fonts/font1.fntdata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font" Target="fonts/font4.fntdata"/><Relationship Id="rId47" Type="http://schemas.openxmlformats.org/officeDocument/2006/relationships/tableStyles" Target="tableStyle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font" Target="fonts/font2.fntdata"/><Relationship Id="rId45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commentAuthors" Target="commentAuthors.xml"/><Relationship Id="rId48" Type="http://schemas.microsoft.com/office/2018/10/relationships/authors" Target="author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notesMaster" Target="notesMasters/notesMaster1.xml"/><Relationship Id="rId46" Type="http://schemas.openxmlformats.org/officeDocument/2006/relationships/theme" Target="theme/theme1.xml"/><Relationship Id="rId20" Type="http://schemas.openxmlformats.org/officeDocument/2006/relationships/slide" Target="slides/slide16.xml"/><Relationship Id="rId41" Type="http://schemas.openxmlformats.org/officeDocument/2006/relationships/font" Target="fonts/font3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B1F983-13B8-4B40-B431-2A40CD5006BA}" type="datetimeFigureOut">
              <a:rPr lang="de-DE" smtClean="0"/>
              <a:t>31.10.2025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623034-77AF-8C4A-A533-67E3BD38CA1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526320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623034-77AF-8C4A-A533-67E3BD38CA13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4269031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623034-77AF-8C4A-A533-67E3BD38CA13}" type="slidenum">
              <a:rPr lang="de-DE" smtClean="0"/>
              <a:t>17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4603429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623034-77AF-8C4A-A533-67E3BD38CA13}" type="slidenum">
              <a:rPr lang="de-DE" smtClean="0"/>
              <a:t>19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7326034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623034-77AF-8C4A-A533-67E3BD38CA13}" type="slidenum">
              <a:rPr lang="de-DE" smtClean="0"/>
              <a:t>21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2221211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623034-77AF-8C4A-A533-67E3BD38CA13}" type="slidenum">
              <a:rPr lang="de-DE" smtClean="0"/>
              <a:t>25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4413639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623034-77AF-8C4A-A533-67E3BD38CA13}" type="slidenum">
              <a:rPr lang="de-DE" smtClean="0"/>
              <a:t>30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407530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623034-77AF-8C4A-A533-67E3BD38CA13}" type="slidenum">
              <a:rPr lang="de-DE" smtClean="0"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867162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623034-77AF-8C4A-A533-67E3BD38CA13}" type="slidenum">
              <a:rPr lang="de-DE" smtClean="0"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0992390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Soziale Ungleichheiten sind strukturell bedingte Unterschiede in Lebens- und Teilhabechancen.</a:t>
            </a:r>
            <a:b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Sie beziehen sich auf Merkmale wie Bildung, Einkommen, Beruf, Geschlecht, Herkunft, Wohnort oder Behinderung.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Diese Merkmale bestimmen den Zugang zu wichtigen Ressourcen – und damit zu Bildung, Gesundheit und gesellschaftlicher Teilhabe.</a:t>
            </a:r>
            <a:b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Solche Ungleichheiten sind nicht zufällig. Sie werden durch soziale Mechanismen und Institutionen verstärkt und über Generationen weitergegeben.</a:t>
            </a:r>
          </a:p>
          <a:p>
            <a:br>
              <a:rPr lang="de-DE" dirty="0"/>
            </a:br>
            <a:r>
              <a:rPr lang="de-DE" dirty="0"/>
              <a:t>Punkte vorlesen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623034-77AF-8C4A-A533-67E3BD38CA13}" type="slidenum">
              <a:rPr lang="de-DE" smtClean="0"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999055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623034-77AF-8C4A-A533-67E3BD38CA13}" type="slidenum">
              <a:rPr lang="de-DE" smtClean="0"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8437762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623034-77AF-8C4A-A533-67E3BD38CA13}" type="slidenum">
              <a:rPr lang="de-DE" smtClean="0"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3219386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623034-77AF-8C4A-A533-67E3BD38CA13}" type="slidenum">
              <a:rPr lang="de-DE" smtClean="0"/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4100657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623034-77AF-8C4A-A533-67E3BD38CA13}" type="slidenum">
              <a:rPr lang="de-DE" smtClean="0"/>
              <a:t>12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0465180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623034-77AF-8C4A-A533-67E3BD38CA13}" type="slidenum">
              <a:rPr lang="de-DE" smtClean="0"/>
              <a:t>13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049270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5.png"/><Relationship Id="rId7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svg"/><Relationship Id="rId11" Type="http://schemas.openxmlformats.org/officeDocument/2006/relationships/image" Target="../media/image4.png"/><Relationship Id="rId5" Type="http://schemas.openxmlformats.org/officeDocument/2006/relationships/image" Target="../media/image6.png"/><Relationship Id="rId10" Type="http://schemas.openxmlformats.org/officeDocument/2006/relationships/image" Target="../media/image10.png"/><Relationship Id="rId4" Type="http://schemas.openxmlformats.org/officeDocument/2006/relationships/image" Target="../media/image3.jpeg"/><Relationship Id="rId9" Type="http://schemas.openxmlformats.org/officeDocument/2006/relationships/hyperlink" Target="https://creativecommons.org/licenses/by/4.0/" TargetMode="Externa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5" Type="http://schemas.openxmlformats.org/officeDocument/2006/relationships/image" Target="../media/image11.png"/><Relationship Id="rId4" Type="http://schemas.openxmlformats.org/officeDocument/2006/relationships/image" Target="../media/image2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M.RUHR Intr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Generated Image">
            <a:extLst>
              <a:ext uri="{FF2B5EF4-FFF2-40B4-BE49-F238E27FC236}">
                <a16:creationId xmlns:a16="http://schemas.microsoft.com/office/drawing/2014/main" id="{07531A6C-F4E4-F4C3-D023-67AAD8F400F3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6998"/>
          <a:stretch/>
        </p:blipFill>
        <p:spPr bwMode="auto">
          <a:xfrm>
            <a:off x="0" y="2928053"/>
            <a:ext cx="12192000" cy="3122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hteck 4">
            <a:extLst>
              <a:ext uri="{FF2B5EF4-FFF2-40B4-BE49-F238E27FC236}">
                <a16:creationId xmlns:a16="http://schemas.microsoft.com/office/drawing/2014/main" id="{EA24E5EF-93EA-6C6A-83C5-B1AA469BC3FD}"/>
              </a:ext>
            </a:extLst>
          </p:cNvPr>
          <p:cNvSpPr/>
          <p:nvPr userDrawn="1"/>
        </p:nvSpPr>
        <p:spPr>
          <a:xfrm>
            <a:off x="0" y="-21653"/>
            <a:ext cx="12192000" cy="3309141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2FA0DAEF-DE4F-A90E-F1F8-ABF9ED4AF80E}"/>
              </a:ext>
            </a:extLst>
          </p:cNvPr>
          <p:cNvSpPr/>
          <p:nvPr userDrawn="1"/>
        </p:nvSpPr>
        <p:spPr>
          <a:xfrm>
            <a:off x="3886200" y="2325156"/>
            <a:ext cx="8305800" cy="865756"/>
          </a:xfrm>
          <a:prstGeom prst="rect">
            <a:avLst/>
          </a:prstGeom>
          <a:solidFill>
            <a:srgbClr val="004F9F"/>
          </a:solidFill>
          <a:ln>
            <a:solidFill>
              <a:srgbClr val="004F9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4" name="Grafik 3" descr="Ein Bild, das Grafiken, Schrift, Logo, Symbol enthält.&#10;&#10;Automatisch generierte Beschreibung">
            <a:extLst>
              <a:ext uri="{FF2B5EF4-FFF2-40B4-BE49-F238E27FC236}">
                <a16:creationId xmlns:a16="http://schemas.microsoft.com/office/drawing/2014/main" id="{C2A633C7-1C48-A7F5-C834-EB2B041E66C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11150" y="19557"/>
            <a:ext cx="11135034" cy="3238903"/>
          </a:xfrm>
          <a:prstGeom prst="rect">
            <a:avLst/>
          </a:prstGeom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31873400-E2AB-88D1-765F-9EC066067A70}"/>
              </a:ext>
            </a:extLst>
          </p:cNvPr>
          <p:cNvSpPr txBox="1"/>
          <p:nvPr userDrawn="1"/>
        </p:nvSpPr>
        <p:spPr>
          <a:xfrm>
            <a:off x="3886200" y="2349514"/>
            <a:ext cx="799465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2200" b="1" i="0" dirty="0">
                <a:solidFill>
                  <a:srgbClr val="FFFFFF"/>
                </a:solidFill>
                <a:effectLst/>
                <a:latin typeface="+mn-lt"/>
              </a:rPr>
              <a:t>DATENKOMPETENZZENTRUM FÜR DIE INTERPROFESSIONELLE NUTZUNG VON GESUNDHEITSDATEN IN DER METROPOLE RUHR</a:t>
            </a:r>
            <a:endParaRPr lang="de-DE" sz="2200" dirty="0">
              <a:latin typeface="+mn-lt"/>
            </a:endParaRP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486478FC-53E0-6940-7FD4-304A7D51A10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l="-451" t="-334" r="962" b="-885"/>
          <a:stretch/>
        </p:blipFill>
        <p:spPr>
          <a:xfrm>
            <a:off x="11277601" y="6056392"/>
            <a:ext cx="711199" cy="794328"/>
          </a:xfrm>
          <a:prstGeom prst="rect">
            <a:avLst/>
          </a:prstGeom>
        </p:spPr>
      </p:pic>
      <p:sp>
        <p:nvSpPr>
          <p:cNvPr id="11" name="AutoShape 2" descr="Bildmotiv: ">
            <a:extLst>
              <a:ext uri="{FF2B5EF4-FFF2-40B4-BE49-F238E27FC236}">
                <a16:creationId xmlns:a16="http://schemas.microsoft.com/office/drawing/2014/main" id="{4213F1CD-3B62-AC57-9DD0-24A69C487C17}"/>
              </a:ext>
            </a:extLst>
          </p:cNvPr>
          <p:cNvSpPr>
            <a:spLocks noChangeAspect="1" noChangeArrowheads="1"/>
          </p:cNvSpPr>
          <p:nvPr userDrawn="1"/>
        </p:nvSpPr>
        <p:spPr bwMode="auto">
          <a:xfrm>
            <a:off x="5943600" y="3058888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25" name="Rechteck 24">
            <a:extLst>
              <a:ext uri="{FF2B5EF4-FFF2-40B4-BE49-F238E27FC236}">
                <a16:creationId xmlns:a16="http://schemas.microsoft.com/office/drawing/2014/main" id="{D2D2992D-A226-01C9-52EE-4CBAD8B2613A}"/>
              </a:ext>
            </a:extLst>
          </p:cNvPr>
          <p:cNvSpPr/>
          <p:nvPr userDrawn="1"/>
        </p:nvSpPr>
        <p:spPr>
          <a:xfrm>
            <a:off x="-14514" y="6658102"/>
            <a:ext cx="9882224" cy="228925"/>
          </a:xfrm>
          <a:prstGeom prst="rect">
            <a:avLst/>
          </a:prstGeom>
          <a:solidFill>
            <a:srgbClr val="004F9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7" name="Rechteck 26">
            <a:extLst>
              <a:ext uri="{FF2B5EF4-FFF2-40B4-BE49-F238E27FC236}">
                <a16:creationId xmlns:a16="http://schemas.microsoft.com/office/drawing/2014/main" id="{3D59013F-4B85-EA24-BEFD-C501AB0B4317}"/>
              </a:ext>
            </a:extLst>
          </p:cNvPr>
          <p:cNvSpPr/>
          <p:nvPr userDrawn="1"/>
        </p:nvSpPr>
        <p:spPr>
          <a:xfrm>
            <a:off x="3877234" y="873534"/>
            <a:ext cx="8314765" cy="123416"/>
          </a:xfrm>
          <a:prstGeom prst="rect">
            <a:avLst/>
          </a:prstGeom>
          <a:solidFill>
            <a:srgbClr val="004F9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Rechteck: abgerundete Ecken 1">
            <a:extLst>
              <a:ext uri="{FF2B5EF4-FFF2-40B4-BE49-F238E27FC236}">
                <a16:creationId xmlns:a16="http://schemas.microsoft.com/office/drawing/2014/main" id="{1376E96F-26AC-6A52-722D-B1B92007390B}"/>
              </a:ext>
            </a:extLst>
          </p:cNvPr>
          <p:cNvSpPr/>
          <p:nvPr userDrawn="1"/>
        </p:nvSpPr>
        <p:spPr>
          <a:xfrm>
            <a:off x="-172720" y="4153647"/>
            <a:ext cx="6116320" cy="1141144"/>
          </a:xfrm>
          <a:prstGeom prst="roundRect">
            <a:avLst/>
          </a:prstGeom>
          <a:solidFill>
            <a:schemeClr val="bg1">
              <a:alpha val="80000"/>
            </a:schemeClr>
          </a:solidFill>
          <a:ln w="19050">
            <a:solidFill>
              <a:srgbClr val="004F9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D45352EC-F5AB-9766-590C-6E56ABFE695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58" y="4305204"/>
            <a:ext cx="5770563" cy="9413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 b="1">
                <a:solidFill>
                  <a:srgbClr val="004F9F"/>
                </a:solidFill>
              </a:defRPr>
            </a:lvl1pPr>
          </a:lstStyle>
          <a:p>
            <a:pPr lvl="0"/>
            <a:r>
              <a:rPr lang="de-DE" dirty="0"/>
              <a:t>TITEL DES OER MATERIALS IN </a:t>
            </a:r>
            <a:r>
              <a:rPr lang="de-DE" dirty="0" err="1"/>
              <a:t>GROßBUCHSTABEN</a:t>
            </a:r>
            <a:endParaRPr lang="de-DE" dirty="0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CEFF9410-17E2-0E30-D14E-7C9374987D8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83" t="14390" r="10463" b="13608"/>
          <a:stretch/>
        </p:blipFill>
        <p:spPr>
          <a:xfrm>
            <a:off x="9943931" y="6080680"/>
            <a:ext cx="1257449" cy="761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17391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M.RUHR Intr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>
            <a:extLst>
              <a:ext uri="{FF2B5EF4-FFF2-40B4-BE49-F238E27FC236}">
                <a16:creationId xmlns:a16="http://schemas.microsoft.com/office/drawing/2014/main" id="{EA24E5EF-93EA-6C6A-83C5-B1AA469BC3FD}"/>
              </a:ext>
            </a:extLst>
          </p:cNvPr>
          <p:cNvSpPr/>
          <p:nvPr userDrawn="1"/>
        </p:nvSpPr>
        <p:spPr>
          <a:xfrm>
            <a:off x="0" y="-21653"/>
            <a:ext cx="12192000" cy="338534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2FA0DAEF-DE4F-A90E-F1F8-ABF9ED4AF80E}"/>
              </a:ext>
            </a:extLst>
          </p:cNvPr>
          <p:cNvSpPr/>
          <p:nvPr userDrawn="1"/>
        </p:nvSpPr>
        <p:spPr>
          <a:xfrm>
            <a:off x="3886200" y="2325155"/>
            <a:ext cx="8305800" cy="968189"/>
          </a:xfrm>
          <a:prstGeom prst="rect">
            <a:avLst/>
          </a:prstGeom>
          <a:solidFill>
            <a:srgbClr val="004F9F"/>
          </a:solidFill>
          <a:ln>
            <a:solidFill>
              <a:srgbClr val="004F9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4" name="Grafik 3" descr="Ein Bild, das Grafiken, Schrift, Logo, Symbol enthält.&#10;&#10;Automatisch generierte Beschreibung">
            <a:extLst>
              <a:ext uri="{FF2B5EF4-FFF2-40B4-BE49-F238E27FC236}">
                <a16:creationId xmlns:a16="http://schemas.microsoft.com/office/drawing/2014/main" id="{C2A633C7-1C48-A7F5-C834-EB2B041E66C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11150" y="19557"/>
            <a:ext cx="11135034" cy="3238903"/>
          </a:xfrm>
          <a:prstGeom prst="rect">
            <a:avLst/>
          </a:prstGeom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31873400-E2AB-88D1-765F-9EC066067A70}"/>
              </a:ext>
            </a:extLst>
          </p:cNvPr>
          <p:cNvSpPr txBox="1"/>
          <p:nvPr userDrawn="1"/>
        </p:nvSpPr>
        <p:spPr>
          <a:xfrm>
            <a:off x="3886200" y="2349514"/>
            <a:ext cx="799465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2300" b="1" i="0" dirty="0">
                <a:solidFill>
                  <a:srgbClr val="FFFFFF"/>
                </a:solidFill>
                <a:effectLst/>
                <a:latin typeface="+mn-lt"/>
              </a:rPr>
              <a:t>DATENKOMPETENZZENTRUM FÜR DIE INTERPROFESSIONELLE NUTZUNG VON GESUNDHEITSDATEN IN DER METROPOLE RUHR</a:t>
            </a:r>
            <a:endParaRPr lang="de-DE" sz="2300" dirty="0">
              <a:latin typeface="+mn-lt"/>
            </a:endParaRP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486478FC-53E0-6940-7FD4-304A7D51A10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-451" t="-334" r="962" b="-885"/>
          <a:stretch/>
        </p:blipFill>
        <p:spPr>
          <a:xfrm>
            <a:off x="11277601" y="6056392"/>
            <a:ext cx="711199" cy="794328"/>
          </a:xfrm>
          <a:prstGeom prst="rect">
            <a:avLst/>
          </a:prstGeom>
        </p:spPr>
      </p:pic>
      <p:sp>
        <p:nvSpPr>
          <p:cNvPr id="11" name="AutoShape 2" descr="Bildmotiv: ">
            <a:extLst>
              <a:ext uri="{FF2B5EF4-FFF2-40B4-BE49-F238E27FC236}">
                <a16:creationId xmlns:a16="http://schemas.microsoft.com/office/drawing/2014/main" id="{4213F1CD-3B62-AC57-9DD0-24A69C487C17}"/>
              </a:ext>
            </a:extLst>
          </p:cNvPr>
          <p:cNvSpPr>
            <a:spLocks noChangeAspect="1" noChangeArrowheads="1"/>
          </p:cNvSpPr>
          <p:nvPr userDrawn="1"/>
        </p:nvSpPr>
        <p:spPr bwMode="auto">
          <a:xfrm>
            <a:off x="5943600" y="3058888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E9654EB2-6049-934A-0B8C-604543934F7C}"/>
              </a:ext>
            </a:extLst>
          </p:cNvPr>
          <p:cNvSpPr/>
          <p:nvPr userDrawn="1"/>
        </p:nvSpPr>
        <p:spPr>
          <a:xfrm>
            <a:off x="0" y="4073062"/>
            <a:ext cx="12192000" cy="96818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0" name="Textplatzhalter 19">
            <a:extLst>
              <a:ext uri="{FF2B5EF4-FFF2-40B4-BE49-F238E27FC236}">
                <a16:creationId xmlns:a16="http://schemas.microsoft.com/office/drawing/2014/main" id="{15870616-7DC4-CEBC-3D7F-EA33C902864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9230" y="4234839"/>
            <a:ext cx="11783674" cy="67959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000" b="1">
                <a:solidFill>
                  <a:srgbClr val="004F9F"/>
                </a:solidFill>
              </a:defRPr>
            </a:lvl1pPr>
          </a:lstStyle>
          <a:p>
            <a:pPr lvl="0"/>
            <a:r>
              <a:rPr lang="de-DE" dirty="0"/>
              <a:t>OER BEREICH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F68F2C9A-0A11-8AA8-9CF9-84A3D662C46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83" t="14390" r="10463" b="13608"/>
          <a:stretch/>
        </p:blipFill>
        <p:spPr>
          <a:xfrm>
            <a:off x="9943931" y="6080680"/>
            <a:ext cx="1257449" cy="761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40074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M.RUHR 1_Inhalt einfach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id="{8CA1B8D4-4C86-7ECD-64C3-0AE8AD637F4F}"/>
              </a:ext>
            </a:extLst>
          </p:cNvPr>
          <p:cNvSpPr/>
          <p:nvPr userDrawn="1"/>
        </p:nvSpPr>
        <p:spPr>
          <a:xfrm>
            <a:off x="0" y="-3547"/>
            <a:ext cx="12192000" cy="145104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+mn-lt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CD835D2C-E7F1-A544-B895-F06453DAC3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9453" y="218566"/>
            <a:ext cx="9846870" cy="700133"/>
          </a:xfrm>
          <a:prstGeom prst="rect">
            <a:avLst/>
          </a:prstGeom>
        </p:spPr>
        <p:txBody>
          <a:bodyPr/>
          <a:lstStyle>
            <a:lvl1pPr>
              <a:defRPr b="1" i="0">
                <a:solidFill>
                  <a:srgbClr val="004F9F"/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69BA03A-A759-3443-957F-A78505520D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271449"/>
          </a:xfrm>
          <a:prstGeom prst="rect">
            <a:avLst/>
          </a:prstGeom>
        </p:spPr>
        <p:txBody>
          <a:bodyPr/>
          <a:lstStyle>
            <a:lvl1pPr>
              <a:defRPr b="1" i="0">
                <a:solidFill>
                  <a:srgbClr val="6F6F6E"/>
                </a:solidFill>
                <a:latin typeface="+mn-lt"/>
                <a:cs typeface="Calibri" panose="020F0502020204030204" pitchFamily="34" charset="0"/>
              </a:defRPr>
            </a:lvl1pPr>
            <a:lvl2pPr>
              <a:defRPr b="1" i="0">
                <a:solidFill>
                  <a:srgbClr val="6F6F6E"/>
                </a:solidFill>
                <a:latin typeface="+mn-lt"/>
                <a:cs typeface="Calibri" panose="020F0502020204030204" pitchFamily="34" charset="0"/>
              </a:defRPr>
            </a:lvl2pPr>
            <a:lvl3pPr>
              <a:defRPr b="1" i="0">
                <a:solidFill>
                  <a:srgbClr val="6F6F6E"/>
                </a:solidFill>
                <a:latin typeface="+mn-lt"/>
                <a:cs typeface="Calibri" panose="020F0502020204030204" pitchFamily="34" charset="0"/>
              </a:defRPr>
            </a:lvl3pPr>
            <a:lvl4pPr>
              <a:defRPr b="1" i="0">
                <a:solidFill>
                  <a:srgbClr val="6F6F6E"/>
                </a:solidFill>
                <a:latin typeface="+mn-lt"/>
                <a:cs typeface="Calibri" panose="020F0502020204030204" pitchFamily="34" charset="0"/>
              </a:defRPr>
            </a:lvl4pPr>
            <a:lvl5pPr>
              <a:defRPr b="1" i="0">
                <a:solidFill>
                  <a:srgbClr val="6F6F6E"/>
                </a:solidFill>
                <a:latin typeface="+mn-lt"/>
                <a:cs typeface="Calibri" panose="020F0502020204030204" pitchFamily="34" charset="0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8465710-7F62-784E-83AC-92E1948C18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380685" y="6461404"/>
            <a:ext cx="7877909" cy="283084"/>
          </a:xfrm>
          <a:prstGeom prst="rect">
            <a:avLst/>
          </a:prstGeom>
        </p:spPr>
        <p:txBody>
          <a:bodyPr/>
          <a:lstStyle>
            <a:lvl1pPr algn="ctr">
              <a:defRPr sz="1400" b="0" i="0">
                <a:solidFill>
                  <a:srgbClr val="6F6F6E"/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7EEFAC5-ECF5-6948-97CC-841D2ED725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61404"/>
            <a:ext cx="2743200" cy="283084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rgbClr val="6F6F6E"/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fld id="{BBDAF7BE-D89C-6B49-BAC7-BAB901C4C797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13" name="Ecken des Rechtecks auf der gleichen Seite abrunden 12">
            <a:extLst>
              <a:ext uri="{FF2B5EF4-FFF2-40B4-BE49-F238E27FC236}">
                <a16:creationId xmlns:a16="http://schemas.microsoft.com/office/drawing/2014/main" id="{E5C23A2E-0362-FD44-9624-A0A7568B305D}"/>
              </a:ext>
            </a:extLst>
          </p:cNvPr>
          <p:cNvSpPr/>
          <p:nvPr userDrawn="1"/>
        </p:nvSpPr>
        <p:spPr>
          <a:xfrm rot="10800000">
            <a:off x="10206323" y="-4"/>
            <a:ext cx="1825839" cy="977465"/>
          </a:xfrm>
          <a:prstGeom prst="round2Same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+mn-lt"/>
            </a:endParaRPr>
          </a:p>
        </p:txBody>
      </p:sp>
      <p:sp>
        <p:nvSpPr>
          <p:cNvPr id="15" name="Textplatzhalter 14">
            <a:extLst>
              <a:ext uri="{FF2B5EF4-FFF2-40B4-BE49-F238E27FC236}">
                <a16:creationId xmlns:a16="http://schemas.microsoft.com/office/drawing/2014/main" id="{1BFA20DD-2D12-8E4E-A599-C3963216378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1016527"/>
            <a:ext cx="9368123" cy="358320"/>
          </a:xfrm>
          <a:prstGeom prst="rect">
            <a:avLst/>
          </a:prstGeom>
        </p:spPr>
        <p:txBody>
          <a:bodyPr/>
          <a:lstStyle>
            <a:lvl1pPr>
              <a:buNone/>
              <a:defRPr sz="2000" b="0" i="0">
                <a:solidFill>
                  <a:srgbClr val="004F9F"/>
                </a:solidFill>
                <a:latin typeface="+mn-lt"/>
                <a:cs typeface="Calibri" panose="020F0502020204030204" pitchFamily="34" charset="0"/>
              </a:defRPr>
            </a:lvl1pPr>
            <a:lvl2pPr>
              <a:buNone/>
              <a:defRPr b="0" i="0">
                <a:solidFill>
                  <a:srgbClr val="004F9F"/>
                </a:solidFill>
                <a:latin typeface="Lato" panose="020F0502020204030203" pitchFamily="34" charset="0"/>
                <a:cs typeface="Lato" panose="020F0502020204030203" pitchFamily="34" charset="0"/>
              </a:defRPr>
            </a:lvl2pPr>
            <a:lvl3pPr>
              <a:buNone/>
              <a:defRPr b="0" i="0">
                <a:solidFill>
                  <a:srgbClr val="004F9F"/>
                </a:solidFill>
                <a:latin typeface="Lato" panose="020F0502020204030203" pitchFamily="34" charset="0"/>
                <a:cs typeface="Lato" panose="020F0502020204030203" pitchFamily="34" charset="0"/>
              </a:defRPr>
            </a:lvl3pPr>
            <a:lvl4pPr>
              <a:buNone/>
              <a:defRPr b="0" i="0">
                <a:solidFill>
                  <a:srgbClr val="004F9F"/>
                </a:solidFill>
                <a:latin typeface="Lato" panose="020F0502020204030203" pitchFamily="34" charset="0"/>
                <a:cs typeface="Lato" panose="020F0502020204030203" pitchFamily="34" charset="0"/>
              </a:defRPr>
            </a:lvl4pPr>
            <a:lvl5pPr>
              <a:buNone/>
              <a:defRPr b="0" i="0">
                <a:solidFill>
                  <a:srgbClr val="004F9F"/>
                </a:solidFill>
                <a:latin typeface="Lato" panose="020F0502020204030203" pitchFamily="34" charset="0"/>
                <a:cs typeface="Lato" panose="020F0502020204030203" pitchFamily="34" charset="0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12" name="Textplatzhalter 11">
            <a:extLst>
              <a:ext uri="{FF2B5EF4-FFF2-40B4-BE49-F238E27FC236}">
                <a16:creationId xmlns:a16="http://schemas.microsoft.com/office/drawing/2014/main" id="{2EBA8401-6FA3-AE0C-AA6B-8383F8EDC73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8200" y="6210300"/>
            <a:ext cx="10515600" cy="21431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800">
                <a:solidFill>
                  <a:schemeClr val="bg1">
                    <a:lumMod val="6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de-DE"/>
              <a:t>Quellenangabe</a:t>
            </a:r>
          </a:p>
        </p:txBody>
      </p:sp>
      <p:pic>
        <p:nvPicPr>
          <p:cNvPr id="22" name="Grafik 2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4302" y="299524"/>
            <a:ext cx="1569880" cy="456639"/>
          </a:xfrm>
          <a:prstGeom prst="rect">
            <a:avLst/>
          </a:prstGeom>
        </p:spPr>
      </p:pic>
      <p:sp>
        <p:nvSpPr>
          <p:cNvPr id="7" name="Rechteck 6">
            <a:extLst>
              <a:ext uri="{FF2B5EF4-FFF2-40B4-BE49-F238E27FC236}">
                <a16:creationId xmlns:a16="http://schemas.microsoft.com/office/drawing/2014/main" id="{4E84CB5D-63D0-0F6C-9840-A4D7A1715CCB}"/>
              </a:ext>
            </a:extLst>
          </p:cNvPr>
          <p:cNvSpPr/>
          <p:nvPr userDrawn="1"/>
        </p:nvSpPr>
        <p:spPr>
          <a:xfrm>
            <a:off x="0" y="6797647"/>
            <a:ext cx="12192000" cy="56405"/>
          </a:xfrm>
          <a:prstGeom prst="rect">
            <a:avLst/>
          </a:prstGeom>
          <a:solidFill>
            <a:srgbClr val="004F9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7760641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M.RUHR 1_Inhalt mit Bild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id="{6073D2C8-AEA1-2497-D302-7759FC5D626E}"/>
              </a:ext>
            </a:extLst>
          </p:cNvPr>
          <p:cNvSpPr/>
          <p:nvPr userDrawn="1"/>
        </p:nvSpPr>
        <p:spPr>
          <a:xfrm>
            <a:off x="0" y="-3547"/>
            <a:ext cx="12192000" cy="145104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+mn-lt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CD835D2C-E7F1-A544-B895-F06453DAC3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9453" y="218566"/>
            <a:ext cx="9846870" cy="700133"/>
          </a:xfrm>
          <a:prstGeom prst="rect">
            <a:avLst/>
          </a:prstGeom>
        </p:spPr>
        <p:txBody>
          <a:bodyPr/>
          <a:lstStyle>
            <a:lvl1pPr>
              <a:defRPr b="1" i="0">
                <a:solidFill>
                  <a:srgbClr val="004F9F"/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69BA03A-A759-3443-957F-A78505520D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1825625"/>
            <a:ext cx="5257800" cy="4462716"/>
          </a:xfrm>
          <a:prstGeom prst="rect">
            <a:avLst/>
          </a:prstGeom>
        </p:spPr>
        <p:txBody>
          <a:bodyPr/>
          <a:lstStyle>
            <a:lvl1pPr>
              <a:defRPr b="1" i="0">
                <a:solidFill>
                  <a:srgbClr val="6F6F6E"/>
                </a:solidFill>
                <a:latin typeface="+mn-lt"/>
                <a:cs typeface="Calibri" panose="020F0502020204030204" pitchFamily="34" charset="0"/>
              </a:defRPr>
            </a:lvl1pPr>
            <a:lvl2pPr>
              <a:defRPr b="1" i="0">
                <a:solidFill>
                  <a:srgbClr val="6F6F6E"/>
                </a:solidFill>
                <a:latin typeface="+mn-lt"/>
                <a:cs typeface="Calibri" panose="020F0502020204030204" pitchFamily="34" charset="0"/>
              </a:defRPr>
            </a:lvl2pPr>
            <a:lvl3pPr>
              <a:defRPr b="1" i="0">
                <a:solidFill>
                  <a:srgbClr val="6F6F6E"/>
                </a:solidFill>
                <a:latin typeface="+mn-lt"/>
                <a:cs typeface="Calibri" panose="020F0502020204030204" pitchFamily="34" charset="0"/>
              </a:defRPr>
            </a:lvl3pPr>
            <a:lvl4pPr>
              <a:defRPr b="1" i="0">
                <a:solidFill>
                  <a:srgbClr val="6F6F6E"/>
                </a:solidFill>
                <a:latin typeface="+mn-lt"/>
                <a:cs typeface="Calibri" panose="020F0502020204030204" pitchFamily="34" charset="0"/>
              </a:defRPr>
            </a:lvl4pPr>
            <a:lvl5pPr>
              <a:defRPr b="1" i="0">
                <a:solidFill>
                  <a:srgbClr val="6F6F6E"/>
                </a:solidFill>
                <a:latin typeface="+mn-lt"/>
                <a:cs typeface="Calibri" panose="020F0502020204030204" pitchFamily="34" charset="0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8465710-7F62-784E-83AC-92E1948C18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369865" y="6461404"/>
            <a:ext cx="7737231" cy="283084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6F6F6E"/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pPr algn="ctr"/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7EEFAC5-ECF5-6948-97CC-841D2ED725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61404"/>
            <a:ext cx="2743200" cy="283084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rgbClr val="6F6F6E"/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fld id="{BBDAF7BE-D89C-6B49-BAC7-BAB901C4C797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13" name="Ecken des Rechtecks auf der gleichen Seite abrunden 12">
            <a:extLst>
              <a:ext uri="{FF2B5EF4-FFF2-40B4-BE49-F238E27FC236}">
                <a16:creationId xmlns:a16="http://schemas.microsoft.com/office/drawing/2014/main" id="{E5C23A2E-0362-FD44-9624-A0A7568B305D}"/>
              </a:ext>
            </a:extLst>
          </p:cNvPr>
          <p:cNvSpPr/>
          <p:nvPr userDrawn="1"/>
        </p:nvSpPr>
        <p:spPr>
          <a:xfrm rot="10800000">
            <a:off x="10206323" y="-4"/>
            <a:ext cx="1825839" cy="977465"/>
          </a:xfrm>
          <a:prstGeom prst="round2Same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+mn-lt"/>
            </a:endParaRPr>
          </a:p>
        </p:txBody>
      </p:sp>
      <p:sp>
        <p:nvSpPr>
          <p:cNvPr id="15" name="Textplatzhalter 14">
            <a:extLst>
              <a:ext uri="{FF2B5EF4-FFF2-40B4-BE49-F238E27FC236}">
                <a16:creationId xmlns:a16="http://schemas.microsoft.com/office/drawing/2014/main" id="{1BFA20DD-2D12-8E4E-A599-C3963216378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1016527"/>
            <a:ext cx="9368123" cy="358320"/>
          </a:xfrm>
          <a:prstGeom prst="rect">
            <a:avLst/>
          </a:prstGeom>
        </p:spPr>
        <p:txBody>
          <a:bodyPr/>
          <a:lstStyle>
            <a:lvl1pPr>
              <a:buNone/>
              <a:defRPr sz="2000" b="0" i="0">
                <a:solidFill>
                  <a:srgbClr val="004F9F"/>
                </a:solidFill>
                <a:latin typeface="+mn-lt"/>
                <a:cs typeface="Calibri" panose="020F0502020204030204" pitchFamily="34" charset="0"/>
              </a:defRPr>
            </a:lvl1pPr>
            <a:lvl2pPr>
              <a:buNone/>
              <a:defRPr b="0" i="0">
                <a:solidFill>
                  <a:srgbClr val="004F9F"/>
                </a:solidFill>
                <a:latin typeface="Lato" panose="020F0502020204030203" pitchFamily="34" charset="0"/>
                <a:cs typeface="Lato" panose="020F0502020204030203" pitchFamily="34" charset="0"/>
              </a:defRPr>
            </a:lvl2pPr>
            <a:lvl3pPr>
              <a:buNone/>
              <a:defRPr b="0" i="0">
                <a:solidFill>
                  <a:srgbClr val="004F9F"/>
                </a:solidFill>
                <a:latin typeface="Lato" panose="020F0502020204030203" pitchFamily="34" charset="0"/>
                <a:cs typeface="Lato" panose="020F0502020204030203" pitchFamily="34" charset="0"/>
              </a:defRPr>
            </a:lvl3pPr>
            <a:lvl4pPr>
              <a:buNone/>
              <a:defRPr b="0" i="0">
                <a:solidFill>
                  <a:srgbClr val="004F9F"/>
                </a:solidFill>
                <a:latin typeface="Lato" panose="020F0502020204030203" pitchFamily="34" charset="0"/>
                <a:cs typeface="Lato" panose="020F0502020204030203" pitchFamily="34" charset="0"/>
              </a:defRPr>
            </a:lvl4pPr>
            <a:lvl5pPr>
              <a:buNone/>
              <a:defRPr b="0" i="0">
                <a:solidFill>
                  <a:srgbClr val="004F9F"/>
                </a:solidFill>
                <a:latin typeface="Lato" panose="020F0502020204030203" pitchFamily="34" charset="0"/>
                <a:cs typeface="Lato" panose="020F0502020204030203" pitchFamily="34" charset="0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14" name="Bildplatzhalter 13">
            <a:extLst>
              <a:ext uri="{FF2B5EF4-FFF2-40B4-BE49-F238E27FC236}">
                <a16:creationId xmlns:a16="http://schemas.microsoft.com/office/drawing/2014/main" id="{E2F7C0E8-6F45-194C-9101-46DDBD39959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38200" y="1825372"/>
            <a:ext cx="4957763" cy="4462716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endParaRPr lang="de-DE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2F651363-F80C-21AA-1A56-CB27B759103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4302" y="299524"/>
            <a:ext cx="1569880" cy="456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21529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M.RUHR Trenn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hteck 13">
            <a:extLst>
              <a:ext uri="{FF2B5EF4-FFF2-40B4-BE49-F238E27FC236}">
                <a16:creationId xmlns:a16="http://schemas.microsoft.com/office/drawing/2014/main" id="{FB65EE10-ACFB-E14A-8DBE-0A195B1D855F}"/>
              </a:ext>
            </a:extLst>
          </p:cNvPr>
          <p:cNvSpPr/>
          <p:nvPr userDrawn="1"/>
        </p:nvSpPr>
        <p:spPr>
          <a:xfrm>
            <a:off x="0" y="569659"/>
            <a:ext cx="12192001" cy="6288341"/>
          </a:xfrm>
          <a:prstGeom prst="rect">
            <a:avLst/>
          </a:prstGeom>
          <a:solidFill>
            <a:srgbClr val="004F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400">
              <a:solidFill>
                <a:srgbClr val="6F6F6E"/>
              </a:solidFill>
              <a:latin typeface="+mn-lt"/>
              <a:cs typeface="Calibri" panose="020F0502020204030204" pitchFamily="34" charset="0"/>
            </a:endParaRP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6EA1656B-4002-B443-B8D7-1C860700F0F1}"/>
              </a:ext>
            </a:extLst>
          </p:cNvPr>
          <p:cNvSpPr/>
          <p:nvPr userDrawn="1"/>
        </p:nvSpPr>
        <p:spPr>
          <a:xfrm flipV="1">
            <a:off x="0" y="-5"/>
            <a:ext cx="12192001" cy="569664"/>
          </a:xfrm>
          <a:prstGeom prst="rect">
            <a:avLst/>
          </a:prstGeom>
          <a:solidFill>
            <a:srgbClr val="F0F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400">
              <a:solidFill>
                <a:srgbClr val="6F6F6E"/>
              </a:solidFill>
              <a:latin typeface="+mn-lt"/>
              <a:cs typeface="Calibri" panose="020F0502020204030204" pitchFamily="34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CD835D2C-E7F1-A544-B895-F06453DAC3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8" y="2532461"/>
            <a:ext cx="10657115" cy="977467"/>
          </a:xfrm>
          <a:prstGeom prst="rect">
            <a:avLst/>
          </a:prstGeom>
        </p:spPr>
        <p:txBody>
          <a:bodyPr/>
          <a:lstStyle>
            <a:lvl1pPr algn="ctr">
              <a:defRPr sz="5400" b="1" i="0">
                <a:solidFill>
                  <a:srgbClr val="F0F0F0"/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13" name="Ecken des Rechtecks auf der gleichen Seite abrunden 12">
            <a:extLst>
              <a:ext uri="{FF2B5EF4-FFF2-40B4-BE49-F238E27FC236}">
                <a16:creationId xmlns:a16="http://schemas.microsoft.com/office/drawing/2014/main" id="{E5C23A2E-0362-FD44-9624-A0A7568B305D}"/>
              </a:ext>
            </a:extLst>
          </p:cNvPr>
          <p:cNvSpPr/>
          <p:nvPr userDrawn="1"/>
        </p:nvSpPr>
        <p:spPr>
          <a:xfrm rot="10800000">
            <a:off x="10206323" y="-4"/>
            <a:ext cx="1825839" cy="977465"/>
          </a:xfrm>
          <a:prstGeom prst="round2Same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+mn-lt"/>
            </a:endParaRPr>
          </a:p>
        </p:txBody>
      </p:sp>
      <p:sp>
        <p:nvSpPr>
          <p:cNvPr id="17" name="Textplatzhalter 16">
            <a:extLst>
              <a:ext uri="{FF2B5EF4-FFF2-40B4-BE49-F238E27FC236}">
                <a16:creationId xmlns:a16="http://schemas.microsoft.com/office/drawing/2014/main" id="{2CD449F3-7839-2940-93C0-55AE25378A5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198" y="3858689"/>
            <a:ext cx="10657115" cy="1540513"/>
          </a:xfrm>
          <a:prstGeom prst="rect">
            <a:avLst/>
          </a:prstGeom>
        </p:spPr>
        <p:txBody>
          <a:bodyPr/>
          <a:lstStyle>
            <a:lvl1pPr algn="ctr">
              <a:buNone/>
              <a:defRPr b="0" i="1">
                <a:solidFill>
                  <a:schemeClr val="bg1"/>
                </a:solidFill>
                <a:latin typeface="+mn-lt"/>
                <a:cs typeface="Calibri" panose="020F0502020204030204" pitchFamily="34" charset="0"/>
              </a:defRPr>
            </a:lvl1pPr>
            <a:lvl2pPr algn="ctr">
              <a:buNone/>
              <a:defRPr b="0" i="1">
                <a:solidFill>
                  <a:schemeClr val="bg1"/>
                </a:solidFill>
                <a:latin typeface="Lato" panose="020F0502020204030203" pitchFamily="34" charset="0"/>
                <a:cs typeface="Lato" panose="020F0502020204030203" pitchFamily="34" charset="0"/>
              </a:defRPr>
            </a:lvl2pPr>
            <a:lvl3pPr algn="ctr">
              <a:buNone/>
              <a:defRPr b="0" i="1">
                <a:solidFill>
                  <a:schemeClr val="bg1"/>
                </a:solidFill>
                <a:latin typeface="Lato" panose="020F0502020204030203" pitchFamily="34" charset="0"/>
                <a:cs typeface="Lato" panose="020F0502020204030203" pitchFamily="34" charset="0"/>
              </a:defRPr>
            </a:lvl3pPr>
            <a:lvl4pPr algn="ctr">
              <a:buNone/>
              <a:defRPr b="0" i="1">
                <a:solidFill>
                  <a:schemeClr val="bg1"/>
                </a:solidFill>
                <a:latin typeface="Lato" panose="020F0502020204030203" pitchFamily="34" charset="0"/>
                <a:cs typeface="Lato" panose="020F0502020204030203" pitchFamily="34" charset="0"/>
              </a:defRPr>
            </a:lvl4pPr>
            <a:lvl5pPr algn="ctr">
              <a:buNone/>
              <a:defRPr b="0" i="1">
                <a:solidFill>
                  <a:schemeClr val="bg1"/>
                </a:solidFill>
                <a:latin typeface="Lato" panose="020F0502020204030203" pitchFamily="34" charset="0"/>
                <a:cs typeface="Lato" panose="020F0502020204030203" pitchFamily="34" charset="0"/>
              </a:defRPr>
            </a:lvl5pPr>
          </a:lstStyle>
          <a:p>
            <a:pPr lvl="0"/>
            <a:r>
              <a:rPr lang="de-DE"/>
              <a:t>Mastertextformat bearbeiten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983F8CE9-F01E-83D2-EA0D-C6823B4F857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4302" y="299524"/>
            <a:ext cx="1569880" cy="456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37747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M.RUHR Abschluss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6" descr="Generated Image">
            <a:extLst>
              <a:ext uri="{FF2B5EF4-FFF2-40B4-BE49-F238E27FC236}">
                <a16:creationId xmlns:a16="http://schemas.microsoft.com/office/drawing/2014/main" id="{6314A190-CC20-35EE-1630-CF7EF5CC606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605" b="6091"/>
          <a:stretch/>
        </p:blipFill>
        <p:spPr bwMode="auto">
          <a:xfrm>
            <a:off x="0" y="4180017"/>
            <a:ext cx="12192000" cy="26779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13D83B52-EB5D-C275-8E47-A4611E70F9F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399" y="396326"/>
            <a:ext cx="3579557" cy="1042173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47EFBAB5-FE61-C083-17AD-9CFA708A7F21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777094" y="2438588"/>
            <a:ext cx="1142999" cy="1254787"/>
          </a:xfrm>
          <a:prstGeom prst="rect">
            <a:avLst/>
          </a:prstGeom>
        </p:spPr>
      </p:pic>
      <p:sp>
        <p:nvSpPr>
          <p:cNvPr id="7" name="Textplatzhalter 6">
            <a:extLst>
              <a:ext uri="{FF2B5EF4-FFF2-40B4-BE49-F238E27FC236}">
                <a16:creationId xmlns:a16="http://schemas.microsoft.com/office/drawing/2014/main" id="{BE5CAD84-0D1F-6C1F-85B9-8357ADF87310}"/>
              </a:ext>
            </a:extLst>
          </p:cNvPr>
          <p:cNvSpPr txBox="1">
            <a:spLocks/>
          </p:cNvSpPr>
          <p:nvPr userDrawn="1"/>
        </p:nvSpPr>
        <p:spPr>
          <a:xfrm>
            <a:off x="1088008" y="2515833"/>
            <a:ext cx="2638325" cy="399908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i="0" kern="1200">
                <a:solidFill>
                  <a:srgbClr val="004F9F"/>
                </a:solidFill>
                <a:latin typeface="Lato" panose="020F0502020204030203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b="0" i="0" kern="1200">
                <a:solidFill>
                  <a:srgbClr val="004F9F"/>
                </a:solidFill>
                <a:latin typeface="Lato" panose="020F0502020204030203" pitchFamily="34" charset="0"/>
                <a:ea typeface="+mn-ea"/>
                <a:cs typeface="Lato" panose="020F050202020403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rgbClr val="004F9F"/>
                </a:solidFill>
                <a:latin typeface="Lato" panose="020F0502020204030203" pitchFamily="34" charset="0"/>
                <a:ea typeface="+mn-ea"/>
                <a:cs typeface="Lato" panose="020F050202020403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004F9F"/>
                </a:solidFill>
                <a:latin typeface="Lato" panose="020F0502020204030203" pitchFamily="34" charset="0"/>
                <a:ea typeface="+mn-ea"/>
                <a:cs typeface="Lato" panose="020F050202020403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004F9F"/>
                </a:solidFill>
                <a:latin typeface="Lato" panose="020F0502020204030203" pitchFamily="34" charset="0"/>
                <a:ea typeface="+mn-ea"/>
                <a:cs typeface="Lato" panose="020F0502020204030203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2400" dirty="0">
                <a:solidFill>
                  <a:srgbClr val="004F9F"/>
                </a:solidFill>
                <a:latin typeface="+mn-lt"/>
                <a:ea typeface="Lato"/>
                <a:cs typeface="Calibri"/>
              </a:rPr>
              <a:t>https://dim-ruhr.de</a:t>
            </a:r>
          </a:p>
        </p:txBody>
      </p:sp>
      <p:sp>
        <p:nvSpPr>
          <p:cNvPr id="8" name="AutoShape 5" descr="Umschlag Silhouette">
            <a:extLst>
              <a:ext uri="{FF2B5EF4-FFF2-40B4-BE49-F238E27FC236}">
                <a16:creationId xmlns:a16="http://schemas.microsoft.com/office/drawing/2014/main" id="{2BDB805C-FEE3-C70F-A3CC-7D1301C79C73}"/>
              </a:ext>
            </a:extLst>
          </p:cNvPr>
          <p:cNvSpPr>
            <a:spLocks noChangeAspect="1" noChangeArrowheads="1"/>
          </p:cNvSpPr>
          <p:nvPr userDrawn="1"/>
        </p:nvSpPr>
        <p:spPr bwMode="auto">
          <a:xfrm>
            <a:off x="2190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pic>
        <p:nvPicPr>
          <p:cNvPr id="9" name="Grafik 8" descr="Umschlag Silhouette">
            <a:extLst>
              <a:ext uri="{FF2B5EF4-FFF2-40B4-BE49-F238E27FC236}">
                <a16:creationId xmlns:a16="http://schemas.microsoft.com/office/drawing/2014/main" id="{179C2F3D-1544-3D5E-A935-B0E48852A1D7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37399" y="2280590"/>
            <a:ext cx="914400" cy="914400"/>
          </a:xfrm>
          <a:prstGeom prst="rect">
            <a:avLst/>
          </a:prstGeom>
        </p:spPr>
      </p:pic>
      <p:pic>
        <p:nvPicPr>
          <p:cNvPr id="10" name="Grafik 9" descr="Internet Silhouette">
            <a:extLst>
              <a:ext uri="{FF2B5EF4-FFF2-40B4-BE49-F238E27FC236}">
                <a16:creationId xmlns:a16="http://schemas.microsoft.com/office/drawing/2014/main" id="{B2F711C2-3428-3D09-F653-954985393EA2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37399" y="2931231"/>
            <a:ext cx="914400" cy="914400"/>
          </a:xfrm>
          <a:prstGeom prst="rect">
            <a:avLst/>
          </a:prstGeom>
        </p:spPr>
      </p:pic>
      <p:sp>
        <p:nvSpPr>
          <p:cNvPr id="11" name="Textfeld 10">
            <a:extLst>
              <a:ext uri="{FF2B5EF4-FFF2-40B4-BE49-F238E27FC236}">
                <a16:creationId xmlns:a16="http://schemas.microsoft.com/office/drawing/2014/main" id="{6B5E8B86-EE0E-3942-6714-20017E4CF3F6}"/>
              </a:ext>
            </a:extLst>
          </p:cNvPr>
          <p:cNvSpPr txBox="1"/>
          <p:nvPr userDrawn="1"/>
        </p:nvSpPr>
        <p:spPr>
          <a:xfrm>
            <a:off x="6548206" y="735959"/>
            <a:ext cx="5357848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>
                <a:latin typeface="+mn-lt"/>
              </a:rPr>
              <a:t>„Sozial und gerecht: Die Zukunft der Gesundheitsforschung “ </a:t>
            </a:r>
            <a:r>
              <a:rPr lang="de-DE" dirty="0">
                <a:latin typeface="+mn-lt"/>
              </a:rPr>
              <a:t>von Juniorprofessur für Gesundheit und E-Health der Ruhr-Universität Bochum. Dieses Werk und dessen Inhalt sind – sofern nicht anders angegeben – lizensiert unter CC BY 4.0. Ausgenommen aus der Lizenz sind die verwendeten Logos.</a:t>
            </a:r>
          </a:p>
          <a:p>
            <a:endParaRPr lang="de-DE" dirty="0">
              <a:latin typeface="+mn-lt"/>
            </a:endParaRPr>
          </a:p>
          <a:p>
            <a:r>
              <a:rPr lang="de-DE" dirty="0">
                <a:latin typeface="+mn-lt"/>
              </a:rPr>
              <a:t>Der Lizenzvertrag ist hier abrufbar:</a:t>
            </a:r>
          </a:p>
          <a:p>
            <a:r>
              <a:rPr lang="de-DE" dirty="0">
                <a:latin typeface="+mn-lt"/>
                <a:hlinkClick r:id="rId9"/>
              </a:rPr>
              <a:t>https://creativecommons.org/licenses/by/4.0/</a:t>
            </a:r>
            <a:r>
              <a:rPr lang="de-DE" dirty="0">
                <a:latin typeface="+mn-lt"/>
              </a:rPr>
              <a:t> </a:t>
            </a:r>
          </a:p>
          <a:p>
            <a:endParaRPr lang="de-DE" dirty="0">
              <a:latin typeface="+mn-lt"/>
            </a:endParaRP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94DD20FA-97D6-2858-9C9D-EC5E1C82A0DB}"/>
              </a:ext>
            </a:extLst>
          </p:cNvPr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11049000" y="3648784"/>
            <a:ext cx="1143000" cy="400050"/>
          </a:xfrm>
          <a:prstGeom prst="rect">
            <a:avLst/>
          </a:prstGeom>
        </p:spPr>
      </p:pic>
      <p:sp>
        <p:nvSpPr>
          <p:cNvPr id="14" name="Rechteck 13">
            <a:extLst>
              <a:ext uri="{FF2B5EF4-FFF2-40B4-BE49-F238E27FC236}">
                <a16:creationId xmlns:a16="http://schemas.microsoft.com/office/drawing/2014/main" id="{A8E5A5DA-CB25-76A1-909A-9BBC89334BD0}"/>
              </a:ext>
            </a:extLst>
          </p:cNvPr>
          <p:cNvSpPr/>
          <p:nvPr userDrawn="1"/>
        </p:nvSpPr>
        <p:spPr>
          <a:xfrm>
            <a:off x="14150" y="4261058"/>
            <a:ext cx="12192000" cy="3122483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55000">
                <a:schemeClr val="bg1">
                  <a:alpha val="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id="{47B83825-AC61-43CE-41CB-FD2763516322}"/>
              </a:ext>
            </a:extLst>
          </p:cNvPr>
          <p:cNvSpPr/>
          <p:nvPr userDrawn="1"/>
        </p:nvSpPr>
        <p:spPr>
          <a:xfrm>
            <a:off x="1277257" y="319304"/>
            <a:ext cx="10928892" cy="32866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id="{95BBD36C-FBA7-B3EA-D1F9-01F8198DFFE5}"/>
              </a:ext>
            </a:extLst>
          </p:cNvPr>
          <p:cNvSpPr/>
          <p:nvPr userDrawn="1"/>
        </p:nvSpPr>
        <p:spPr>
          <a:xfrm>
            <a:off x="0" y="4059547"/>
            <a:ext cx="12206150" cy="201511"/>
          </a:xfrm>
          <a:prstGeom prst="rect">
            <a:avLst/>
          </a:prstGeom>
          <a:solidFill>
            <a:srgbClr val="004F9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7" name="Rechteck 16">
            <a:extLst>
              <a:ext uri="{FF2B5EF4-FFF2-40B4-BE49-F238E27FC236}">
                <a16:creationId xmlns:a16="http://schemas.microsoft.com/office/drawing/2014/main" id="{A2F1CE1E-5392-D4F9-A989-9699295136BD}"/>
              </a:ext>
            </a:extLst>
          </p:cNvPr>
          <p:cNvSpPr/>
          <p:nvPr userDrawn="1"/>
        </p:nvSpPr>
        <p:spPr>
          <a:xfrm>
            <a:off x="-14151" y="-26914"/>
            <a:ext cx="12220299" cy="377095"/>
          </a:xfrm>
          <a:prstGeom prst="rect">
            <a:avLst/>
          </a:prstGeom>
          <a:solidFill>
            <a:srgbClr val="004F9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0BB71DB7-72D5-EE9A-1779-4590E79D4DCC}"/>
              </a:ext>
            </a:extLst>
          </p:cNvPr>
          <p:cNvSpPr txBox="1"/>
          <p:nvPr userDrawn="1"/>
        </p:nvSpPr>
        <p:spPr>
          <a:xfrm>
            <a:off x="1051799" y="3096886"/>
            <a:ext cx="306977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de-DE" sz="2400" dirty="0">
                <a:solidFill>
                  <a:srgbClr val="004F9F"/>
                </a:solidFill>
                <a:latin typeface="+mn-lt"/>
                <a:ea typeface="Lato"/>
                <a:cs typeface="Calibri"/>
              </a:rPr>
              <a:t>dimruhr@uni-wh.de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9C7B0200-C0FD-8C19-5475-AC32FD128D5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83" t="14390" r="10463" b="13608"/>
          <a:stretch/>
        </p:blipFill>
        <p:spPr>
          <a:xfrm>
            <a:off x="4458772" y="1148969"/>
            <a:ext cx="1775377" cy="1074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53959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M.RUHR In/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>
            <a:extLst>
              <a:ext uri="{FF2B5EF4-FFF2-40B4-BE49-F238E27FC236}">
                <a16:creationId xmlns:a16="http://schemas.microsoft.com/office/drawing/2014/main" id="{AAB219BC-57CB-838B-637F-7ABD36682DD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6" name="Grafik 5" descr="Ein Bild, das Grafiken, Schrift, Logo, Symbol enthält.&#10;&#10;Automatisch generierte Beschreibung">
            <a:extLst>
              <a:ext uri="{FF2B5EF4-FFF2-40B4-BE49-F238E27FC236}">
                <a16:creationId xmlns:a16="http://schemas.microsoft.com/office/drawing/2014/main" id="{040D25C9-2058-C5E9-E1B3-25F82094069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15925" y="1591182"/>
            <a:ext cx="11135034" cy="3238903"/>
          </a:xfrm>
          <a:prstGeom prst="rect">
            <a:avLst/>
          </a:prstGeom>
        </p:spPr>
      </p:pic>
      <p:sp>
        <p:nvSpPr>
          <p:cNvPr id="7" name="Rechteck 6">
            <a:extLst>
              <a:ext uri="{FF2B5EF4-FFF2-40B4-BE49-F238E27FC236}">
                <a16:creationId xmlns:a16="http://schemas.microsoft.com/office/drawing/2014/main" id="{BFB93EB1-E53E-9326-7892-8C3F645EE82C}"/>
              </a:ext>
            </a:extLst>
          </p:cNvPr>
          <p:cNvSpPr/>
          <p:nvPr userDrawn="1"/>
        </p:nvSpPr>
        <p:spPr>
          <a:xfrm>
            <a:off x="3972234" y="3964329"/>
            <a:ext cx="8219766" cy="865756"/>
          </a:xfrm>
          <a:prstGeom prst="rect">
            <a:avLst/>
          </a:prstGeom>
          <a:solidFill>
            <a:srgbClr val="004F9F"/>
          </a:solidFill>
          <a:ln>
            <a:solidFill>
              <a:srgbClr val="004F9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DDFAB41B-4081-C63C-5844-19C79A16815D}"/>
              </a:ext>
            </a:extLst>
          </p:cNvPr>
          <p:cNvSpPr txBox="1"/>
          <p:nvPr userDrawn="1"/>
        </p:nvSpPr>
        <p:spPr>
          <a:xfrm>
            <a:off x="3972234" y="3988687"/>
            <a:ext cx="799465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2200" b="1" i="0" dirty="0">
                <a:solidFill>
                  <a:srgbClr val="FFFFFF"/>
                </a:solidFill>
                <a:effectLst/>
                <a:latin typeface="+mn-lt"/>
              </a:rPr>
              <a:t>DATENKOMPETENZZENTRUM FÜR DIE INTERPROFESSIONELLE NUTZUNG VON GESUNDHEITSDATEN IN DER METROPOLE RUHR</a:t>
            </a:r>
            <a:endParaRPr lang="de-DE" sz="2200" dirty="0">
              <a:latin typeface="+mn-lt"/>
            </a:endParaRPr>
          </a:p>
        </p:txBody>
      </p:sp>
      <p:pic>
        <p:nvPicPr>
          <p:cNvPr id="2" name="musicfox_talkline_nr_7">
            <a:hlinkClick r:id="" action="ppaction://media"/>
            <a:extLst>
              <a:ext uri="{FF2B5EF4-FFF2-40B4-BE49-F238E27FC236}">
                <a16:creationId xmlns:a16="http://schemas.microsoft.com/office/drawing/2014/main" id="{6795F1A7-3877-A2F3-4362-F1DCDA2BB595}"/>
              </a:ext>
            </a:extLst>
          </p:cNvPr>
          <p:cNvPicPr>
            <a:picLocks noChangeAspect="1"/>
          </p:cNvPicPr>
          <p:nvPr userDrawn="1">
            <a:audioFile r:link="rId1"/>
            <p:extLst>
              <p:ext uri="{DAA4B4D4-6D71-4841-9C94-3DE7FCFB9230}">
                <p14:media xmlns:p14="http://schemas.microsoft.com/office/powerpoint/2010/main" r:embed="rId2">
                  <p14:trim end="215996.7"/>
                  <p14:fade out="2000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95325" y="6041061"/>
            <a:ext cx="666749" cy="515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6708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1000"/>
    </mc:Choice>
    <mc:Fallback xmlns="">
      <p:transition spd="slow" advClick="0" advTm="1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3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" presetClass="entr" presetSubtype="2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3000"/>
                                  </p:stCondLst>
                                  <p:iterate type="lt">
                                    <p:tmPct val="2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6" presetClass="emph" presetSubtype="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1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7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7" grpId="0" animBg="1"/>
      <p:bldP spid="8" grpId="0"/>
    </p:bld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68166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632497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59" r:id="rId3"/>
    <p:sldLayoutId id="2147483660" r:id="rId4"/>
    <p:sldLayoutId id="2147483652" r:id="rId5"/>
    <p:sldLayoutId id="2147483664" r:id="rId6"/>
    <p:sldLayoutId id="2147483665" r:id="rId7"/>
    <p:sldLayoutId id="2147483661" r:id="rId8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slide" Target="slide10.xml"/><Relationship Id="rId3" Type="http://schemas.openxmlformats.org/officeDocument/2006/relationships/image" Target="../media/image14.png"/><Relationship Id="rId7" Type="http://schemas.openxmlformats.org/officeDocument/2006/relationships/image" Target="../media/image16.png"/><Relationship Id="rId12" Type="http://schemas.openxmlformats.org/officeDocument/2006/relationships/image" Target="../media/image18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60.png"/><Relationship Id="rId11" Type="http://schemas.openxmlformats.org/officeDocument/2006/relationships/slide" Target="slide11.xml"/><Relationship Id="rId5" Type="http://schemas.openxmlformats.org/officeDocument/2006/relationships/slide" Target="slide9.xml"/><Relationship Id="rId10" Type="http://schemas.openxmlformats.org/officeDocument/2006/relationships/image" Target="../media/image17.png"/><Relationship Id="rId4" Type="http://schemas.openxmlformats.org/officeDocument/2006/relationships/image" Target="../media/image15.png"/><Relationship Id="rId9" Type="http://schemas.openxmlformats.org/officeDocument/2006/relationships/image" Target="../media/image170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8853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1000"/>
    </mc:Choice>
    <mc:Fallback xmlns="">
      <p:transition spd="slow" advClick="0" advTm="1100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>
          <a:xfrm>
            <a:off x="893857" y="2157109"/>
            <a:ext cx="10657115" cy="3249778"/>
          </a:xfrm>
        </p:spPr>
        <p:txBody>
          <a:bodyPr/>
          <a:lstStyle/>
          <a:p>
            <a:pPr marL="0" indent="0">
              <a:lnSpc>
                <a:spcPct val="150000"/>
              </a:lnSpc>
              <a:buSzPct val="100000"/>
              <a:tabLst>
                <a:tab pos="457200" algn="l"/>
              </a:tabLst>
            </a:pPr>
            <a:r>
              <a:rPr lang="de-DE" sz="3200" b="1" i="0" kern="100" dirty="0">
                <a:cs typeface="Times New Roman" panose="02020603050405020304" pitchFamily="18" charset="0"/>
              </a:rPr>
              <a:t>Bewältigung (Coping-Ressourcen)</a:t>
            </a:r>
          </a:p>
          <a:p>
            <a:pPr marL="0" indent="0">
              <a:lnSpc>
                <a:spcPct val="150000"/>
              </a:lnSpc>
              <a:buSzPct val="100000"/>
              <a:tabLst>
                <a:tab pos="457200" algn="l"/>
              </a:tabLst>
            </a:pPr>
            <a:endParaRPr lang="de-DE" sz="2200" b="1" i="0" kern="100" dirty="0">
              <a:cs typeface="Times New Roman" panose="02020603050405020304" pitchFamily="18" charset="0"/>
            </a:endParaRPr>
          </a:p>
          <a:p>
            <a:pPr marL="800100" lvl="2" indent="-342900">
              <a:lnSpc>
                <a:spcPct val="150000"/>
              </a:lnSpc>
              <a:buSzPct val="100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de-DE" sz="2200" i="0" kern="100" dirty="0">
                <a:latin typeface="+mn-lt"/>
                <a:cs typeface="Times New Roman" panose="02020603050405020304" pitchFamily="18" charset="0"/>
              </a:rPr>
              <a:t>Bildung &amp; Gesundheitswissen</a:t>
            </a:r>
          </a:p>
          <a:p>
            <a:pPr marL="800100" lvl="2" indent="-342900">
              <a:lnSpc>
                <a:spcPct val="150000"/>
              </a:lnSpc>
              <a:buSzPct val="100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de-DE" sz="2200" i="0" kern="100" dirty="0">
                <a:latin typeface="+mn-lt"/>
                <a:cs typeface="Times New Roman" panose="02020603050405020304" pitchFamily="18" charset="0"/>
              </a:rPr>
              <a:t>Sprachliche &amp; soziale Ressourcen</a:t>
            </a:r>
          </a:p>
          <a:p>
            <a:pPr marL="800100" lvl="2" indent="-342900">
              <a:lnSpc>
                <a:spcPct val="150000"/>
              </a:lnSpc>
              <a:buSzPct val="100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de-DE" sz="2200" i="0" kern="100" dirty="0">
                <a:latin typeface="+mn-lt"/>
                <a:cs typeface="Times New Roman" panose="02020603050405020304" pitchFamily="18" charset="0"/>
              </a:rPr>
              <a:t>Selbstwirksamkeit &amp; Unterstützungssysteme</a:t>
            </a:r>
          </a:p>
        </p:txBody>
      </p:sp>
    </p:spTree>
    <p:extLst>
      <p:ext uri="{BB962C8B-B14F-4D97-AF65-F5344CB8AC3E}">
        <p14:creationId xmlns:p14="http://schemas.microsoft.com/office/powerpoint/2010/main" val="40350880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>
          <a:xfrm>
            <a:off x="726879" y="2173011"/>
            <a:ext cx="10657115" cy="3249778"/>
          </a:xfrm>
        </p:spPr>
        <p:txBody>
          <a:bodyPr/>
          <a:lstStyle/>
          <a:p>
            <a:pPr marL="0" lvl="1" indent="0">
              <a:lnSpc>
                <a:spcPct val="150000"/>
              </a:lnSpc>
              <a:buSzPct val="100000"/>
              <a:tabLst>
                <a:tab pos="457200" algn="l"/>
              </a:tabLst>
            </a:pPr>
            <a:r>
              <a:rPr lang="de-DE" sz="3200" b="1" i="0" kern="100" dirty="0">
                <a:latin typeface="+mn-lt"/>
                <a:cs typeface="Times New Roman" panose="02020603050405020304" pitchFamily="18" charset="0"/>
              </a:rPr>
              <a:t>Belastungen</a:t>
            </a:r>
          </a:p>
          <a:p>
            <a:pPr marL="0" lvl="1" indent="0">
              <a:lnSpc>
                <a:spcPct val="150000"/>
              </a:lnSpc>
              <a:buSzPct val="100000"/>
              <a:tabLst>
                <a:tab pos="457200" algn="l"/>
              </a:tabLst>
            </a:pPr>
            <a:endParaRPr lang="de-DE" i="0" kern="100" dirty="0">
              <a:latin typeface="+mn-lt"/>
              <a:cs typeface="Times New Roman" panose="02020603050405020304" pitchFamily="18" charset="0"/>
            </a:endParaRPr>
          </a:p>
          <a:p>
            <a:pPr marL="800100" lvl="2" indent="-342900">
              <a:lnSpc>
                <a:spcPct val="150000"/>
              </a:lnSpc>
              <a:buSzPct val="100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de-DE" i="0" kern="100" dirty="0">
                <a:latin typeface="+mn-lt"/>
                <a:cs typeface="Times New Roman" panose="02020603050405020304" pitchFamily="18" charset="0"/>
              </a:rPr>
              <a:t>Soziale Benachteiligung, Arbeitslosigkeit</a:t>
            </a:r>
          </a:p>
          <a:p>
            <a:pPr marL="800100" lvl="2" indent="-342900">
              <a:lnSpc>
                <a:spcPct val="150000"/>
              </a:lnSpc>
              <a:buSzPct val="100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de-DE" i="0" kern="100" dirty="0">
                <a:latin typeface="+mn-lt"/>
                <a:cs typeface="Times New Roman" panose="02020603050405020304" pitchFamily="18" charset="0"/>
              </a:rPr>
              <a:t>Wohnverhältnisse, Umwelt, Diskriminierung</a:t>
            </a:r>
          </a:p>
          <a:p>
            <a:pPr marL="800100" lvl="2" indent="-342900">
              <a:lnSpc>
                <a:spcPct val="150000"/>
              </a:lnSpc>
              <a:buSzPct val="100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de-DE" i="0" kern="100" dirty="0">
                <a:latin typeface="+mn-lt"/>
                <a:cs typeface="Times New Roman" panose="02020603050405020304" pitchFamily="18" charset="0"/>
              </a:rPr>
              <a:t>Chronischer Stress &amp; psychische Belastungen</a:t>
            </a:r>
          </a:p>
        </p:txBody>
      </p:sp>
    </p:spTree>
    <p:extLst>
      <p:ext uri="{BB962C8B-B14F-4D97-AF65-F5344CB8AC3E}">
        <p14:creationId xmlns:p14="http://schemas.microsoft.com/office/powerpoint/2010/main" val="41814486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955627-158E-8250-9F56-D740329FA3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DD9B36B7-20A2-A76C-1908-1F9F8A6317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1567543"/>
            <a:ext cx="3374571" cy="4299217"/>
          </a:xfrm>
        </p:spPr>
        <p:txBody>
          <a:bodyPr/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de-DE" sz="1800" kern="100" dirty="0">
                <a:cs typeface="Times New Roman" panose="02020603050405020304" pitchFamily="18" charset="0"/>
              </a:rPr>
              <a:t> Zentrale Idee</a:t>
            </a:r>
          </a:p>
          <a:p>
            <a:pPr marL="342900" indent="-342900">
              <a:lnSpc>
                <a:spcPct val="150000"/>
              </a:lnSpc>
              <a:spcBef>
                <a:spcPts val="0"/>
              </a:spcBef>
              <a:buSzPct val="100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de-DE" sz="1600" b="0" kern="100" dirty="0">
                <a:cs typeface="Times New Roman" panose="02020603050405020304" pitchFamily="18" charset="0"/>
              </a:rPr>
              <a:t>Organisationen sind nicht neutral, sondern geschlechtlich und machtstrukturell geprägt.</a:t>
            </a:r>
          </a:p>
          <a:p>
            <a:pPr marL="342900" indent="-342900">
              <a:lnSpc>
                <a:spcPct val="150000"/>
              </a:lnSpc>
              <a:spcBef>
                <a:spcPts val="0"/>
              </a:spcBef>
              <a:buSzPct val="100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de-DE" sz="1600" b="0" kern="100" dirty="0">
                <a:cs typeface="Times New Roman" panose="02020603050405020304" pitchFamily="18" charset="0"/>
              </a:rPr>
              <a:t>Acker beschreibt ein „</a:t>
            </a:r>
            <a:r>
              <a:rPr lang="de-DE" sz="1600" b="0" kern="100" dirty="0" err="1">
                <a:cs typeface="Times New Roman" panose="02020603050405020304" pitchFamily="18" charset="0"/>
              </a:rPr>
              <a:t>gendered</a:t>
            </a:r>
            <a:r>
              <a:rPr lang="de-DE" sz="1600" b="0" kern="100" dirty="0">
                <a:cs typeface="Times New Roman" panose="02020603050405020304" pitchFamily="18" charset="0"/>
              </a:rPr>
              <a:t> </a:t>
            </a:r>
            <a:r>
              <a:rPr lang="de-DE" sz="1600" b="0" kern="100" dirty="0" err="1">
                <a:cs typeface="Times New Roman" panose="02020603050405020304" pitchFamily="18" charset="0"/>
              </a:rPr>
              <a:t>substructure</a:t>
            </a:r>
            <a:r>
              <a:rPr lang="de-DE" sz="1600" b="0" kern="100" dirty="0">
                <a:cs typeface="Times New Roman" panose="02020603050405020304" pitchFamily="18" charset="0"/>
              </a:rPr>
              <a:t>“ – unsichtbare Routinen und Normen, die Ungleichheit reproduzieren.</a:t>
            </a:r>
          </a:p>
          <a:p>
            <a:pPr marL="342900" indent="-342900">
              <a:lnSpc>
                <a:spcPct val="150000"/>
              </a:lnSpc>
              <a:spcBef>
                <a:spcPts val="0"/>
              </a:spcBef>
              <a:buSzPct val="100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de-DE" sz="1600" b="0" kern="100" dirty="0">
                <a:cs typeface="Times New Roman" panose="02020603050405020304" pitchFamily="18" charset="0"/>
              </a:rPr>
              <a:t>Der „ideale Arbeitnehmer“ wird implizit als männlich, weiß, ohne Fürsorgepflichten gedacht.</a:t>
            </a:r>
          </a:p>
          <a:p>
            <a:pPr marL="0" indent="0">
              <a:lnSpc>
                <a:spcPct val="115000"/>
              </a:lnSpc>
              <a:spcAft>
                <a:spcPts val="800"/>
              </a:spcAft>
              <a:buNone/>
            </a:pPr>
            <a:br>
              <a:rPr lang="de-DE" sz="18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</a:br>
            <a:endParaRPr lang="de-DE" sz="1800" kern="100" dirty="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8F120BA4-E8FC-6ABE-258E-FAD2A37DE0D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1022790"/>
            <a:ext cx="9368123" cy="358320"/>
          </a:xfrm>
        </p:spPr>
        <p:txBody>
          <a:bodyPr/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de-DE" sz="1800" b="1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Intersektionalität nach Joan Acker (2010)</a:t>
            </a:r>
            <a:endParaRPr lang="de-DE" sz="1800" kern="100" dirty="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876121AB-924B-9947-7BCC-939AF41BEBE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38200" y="6329172"/>
            <a:ext cx="10515600" cy="214313"/>
          </a:xfrm>
        </p:spPr>
        <p:txBody>
          <a:bodyPr/>
          <a:lstStyle/>
          <a:p>
            <a:r>
              <a:rPr lang="de-DE" dirty="0">
                <a:solidFill>
                  <a:srgbClr val="6F6F6E"/>
                </a:solidFill>
              </a:rPr>
              <a:t>Acker, J. (2000). </a:t>
            </a:r>
            <a:r>
              <a:rPr lang="de-DE" dirty="0" err="1">
                <a:solidFill>
                  <a:srgbClr val="6F6F6E"/>
                </a:solidFill>
              </a:rPr>
              <a:t>Revisiting</a:t>
            </a:r>
            <a:r>
              <a:rPr lang="de-DE" dirty="0">
                <a:solidFill>
                  <a:srgbClr val="6F6F6E"/>
                </a:solidFill>
              </a:rPr>
              <a:t> Class: </a:t>
            </a:r>
            <a:r>
              <a:rPr lang="de-DE" dirty="0" err="1">
                <a:solidFill>
                  <a:srgbClr val="6F6F6E"/>
                </a:solidFill>
              </a:rPr>
              <a:t>Thinking</a:t>
            </a:r>
            <a:r>
              <a:rPr lang="de-DE" dirty="0">
                <a:solidFill>
                  <a:srgbClr val="6F6F6E"/>
                </a:solidFill>
              </a:rPr>
              <a:t> from Gender, </a:t>
            </a:r>
            <a:r>
              <a:rPr lang="de-DE" dirty="0" err="1">
                <a:solidFill>
                  <a:srgbClr val="6F6F6E"/>
                </a:solidFill>
              </a:rPr>
              <a:t>Race</a:t>
            </a:r>
            <a:r>
              <a:rPr lang="de-DE" dirty="0">
                <a:solidFill>
                  <a:srgbClr val="6F6F6E"/>
                </a:solidFill>
              </a:rPr>
              <a:t>, and </a:t>
            </a:r>
            <a:r>
              <a:rPr lang="de-DE" dirty="0" err="1">
                <a:solidFill>
                  <a:srgbClr val="6F6F6E"/>
                </a:solidFill>
              </a:rPr>
              <a:t>Organizations</a:t>
            </a:r>
            <a:r>
              <a:rPr lang="de-DE" dirty="0">
                <a:solidFill>
                  <a:srgbClr val="6F6F6E"/>
                </a:solidFill>
              </a:rPr>
              <a:t>. </a:t>
            </a:r>
            <a:r>
              <a:rPr lang="de-DE" dirty="0" err="1">
                <a:solidFill>
                  <a:srgbClr val="6F6F6E"/>
                </a:solidFill>
              </a:rPr>
              <a:t>Social</a:t>
            </a:r>
            <a:r>
              <a:rPr lang="de-DE" dirty="0">
                <a:solidFill>
                  <a:srgbClr val="6F6F6E"/>
                </a:solidFill>
              </a:rPr>
              <a:t> Politics: International Studies in Gender, State &amp; Society, 7(2), 192–214. https://doi.org/10.1093/sp/7.2.192</a:t>
            </a:r>
            <a:br>
              <a:rPr lang="de-DE" dirty="0">
                <a:solidFill>
                  <a:srgbClr val="6F6F6E"/>
                </a:solidFill>
              </a:rPr>
            </a:br>
            <a:r>
              <a:rPr lang="de-DE" dirty="0">
                <a:solidFill>
                  <a:srgbClr val="6F6F6E"/>
                </a:solidFill>
              </a:rPr>
              <a:t>Acker, J. (2006). Inequality Regimes. Gender &amp; Society, 20(4), 441–464. https://doi.org/10.1177/0891243206289499</a:t>
            </a:r>
            <a:br>
              <a:rPr lang="de-DE" dirty="0">
                <a:solidFill>
                  <a:srgbClr val="6F6F6E"/>
                </a:solidFill>
              </a:rPr>
            </a:br>
            <a:r>
              <a:rPr lang="de-DE" dirty="0">
                <a:solidFill>
                  <a:srgbClr val="6F6F6E"/>
                </a:solidFill>
              </a:rPr>
              <a:t>Acker, J. (2010). Geschlecht, Rasse und Klasse in Organisationen – die Untersuchung von Ungleichheit aus der Perspektive der Intersektionalität. Feministische Studien, 28(1). https://doi.org/10.1515/fs-2010-0109</a:t>
            </a:r>
          </a:p>
          <a:p>
            <a:endParaRPr lang="de-DE" dirty="0">
              <a:solidFill>
                <a:srgbClr val="6F6F6E"/>
              </a:solidFill>
            </a:endParaRPr>
          </a:p>
        </p:txBody>
      </p:sp>
      <p:sp>
        <p:nvSpPr>
          <p:cNvPr id="8" name="Titel 2">
            <a:extLst>
              <a:ext uri="{FF2B5EF4-FFF2-40B4-BE49-F238E27FC236}">
                <a16:creationId xmlns:a16="http://schemas.microsoft.com/office/drawing/2014/main" id="{024D2918-8455-9BB5-60DF-B98165CE01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9452" y="218566"/>
            <a:ext cx="9958439" cy="700133"/>
          </a:xfrm>
        </p:spPr>
        <p:txBody>
          <a:bodyPr/>
          <a:lstStyle/>
          <a:p>
            <a:r>
              <a:rPr lang="de-DE" sz="3200" dirty="0"/>
              <a:t>Sozial und gerecht: </a:t>
            </a:r>
            <a:br>
              <a:rPr lang="de-DE" sz="3200" dirty="0"/>
            </a:br>
            <a:r>
              <a:rPr lang="de-DE" sz="3200" dirty="0"/>
              <a:t>Die Zukunft der Gesundheitsforschung</a:t>
            </a:r>
          </a:p>
        </p:txBody>
      </p:sp>
      <p:sp>
        <p:nvSpPr>
          <p:cNvPr id="3" name="Abgerundetes Rechteck 2"/>
          <p:cNvSpPr/>
          <p:nvPr/>
        </p:nvSpPr>
        <p:spPr>
          <a:xfrm>
            <a:off x="4437530" y="2706708"/>
            <a:ext cx="3316939" cy="2814955"/>
          </a:xfrm>
          <a:prstGeom prst="roundRect">
            <a:avLst/>
          </a:prstGeom>
          <a:solidFill>
            <a:srgbClr val="004F9F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marL="228600" lvl="0" indent="-228600">
              <a:spcBef>
                <a:spcPts val="1000"/>
              </a:spcBef>
              <a:spcAft>
                <a:spcPts val="800"/>
              </a:spcAft>
            </a:pPr>
            <a:r>
              <a:rPr lang="de-DE" b="1" kern="100" dirty="0">
                <a:solidFill>
                  <a:srgbClr val="6F6F6E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de-DE" b="1" kern="100" dirty="0" err="1">
                <a:solidFill>
                  <a:schemeClr val="bg1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Intersektionalität</a:t>
            </a:r>
            <a:endParaRPr lang="de-DE" b="1" kern="100" dirty="0">
              <a:solidFill>
                <a:schemeClr val="bg1"/>
              </a:solidFill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800"/>
              </a:spcAft>
              <a:buSzPct val="100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de-DE" sz="1600" kern="100" dirty="0">
                <a:solidFill>
                  <a:schemeClr val="bg1"/>
                </a:solidFill>
                <a:cs typeface="Times New Roman" panose="02020603050405020304" pitchFamily="18" charset="0"/>
              </a:rPr>
              <a:t>Beispiel:</a:t>
            </a:r>
            <a:br>
              <a:rPr lang="de-DE" sz="1600" kern="100" dirty="0">
                <a:solidFill>
                  <a:schemeClr val="bg1"/>
                </a:solidFill>
                <a:cs typeface="Times New Roman" panose="02020603050405020304" pitchFamily="18" charset="0"/>
              </a:rPr>
            </a:br>
            <a:r>
              <a:rPr lang="de-DE" sz="1600" kern="100" dirty="0">
                <a:solidFill>
                  <a:schemeClr val="bg1"/>
                </a:solidFill>
                <a:cs typeface="Times New Roman" panose="02020603050405020304" pitchFamily="18" charset="0"/>
              </a:rPr>
              <a:t>Geschlecht wirkt nie allein, sondern immer in Verbindung mit Klasse, Ethnizität, Sexualität etc. gebracht</a:t>
            </a:r>
          </a:p>
          <a:p>
            <a:pPr marL="342900" lvl="0" indent="-342900">
              <a:spcAft>
                <a:spcPts val="800"/>
              </a:spcAft>
              <a:buSzPct val="100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de-DE" sz="1600" kern="100" dirty="0">
                <a:solidFill>
                  <a:schemeClr val="bg1"/>
                </a:solidFill>
                <a:cs typeface="Times New Roman" panose="02020603050405020304" pitchFamily="18" charset="0"/>
              </a:rPr>
              <a:t>Strukturelle Diskriminierung ist vielschichtig und verflochten</a:t>
            </a:r>
            <a:endParaRPr lang="de-DE" dirty="0">
              <a:solidFill>
                <a:schemeClr val="bg1"/>
              </a:solidFill>
            </a:endParaRPr>
          </a:p>
        </p:txBody>
      </p:sp>
      <p:sp>
        <p:nvSpPr>
          <p:cNvPr id="7" name="Rechteck 6"/>
          <p:cNvSpPr/>
          <p:nvPr/>
        </p:nvSpPr>
        <p:spPr>
          <a:xfrm>
            <a:off x="8334603" y="1567544"/>
            <a:ext cx="3019197" cy="24627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lvl="0" indent="-228600">
              <a:lnSpc>
                <a:spcPct val="115000"/>
              </a:lnSpc>
              <a:spcBef>
                <a:spcPts val="1000"/>
              </a:spcBef>
              <a:spcAft>
                <a:spcPts val="800"/>
              </a:spcAft>
            </a:pPr>
            <a:r>
              <a:rPr lang="de-DE" b="1" kern="100" dirty="0">
                <a:solidFill>
                  <a:srgbClr val="6F6F6E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Bedeutung</a:t>
            </a:r>
          </a:p>
          <a:p>
            <a:pPr marL="342900" lvl="0" indent="-342900">
              <a:lnSpc>
                <a:spcPct val="150000"/>
              </a:lnSpc>
              <a:spcAft>
                <a:spcPts val="800"/>
              </a:spcAft>
              <a:buSzPct val="100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de-DE" sz="1600" kern="100" dirty="0">
                <a:solidFill>
                  <a:srgbClr val="6F6F6E"/>
                </a:solidFill>
                <a:cs typeface="Times New Roman" panose="02020603050405020304" pitchFamily="18" charset="0"/>
              </a:rPr>
              <a:t>Grundlage für kritische Organisationsforschung.</a:t>
            </a:r>
          </a:p>
          <a:p>
            <a:pPr marL="342900" lvl="0" indent="-342900">
              <a:lnSpc>
                <a:spcPct val="150000"/>
              </a:lnSpc>
              <a:spcAft>
                <a:spcPts val="800"/>
              </a:spcAft>
              <a:buSzPct val="100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de-DE" sz="1600" kern="100" dirty="0">
                <a:solidFill>
                  <a:srgbClr val="6F6F6E"/>
                </a:solidFill>
                <a:cs typeface="Times New Roman" panose="02020603050405020304" pitchFamily="18" charset="0"/>
              </a:rPr>
              <a:t>Zeigt, wie scheinbar neutrale Strukturen ungleiche Teilhabe ermöglichen.</a:t>
            </a:r>
          </a:p>
        </p:txBody>
      </p:sp>
    </p:spTree>
    <p:extLst>
      <p:ext uri="{BB962C8B-B14F-4D97-AF65-F5344CB8AC3E}">
        <p14:creationId xmlns:p14="http://schemas.microsoft.com/office/powerpoint/2010/main" val="22580507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3" grpId="0" animBg="1"/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14FA31-C254-B23B-489B-4529B4116A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>
            <a:extLst>
              <a:ext uri="{FF2B5EF4-FFF2-40B4-BE49-F238E27FC236}">
                <a16:creationId xmlns:a16="http://schemas.microsoft.com/office/drawing/2014/main" id="{71E6CBE8-3601-2275-E899-C2BE42BDD34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1022790"/>
            <a:ext cx="9368123" cy="358320"/>
          </a:xfrm>
        </p:spPr>
        <p:txBody>
          <a:bodyPr/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de-DE" sz="1800" b="1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Übertragung: Joan Ackers (2010) </a:t>
            </a:r>
            <a:r>
              <a:rPr lang="de-DE" sz="1800" b="1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Intersektionalitätskonzept</a:t>
            </a:r>
            <a:r>
              <a:rPr lang="de-DE" sz="1800" b="1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auf versorgungsnahe Daten</a:t>
            </a:r>
            <a:endParaRPr lang="de-DE" sz="1800" kern="100" dirty="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27509228-1C5D-6A16-0CBD-8F0C1598857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de-DE" dirty="0">
                <a:solidFill>
                  <a:srgbClr val="6F6F6E"/>
                </a:solidFill>
              </a:rPr>
              <a:t>Acker, J. (2000). </a:t>
            </a:r>
            <a:r>
              <a:rPr lang="de-DE" dirty="0" err="1">
                <a:solidFill>
                  <a:srgbClr val="6F6F6E"/>
                </a:solidFill>
              </a:rPr>
              <a:t>Revisiting</a:t>
            </a:r>
            <a:r>
              <a:rPr lang="de-DE" dirty="0">
                <a:solidFill>
                  <a:srgbClr val="6F6F6E"/>
                </a:solidFill>
              </a:rPr>
              <a:t> Class: </a:t>
            </a:r>
            <a:r>
              <a:rPr lang="de-DE" dirty="0" err="1">
                <a:solidFill>
                  <a:srgbClr val="6F6F6E"/>
                </a:solidFill>
              </a:rPr>
              <a:t>Thinking</a:t>
            </a:r>
            <a:r>
              <a:rPr lang="de-DE" dirty="0">
                <a:solidFill>
                  <a:srgbClr val="6F6F6E"/>
                </a:solidFill>
              </a:rPr>
              <a:t> from Gender, </a:t>
            </a:r>
            <a:r>
              <a:rPr lang="de-DE" dirty="0" err="1">
                <a:solidFill>
                  <a:srgbClr val="6F6F6E"/>
                </a:solidFill>
              </a:rPr>
              <a:t>Race</a:t>
            </a:r>
            <a:r>
              <a:rPr lang="de-DE" dirty="0">
                <a:solidFill>
                  <a:srgbClr val="6F6F6E"/>
                </a:solidFill>
              </a:rPr>
              <a:t>, and </a:t>
            </a:r>
            <a:r>
              <a:rPr lang="de-DE" dirty="0" err="1">
                <a:solidFill>
                  <a:srgbClr val="6F6F6E"/>
                </a:solidFill>
              </a:rPr>
              <a:t>Organizations</a:t>
            </a:r>
            <a:r>
              <a:rPr lang="de-DE" dirty="0">
                <a:solidFill>
                  <a:srgbClr val="6F6F6E"/>
                </a:solidFill>
              </a:rPr>
              <a:t>. </a:t>
            </a:r>
            <a:r>
              <a:rPr lang="de-DE" dirty="0" err="1">
                <a:solidFill>
                  <a:srgbClr val="6F6F6E"/>
                </a:solidFill>
              </a:rPr>
              <a:t>Social</a:t>
            </a:r>
            <a:r>
              <a:rPr lang="de-DE" dirty="0">
                <a:solidFill>
                  <a:srgbClr val="6F6F6E"/>
                </a:solidFill>
              </a:rPr>
              <a:t> Politics: International Studies in Gender, State &amp; Society, 7(2), 192–214. https://doi.org/10.1093/sp/7.2.192</a:t>
            </a:r>
            <a:br>
              <a:rPr lang="de-DE" dirty="0">
                <a:solidFill>
                  <a:srgbClr val="6F6F6E"/>
                </a:solidFill>
              </a:rPr>
            </a:br>
            <a:r>
              <a:rPr lang="de-DE" dirty="0">
                <a:solidFill>
                  <a:srgbClr val="6F6F6E"/>
                </a:solidFill>
              </a:rPr>
              <a:t>Acker, J. (2006). Inequality Regimes. Gender &amp; Society, 20(4), 441–464. https://doi.org/10.1177/0891243206289499</a:t>
            </a:r>
            <a:br>
              <a:rPr lang="de-DE" dirty="0">
                <a:solidFill>
                  <a:srgbClr val="6F6F6E"/>
                </a:solidFill>
              </a:rPr>
            </a:br>
            <a:r>
              <a:rPr lang="de-DE" dirty="0">
                <a:solidFill>
                  <a:srgbClr val="6F6F6E"/>
                </a:solidFill>
              </a:rPr>
              <a:t>Acker, J. (2010). Geschlecht, Rasse und Klasse in Organisationen – die Untersuchung von Ungleichheit aus der Perspektive der Intersektionalität. Feministische Studien, 28(1). https://doi.org/10.1515/fs-2010-0109</a:t>
            </a:r>
          </a:p>
          <a:p>
            <a:endParaRPr lang="de-DE" dirty="0">
              <a:solidFill>
                <a:srgbClr val="6F6F6E"/>
              </a:solidFill>
            </a:endParaRPr>
          </a:p>
          <a:p>
            <a:endParaRPr lang="de-DE" dirty="0">
              <a:solidFill>
                <a:srgbClr val="6F6F6E"/>
              </a:solidFill>
            </a:endParaRPr>
          </a:p>
        </p:txBody>
      </p:sp>
      <p:sp>
        <p:nvSpPr>
          <p:cNvPr id="7" name="Titel 2">
            <a:extLst>
              <a:ext uri="{FF2B5EF4-FFF2-40B4-BE49-F238E27FC236}">
                <a16:creationId xmlns:a16="http://schemas.microsoft.com/office/drawing/2014/main" id="{3342E00A-9B7B-C4D0-4B8A-9B0E28CF86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9452" y="218566"/>
            <a:ext cx="9958439" cy="700133"/>
          </a:xfrm>
        </p:spPr>
        <p:txBody>
          <a:bodyPr/>
          <a:lstStyle/>
          <a:p>
            <a:r>
              <a:rPr lang="de-DE" sz="3200" dirty="0"/>
              <a:t>Sozial und gerecht: </a:t>
            </a:r>
            <a:br>
              <a:rPr lang="de-DE" sz="3200" dirty="0"/>
            </a:br>
            <a:r>
              <a:rPr lang="de-DE" sz="3200" dirty="0"/>
              <a:t>Die Zukunft der Gesundheitsforschung</a:t>
            </a:r>
          </a:p>
        </p:txBody>
      </p:sp>
      <p:sp>
        <p:nvSpPr>
          <p:cNvPr id="10" name="Pfeil nach rechts 9">
            <a:extLst>
              <a:ext uri="{FF2B5EF4-FFF2-40B4-BE49-F238E27FC236}">
                <a16:creationId xmlns:a16="http://schemas.microsoft.com/office/drawing/2014/main" id="{73091216-9887-C165-8042-8F33C625BF22}"/>
              </a:ext>
            </a:extLst>
          </p:cNvPr>
          <p:cNvSpPr/>
          <p:nvPr/>
        </p:nvSpPr>
        <p:spPr>
          <a:xfrm>
            <a:off x="5135880" y="2439180"/>
            <a:ext cx="1920240" cy="289560"/>
          </a:xfrm>
          <a:prstGeom prst="rightArrow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Pfeil nach rechts 10">
            <a:extLst>
              <a:ext uri="{FF2B5EF4-FFF2-40B4-BE49-F238E27FC236}">
                <a16:creationId xmlns:a16="http://schemas.microsoft.com/office/drawing/2014/main" id="{9BF03EE4-E355-BBA4-1625-81EDB41F53B4}"/>
              </a:ext>
            </a:extLst>
          </p:cNvPr>
          <p:cNvSpPr/>
          <p:nvPr/>
        </p:nvSpPr>
        <p:spPr>
          <a:xfrm>
            <a:off x="5135880" y="3429000"/>
            <a:ext cx="1920240" cy="289560"/>
          </a:xfrm>
          <a:prstGeom prst="rightArrow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Pfeil nach rechts 11">
            <a:extLst>
              <a:ext uri="{FF2B5EF4-FFF2-40B4-BE49-F238E27FC236}">
                <a16:creationId xmlns:a16="http://schemas.microsoft.com/office/drawing/2014/main" id="{5C329C81-C16C-BAD6-0444-871861A4C549}"/>
              </a:ext>
            </a:extLst>
          </p:cNvPr>
          <p:cNvSpPr/>
          <p:nvPr/>
        </p:nvSpPr>
        <p:spPr>
          <a:xfrm>
            <a:off x="5135880" y="5424859"/>
            <a:ext cx="1920240" cy="289560"/>
          </a:xfrm>
          <a:prstGeom prst="rightArrow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Pfeil nach rechts 12">
            <a:extLst>
              <a:ext uri="{FF2B5EF4-FFF2-40B4-BE49-F238E27FC236}">
                <a16:creationId xmlns:a16="http://schemas.microsoft.com/office/drawing/2014/main" id="{9BF03EE4-E355-BBA4-1625-81EDB41F53B4}"/>
              </a:ext>
            </a:extLst>
          </p:cNvPr>
          <p:cNvSpPr/>
          <p:nvPr/>
        </p:nvSpPr>
        <p:spPr>
          <a:xfrm>
            <a:off x="5135880" y="4426929"/>
            <a:ext cx="1920240" cy="289560"/>
          </a:xfrm>
          <a:prstGeom prst="rightArrow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Textfeld 2"/>
          <p:cNvSpPr txBox="1"/>
          <p:nvPr/>
        </p:nvSpPr>
        <p:spPr>
          <a:xfrm>
            <a:off x="557349" y="1733006"/>
            <a:ext cx="20203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>
                <a:solidFill>
                  <a:srgbClr val="6F6F6E"/>
                </a:solidFill>
              </a:rPr>
              <a:t>Ackers Konzept</a:t>
            </a:r>
          </a:p>
        </p:txBody>
      </p:sp>
      <p:sp>
        <p:nvSpPr>
          <p:cNvPr id="14" name="Textfeld 13"/>
          <p:cNvSpPr txBox="1"/>
          <p:nvPr/>
        </p:nvSpPr>
        <p:spPr>
          <a:xfrm>
            <a:off x="7485017" y="1733006"/>
            <a:ext cx="43499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>
                <a:solidFill>
                  <a:srgbClr val="6F6F6E"/>
                </a:solidFill>
              </a:rPr>
              <a:t>Übertragung auf versorgungsnahe Daten</a:t>
            </a:r>
          </a:p>
        </p:txBody>
      </p:sp>
      <p:sp>
        <p:nvSpPr>
          <p:cNvPr id="4" name="Rechteck 3"/>
          <p:cNvSpPr/>
          <p:nvPr/>
        </p:nvSpPr>
        <p:spPr>
          <a:xfrm>
            <a:off x="501832" y="2295156"/>
            <a:ext cx="44958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buNone/>
            </a:pPr>
            <a:r>
              <a:rPr lang="de-DE" sz="1600" kern="100" dirty="0">
                <a:solidFill>
                  <a:srgbClr val="6F6F6E"/>
                </a:solidFill>
              </a:rPr>
              <a:t>Organisationen sind nicht neutral – sie sind geschlechtlich und machtförmig strukturiert.</a:t>
            </a:r>
            <a:endParaRPr lang="de-DE" sz="1600" kern="100" dirty="0">
              <a:solidFill>
                <a:srgbClr val="6F6F6E"/>
              </a:solidFill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Rechteck 14"/>
          <p:cNvSpPr/>
          <p:nvPr/>
        </p:nvSpPr>
        <p:spPr>
          <a:xfrm>
            <a:off x="487680" y="3281391"/>
            <a:ext cx="44958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buNone/>
            </a:pPr>
            <a:r>
              <a:rPr lang="de-DE" sz="1600" kern="100" dirty="0">
                <a:solidFill>
                  <a:srgbClr val="6F6F6E"/>
                </a:solidFill>
              </a:rPr>
              <a:t>„Idealtypische“ Beschäftigte oder Rollen (z. B. der „ideale Arbeitnehmer“) erzeugen Ausschlüsse.</a:t>
            </a:r>
            <a:endParaRPr lang="de-DE" sz="1600" kern="100" dirty="0">
              <a:solidFill>
                <a:srgbClr val="6F6F6E"/>
              </a:solidFill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Rechteck 15"/>
          <p:cNvSpPr/>
          <p:nvPr/>
        </p:nvSpPr>
        <p:spPr>
          <a:xfrm>
            <a:off x="487680" y="4157439"/>
            <a:ext cx="44958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buNone/>
            </a:pPr>
            <a:r>
              <a:rPr lang="de-DE" sz="1600" kern="100" dirty="0">
                <a:solidFill>
                  <a:srgbClr val="6F6F6E"/>
                </a:solidFill>
              </a:rPr>
              <a:t>Geschlecht ist mit anderen Ungleichheitsdimensionen (z. B. Klasse, Ethnizität) verflochten.</a:t>
            </a:r>
            <a:endParaRPr lang="de-DE" sz="1600" kern="100" dirty="0">
              <a:solidFill>
                <a:srgbClr val="6F6F6E"/>
              </a:solidFill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7" name="Rechteck 16"/>
          <p:cNvSpPr/>
          <p:nvPr/>
        </p:nvSpPr>
        <p:spPr>
          <a:xfrm>
            <a:off x="487680" y="5277250"/>
            <a:ext cx="44958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buNone/>
            </a:pPr>
            <a:r>
              <a:rPr lang="de-DE" sz="1600" kern="100" dirty="0">
                <a:solidFill>
                  <a:srgbClr val="6F6F6E"/>
                </a:solidFill>
              </a:rPr>
              <a:t>Machtverhältnisse werden durch scheinbar neutrale Strukturen reproduziert.</a:t>
            </a:r>
            <a:endParaRPr lang="de-DE" sz="1600" kern="100" dirty="0">
              <a:solidFill>
                <a:srgbClr val="6F6F6E"/>
              </a:solidFill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8" name="Rechteck 17"/>
          <p:cNvSpPr/>
          <p:nvPr/>
        </p:nvSpPr>
        <p:spPr>
          <a:xfrm>
            <a:off x="7332617" y="2290146"/>
            <a:ext cx="485938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buNone/>
            </a:pPr>
            <a:r>
              <a:rPr lang="de-DE" sz="1600" kern="100" dirty="0">
                <a:solidFill>
                  <a:srgbClr val="6F6F6E"/>
                </a:solidFill>
              </a:rPr>
              <a:t>Gesundheitseinrichtungen, Pflegeinstitutionen etc. sind durch soziale Normen und Machtverhältnisse geprägt.</a:t>
            </a:r>
            <a:endParaRPr lang="de-DE" sz="1600" kern="100" dirty="0">
              <a:solidFill>
                <a:srgbClr val="6F6F6E"/>
              </a:solidFill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Rechteck 1"/>
          <p:cNvSpPr/>
          <p:nvPr/>
        </p:nvSpPr>
        <p:spPr>
          <a:xfrm>
            <a:off x="7332617" y="3160739"/>
            <a:ext cx="485938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800"/>
              </a:spcAft>
            </a:pPr>
            <a:r>
              <a:rPr lang="de-DE" sz="1600" kern="100" dirty="0">
                <a:solidFill>
                  <a:srgbClr val="6F6F6E"/>
                </a:solidFill>
              </a:rPr>
              <a:t>Auch „ideale Patient:innen“ oder „Standardpfade“ ignorieren vielfältige Lebensrealitäten (z. B. Alleinerziehende, </a:t>
            </a:r>
            <a:r>
              <a:rPr lang="de-DE" sz="1600" kern="100" dirty="0" err="1">
                <a:solidFill>
                  <a:srgbClr val="6F6F6E"/>
                </a:solidFill>
              </a:rPr>
              <a:t>Migrant:innen</a:t>
            </a:r>
            <a:r>
              <a:rPr lang="de-DE" sz="1600" kern="100" dirty="0">
                <a:solidFill>
                  <a:srgbClr val="6F6F6E"/>
                </a:solidFill>
              </a:rPr>
              <a:t>, Transpersonen).</a:t>
            </a:r>
            <a:endParaRPr lang="de-DE" sz="1600" kern="100" dirty="0">
              <a:solidFill>
                <a:srgbClr val="6F6F6E"/>
              </a:solidFill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7332617" y="4157439"/>
            <a:ext cx="485938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buNone/>
            </a:pPr>
            <a:r>
              <a:rPr lang="de-DE" sz="1600" kern="100" dirty="0">
                <a:solidFill>
                  <a:srgbClr val="6F6F6E"/>
                </a:solidFill>
              </a:rPr>
              <a:t>Versorgungsdaten zeigen Verzerrungen bei z. B. Diagnose, Behandlungszugang oder Therapieerfolg – je nach sozialer Lage.</a:t>
            </a:r>
            <a:endParaRPr lang="de-DE" sz="1600" kern="100" dirty="0">
              <a:solidFill>
                <a:srgbClr val="6F6F6E"/>
              </a:solidFill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7332617" y="5277249"/>
            <a:ext cx="485938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buNone/>
            </a:pPr>
            <a:r>
              <a:rPr lang="de-DE" sz="1600" kern="100" dirty="0">
                <a:solidFill>
                  <a:srgbClr val="6F6F6E"/>
                </a:solidFill>
              </a:rPr>
              <a:t>Routinen in Datenerhebung, Kodierung, Auswertung verdecken systematische Benachteiligungen.</a:t>
            </a:r>
            <a:endParaRPr lang="de-DE" sz="1600" kern="100" dirty="0">
              <a:solidFill>
                <a:srgbClr val="6F6F6E"/>
              </a:solidFill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1623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  <p:bldP spid="4" grpId="0"/>
      <p:bldP spid="15" grpId="0"/>
      <p:bldP spid="16" grpId="0"/>
      <p:bldP spid="17" grpId="0"/>
      <p:bldP spid="18" grpId="0"/>
      <p:bldP spid="2" grpId="0"/>
      <p:bldP spid="8" grpId="0"/>
      <p:bldP spid="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9BD276-DA33-EA04-392F-B8B8584B4E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D8B2F63F-2FBB-FA98-08A6-EA893192670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6690" t="6613" r="6615" b="35304"/>
          <a:stretch>
            <a:fillRect/>
          </a:stretch>
        </p:blipFill>
        <p:spPr>
          <a:xfrm>
            <a:off x="2570534" y="1942586"/>
            <a:ext cx="5263091" cy="3706238"/>
          </a:xfrm>
          <a:prstGeom prst="rect">
            <a:avLst/>
          </a:prstGeom>
        </p:spPr>
      </p:pic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5AF50612-E47E-5699-6405-D5D2BFFF86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33066" y="2398863"/>
            <a:ext cx="4976103" cy="3049602"/>
          </a:xfrm>
          <a:solidFill>
            <a:schemeClr val="bg1"/>
          </a:solidFill>
        </p:spPr>
        <p:txBody>
          <a:bodyPr/>
          <a:lstStyle/>
          <a:p>
            <a:pPr marL="0" indent="0">
              <a:lnSpc>
                <a:spcPct val="100000"/>
              </a:lnSpc>
              <a:spcAft>
                <a:spcPts val="800"/>
              </a:spcAft>
              <a:buSzPct val="100000"/>
              <a:buNone/>
              <a:tabLst>
                <a:tab pos="457200" algn="l"/>
              </a:tabLst>
            </a:pPr>
            <a:r>
              <a:rPr lang="de-DE" sz="1600" kern="100" dirty="0">
                <a:ea typeface="Aptos" panose="020B0004020202020204" pitchFamily="34" charset="0"/>
                <a:cs typeface="Times New Roman" panose="02020603050405020304" pitchFamily="18" charset="0"/>
              </a:rPr>
              <a:t>Schlüsselbegriffe erklärt:</a:t>
            </a:r>
            <a:endParaRPr lang="de-DE" sz="1600" kern="100" dirty="0"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Aft>
                <a:spcPts val="800"/>
              </a:spcAft>
              <a:buSzPct val="100000"/>
              <a:buNone/>
              <a:tabLst>
                <a:tab pos="457200" algn="l"/>
              </a:tabLst>
            </a:pPr>
            <a:r>
              <a:rPr lang="de-DE" sz="1600" kern="100" dirty="0">
                <a:cs typeface="Times New Roman" panose="02020603050405020304" pitchFamily="18" charset="0"/>
              </a:rPr>
              <a:t>„Chance“:</a:t>
            </a:r>
            <a:br>
              <a:rPr lang="de-DE" sz="1600" kern="100" dirty="0">
                <a:cs typeface="Times New Roman" panose="02020603050405020304" pitchFamily="18" charset="0"/>
              </a:rPr>
            </a:br>
            <a:r>
              <a:rPr lang="de-DE" sz="1600" b="0" kern="100" dirty="0">
                <a:cs typeface="Times New Roman" panose="02020603050405020304" pitchFamily="18" charset="0"/>
              </a:rPr>
              <a:t>Möglichkeit oder Wahrscheinlichkeit, Macht auszuüben.</a:t>
            </a:r>
          </a:p>
          <a:p>
            <a:pPr marL="0" indent="0">
              <a:lnSpc>
                <a:spcPct val="100000"/>
              </a:lnSpc>
              <a:spcAft>
                <a:spcPts val="800"/>
              </a:spcAft>
              <a:buSzPct val="100000"/>
              <a:buNone/>
              <a:tabLst>
                <a:tab pos="457200" algn="l"/>
              </a:tabLst>
            </a:pPr>
            <a:r>
              <a:rPr lang="de-DE" sz="1600" kern="100" dirty="0">
                <a:cs typeface="Times New Roman" panose="02020603050405020304" pitchFamily="18" charset="0"/>
              </a:rPr>
              <a:t>„Soziale Beziehung“:</a:t>
            </a:r>
            <a:br>
              <a:rPr lang="de-DE" sz="1600" kern="100" dirty="0">
                <a:cs typeface="Times New Roman" panose="02020603050405020304" pitchFamily="18" charset="0"/>
              </a:rPr>
            </a:br>
            <a:r>
              <a:rPr lang="de-DE" sz="1600" b="0" kern="100" dirty="0">
                <a:cs typeface="Times New Roman" panose="02020603050405020304" pitchFamily="18" charset="0"/>
              </a:rPr>
              <a:t>Macht existiert nur im Miteinander – sie ist kein isoliertes Phänomen.</a:t>
            </a:r>
          </a:p>
          <a:p>
            <a:pPr marL="0" indent="0">
              <a:lnSpc>
                <a:spcPct val="100000"/>
              </a:lnSpc>
              <a:spcAft>
                <a:spcPts val="800"/>
              </a:spcAft>
              <a:buSzPct val="100000"/>
              <a:buNone/>
              <a:tabLst>
                <a:tab pos="457200" algn="l"/>
              </a:tabLst>
            </a:pPr>
            <a:r>
              <a:rPr lang="de-DE" sz="1600" kern="100" dirty="0">
                <a:cs typeface="Times New Roman" panose="02020603050405020304" pitchFamily="18" charset="0"/>
              </a:rPr>
              <a:t>„Eigenen Willen durchsetzen“:</a:t>
            </a:r>
            <a:br>
              <a:rPr lang="de-DE" sz="1600" kern="100" dirty="0">
                <a:cs typeface="Times New Roman" panose="02020603050405020304" pitchFamily="18" charset="0"/>
              </a:rPr>
            </a:br>
            <a:r>
              <a:rPr lang="de-DE" sz="1600" b="0" kern="100" dirty="0">
                <a:cs typeface="Times New Roman" panose="02020603050405020304" pitchFamily="18" charset="0"/>
              </a:rPr>
              <a:t>Macht zeigt sich daran, ob man seinen Wunsch durchbekommt – selbst gegen Widerstand.</a:t>
            </a:r>
          </a:p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br>
              <a:rPr lang="de-DE" sz="16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</a:br>
            <a:endParaRPr lang="de-DE" sz="1600" kern="100" dirty="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6B21275B-E9AF-B459-AD8A-C307DE7970A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1022790"/>
            <a:ext cx="9368123" cy="358320"/>
          </a:xfrm>
        </p:spPr>
        <p:txBody>
          <a:bodyPr/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de-DE" sz="1800" b="1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„Was ist Macht? – Max Webers Definition“</a:t>
            </a:r>
            <a:endParaRPr lang="de-DE" sz="1800" kern="100" dirty="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F8DD9493-D712-56A9-66FD-D07656D365F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de-DE" dirty="0">
                <a:solidFill>
                  <a:srgbClr val="6F6F6E"/>
                </a:solidFill>
              </a:rPr>
              <a:t>Weber, Max (1976): Wirtschaft und Gesellschaft. Grundriss d. verstehenden Soziologie. 5., </a:t>
            </a:r>
            <a:r>
              <a:rPr lang="de-DE" dirty="0" err="1">
                <a:solidFill>
                  <a:srgbClr val="6F6F6E"/>
                </a:solidFill>
              </a:rPr>
              <a:t>rev</a:t>
            </a:r>
            <a:r>
              <a:rPr lang="de-DE" dirty="0">
                <a:solidFill>
                  <a:srgbClr val="6F6F6E"/>
                </a:solidFill>
              </a:rPr>
              <a:t>. Aufl. Tübingen: Mohr.</a:t>
            </a:r>
          </a:p>
          <a:p>
            <a:endParaRPr lang="de-DE" dirty="0">
              <a:solidFill>
                <a:srgbClr val="6F6F6E"/>
              </a:solidFill>
            </a:endParaRPr>
          </a:p>
        </p:txBody>
      </p:sp>
      <p:sp>
        <p:nvSpPr>
          <p:cNvPr id="9" name="Titel 2">
            <a:extLst>
              <a:ext uri="{FF2B5EF4-FFF2-40B4-BE49-F238E27FC236}">
                <a16:creationId xmlns:a16="http://schemas.microsoft.com/office/drawing/2014/main" id="{1A887393-3AAE-0292-7883-F531C2A75D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9452" y="218566"/>
            <a:ext cx="9958439" cy="700133"/>
          </a:xfrm>
        </p:spPr>
        <p:txBody>
          <a:bodyPr/>
          <a:lstStyle/>
          <a:p>
            <a:r>
              <a:rPr lang="de-DE" sz="3200" dirty="0"/>
              <a:t>Sozial und gerecht: </a:t>
            </a:r>
            <a:br>
              <a:rPr lang="de-DE" sz="3200" dirty="0"/>
            </a:br>
            <a:r>
              <a:rPr lang="de-DE" sz="3200" dirty="0"/>
              <a:t>Die Zukunft der Gesundheitsforschung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62A30F13-9DA4-E81C-E6BB-C8AEC919CB6C}"/>
              </a:ext>
            </a:extLst>
          </p:cNvPr>
          <p:cNvSpPr txBox="1"/>
          <p:nvPr/>
        </p:nvSpPr>
        <p:spPr>
          <a:xfrm>
            <a:off x="8463063" y="2651417"/>
            <a:ext cx="3163111" cy="22885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marR="0" lvl="0" algn="ctr" defTabSz="914400" rtl="0" eaLnBrk="1" fontAlgn="auto" latinLnBrk="0" hangingPunct="1">
              <a:lnSpc>
                <a:spcPct val="115000"/>
              </a:lnSpc>
              <a:spcBef>
                <a:spcPts val="100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DE" sz="1600" i="0" u="none" strike="noStrike" kern="1200" cap="none" spc="0" normalizeH="0" baseline="0" noProof="0" dirty="0">
                <a:ln>
                  <a:noFill/>
                </a:ln>
                <a:solidFill>
                  <a:srgbClr val="6F6F6E"/>
                </a:solidFill>
                <a:effectLst/>
                <a:uLnTx/>
                <a:uFillTx/>
                <a:ea typeface="Aptos" panose="020B0004020202020204" pitchFamily="34" charset="0"/>
                <a:cs typeface="Times New Roman" panose="02020603050405020304" pitchFamily="18" charset="0"/>
              </a:rPr>
              <a:t>„Macht bedeutet jede Chance, innerhalb einer sozialen Beziehung den eigenen Willen auch gegen Widerstreben durchzusetzen, gleichviel worauf diese Chance beruht.“ </a:t>
            </a:r>
          </a:p>
          <a:p>
            <a:pPr marL="228600" marR="0" lvl="0" algn="ctr" defTabSz="914400" rtl="0" eaLnBrk="1" fontAlgn="auto" latinLnBrk="0" hangingPunct="1">
              <a:lnSpc>
                <a:spcPct val="115000"/>
              </a:lnSpc>
              <a:spcBef>
                <a:spcPts val="100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DE" sz="1600" i="0" u="none" strike="noStrike" kern="1200" cap="none" spc="0" normalizeH="0" baseline="0" noProof="0" dirty="0">
                <a:ln>
                  <a:noFill/>
                </a:ln>
                <a:solidFill>
                  <a:srgbClr val="6F6F6E"/>
                </a:solidFill>
                <a:effectLst/>
                <a:uLnTx/>
                <a:uFillTx/>
                <a:ea typeface="Aptos" panose="020B0004020202020204" pitchFamily="34" charset="0"/>
                <a:cs typeface="Times New Roman" panose="02020603050405020304" pitchFamily="18" charset="0"/>
              </a:rPr>
              <a:t>(Weber 1922)</a:t>
            </a:r>
          </a:p>
        </p:txBody>
      </p:sp>
      <p:pic>
        <p:nvPicPr>
          <p:cNvPr id="13" name="Grafik 12">
            <a:extLst>
              <a:ext uri="{FF2B5EF4-FFF2-40B4-BE49-F238E27FC236}">
                <a16:creationId xmlns:a16="http://schemas.microsoft.com/office/drawing/2014/main" id="{FB2B2A7F-F13D-490F-CE2A-9539A82FBE4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7278" t="30629" r="62809" b="6958"/>
          <a:stretch>
            <a:fillRect/>
          </a:stretch>
        </p:blipFill>
        <p:spPr>
          <a:xfrm>
            <a:off x="1135072" y="3645720"/>
            <a:ext cx="1256930" cy="1802745"/>
          </a:xfrm>
          <a:prstGeom prst="rect">
            <a:avLst/>
          </a:prstGeom>
        </p:spPr>
      </p:pic>
      <p:sp>
        <p:nvSpPr>
          <p:cNvPr id="14" name="Pfeil nach rechts 13">
            <a:extLst>
              <a:ext uri="{FF2B5EF4-FFF2-40B4-BE49-F238E27FC236}">
                <a16:creationId xmlns:a16="http://schemas.microsoft.com/office/drawing/2014/main" id="{BAA55178-5D44-61EB-DDEC-3A97BCB92455}"/>
              </a:ext>
            </a:extLst>
          </p:cNvPr>
          <p:cNvSpPr/>
          <p:nvPr/>
        </p:nvSpPr>
        <p:spPr>
          <a:xfrm>
            <a:off x="7947498" y="3521413"/>
            <a:ext cx="515565" cy="274292"/>
          </a:xfrm>
          <a:prstGeom prst="rightArrow">
            <a:avLst/>
          </a:prstGeom>
          <a:solidFill>
            <a:srgbClr val="004F9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399725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  <p:bldP spid="8" grpId="0"/>
      <p:bldP spid="1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433B36-8592-1882-7544-3EEF8FE953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6">
            <a:extLst>
              <a:ext uri="{FF2B5EF4-FFF2-40B4-BE49-F238E27FC236}">
                <a16:creationId xmlns:a16="http://schemas.microsoft.com/office/drawing/2014/main" id="{018000FA-1F4F-92BD-D254-D42AC476F0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8" y="3396052"/>
            <a:ext cx="10657115" cy="977467"/>
          </a:xfrm>
        </p:spPr>
        <p:txBody>
          <a:bodyPr/>
          <a:lstStyle/>
          <a:p>
            <a:r>
              <a:rPr lang="de-DE" dirty="0"/>
              <a:t>Zeit für eine Pause</a:t>
            </a:r>
          </a:p>
        </p:txBody>
      </p:sp>
    </p:spTree>
    <p:extLst>
      <p:ext uri="{BB962C8B-B14F-4D97-AF65-F5344CB8AC3E}">
        <p14:creationId xmlns:p14="http://schemas.microsoft.com/office/powerpoint/2010/main" val="17848077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081719A-DC3E-C973-7190-AC851B5F68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8" y="2763569"/>
            <a:ext cx="10657115" cy="977467"/>
          </a:xfrm>
        </p:spPr>
        <p:txBody>
          <a:bodyPr/>
          <a:lstStyle/>
          <a:p>
            <a:r>
              <a:rPr lang="de-DE" dirty="0"/>
              <a:t>Was bedeuten diese theoretischen Konzepte nun für die </a:t>
            </a:r>
            <a:r>
              <a:rPr lang="de-DE" dirty="0" err="1"/>
              <a:t>Foschung</a:t>
            </a:r>
            <a:r>
              <a:rPr lang="de-DE" dirty="0"/>
              <a:t>?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EEE1AEDE-5C2A-B312-A71C-C3575A85AAB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9211090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C1C1B6-811E-BE0E-0599-B27E9E92A8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rafik 13">
            <a:extLst>
              <a:ext uri="{FF2B5EF4-FFF2-40B4-BE49-F238E27FC236}">
                <a16:creationId xmlns:a16="http://schemas.microsoft.com/office/drawing/2014/main" id="{49C6D0F1-214B-2A9F-D81E-4FE20D70E9A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3343" t="34438" r="30249" b="8225"/>
          <a:stretch>
            <a:fillRect/>
          </a:stretch>
        </p:blipFill>
        <p:spPr>
          <a:xfrm>
            <a:off x="5469467" y="4119415"/>
            <a:ext cx="1382059" cy="2281512"/>
          </a:xfrm>
          <a:prstGeom prst="rect">
            <a:avLst/>
          </a:prstGeom>
        </p:spPr>
      </p:pic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518CEBC8-A8E5-02F9-0B4B-6F6319CA7F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67544"/>
            <a:ext cx="10515600" cy="1295868"/>
          </a:xfrm>
        </p:spPr>
        <p:txBody>
          <a:bodyPr/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de-DE" sz="1800" kern="100" dirty="0">
                <a:cs typeface="Times New Roman" panose="02020603050405020304" pitchFamily="18" charset="0"/>
              </a:rPr>
              <a:t>Zentrale Aussage: </a:t>
            </a:r>
            <a:r>
              <a:rPr lang="de-DE" sz="1800" b="0" kern="100" dirty="0">
                <a:cs typeface="Times New Roman" panose="02020603050405020304" pitchFamily="18" charset="0"/>
              </a:rPr>
              <a:t>Forschende haben strukturell mehr Macht – das kann die Freiwilligkeit und Selbstbestimmung der Teilnehmenden gefährden, besonders bei vulnerablen Gruppen.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de-DE" sz="1800" kern="100" dirty="0">
                <a:cs typeface="Times New Roman" panose="02020603050405020304" pitchFamily="18" charset="0"/>
              </a:rPr>
              <a:t>Herausforderungen im Forschungsalltag:</a:t>
            </a:r>
            <a:endParaRPr lang="de-DE" sz="1800" b="0" kern="100" dirty="0"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endParaRPr lang="de-DE" sz="1800" b="0" kern="100" dirty="0">
              <a:cs typeface="Times New Roman" panose="02020603050405020304" pitchFamily="18" charset="0"/>
            </a:endParaRP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BCF0ADBB-CCA2-520A-D571-846D3F018B4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1022790"/>
            <a:ext cx="9368123" cy="358320"/>
          </a:xfrm>
        </p:spPr>
        <p:txBody>
          <a:bodyPr/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de-DE" b="1" dirty="0"/>
              <a:t>Machtgefälle in der Forschung – Zwischen Vertrauen und Abhängigkeit</a:t>
            </a:r>
            <a:endParaRPr lang="de-DE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589FB892-6E61-6A8B-AD9D-0115A6D807F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de-DE" dirty="0">
                <a:solidFill>
                  <a:srgbClr val="6F6F6E"/>
                </a:solidFill>
              </a:rPr>
              <a:t>Weber, Max (1976): Wirtschaft und Gesellschaft. Grundriss d. verstehenden Soziologie. 5., </a:t>
            </a:r>
            <a:r>
              <a:rPr lang="de-DE" dirty="0" err="1">
                <a:solidFill>
                  <a:srgbClr val="6F6F6E"/>
                </a:solidFill>
              </a:rPr>
              <a:t>rev</a:t>
            </a:r>
            <a:r>
              <a:rPr lang="de-DE" dirty="0">
                <a:solidFill>
                  <a:srgbClr val="6F6F6E"/>
                </a:solidFill>
              </a:rPr>
              <a:t>. Aufl. Tübingen: Mohr.</a:t>
            </a:r>
          </a:p>
          <a:p>
            <a:endParaRPr lang="de-DE" dirty="0">
              <a:solidFill>
                <a:srgbClr val="6F6F6E"/>
              </a:solidFill>
            </a:endParaRPr>
          </a:p>
        </p:txBody>
      </p:sp>
      <p:sp>
        <p:nvSpPr>
          <p:cNvPr id="8" name="Titel 2">
            <a:extLst>
              <a:ext uri="{FF2B5EF4-FFF2-40B4-BE49-F238E27FC236}">
                <a16:creationId xmlns:a16="http://schemas.microsoft.com/office/drawing/2014/main" id="{31F1B03E-1A4E-90A6-B7C8-AF619D0559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9452" y="218566"/>
            <a:ext cx="9958439" cy="700133"/>
          </a:xfrm>
        </p:spPr>
        <p:txBody>
          <a:bodyPr/>
          <a:lstStyle/>
          <a:p>
            <a:r>
              <a:rPr lang="de-DE" sz="3200" dirty="0"/>
              <a:t>Sozial und gerecht: </a:t>
            </a:r>
            <a:br>
              <a:rPr lang="de-DE" sz="3200" dirty="0"/>
            </a:br>
            <a:r>
              <a:rPr lang="de-DE" sz="3200" dirty="0"/>
              <a:t>Die Zukunft der Gesundheitsforschung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E65FFA17-B43B-EF3E-0CF9-61CE226672BA}"/>
              </a:ext>
            </a:extLst>
          </p:cNvPr>
          <p:cNvSpPr txBox="1"/>
          <p:nvPr/>
        </p:nvSpPr>
        <p:spPr>
          <a:xfrm>
            <a:off x="2560206" y="4265587"/>
            <a:ext cx="2340000" cy="1800000"/>
          </a:xfrm>
          <a:prstGeom prst="rect">
            <a:avLst/>
          </a:prstGeom>
          <a:solidFill>
            <a:schemeClr val="bg1"/>
          </a:solidFill>
          <a:ln>
            <a:solidFill>
              <a:srgbClr val="004F9F"/>
            </a:solidFill>
          </a:ln>
        </p:spPr>
        <p:txBody>
          <a:bodyPr wrap="square">
            <a:spAutoFit/>
          </a:bodyPr>
          <a:lstStyle/>
          <a:p>
            <a:pPr marR="0" lvl="0" algn="l" defTabSz="914400" rtl="0" eaLnBrk="1" fontAlgn="auto" latinLnBrk="0" hangingPunct="1">
              <a:spcBef>
                <a:spcPts val="0"/>
              </a:spcBef>
              <a:spcAft>
                <a:spcPts val="800"/>
              </a:spcAft>
              <a:buClrTx/>
              <a:buSzPct val="100000"/>
              <a:tabLst>
                <a:tab pos="457200" algn="l"/>
              </a:tabLst>
              <a:defRPr/>
            </a:pPr>
            <a:r>
              <a:rPr kumimoji="0" lang="de-DE" sz="1600" b="0" i="0" u="none" strike="noStrike" kern="100" cap="none" spc="0" normalizeH="0" baseline="0" noProof="0" dirty="0">
                <a:ln>
                  <a:noFill/>
                </a:ln>
                <a:solidFill>
                  <a:srgbClr val="004F9F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Unklare oder unzureichende Aufklärung</a:t>
            </a:r>
            <a:br>
              <a:rPr kumimoji="0" lang="de-DE" sz="1600" b="0" i="0" u="none" strike="noStrike" kern="100" cap="none" spc="0" normalizeH="0" baseline="0" noProof="0" dirty="0">
                <a:ln>
                  <a:noFill/>
                </a:ln>
                <a:solidFill>
                  <a:srgbClr val="004F9F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</a:br>
            <a:r>
              <a:rPr kumimoji="0" lang="de-DE" sz="1600" b="0" i="0" u="none" strike="noStrike" kern="100" cap="none" spc="0" normalizeH="0" baseline="0" noProof="0" dirty="0">
                <a:ln>
                  <a:noFill/>
                </a:ln>
                <a:solidFill>
                  <a:srgbClr val="004F9F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→ Teilnehmende verstehen nicht immer Risiken, Ziele oder Rechte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A33BCF06-49F1-986E-9589-F7F7E0F724DF}"/>
              </a:ext>
            </a:extLst>
          </p:cNvPr>
          <p:cNvSpPr txBox="1"/>
          <p:nvPr/>
        </p:nvSpPr>
        <p:spPr>
          <a:xfrm>
            <a:off x="7291794" y="4265587"/>
            <a:ext cx="2340000" cy="1800000"/>
          </a:xfrm>
          <a:prstGeom prst="rect">
            <a:avLst/>
          </a:prstGeom>
          <a:solidFill>
            <a:schemeClr val="bg1"/>
          </a:solidFill>
          <a:ln>
            <a:solidFill>
              <a:srgbClr val="004F9F"/>
            </a:solidFill>
          </a:ln>
        </p:spPr>
        <p:txBody>
          <a:bodyPr wrap="square">
            <a:spAutoFit/>
          </a:bodyPr>
          <a:lstStyle/>
          <a:p>
            <a:pPr marR="0" lvl="0" algn="l" defTabSz="914400" rtl="0" eaLnBrk="1" fontAlgn="auto" latinLnBrk="0" hangingPunct="1">
              <a:spcBef>
                <a:spcPts val="0"/>
              </a:spcBef>
              <a:spcAft>
                <a:spcPts val="800"/>
              </a:spcAft>
              <a:buClrTx/>
              <a:buSzPct val="100000"/>
              <a:tabLst>
                <a:tab pos="457200" algn="l"/>
              </a:tabLst>
              <a:defRPr/>
            </a:pPr>
            <a:r>
              <a:rPr kumimoji="0" lang="de-DE" sz="1600" b="0" i="0" u="none" strike="noStrike" kern="100" cap="none" spc="0" normalizeH="0" baseline="0" noProof="0" dirty="0">
                <a:ln>
                  <a:noFill/>
                </a:ln>
                <a:solidFill>
                  <a:srgbClr val="004F9F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Fehlende Beteiligung auf Augenhöhe</a:t>
            </a:r>
            <a:br>
              <a:rPr kumimoji="0" lang="de-DE" sz="1600" b="0" i="0" u="none" strike="noStrike" kern="100" cap="none" spc="0" normalizeH="0" baseline="0" noProof="0" dirty="0">
                <a:ln>
                  <a:noFill/>
                </a:ln>
                <a:solidFill>
                  <a:srgbClr val="004F9F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</a:br>
            <a:r>
              <a:rPr kumimoji="0" lang="de-DE" sz="1600" b="0" i="0" u="none" strike="noStrike" kern="100" cap="none" spc="0" normalizeH="0" baseline="0" noProof="0" dirty="0">
                <a:ln>
                  <a:noFill/>
                </a:ln>
                <a:solidFill>
                  <a:srgbClr val="004F9F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→ Perspektiven Betroffener werden oft ignoriert oder übergangen</a:t>
            </a:r>
          </a:p>
          <a:p>
            <a:pPr marR="0" lvl="0" algn="l" defTabSz="914400" rtl="0" eaLnBrk="1" fontAlgn="auto" latinLnBrk="0" hangingPunct="1">
              <a:spcBef>
                <a:spcPts val="0"/>
              </a:spcBef>
              <a:spcAft>
                <a:spcPts val="800"/>
              </a:spcAft>
              <a:buClrTx/>
              <a:buSzPct val="100000"/>
              <a:tabLst>
                <a:tab pos="457200" algn="l"/>
              </a:tabLst>
              <a:defRPr/>
            </a:pPr>
            <a:endParaRPr kumimoji="0" lang="de-DE" sz="1600" b="0" i="0" u="none" strike="noStrike" kern="100" cap="none" spc="0" normalizeH="0" baseline="0" noProof="0" dirty="0">
              <a:ln>
                <a:noFill/>
              </a:ln>
              <a:solidFill>
                <a:srgbClr val="004F9F"/>
              </a:solidFill>
              <a:effectLst/>
              <a:uLnTx/>
              <a:uFillTx/>
              <a:latin typeface="Calibri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85FC9570-146A-DF6B-4A13-21A8AEAF72F3}"/>
              </a:ext>
            </a:extLst>
          </p:cNvPr>
          <p:cNvSpPr txBox="1"/>
          <p:nvPr/>
        </p:nvSpPr>
        <p:spPr>
          <a:xfrm>
            <a:off x="4528457" y="2874346"/>
            <a:ext cx="3135085" cy="1323439"/>
          </a:xfrm>
          <a:prstGeom prst="rect">
            <a:avLst/>
          </a:prstGeom>
          <a:solidFill>
            <a:schemeClr val="bg1"/>
          </a:solidFill>
          <a:ln>
            <a:solidFill>
              <a:srgbClr val="004F9F"/>
            </a:solidFill>
          </a:ln>
        </p:spPr>
        <p:txBody>
          <a:bodyPr wrap="square">
            <a:spAutoFit/>
          </a:bodyPr>
          <a:lstStyle/>
          <a:p>
            <a:pPr marR="0" lvl="0" algn="l" defTabSz="914400" rtl="0" eaLnBrk="1" fontAlgn="auto" latinLnBrk="0" hangingPunct="1">
              <a:spcBef>
                <a:spcPts val="0"/>
              </a:spcBef>
              <a:spcAft>
                <a:spcPts val="800"/>
              </a:spcAft>
              <a:buClrTx/>
              <a:buSzPct val="100000"/>
              <a:tabLst>
                <a:tab pos="457200" algn="l"/>
              </a:tabLst>
              <a:defRPr/>
            </a:pPr>
            <a:r>
              <a:rPr kumimoji="0" lang="de-DE" sz="1600" b="0" i="0" u="none" strike="noStrike" kern="100" cap="none" spc="0" normalizeH="0" baseline="0" noProof="0" dirty="0">
                <a:ln>
                  <a:noFill/>
                </a:ln>
                <a:solidFill>
                  <a:srgbClr val="004F9F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Druck oder gefühlte Verpflichtung zur Teilnahme</a:t>
            </a:r>
            <a:br>
              <a:rPr kumimoji="0" lang="de-DE" sz="1600" b="0" i="0" u="none" strike="noStrike" kern="100" cap="none" spc="0" normalizeH="0" baseline="0" noProof="0" dirty="0">
                <a:ln>
                  <a:noFill/>
                </a:ln>
                <a:solidFill>
                  <a:srgbClr val="004F9F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</a:br>
            <a:r>
              <a:rPr kumimoji="0" lang="de-DE" sz="1600" b="0" i="0" u="none" strike="noStrike" kern="100" cap="none" spc="0" normalizeH="0" baseline="0" noProof="0" dirty="0">
                <a:ln>
                  <a:noFill/>
                </a:ln>
                <a:solidFill>
                  <a:srgbClr val="004F9F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→ Besonders bei Abhängigkeiten (z. B. Patient:innen, Geflüchtete, Minderjährige)</a:t>
            </a:r>
          </a:p>
        </p:txBody>
      </p:sp>
    </p:spTree>
    <p:extLst>
      <p:ext uri="{BB962C8B-B14F-4D97-AF65-F5344CB8AC3E}">
        <p14:creationId xmlns:p14="http://schemas.microsoft.com/office/powerpoint/2010/main" val="33540830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3" grpId="0" animBg="1"/>
      <p:bldP spid="11" grpId="0" animBg="1"/>
      <p:bldP spid="9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9357EE-1135-7977-73C0-146B62B452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5D1DDB99-09F4-7348-9F12-7E1D8AB255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67543"/>
            <a:ext cx="10515600" cy="4529531"/>
          </a:xfrm>
        </p:spPr>
        <p:txBody>
          <a:bodyPr/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de-DE" sz="1800" kern="100" dirty="0">
                <a:cs typeface="Times New Roman" panose="02020603050405020304" pitchFamily="18" charset="0"/>
              </a:rPr>
              <a:t>Was braucht es?</a:t>
            </a:r>
          </a:p>
          <a:p>
            <a:pPr marL="342900" indent="-342900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de-DE" sz="1800" b="0" kern="100" dirty="0">
                <a:cs typeface="Times New Roman" panose="02020603050405020304" pitchFamily="18" charset="0"/>
              </a:rPr>
              <a:t>Transparente, verständliche Kommunikation</a:t>
            </a:r>
          </a:p>
          <a:p>
            <a:pPr marL="342900" indent="-342900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de-DE" sz="1800" b="0" kern="100" dirty="0">
                <a:cs typeface="Times New Roman" panose="02020603050405020304" pitchFamily="18" charset="0"/>
              </a:rPr>
              <a:t>Partizipative Forschung: Betroffene als aktive Mitgestaltende</a:t>
            </a:r>
          </a:p>
          <a:p>
            <a:pPr marL="342900" indent="-342900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de-DE" sz="1800" b="0" kern="100" dirty="0">
                <a:cs typeface="Times New Roman" panose="02020603050405020304" pitchFamily="18" charset="0"/>
              </a:rPr>
              <a:t>Starke Ethikstrukturen: Unabhängige Prüfung, Schutz vulnerabler Gruppen</a:t>
            </a:r>
          </a:p>
          <a:p>
            <a:pPr marL="342900" indent="-342900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de-DE" sz="1800" b="0" kern="100" dirty="0">
                <a:cs typeface="Times New Roman" panose="02020603050405020304" pitchFamily="18" charset="0"/>
              </a:rPr>
              <a:t>Sensibilität für Macht &amp; Kontext: Interkulturell, intersektional, inklusiv denken</a:t>
            </a:r>
            <a:br>
              <a:rPr lang="de-DE" sz="18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</a:br>
            <a:endParaRPr lang="de-DE" sz="1800" kern="100" dirty="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209D7556-8E89-CAB1-2CE4-5C09E366512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1022790"/>
            <a:ext cx="9368123" cy="358320"/>
          </a:xfrm>
        </p:spPr>
        <p:txBody>
          <a:bodyPr/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de-DE" b="1" dirty="0"/>
              <a:t>Machtgefälle in der Forschung – Zwischen Vertrauen und Abhängigkeit</a:t>
            </a:r>
            <a:endParaRPr lang="de-DE" sz="1800" kern="100" dirty="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57481019-3D6C-4DCA-6ACE-9AB70DE9B2E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de-DE" dirty="0">
                <a:solidFill>
                  <a:srgbClr val="6F6F6E"/>
                </a:solidFill>
              </a:rPr>
              <a:t>Merkel, M. (2024). Gender Health Gap: Unterbehandlung kardiovaskulärer Erkrankungen bei Frauen. Die Gynäkologie, 57(7), 454–459. https://doi.org/10.1007/s00129-024-05243-9</a:t>
            </a:r>
            <a:br>
              <a:rPr lang="de-DE" dirty="0">
                <a:solidFill>
                  <a:srgbClr val="6F6F6E"/>
                </a:solidFill>
              </a:rPr>
            </a:br>
            <a:r>
              <a:rPr lang="de-DE" dirty="0">
                <a:solidFill>
                  <a:srgbClr val="6F6F6E"/>
                </a:solidFill>
              </a:rPr>
              <a:t>Moldovan, A.‑M.‑N., </a:t>
            </a:r>
            <a:r>
              <a:rPr lang="de-DE" dirty="0" err="1">
                <a:solidFill>
                  <a:srgbClr val="6F6F6E"/>
                </a:solidFill>
              </a:rPr>
              <a:t>Vescan</a:t>
            </a:r>
            <a:r>
              <a:rPr lang="de-DE" dirty="0">
                <a:solidFill>
                  <a:srgbClr val="6F6F6E"/>
                </a:solidFill>
              </a:rPr>
              <a:t>, A. &amp; </a:t>
            </a:r>
            <a:r>
              <a:rPr lang="de-DE" dirty="0" err="1">
                <a:solidFill>
                  <a:srgbClr val="6F6F6E"/>
                </a:solidFill>
              </a:rPr>
              <a:t>Grosan</a:t>
            </a:r>
            <a:r>
              <a:rPr lang="de-DE" dirty="0">
                <a:solidFill>
                  <a:srgbClr val="6F6F6E"/>
                </a:solidFill>
              </a:rPr>
              <a:t>, C. (2025). </a:t>
            </a:r>
            <a:r>
              <a:rPr lang="de-DE" dirty="0" err="1">
                <a:solidFill>
                  <a:srgbClr val="6F6F6E"/>
                </a:solidFill>
              </a:rPr>
              <a:t>Healthcare</a:t>
            </a:r>
            <a:r>
              <a:rPr lang="de-DE" dirty="0">
                <a:solidFill>
                  <a:srgbClr val="6F6F6E"/>
                </a:solidFill>
              </a:rPr>
              <a:t> Bias in AI: A Systematic Literature Review. In Proceedings </a:t>
            </a:r>
            <a:r>
              <a:rPr lang="de-DE" dirty="0" err="1">
                <a:solidFill>
                  <a:srgbClr val="6F6F6E"/>
                </a:solidFill>
              </a:rPr>
              <a:t>of</a:t>
            </a:r>
            <a:r>
              <a:rPr lang="de-DE" dirty="0">
                <a:solidFill>
                  <a:srgbClr val="6F6F6E"/>
                </a:solidFill>
              </a:rPr>
              <a:t> </a:t>
            </a:r>
            <a:r>
              <a:rPr lang="de-DE" dirty="0" err="1">
                <a:solidFill>
                  <a:srgbClr val="6F6F6E"/>
                </a:solidFill>
              </a:rPr>
              <a:t>the</a:t>
            </a:r>
            <a:r>
              <a:rPr lang="de-DE" dirty="0">
                <a:solidFill>
                  <a:srgbClr val="6F6F6E"/>
                </a:solidFill>
              </a:rPr>
              <a:t> 20th International Conference on Evaluation </a:t>
            </a:r>
            <a:r>
              <a:rPr lang="de-DE" dirty="0" err="1">
                <a:solidFill>
                  <a:srgbClr val="6F6F6E"/>
                </a:solidFill>
              </a:rPr>
              <a:t>of</a:t>
            </a:r>
            <a:r>
              <a:rPr lang="de-DE" dirty="0">
                <a:solidFill>
                  <a:srgbClr val="6F6F6E"/>
                </a:solidFill>
              </a:rPr>
              <a:t> </a:t>
            </a:r>
            <a:r>
              <a:rPr lang="de-DE" dirty="0" err="1">
                <a:solidFill>
                  <a:srgbClr val="6F6F6E"/>
                </a:solidFill>
              </a:rPr>
              <a:t>Novel</a:t>
            </a:r>
            <a:r>
              <a:rPr lang="de-DE" dirty="0">
                <a:solidFill>
                  <a:srgbClr val="6F6F6E"/>
                </a:solidFill>
              </a:rPr>
              <a:t> </a:t>
            </a:r>
            <a:r>
              <a:rPr lang="de-DE" dirty="0" err="1">
                <a:solidFill>
                  <a:srgbClr val="6F6F6E"/>
                </a:solidFill>
              </a:rPr>
              <a:t>Approaches</a:t>
            </a:r>
            <a:r>
              <a:rPr lang="de-DE" dirty="0">
                <a:solidFill>
                  <a:srgbClr val="6F6F6E"/>
                </a:solidFill>
              </a:rPr>
              <a:t> </a:t>
            </a:r>
            <a:r>
              <a:rPr lang="de-DE" dirty="0" err="1">
                <a:solidFill>
                  <a:srgbClr val="6F6F6E"/>
                </a:solidFill>
              </a:rPr>
              <a:t>to</a:t>
            </a:r>
            <a:r>
              <a:rPr lang="de-DE" dirty="0">
                <a:solidFill>
                  <a:srgbClr val="6F6F6E"/>
                </a:solidFill>
              </a:rPr>
              <a:t> Software Engineering (S. 835–842). SCITEPRESS - Science and Technology Publications. https://doi.org/10.5220/0013480300003928</a:t>
            </a:r>
            <a:br>
              <a:rPr lang="de-DE" dirty="0">
                <a:solidFill>
                  <a:srgbClr val="6F6F6E"/>
                </a:solidFill>
              </a:rPr>
            </a:br>
            <a:r>
              <a:rPr lang="de-DE" dirty="0">
                <a:solidFill>
                  <a:srgbClr val="6F6F6E"/>
                </a:solidFill>
              </a:rPr>
              <a:t>Sonntag, B., Felberbaum, R. &amp; Schröer, A. (2024). Geschlechtersensible Medizin. Die Gynäkologie, 57(7), 435–436. https://doi.org/10.1007/s00129-024-05249-3</a:t>
            </a:r>
          </a:p>
          <a:p>
            <a:endParaRPr lang="de-DE" dirty="0">
              <a:solidFill>
                <a:srgbClr val="6F6F6E"/>
              </a:solidFill>
            </a:endParaRPr>
          </a:p>
          <a:p>
            <a:endParaRPr lang="de-DE" dirty="0">
              <a:solidFill>
                <a:srgbClr val="6F6F6E"/>
              </a:solidFill>
            </a:endParaRPr>
          </a:p>
          <a:p>
            <a:endParaRPr lang="de-DE" dirty="0"/>
          </a:p>
        </p:txBody>
      </p:sp>
      <p:sp>
        <p:nvSpPr>
          <p:cNvPr id="2" name="Textplatzhalter 6">
            <a:extLst>
              <a:ext uri="{FF2B5EF4-FFF2-40B4-BE49-F238E27FC236}">
                <a16:creationId xmlns:a16="http://schemas.microsoft.com/office/drawing/2014/main" id="{9E95111A-3F7D-C399-8513-4A677B10CFF1}"/>
              </a:ext>
            </a:extLst>
          </p:cNvPr>
          <p:cNvSpPr txBox="1">
            <a:spLocks/>
          </p:cNvSpPr>
          <p:nvPr/>
        </p:nvSpPr>
        <p:spPr>
          <a:xfrm>
            <a:off x="0" y="4699558"/>
            <a:ext cx="12192000" cy="1181798"/>
          </a:xfrm>
          <a:prstGeom prst="rect">
            <a:avLst/>
          </a:prstGeom>
          <a:solidFill>
            <a:srgbClr val="D9D9D9"/>
          </a:solidFill>
          <a:ln w="12700" cap="flat" cmpd="sng" algn="ctr">
            <a:solidFill>
              <a:srgbClr val="D9D9D9"/>
            </a:solidFill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8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sz="1800" b="1" dirty="0">
                <a:solidFill>
                  <a:srgbClr val="004F9F"/>
                </a:solidFill>
              </a:rPr>
              <a:t>Fazit:</a:t>
            </a:r>
            <a:br>
              <a:rPr lang="de-DE" sz="1800" b="1" dirty="0">
                <a:solidFill>
                  <a:srgbClr val="004F9F"/>
                </a:solidFill>
              </a:rPr>
            </a:br>
            <a:r>
              <a:rPr lang="de-DE" sz="1800" b="1" dirty="0">
                <a:solidFill>
                  <a:srgbClr val="004F9F"/>
                </a:solidFill>
              </a:rPr>
              <a:t>Ethisch verantwortliche Forschung respektiert Teilnehmende als </a:t>
            </a:r>
            <a:r>
              <a:rPr lang="de-DE" sz="1800" b="1" dirty="0" err="1">
                <a:solidFill>
                  <a:srgbClr val="004F9F"/>
                </a:solidFill>
              </a:rPr>
              <a:t>Expert:innen</a:t>
            </a:r>
            <a:r>
              <a:rPr lang="de-DE" sz="1800" b="1" dirty="0">
                <a:solidFill>
                  <a:srgbClr val="004F9F"/>
                </a:solidFill>
              </a:rPr>
              <a:t> ihres Lebens – und schafft Räume für echte Mitbestimmung.</a:t>
            </a:r>
            <a:endParaRPr lang="de-DE" sz="1800" dirty="0">
              <a:solidFill>
                <a:srgbClr val="004F9F"/>
              </a:solidFill>
            </a:endParaRPr>
          </a:p>
        </p:txBody>
      </p:sp>
      <p:sp>
        <p:nvSpPr>
          <p:cNvPr id="9" name="Titel 2">
            <a:extLst>
              <a:ext uri="{FF2B5EF4-FFF2-40B4-BE49-F238E27FC236}">
                <a16:creationId xmlns:a16="http://schemas.microsoft.com/office/drawing/2014/main" id="{CAFBE9C4-D710-F53A-7C8B-1529ACE984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9452" y="218566"/>
            <a:ext cx="9958439" cy="700133"/>
          </a:xfrm>
        </p:spPr>
        <p:txBody>
          <a:bodyPr/>
          <a:lstStyle/>
          <a:p>
            <a:r>
              <a:rPr lang="de-DE" sz="3200" dirty="0"/>
              <a:t>Sozial und gerecht: </a:t>
            </a:r>
            <a:br>
              <a:rPr lang="de-DE" sz="3200" dirty="0"/>
            </a:br>
            <a:r>
              <a:rPr lang="de-DE" sz="3200" dirty="0"/>
              <a:t>Die Zukunft der Gesundheitsforschung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3E7B32A3-A7AD-AE58-C433-BB8128872F5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1940" t="6320" r="16380" b="8052"/>
          <a:stretch>
            <a:fillRect/>
          </a:stretch>
        </p:blipFill>
        <p:spPr>
          <a:xfrm flipH="1">
            <a:off x="10317890" y="2864075"/>
            <a:ext cx="1455009" cy="1835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72508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A5EDBE-33D1-E8C1-B682-3C8DDBC18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7E8F5265-FAFE-62C9-3181-9980A9E50D8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3545" t="6320" r="17194" b="6320"/>
          <a:stretch>
            <a:fillRect/>
          </a:stretch>
        </p:blipFill>
        <p:spPr>
          <a:xfrm>
            <a:off x="9240445" y="3189856"/>
            <a:ext cx="2559473" cy="2919093"/>
          </a:xfrm>
          <a:prstGeom prst="rect">
            <a:avLst/>
          </a:prstGeom>
        </p:spPr>
      </p:pic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183EB910-F893-3AE0-C27F-54B6192758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67544"/>
            <a:ext cx="7960567" cy="1131604"/>
          </a:xfrm>
        </p:spPr>
        <p:txBody>
          <a:bodyPr/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de-DE" sz="1800" kern="100" dirty="0">
                <a:cs typeface="Times New Roman" panose="02020603050405020304" pitchFamily="18" charset="0"/>
              </a:rPr>
              <a:t>Zentrale Aussage: </a:t>
            </a:r>
            <a:br>
              <a:rPr lang="de-DE" sz="1800" kern="100" dirty="0">
                <a:cs typeface="Times New Roman" panose="02020603050405020304" pitchFamily="18" charset="0"/>
              </a:rPr>
            </a:br>
            <a:r>
              <a:rPr lang="de-DE" sz="1800" b="0" kern="100" dirty="0">
                <a:cs typeface="Times New Roman" panose="02020603050405020304" pitchFamily="18" charset="0"/>
              </a:rPr>
              <a:t>Verzerrte Daten oder Analysen führen zu struktureller Diskriminierung – insbesondere bei marginalisierten Gruppen. Dies führt zu folgenden Problemen: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0FD8D855-289F-37C5-CF33-15F8C5694D6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1022790"/>
            <a:ext cx="9368123" cy="358320"/>
          </a:xfrm>
        </p:spPr>
        <p:txBody>
          <a:bodyPr/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de-DE" b="1" dirty="0"/>
              <a:t>Diskriminierungsrisiken durch Datenverzerrung (Bias)</a:t>
            </a:r>
            <a:endParaRPr lang="de-DE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E0C91EDA-755C-F8D3-A6F7-48BB8E0E99A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de-DE" dirty="0">
                <a:solidFill>
                  <a:srgbClr val="6F6F6E"/>
                </a:solidFill>
              </a:rPr>
              <a:t>Merkel, M. (2024). Gender Health Gap: Unterbehandlung kardiovaskulärer Erkrankungen bei Frauen. Die Gynäkologie, 57(7), 454–459. https://doi.org/10.1007/s00129-024-05243-9</a:t>
            </a:r>
            <a:br>
              <a:rPr lang="de-DE" dirty="0">
                <a:solidFill>
                  <a:srgbClr val="6F6F6E"/>
                </a:solidFill>
              </a:rPr>
            </a:br>
            <a:r>
              <a:rPr lang="de-DE" dirty="0">
                <a:solidFill>
                  <a:srgbClr val="6F6F6E"/>
                </a:solidFill>
              </a:rPr>
              <a:t>Moldovan, A.‑M.‑N., </a:t>
            </a:r>
            <a:r>
              <a:rPr lang="de-DE" dirty="0" err="1">
                <a:solidFill>
                  <a:srgbClr val="6F6F6E"/>
                </a:solidFill>
              </a:rPr>
              <a:t>Vescan</a:t>
            </a:r>
            <a:r>
              <a:rPr lang="de-DE" dirty="0">
                <a:solidFill>
                  <a:srgbClr val="6F6F6E"/>
                </a:solidFill>
              </a:rPr>
              <a:t>, A. &amp; </a:t>
            </a:r>
            <a:r>
              <a:rPr lang="de-DE" dirty="0" err="1">
                <a:solidFill>
                  <a:srgbClr val="6F6F6E"/>
                </a:solidFill>
              </a:rPr>
              <a:t>Grosan</a:t>
            </a:r>
            <a:r>
              <a:rPr lang="de-DE" dirty="0">
                <a:solidFill>
                  <a:srgbClr val="6F6F6E"/>
                </a:solidFill>
              </a:rPr>
              <a:t>, C. (2025). </a:t>
            </a:r>
            <a:r>
              <a:rPr lang="de-DE" dirty="0" err="1">
                <a:solidFill>
                  <a:srgbClr val="6F6F6E"/>
                </a:solidFill>
              </a:rPr>
              <a:t>Healthcare</a:t>
            </a:r>
            <a:r>
              <a:rPr lang="de-DE" dirty="0">
                <a:solidFill>
                  <a:srgbClr val="6F6F6E"/>
                </a:solidFill>
              </a:rPr>
              <a:t> Bias in AI: A Systematic Literature Review. In Proceedings </a:t>
            </a:r>
            <a:r>
              <a:rPr lang="de-DE" dirty="0" err="1">
                <a:solidFill>
                  <a:srgbClr val="6F6F6E"/>
                </a:solidFill>
              </a:rPr>
              <a:t>of</a:t>
            </a:r>
            <a:r>
              <a:rPr lang="de-DE" dirty="0">
                <a:solidFill>
                  <a:srgbClr val="6F6F6E"/>
                </a:solidFill>
              </a:rPr>
              <a:t> </a:t>
            </a:r>
            <a:r>
              <a:rPr lang="de-DE" dirty="0" err="1">
                <a:solidFill>
                  <a:srgbClr val="6F6F6E"/>
                </a:solidFill>
              </a:rPr>
              <a:t>the</a:t>
            </a:r>
            <a:r>
              <a:rPr lang="de-DE" dirty="0">
                <a:solidFill>
                  <a:srgbClr val="6F6F6E"/>
                </a:solidFill>
              </a:rPr>
              <a:t> 20th International Conference on Evaluation </a:t>
            </a:r>
            <a:r>
              <a:rPr lang="de-DE" dirty="0" err="1">
                <a:solidFill>
                  <a:srgbClr val="6F6F6E"/>
                </a:solidFill>
              </a:rPr>
              <a:t>of</a:t>
            </a:r>
            <a:r>
              <a:rPr lang="de-DE" dirty="0">
                <a:solidFill>
                  <a:srgbClr val="6F6F6E"/>
                </a:solidFill>
              </a:rPr>
              <a:t> </a:t>
            </a:r>
            <a:r>
              <a:rPr lang="de-DE" dirty="0" err="1">
                <a:solidFill>
                  <a:srgbClr val="6F6F6E"/>
                </a:solidFill>
              </a:rPr>
              <a:t>Novel</a:t>
            </a:r>
            <a:r>
              <a:rPr lang="de-DE" dirty="0">
                <a:solidFill>
                  <a:srgbClr val="6F6F6E"/>
                </a:solidFill>
              </a:rPr>
              <a:t> </a:t>
            </a:r>
            <a:r>
              <a:rPr lang="de-DE" dirty="0" err="1">
                <a:solidFill>
                  <a:srgbClr val="6F6F6E"/>
                </a:solidFill>
              </a:rPr>
              <a:t>Approaches</a:t>
            </a:r>
            <a:r>
              <a:rPr lang="de-DE" dirty="0">
                <a:solidFill>
                  <a:srgbClr val="6F6F6E"/>
                </a:solidFill>
              </a:rPr>
              <a:t> </a:t>
            </a:r>
            <a:r>
              <a:rPr lang="de-DE" dirty="0" err="1">
                <a:solidFill>
                  <a:srgbClr val="6F6F6E"/>
                </a:solidFill>
              </a:rPr>
              <a:t>to</a:t>
            </a:r>
            <a:r>
              <a:rPr lang="de-DE" dirty="0">
                <a:solidFill>
                  <a:srgbClr val="6F6F6E"/>
                </a:solidFill>
              </a:rPr>
              <a:t> Software Engineering (S. 835–842). SCITEPRESS - Science and Technology Publications. https://doi.org/10.5220/0013480300003928</a:t>
            </a:r>
            <a:br>
              <a:rPr lang="de-DE" dirty="0">
                <a:solidFill>
                  <a:srgbClr val="6F6F6E"/>
                </a:solidFill>
              </a:rPr>
            </a:br>
            <a:r>
              <a:rPr lang="de-DE" dirty="0">
                <a:solidFill>
                  <a:srgbClr val="6F6F6E"/>
                </a:solidFill>
              </a:rPr>
              <a:t>Sonntag, B., Felberbaum, R. &amp; Schröer, A. (2024). Geschlechtersensible Medizin. Die Gynäkologie, 57(7), 435–436. https://doi.org/10.1007/s00129-024-05249-3</a:t>
            </a:r>
          </a:p>
          <a:p>
            <a:endParaRPr lang="de-DE" dirty="0">
              <a:solidFill>
                <a:srgbClr val="6F6F6E"/>
              </a:solidFill>
            </a:endParaRPr>
          </a:p>
          <a:p>
            <a:endParaRPr lang="de-DE" dirty="0">
              <a:solidFill>
                <a:srgbClr val="6F6F6E"/>
              </a:solidFill>
            </a:endParaRPr>
          </a:p>
        </p:txBody>
      </p:sp>
      <p:sp>
        <p:nvSpPr>
          <p:cNvPr id="8" name="Titel 2">
            <a:extLst>
              <a:ext uri="{FF2B5EF4-FFF2-40B4-BE49-F238E27FC236}">
                <a16:creationId xmlns:a16="http://schemas.microsoft.com/office/drawing/2014/main" id="{EE02364D-DD23-A14E-D9ED-BFB372DEAA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9452" y="218566"/>
            <a:ext cx="9958439" cy="700133"/>
          </a:xfrm>
        </p:spPr>
        <p:txBody>
          <a:bodyPr/>
          <a:lstStyle/>
          <a:p>
            <a:r>
              <a:rPr lang="de-DE" sz="3200" dirty="0"/>
              <a:t>Sozial und gerecht: </a:t>
            </a:r>
            <a:br>
              <a:rPr lang="de-DE" sz="3200" dirty="0"/>
            </a:br>
            <a:r>
              <a:rPr lang="de-DE" sz="3200" dirty="0"/>
              <a:t>Die Zukunft der Gesundheitsforschung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09C29A36-6A2C-687F-0810-3276B3AF8024}"/>
              </a:ext>
            </a:extLst>
          </p:cNvPr>
          <p:cNvSpPr txBox="1"/>
          <p:nvPr/>
        </p:nvSpPr>
        <p:spPr>
          <a:xfrm>
            <a:off x="736907" y="2981352"/>
            <a:ext cx="2279425" cy="25423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>
                <a:tab pos="457200" algn="l"/>
              </a:tabLst>
              <a:defRPr/>
            </a:pPr>
            <a:r>
              <a:rPr kumimoji="0" lang="de-DE" sz="1800" b="1" i="0" strike="noStrike" kern="100" cap="none" spc="0" normalizeH="0" baseline="0" noProof="0" dirty="0">
                <a:ln>
                  <a:noFill/>
                </a:ln>
                <a:solidFill>
                  <a:srgbClr val="004F9F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„Gender Health Gap“: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>
                <a:tab pos="457200" algn="l"/>
              </a:tabLst>
              <a:defRPr/>
            </a:pPr>
            <a:r>
              <a:rPr kumimoji="0" lang="de-DE" sz="1800" b="0" i="0" u="none" strike="noStrike" kern="100" cap="none" spc="0" normalizeH="0" baseline="0" noProof="0" dirty="0">
                <a:ln>
                  <a:noFill/>
                </a:ln>
                <a:solidFill>
                  <a:srgbClr val="004F9F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→ Frauen, nicht-binäre Personen &amp; andere Gruppen oft unterrepräsentiert in            Studien &amp; Diagnostik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05C0A6C3-C2F3-3F4E-5E3E-6BAB12D0B6AD}"/>
              </a:ext>
            </a:extLst>
          </p:cNvPr>
          <p:cNvSpPr txBox="1"/>
          <p:nvPr/>
        </p:nvSpPr>
        <p:spPr>
          <a:xfrm>
            <a:off x="3168138" y="3005748"/>
            <a:ext cx="2927862" cy="21268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>
                <a:tab pos="457200" algn="l"/>
              </a:tabLst>
              <a:defRPr/>
            </a:pPr>
            <a:r>
              <a:rPr kumimoji="0" lang="de-DE" sz="1800" b="1" i="0" strike="noStrike" kern="100" cap="none" spc="0" normalizeH="0" baseline="0" noProof="0" dirty="0">
                <a:ln>
                  <a:noFill/>
                </a:ln>
                <a:solidFill>
                  <a:srgbClr val="004F9F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Methodische Verzerrungen: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>
                <a:tab pos="457200" algn="l"/>
              </a:tabLst>
              <a:defRPr/>
            </a:pPr>
            <a:r>
              <a:rPr kumimoji="0" lang="de-DE" sz="1800" b="0" i="0" u="none" strike="noStrike" kern="100" cap="none" spc="0" normalizeH="0" baseline="0" noProof="0" dirty="0">
                <a:ln>
                  <a:noFill/>
                </a:ln>
                <a:solidFill>
                  <a:srgbClr val="004F9F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→ Auswahlfehler, normierende Annahmen, fehlende Diversität in Datensätzen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144A6CFD-5CC6-C496-E1F3-DA91279C119B}"/>
              </a:ext>
            </a:extLst>
          </p:cNvPr>
          <p:cNvSpPr txBox="1"/>
          <p:nvPr/>
        </p:nvSpPr>
        <p:spPr>
          <a:xfrm>
            <a:off x="6096000" y="2981352"/>
            <a:ext cx="2776056" cy="25423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>
                <a:tab pos="457200" algn="l"/>
              </a:tabLst>
              <a:defRPr/>
            </a:pPr>
            <a:r>
              <a:rPr kumimoji="0" lang="de-DE" sz="1800" b="1" i="0" strike="noStrike" kern="100" cap="none" spc="0" normalizeH="0" baseline="0" noProof="0" dirty="0">
                <a:ln>
                  <a:noFill/>
                </a:ln>
                <a:solidFill>
                  <a:srgbClr val="004F9F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Technologischer Bias: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>
                <a:tab pos="457200" algn="l"/>
              </a:tabLst>
              <a:defRPr/>
            </a:pPr>
            <a:r>
              <a:rPr kumimoji="0" lang="de-DE" sz="1800" b="0" i="0" u="none" strike="noStrike" kern="100" cap="none" spc="0" normalizeH="0" baseline="0" noProof="0" dirty="0">
                <a:ln>
                  <a:noFill/>
                </a:ln>
                <a:solidFill>
                  <a:srgbClr val="004F9F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→ Künstliche Intelligenz &amp; Algorithmen reproduzieren gesellschaftliche    Stereotype, wenn Trainings-daten einseitig sind</a:t>
            </a:r>
          </a:p>
        </p:txBody>
      </p:sp>
    </p:spTree>
    <p:extLst>
      <p:ext uri="{BB962C8B-B14F-4D97-AF65-F5344CB8AC3E}">
        <p14:creationId xmlns:p14="http://schemas.microsoft.com/office/powerpoint/2010/main" val="35163853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  <p:bldP spid="1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34776ADE-EBA9-878E-E35A-A668203F752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/>
              <a:t>Sozial und gerecht: Die Zukunft der Gesundheitsforschung</a:t>
            </a:r>
          </a:p>
        </p:txBody>
      </p:sp>
    </p:spTree>
    <p:extLst>
      <p:ext uri="{BB962C8B-B14F-4D97-AF65-F5344CB8AC3E}">
        <p14:creationId xmlns:p14="http://schemas.microsoft.com/office/powerpoint/2010/main" val="160623537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E018DE-B946-235C-6004-B4169F55D2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BB3B2388-1F5D-8DED-39AA-F5833D4968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67543"/>
            <a:ext cx="10515600" cy="4529531"/>
          </a:xfrm>
        </p:spPr>
        <p:txBody>
          <a:bodyPr/>
          <a:lstStyle/>
          <a:p>
            <a:pPr marL="0" indent="0">
              <a:lnSpc>
                <a:spcPct val="150000"/>
              </a:lnSpc>
              <a:spcBef>
                <a:spcPts val="0"/>
              </a:spcBef>
              <a:buSzPct val="100000"/>
              <a:buNone/>
              <a:tabLst>
                <a:tab pos="457200" algn="l"/>
              </a:tabLst>
            </a:pPr>
            <a:r>
              <a:rPr lang="de-DE" sz="1800" kern="100" dirty="0">
                <a:cs typeface="Times New Roman" panose="02020603050405020304" pitchFamily="18" charset="0"/>
              </a:rPr>
              <a:t>Handlungsbedarf:</a:t>
            </a:r>
          </a:p>
          <a:p>
            <a:pPr marL="342900" indent="-342900">
              <a:lnSpc>
                <a:spcPct val="150000"/>
              </a:lnSpc>
              <a:spcBef>
                <a:spcPts val="0"/>
              </a:spcBef>
              <a:buSzPct val="100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de-DE" sz="1800" b="0" kern="100" dirty="0">
                <a:cs typeface="Times New Roman" panose="02020603050405020304" pitchFamily="18" charset="0"/>
              </a:rPr>
              <a:t> Bias erkennen und offenlegen</a:t>
            </a:r>
          </a:p>
          <a:p>
            <a:pPr marL="342900" indent="-342900">
              <a:lnSpc>
                <a:spcPct val="150000"/>
              </a:lnSpc>
              <a:spcBef>
                <a:spcPts val="0"/>
              </a:spcBef>
              <a:buSzPct val="100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de-DE" sz="1800" b="0" kern="100" dirty="0">
                <a:cs typeface="Times New Roman" panose="02020603050405020304" pitchFamily="18" charset="0"/>
              </a:rPr>
              <a:t>Algorithmen bewusst divers und gerecht gestalten</a:t>
            </a:r>
          </a:p>
          <a:p>
            <a:pPr marL="342900" indent="-342900">
              <a:lnSpc>
                <a:spcPct val="150000"/>
              </a:lnSpc>
              <a:spcBef>
                <a:spcPts val="0"/>
              </a:spcBef>
              <a:buSzPct val="100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de-DE" sz="1800" b="0" kern="100" dirty="0">
                <a:cs typeface="Times New Roman" panose="02020603050405020304" pitchFamily="18" charset="0"/>
              </a:rPr>
              <a:t>Intersektionale Datenerhebung &amp; Analyse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SzPct val="100000"/>
              <a:buNone/>
              <a:tabLst>
                <a:tab pos="457200" algn="l"/>
              </a:tabLst>
            </a:pPr>
            <a:r>
              <a:rPr lang="de-DE" sz="1800" b="0" kern="100" dirty="0">
                <a:cs typeface="Times New Roman" panose="02020603050405020304" pitchFamily="18" charset="0"/>
              </a:rPr>
              <a:t>	→ Berücksichtigung von Mehrfachdiskriminierung (z. B. Geschlecht und Behinderung)</a:t>
            </a:r>
            <a:br>
              <a:rPr lang="de-DE" sz="18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</a:br>
            <a:endParaRPr lang="de-DE" sz="1800" kern="100" dirty="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5BED641C-FE8A-5EFF-0320-9A314A1962A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1022790"/>
            <a:ext cx="9368123" cy="358320"/>
          </a:xfrm>
        </p:spPr>
        <p:txBody>
          <a:bodyPr/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de-DE" b="1" dirty="0"/>
              <a:t>Diskriminierungsrisiken durch Datenverzerrung (Bias)</a:t>
            </a:r>
            <a:endParaRPr lang="de-DE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5AA92B9B-5B1C-D048-0E18-AB14AC0B33F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de-DE" dirty="0">
                <a:solidFill>
                  <a:srgbClr val="6F6F6E"/>
                </a:solidFill>
              </a:rPr>
              <a:t>Merkel, M. (2024). Gender Health Gap: Unterbehandlung kardiovaskulärer Erkrankungen bei Frauen. Die Gynäkologie, 57(7), 454–459. https://doi.org/10.1007/s00129-024-05243-9</a:t>
            </a:r>
            <a:br>
              <a:rPr lang="de-DE" dirty="0">
                <a:solidFill>
                  <a:srgbClr val="6F6F6E"/>
                </a:solidFill>
              </a:rPr>
            </a:br>
            <a:r>
              <a:rPr lang="de-DE" dirty="0">
                <a:solidFill>
                  <a:srgbClr val="6F6F6E"/>
                </a:solidFill>
              </a:rPr>
              <a:t>Moldovan, A.‑M.‑N., </a:t>
            </a:r>
            <a:r>
              <a:rPr lang="de-DE" dirty="0" err="1">
                <a:solidFill>
                  <a:srgbClr val="6F6F6E"/>
                </a:solidFill>
              </a:rPr>
              <a:t>Vescan</a:t>
            </a:r>
            <a:r>
              <a:rPr lang="de-DE" dirty="0">
                <a:solidFill>
                  <a:srgbClr val="6F6F6E"/>
                </a:solidFill>
              </a:rPr>
              <a:t>, A. &amp; </a:t>
            </a:r>
            <a:r>
              <a:rPr lang="de-DE" dirty="0" err="1">
                <a:solidFill>
                  <a:srgbClr val="6F6F6E"/>
                </a:solidFill>
              </a:rPr>
              <a:t>Grosan</a:t>
            </a:r>
            <a:r>
              <a:rPr lang="de-DE" dirty="0">
                <a:solidFill>
                  <a:srgbClr val="6F6F6E"/>
                </a:solidFill>
              </a:rPr>
              <a:t>, C. (2025). </a:t>
            </a:r>
            <a:r>
              <a:rPr lang="de-DE" dirty="0" err="1">
                <a:solidFill>
                  <a:srgbClr val="6F6F6E"/>
                </a:solidFill>
              </a:rPr>
              <a:t>Healthcare</a:t>
            </a:r>
            <a:r>
              <a:rPr lang="de-DE" dirty="0">
                <a:solidFill>
                  <a:srgbClr val="6F6F6E"/>
                </a:solidFill>
              </a:rPr>
              <a:t> Bias in AI: A Systematic Literature Review. In Proceedings </a:t>
            </a:r>
            <a:r>
              <a:rPr lang="de-DE" dirty="0" err="1">
                <a:solidFill>
                  <a:srgbClr val="6F6F6E"/>
                </a:solidFill>
              </a:rPr>
              <a:t>of</a:t>
            </a:r>
            <a:r>
              <a:rPr lang="de-DE" dirty="0">
                <a:solidFill>
                  <a:srgbClr val="6F6F6E"/>
                </a:solidFill>
              </a:rPr>
              <a:t> </a:t>
            </a:r>
            <a:r>
              <a:rPr lang="de-DE" dirty="0" err="1">
                <a:solidFill>
                  <a:srgbClr val="6F6F6E"/>
                </a:solidFill>
              </a:rPr>
              <a:t>the</a:t>
            </a:r>
            <a:r>
              <a:rPr lang="de-DE" dirty="0">
                <a:solidFill>
                  <a:srgbClr val="6F6F6E"/>
                </a:solidFill>
              </a:rPr>
              <a:t> 20th International Conference on Evaluation </a:t>
            </a:r>
            <a:r>
              <a:rPr lang="de-DE" dirty="0" err="1">
                <a:solidFill>
                  <a:srgbClr val="6F6F6E"/>
                </a:solidFill>
              </a:rPr>
              <a:t>of</a:t>
            </a:r>
            <a:r>
              <a:rPr lang="de-DE" dirty="0">
                <a:solidFill>
                  <a:srgbClr val="6F6F6E"/>
                </a:solidFill>
              </a:rPr>
              <a:t> </a:t>
            </a:r>
            <a:r>
              <a:rPr lang="de-DE" dirty="0" err="1">
                <a:solidFill>
                  <a:srgbClr val="6F6F6E"/>
                </a:solidFill>
              </a:rPr>
              <a:t>Novel</a:t>
            </a:r>
            <a:r>
              <a:rPr lang="de-DE" dirty="0">
                <a:solidFill>
                  <a:srgbClr val="6F6F6E"/>
                </a:solidFill>
              </a:rPr>
              <a:t> </a:t>
            </a:r>
            <a:r>
              <a:rPr lang="de-DE" dirty="0" err="1">
                <a:solidFill>
                  <a:srgbClr val="6F6F6E"/>
                </a:solidFill>
              </a:rPr>
              <a:t>Approaches</a:t>
            </a:r>
            <a:r>
              <a:rPr lang="de-DE" dirty="0">
                <a:solidFill>
                  <a:srgbClr val="6F6F6E"/>
                </a:solidFill>
              </a:rPr>
              <a:t> </a:t>
            </a:r>
            <a:r>
              <a:rPr lang="de-DE" dirty="0" err="1">
                <a:solidFill>
                  <a:srgbClr val="6F6F6E"/>
                </a:solidFill>
              </a:rPr>
              <a:t>to</a:t>
            </a:r>
            <a:r>
              <a:rPr lang="de-DE" dirty="0">
                <a:solidFill>
                  <a:srgbClr val="6F6F6E"/>
                </a:solidFill>
              </a:rPr>
              <a:t> Software Engineering (S. 835–842). SCITEPRESS - Science and Technology Publications. https://doi.org/10.5220/0013480300003928</a:t>
            </a:r>
            <a:br>
              <a:rPr lang="de-DE" dirty="0">
                <a:solidFill>
                  <a:srgbClr val="6F6F6E"/>
                </a:solidFill>
              </a:rPr>
            </a:br>
            <a:r>
              <a:rPr lang="de-DE" dirty="0">
                <a:solidFill>
                  <a:srgbClr val="6F6F6E"/>
                </a:solidFill>
              </a:rPr>
              <a:t>Sonntag, B., Felberbaum, R. &amp; Schröer, A. (2024). Geschlechtersensible Medizin. Die Gynäkologie, 57(7), 435–436. https://doi.org/10.1007/s00129-024-05249-3</a:t>
            </a:r>
          </a:p>
          <a:p>
            <a:endParaRPr lang="de-DE" dirty="0">
              <a:solidFill>
                <a:srgbClr val="6F6F6E"/>
              </a:solidFill>
            </a:endParaRPr>
          </a:p>
          <a:p>
            <a:endParaRPr lang="de-DE" dirty="0">
              <a:solidFill>
                <a:srgbClr val="6F6F6E"/>
              </a:solidFill>
            </a:endParaRPr>
          </a:p>
          <a:p>
            <a:endParaRPr lang="de-DE" dirty="0"/>
          </a:p>
        </p:txBody>
      </p:sp>
      <p:sp>
        <p:nvSpPr>
          <p:cNvPr id="2" name="Textplatzhalter 6">
            <a:extLst>
              <a:ext uri="{FF2B5EF4-FFF2-40B4-BE49-F238E27FC236}">
                <a16:creationId xmlns:a16="http://schemas.microsoft.com/office/drawing/2014/main" id="{63AA1F48-B497-9C6E-32E3-C1CB7CFFA4CF}"/>
              </a:ext>
            </a:extLst>
          </p:cNvPr>
          <p:cNvSpPr txBox="1">
            <a:spLocks/>
          </p:cNvSpPr>
          <p:nvPr/>
        </p:nvSpPr>
        <p:spPr>
          <a:xfrm>
            <a:off x="0" y="4699558"/>
            <a:ext cx="12192000" cy="1181798"/>
          </a:xfrm>
          <a:prstGeom prst="rect">
            <a:avLst/>
          </a:prstGeom>
          <a:solidFill>
            <a:srgbClr val="D9D9D9"/>
          </a:solidFill>
          <a:ln w="12700" cap="flat" cmpd="sng" algn="ctr">
            <a:solidFill>
              <a:srgbClr val="D9D9D9"/>
            </a:solidFill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8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sz="1800" b="1" dirty="0">
                <a:solidFill>
                  <a:srgbClr val="004F9F"/>
                </a:solidFill>
              </a:rPr>
              <a:t>Fazit:</a:t>
            </a:r>
            <a:br>
              <a:rPr lang="de-DE" sz="1800" b="1" dirty="0">
                <a:solidFill>
                  <a:srgbClr val="004F9F"/>
                </a:solidFill>
              </a:rPr>
            </a:br>
            <a:r>
              <a:rPr lang="de-DE" sz="1800" b="1" dirty="0">
                <a:solidFill>
                  <a:srgbClr val="004F9F"/>
                </a:solidFill>
              </a:rPr>
              <a:t>Gerechte Gesundheitsdaten brauchen Diversität, Reflexion und Verantwortung – von der Erhebung bis zur Auswertung</a:t>
            </a:r>
            <a:endParaRPr lang="de-DE" sz="1800" dirty="0">
              <a:solidFill>
                <a:srgbClr val="004F9F"/>
              </a:solidFill>
            </a:endParaRPr>
          </a:p>
        </p:txBody>
      </p:sp>
      <p:sp>
        <p:nvSpPr>
          <p:cNvPr id="9" name="Titel 2">
            <a:extLst>
              <a:ext uri="{FF2B5EF4-FFF2-40B4-BE49-F238E27FC236}">
                <a16:creationId xmlns:a16="http://schemas.microsoft.com/office/drawing/2014/main" id="{B35DCC1D-678F-ABED-537A-1CC172F52B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9452" y="218566"/>
            <a:ext cx="9958439" cy="700133"/>
          </a:xfrm>
        </p:spPr>
        <p:txBody>
          <a:bodyPr/>
          <a:lstStyle/>
          <a:p>
            <a:r>
              <a:rPr lang="de-DE" sz="3200" dirty="0"/>
              <a:t>Sozial und gerecht: </a:t>
            </a:r>
            <a:br>
              <a:rPr lang="de-DE" sz="3200" dirty="0"/>
            </a:br>
            <a:r>
              <a:rPr lang="de-DE" sz="3200" dirty="0"/>
              <a:t>Die Zukunft der Gesundheitsforschung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A89613FA-E1F6-AF7C-1CA8-E71B65DB08C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1940" t="6320" r="16380" b="8052"/>
          <a:stretch>
            <a:fillRect/>
          </a:stretch>
        </p:blipFill>
        <p:spPr>
          <a:xfrm flipH="1">
            <a:off x="10317890" y="2864075"/>
            <a:ext cx="1455009" cy="1835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79121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  <p:bldP spid="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FF6063-664B-A4DB-BE59-F9B450275E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B411D816-E7AD-31C6-7AFC-B6EAA5531E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67543"/>
            <a:ext cx="10515600" cy="4529531"/>
          </a:xfrm>
        </p:spPr>
        <p:txBody>
          <a:bodyPr/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de-DE" sz="1800" kern="100" dirty="0">
                <a:cs typeface="Times New Roman" panose="02020603050405020304" pitchFamily="18" charset="0"/>
              </a:rPr>
              <a:t>Zentrale Aussage: </a:t>
            </a:r>
            <a:r>
              <a:rPr lang="de-DE" sz="1800" b="0" kern="100" dirty="0">
                <a:cs typeface="Times New Roman" panose="02020603050405020304" pitchFamily="18" charset="0"/>
              </a:rPr>
              <a:t>Viele Bevölkerungsgruppen bleiben von Forschung ausgeschlossen – dadurch gehen wichtige Perspektiven verloren und Ungleichheiten werden verstärkt.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SzPct val="100000"/>
              <a:buNone/>
              <a:tabLst>
                <a:tab pos="457200" algn="l"/>
              </a:tabLst>
            </a:pPr>
            <a:r>
              <a:rPr lang="de-DE" sz="1800" kern="100" dirty="0">
                <a:cs typeface="Times New Roman" panose="02020603050405020304" pitchFamily="18" charset="0"/>
              </a:rPr>
              <a:t>Hindernisse für Teilhabe:</a:t>
            </a:r>
            <a:endParaRPr lang="de-DE" sz="1800" b="0" kern="100" dirty="0">
              <a:cs typeface="Times New Roman" panose="02020603050405020304" pitchFamily="18" charset="0"/>
            </a:endParaRPr>
          </a:p>
          <a:p>
            <a:pPr marL="342900" indent="-342900">
              <a:lnSpc>
                <a:spcPct val="150000"/>
              </a:lnSpc>
              <a:spcBef>
                <a:spcPts val="0"/>
              </a:spcBef>
              <a:buSzPct val="100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de-DE" sz="1800" b="0" kern="100" dirty="0">
                <a:cs typeface="Times New Roman" panose="02020603050405020304" pitchFamily="18" charset="0"/>
              </a:rPr>
              <a:t>Strukturelle Barrieren: z. B. fehlender Zugang zu Studienorten, technologische Hürden</a:t>
            </a:r>
          </a:p>
          <a:p>
            <a:pPr marL="342900" indent="-342900">
              <a:lnSpc>
                <a:spcPct val="150000"/>
              </a:lnSpc>
              <a:spcBef>
                <a:spcPts val="0"/>
              </a:spcBef>
              <a:buSzPct val="100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de-DE" sz="1800" b="0" kern="100" dirty="0">
                <a:cs typeface="Times New Roman" panose="02020603050405020304" pitchFamily="18" charset="0"/>
              </a:rPr>
              <a:t>Sprachliche &amp; kulturelle Hürden: fehlende Übersetzungen, mangelnde kulturelle Sensibilität</a:t>
            </a:r>
          </a:p>
          <a:p>
            <a:pPr marL="342900" indent="-342900">
              <a:lnSpc>
                <a:spcPct val="150000"/>
              </a:lnSpc>
              <a:spcBef>
                <a:spcPts val="0"/>
              </a:spcBef>
              <a:buSzPct val="100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de-DE" sz="1800" b="0" kern="100" dirty="0">
                <a:cs typeface="Times New Roman" panose="02020603050405020304" pitchFamily="18" charset="0"/>
              </a:rPr>
              <a:t>Nicht-repräsentative Stichproben: Forschungsergebnisse gelten nicht für alle – Risiken verzerrter Schlussfolgerungen</a:t>
            </a:r>
          </a:p>
          <a:p>
            <a:pPr marL="342900" indent="-342900">
              <a:lnSpc>
                <a:spcPct val="150000"/>
              </a:lnSpc>
              <a:spcBef>
                <a:spcPts val="0"/>
              </a:spcBef>
              <a:buSzPct val="100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de-DE" sz="1800" b="0" kern="100" dirty="0">
                <a:cs typeface="Times New Roman" panose="02020603050405020304" pitchFamily="18" charset="0"/>
              </a:rPr>
              <a:t>Ausschluss bedeutet auch Ausschluss vom Nutzen: </a:t>
            </a:r>
            <a:r>
              <a:rPr lang="de-DE" sz="1800" b="0" kern="100" dirty="0">
                <a:cs typeface="Times New Roman" panose="02020603050405020304" pitchFamily="18" charset="0"/>
                <a:sym typeface="Wingdings" panose="05000000000000000000" pitchFamily="2" charset="2"/>
              </a:rPr>
              <a:t></a:t>
            </a:r>
            <a:r>
              <a:rPr lang="de-DE" sz="1800" b="0" kern="100" dirty="0">
                <a:cs typeface="Times New Roman" panose="02020603050405020304" pitchFamily="18" charset="0"/>
              </a:rPr>
              <a:t> Weniger Berücksichtigung in Versorgung, Prävention und Gesundheitsstrategien</a:t>
            </a:r>
          </a:p>
          <a:p>
            <a:pPr marL="342900" indent="-342900">
              <a:lnSpc>
                <a:spcPct val="150000"/>
              </a:lnSpc>
              <a:spcBef>
                <a:spcPts val="0"/>
              </a:spcBef>
              <a:buSzPct val="100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de-DE" sz="1800" b="0" kern="100" dirty="0">
              <a:cs typeface="Times New Roman" panose="02020603050405020304" pitchFamily="18" charset="0"/>
            </a:endParaRP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9352FEC8-DB08-B95D-8220-B563E378076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1022790"/>
            <a:ext cx="9368123" cy="358320"/>
          </a:xfrm>
        </p:spPr>
        <p:txBody>
          <a:bodyPr/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de-DE" b="1" dirty="0"/>
              <a:t>Wer wird (nicht) gehört? – Teilhabe vulnerabler Gruppen in der Forschung</a:t>
            </a:r>
            <a:endParaRPr lang="de-DE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2CAFF89D-5A71-DCA0-1EDE-80AF25BAB7F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de-DE" dirty="0">
                <a:solidFill>
                  <a:srgbClr val="6F6F6E"/>
                </a:solidFill>
              </a:rPr>
              <a:t>Bergemann, L. &amp; </a:t>
            </a:r>
            <a:r>
              <a:rPr lang="de-DE" dirty="0" err="1">
                <a:solidFill>
                  <a:srgbClr val="6F6F6E"/>
                </a:solidFill>
              </a:rPr>
              <a:t>Frewer</a:t>
            </a:r>
            <a:r>
              <a:rPr lang="de-DE" dirty="0">
                <a:solidFill>
                  <a:srgbClr val="6F6F6E"/>
                </a:solidFill>
              </a:rPr>
              <a:t>, A. (2019). </a:t>
            </a:r>
            <a:r>
              <a:rPr lang="de-DE" i="1" dirty="0">
                <a:solidFill>
                  <a:srgbClr val="6F6F6E"/>
                </a:solidFill>
              </a:rPr>
              <a:t>Autonomie und Vulnerabilität in der Medizin</a:t>
            </a:r>
            <a:r>
              <a:rPr lang="de-DE" dirty="0">
                <a:solidFill>
                  <a:srgbClr val="6F6F6E"/>
                </a:solidFill>
              </a:rPr>
              <a:t> (Bd. 6). </a:t>
            </a:r>
            <a:r>
              <a:rPr lang="de-DE" dirty="0" err="1">
                <a:solidFill>
                  <a:srgbClr val="6F6F6E"/>
                </a:solidFill>
              </a:rPr>
              <a:t>transcript</a:t>
            </a:r>
            <a:r>
              <a:rPr lang="de-DE" dirty="0">
                <a:solidFill>
                  <a:srgbClr val="6F6F6E"/>
                </a:solidFill>
              </a:rPr>
              <a:t> Verlag. https://doi.org/10.14361/9783839443521</a:t>
            </a:r>
          </a:p>
          <a:p>
            <a:endParaRPr lang="de-DE" dirty="0">
              <a:solidFill>
                <a:srgbClr val="6F6F6E"/>
              </a:solidFill>
            </a:endParaRPr>
          </a:p>
        </p:txBody>
      </p:sp>
      <p:sp>
        <p:nvSpPr>
          <p:cNvPr id="8" name="Titel 2">
            <a:extLst>
              <a:ext uri="{FF2B5EF4-FFF2-40B4-BE49-F238E27FC236}">
                <a16:creationId xmlns:a16="http://schemas.microsoft.com/office/drawing/2014/main" id="{F7909F13-9387-01FC-33E2-3A2F1B4296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9452" y="218566"/>
            <a:ext cx="9958439" cy="700133"/>
          </a:xfrm>
        </p:spPr>
        <p:txBody>
          <a:bodyPr/>
          <a:lstStyle/>
          <a:p>
            <a:r>
              <a:rPr lang="de-DE" sz="3200" dirty="0"/>
              <a:t>Sozial und gerecht: </a:t>
            </a:r>
            <a:br>
              <a:rPr lang="de-DE" sz="3200" dirty="0"/>
            </a:br>
            <a:r>
              <a:rPr lang="de-DE" sz="3200" dirty="0"/>
              <a:t>Die Zukunft der Gesundheitsforschung</a:t>
            </a:r>
          </a:p>
        </p:txBody>
      </p:sp>
    </p:spTree>
    <p:extLst>
      <p:ext uri="{BB962C8B-B14F-4D97-AF65-F5344CB8AC3E}">
        <p14:creationId xmlns:p14="http://schemas.microsoft.com/office/powerpoint/2010/main" val="8511361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211FE8-645E-09EC-F95F-A1BF0C1C09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938C2E44-75F0-BF4F-1E80-4BC6618C0E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67543"/>
            <a:ext cx="9368123" cy="4529531"/>
          </a:xfrm>
        </p:spPr>
        <p:txBody>
          <a:bodyPr/>
          <a:lstStyle/>
          <a:p>
            <a:pPr marL="0" indent="0">
              <a:lnSpc>
                <a:spcPct val="150000"/>
              </a:lnSpc>
              <a:spcBef>
                <a:spcPts val="0"/>
              </a:spcBef>
              <a:buSzPct val="100000"/>
              <a:buNone/>
              <a:tabLst>
                <a:tab pos="457200" algn="l"/>
              </a:tabLst>
            </a:pPr>
            <a:r>
              <a:rPr lang="de-DE" sz="1800" kern="100" dirty="0">
                <a:cs typeface="Times New Roman" panose="02020603050405020304" pitchFamily="18" charset="0"/>
              </a:rPr>
              <a:t>Was ist nötig?</a:t>
            </a:r>
          </a:p>
          <a:p>
            <a:pPr marL="342900" indent="-342900">
              <a:lnSpc>
                <a:spcPct val="150000"/>
              </a:lnSpc>
              <a:spcBef>
                <a:spcPts val="0"/>
              </a:spcBef>
              <a:buSzPct val="100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de-DE" sz="1800" b="0" kern="100" dirty="0">
                <a:cs typeface="Times New Roman" panose="02020603050405020304" pitchFamily="18" charset="0"/>
              </a:rPr>
              <a:t> Inklusive Forschungsplanung: von Anfang an für Diversität sensibilisieren</a:t>
            </a:r>
          </a:p>
          <a:p>
            <a:pPr marL="342900" indent="-342900">
              <a:lnSpc>
                <a:spcPct val="150000"/>
              </a:lnSpc>
              <a:spcBef>
                <a:spcPts val="0"/>
              </a:spcBef>
              <a:buSzPct val="100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de-DE" sz="1800" b="0" kern="100" dirty="0">
                <a:cs typeface="Times New Roman" panose="02020603050405020304" pitchFamily="18" charset="0"/>
              </a:rPr>
              <a:t>Gezielter Einbezug marginalisierter Gruppen z. B. Menschen mit Behinderung, </a:t>
            </a:r>
            <a:r>
              <a:rPr lang="de-DE" sz="1800" b="0" kern="100" dirty="0" err="1">
                <a:cs typeface="Times New Roman" panose="02020603050405020304" pitchFamily="18" charset="0"/>
              </a:rPr>
              <a:t>Migrant:innen</a:t>
            </a:r>
            <a:r>
              <a:rPr lang="de-DE" sz="1800" b="0" kern="100" dirty="0">
                <a:cs typeface="Times New Roman" panose="02020603050405020304" pitchFamily="18" charset="0"/>
              </a:rPr>
              <a:t>, queere Personen, sozial Benachteiligte</a:t>
            </a:r>
          </a:p>
          <a:p>
            <a:pPr marL="342900" indent="-342900">
              <a:lnSpc>
                <a:spcPct val="150000"/>
              </a:lnSpc>
              <a:spcBef>
                <a:spcPts val="0"/>
              </a:spcBef>
              <a:buSzPct val="100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de-DE" sz="1800" b="0" kern="100" dirty="0">
                <a:cs typeface="Times New Roman" panose="02020603050405020304" pitchFamily="18" charset="0"/>
              </a:rPr>
              <a:t>Abbau von Zugangshürden: einfache Sprache, barrierefreie Formate, Vertrauensaufbau, </a:t>
            </a:r>
            <a:r>
              <a:rPr lang="de-DE" sz="1800" b="0" kern="100" dirty="0" err="1">
                <a:cs typeface="Times New Roman" panose="02020603050405020304" pitchFamily="18" charset="0"/>
              </a:rPr>
              <a:t>gender</a:t>
            </a:r>
            <a:r>
              <a:rPr lang="de-DE" sz="1800" b="0" kern="100" dirty="0">
                <a:cs typeface="Times New Roman" panose="02020603050405020304" pitchFamily="18" charset="0"/>
              </a:rPr>
              <a:t> neutrale Sprache bei Unsicherheit nach Pronomen fragen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E8D19109-411C-A5CA-CD07-279033BD89B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1022790"/>
            <a:ext cx="9368123" cy="358320"/>
          </a:xfrm>
        </p:spPr>
        <p:txBody>
          <a:bodyPr/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de-DE" b="1" dirty="0"/>
              <a:t>Wer wird (nicht) gehört? – Teilhabe vulnerabler Gruppen in der Forschung</a:t>
            </a:r>
            <a:endParaRPr lang="de-DE" sz="1800" kern="100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C0BF8CFC-B50C-0C46-5FF1-DC0F23F641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de-DE" dirty="0">
                <a:solidFill>
                  <a:srgbClr val="6F6F6E"/>
                </a:solidFill>
              </a:rPr>
              <a:t>Bergemann, L. &amp; </a:t>
            </a:r>
            <a:r>
              <a:rPr lang="de-DE" dirty="0" err="1">
                <a:solidFill>
                  <a:srgbClr val="6F6F6E"/>
                </a:solidFill>
              </a:rPr>
              <a:t>Frewer</a:t>
            </a:r>
            <a:r>
              <a:rPr lang="de-DE" dirty="0">
                <a:solidFill>
                  <a:srgbClr val="6F6F6E"/>
                </a:solidFill>
              </a:rPr>
              <a:t>, A. (2019). </a:t>
            </a:r>
            <a:r>
              <a:rPr lang="de-DE" i="1" dirty="0">
                <a:solidFill>
                  <a:srgbClr val="6F6F6E"/>
                </a:solidFill>
              </a:rPr>
              <a:t>Autonomie und Vulnerabilität in der Medizin</a:t>
            </a:r>
            <a:r>
              <a:rPr lang="de-DE" dirty="0">
                <a:solidFill>
                  <a:srgbClr val="6F6F6E"/>
                </a:solidFill>
              </a:rPr>
              <a:t> (Bd. 6). </a:t>
            </a:r>
            <a:r>
              <a:rPr lang="de-DE" dirty="0" err="1">
                <a:solidFill>
                  <a:srgbClr val="6F6F6E"/>
                </a:solidFill>
              </a:rPr>
              <a:t>transcript</a:t>
            </a:r>
            <a:r>
              <a:rPr lang="de-DE" dirty="0">
                <a:solidFill>
                  <a:srgbClr val="6F6F6E"/>
                </a:solidFill>
              </a:rPr>
              <a:t> Verlag. https://doi.org/10.14361/9783839443521</a:t>
            </a:r>
          </a:p>
          <a:p>
            <a:endParaRPr lang="de-DE" dirty="0">
              <a:solidFill>
                <a:srgbClr val="6F6F6E"/>
              </a:solidFill>
            </a:endParaRPr>
          </a:p>
          <a:p>
            <a:endParaRPr lang="de-DE" dirty="0"/>
          </a:p>
        </p:txBody>
      </p:sp>
      <p:sp>
        <p:nvSpPr>
          <p:cNvPr id="2" name="Textplatzhalter 6">
            <a:extLst>
              <a:ext uri="{FF2B5EF4-FFF2-40B4-BE49-F238E27FC236}">
                <a16:creationId xmlns:a16="http://schemas.microsoft.com/office/drawing/2014/main" id="{5E1AB7AE-1356-B012-9EBB-29DE1AFE64CE}"/>
              </a:ext>
            </a:extLst>
          </p:cNvPr>
          <p:cNvSpPr txBox="1">
            <a:spLocks/>
          </p:cNvSpPr>
          <p:nvPr/>
        </p:nvSpPr>
        <p:spPr>
          <a:xfrm>
            <a:off x="0" y="4699558"/>
            <a:ext cx="12192000" cy="1181798"/>
          </a:xfrm>
          <a:prstGeom prst="rect">
            <a:avLst/>
          </a:prstGeom>
          <a:solidFill>
            <a:srgbClr val="D9D9D9"/>
          </a:solidFill>
          <a:ln w="12700" cap="flat" cmpd="sng" algn="ctr">
            <a:solidFill>
              <a:srgbClr val="D9D9D9"/>
            </a:solidFill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8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sz="1800" b="1" dirty="0">
                <a:solidFill>
                  <a:srgbClr val="004F9F"/>
                </a:solidFill>
              </a:rPr>
              <a:t>Fazit:</a:t>
            </a:r>
            <a:br>
              <a:rPr lang="de-DE" sz="1800" b="1" dirty="0">
                <a:solidFill>
                  <a:srgbClr val="004F9F"/>
                </a:solidFill>
              </a:rPr>
            </a:br>
            <a:r>
              <a:rPr lang="de-DE" sz="1800" b="1" dirty="0">
                <a:solidFill>
                  <a:srgbClr val="004F9F"/>
                </a:solidFill>
              </a:rPr>
              <a:t>Gerechte Forschung bedeutet: alle mitdenken – niemand ausschließen.</a:t>
            </a:r>
            <a:endParaRPr lang="de-DE" sz="1800" dirty="0">
              <a:solidFill>
                <a:srgbClr val="004F9F"/>
              </a:solidFill>
            </a:endParaRPr>
          </a:p>
        </p:txBody>
      </p:sp>
      <p:sp>
        <p:nvSpPr>
          <p:cNvPr id="9" name="Titel 2">
            <a:extLst>
              <a:ext uri="{FF2B5EF4-FFF2-40B4-BE49-F238E27FC236}">
                <a16:creationId xmlns:a16="http://schemas.microsoft.com/office/drawing/2014/main" id="{93071791-DEDA-85A3-7626-16FE496E3A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9452" y="218566"/>
            <a:ext cx="9958439" cy="700133"/>
          </a:xfrm>
        </p:spPr>
        <p:txBody>
          <a:bodyPr/>
          <a:lstStyle/>
          <a:p>
            <a:r>
              <a:rPr lang="de-DE" sz="3200" dirty="0"/>
              <a:t>Sozial und gerecht: </a:t>
            </a:r>
            <a:br>
              <a:rPr lang="de-DE" sz="3200" dirty="0"/>
            </a:br>
            <a:r>
              <a:rPr lang="de-DE" sz="3200" dirty="0"/>
              <a:t>Die Zukunft der Gesundheitsforschung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6A2E7145-3E17-A6D0-CA7C-EA1CBF6DFB9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1940" t="6320" r="16380" b="8052"/>
          <a:stretch>
            <a:fillRect/>
          </a:stretch>
        </p:blipFill>
        <p:spPr>
          <a:xfrm flipH="1">
            <a:off x="10317890" y="2864075"/>
            <a:ext cx="1455009" cy="1835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917818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492D10-99C5-7FD8-BC63-BB0108B60F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6">
            <a:extLst>
              <a:ext uri="{FF2B5EF4-FFF2-40B4-BE49-F238E27FC236}">
                <a16:creationId xmlns:a16="http://schemas.microsoft.com/office/drawing/2014/main" id="{7A3FD8D2-BFB5-1309-5733-01192B5780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8" y="3396052"/>
            <a:ext cx="10657115" cy="977467"/>
          </a:xfrm>
        </p:spPr>
        <p:txBody>
          <a:bodyPr/>
          <a:lstStyle/>
          <a:p>
            <a:r>
              <a:rPr lang="de-DE" dirty="0"/>
              <a:t>Zeit für eine Pause</a:t>
            </a:r>
          </a:p>
        </p:txBody>
      </p:sp>
    </p:spTree>
    <p:extLst>
      <p:ext uri="{BB962C8B-B14F-4D97-AF65-F5344CB8AC3E}">
        <p14:creationId xmlns:p14="http://schemas.microsoft.com/office/powerpoint/2010/main" val="294825810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12AB822-AE4C-0C88-8AFC-37BC72E1A3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8" y="3195650"/>
            <a:ext cx="10657115" cy="977467"/>
          </a:xfrm>
        </p:spPr>
        <p:txBody>
          <a:bodyPr/>
          <a:lstStyle/>
          <a:p>
            <a:r>
              <a:rPr lang="de-DE" dirty="0"/>
              <a:t>Wie sollte Forschung sein?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F1BD4E69-2390-6B56-95FC-EE96DCCF62A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6835463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4AD842-7FC9-B1FE-ACCB-DD2E86F6E1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BDA7E142-3F2D-8768-5913-2CE6224C2C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21042"/>
            <a:ext cx="3953133" cy="2015916"/>
          </a:xfrm>
        </p:spPr>
        <p:txBody>
          <a:bodyPr/>
          <a:lstStyle/>
          <a:p>
            <a:pPr marL="11113" indent="-11113">
              <a:lnSpc>
                <a:spcPct val="115000"/>
              </a:lnSpc>
              <a:spcAft>
                <a:spcPts val="800"/>
              </a:spcAft>
              <a:buNone/>
            </a:pPr>
            <a:r>
              <a:rPr lang="de-DE" sz="1800" kern="100" dirty="0">
                <a:cs typeface="Times New Roman" panose="02020603050405020304" pitchFamily="18" charset="0"/>
              </a:rPr>
              <a:t>Zentrale Aussage: </a:t>
            </a:r>
            <a:br>
              <a:rPr lang="de-DE" sz="1800" kern="100" dirty="0">
                <a:cs typeface="Times New Roman" panose="02020603050405020304" pitchFamily="18" charset="0"/>
              </a:rPr>
            </a:br>
            <a:r>
              <a:rPr lang="de-DE" sz="1800" b="0" kern="100" dirty="0">
                <a:cs typeface="Times New Roman" panose="02020603050405020304" pitchFamily="18" charset="0"/>
              </a:rPr>
              <a:t>Forschung ist nicht neutral – Machtverhältnisse beeinflussen, welche Themen verfolgt werden, wer Zugang zu Ressourcen hat und wessen Interessen berücksichtigt werden.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4FCDAD3D-D463-DF90-CE98-80AF7FE6CD1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1022790"/>
            <a:ext cx="9368123" cy="358320"/>
          </a:xfrm>
        </p:spPr>
        <p:txBody>
          <a:bodyPr/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de-DE" b="1" dirty="0"/>
              <a:t>Wer bestimmt, was geforscht wird? – Macht &amp; Nachhaltigkeit in der Wissenschaft</a:t>
            </a:r>
            <a:endParaRPr lang="de-DE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BA2F81D6-7789-8E4E-DDAC-91DF7FE741B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de-DE" dirty="0">
                <a:solidFill>
                  <a:srgbClr val="6F6F6E"/>
                </a:solidFill>
              </a:rPr>
              <a:t>Weber, Max (1976): Wirtschaft und Gesellschaft. Grundriss d. verstehenden Soziologie. 5., </a:t>
            </a:r>
            <a:r>
              <a:rPr lang="de-DE" dirty="0" err="1">
                <a:solidFill>
                  <a:srgbClr val="6F6F6E"/>
                </a:solidFill>
              </a:rPr>
              <a:t>rev</a:t>
            </a:r>
            <a:r>
              <a:rPr lang="de-DE" dirty="0">
                <a:solidFill>
                  <a:srgbClr val="6F6F6E"/>
                </a:solidFill>
              </a:rPr>
              <a:t>. Aufl. Tübingen: Mohr.</a:t>
            </a:r>
          </a:p>
          <a:p>
            <a:endParaRPr lang="de-DE" dirty="0">
              <a:solidFill>
                <a:srgbClr val="6F6F6E"/>
              </a:solidFill>
            </a:endParaRPr>
          </a:p>
        </p:txBody>
      </p:sp>
      <p:sp>
        <p:nvSpPr>
          <p:cNvPr id="8" name="Titel 2">
            <a:extLst>
              <a:ext uri="{FF2B5EF4-FFF2-40B4-BE49-F238E27FC236}">
                <a16:creationId xmlns:a16="http://schemas.microsoft.com/office/drawing/2014/main" id="{0BC143BD-BC74-08B7-DF38-84643D77AF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9452" y="218566"/>
            <a:ext cx="9958439" cy="700133"/>
          </a:xfrm>
        </p:spPr>
        <p:txBody>
          <a:bodyPr/>
          <a:lstStyle/>
          <a:p>
            <a:r>
              <a:rPr lang="de-DE" sz="3200" dirty="0"/>
              <a:t>Sozial und gerecht: </a:t>
            </a:r>
            <a:br>
              <a:rPr lang="de-DE" sz="3200" dirty="0"/>
            </a:br>
            <a:r>
              <a:rPr lang="de-DE" sz="3200" dirty="0"/>
              <a:t>Die Zukunft der Gesundheitsforschung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55DB3493-F8E0-CD1D-8204-247DF4E5000C}"/>
              </a:ext>
            </a:extLst>
          </p:cNvPr>
          <p:cNvSpPr txBox="1"/>
          <p:nvPr/>
        </p:nvSpPr>
        <p:spPr>
          <a:xfrm>
            <a:off x="5522261" y="2076656"/>
            <a:ext cx="6098058" cy="29756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de-DE" sz="1800" b="1" kern="100" dirty="0">
                <a:solidFill>
                  <a:srgbClr val="6F6F6E"/>
                </a:solidFill>
                <a:cs typeface="Times New Roman" panose="02020603050405020304" pitchFamily="18" charset="0"/>
              </a:rPr>
              <a:t>Wie Machtstrukturen Forschung prägen:</a:t>
            </a:r>
          </a:p>
          <a:p>
            <a:pPr marL="342900" indent="-342900">
              <a:spcBef>
                <a:spcPts val="0"/>
              </a:spcBef>
              <a:buSzPct val="100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de-DE" sz="1600" b="0" kern="100" dirty="0">
                <a:solidFill>
                  <a:srgbClr val="6F6F6E"/>
                </a:solidFill>
                <a:cs typeface="Times New Roman" panose="02020603050405020304" pitchFamily="18" charset="0"/>
              </a:rPr>
              <a:t>Machtbegriff nach Max Weber:</a:t>
            </a:r>
            <a:br>
              <a:rPr lang="de-DE" sz="1600" b="0" kern="100" dirty="0">
                <a:solidFill>
                  <a:srgbClr val="6F6F6E"/>
                </a:solidFill>
                <a:cs typeface="Times New Roman" panose="02020603050405020304" pitchFamily="18" charset="0"/>
              </a:rPr>
            </a:br>
            <a:r>
              <a:rPr lang="de-DE" sz="1600" b="0" kern="100" dirty="0">
                <a:solidFill>
                  <a:srgbClr val="6F6F6E"/>
                </a:solidFill>
                <a:cs typeface="Times New Roman" panose="02020603050405020304" pitchFamily="18" charset="0"/>
              </a:rPr>
              <a:t>→ „Macht bedeutet, den eigenen Willen auch gegen Widerstand durchzusetzen“</a:t>
            </a:r>
          </a:p>
          <a:p>
            <a:pPr marL="342900" indent="-342900">
              <a:spcBef>
                <a:spcPts val="0"/>
              </a:spcBef>
              <a:buSzPct val="100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de-DE" sz="1600" b="0" kern="100" dirty="0">
                <a:solidFill>
                  <a:srgbClr val="6F6F6E"/>
                </a:solidFill>
                <a:cs typeface="Times New Roman" panose="02020603050405020304" pitchFamily="18" charset="0"/>
              </a:rPr>
              <a:t>Ungleiche Ressourcenverteilung:</a:t>
            </a:r>
            <a:br>
              <a:rPr lang="de-DE" sz="1600" b="0" kern="100" dirty="0">
                <a:solidFill>
                  <a:srgbClr val="6F6F6E"/>
                </a:solidFill>
                <a:cs typeface="Times New Roman" panose="02020603050405020304" pitchFamily="18" charset="0"/>
              </a:rPr>
            </a:br>
            <a:r>
              <a:rPr lang="de-DE" sz="1600" b="0" kern="100" dirty="0">
                <a:solidFill>
                  <a:srgbClr val="6F6F6E"/>
                </a:solidFill>
                <a:cs typeface="Times New Roman" panose="02020603050405020304" pitchFamily="18" charset="0"/>
              </a:rPr>
              <a:t>→ Drittmittelvergabe bevorzugt etablierte Akteure &amp; „erfolgreiche“ Themen</a:t>
            </a:r>
          </a:p>
          <a:p>
            <a:pPr marL="342900" indent="-342900">
              <a:spcBef>
                <a:spcPts val="0"/>
              </a:spcBef>
              <a:buSzPct val="100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de-DE" sz="1600" b="0" kern="100" dirty="0">
                <a:solidFill>
                  <a:srgbClr val="6F6F6E"/>
                </a:solidFill>
                <a:cs typeface="Times New Roman" panose="02020603050405020304" pitchFamily="18" charset="0"/>
              </a:rPr>
              <a:t>Institutionelle Hierarchien:</a:t>
            </a:r>
            <a:br>
              <a:rPr lang="de-DE" sz="1600" b="0" kern="100" dirty="0">
                <a:solidFill>
                  <a:srgbClr val="6F6F6E"/>
                </a:solidFill>
                <a:cs typeface="Times New Roman" panose="02020603050405020304" pitchFamily="18" charset="0"/>
              </a:rPr>
            </a:br>
            <a:r>
              <a:rPr lang="de-DE" sz="1600" b="0" kern="100" dirty="0">
                <a:solidFill>
                  <a:srgbClr val="6F6F6E"/>
                </a:solidFill>
                <a:cs typeface="Times New Roman" panose="02020603050405020304" pitchFamily="18" charset="0"/>
              </a:rPr>
              <a:t>→ Große Forschungseinrichtungen dominieren Diskurse &amp; Agenden</a:t>
            </a:r>
          </a:p>
          <a:p>
            <a:pPr marL="342900" indent="-342900">
              <a:spcBef>
                <a:spcPts val="0"/>
              </a:spcBef>
              <a:buSzPct val="100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de-DE" sz="1600" b="0" kern="100" dirty="0">
                <a:solidFill>
                  <a:srgbClr val="6F6F6E"/>
                </a:solidFill>
                <a:cs typeface="Times New Roman" panose="02020603050405020304" pitchFamily="18" charset="0"/>
              </a:rPr>
              <a:t>Risiko: Vernachlässigung gesellschaftlich relevanter Fragestellungen</a:t>
            </a:r>
            <a:br>
              <a:rPr lang="de-DE" sz="1600" b="0" kern="100" dirty="0">
                <a:solidFill>
                  <a:srgbClr val="6F6F6E"/>
                </a:solidFill>
                <a:cs typeface="Times New Roman" panose="02020603050405020304" pitchFamily="18" charset="0"/>
              </a:rPr>
            </a:br>
            <a:r>
              <a:rPr lang="de-DE" sz="1600" b="0" kern="100" dirty="0">
                <a:solidFill>
                  <a:srgbClr val="6F6F6E"/>
                </a:solidFill>
                <a:cs typeface="Times New Roman" panose="02020603050405020304" pitchFamily="18" charset="0"/>
              </a:rPr>
              <a:t>→ z. B. marginalisierte Gruppen, Prävention, Public Health</a:t>
            </a:r>
          </a:p>
        </p:txBody>
      </p:sp>
    </p:spTree>
    <p:extLst>
      <p:ext uri="{BB962C8B-B14F-4D97-AF65-F5344CB8AC3E}">
        <p14:creationId xmlns:p14="http://schemas.microsoft.com/office/powerpoint/2010/main" val="120260943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981565-C77A-2859-A692-02DC696718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BB6B080C-F66F-1AE8-891E-3F132DF8CA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67543"/>
            <a:ext cx="10515600" cy="4529531"/>
          </a:xfrm>
        </p:spPr>
        <p:txBody>
          <a:bodyPr/>
          <a:lstStyle/>
          <a:p>
            <a:pPr marL="0" indent="0">
              <a:lnSpc>
                <a:spcPct val="150000"/>
              </a:lnSpc>
              <a:spcBef>
                <a:spcPts val="0"/>
              </a:spcBef>
              <a:buSzPct val="100000"/>
              <a:buNone/>
              <a:tabLst>
                <a:tab pos="457200" algn="l"/>
              </a:tabLst>
            </a:pPr>
            <a:r>
              <a:rPr lang="de-DE" sz="1800" kern="100" dirty="0">
                <a:cs typeface="Times New Roman" panose="02020603050405020304" pitchFamily="18" charset="0"/>
              </a:rPr>
              <a:t>Was braucht es für nachhaltige &amp; gerechte Forschung?</a:t>
            </a:r>
          </a:p>
          <a:p>
            <a:pPr marL="342900" indent="-342900">
              <a:lnSpc>
                <a:spcPct val="150000"/>
              </a:lnSpc>
              <a:spcBef>
                <a:spcPts val="0"/>
              </a:spcBef>
              <a:buSzPct val="100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de-DE" sz="1800" b="0" kern="100" dirty="0">
                <a:cs typeface="Times New Roman" panose="02020603050405020304" pitchFamily="18" charset="0"/>
              </a:rPr>
              <a:t>Faire Machtverteilung:</a:t>
            </a:r>
            <a:br>
              <a:rPr lang="de-DE" sz="1800" b="0" kern="100" dirty="0">
                <a:cs typeface="Times New Roman" panose="02020603050405020304" pitchFamily="18" charset="0"/>
              </a:rPr>
            </a:br>
            <a:r>
              <a:rPr lang="de-DE" sz="1800" b="0" kern="100" dirty="0">
                <a:cs typeface="Times New Roman" panose="02020603050405020304" pitchFamily="18" charset="0"/>
              </a:rPr>
              <a:t>→ Förderung kleiner &amp; interdisziplinärer Projekte, inklusive Strukturen</a:t>
            </a:r>
          </a:p>
          <a:p>
            <a:pPr marL="342900" indent="-342900">
              <a:lnSpc>
                <a:spcPct val="150000"/>
              </a:lnSpc>
              <a:spcBef>
                <a:spcPts val="0"/>
              </a:spcBef>
              <a:buSzPct val="100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de-DE" sz="1800" b="0" kern="100" dirty="0">
                <a:cs typeface="Times New Roman" panose="02020603050405020304" pitchFamily="18" charset="0"/>
              </a:rPr>
              <a:t>Transparente Entscheidungen:</a:t>
            </a:r>
            <a:br>
              <a:rPr lang="de-DE" sz="1800" b="0" kern="100" dirty="0">
                <a:cs typeface="Times New Roman" panose="02020603050405020304" pitchFamily="18" charset="0"/>
              </a:rPr>
            </a:br>
            <a:r>
              <a:rPr lang="de-DE" sz="1800" b="0" kern="100" dirty="0">
                <a:cs typeface="Times New Roman" panose="02020603050405020304" pitchFamily="18" charset="0"/>
              </a:rPr>
              <a:t>→ Offenlegung von Auswahlkriterien, Beteiligung verschiedener </a:t>
            </a:r>
            <a:r>
              <a:rPr lang="de-DE" sz="1800" b="0" kern="100" dirty="0" err="1">
                <a:cs typeface="Times New Roman" panose="02020603050405020304" pitchFamily="18" charset="0"/>
              </a:rPr>
              <a:t>Akteur:innen</a:t>
            </a:r>
            <a:endParaRPr lang="de-DE" sz="1800" b="0" kern="100" dirty="0">
              <a:cs typeface="Times New Roman" panose="02020603050405020304" pitchFamily="18" charset="0"/>
            </a:endParaRPr>
          </a:p>
          <a:p>
            <a:pPr marL="342900" indent="-342900">
              <a:lnSpc>
                <a:spcPct val="150000"/>
              </a:lnSpc>
              <a:spcBef>
                <a:spcPts val="0"/>
              </a:spcBef>
              <a:buSzPct val="100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de-DE" sz="1800" b="0" kern="100" dirty="0">
                <a:cs typeface="Times New Roman" panose="02020603050405020304" pitchFamily="18" charset="0"/>
              </a:rPr>
              <a:t> Nachhaltigkeit als Leitprinzip:</a:t>
            </a:r>
            <a:br>
              <a:rPr lang="de-DE" sz="1800" b="0" kern="100" dirty="0">
                <a:cs typeface="Times New Roman" panose="02020603050405020304" pitchFamily="18" charset="0"/>
              </a:rPr>
            </a:br>
            <a:r>
              <a:rPr lang="de-DE" sz="1800" b="0" kern="100" dirty="0">
                <a:cs typeface="Times New Roman" panose="02020603050405020304" pitchFamily="18" charset="0"/>
              </a:rPr>
              <a:t>→ Langfristiger gesellschaftlicher Nutzen statt kurzfristiger Publikationserfolge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29F2412D-073C-1F46-F642-D8EA7DD3E33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1022790"/>
            <a:ext cx="9368123" cy="358320"/>
          </a:xfrm>
        </p:spPr>
        <p:txBody>
          <a:bodyPr/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de-DE" b="1" dirty="0"/>
              <a:t>Wer bestimmt, was geforscht wird? – Macht &amp; Nachhaltigkeit in der Wissenschaft</a:t>
            </a:r>
            <a:endParaRPr lang="de-DE" sz="1800" kern="100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A809F57D-641C-4FF9-8D2A-D23CD4C4236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de-DE" dirty="0">
                <a:solidFill>
                  <a:srgbClr val="6F6F6E"/>
                </a:solidFill>
              </a:rPr>
              <a:t>Weber, Max (1976): Wirtschaft und Gesellschaft. Grundriss d. verstehenden Soziologie. 5., </a:t>
            </a:r>
            <a:r>
              <a:rPr lang="de-DE" dirty="0" err="1">
                <a:solidFill>
                  <a:srgbClr val="6F6F6E"/>
                </a:solidFill>
              </a:rPr>
              <a:t>rev</a:t>
            </a:r>
            <a:r>
              <a:rPr lang="de-DE" dirty="0">
                <a:solidFill>
                  <a:srgbClr val="6F6F6E"/>
                </a:solidFill>
              </a:rPr>
              <a:t>. Aufl. Tübingen: Mohr.</a:t>
            </a:r>
          </a:p>
          <a:p>
            <a:endParaRPr lang="de-DE" dirty="0">
              <a:solidFill>
                <a:srgbClr val="6F6F6E"/>
              </a:solidFill>
            </a:endParaRPr>
          </a:p>
          <a:p>
            <a:endParaRPr lang="de-DE" dirty="0"/>
          </a:p>
        </p:txBody>
      </p:sp>
      <p:sp>
        <p:nvSpPr>
          <p:cNvPr id="2" name="Textplatzhalter 6">
            <a:extLst>
              <a:ext uri="{FF2B5EF4-FFF2-40B4-BE49-F238E27FC236}">
                <a16:creationId xmlns:a16="http://schemas.microsoft.com/office/drawing/2014/main" id="{30DDEEEC-BF25-F648-E4EF-0AEF994E4E07}"/>
              </a:ext>
            </a:extLst>
          </p:cNvPr>
          <p:cNvSpPr txBox="1">
            <a:spLocks/>
          </p:cNvSpPr>
          <p:nvPr/>
        </p:nvSpPr>
        <p:spPr>
          <a:xfrm>
            <a:off x="0" y="4699558"/>
            <a:ext cx="12192000" cy="1181798"/>
          </a:xfrm>
          <a:prstGeom prst="rect">
            <a:avLst/>
          </a:prstGeom>
          <a:solidFill>
            <a:srgbClr val="D9D9D9"/>
          </a:solidFill>
          <a:ln w="12700" cap="flat" cmpd="sng" algn="ctr">
            <a:solidFill>
              <a:srgbClr val="D9D9D9"/>
            </a:solidFill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8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sz="1800" b="1" dirty="0">
                <a:solidFill>
                  <a:srgbClr val="004F9F"/>
                </a:solidFill>
              </a:rPr>
              <a:t>Fazit:</a:t>
            </a:r>
            <a:br>
              <a:rPr lang="de-DE" sz="1800" b="1" dirty="0">
                <a:solidFill>
                  <a:srgbClr val="004F9F"/>
                </a:solidFill>
              </a:rPr>
            </a:br>
            <a:r>
              <a:rPr lang="de-DE" sz="1800" b="1" dirty="0">
                <a:solidFill>
                  <a:srgbClr val="004F9F"/>
                </a:solidFill>
              </a:rPr>
              <a:t>Forschungspolitik muss kritisch hinterfragen: Wer hat Macht – und wozu wird sie genutzt?</a:t>
            </a:r>
          </a:p>
          <a:p>
            <a:pPr algn="ctr"/>
            <a:r>
              <a:rPr lang="de-DE" sz="1800" b="1" dirty="0">
                <a:solidFill>
                  <a:srgbClr val="004F9F"/>
                </a:solidFill>
              </a:rPr>
              <a:t>Nachhaltigkeit und Gerechtigkeit dürfen keine Randthemen sein.</a:t>
            </a:r>
          </a:p>
        </p:txBody>
      </p:sp>
      <p:sp>
        <p:nvSpPr>
          <p:cNvPr id="9" name="Titel 2">
            <a:extLst>
              <a:ext uri="{FF2B5EF4-FFF2-40B4-BE49-F238E27FC236}">
                <a16:creationId xmlns:a16="http://schemas.microsoft.com/office/drawing/2014/main" id="{45B69887-6179-A8F1-25AB-8CC3D04498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9452" y="218566"/>
            <a:ext cx="9958439" cy="700133"/>
          </a:xfrm>
        </p:spPr>
        <p:txBody>
          <a:bodyPr/>
          <a:lstStyle/>
          <a:p>
            <a:r>
              <a:rPr lang="de-DE" sz="3200" dirty="0"/>
              <a:t>Sozial und gerecht: </a:t>
            </a:r>
            <a:br>
              <a:rPr lang="de-DE" sz="3200" dirty="0"/>
            </a:br>
            <a:r>
              <a:rPr lang="de-DE" sz="3200" dirty="0"/>
              <a:t>Die Zukunft der Gesundheitsforschung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D72136C9-9B7F-3C71-D3BB-36227D16C90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1940" t="6320" r="16380" b="8052"/>
          <a:stretch>
            <a:fillRect/>
          </a:stretch>
        </p:blipFill>
        <p:spPr>
          <a:xfrm flipH="1">
            <a:off x="10317890" y="2864075"/>
            <a:ext cx="1455009" cy="1835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04628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  <p:bldP spid="2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0644A2-3BF1-BCBD-9C9E-D9E5B8565D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D141E1EB-5F13-B1A0-2A5D-04763F72D8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3166" y="2740927"/>
            <a:ext cx="3987801" cy="1647144"/>
          </a:xfrm>
        </p:spPr>
        <p:txBody>
          <a:bodyPr/>
          <a:lstStyle/>
          <a:p>
            <a:pPr marL="15875" indent="-15875">
              <a:lnSpc>
                <a:spcPct val="115000"/>
              </a:lnSpc>
              <a:spcAft>
                <a:spcPts val="800"/>
              </a:spcAft>
              <a:buNone/>
            </a:pPr>
            <a:r>
              <a:rPr lang="de-DE" sz="1800" kern="100" dirty="0">
                <a:cs typeface="Times New Roman" panose="02020603050405020304" pitchFamily="18" charset="0"/>
              </a:rPr>
              <a:t>Zentrale Aussage: </a:t>
            </a:r>
            <a:br>
              <a:rPr lang="de-DE" sz="1800" kern="100" dirty="0">
                <a:cs typeface="Times New Roman" panose="02020603050405020304" pitchFamily="18" charset="0"/>
              </a:rPr>
            </a:br>
            <a:r>
              <a:rPr lang="de-DE" sz="1800" b="0" kern="100" dirty="0">
                <a:cs typeface="Times New Roman" panose="02020603050405020304" pitchFamily="18" charset="0"/>
              </a:rPr>
              <a:t>Forschung und Gesundheitsdaten müssen inklusiv sein – unabhängig von Sprache, Herkunft, Behinderung oder digitaler Kompetenz.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60E40129-BC31-C0F2-BB4C-6D384EB37AD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1022790"/>
            <a:ext cx="9368123" cy="358320"/>
          </a:xfrm>
        </p:spPr>
        <p:txBody>
          <a:bodyPr/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de-DE" b="1" dirty="0"/>
              <a:t>Zugang für alle – Gerechtigkeit in Forschung und Gesundheitsdaten</a:t>
            </a:r>
            <a:endParaRPr lang="de-DE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337DC9D6-F7B9-D157-3FE3-9793B3AA39D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38200" y="6310783"/>
            <a:ext cx="10515600" cy="214313"/>
          </a:xfrm>
        </p:spPr>
        <p:txBody>
          <a:bodyPr/>
          <a:lstStyle/>
          <a:p>
            <a:r>
              <a:rPr lang="de-DE" kern="100" dirty="0" err="1">
                <a:solidFill>
                  <a:srgbClr val="6F6F6E"/>
                </a:solidFill>
                <a:cs typeface="Times New Roman" panose="02020603050405020304" pitchFamily="18" charset="0"/>
              </a:rPr>
              <a:t>Chiou</a:t>
            </a:r>
            <a:r>
              <a:rPr lang="de-DE" kern="100" dirty="0">
                <a:solidFill>
                  <a:srgbClr val="6F6F6E"/>
                </a:solidFill>
                <a:cs typeface="Times New Roman" panose="02020603050405020304" pitchFamily="18" charset="0"/>
              </a:rPr>
              <a:t>, L. &amp; Tucker, C. (2020). </a:t>
            </a:r>
            <a:r>
              <a:rPr lang="de-DE" kern="100" dirty="0" err="1">
                <a:solidFill>
                  <a:srgbClr val="6F6F6E"/>
                </a:solidFill>
                <a:cs typeface="Times New Roman" panose="02020603050405020304" pitchFamily="18" charset="0"/>
              </a:rPr>
              <a:t>Social</a:t>
            </a:r>
            <a:r>
              <a:rPr lang="de-DE" kern="100" dirty="0">
                <a:solidFill>
                  <a:srgbClr val="6F6F6E"/>
                </a:solidFill>
                <a:cs typeface="Times New Roman" panose="02020603050405020304" pitchFamily="18" charset="0"/>
              </a:rPr>
              <a:t> Distancing, Internet Access and Inequality. https://doi.org/10.3386/w26982</a:t>
            </a:r>
            <a:br>
              <a:rPr lang="de-DE" kern="100" dirty="0">
                <a:solidFill>
                  <a:srgbClr val="6F6F6E"/>
                </a:solidFill>
                <a:cs typeface="Times New Roman" panose="02020603050405020304" pitchFamily="18" charset="0"/>
              </a:rPr>
            </a:br>
            <a:r>
              <a:rPr lang="de-DE" kern="100" dirty="0">
                <a:solidFill>
                  <a:srgbClr val="6F6F6E"/>
                </a:solidFill>
                <a:cs typeface="Times New Roman" panose="02020603050405020304" pitchFamily="18" charset="0"/>
              </a:rPr>
              <a:t>Deutscher Ethikrat. (2023, 23. November). Herausforderungen im Umgang mit seltenen Erkrankungen: Ad-Hoc-Empfehlung. Deutscher Ethikrat</a:t>
            </a:r>
            <a:br>
              <a:rPr lang="de-DE" kern="100" dirty="0">
                <a:solidFill>
                  <a:srgbClr val="6F6F6E"/>
                </a:solidFill>
                <a:cs typeface="Times New Roman" panose="02020603050405020304" pitchFamily="18" charset="0"/>
              </a:rPr>
            </a:br>
            <a:r>
              <a:rPr lang="de-DE" dirty="0">
                <a:solidFill>
                  <a:srgbClr val="6F6F6E"/>
                </a:solidFill>
              </a:rPr>
              <a:t>Bourdieu, P. (1983). Ökonomisches Kapital, kulturelles Kapital, soziales Kapital. In Soziale Ungleichheiten (S. 183–198). Schwartz.</a:t>
            </a:r>
          </a:p>
          <a:p>
            <a:r>
              <a:rPr lang="de-DE" kern="100" dirty="0">
                <a:solidFill>
                  <a:srgbClr val="6F6F6E"/>
                </a:solidFill>
                <a:cs typeface="Times New Roman" panose="02020603050405020304" pitchFamily="18" charset="0"/>
              </a:rPr>
              <a:t>. </a:t>
            </a:r>
          </a:p>
          <a:p>
            <a:endParaRPr lang="de-DE" dirty="0">
              <a:solidFill>
                <a:srgbClr val="6F6F6E"/>
              </a:solidFill>
            </a:endParaRPr>
          </a:p>
        </p:txBody>
      </p:sp>
      <p:sp>
        <p:nvSpPr>
          <p:cNvPr id="8" name="Titel 2">
            <a:extLst>
              <a:ext uri="{FF2B5EF4-FFF2-40B4-BE49-F238E27FC236}">
                <a16:creationId xmlns:a16="http://schemas.microsoft.com/office/drawing/2014/main" id="{634C2F59-3B05-7D61-682B-EF0227E55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9452" y="218566"/>
            <a:ext cx="9958439" cy="700133"/>
          </a:xfrm>
        </p:spPr>
        <p:txBody>
          <a:bodyPr/>
          <a:lstStyle/>
          <a:p>
            <a:r>
              <a:rPr lang="de-DE" sz="3200" dirty="0"/>
              <a:t>Sozial und gerecht: </a:t>
            </a:r>
            <a:br>
              <a:rPr lang="de-DE" sz="3200" dirty="0"/>
            </a:br>
            <a:r>
              <a:rPr lang="de-DE" sz="3200" dirty="0"/>
              <a:t>Die Zukunft der Gesundheitsforschung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FB3CE0E6-8E0C-F340-975C-24485102A52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7148" t="8148" r="35794" b="18941"/>
          <a:stretch>
            <a:fillRect/>
          </a:stretch>
        </p:blipFill>
        <p:spPr>
          <a:xfrm>
            <a:off x="7366000" y="1567543"/>
            <a:ext cx="3928533" cy="4813447"/>
          </a:xfrm>
          <a:prstGeom prst="rect">
            <a:avLst/>
          </a:prstGeom>
        </p:spPr>
      </p:pic>
      <p:sp>
        <p:nvSpPr>
          <p:cNvPr id="11" name="Textfeld 10">
            <a:extLst>
              <a:ext uri="{FF2B5EF4-FFF2-40B4-BE49-F238E27FC236}">
                <a16:creationId xmlns:a16="http://schemas.microsoft.com/office/drawing/2014/main" id="{08A13D2E-D078-E0D5-574F-7E25EDD2A728}"/>
              </a:ext>
            </a:extLst>
          </p:cNvPr>
          <p:cNvSpPr txBox="1"/>
          <p:nvPr/>
        </p:nvSpPr>
        <p:spPr>
          <a:xfrm>
            <a:off x="7615522" y="1647356"/>
            <a:ext cx="3132667" cy="4648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>
                <a:tab pos="457200" algn="l"/>
              </a:tabLst>
              <a:defRPr/>
            </a:pPr>
            <a:r>
              <a:rPr kumimoji="0" lang="de-DE" sz="1800" b="1" i="0" u="none" strike="noStrike" kern="100" cap="none" spc="0" normalizeH="0" baseline="0" noProof="0" dirty="0">
                <a:ln>
                  <a:noFill/>
                </a:ln>
                <a:solidFill>
                  <a:srgbClr val="004F9F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Wo liegen die Zugangshürden?</a:t>
            </a:r>
            <a:endParaRPr kumimoji="0" lang="de-DE" sz="1800" b="0" i="0" u="none" strike="noStrike" kern="100" cap="none" spc="0" normalizeH="0" baseline="0" noProof="0" dirty="0">
              <a:ln>
                <a:noFill/>
              </a:ln>
              <a:solidFill>
                <a:srgbClr val="004F9F"/>
              </a:solidFill>
              <a:effectLst/>
              <a:uLnTx/>
              <a:uFillTx/>
              <a:latin typeface="Calibri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422F744A-E70F-65BB-EAC3-A03E9C3F4A98}"/>
              </a:ext>
            </a:extLst>
          </p:cNvPr>
          <p:cNvSpPr txBox="1"/>
          <p:nvPr/>
        </p:nvSpPr>
        <p:spPr>
          <a:xfrm>
            <a:off x="7640921" y="2318377"/>
            <a:ext cx="3403276" cy="984885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spAutoFit/>
          </a:bodyPr>
          <a:lstStyle/>
          <a:p>
            <a:pPr marR="0" lvl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Pct val="100000"/>
              <a:tabLst>
                <a:tab pos="457200" algn="l"/>
              </a:tabLst>
              <a:defRPr/>
            </a:pPr>
            <a:r>
              <a:rPr kumimoji="0" lang="de-DE" sz="1600" b="0" i="0" u="none" strike="noStrike" kern="100" cap="none" spc="0" normalizeH="0" baseline="0" noProof="0" dirty="0">
                <a:ln>
                  <a:noFill/>
                </a:ln>
                <a:solidFill>
                  <a:srgbClr val="6F6F6E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Teilnahme an Studien &amp; Zugang zu Innovationen:</a:t>
            </a:r>
            <a:br>
              <a:rPr kumimoji="0" lang="de-DE" sz="1600" b="0" i="0" u="none" strike="noStrike" kern="100" cap="none" spc="0" normalizeH="0" baseline="0" noProof="0" dirty="0">
                <a:ln>
                  <a:noFill/>
                </a:ln>
                <a:solidFill>
                  <a:srgbClr val="6F6F6E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</a:br>
            <a:r>
              <a:rPr kumimoji="0" lang="de-DE" sz="1600" b="0" i="0" u="none" strike="noStrike" kern="100" cap="none" spc="0" normalizeH="0" baseline="0" noProof="0" dirty="0">
                <a:ln>
                  <a:noFill/>
                </a:ln>
                <a:solidFill>
                  <a:srgbClr val="6F6F6E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→ Viele Gruppen werden gar nicht erst angesprochen oder ausgeschlossen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AD41828D-F6A4-2476-FCA7-4AC8DF7CD8EF}"/>
              </a:ext>
            </a:extLst>
          </p:cNvPr>
          <p:cNvSpPr txBox="1"/>
          <p:nvPr/>
        </p:nvSpPr>
        <p:spPr>
          <a:xfrm>
            <a:off x="7640921" y="3828475"/>
            <a:ext cx="3329477" cy="738664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spAutoFit/>
          </a:bodyPr>
          <a:lstStyle/>
          <a:p>
            <a:r>
              <a:rPr kumimoji="0" lang="de-DE" sz="1600" b="0" i="0" u="none" strike="noStrike" kern="100" cap="none" spc="0" normalizeH="0" baseline="0" noProof="0" dirty="0">
                <a:ln>
                  <a:noFill/>
                </a:ln>
                <a:solidFill>
                  <a:srgbClr val="6F6F6E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Digitale Spaltung:</a:t>
            </a:r>
            <a:br>
              <a:rPr kumimoji="0" lang="de-DE" sz="1600" b="0" i="0" u="none" strike="noStrike" kern="100" cap="none" spc="0" normalizeH="0" baseline="0" noProof="0" dirty="0">
                <a:ln>
                  <a:noFill/>
                </a:ln>
                <a:solidFill>
                  <a:srgbClr val="6F6F6E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</a:br>
            <a:r>
              <a:rPr kumimoji="0" lang="de-DE" sz="1600" b="0" i="0" u="none" strike="noStrike" kern="100" cap="none" spc="0" normalizeH="0" baseline="0" noProof="0" dirty="0">
                <a:ln>
                  <a:noFill/>
                </a:ln>
                <a:solidFill>
                  <a:srgbClr val="6F6F6E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→ Unzureichender Zugang zu Technik, fehlende digitale </a:t>
            </a:r>
            <a:endParaRPr lang="de-DE" sz="1600" dirty="0"/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AF62FEDB-8C06-627A-48DC-3D8D5152AA25}"/>
              </a:ext>
            </a:extLst>
          </p:cNvPr>
          <p:cNvSpPr txBox="1"/>
          <p:nvPr/>
        </p:nvSpPr>
        <p:spPr>
          <a:xfrm>
            <a:off x="7615522" y="5142744"/>
            <a:ext cx="3428675" cy="984885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spAutoFit/>
          </a:bodyPr>
          <a:lstStyle/>
          <a:p>
            <a:pPr marR="0" lvl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Pct val="100000"/>
              <a:tabLst>
                <a:tab pos="457200" algn="l"/>
              </a:tabLst>
              <a:defRPr/>
            </a:pPr>
            <a:r>
              <a:rPr kumimoji="0" lang="de-DE" sz="1600" b="0" i="0" u="none" strike="noStrike" kern="100" cap="none" spc="0" normalizeH="0" baseline="0" noProof="0" dirty="0">
                <a:ln>
                  <a:noFill/>
                </a:ln>
                <a:solidFill>
                  <a:srgbClr val="6F6F6E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Sprachliche &amp; soziale Barrieren:</a:t>
            </a:r>
            <a:br>
              <a:rPr kumimoji="0" lang="de-DE" sz="1600" b="0" i="0" u="none" strike="noStrike" kern="100" cap="none" spc="0" normalizeH="0" baseline="0" noProof="0" dirty="0">
                <a:ln>
                  <a:noFill/>
                </a:ln>
                <a:solidFill>
                  <a:srgbClr val="6F6F6E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</a:br>
            <a:r>
              <a:rPr kumimoji="0" lang="de-DE" sz="1600" b="0" i="0" u="none" strike="noStrike" kern="100" cap="none" spc="0" normalizeH="0" baseline="0" noProof="0" dirty="0">
                <a:ln>
                  <a:noFill/>
                </a:ln>
                <a:solidFill>
                  <a:srgbClr val="6F6F6E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→ Komplexe Fachsprache, fehlende Übersetzungen, mangelnde kulturelle Passung</a:t>
            </a:r>
          </a:p>
        </p:txBody>
      </p:sp>
      <p:pic>
        <p:nvPicPr>
          <p:cNvPr id="19" name="Grafik 18">
            <a:extLst>
              <a:ext uri="{FF2B5EF4-FFF2-40B4-BE49-F238E27FC236}">
                <a16:creationId xmlns:a16="http://schemas.microsoft.com/office/drawing/2014/main" id="{1A5D6D37-ECD2-D5A1-9527-FD52765FB29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66928" t="37381" r="8095" b="6956"/>
          <a:stretch>
            <a:fillRect/>
          </a:stretch>
        </p:blipFill>
        <p:spPr>
          <a:xfrm flipH="1">
            <a:off x="5522261" y="3437349"/>
            <a:ext cx="1367366" cy="2921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85476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11" grpId="0"/>
      <p:bldP spid="13" grpId="0" animBg="1"/>
      <p:bldP spid="15" grpId="0" animBg="1"/>
      <p:bldP spid="17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5B86F1-4840-44FD-A842-6534219FF1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EC974EBA-9939-0907-A96E-49B6B350AA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67543"/>
            <a:ext cx="10515600" cy="4529531"/>
          </a:xfrm>
        </p:spPr>
        <p:txBody>
          <a:bodyPr/>
          <a:lstStyle/>
          <a:p>
            <a:pPr marL="0" indent="0">
              <a:lnSpc>
                <a:spcPct val="150000"/>
              </a:lnSpc>
              <a:spcBef>
                <a:spcPts val="0"/>
              </a:spcBef>
              <a:buSzPct val="100000"/>
              <a:buNone/>
              <a:tabLst>
                <a:tab pos="457200" algn="l"/>
              </a:tabLst>
            </a:pPr>
            <a:r>
              <a:rPr lang="de-DE" sz="1800" kern="100" dirty="0">
                <a:cs typeface="Times New Roman" panose="02020603050405020304" pitchFamily="18" charset="0"/>
              </a:rPr>
              <a:t>Was braucht es für mehr Zugangsgerechtigkeit?</a:t>
            </a:r>
          </a:p>
          <a:p>
            <a:pPr marL="342900" indent="-342900">
              <a:lnSpc>
                <a:spcPct val="150000"/>
              </a:lnSpc>
              <a:spcBef>
                <a:spcPts val="0"/>
              </a:spcBef>
              <a:buSzPct val="100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de-DE" sz="1800" b="0" kern="100" dirty="0">
                <a:cs typeface="Times New Roman" panose="02020603050405020304" pitchFamily="18" charset="0"/>
              </a:rPr>
              <a:t> Barrierearme Prozesse</a:t>
            </a:r>
            <a:br>
              <a:rPr lang="de-DE" sz="1800" b="0" kern="100" dirty="0">
                <a:cs typeface="Times New Roman" panose="02020603050405020304" pitchFamily="18" charset="0"/>
              </a:rPr>
            </a:br>
            <a:r>
              <a:rPr lang="de-DE" sz="1800" b="0" kern="100" dirty="0">
                <a:cs typeface="Times New Roman" panose="02020603050405020304" pitchFamily="18" charset="0"/>
              </a:rPr>
              <a:t>→ Leichte Sprache, barrierefreie Online-Plattformen, </a:t>
            </a:r>
            <a:r>
              <a:rPr lang="de-DE" sz="1800" b="0" kern="100" dirty="0" err="1">
                <a:cs typeface="Times New Roman" panose="02020603050405020304" pitchFamily="18" charset="0"/>
              </a:rPr>
              <a:t>assistive</a:t>
            </a:r>
            <a:r>
              <a:rPr lang="de-DE" sz="1800" b="0" kern="100" dirty="0">
                <a:cs typeface="Times New Roman" panose="02020603050405020304" pitchFamily="18" charset="0"/>
              </a:rPr>
              <a:t> Technologien</a:t>
            </a:r>
          </a:p>
          <a:p>
            <a:pPr marL="342900" indent="-342900">
              <a:lnSpc>
                <a:spcPct val="150000"/>
              </a:lnSpc>
              <a:spcBef>
                <a:spcPts val="0"/>
              </a:spcBef>
              <a:buSzPct val="100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de-DE" sz="1800" b="0" kern="100" dirty="0">
                <a:cs typeface="Times New Roman" panose="02020603050405020304" pitchFamily="18" charset="0"/>
              </a:rPr>
              <a:t>Mehrsprachigkeit &amp; kultursensible Ansprache</a:t>
            </a:r>
            <a:br>
              <a:rPr lang="de-DE" sz="1800" b="0" kern="100" dirty="0">
                <a:cs typeface="Times New Roman" panose="02020603050405020304" pitchFamily="18" charset="0"/>
              </a:rPr>
            </a:br>
            <a:r>
              <a:rPr lang="de-DE" sz="1800" b="0" kern="100" dirty="0">
                <a:cs typeface="Times New Roman" panose="02020603050405020304" pitchFamily="18" charset="0"/>
              </a:rPr>
              <a:t>→ Materialien &amp; Kommunikation an Zielgruppen anpassen</a:t>
            </a:r>
          </a:p>
          <a:p>
            <a:pPr marL="342900" indent="-342900">
              <a:lnSpc>
                <a:spcPct val="150000"/>
              </a:lnSpc>
              <a:spcBef>
                <a:spcPts val="0"/>
              </a:spcBef>
              <a:buSzPct val="100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de-DE" sz="1800" b="0" kern="100" dirty="0">
                <a:cs typeface="Times New Roman" panose="02020603050405020304" pitchFamily="18" charset="0"/>
              </a:rPr>
              <a:t>Gezielte Beteiligung unterrepräsentierter Gruppen</a:t>
            </a:r>
            <a:br>
              <a:rPr lang="de-DE" sz="1800" b="0" kern="100" dirty="0">
                <a:cs typeface="Times New Roman" panose="02020603050405020304" pitchFamily="18" charset="0"/>
              </a:rPr>
            </a:br>
            <a:r>
              <a:rPr lang="de-DE" sz="1800" b="0" kern="100" dirty="0">
                <a:cs typeface="Times New Roman" panose="02020603050405020304" pitchFamily="18" charset="0"/>
              </a:rPr>
              <a:t>→ Outreach, Community-Beteiligung, Empowerment-Ansätze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2CA68517-E907-C30F-1753-90BD14CB528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1022790"/>
            <a:ext cx="9368123" cy="358320"/>
          </a:xfrm>
        </p:spPr>
        <p:txBody>
          <a:bodyPr/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de-DE" b="1" dirty="0"/>
              <a:t>Zugang für alle – Gerechtigkeit in Forschung und Gesundheitsdaten</a:t>
            </a:r>
            <a:endParaRPr lang="de-DE" sz="1800" kern="100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Textplatzhalter 6">
            <a:extLst>
              <a:ext uri="{FF2B5EF4-FFF2-40B4-BE49-F238E27FC236}">
                <a16:creationId xmlns:a16="http://schemas.microsoft.com/office/drawing/2014/main" id="{F8CCDE4A-041A-E5E1-CAF7-E47DC7817CDB}"/>
              </a:ext>
            </a:extLst>
          </p:cNvPr>
          <p:cNvSpPr txBox="1">
            <a:spLocks/>
          </p:cNvSpPr>
          <p:nvPr/>
        </p:nvSpPr>
        <p:spPr>
          <a:xfrm>
            <a:off x="0" y="4699558"/>
            <a:ext cx="12192000" cy="1181798"/>
          </a:xfrm>
          <a:prstGeom prst="rect">
            <a:avLst/>
          </a:prstGeom>
          <a:solidFill>
            <a:srgbClr val="D9D9D9"/>
          </a:solidFill>
          <a:ln w="12700" cap="flat" cmpd="sng" algn="ctr">
            <a:solidFill>
              <a:srgbClr val="D9D9D9"/>
            </a:solidFill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8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sz="1800" b="1" dirty="0">
                <a:solidFill>
                  <a:srgbClr val="004F9F"/>
                </a:solidFill>
              </a:rPr>
              <a:t>Fazit:</a:t>
            </a:r>
            <a:br>
              <a:rPr lang="de-DE" sz="1800" b="1" dirty="0">
                <a:solidFill>
                  <a:srgbClr val="004F9F"/>
                </a:solidFill>
              </a:rPr>
            </a:br>
            <a:r>
              <a:rPr lang="de-DE" sz="1800" b="1" dirty="0">
                <a:solidFill>
                  <a:srgbClr val="004F9F"/>
                </a:solidFill>
              </a:rPr>
              <a:t>Zugangsgerechtigkeit ist die Voraussetzung für faire Gesundheitsforschung – nur wer erreicht wird, kann auch profitieren.</a:t>
            </a:r>
            <a:endParaRPr lang="de-DE" sz="1800" dirty="0">
              <a:solidFill>
                <a:srgbClr val="004F9F"/>
              </a:solidFill>
            </a:endParaRPr>
          </a:p>
        </p:txBody>
      </p:sp>
      <p:sp>
        <p:nvSpPr>
          <p:cNvPr id="9" name="Titel 2">
            <a:extLst>
              <a:ext uri="{FF2B5EF4-FFF2-40B4-BE49-F238E27FC236}">
                <a16:creationId xmlns:a16="http://schemas.microsoft.com/office/drawing/2014/main" id="{5311A41B-6664-F479-2214-A7FFF44DFA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9452" y="218566"/>
            <a:ext cx="9958439" cy="700133"/>
          </a:xfrm>
        </p:spPr>
        <p:txBody>
          <a:bodyPr/>
          <a:lstStyle/>
          <a:p>
            <a:r>
              <a:rPr lang="de-DE" sz="3200" dirty="0"/>
              <a:t>Sozial und gerecht: </a:t>
            </a:r>
            <a:br>
              <a:rPr lang="de-DE" sz="3200" dirty="0"/>
            </a:br>
            <a:r>
              <a:rPr lang="de-DE" sz="3200" dirty="0"/>
              <a:t>Die Zukunft der Gesundheitsforschung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2F16BE78-2E65-890E-4C4D-BE101223D07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1940" t="6320" r="16380" b="8052"/>
          <a:stretch>
            <a:fillRect/>
          </a:stretch>
        </p:blipFill>
        <p:spPr>
          <a:xfrm flipH="1">
            <a:off x="10317890" y="2864075"/>
            <a:ext cx="1455009" cy="1835483"/>
          </a:xfrm>
          <a:prstGeom prst="rect">
            <a:avLst/>
          </a:prstGeom>
        </p:spPr>
      </p:pic>
      <p:sp>
        <p:nvSpPr>
          <p:cNvPr id="12" name="Textplatzhalter 5">
            <a:extLst>
              <a:ext uri="{FF2B5EF4-FFF2-40B4-BE49-F238E27FC236}">
                <a16:creationId xmlns:a16="http://schemas.microsoft.com/office/drawing/2014/main" id="{F2881577-B806-73C4-8A90-DCC40FB913C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38200" y="6210300"/>
            <a:ext cx="10515600" cy="214313"/>
          </a:xfrm>
        </p:spPr>
        <p:txBody>
          <a:bodyPr/>
          <a:lstStyle/>
          <a:p>
            <a:r>
              <a:rPr lang="de-DE" kern="100" dirty="0" err="1">
                <a:solidFill>
                  <a:srgbClr val="6F6F6E"/>
                </a:solidFill>
                <a:cs typeface="Times New Roman" panose="02020603050405020304" pitchFamily="18" charset="0"/>
              </a:rPr>
              <a:t>Chiou</a:t>
            </a:r>
            <a:r>
              <a:rPr lang="de-DE" kern="100" dirty="0">
                <a:solidFill>
                  <a:srgbClr val="6F6F6E"/>
                </a:solidFill>
                <a:cs typeface="Times New Roman" panose="02020603050405020304" pitchFamily="18" charset="0"/>
              </a:rPr>
              <a:t>, L. &amp; Tucker, C. (2020). </a:t>
            </a:r>
            <a:r>
              <a:rPr lang="de-DE" kern="100" dirty="0" err="1">
                <a:solidFill>
                  <a:srgbClr val="6F6F6E"/>
                </a:solidFill>
                <a:cs typeface="Times New Roman" panose="02020603050405020304" pitchFamily="18" charset="0"/>
              </a:rPr>
              <a:t>Social</a:t>
            </a:r>
            <a:r>
              <a:rPr lang="de-DE" kern="100" dirty="0">
                <a:solidFill>
                  <a:srgbClr val="6F6F6E"/>
                </a:solidFill>
                <a:cs typeface="Times New Roman" panose="02020603050405020304" pitchFamily="18" charset="0"/>
              </a:rPr>
              <a:t> Distancing, Internet Access and Inequality. https://doi.org/10.3386/w26982</a:t>
            </a:r>
            <a:br>
              <a:rPr lang="de-DE" kern="100" dirty="0">
                <a:solidFill>
                  <a:srgbClr val="6F6F6E"/>
                </a:solidFill>
                <a:cs typeface="Times New Roman" panose="02020603050405020304" pitchFamily="18" charset="0"/>
              </a:rPr>
            </a:br>
            <a:r>
              <a:rPr lang="de-DE" kern="100" dirty="0">
                <a:solidFill>
                  <a:srgbClr val="6F6F6E"/>
                </a:solidFill>
                <a:cs typeface="Times New Roman" panose="02020603050405020304" pitchFamily="18" charset="0"/>
              </a:rPr>
              <a:t>Deutscher Ethikrat. (2023, 23. November). Herausforderungen im Umgang mit seltenen Erkrankungen: Ad-Hoc-Empfehlung. Deutscher Ethikrat</a:t>
            </a:r>
            <a:br>
              <a:rPr lang="de-DE" kern="100" dirty="0">
                <a:solidFill>
                  <a:srgbClr val="6F6F6E"/>
                </a:solidFill>
                <a:cs typeface="Times New Roman" panose="02020603050405020304" pitchFamily="18" charset="0"/>
              </a:rPr>
            </a:br>
            <a:r>
              <a:rPr lang="de-DE" dirty="0">
                <a:solidFill>
                  <a:srgbClr val="6F6F6E"/>
                </a:solidFill>
              </a:rPr>
              <a:t>Bourdieu, P. (1983). Ökonomisches Kapital, kulturelles Kapital, soziales Kapital. In Soziale Ungleichheiten (S. 183–198). Schwartz.</a:t>
            </a:r>
          </a:p>
          <a:p>
            <a:r>
              <a:rPr lang="de-DE" kern="100" dirty="0">
                <a:solidFill>
                  <a:srgbClr val="6F6F6E"/>
                </a:solidFill>
                <a:cs typeface="Times New Roman" panose="02020603050405020304" pitchFamily="18" charset="0"/>
              </a:rPr>
              <a:t>. </a:t>
            </a:r>
          </a:p>
          <a:p>
            <a:endParaRPr lang="de-DE" dirty="0">
              <a:solidFill>
                <a:srgbClr val="6F6F6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28846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2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4F267F-70B1-F877-2709-E1EC9C2AED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6C350083-7ACC-12E6-7FE1-61092787B2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799691"/>
            <a:ext cx="4129216" cy="1612088"/>
          </a:xfrm>
        </p:spPr>
        <p:txBody>
          <a:bodyPr/>
          <a:lstStyle/>
          <a:p>
            <a:pPr marL="11113" indent="-11113">
              <a:lnSpc>
                <a:spcPct val="115000"/>
              </a:lnSpc>
              <a:spcAft>
                <a:spcPts val="800"/>
              </a:spcAft>
              <a:buNone/>
            </a:pPr>
            <a:r>
              <a:rPr lang="de-DE" sz="1800" kern="100" dirty="0">
                <a:cs typeface="Times New Roman" panose="02020603050405020304" pitchFamily="18" charset="0"/>
              </a:rPr>
              <a:t>Zentrale Aussage: </a:t>
            </a:r>
            <a:br>
              <a:rPr lang="de-DE" sz="1800" kern="100" dirty="0">
                <a:cs typeface="Times New Roman" panose="02020603050405020304" pitchFamily="18" charset="0"/>
              </a:rPr>
            </a:br>
            <a:r>
              <a:rPr lang="de-DE" sz="1800" b="0" kern="100" dirty="0">
                <a:cs typeface="Times New Roman" panose="02020603050405020304" pitchFamily="18" charset="0"/>
              </a:rPr>
              <a:t>Patient:innen sollen nicht nur Datenquelle, sondern aktive Mitgestaltende von Forschung und Datennutzung sein.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8E7FF927-3690-A185-7ABD-E7CE1D58A3A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1022790"/>
            <a:ext cx="9368123" cy="358320"/>
          </a:xfrm>
        </p:spPr>
        <p:txBody>
          <a:bodyPr/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de-DE" b="1" dirty="0" err="1"/>
              <a:t>Patient:innen</a:t>
            </a:r>
            <a:r>
              <a:rPr lang="de-DE" b="1" dirty="0"/>
              <a:t> als </a:t>
            </a:r>
            <a:r>
              <a:rPr lang="de-DE" b="1" dirty="0" err="1"/>
              <a:t>Partner:innen</a:t>
            </a:r>
            <a:r>
              <a:rPr lang="de-DE" b="1" dirty="0"/>
              <a:t> – Für eine Forschung auf Augenhöhe</a:t>
            </a:r>
            <a:endParaRPr lang="de-DE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E93570D8-9936-FE64-D3A8-008A8BE6CD4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38200" y="6401216"/>
            <a:ext cx="10515600" cy="214313"/>
          </a:xfrm>
        </p:spPr>
        <p:txBody>
          <a:bodyPr/>
          <a:lstStyle/>
          <a:p>
            <a:r>
              <a:rPr lang="de-DE" dirty="0" err="1">
                <a:solidFill>
                  <a:srgbClr val="6F6F6E"/>
                </a:solidFill>
              </a:rPr>
              <a:t>Seymer</a:t>
            </a:r>
            <a:r>
              <a:rPr lang="de-DE" dirty="0">
                <a:solidFill>
                  <a:srgbClr val="6F6F6E"/>
                </a:solidFill>
              </a:rPr>
              <a:t>, A. &amp; </a:t>
            </a:r>
            <a:r>
              <a:rPr lang="de-DE" dirty="0" err="1">
                <a:solidFill>
                  <a:srgbClr val="6F6F6E"/>
                </a:solidFill>
              </a:rPr>
              <a:t>Weichbold</a:t>
            </a:r>
            <a:r>
              <a:rPr lang="de-DE" dirty="0">
                <a:solidFill>
                  <a:srgbClr val="6F6F6E"/>
                </a:solidFill>
              </a:rPr>
              <a:t>, M. (2018). </a:t>
            </a:r>
            <a:r>
              <a:rPr lang="de-DE" dirty="0" err="1">
                <a:solidFill>
                  <a:srgbClr val="6F6F6E"/>
                </a:solidFill>
              </a:rPr>
              <a:t>Social</a:t>
            </a:r>
            <a:r>
              <a:rPr lang="de-DE" dirty="0">
                <a:solidFill>
                  <a:srgbClr val="6F6F6E"/>
                </a:solidFill>
              </a:rPr>
              <a:t> </a:t>
            </a:r>
            <a:r>
              <a:rPr lang="de-DE" dirty="0" err="1">
                <a:solidFill>
                  <a:srgbClr val="6F6F6E"/>
                </a:solidFill>
              </a:rPr>
              <a:t>Inequalities</a:t>
            </a:r>
            <a:r>
              <a:rPr lang="de-DE" dirty="0">
                <a:solidFill>
                  <a:srgbClr val="6F6F6E"/>
                </a:solidFill>
              </a:rPr>
              <a:t> and </a:t>
            </a:r>
            <a:r>
              <a:rPr lang="de-DE" dirty="0" err="1">
                <a:solidFill>
                  <a:srgbClr val="6F6F6E"/>
                </a:solidFill>
              </a:rPr>
              <a:t>the</a:t>
            </a:r>
            <a:r>
              <a:rPr lang="de-DE" dirty="0">
                <a:solidFill>
                  <a:srgbClr val="6F6F6E"/>
                </a:solidFill>
              </a:rPr>
              <a:t> </a:t>
            </a:r>
            <a:r>
              <a:rPr lang="de-DE" dirty="0" err="1">
                <a:solidFill>
                  <a:srgbClr val="6F6F6E"/>
                </a:solidFill>
              </a:rPr>
              <a:t>Effects</a:t>
            </a:r>
            <a:r>
              <a:rPr lang="de-DE" dirty="0">
                <a:solidFill>
                  <a:srgbClr val="6F6F6E"/>
                </a:solidFill>
              </a:rPr>
              <a:t> </a:t>
            </a:r>
            <a:r>
              <a:rPr lang="de-DE" dirty="0" err="1">
                <a:solidFill>
                  <a:srgbClr val="6F6F6E"/>
                </a:solidFill>
              </a:rPr>
              <a:t>of</a:t>
            </a:r>
            <a:r>
              <a:rPr lang="de-DE" dirty="0">
                <a:solidFill>
                  <a:srgbClr val="6F6F6E"/>
                </a:solidFill>
              </a:rPr>
              <a:t> Incentives on Survey </a:t>
            </a:r>
            <a:r>
              <a:rPr lang="de-DE" dirty="0" err="1">
                <a:solidFill>
                  <a:srgbClr val="6F6F6E"/>
                </a:solidFill>
              </a:rPr>
              <a:t>Participation</a:t>
            </a:r>
            <a:r>
              <a:rPr lang="de-DE" dirty="0">
                <a:solidFill>
                  <a:srgbClr val="6F6F6E"/>
                </a:solidFill>
              </a:rPr>
              <a:t>: A </a:t>
            </a:r>
            <a:r>
              <a:rPr lang="de-DE" dirty="0" err="1">
                <a:solidFill>
                  <a:srgbClr val="6F6F6E"/>
                </a:solidFill>
              </a:rPr>
              <a:t>Recruitment</a:t>
            </a:r>
            <a:r>
              <a:rPr lang="de-DE" dirty="0">
                <a:solidFill>
                  <a:srgbClr val="6F6F6E"/>
                </a:solidFill>
              </a:rPr>
              <a:t> Experiment. Österreichische Zeitschrift für Politikwissenschaft, 47(2), 5. https://doi.org/10.15203/ozp.2393.vol47iss2</a:t>
            </a:r>
          </a:p>
        </p:txBody>
      </p:sp>
      <p:sp>
        <p:nvSpPr>
          <p:cNvPr id="8" name="Titel 2">
            <a:extLst>
              <a:ext uri="{FF2B5EF4-FFF2-40B4-BE49-F238E27FC236}">
                <a16:creationId xmlns:a16="http://schemas.microsoft.com/office/drawing/2014/main" id="{AED1F559-C11A-18B5-42D5-B382A56578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9452" y="218566"/>
            <a:ext cx="9958439" cy="700133"/>
          </a:xfrm>
        </p:spPr>
        <p:txBody>
          <a:bodyPr/>
          <a:lstStyle/>
          <a:p>
            <a:r>
              <a:rPr lang="de-DE" sz="3200" dirty="0"/>
              <a:t>Sozial und gerecht: </a:t>
            </a:r>
            <a:br>
              <a:rPr lang="de-DE" sz="3200" dirty="0"/>
            </a:br>
            <a:r>
              <a:rPr lang="de-DE" sz="3200" dirty="0"/>
              <a:t>Die Zukunft der Gesundheitsforschung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6C5F77AB-023D-64A6-869A-43CA68E1F72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7148" t="8148" r="35794" b="18941"/>
          <a:stretch>
            <a:fillRect/>
          </a:stretch>
        </p:blipFill>
        <p:spPr>
          <a:xfrm>
            <a:off x="7366000" y="1567543"/>
            <a:ext cx="3928533" cy="4813447"/>
          </a:xfrm>
          <a:prstGeom prst="rect">
            <a:avLst/>
          </a:prstGeom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DB008DC2-F64E-BD96-D63E-7D645F41D737}"/>
              </a:ext>
            </a:extLst>
          </p:cNvPr>
          <p:cNvSpPr txBox="1"/>
          <p:nvPr/>
        </p:nvSpPr>
        <p:spPr>
          <a:xfrm>
            <a:off x="7615522" y="1647356"/>
            <a:ext cx="3329477" cy="37253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>
                <a:tab pos="457200" algn="l"/>
              </a:tabLst>
              <a:defRPr/>
            </a:pPr>
            <a:r>
              <a:rPr kumimoji="0" lang="de-DE" sz="1800" b="1" i="0" u="none" strike="noStrike" kern="100" cap="none" spc="0" normalizeH="0" baseline="0" noProof="0" dirty="0">
                <a:ln>
                  <a:noFill/>
                </a:ln>
                <a:solidFill>
                  <a:srgbClr val="004F9F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Warum Partizipation wichtig ist:</a:t>
            </a:r>
            <a:endParaRPr kumimoji="0" lang="de-DE" sz="1800" b="0" i="0" u="none" strike="noStrike" kern="100" cap="none" spc="0" normalizeH="0" baseline="0" noProof="0" dirty="0">
              <a:ln>
                <a:noFill/>
              </a:ln>
              <a:solidFill>
                <a:srgbClr val="004F9F"/>
              </a:solidFill>
              <a:effectLst/>
              <a:uLnTx/>
              <a:uFillTx/>
              <a:latin typeface="Calibri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8795AB37-0309-C7AA-2B29-5736BF582F32}"/>
              </a:ext>
            </a:extLst>
          </p:cNvPr>
          <p:cNvSpPr txBox="1"/>
          <p:nvPr/>
        </p:nvSpPr>
        <p:spPr>
          <a:xfrm>
            <a:off x="7640921" y="2440967"/>
            <a:ext cx="3403276" cy="738664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spAutoFit/>
          </a:bodyPr>
          <a:lstStyle/>
          <a:p>
            <a:pPr lvl="0">
              <a:buSzPct val="100000"/>
              <a:tabLst>
                <a:tab pos="457200" algn="l"/>
              </a:tabLst>
            </a:pPr>
            <a:r>
              <a:rPr lang="de-DE" sz="1600" kern="100" dirty="0">
                <a:solidFill>
                  <a:srgbClr val="6F6F6E"/>
                </a:solidFill>
                <a:cs typeface="Times New Roman" panose="02020603050405020304" pitchFamily="18" charset="0"/>
              </a:rPr>
              <a:t>Erfahrungen &amp; Lebensrealitäten zählen:</a:t>
            </a:r>
            <a:br>
              <a:rPr lang="de-DE" sz="1600" kern="100" dirty="0">
                <a:solidFill>
                  <a:srgbClr val="6F6F6E"/>
                </a:solidFill>
                <a:cs typeface="Times New Roman" panose="02020603050405020304" pitchFamily="18" charset="0"/>
              </a:rPr>
            </a:br>
            <a:r>
              <a:rPr lang="de-DE" sz="1600" kern="100" dirty="0">
                <a:solidFill>
                  <a:srgbClr val="6F6F6E"/>
                </a:solidFill>
                <a:cs typeface="Times New Roman" panose="02020603050405020304" pitchFamily="18" charset="0"/>
              </a:rPr>
              <a:t>→ Nur wer Betroffene einbezieht, erkennt reale Bedürfnisse &amp; Risiken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7F890F93-C18F-EBB7-DD65-D47F59C27025}"/>
              </a:ext>
            </a:extLst>
          </p:cNvPr>
          <p:cNvSpPr txBox="1"/>
          <p:nvPr/>
        </p:nvSpPr>
        <p:spPr>
          <a:xfrm>
            <a:off x="7640921" y="3630322"/>
            <a:ext cx="3403276" cy="1188000"/>
          </a:xfrm>
          <a:prstGeom prst="rect">
            <a:avLst/>
          </a:prstGeom>
          <a:solidFill>
            <a:schemeClr val="bg1"/>
          </a:solidFill>
          <a:effectLst>
            <a:softEdge rad="0"/>
          </a:effectLst>
        </p:spPr>
        <p:txBody>
          <a:bodyPr wrap="square" lIns="0" tIns="0" rIns="0" bIns="0">
            <a:spAutoFit/>
          </a:bodyPr>
          <a:lstStyle/>
          <a:p>
            <a:pPr lvl="0">
              <a:buSzPct val="100000"/>
              <a:tabLst>
                <a:tab pos="457200" algn="l"/>
              </a:tabLst>
            </a:pPr>
            <a:r>
              <a:rPr lang="de-DE" sz="1600" kern="100" dirty="0">
                <a:solidFill>
                  <a:srgbClr val="6F6F6E"/>
                </a:solidFill>
                <a:cs typeface="Times New Roman" panose="02020603050405020304" pitchFamily="18" charset="0"/>
              </a:rPr>
              <a:t>Patient:innen = </a:t>
            </a:r>
            <a:r>
              <a:rPr lang="de-DE" sz="1600" kern="100" dirty="0" err="1">
                <a:solidFill>
                  <a:srgbClr val="6F6F6E"/>
                </a:solidFill>
                <a:cs typeface="Times New Roman" panose="02020603050405020304" pitchFamily="18" charset="0"/>
              </a:rPr>
              <a:t>Expert:innen</a:t>
            </a:r>
            <a:r>
              <a:rPr lang="de-DE" sz="1600" kern="100" dirty="0">
                <a:solidFill>
                  <a:srgbClr val="6F6F6E"/>
                </a:solidFill>
                <a:cs typeface="Times New Roman" panose="02020603050405020304" pitchFamily="18" charset="0"/>
              </a:rPr>
              <a:t> ihrer Lebenswelt:</a:t>
            </a:r>
            <a:br>
              <a:rPr lang="de-DE" sz="1600" kern="100" dirty="0">
                <a:solidFill>
                  <a:srgbClr val="6F6F6E"/>
                </a:solidFill>
                <a:cs typeface="Times New Roman" panose="02020603050405020304" pitchFamily="18" charset="0"/>
              </a:rPr>
            </a:br>
            <a:r>
              <a:rPr lang="de-DE" sz="1600" kern="100" dirty="0">
                <a:solidFill>
                  <a:srgbClr val="6F6F6E"/>
                </a:solidFill>
                <a:cs typeface="Times New Roman" panose="02020603050405020304" pitchFamily="18" charset="0"/>
              </a:rPr>
              <a:t>→ Krankheit, Gesundheit &amp; Versorgung werden subjektiv erlebt – und müssen so auch erforscht werden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8EF4BEBB-E263-C62D-9B2C-88C8E7A34F43}"/>
              </a:ext>
            </a:extLst>
          </p:cNvPr>
          <p:cNvSpPr txBox="1"/>
          <p:nvPr/>
        </p:nvSpPr>
        <p:spPr>
          <a:xfrm>
            <a:off x="7615522" y="5142744"/>
            <a:ext cx="3428675" cy="984885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spAutoFit/>
          </a:bodyPr>
          <a:lstStyle/>
          <a:p>
            <a:pPr lvl="0">
              <a:buSzPct val="100000"/>
              <a:tabLst>
                <a:tab pos="457200" algn="l"/>
              </a:tabLst>
            </a:pPr>
            <a:r>
              <a:rPr lang="de-DE" sz="1600" kern="100" dirty="0">
                <a:solidFill>
                  <a:srgbClr val="6F6F6E"/>
                </a:solidFill>
                <a:cs typeface="Times New Roman" panose="02020603050405020304" pitchFamily="18" charset="0"/>
              </a:rPr>
              <a:t>Forschung demokratisieren:</a:t>
            </a:r>
            <a:br>
              <a:rPr lang="de-DE" sz="1600" kern="100" dirty="0">
                <a:solidFill>
                  <a:srgbClr val="6F6F6E"/>
                </a:solidFill>
                <a:cs typeface="Times New Roman" panose="02020603050405020304" pitchFamily="18" charset="0"/>
              </a:rPr>
            </a:br>
            <a:r>
              <a:rPr lang="de-DE" sz="1600" kern="100" dirty="0">
                <a:solidFill>
                  <a:srgbClr val="6F6F6E"/>
                </a:solidFill>
                <a:cs typeface="Times New Roman" panose="02020603050405020304" pitchFamily="18" charset="0"/>
              </a:rPr>
              <a:t>→ Entscheidungen nicht nur von "oben" – Mitbestimmung schafft Vertrauen und Relevanz</a:t>
            </a: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D1D5DB48-B1D4-2195-7A3C-5DEF559A223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66928" t="37381" r="8095" b="6956"/>
          <a:stretch>
            <a:fillRect/>
          </a:stretch>
        </p:blipFill>
        <p:spPr>
          <a:xfrm flipH="1">
            <a:off x="5522261" y="3437349"/>
            <a:ext cx="1367366" cy="2921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13425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3" grpId="0"/>
      <p:bldP spid="7" grpId="0" animBg="1"/>
      <p:bldP spid="9" grpId="0" animBg="1"/>
      <p:bldP spid="1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B5A0F5-66E6-F58C-D7B7-AD04052E53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00DCF12D-0152-5D78-62EC-7024D1BE59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9452" y="218566"/>
            <a:ext cx="9958439" cy="700133"/>
          </a:xfrm>
        </p:spPr>
        <p:txBody>
          <a:bodyPr/>
          <a:lstStyle/>
          <a:p>
            <a:r>
              <a:rPr lang="de-DE" sz="3200" dirty="0"/>
              <a:t>Sozial und gerecht: </a:t>
            </a:r>
            <a:br>
              <a:rPr lang="de-DE" sz="3200" dirty="0"/>
            </a:br>
            <a:r>
              <a:rPr lang="de-DE" sz="3200" dirty="0"/>
              <a:t>Die Zukunft der Gesundheitsforschung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3EA36094-D07C-2FC3-695D-24C06B4CBE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567543"/>
            <a:ext cx="5379720" cy="4529531"/>
          </a:xfrm>
        </p:spPr>
        <p:txBody>
          <a:bodyPr/>
          <a:lstStyle/>
          <a:p>
            <a:pPr marL="0" indent="0" algn="just">
              <a:lnSpc>
                <a:spcPct val="115000"/>
              </a:lnSpc>
              <a:spcAft>
                <a:spcPts val="800"/>
              </a:spcAft>
              <a:buNone/>
            </a:pPr>
            <a:r>
              <a:rPr lang="de-DE" sz="1800" b="1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Der soziale Aspekt befasst sich mit den gesellschaftlichen Auswirkungen, Ungleichheiten und Teilhabe-Fragen, die durch neue Technologien, Forschung oder Innovation entstehen.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de-DE" sz="1800" b="1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Zentrale Themen:</a:t>
            </a:r>
            <a:endParaRPr lang="de-DE" sz="1800" kern="100" dirty="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Symbol" panose="05050102010706020507" pitchFamily="18" charset="2"/>
              <a:buChar char=""/>
              <a:tabLst>
                <a:tab pos="457200" algn="l"/>
                <a:tab pos="6642100" algn="l"/>
              </a:tabLst>
              <a:defRPr/>
            </a:pPr>
            <a:r>
              <a:rPr kumimoji="0" lang="de-DE" sz="1600" b="0" i="0" u="none" strike="noStrike" kern="100" cap="none" spc="0" normalizeH="0" baseline="0" noProof="0" dirty="0">
                <a:ln>
                  <a:noFill/>
                </a:ln>
                <a:solidFill>
                  <a:srgbClr val="6F6F6E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Verteilung von Chancen &amp; Risiken</a:t>
            </a:r>
          </a:p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Symbol" panose="05050102010706020507" pitchFamily="18" charset="2"/>
              <a:buChar char=""/>
              <a:tabLst>
                <a:tab pos="457200" algn="l"/>
              </a:tabLst>
              <a:defRPr/>
            </a:pPr>
            <a:r>
              <a:rPr kumimoji="0" lang="de-DE" sz="1600" b="0" i="0" u="none" strike="noStrike" kern="100" cap="none" spc="0" normalizeH="0" baseline="0" noProof="0" dirty="0">
                <a:ln>
                  <a:noFill/>
                </a:ln>
                <a:solidFill>
                  <a:srgbClr val="6F6F6E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Auswirkungen auf Lebensrealitäten (z. B. Arbeit, Bildung)</a:t>
            </a:r>
          </a:p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Symbol" panose="05050102010706020507" pitchFamily="18" charset="2"/>
              <a:buChar char=""/>
              <a:tabLst>
                <a:tab pos="457200" algn="l"/>
              </a:tabLst>
              <a:defRPr/>
            </a:pPr>
            <a:r>
              <a:rPr kumimoji="0" lang="de-DE" sz="1600" b="0" i="0" u="none" strike="noStrike" kern="100" cap="none" spc="0" normalizeH="0" baseline="0" noProof="0" dirty="0">
                <a:ln>
                  <a:noFill/>
                </a:ln>
                <a:solidFill>
                  <a:srgbClr val="6F6F6E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Soziale Gerechtigkeit &amp; Inklusion</a:t>
            </a:r>
          </a:p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Symbol" panose="05050102010706020507" pitchFamily="18" charset="2"/>
              <a:buChar char=""/>
              <a:tabLst>
                <a:tab pos="457200" algn="l"/>
              </a:tabLst>
              <a:defRPr/>
            </a:pPr>
            <a:r>
              <a:rPr kumimoji="0" lang="de-DE" sz="1600" b="0" i="0" u="none" strike="noStrike" kern="100" cap="none" spc="0" normalizeH="0" baseline="0" noProof="0" dirty="0">
                <a:ln>
                  <a:noFill/>
                </a:ln>
                <a:solidFill>
                  <a:srgbClr val="6F6F6E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Gesellschaftlicher Wandel durch Technik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BDABDD35-89E5-3921-C353-4758BD2916C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1022790"/>
            <a:ext cx="9368123" cy="358320"/>
          </a:xfrm>
        </p:spPr>
        <p:txBody>
          <a:bodyPr/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de-DE" sz="1800" b="1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Gegenstand: Was meint der soziale Aspekt?</a:t>
            </a:r>
            <a:endParaRPr lang="de-DE" sz="1800" kern="100" dirty="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5E135258-FEE6-293D-6F0F-4267DBDEC08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10" name="Abgerundete rechteckige Legende 9">
            <a:extLst>
              <a:ext uri="{FF2B5EF4-FFF2-40B4-BE49-F238E27FC236}">
                <a16:creationId xmlns:a16="http://schemas.microsoft.com/office/drawing/2014/main" id="{07B6F8E9-9633-513A-AD95-6329972DDCBF}"/>
              </a:ext>
            </a:extLst>
          </p:cNvPr>
          <p:cNvSpPr/>
          <p:nvPr/>
        </p:nvSpPr>
        <p:spPr>
          <a:xfrm>
            <a:off x="7393576" y="1802424"/>
            <a:ext cx="3747274" cy="824261"/>
          </a:xfrm>
          <a:prstGeom prst="wedgeRoundRectCallout">
            <a:avLst>
              <a:gd name="adj1" fmla="val -42639"/>
              <a:gd name="adj2" fmla="val 72996"/>
              <a:gd name="adj3" fmla="val 16667"/>
            </a:avLst>
          </a:prstGeom>
          <a:solidFill>
            <a:srgbClr val="004F9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 b="1" kern="100" dirty="0">
                <a:solidFill>
                  <a:schemeClr val="bg1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Was will der soziale Aspekt erreichen?</a:t>
            </a:r>
            <a:endParaRPr lang="de-DE" sz="1600" dirty="0">
              <a:solidFill>
                <a:schemeClr val="bg1"/>
              </a:solidFill>
            </a:endParaRPr>
          </a:p>
        </p:txBody>
      </p:sp>
      <p:sp>
        <p:nvSpPr>
          <p:cNvPr id="11" name="Abgerundete rechteckige Legende 10">
            <a:extLst>
              <a:ext uri="{FF2B5EF4-FFF2-40B4-BE49-F238E27FC236}">
                <a16:creationId xmlns:a16="http://schemas.microsoft.com/office/drawing/2014/main" id="{F597F583-F5D6-72F8-2218-42D2A5A68DDB}"/>
              </a:ext>
            </a:extLst>
          </p:cNvPr>
          <p:cNvSpPr/>
          <p:nvPr/>
        </p:nvSpPr>
        <p:spPr>
          <a:xfrm>
            <a:off x="7393576" y="3048000"/>
            <a:ext cx="3747275" cy="2973421"/>
          </a:xfrm>
          <a:prstGeom prst="wedgeRoundRectCallout">
            <a:avLst>
              <a:gd name="adj1" fmla="val 39263"/>
              <a:gd name="adj2" fmla="val 60554"/>
              <a:gd name="adj3" fmla="val 16667"/>
            </a:avLst>
          </a:prstGeom>
          <a:noFill/>
          <a:ln w="19050">
            <a:solidFill>
              <a:srgbClr val="004F9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28600">
              <a:spcBef>
                <a:spcPts val="1000"/>
              </a:spcBef>
              <a:spcAft>
                <a:spcPts val="800"/>
              </a:spcAft>
              <a:defRPr/>
            </a:pPr>
            <a:r>
              <a:rPr lang="de-DE" sz="1600" b="1" kern="100" dirty="0">
                <a:solidFill>
                  <a:srgbClr val="004F9F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Forschung soll sozialverträglich und gerecht gestaltet werden. Konkret bedeutet das:</a:t>
            </a:r>
          </a:p>
          <a:p>
            <a:pPr marL="285750" lvl="0" indent="-285750">
              <a:spcAft>
                <a:spcPts val="600"/>
              </a:spcAft>
              <a:buSzPct val="100000"/>
              <a:buFont typeface="Calibri" panose="020F0502020204030204" pitchFamily="34" charset="0"/>
              <a:buChar char="→"/>
              <a:tabLst>
                <a:tab pos="457200" algn="l"/>
              </a:tabLst>
            </a:pPr>
            <a:r>
              <a:rPr lang="de-DE" sz="1400" kern="100" dirty="0">
                <a:solidFill>
                  <a:srgbClr val="6F6F6E"/>
                </a:solidFill>
                <a:cs typeface="Times New Roman" panose="02020603050405020304" pitchFamily="18" charset="0"/>
              </a:rPr>
              <a:t>Benachteiligung vermeiden</a:t>
            </a:r>
            <a:endParaRPr lang="de-DE" sz="1400" kern="100" dirty="0">
              <a:solidFill>
                <a:srgbClr val="6F6F6E"/>
              </a:solidFill>
              <a:cs typeface="Times New Roman" panose="02020603050405020304" pitchFamily="18" charset="0"/>
              <a:sym typeface="Wingdings" pitchFamily="2" charset="2"/>
            </a:endParaRPr>
          </a:p>
          <a:p>
            <a:pPr marL="285750" lvl="0" indent="-285750">
              <a:spcAft>
                <a:spcPts val="600"/>
              </a:spcAft>
              <a:buSzPct val="100000"/>
              <a:buFont typeface="Calibri" panose="020F0502020204030204" pitchFamily="34" charset="0"/>
              <a:buChar char="→"/>
              <a:tabLst>
                <a:tab pos="457200" algn="l"/>
              </a:tabLst>
            </a:pPr>
            <a:r>
              <a:rPr lang="de-DE" sz="1400" kern="100" dirty="0">
                <a:solidFill>
                  <a:srgbClr val="6F6F6E"/>
                </a:solidFill>
                <a:cs typeface="Times New Roman" panose="02020603050405020304" pitchFamily="18" charset="0"/>
              </a:rPr>
              <a:t>Teilhabe ermöglichen</a:t>
            </a:r>
          </a:p>
          <a:p>
            <a:pPr marL="285750" lvl="0" indent="-285750">
              <a:spcAft>
                <a:spcPts val="600"/>
              </a:spcAft>
              <a:buSzPct val="100000"/>
              <a:buFont typeface="Calibri" panose="020F0502020204030204" pitchFamily="34" charset="0"/>
              <a:buChar char="→"/>
              <a:tabLst>
                <a:tab pos="457200" algn="l"/>
              </a:tabLst>
            </a:pPr>
            <a:r>
              <a:rPr lang="de-DE" sz="1400" kern="100" dirty="0">
                <a:solidFill>
                  <a:srgbClr val="6F6F6E"/>
                </a:solidFill>
                <a:cs typeface="Times New Roman" panose="02020603050405020304" pitchFamily="18" charset="0"/>
              </a:rPr>
              <a:t>Macht- und Abhängigkeitsverhältnisse     reflektieren</a:t>
            </a:r>
          </a:p>
          <a:p>
            <a:pPr marL="285750" lvl="0" indent="-285750">
              <a:spcAft>
                <a:spcPts val="600"/>
              </a:spcAft>
              <a:buSzPct val="100000"/>
              <a:buFont typeface="Calibri" panose="020F0502020204030204" pitchFamily="34" charset="0"/>
              <a:buChar char="→"/>
              <a:tabLst>
                <a:tab pos="457200" algn="l"/>
              </a:tabLst>
            </a:pPr>
            <a:r>
              <a:rPr lang="de-DE" sz="1400" kern="100" dirty="0">
                <a:solidFill>
                  <a:srgbClr val="6F6F6E"/>
                </a:solidFill>
                <a:cs typeface="Times New Roman" panose="02020603050405020304" pitchFamily="18" charset="0"/>
              </a:rPr>
              <a:t>Akzeptanz fördern durch soziale Einbindung</a:t>
            </a:r>
          </a:p>
          <a:p>
            <a:pPr marL="285750" lvl="0" indent="-285750">
              <a:spcAft>
                <a:spcPts val="600"/>
              </a:spcAft>
              <a:buSzPct val="100000"/>
              <a:buFont typeface="Calibri" panose="020F0502020204030204" pitchFamily="34" charset="0"/>
              <a:buChar char="→"/>
              <a:tabLst>
                <a:tab pos="457200" algn="l"/>
              </a:tabLst>
            </a:pPr>
            <a:r>
              <a:rPr lang="de-DE" sz="1400" kern="100" dirty="0">
                <a:solidFill>
                  <a:srgbClr val="6F6F6E"/>
                </a:solidFill>
                <a:cs typeface="Times New Roman" panose="02020603050405020304" pitchFamily="18" charset="0"/>
              </a:rPr>
              <a:t>Folgen für den gesellschaftlichen Zusammenhalt bewerten</a:t>
            </a:r>
          </a:p>
        </p:txBody>
      </p:sp>
    </p:spTree>
    <p:extLst>
      <p:ext uri="{BB962C8B-B14F-4D97-AF65-F5344CB8AC3E}">
        <p14:creationId xmlns:p14="http://schemas.microsoft.com/office/powerpoint/2010/main" val="31586138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  <p:bldP spid="10" grpId="0" animBg="1"/>
      <p:bldP spid="11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2A06EF-B5D1-DC79-56B0-D4A5285209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7C7D0698-AB7C-201A-40B6-0A86ADC474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67543"/>
            <a:ext cx="10515600" cy="4529531"/>
          </a:xfrm>
        </p:spPr>
        <p:txBody>
          <a:bodyPr/>
          <a:lstStyle/>
          <a:p>
            <a:pPr marL="0" indent="0">
              <a:lnSpc>
                <a:spcPct val="150000"/>
              </a:lnSpc>
              <a:spcBef>
                <a:spcPts val="0"/>
              </a:spcBef>
              <a:buSzPct val="100000"/>
              <a:buNone/>
              <a:tabLst>
                <a:tab pos="457200" algn="l"/>
              </a:tabLst>
            </a:pPr>
            <a:r>
              <a:rPr lang="de-DE" sz="1800" kern="100" dirty="0">
                <a:cs typeface="Times New Roman" panose="02020603050405020304" pitchFamily="18" charset="0"/>
              </a:rPr>
              <a:t>Was braucht es für echte Teilhabe?</a:t>
            </a:r>
          </a:p>
          <a:p>
            <a:pPr marL="342900" indent="-342900">
              <a:lnSpc>
                <a:spcPct val="150000"/>
              </a:lnSpc>
              <a:spcBef>
                <a:spcPts val="0"/>
              </a:spcBef>
              <a:buSzPct val="100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de-DE" sz="1800" b="0" kern="100" dirty="0">
                <a:cs typeface="Times New Roman" panose="02020603050405020304" pitchFamily="18" charset="0"/>
              </a:rPr>
              <a:t> Partizipative Forschungsansätze:</a:t>
            </a:r>
            <a:br>
              <a:rPr lang="de-DE" sz="1800" b="0" kern="100" dirty="0">
                <a:cs typeface="Times New Roman" panose="02020603050405020304" pitchFamily="18" charset="0"/>
              </a:rPr>
            </a:br>
            <a:r>
              <a:rPr lang="de-DE" sz="1800" b="0" kern="100" dirty="0">
                <a:cs typeface="Times New Roman" panose="02020603050405020304" pitchFamily="18" charset="0"/>
              </a:rPr>
              <a:t>→ z. B. Co-Design, </a:t>
            </a:r>
            <a:r>
              <a:rPr lang="de-DE" sz="1800" b="0" kern="100" dirty="0" err="1">
                <a:cs typeface="Times New Roman" panose="02020603050405020304" pitchFamily="18" charset="0"/>
              </a:rPr>
              <a:t>Bürger:innenforschung</a:t>
            </a:r>
            <a:r>
              <a:rPr lang="de-DE" sz="1800" b="0" kern="100" dirty="0">
                <a:cs typeface="Times New Roman" panose="02020603050405020304" pitchFamily="18" charset="0"/>
              </a:rPr>
              <a:t>, Community-Engagement</a:t>
            </a:r>
          </a:p>
          <a:p>
            <a:pPr marL="342900" indent="-342900">
              <a:lnSpc>
                <a:spcPct val="150000"/>
              </a:lnSpc>
              <a:spcBef>
                <a:spcPts val="0"/>
              </a:spcBef>
              <a:buSzPct val="100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de-DE" sz="1800" b="0" kern="100" dirty="0">
                <a:cs typeface="Times New Roman" panose="02020603050405020304" pitchFamily="18" charset="0"/>
              </a:rPr>
              <a:t>Ko-Konstruktion von Wissen:</a:t>
            </a:r>
            <a:br>
              <a:rPr lang="de-DE" sz="1800" b="0" kern="100" dirty="0">
                <a:cs typeface="Times New Roman" panose="02020603050405020304" pitchFamily="18" charset="0"/>
              </a:rPr>
            </a:br>
            <a:r>
              <a:rPr lang="de-DE" sz="1800" b="0" kern="100" dirty="0">
                <a:cs typeface="Times New Roman" panose="02020603050405020304" pitchFamily="18" charset="0"/>
              </a:rPr>
              <a:t>→ Gemeinsame Fragestellungen, Auswertung &amp; Interpretation</a:t>
            </a:r>
          </a:p>
          <a:p>
            <a:pPr marL="342900" indent="-342900">
              <a:lnSpc>
                <a:spcPct val="150000"/>
              </a:lnSpc>
              <a:spcBef>
                <a:spcPts val="0"/>
              </a:spcBef>
              <a:buSzPct val="100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de-DE" sz="1800" b="0" kern="100" dirty="0">
                <a:cs typeface="Times New Roman" panose="02020603050405020304" pitchFamily="18" charset="0"/>
              </a:rPr>
              <a:t>Einbindung in ethische Entscheidungsprozesse:</a:t>
            </a:r>
            <a:br>
              <a:rPr lang="de-DE" sz="1800" b="0" kern="100" dirty="0">
                <a:cs typeface="Times New Roman" panose="02020603050405020304" pitchFamily="18" charset="0"/>
              </a:rPr>
            </a:br>
            <a:r>
              <a:rPr lang="de-DE" sz="1800" b="0" kern="100" dirty="0">
                <a:cs typeface="Times New Roman" panose="02020603050405020304" pitchFamily="18" charset="0"/>
              </a:rPr>
              <a:t>→ Beteiligung an Ethikkommissionen, transparente Datenpolitik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AAC6A3A8-070C-9E1F-887C-0ABAA157EDD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1022790"/>
            <a:ext cx="9368123" cy="358320"/>
          </a:xfrm>
        </p:spPr>
        <p:txBody>
          <a:bodyPr/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de-DE" b="1" dirty="0" err="1"/>
              <a:t>Patient:innen</a:t>
            </a:r>
            <a:r>
              <a:rPr lang="de-DE" b="1" dirty="0"/>
              <a:t> als </a:t>
            </a:r>
            <a:r>
              <a:rPr lang="de-DE" b="1" dirty="0" err="1"/>
              <a:t>Partner:innen</a:t>
            </a:r>
            <a:r>
              <a:rPr lang="de-DE" b="1" dirty="0"/>
              <a:t> – Für eine Forschung auf Augenhöhe</a:t>
            </a:r>
            <a:endParaRPr lang="de-DE" sz="1800" kern="100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B449E5BE-50F0-19E0-599C-42507405669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de-DE" dirty="0" err="1">
                <a:solidFill>
                  <a:srgbClr val="6F6F6E"/>
                </a:solidFill>
              </a:rPr>
              <a:t>Seymer</a:t>
            </a:r>
            <a:r>
              <a:rPr lang="de-DE" dirty="0">
                <a:solidFill>
                  <a:srgbClr val="6F6F6E"/>
                </a:solidFill>
              </a:rPr>
              <a:t>, A. &amp; </a:t>
            </a:r>
            <a:r>
              <a:rPr lang="de-DE" dirty="0" err="1">
                <a:solidFill>
                  <a:srgbClr val="6F6F6E"/>
                </a:solidFill>
              </a:rPr>
              <a:t>Weichbold</a:t>
            </a:r>
            <a:r>
              <a:rPr lang="de-DE" dirty="0">
                <a:solidFill>
                  <a:srgbClr val="6F6F6E"/>
                </a:solidFill>
              </a:rPr>
              <a:t>, M. (2018). </a:t>
            </a:r>
            <a:r>
              <a:rPr lang="de-DE" dirty="0" err="1">
                <a:solidFill>
                  <a:srgbClr val="6F6F6E"/>
                </a:solidFill>
              </a:rPr>
              <a:t>Social</a:t>
            </a:r>
            <a:r>
              <a:rPr lang="de-DE" dirty="0">
                <a:solidFill>
                  <a:srgbClr val="6F6F6E"/>
                </a:solidFill>
              </a:rPr>
              <a:t> </a:t>
            </a:r>
            <a:r>
              <a:rPr lang="de-DE" dirty="0" err="1">
                <a:solidFill>
                  <a:srgbClr val="6F6F6E"/>
                </a:solidFill>
              </a:rPr>
              <a:t>Inequalities</a:t>
            </a:r>
            <a:r>
              <a:rPr lang="de-DE" dirty="0">
                <a:solidFill>
                  <a:srgbClr val="6F6F6E"/>
                </a:solidFill>
              </a:rPr>
              <a:t> and </a:t>
            </a:r>
            <a:r>
              <a:rPr lang="de-DE" dirty="0" err="1">
                <a:solidFill>
                  <a:srgbClr val="6F6F6E"/>
                </a:solidFill>
              </a:rPr>
              <a:t>the</a:t>
            </a:r>
            <a:r>
              <a:rPr lang="de-DE" dirty="0">
                <a:solidFill>
                  <a:srgbClr val="6F6F6E"/>
                </a:solidFill>
              </a:rPr>
              <a:t> </a:t>
            </a:r>
            <a:r>
              <a:rPr lang="de-DE" dirty="0" err="1">
                <a:solidFill>
                  <a:srgbClr val="6F6F6E"/>
                </a:solidFill>
              </a:rPr>
              <a:t>Effects</a:t>
            </a:r>
            <a:r>
              <a:rPr lang="de-DE" dirty="0">
                <a:solidFill>
                  <a:srgbClr val="6F6F6E"/>
                </a:solidFill>
              </a:rPr>
              <a:t> </a:t>
            </a:r>
            <a:r>
              <a:rPr lang="de-DE" dirty="0" err="1">
                <a:solidFill>
                  <a:srgbClr val="6F6F6E"/>
                </a:solidFill>
              </a:rPr>
              <a:t>of</a:t>
            </a:r>
            <a:r>
              <a:rPr lang="de-DE" dirty="0">
                <a:solidFill>
                  <a:srgbClr val="6F6F6E"/>
                </a:solidFill>
              </a:rPr>
              <a:t> Incentives on Survey </a:t>
            </a:r>
            <a:r>
              <a:rPr lang="de-DE" dirty="0" err="1">
                <a:solidFill>
                  <a:srgbClr val="6F6F6E"/>
                </a:solidFill>
              </a:rPr>
              <a:t>Participation</a:t>
            </a:r>
            <a:r>
              <a:rPr lang="de-DE" dirty="0">
                <a:solidFill>
                  <a:srgbClr val="6F6F6E"/>
                </a:solidFill>
              </a:rPr>
              <a:t>: A </a:t>
            </a:r>
            <a:r>
              <a:rPr lang="de-DE" dirty="0" err="1">
                <a:solidFill>
                  <a:srgbClr val="6F6F6E"/>
                </a:solidFill>
              </a:rPr>
              <a:t>Recruitment</a:t>
            </a:r>
            <a:r>
              <a:rPr lang="de-DE" dirty="0">
                <a:solidFill>
                  <a:srgbClr val="6F6F6E"/>
                </a:solidFill>
              </a:rPr>
              <a:t> Experiment. Österreichische Zeitschrift für Politikwissenschaft, 47(2), 5. https://doi.org/10.15203/ozp.2393.vol47iss2</a:t>
            </a:r>
          </a:p>
        </p:txBody>
      </p:sp>
      <p:sp>
        <p:nvSpPr>
          <p:cNvPr id="2" name="Textplatzhalter 6">
            <a:extLst>
              <a:ext uri="{FF2B5EF4-FFF2-40B4-BE49-F238E27FC236}">
                <a16:creationId xmlns:a16="http://schemas.microsoft.com/office/drawing/2014/main" id="{A2A9EAA0-9FDB-B991-1615-AED2416954EC}"/>
              </a:ext>
            </a:extLst>
          </p:cNvPr>
          <p:cNvSpPr txBox="1">
            <a:spLocks/>
          </p:cNvSpPr>
          <p:nvPr/>
        </p:nvSpPr>
        <p:spPr>
          <a:xfrm>
            <a:off x="0" y="4699558"/>
            <a:ext cx="12192000" cy="1181798"/>
          </a:xfrm>
          <a:prstGeom prst="rect">
            <a:avLst/>
          </a:prstGeom>
          <a:solidFill>
            <a:srgbClr val="D9D9D9"/>
          </a:solidFill>
          <a:ln w="12700" cap="flat" cmpd="sng" algn="ctr">
            <a:solidFill>
              <a:srgbClr val="D9D9D9"/>
            </a:solidFill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8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sz="1800" b="1" dirty="0">
                <a:solidFill>
                  <a:srgbClr val="004F9F"/>
                </a:solidFill>
              </a:rPr>
              <a:t>Fazit:</a:t>
            </a:r>
            <a:br>
              <a:rPr lang="de-DE" sz="1800" b="1" dirty="0">
                <a:solidFill>
                  <a:srgbClr val="004F9F"/>
                </a:solidFill>
              </a:rPr>
            </a:br>
            <a:r>
              <a:rPr lang="de-DE" sz="1800" b="1" dirty="0">
                <a:solidFill>
                  <a:srgbClr val="004F9F"/>
                </a:solidFill>
              </a:rPr>
              <a:t>Forschung mit – nicht über – </a:t>
            </a:r>
            <a:r>
              <a:rPr lang="de-DE" sz="1800" b="1" dirty="0" err="1">
                <a:solidFill>
                  <a:srgbClr val="004F9F"/>
                </a:solidFill>
              </a:rPr>
              <a:t>Patient:innen</a:t>
            </a:r>
            <a:r>
              <a:rPr lang="de-DE" sz="1800" b="1" dirty="0">
                <a:solidFill>
                  <a:srgbClr val="004F9F"/>
                </a:solidFill>
              </a:rPr>
              <a:t>. </a:t>
            </a:r>
            <a:br>
              <a:rPr lang="de-DE" sz="1800" b="1" dirty="0">
                <a:solidFill>
                  <a:srgbClr val="004F9F"/>
                </a:solidFill>
              </a:rPr>
            </a:br>
            <a:r>
              <a:rPr lang="de-DE" sz="1800" b="1" dirty="0">
                <a:solidFill>
                  <a:srgbClr val="004F9F"/>
                </a:solidFill>
              </a:rPr>
              <a:t>Partizipation stärkt Qualität, Relevanz und Gerechtigkeit in der Gesundheitsforschung.</a:t>
            </a:r>
            <a:endParaRPr lang="de-DE" sz="1800" dirty="0">
              <a:solidFill>
                <a:srgbClr val="004F9F"/>
              </a:solidFill>
            </a:endParaRPr>
          </a:p>
        </p:txBody>
      </p:sp>
      <p:sp>
        <p:nvSpPr>
          <p:cNvPr id="9" name="Titel 2">
            <a:extLst>
              <a:ext uri="{FF2B5EF4-FFF2-40B4-BE49-F238E27FC236}">
                <a16:creationId xmlns:a16="http://schemas.microsoft.com/office/drawing/2014/main" id="{7A95A619-8353-7F61-7750-AC8CC78747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9452" y="218566"/>
            <a:ext cx="9958439" cy="700133"/>
          </a:xfrm>
        </p:spPr>
        <p:txBody>
          <a:bodyPr/>
          <a:lstStyle/>
          <a:p>
            <a:r>
              <a:rPr lang="de-DE" sz="3200" dirty="0"/>
              <a:t>Sozial und gerecht: </a:t>
            </a:r>
            <a:br>
              <a:rPr lang="de-DE" sz="3200" dirty="0"/>
            </a:br>
            <a:r>
              <a:rPr lang="de-DE" sz="3200" dirty="0"/>
              <a:t>Die Zukunft der Gesundheitsforschung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59D74666-2D18-8385-B97C-77EE6298410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1940" t="6320" r="16380" b="8052"/>
          <a:stretch>
            <a:fillRect/>
          </a:stretch>
        </p:blipFill>
        <p:spPr>
          <a:xfrm flipH="1">
            <a:off x="10317890" y="2864075"/>
            <a:ext cx="1455009" cy="1835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3750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2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B21D10-4432-4DDA-EFA0-316D6E2737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ADE38B16-2F8A-B81C-DD73-B7FB3B45EA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67543"/>
            <a:ext cx="10515600" cy="4529531"/>
          </a:xfrm>
        </p:spPr>
        <p:txBody>
          <a:bodyPr/>
          <a:lstStyle/>
          <a:p>
            <a:pPr marL="0" indent="0">
              <a:buNone/>
            </a:pPr>
            <a:r>
              <a:rPr lang="de-DE" sz="1100" b="0" dirty="0"/>
              <a:t>Acker, J. (2000). </a:t>
            </a:r>
            <a:r>
              <a:rPr lang="de-DE" sz="1100" b="0" dirty="0" err="1"/>
              <a:t>Revisiting</a:t>
            </a:r>
            <a:r>
              <a:rPr lang="de-DE" sz="1100" b="0" dirty="0"/>
              <a:t> Class: </a:t>
            </a:r>
            <a:r>
              <a:rPr lang="de-DE" sz="1100" b="0" dirty="0" err="1"/>
              <a:t>Thinking</a:t>
            </a:r>
            <a:r>
              <a:rPr lang="de-DE" sz="1100" b="0" dirty="0"/>
              <a:t> from Gender, </a:t>
            </a:r>
            <a:r>
              <a:rPr lang="de-DE" sz="1100" b="0" dirty="0" err="1"/>
              <a:t>Race</a:t>
            </a:r>
            <a:r>
              <a:rPr lang="de-DE" sz="1100" b="0" dirty="0"/>
              <a:t>, and </a:t>
            </a:r>
            <a:r>
              <a:rPr lang="de-DE" sz="1100" b="0" dirty="0" err="1"/>
              <a:t>Organizations</a:t>
            </a:r>
            <a:r>
              <a:rPr lang="de-DE" sz="1100" b="0" dirty="0"/>
              <a:t>. </a:t>
            </a:r>
            <a:r>
              <a:rPr lang="de-DE" sz="1100" b="0" i="1" dirty="0" err="1"/>
              <a:t>Social</a:t>
            </a:r>
            <a:r>
              <a:rPr lang="de-DE" sz="1100" b="0" i="1" dirty="0"/>
              <a:t> Politics: International Studies in Gender, State &amp; Society</a:t>
            </a:r>
            <a:r>
              <a:rPr lang="de-DE" sz="1100" b="0" dirty="0"/>
              <a:t>, </a:t>
            </a:r>
            <a:r>
              <a:rPr lang="de-DE" sz="1100" b="0" i="1" dirty="0"/>
              <a:t>7</a:t>
            </a:r>
            <a:r>
              <a:rPr lang="de-DE" sz="1100" b="0" dirty="0"/>
              <a:t>(2), 192–214. https://doi.org/10.1093/sp/7.2.192</a:t>
            </a:r>
          </a:p>
          <a:p>
            <a:pPr marL="0" indent="0">
              <a:buNone/>
            </a:pPr>
            <a:r>
              <a:rPr lang="de-DE" sz="1100" b="0" dirty="0"/>
              <a:t>Acker, J. (2006). Inequality Regimes. </a:t>
            </a:r>
            <a:r>
              <a:rPr lang="de-DE" sz="1100" b="0" i="1" dirty="0"/>
              <a:t>Gender &amp; Society</a:t>
            </a:r>
            <a:r>
              <a:rPr lang="de-DE" sz="1100" b="0" dirty="0"/>
              <a:t>, </a:t>
            </a:r>
            <a:r>
              <a:rPr lang="de-DE" sz="1100" b="0" i="1" dirty="0"/>
              <a:t>20</a:t>
            </a:r>
            <a:r>
              <a:rPr lang="de-DE" sz="1100" b="0" dirty="0"/>
              <a:t>(4), 441–464. https://doi.org/10.1177/0891243206289499</a:t>
            </a:r>
          </a:p>
          <a:p>
            <a:pPr marL="0" indent="0">
              <a:buNone/>
            </a:pPr>
            <a:r>
              <a:rPr lang="de-DE" sz="1100" b="0" dirty="0"/>
              <a:t>Acker, J. (2010). Geschlecht, Rasse und Klasse in Organisationen – die Untersuchung von Ungleichheit aus der Perspektive der Intersektionalität. </a:t>
            </a:r>
            <a:r>
              <a:rPr lang="de-DE" sz="1100" b="0" i="1" dirty="0"/>
              <a:t>Feministische Studien</a:t>
            </a:r>
            <a:r>
              <a:rPr lang="de-DE" sz="1100" b="0" dirty="0"/>
              <a:t>, </a:t>
            </a:r>
            <a:r>
              <a:rPr lang="de-DE" sz="1100" b="0" i="1" dirty="0"/>
              <a:t>28</a:t>
            </a:r>
            <a:r>
              <a:rPr lang="de-DE" sz="1100" b="0" dirty="0"/>
              <a:t>(1). https://doi.org/10.1515/fs-2010-0109</a:t>
            </a:r>
          </a:p>
          <a:p>
            <a:pPr marL="0" indent="0">
              <a:buNone/>
            </a:pPr>
            <a:r>
              <a:rPr lang="de-DE" sz="1100" b="0" dirty="0"/>
              <a:t>Bourdieu, P. (1983). Ökonomisches Kapital, kulturelles Kapital, soziales Kapital. In </a:t>
            </a:r>
            <a:r>
              <a:rPr lang="de-DE" sz="1100" b="0" i="1" dirty="0"/>
              <a:t>Soziale Ungleichheiten </a:t>
            </a:r>
            <a:r>
              <a:rPr lang="de-DE" sz="1100" b="0" dirty="0"/>
              <a:t>(S. 183–198). Schwartz. </a:t>
            </a:r>
          </a:p>
          <a:p>
            <a:pPr marL="0" indent="0">
              <a:buNone/>
            </a:pPr>
            <a:r>
              <a:rPr lang="de-DE" sz="1100" b="0" dirty="0"/>
              <a:t>Bergemann, L. &amp; </a:t>
            </a:r>
            <a:r>
              <a:rPr lang="de-DE" sz="1100" b="0" dirty="0" err="1"/>
              <a:t>Frewer</a:t>
            </a:r>
            <a:r>
              <a:rPr lang="de-DE" sz="1100" b="0" dirty="0"/>
              <a:t>, A. (2019). </a:t>
            </a:r>
            <a:r>
              <a:rPr lang="de-DE" sz="1100" b="0" i="1" dirty="0"/>
              <a:t>Autonomie und Vulnerabilität in der Medizin</a:t>
            </a:r>
            <a:r>
              <a:rPr lang="de-DE" sz="1100" b="0" dirty="0"/>
              <a:t> (Bd. 6). </a:t>
            </a:r>
            <a:r>
              <a:rPr lang="de-DE" sz="1100" b="0" dirty="0" err="1"/>
              <a:t>transcript</a:t>
            </a:r>
            <a:r>
              <a:rPr lang="de-DE" sz="1100" b="0" dirty="0"/>
              <a:t> Verlag. https://doi.org/10.14361/9783839443521</a:t>
            </a:r>
          </a:p>
          <a:p>
            <a:pPr marL="0" indent="0">
              <a:buNone/>
            </a:pPr>
            <a:r>
              <a:rPr lang="de-DE" sz="1100" b="0" kern="100" dirty="0" err="1">
                <a:cs typeface="Times New Roman" panose="02020603050405020304" pitchFamily="18" charset="0"/>
              </a:rPr>
              <a:t>Chiou</a:t>
            </a:r>
            <a:r>
              <a:rPr lang="de-DE" sz="1100" b="0" kern="100" dirty="0">
                <a:cs typeface="Times New Roman" panose="02020603050405020304" pitchFamily="18" charset="0"/>
              </a:rPr>
              <a:t>, L. &amp; Tucker, C. (2020). </a:t>
            </a:r>
            <a:r>
              <a:rPr lang="de-DE" sz="1100" b="0" kern="100" dirty="0" err="1">
                <a:cs typeface="Times New Roman" panose="02020603050405020304" pitchFamily="18" charset="0"/>
              </a:rPr>
              <a:t>Social</a:t>
            </a:r>
            <a:r>
              <a:rPr lang="de-DE" sz="1100" b="0" kern="100" dirty="0">
                <a:cs typeface="Times New Roman" panose="02020603050405020304" pitchFamily="18" charset="0"/>
              </a:rPr>
              <a:t> Distancing, Internet Access and Inequality. https://doi.org/10.3386/w26982</a:t>
            </a:r>
          </a:p>
          <a:p>
            <a:pPr marL="0" indent="0">
              <a:buNone/>
            </a:pPr>
            <a:r>
              <a:rPr lang="de-DE" sz="1100" b="0" kern="100" dirty="0">
                <a:cs typeface="Times New Roman" panose="02020603050405020304" pitchFamily="18" charset="0"/>
              </a:rPr>
              <a:t>Deutscher Ethikrat. (2023, 23. November). Herausforderungen im Umgang mit seltenen Erkrankungen: Ad-Hoc-Empfehlung. Deutscher Ethikrat. </a:t>
            </a:r>
          </a:p>
          <a:p>
            <a:pPr marL="0" indent="0">
              <a:buNone/>
            </a:pPr>
            <a:r>
              <a:rPr lang="de-DE" sz="1100" b="0" dirty="0" err="1"/>
              <a:t>Elkeles</a:t>
            </a:r>
            <a:r>
              <a:rPr lang="de-DE" sz="1100" b="0" dirty="0"/>
              <a:t>, T. &amp; </a:t>
            </a:r>
            <a:r>
              <a:rPr lang="de-DE" sz="1100" b="0" dirty="0" err="1"/>
              <a:t>Mielck</a:t>
            </a:r>
            <a:r>
              <a:rPr lang="de-DE" sz="1100" b="0" dirty="0"/>
              <a:t>, A. (1993). </a:t>
            </a:r>
            <a:r>
              <a:rPr lang="de-DE" sz="1100" b="0" i="1" dirty="0"/>
              <a:t>Soziale und gesundheitliche Ungleichheit: Theoretische Ansätze zur Erklärung von sozioökonomischen Unterschieden in Morbidität und Mortalität</a:t>
            </a:r>
            <a:r>
              <a:rPr lang="de-DE" sz="1100" b="0" dirty="0"/>
              <a:t>. </a:t>
            </a:r>
            <a:r>
              <a:rPr lang="de-DE" sz="1100" b="0" i="1" dirty="0"/>
              <a:t>WZB </a:t>
            </a:r>
            <a:r>
              <a:rPr lang="de-DE" sz="1100" b="0" i="1" dirty="0" err="1"/>
              <a:t>papers</a:t>
            </a:r>
            <a:r>
              <a:rPr lang="de-DE" sz="1100" b="0" i="1" dirty="0"/>
              <a:t>: P93,208</a:t>
            </a:r>
            <a:r>
              <a:rPr lang="de-DE" sz="1100" b="0" dirty="0"/>
              <a:t>. WZB Wissenschaftszentrum Berlin für Sozialforschung.</a:t>
            </a:r>
            <a:endParaRPr lang="de-DE" sz="1100" b="0" kern="100" dirty="0"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de-DE" sz="1100" b="0" dirty="0"/>
              <a:t>Merkel, M. (2024). Gender Health Gap: Unterbehandlung kardiovaskulärer Erkrankungen bei Frauen. </a:t>
            </a:r>
            <a:r>
              <a:rPr lang="de-DE" sz="1100" b="0" i="1" dirty="0"/>
              <a:t>Die Gynäkologie</a:t>
            </a:r>
            <a:r>
              <a:rPr lang="de-DE" sz="1100" b="0" dirty="0"/>
              <a:t>, </a:t>
            </a:r>
            <a:r>
              <a:rPr lang="de-DE" sz="1100" b="0" i="1" dirty="0"/>
              <a:t>57</a:t>
            </a:r>
            <a:r>
              <a:rPr lang="de-DE" sz="1100" b="0" dirty="0"/>
              <a:t>(7), 454–459. https://doi.org/10.1007/s00129-024-05243-9</a:t>
            </a:r>
          </a:p>
          <a:p>
            <a:pPr marL="0" indent="0">
              <a:buNone/>
            </a:pPr>
            <a:r>
              <a:rPr lang="de-DE" sz="1100" b="0" dirty="0"/>
              <a:t>Moldovan, A.‑M.‑N., </a:t>
            </a:r>
            <a:r>
              <a:rPr lang="de-DE" sz="1100" b="0" dirty="0" err="1"/>
              <a:t>Vescan</a:t>
            </a:r>
            <a:r>
              <a:rPr lang="de-DE" sz="1100" b="0" dirty="0"/>
              <a:t>, A. &amp; </a:t>
            </a:r>
            <a:r>
              <a:rPr lang="de-DE" sz="1100" b="0" dirty="0" err="1"/>
              <a:t>Grosan</a:t>
            </a:r>
            <a:r>
              <a:rPr lang="de-DE" sz="1100" b="0" dirty="0"/>
              <a:t>, C. (2025). </a:t>
            </a:r>
            <a:r>
              <a:rPr lang="en-US" sz="1100" b="0" dirty="0"/>
              <a:t>Healthcare Bias in AI: A Systematic Literature Review. In </a:t>
            </a:r>
            <a:r>
              <a:rPr lang="en-US" sz="1100" b="0" i="1" dirty="0"/>
              <a:t>Proceedings of the 20th International Conference on Evaluation of Novel Approaches to Software Engineering </a:t>
            </a:r>
            <a:r>
              <a:rPr lang="en-US" sz="1100" b="0" dirty="0"/>
              <a:t>(S. 835–842). SCITEPRESS - Science and Technology Publications. https://doi.org/10.5220/0013480300003928</a:t>
            </a:r>
            <a:endParaRPr lang="de-DE" sz="1100" b="0" dirty="0"/>
          </a:p>
          <a:p>
            <a:pPr marL="0" indent="0">
              <a:buNone/>
            </a:pPr>
            <a:r>
              <a:rPr lang="en-US" sz="1100" b="0" dirty="0"/>
              <a:t>Seymer, A. &amp; </a:t>
            </a:r>
            <a:r>
              <a:rPr lang="en-US" sz="1100" b="0" dirty="0" err="1"/>
              <a:t>Weichbold</a:t>
            </a:r>
            <a:r>
              <a:rPr lang="en-US" sz="1100" b="0" dirty="0"/>
              <a:t>, M. (2018). Social Inequalities and the Effects of Incentives on Survey Participation: A Recruitment Experiment. </a:t>
            </a:r>
            <a:r>
              <a:rPr lang="en-US" sz="1100" b="0" dirty="0" err="1"/>
              <a:t>Österreichische</a:t>
            </a:r>
            <a:r>
              <a:rPr lang="en-US" sz="1100" b="0" dirty="0"/>
              <a:t> </a:t>
            </a:r>
            <a:r>
              <a:rPr lang="en-US" sz="1100" b="0" dirty="0" err="1"/>
              <a:t>Zeitschrift</a:t>
            </a:r>
            <a:r>
              <a:rPr lang="en-US" sz="1100" b="0" dirty="0"/>
              <a:t> für </a:t>
            </a:r>
            <a:r>
              <a:rPr lang="en-US" sz="1100" b="0" dirty="0" err="1"/>
              <a:t>Politikwissenschaft</a:t>
            </a:r>
            <a:r>
              <a:rPr lang="en-US" sz="1100" b="0" dirty="0"/>
              <a:t>, 47(2), 5. https://doi.org/10.15203/ozp.2393.vol47iss2</a:t>
            </a:r>
          </a:p>
          <a:p>
            <a:pPr marL="0" indent="0">
              <a:buNone/>
            </a:pPr>
            <a:r>
              <a:rPr lang="en-US" sz="1100" b="0" dirty="0"/>
              <a:t>Sonntag, B., Felberbaum, R. &amp; Schröer, A. (2024). </a:t>
            </a:r>
            <a:r>
              <a:rPr lang="de-DE" sz="1100" b="0" dirty="0"/>
              <a:t>Geschlechtersensible Medizin. </a:t>
            </a:r>
            <a:r>
              <a:rPr lang="de-DE" sz="1100" b="0" i="1" dirty="0"/>
              <a:t>Die Gynäkologie</a:t>
            </a:r>
            <a:r>
              <a:rPr lang="de-DE" sz="1100" b="0" dirty="0"/>
              <a:t>, </a:t>
            </a:r>
            <a:r>
              <a:rPr lang="de-DE" sz="1100" b="0" i="1" dirty="0"/>
              <a:t>57</a:t>
            </a:r>
            <a:r>
              <a:rPr lang="de-DE" sz="1100" b="0" dirty="0"/>
              <a:t>(7), 435–436. https://doi.org/10.1007/s00129-024-05249-3</a:t>
            </a:r>
          </a:p>
          <a:p>
            <a:pPr marL="0" indent="0">
              <a:buNone/>
            </a:pPr>
            <a:r>
              <a:rPr lang="de-DE" sz="1100" b="0" kern="100" dirty="0">
                <a:cs typeface="Times New Roman" panose="02020603050405020304" pitchFamily="18" charset="0"/>
              </a:rPr>
              <a:t>Weber, M. (1976). Wirtschaft und Gesellschaft: Grundriss d. verstehenden Soziologie (5., </a:t>
            </a:r>
            <a:r>
              <a:rPr lang="de-DE" sz="1100" b="0" kern="100" dirty="0" err="1">
                <a:cs typeface="Times New Roman" panose="02020603050405020304" pitchFamily="18" charset="0"/>
              </a:rPr>
              <a:t>rev</a:t>
            </a:r>
            <a:r>
              <a:rPr lang="de-DE" sz="1100" b="0" kern="100" dirty="0">
                <a:cs typeface="Times New Roman" panose="02020603050405020304" pitchFamily="18" charset="0"/>
              </a:rPr>
              <a:t>. Aufl.). Mohr</a:t>
            </a:r>
          </a:p>
          <a:p>
            <a:endParaRPr lang="de-DE" sz="1100" b="0" kern="100" dirty="0">
              <a:cs typeface="Times New Roman" panose="02020603050405020304" pitchFamily="18" charset="0"/>
            </a:endParaRPr>
          </a:p>
          <a:p>
            <a:endParaRPr lang="de-DE" sz="1100" b="0" kern="100" dirty="0">
              <a:cs typeface="Times New Roman" panose="02020603050405020304" pitchFamily="18" charset="0"/>
            </a:endParaRP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1D72CAFE-2068-883A-0B68-5F82140AD04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9" name="Titel 2">
            <a:extLst>
              <a:ext uri="{FF2B5EF4-FFF2-40B4-BE49-F238E27FC236}">
                <a16:creationId xmlns:a16="http://schemas.microsoft.com/office/drawing/2014/main" id="{3B09BB70-E7E0-34C2-8C70-3B1B56317F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9452" y="218566"/>
            <a:ext cx="9958439" cy="700133"/>
          </a:xfrm>
        </p:spPr>
        <p:txBody>
          <a:bodyPr/>
          <a:lstStyle/>
          <a:p>
            <a:r>
              <a:rPr lang="de-DE" sz="3200" dirty="0"/>
              <a:t>Literaturverzeichnis</a:t>
            </a:r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ED05C146-6B25-D906-0988-E3E42B161AB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375163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8828962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54498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1000"/>
    </mc:Choice>
    <mc:Fallback xmlns="">
      <p:transition spd="slow" advClick="0" advTm="1100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19508B-2694-4E0F-5E9F-C50C463551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BC0C5945-65A3-914B-714B-DB7C4D64B3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67543"/>
            <a:ext cx="6111240" cy="1258479"/>
          </a:xfrm>
        </p:spPr>
        <p:txBody>
          <a:bodyPr/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de-DE" sz="1800" kern="100" dirty="0">
                <a:cs typeface="Times New Roman" panose="02020603050405020304" pitchFamily="18" charset="0"/>
              </a:rPr>
              <a:t> Was sind soziale Ungleichheiten?</a:t>
            </a:r>
          </a:p>
          <a:p>
            <a:pPr marL="342900" indent="-342900">
              <a:lnSpc>
                <a:spcPct val="150000"/>
              </a:lnSpc>
              <a:spcBef>
                <a:spcPts val="0"/>
              </a:spcBef>
              <a:buSzPct val="100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de-DE" sz="1600" b="0" kern="100" dirty="0">
                <a:cs typeface="Times New Roman" panose="02020603050405020304" pitchFamily="18" charset="0"/>
              </a:rPr>
              <a:t>Strukturell bedingte Unterschiede in Lebens- und Teilhabechancen</a:t>
            </a:r>
          </a:p>
          <a:p>
            <a:pPr marL="342900" indent="-342900">
              <a:lnSpc>
                <a:spcPct val="150000"/>
              </a:lnSpc>
              <a:spcBef>
                <a:spcPts val="0"/>
              </a:spcBef>
              <a:buSzPct val="100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de-DE" sz="1600" b="0" kern="100" dirty="0">
                <a:cs typeface="Times New Roman" panose="02020603050405020304" pitchFamily="18" charset="0"/>
              </a:rPr>
              <a:t>Beziehen sich auf zentrale gesellschaftliche Merkmale wie:</a:t>
            </a:r>
          </a:p>
          <a:p>
            <a:pPr marL="342900" indent="-342900">
              <a:lnSpc>
                <a:spcPct val="150000"/>
              </a:lnSpc>
              <a:spcBef>
                <a:spcPts val="0"/>
              </a:spcBef>
              <a:buSzPct val="100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de-DE" sz="1800" b="0" kern="100" dirty="0"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SzPct val="100000"/>
              <a:buNone/>
              <a:tabLst>
                <a:tab pos="457200" algn="l"/>
              </a:tabLst>
            </a:pPr>
            <a:endParaRPr lang="de-DE" sz="1800" b="0" kern="100" dirty="0"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spcAft>
                <a:spcPts val="800"/>
              </a:spcAft>
              <a:buNone/>
            </a:pPr>
            <a:br>
              <a:rPr lang="de-DE" sz="18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</a:br>
            <a:endParaRPr lang="de-DE" sz="1800" kern="100" dirty="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DFCBC484-96B7-6CC8-85E1-468478707FB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1022790"/>
            <a:ext cx="9368123" cy="358320"/>
          </a:xfrm>
        </p:spPr>
        <p:txBody>
          <a:bodyPr/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de-DE" b="1" dirty="0"/>
              <a:t>Soziale Ungleichheiten – Grundlagen, Wirkung und Bedingungen</a:t>
            </a:r>
            <a:endParaRPr lang="de-DE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5F9F6CB9-5631-D3FF-B587-8940FBBD998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38200" y="6350972"/>
            <a:ext cx="10515600" cy="214313"/>
          </a:xfrm>
        </p:spPr>
        <p:txBody>
          <a:bodyPr/>
          <a:lstStyle/>
          <a:p>
            <a:r>
              <a:rPr lang="de-DE" dirty="0">
                <a:solidFill>
                  <a:srgbClr val="6F6F6E"/>
                </a:solidFill>
              </a:rPr>
              <a:t>Solga, H., Powell, J. J. W. &amp; Berger, P. A. (Hrsg.). (2009). Campus Reader. Soziale Ungleichheit: Klassische Texte zur Sozialstrukturanalyse. Campus Verlag. http://www.socialnet.de/rezensionen/isbn.php?isbn=978-3-593-38847-2</a:t>
            </a:r>
          </a:p>
        </p:txBody>
      </p:sp>
      <p:sp>
        <p:nvSpPr>
          <p:cNvPr id="11" name="Titel 2">
            <a:extLst>
              <a:ext uri="{FF2B5EF4-FFF2-40B4-BE49-F238E27FC236}">
                <a16:creationId xmlns:a16="http://schemas.microsoft.com/office/drawing/2014/main" id="{B75F8FE0-1376-2E72-6BDE-F90D425F49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9452" y="218566"/>
            <a:ext cx="9958439" cy="700133"/>
          </a:xfrm>
        </p:spPr>
        <p:txBody>
          <a:bodyPr/>
          <a:lstStyle/>
          <a:p>
            <a:r>
              <a:rPr lang="de-DE" sz="3200" dirty="0"/>
              <a:t>Sozial und gerecht: </a:t>
            </a:r>
            <a:br>
              <a:rPr lang="de-DE" sz="3200" dirty="0"/>
            </a:br>
            <a:r>
              <a:rPr lang="de-DE" sz="3200" dirty="0"/>
              <a:t>Die Zukunft der Gesundheitsforschung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2F27E038-89B5-314A-54DC-757089D9C26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4143" t="6320" r="8660" b="7928"/>
          <a:stretch>
            <a:fillRect/>
          </a:stretch>
        </p:blipFill>
        <p:spPr>
          <a:xfrm>
            <a:off x="2027583" y="3104712"/>
            <a:ext cx="2603611" cy="3105588"/>
          </a:xfrm>
          <a:prstGeom prst="rect">
            <a:avLst/>
          </a:prstGeom>
        </p:spPr>
      </p:pic>
      <p:sp>
        <p:nvSpPr>
          <p:cNvPr id="9" name="Textfeld 8">
            <a:extLst>
              <a:ext uri="{FF2B5EF4-FFF2-40B4-BE49-F238E27FC236}">
                <a16:creationId xmlns:a16="http://schemas.microsoft.com/office/drawing/2014/main" id="{7E9F4C9D-5CDB-26C6-75A5-1907F8C05CD4}"/>
              </a:ext>
            </a:extLst>
          </p:cNvPr>
          <p:cNvSpPr txBox="1"/>
          <p:nvPr/>
        </p:nvSpPr>
        <p:spPr>
          <a:xfrm>
            <a:off x="3540764" y="2924687"/>
            <a:ext cx="1280145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  <a:buSzPct val="100000"/>
              <a:tabLst>
                <a:tab pos="457200" algn="l"/>
              </a:tabLst>
            </a:pPr>
            <a:r>
              <a:rPr lang="de-DE" sz="1400" kern="100" dirty="0">
                <a:solidFill>
                  <a:srgbClr val="6F6F6E"/>
                </a:solidFill>
                <a:cs typeface="Times New Roman" panose="02020603050405020304" pitchFamily="18" charset="0"/>
              </a:rPr>
              <a:t>Bildung, Einkommen &amp; Beruf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AE6EF717-CB86-8FA3-D593-FE7A1045E6AE}"/>
              </a:ext>
            </a:extLst>
          </p:cNvPr>
          <p:cNvSpPr txBox="1"/>
          <p:nvPr/>
        </p:nvSpPr>
        <p:spPr>
          <a:xfrm>
            <a:off x="1721825" y="5167848"/>
            <a:ext cx="1435945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  <a:buSzPct val="100000"/>
              <a:tabLst>
                <a:tab pos="457200" algn="l"/>
              </a:tabLst>
            </a:pPr>
            <a:r>
              <a:rPr lang="de-DE" sz="1400" kern="100" dirty="0">
                <a:solidFill>
                  <a:srgbClr val="6F6F6E"/>
                </a:solidFill>
                <a:cs typeface="Times New Roman" panose="02020603050405020304" pitchFamily="18" charset="0"/>
              </a:rPr>
              <a:t>Herkunft/ Wohnort/ Migration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7B66FD12-16C7-D81D-4BF3-BDDCF95E957D}"/>
              </a:ext>
            </a:extLst>
          </p:cNvPr>
          <p:cNvSpPr txBox="1"/>
          <p:nvPr/>
        </p:nvSpPr>
        <p:spPr>
          <a:xfrm>
            <a:off x="3977945" y="5273576"/>
            <a:ext cx="103137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  <a:buSzPct val="100000"/>
              <a:tabLst>
                <a:tab pos="457200" algn="l"/>
              </a:tabLst>
            </a:pPr>
            <a:r>
              <a:rPr lang="de-DE" sz="1400" kern="100" dirty="0">
                <a:solidFill>
                  <a:srgbClr val="6F6F6E"/>
                </a:solidFill>
                <a:cs typeface="Times New Roman" panose="02020603050405020304" pitchFamily="18" charset="0"/>
              </a:rPr>
              <a:t>Geschlecht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0CCCCFD8-BCEF-62F6-4AC8-90BF03EBC3AC}"/>
              </a:ext>
            </a:extLst>
          </p:cNvPr>
          <p:cNvSpPr txBox="1"/>
          <p:nvPr/>
        </p:nvSpPr>
        <p:spPr>
          <a:xfrm>
            <a:off x="1837868" y="3890481"/>
            <a:ext cx="128014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  <a:buSzPct val="100000"/>
              <a:tabLst>
                <a:tab pos="457200" algn="l"/>
              </a:tabLst>
            </a:pPr>
            <a:r>
              <a:rPr lang="de-DE" sz="1400" kern="100" dirty="0">
                <a:solidFill>
                  <a:srgbClr val="6F6F6E"/>
                </a:solidFill>
                <a:cs typeface="Times New Roman" panose="02020603050405020304" pitchFamily="18" charset="0"/>
              </a:rPr>
              <a:t>Behinderung</a:t>
            </a:r>
          </a:p>
        </p:txBody>
      </p:sp>
      <p:sp>
        <p:nvSpPr>
          <p:cNvPr id="2" name="Abgerundetes Rechteck 1"/>
          <p:cNvSpPr/>
          <p:nvPr/>
        </p:nvSpPr>
        <p:spPr>
          <a:xfrm>
            <a:off x="6949440" y="2561912"/>
            <a:ext cx="4934375" cy="3552746"/>
          </a:xfrm>
          <a:prstGeom prst="roundRect">
            <a:avLst/>
          </a:prstGeom>
          <a:ln>
            <a:solidFill>
              <a:srgbClr val="004F9F"/>
            </a:solidFill>
          </a:ln>
        </p:spPr>
        <p:txBody>
          <a:bodyPr wrap="square">
            <a:spAutoFit/>
          </a:bodyPr>
          <a:lstStyle/>
          <a:p>
            <a:pPr marL="342900" lvl="0" indent="-342900">
              <a:spcAft>
                <a:spcPts val="800"/>
              </a:spcAft>
              <a:buSzPct val="100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de-DE" sz="1600" kern="100" dirty="0">
                <a:solidFill>
                  <a:srgbClr val="004F9F"/>
                </a:solidFill>
                <a:cs typeface="Times New Roman" panose="02020603050405020304" pitchFamily="18" charset="0"/>
              </a:rPr>
              <a:t>Beeinflussen den Zugang zu wichtigen Ressourcen und Chancen, z. B.: Bildung und Qualifikationen</a:t>
            </a:r>
          </a:p>
          <a:p>
            <a:pPr marL="342900" lvl="0" indent="-342900">
              <a:spcAft>
                <a:spcPts val="800"/>
              </a:spcAft>
              <a:buSzPct val="100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de-DE" sz="1600" kern="100" dirty="0">
                <a:solidFill>
                  <a:srgbClr val="004F9F"/>
                </a:solidFill>
                <a:cs typeface="Times New Roman" panose="02020603050405020304" pitchFamily="18" charset="0"/>
              </a:rPr>
              <a:t>Führen zu ungleichen Lebenschancen und gesellschaftlicher Teilhabe</a:t>
            </a:r>
          </a:p>
          <a:p>
            <a:pPr marL="342900" lvl="0" indent="-342900">
              <a:spcAft>
                <a:spcPts val="800"/>
              </a:spcAft>
              <a:buSzPct val="100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de-DE" sz="1600" kern="100" dirty="0">
                <a:solidFill>
                  <a:srgbClr val="004F9F"/>
                </a:solidFill>
                <a:cs typeface="Times New Roman" panose="02020603050405020304" pitchFamily="18" charset="0"/>
              </a:rPr>
              <a:t>Werden durch soziale Mechanismen und Institutionen verstärkt und reproduziert</a:t>
            </a:r>
          </a:p>
          <a:p>
            <a:pPr marL="342900" lvl="0" indent="-342900">
              <a:spcAft>
                <a:spcPts val="800"/>
              </a:spcAft>
              <a:buSzPct val="100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de-DE" sz="1600" kern="100" dirty="0">
                <a:solidFill>
                  <a:srgbClr val="004F9F"/>
                </a:solidFill>
                <a:cs typeface="Times New Roman" panose="02020603050405020304" pitchFamily="18" charset="0"/>
              </a:rPr>
              <a:t>Verstärken soziale Schichtung: Positionen in Gesellschaft werden vererbt und stabilisiert</a:t>
            </a:r>
          </a:p>
          <a:p>
            <a:pPr marL="342900" lvl="0" indent="-342900">
              <a:spcAft>
                <a:spcPts val="800"/>
              </a:spcAft>
              <a:buSzPct val="100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de-DE" sz="1600" kern="100" dirty="0">
                <a:solidFill>
                  <a:srgbClr val="004F9F"/>
                </a:solidFill>
                <a:cs typeface="Times New Roman" panose="02020603050405020304" pitchFamily="18" charset="0"/>
              </a:rPr>
              <a:t>Zeigt, wie scheinbar neutrale Strukturen ungleiche Teilhabe ermöglichen.</a:t>
            </a:r>
          </a:p>
        </p:txBody>
      </p:sp>
      <p:sp>
        <p:nvSpPr>
          <p:cNvPr id="3" name="Pfeil nach rechts 2"/>
          <p:cNvSpPr/>
          <p:nvPr/>
        </p:nvSpPr>
        <p:spPr>
          <a:xfrm>
            <a:off x="5009322" y="3787073"/>
            <a:ext cx="1707067" cy="515904"/>
          </a:xfrm>
          <a:prstGeom prst="rightArrow">
            <a:avLst/>
          </a:prstGeom>
          <a:solidFill>
            <a:srgbClr val="004F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 dirty="0"/>
              <a:t>Auswirkungen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799812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  <p:bldP spid="9" grpId="0"/>
      <p:bldP spid="12" grpId="0"/>
      <p:bldP spid="13" grpId="0"/>
      <p:bldP spid="14" grpId="0"/>
      <p:bldP spid="2" grpId="0" uiExpand="1" build="p" animBg="1"/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FD9FC6-5EE3-81A5-6233-A032AF03AD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A66F2D61-69DE-3295-B848-35429B4A8C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567543"/>
            <a:ext cx="9479691" cy="4529531"/>
          </a:xfrm>
        </p:spPr>
        <p:txBody>
          <a:bodyPr/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de-DE" sz="1800" kern="100" dirty="0">
                <a:cs typeface="Times New Roman" panose="02020603050405020304" pitchFamily="18" charset="0"/>
              </a:rPr>
              <a:t> </a:t>
            </a:r>
            <a:r>
              <a:rPr lang="de-DE" sz="1800" kern="100" dirty="0">
                <a:ea typeface="Aptos" panose="020B0004020202020204" pitchFamily="34" charset="0"/>
                <a:cs typeface="Times New Roman" panose="02020603050405020304" pitchFamily="18" charset="0"/>
              </a:rPr>
              <a:t>Wie wirken soziale Ungleichheiten?</a:t>
            </a:r>
            <a:endParaRPr lang="de-DE" sz="1800" b="0" kern="100" dirty="0"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de-DE" sz="1600" b="0" kern="100" dirty="0">
                <a:cs typeface="Times New Roman" panose="02020603050405020304" pitchFamily="18" charset="0"/>
              </a:rPr>
              <a:t>Beeinflussen den Zugang zu wichtigen Ressourcen und Chancen, z. B.: Bildung und Qualifikationen</a:t>
            </a:r>
          </a:p>
          <a:p>
            <a:pPr marL="342900" lvl="0" indent="-342900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de-DE" sz="1600" b="0" kern="100" dirty="0">
                <a:cs typeface="Times New Roman" panose="02020603050405020304" pitchFamily="18" charset="0"/>
              </a:rPr>
              <a:t>Führen zu ungleichen Lebenschancen und gesellschaftlicher Teilhabe</a:t>
            </a:r>
          </a:p>
          <a:p>
            <a:pPr marL="342900" lvl="0" indent="-342900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de-DE" sz="1600" b="0" kern="100" dirty="0">
                <a:cs typeface="Times New Roman" panose="02020603050405020304" pitchFamily="18" charset="0"/>
              </a:rPr>
              <a:t>Werden durch soziale Mechanismen und Institutionen verstärkt und reproduziert</a:t>
            </a:r>
          </a:p>
          <a:p>
            <a:pPr marL="342900" lvl="0" indent="-342900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de-DE" sz="1600" b="0" kern="100" dirty="0">
                <a:cs typeface="Times New Roman" panose="02020603050405020304" pitchFamily="18" charset="0"/>
              </a:rPr>
              <a:t>Verstärken soziale Schichtung: Positionen in Gesellschaft werden vererbt und stabilisiert</a:t>
            </a:r>
          </a:p>
          <a:p>
            <a:pPr marL="342900" indent="-342900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de-DE" sz="1600" b="0" kern="100" dirty="0">
                <a:cs typeface="Times New Roman" panose="02020603050405020304" pitchFamily="18" charset="0"/>
              </a:rPr>
              <a:t>Zeigt, wie scheinbar neutrale Strukturen ungleiche Teilhabe ermöglichen.</a:t>
            </a:r>
          </a:p>
          <a:p>
            <a:pPr marL="0" indent="0">
              <a:lnSpc>
                <a:spcPct val="115000"/>
              </a:lnSpc>
              <a:spcAft>
                <a:spcPts val="800"/>
              </a:spcAft>
              <a:buNone/>
            </a:pPr>
            <a:br>
              <a:rPr lang="de-DE" sz="18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</a:br>
            <a:endParaRPr lang="de-DE" sz="1800" kern="100" dirty="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59B5959B-3003-D3B6-050A-6D6A0029BCC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1022790"/>
            <a:ext cx="9368123" cy="358320"/>
          </a:xfrm>
        </p:spPr>
        <p:txBody>
          <a:bodyPr/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de-DE" b="1" dirty="0"/>
              <a:t>Soziale Ungleichheiten – Grundlagen, Wirkung und Bedingungen</a:t>
            </a:r>
            <a:endParaRPr lang="de-DE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7751CDC4-2E5D-A455-0463-0A03747C2E2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de-DE" dirty="0">
                <a:solidFill>
                  <a:srgbClr val="6F6F6E"/>
                </a:solidFill>
              </a:rPr>
              <a:t>Solga, H., Powell, J. J. W. &amp; Berger, P. A. (Hrsg.). (2009). Campus Reader. Soziale Ungleichheit: Klassische Texte zur Sozialstrukturanalyse. Campus Verlag. http://www.socialnet.de/rezensionen/isbn.php?isbn=978-3-593-38847-2</a:t>
            </a:r>
            <a:br>
              <a:rPr lang="de-DE" dirty="0">
                <a:solidFill>
                  <a:srgbClr val="6F6F6E"/>
                </a:solidFill>
              </a:rPr>
            </a:br>
            <a:r>
              <a:rPr lang="de-DE" dirty="0">
                <a:solidFill>
                  <a:srgbClr val="6F6F6E"/>
                </a:solidFill>
              </a:rPr>
              <a:t>Bourdieu, P. (1983). Ökonomisches Kapital, kulturelles Kapital, soziales Kapital. In Soziale Ungleichheiten (S. 183–198). Schwartz.</a:t>
            </a:r>
          </a:p>
          <a:p>
            <a:endParaRPr lang="de-DE" dirty="0">
              <a:solidFill>
                <a:srgbClr val="6F6F6E"/>
              </a:solidFill>
            </a:endParaRPr>
          </a:p>
        </p:txBody>
      </p:sp>
      <p:sp>
        <p:nvSpPr>
          <p:cNvPr id="11" name="Titel 2">
            <a:extLst>
              <a:ext uri="{FF2B5EF4-FFF2-40B4-BE49-F238E27FC236}">
                <a16:creationId xmlns:a16="http://schemas.microsoft.com/office/drawing/2014/main" id="{CDD4D493-80A0-64BE-0CA1-CC5E63B12E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9452" y="218566"/>
            <a:ext cx="9958439" cy="700133"/>
          </a:xfrm>
        </p:spPr>
        <p:txBody>
          <a:bodyPr/>
          <a:lstStyle/>
          <a:p>
            <a:r>
              <a:rPr lang="de-DE" sz="3200" dirty="0"/>
              <a:t>Sozial und gerecht: </a:t>
            </a:r>
            <a:br>
              <a:rPr lang="de-DE" sz="3200" dirty="0"/>
            </a:br>
            <a:r>
              <a:rPr lang="de-DE" sz="3200" dirty="0"/>
              <a:t>Die Zukunft der Gesundheitsforschung</a:t>
            </a:r>
          </a:p>
        </p:txBody>
      </p:sp>
    </p:spTree>
    <p:extLst>
      <p:ext uri="{BB962C8B-B14F-4D97-AF65-F5344CB8AC3E}">
        <p14:creationId xmlns:p14="http://schemas.microsoft.com/office/powerpoint/2010/main" val="3500564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4610E4-018C-5759-8293-E951BF396B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FA1C3511-CECB-6577-95E0-5BA443A54D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67543"/>
            <a:ext cx="7486816" cy="3918857"/>
          </a:xfrm>
        </p:spPr>
        <p:txBody>
          <a:bodyPr/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de-DE" sz="1800" kern="100" dirty="0">
                <a:cs typeface="Times New Roman" panose="02020603050405020304" pitchFamily="18" charset="0"/>
              </a:rPr>
              <a:t> Bedingungen für strukturelle Benachteiligung</a:t>
            </a:r>
          </a:p>
          <a:p>
            <a:pPr marL="342900" indent="-342900">
              <a:lnSpc>
                <a:spcPct val="150000"/>
              </a:lnSpc>
              <a:spcBef>
                <a:spcPts val="0"/>
              </a:spcBef>
              <a:buSzPct val="100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de-DE" sz="1600" b="0" kern="100" dirty="0">
                <a:cs typeface="Times New Roman" panose="02020603050405020304" pitchFamily="18" charset="0"/>
              </a:rPr>
              <a:t>Gesellschaftliche Strukturen und Normen, die ungleiche Verteilungen festschreiben</a:t>
            </a:r>
          </a:p>
          <a:p>
            <a:pPr marL="342900" indent="-342900">
              <a:lnSpc>
                <a:spcPct val="150000"/>
              </a:lnSpc>
              <a:spcBef>
                <a:spcPts val="0"/>
              </a:spcBef>
              <a:buSzPct val="100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de-DE" sz="1600" b="0" kern="100" dirty="0">
                <a:cs typeface="Times New Roman" panose="02020603050405020304" pitchFamily="18" charset="0"/>
              </a:rPr>
              <a:t>Diskriminierung und Vorurteile gegenüber bestimmten Gruppen </a:t>
            </a:r>
            <a:br>
              <a:rPr lang="de-DE" sz="1600" b="0" kern="100" dirty="0">
                <a:cs typeface="Times New Roman" panose="02020603050405020304" pitchFamily="18" charset="0"/>
              </a:rPr>
            </a:br>
            <a:r>
              <a:rPr lang="de-DE" sz="1600" b="0" kern="100" dirty="0">
                <a:cs typeface="Times New Roman" panose="02020603050405020304" pitchFamily="18" charset="0"/>
              </a:rPr>
              <a:t>(z. B. nach Herkunft, Geschlecht, Behinderung)</a:t>
            </a:r>
          </a:p>
          <a:p>
            <a:pPr marL="342900" indent="-342900">
              <a:lnSpc>
                <a:spcPct val="150000"/>
              </a:lnSpc>
              <a:spcBef>
                <a:spcPts val="0"/>
              </a:spcBef>
              <a:buSzPct val="100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de-DE" sz="1600" b="0" kern="100" dirty="0">
                <a:cs typeface="Times New Roman" panose="02020603050405020304" pitchFamily="18" charset="0"/>
              </a:rPr>
              <a:t>	Ungleiche Verteilung von Macht und Ressourcen</a:t>
            </a:r>
          </a:p>
          <a:p>
            <a:pPr marL="342900" indent="-342900">
              <a:lnSpc>
                <a:spcPct val="150000"/>
              </a:lnSpc>
              <a:spcBef>
                <a:spcPts val="0"/>
              </a:spcBef>
              <a:buSzPct val="100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de-DE" sz="1600" b="0" kern="100" dirty="0">
                <a:cs typeface="Times New Roman" panose="02020603050405020304" pitchFamily="18" charset="0"/>
              </a:rPr>
              <a:t>Ausschluss von gesellschaftlichen Teilhabechancen aufgrund institutioneller Barrieren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SzPct val="100000"/>
              <a:buNone/>
              <a:tabLst>
                <a:tab pos="457200" algn="l"/>
              </a:tabLst>
            </a:pPr>
            <a:endParaRPr lang="de-DE" sz="1800" b="0" kern="100" dirty="0"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SzPct val="100000"/>
              <a:buNone/>
              <a:tabLst>
                <a:tab pos="457200" algn="l"/>
              </a:tabLst>
            </a:pPr>
            <a:r>
              <a:rPr lang="de-DE" sz="1600" b="0" kern="100" dirty="0">
                <a:cs typeface="Times New Roman" panose="02020603050405020304" pitchFamily="18" charset="0"/>
                <a:sym typeface="Wingdings" pitchFamily="2" charset="2"/>
              </a:rPr>
              <a:t> </a:t>
            </a:r>
            <a:r>
              <a:rPr lang="de-DE" sz="1600" b="0" kern="100" dirty="0">
                <a:cs typeface="Times New Roman" panose="02020603050405020304" pitchFamily="18" charset="0"/>
              </a:rPr>
              <a:t>Intersektionalität: Überschneidungen verschiedener Ungleichheitsdimensionen verschärfen Benachteiligungen</a:t>
            </a:r>
            <a:br>
              <a:rPr lang="de-DE" sz="18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</a:br>
            <a:endParaRPr lang="de-DE" sz="1800" kern="100" dirty="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77CC4C2C-57D1-CCFA-5F8F-5322FC2B796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1022790"/>
            <a:ext cx="9368123" cy="358320"/>
          </a:xfrm>
        </p:spPr>
        <p:txBody>
          <a:bodyPr/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de-DE" b="1" dirty="0"/>
              <a:t>Soziale Ungleichheiten – Grundlagen, Wirkung und Bedingungen</a:t>
            </a:r>
            <a:endParaRPr lang="de-DE" sz="1800" kern="100" dirty="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F3A2EEA8-34D0-1B69-118D-A8D0DF7335B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de-DE" dirty="0">
                <a:solidFill>
                  <a:srgbClr val="6F6F6E"/>
                </a:solidFill>
              </a:rPr>
              <a:t>Solga, H., Powell, J. J. W. &amp; Berger, P. A. (Hrsg.). (2009). Campus Reader. Soziale Ungleichheit: Klassische Texte zur Sozialstrukturanalyse. Campus Verlag. http://www.socialnet.de/rezensionen/isbn.php?isbn=978-3-593-38847-2</a:t>
            </a:r>
            <a:br>
              <a:rPr lang="de-DE" dirty="0">
                <a:solidFill>
                  <a:srgbClr val="6F6F6E"/>
                </a:solidFill>
              </a:rPr>
            </a:br>
            <a:r>
              <a:rPr lang="de-DE" dirty="0">
                <a:solidFill>
                  <a:srgbClr val="6F6F6E"/>
                </a:solidFill>
              </a:rPr>
              <a:t>Bourdieu, P. (1983). Ökonomisches Kapital, kulturelles Kapital, soziales Kapital. In Soziale Ungleichheiten (S. 183–198). Schwartz.</a:t>
            </a:r>
          </a:p>
          <a:p>
            <a:endParaRPr lang="de-DE" dirty="0">
              <a:solidFill>
                <a:srgbClr val="6F6F6E"/>
              </a:solidFill>
            </a:endParaRPr>
          </a:p>
          <a:p>
            <a:endParaRPr lang="de-DE" dirty="0"/>
          </a:p>
        </p:txBody>
      </p:sp>
      <p:sp>
        <p:nvSpPr>
          <p:cNvPr id="8" name="Titel 2">
            <a:extLst>
              <a:ext uri="{FF2B5EF4-FFF2-40B4-BE49-F238E27FC236}">
                <a16:creationId xmlns:a16="http://schemas.microsoft.com/office/drawing/2014/main" id="{178656D5-3C0D-7C25-0A82-A5B3FEC027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9452" y="218566"/>
            <a:ext cx="9958439" cy="700133"/>
          </a:xfrm>
        </p:spPr>
        <p:txBody>
          <a:bodyPr/>
          <a:lstStyle/>
          <a:p>
            <a:r>
              <a:rPr lang="de-DE" sz="3200" dirty="0"/>
              <a:t>Sozial und gerecht: </a:t>
            </a:r>
            <a:br>
              <a:rPr lang="de-DE" sz="3200" dirty="0"/>
            </a:br>
            <a:r>
              <a:rPr lang="de-DE" sz="3200" dirty="0"/>
              <a:t>Die Zukunft der Gesundheitsforschung</a:t>
            </a:r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72" t="7392" r="8136" b="8342"/>
          <a:stretch/>
        </p:blipFill>
        <p:spPr>
          <a:xfrm>
            <a:off x="8553902" y="3975982"/>
            <a:ext cx="2799898" cy="2234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29959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173694-B29F-E152-380F-7BB7D98F6F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17D6242D-DAC1-4856-7A07-996BD4F10A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18580"/>
            <a:ext cx="10515600" cy="356771"/>
          </a:xfrm>
        </p:spPr>
        <p:txBody>
          <a:bodyPr/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de-DE" sz="1800" kern="100" dirty="0">
                <a:cs typeface="Times New Roman" panose="02020603050405020304" pitchFamily="18" charset="0"/>
              </a:rPr>
              <a:t> Zusammenfassung</a:t>
            </a:r>
            <a:br>
              <a:rPr lang="de-DE" sz="18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</a:br>
            <a:endParaRPr lang="de-DE" sz="1800" kern="100" dirty="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0AD5451B-02B7-A273-D882-86D252A04C1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1022790"/>
            <a:ext cx="9368123" cy="358320"/>
          </a:xfrm>
        </p:spPr>
        <p:txBody>
          <a:bodyPr/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de-DE" b="1" dirty="0"/>
              <a:t>Soziale Ungleichheiten – Grundlagen, Wirkung und Bedingungen</a:t>
            </a:r>
            <a:endParaRPr lang="de-DE" sz="1800" kern="100" dirty="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2CE7EAA5-BE7E-2C27-AE74-6424FE13D96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de-DE" dirty="0">
                <a:solidFill>
                  <a:srgbClr val="6F6F6E"/>
                </a:solidFill>
              </a:rPr>
              <a:t>Solga, H., Powell, J. J. W. &amp; Berger, P. A. (Hrsg.). (2009). Campus Reader. Soziale Ungleichheit: Klassische Texte zur Sozialstrukturanalyse. Campus Verlag. http://www.socialnet.de/rezensionen/isbn.php?isbn=978-3-593-38847-2</a:t>
            </a:r>
            <a:br>
              <a:rPr lang="de-DE" dirty="0">
                <a:solidFill>
                  <a:srgbClr val="6F6F6E"/>
                </a:solidFill>
              </a:rPr>
            </a:br>
            <a:r>
              <a:rPr lang="de-DE" dirty="0">
                <a:solidFill>
                  <a:srgbClr val="6F6F6E"/>
                </a:solidFill>
              </a:rPr>
              <a:t>Bourdieu, P. (1983). Ökonomisches Kapital, kulturelles Kapital, soziales Kapital. In Soziale Ungleichheiten (S. 183–198). Schwartz.</a:t>
            </a:r>
          </a:p>
          <a:p>
            <a:endParaRPr lang="de-DE" dirty="0">
              <a:solidFill>
                <a:srgbClr val="6F6F6E"/>
              </a:solidFill>
            </a:endParaRPr>
          </a:p>
          <a:p>
            <a:endParaRPr lang="de-DE" dirty="0"/>
          </a:p>
        </p:txBody>
      </p:sp>
      <p:sp>
        <p:nvSpPr>
          <p:cNvPr id="8" name="Titel 2">
            <a:extLst>
              <a:ext uri="{FF2B5EF4-FFF2-40B4-BE49-F238E27FC236}">
                <a16:creationId xmlns:a16="http://schemas.microsoft.com/office/drawing/2014/main" id="{A3486732-C0F6-D112-D4CB-B49F3DE814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9452" y="218566"/>
            <a:ext cx="9958439" cy="700133"/>
          </a:xfrm>
        </p:spPr>
        <p:txBody>
          <a:bodyPr/>
          <a:lstStyle/>
          <a:p>
            <a:r>
              <a:rPr lang="de-DE" sz="3200" dirty="0"/>
              <a:t>Sozial und gerecht: </a:t>
            </a:r>
            <a:br>
              <a:rPr lang="de-DE" sz="3200" dirty="0"/>
            </a:br>
            <a:r>
              <a:rPr lang="de-DE" sz="3200" dirty="0"/>
              <a:t>Die Zukunft der Gesundheitsforschung</a:t>
            </a:r>
          </a:p>
        </p:txBody>
      </p:sp>
      <p:sp>
        <p:nvSpPr>
          <p:cNvPr id="2" name="Abgerundetes Rechteck 1"/>
          <p:cNvSpPr/>
          <p:nvPr/>
        </p:nvSpPr>
        <p:spPr>
          <a:xfrm>
            <a:off x="1144524" y="2309910"/>
            <a:ext cx="9902952" cy="566928"/>
          </a:xfrm>
          <a:prstGeom prst="roundRect">
            <a:avLst/>
          </a:prstGeom>
          <a:solidFill>
            <a:srgbClr val="004F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  <a:spcBef>
                <a:spcPts val="0"/>
              </a:spcBef>
              <a:buSzPct val="100000"/>
              <a:tabLst>
                <a:tab pos="457200" algn="l"/>
              </a:tabLst>
            </a:pPr>
            <a:r>
              <a:rPr lang="de-DE" kern="100" dirty="0">
                <a:cs typeface="Times New Roman" panose="02020603050405020304" pitchFamily="18" charset="0"/>
              </a:rPr>
              <a:t>Soziale Ungleichheiten sind tief in gesellschaftlichen Strukturen verankert</a:t>
            </a:r>
          </a:p>
        </p:txBody>
      </p:sp>
      <p:sp>
        <p:nvSpPr>
          <p:cNvPr id="7" name="Abgerundetes Rechteck 6"/>
          <p:cNvSpPr/>
          <p:nvPr/>
        </p:nvSpPr>
        <p:spPr>
          <a:xfrm>
            <a:off x="1144524" y="3160302"/>
            <a:ext cx="9902952" cy="566928"/>
          </a:xfrm>
          <a:prstGeom prst="roundRect">
            <a:avLst/>
          </a:prstGeom>
          <a:solidFill>
            <a:srgbClr val="004F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  <a:spcBef>
                <a:spcPts val="0"/>
              </a:spcBef>
              <a:buSzPct val="100000"/>
              <a:tabLst>
                <a:tab pos="457200" algn="l"/>
              </a:tabLst>
            </a:pPr>
            <a:r>
              <a:rPr lang="de-DE" kern="100" dirty="0">
                <a:cs typeface="Times New Roman" panose="02020603050405020304" pitchFamily="18" charset="0"/>
              </a:rPr>
              <a:t>Sie beeinflussen maßgeblich individuelle Lebens- und Entwicklungschancen</a:t>
            </a:r>
          </a:p>
        </p:txBody>
      </p:sp>
      <p:sp>
        <p:nvSpPr>
          <p:cNvPr id="9" name="Abgerundetes Rechteck 8"/>
          <p:cNvSpPr/>
          <p:nvPr/>
        </p:nvSpPr>
        <p:spPr>
          <a:xfrm>
            <a:off x="1170531" y="4010694"/>
            <a:ext cx="9902952" cy="566928"/>
          </a:xfrm>
          <a:prstGeom prst="roundRect">
            <a:avLst/>
          </a:prstGeom>
          <a:solidFill>
            <a:srgbClr val="004F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  <a:spcBef>
                <a:spcPts val="0"/>
              </a:spcBef>
              <a:buSzPct val="100000"/>
              <a:tabLst>
                <a:tab pos="457200" algn="l"/>
              </a:tabLst>
            </a:pPr>
            <a:r>
              <a:rPr lang="de-DE" kern="100" dirty="0">
                <a:cs typeface="Times New Roman" panose="02020603050405020304" pitchFamily="18" charset="0"/>
              </a:rPr>
              <a:t>Die Reproduktion sozialer Ungleichheiten sichert bestehende Macht- und Ressourcenverteilungen</a:t>
            </a:r>
          </a:p>
        </p:txBody>
      </p:sp>
      <p:sp>
        <p:nvSpPr>
          <p:cNvPr id="10" name="Abgerundetes Rechteck 9"/>
          <p:cNvSpPr/>
          <p:nvPr/>
        </p:nvSpPr>
        <p:spPr>
          <a:xfrm>
            <a:off x="1170531" y="4861086"/>
            <a:ext cx="9902952" cy="566928"/>
          </a:xfrm>
          <a:prstGeom prst="roundRect">
            <a:avLst/>
          </a:prstGeom>
          <a:solidFill>
            <a:srgbClr val="004F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0"/>
              </a:spcBef>
              <a:buSzPct val="100000"/>
              <a:tabLst>
                <a:tab pos="457200" algn="l"/>
              </a:tabLst>
            </a:pPr>
            <a:r>
              <a:rPr lang="de-DE" kern="100" dirty="0">
                <a:cs typeface="Times New Roman" panose="02020603050405020304" pitchFamily="18" charset="0"/>
              </a:rPr>
              <a:t>Verständnis dieser Mechanismen ist zentral, um strukturelle Benachteiligungen zu erkennen und anzugehen </a:t>
            </a:r>
          </a:p>
        </p:txBody>
      </p:sp>
    </p:spTree>
    <p:extLst>
      <p:ext uri="{BB962C8B-B14F-4D97-AF65-F5344CB8AC3E}">
        <p14:creationId xmlns:p14="http://schemas.microsoft.com/office/powerpoint/2010/main" val="2540362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 animBg="1"/>
      <p:bldP spid="9" grpId="0" animBg="1"/>
      <p:bldP spid="1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D65DB7-86C7-DA23-7231-4280FD8D94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15B443E9-344F-851C-262C-D188F8A7D9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6605" y="1485201"/>
            <a:ext cx="10515600" cy="4529531"/>
          </a:xfrm>
        </p:spPr>
        <p:txBody>
          <a:bodyPr/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de-DE" sz="1800" kern="100" dirty="0">
                <a:cs typeface="Times New Roman" panose="02020603050405020304" pitchFamily="18" charset="0"/>
              </a:rPr>
              <a:t> Kernaussage: </a:t>
            </a:r>
            <a:br>
              <a:rPr lang="de-DE" sz="1800" kern="100" dirty="0">
                <a:cs typeface="Times New Roman" panose="02020603050405020304" pitchFamily="18" charset="0"/>
              </a:rPr>
            </a:br>
            <a:r>
              <a:rPr lang="de-DE" sz="1800" b="0" kern="100" dirty="0">
                <a:cs typeface="Times New Roman" panose="02020603050405020304" pitchFamily="18" charset="0"/>
              </a:rPr>
              <a:t>Gesundheitliche Ungleichheiten entstehen durch das Zusammenspiel von sozialen Bedingungen, Belastungen und individuellen Ressourcen zur Bewältigung.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SzPct val="100000"/>
              <a:buNone/>
              <a:tabLst>
                <a:tab pos="457200" algn="l"/>
              </a:tabLst>
            </a:pPr>
            <a:r>
              <a:rPr lang="de-DE" sz="1800" kern="100" dirty="0">
                <a:cs typeface="Times New Roman" panose="02020603050405020304" pitchFamily="18" charset="0"/>
              </a:rPr>
              <a:t>Drei zentrale Komponenten:</a:t>
            </a:r>
          </a:p>
          <a:p>
            <a:pPr marL="0" indent="0">
              <a:lnSpc>
                <a:spcPct val="115000"/>
              </a:lnSpc>
              <a:spcAft>
                <a:spcPts val="800"/>
              </a:spcAft>
              <a:buNone/>
            </a:pPr>
            <a:br>
              <a:rPr lang="de-DE" sz="18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</a:br>
            <a:endParaRPr lang="de-DE" sz="1800" kern="100" dirty="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39AF9997-F510-6F2D-D9D7-C3536B58A61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1022790"/>
            <a:ext cx="9368123" cy="358320"/>
          </a:xfrm>
        </p:spPr>
        <p:txBody>
          <a:bodyPr/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de-DE" b="1" dirty="0"/>
              <a:t>Modell von </a:t>
            </a:r>
            <a:r>
              <a:rPr lang="de-DE" b="1" dirty="0" err="1"/>
              <a:t>Elkeles</a:t>
            </a:r>
            <a:r>
              <a:rPr lang="de-DE" b="1" dirty="0"/>
              <a:t> &amp; </a:t>
            </a:r>
            <a:r>
              <a:rPr lang="de-DE" b="1" dirty="0" err="1"/>
              <a:t>Mielck</a:t>
            </a:r>
            <a:r>
              <a:rPr lang="de-DE" b="1" dirty="0"/>
              <a:t> (1993) – Gesundheitliche Ungleichheit verstehen</a:t>
            </a:r>
            <a:endParaRPr lang="de-DE" sz="1800" kern="100" dirty="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A65F4E8E-1E5B-39F0-2143-4EBF9488A28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0" y="5894156"/>
            <a:ext cx="12192000" cy="700133"/>
          </a:xfrm>
          <a:prstGeom prst="rect">
            <a:avLst/>
          </a:prstGeom>
          <a:solidFill>
            <a:srgbClr val="D9D9D9"/>
          </a:solidFill>
          <a:ln>
            <a:solidFill>
              <a:srgbClr val="D9D9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800" b="1" dirty="0">
                <a:solidFill>
                  <a:srgbClr val="004F9F"/>
                </a:solidFill>
              </a:rPr>
              <a:t>Wirkungszusammenhang:</a:t>
            </a:r>
            <a:br>
              <a:rPr lang="de-DE" sz="1800" b="1" dirty="0">
                <a:solidFill>
                  <a:srgbClr val="004F9F"/>
                </a:solidFill>
              </a:rPr>
            </a:br>
            <a:r>
              <a:rPr lang="de-DE" sz="1800" b="1" dirty="0">
                <a:solidFill>
                  <a:srgbClr val="004F9F"/>
                </a:solidFill>
              </a:rPr>
              <a:t>Soziale Lage → Mehr Belastungen + Weniger Ressourcen → Schlechtere Gesundheit</a:t>
            </a:r>
            <a:endParaRPr lang="de-DE" sz="1800" dirty="0">
              <a:solidFill>
                <a:srgbClr val="004F9F"/>
              </a:solidFill>
            </a:endParaRPr>
          </a:p>
        </p:txBody>
      </p:sp>
      <p:sp>
        <p:nvSpPr>
          <p:cNvPr id="9" name="Titel 2">
            <a:extLst>
              <a:ext uri="{FF2B5EF4-FFF2-40B4-BE49-F238E27FC236}">
                <a16:creationId xmlns:a16="http://schemas.microsoft.com/office/drawing/2014/main" id="{569200E6-035D-5858-D1C4-C2B306646B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9452" y="218566"/>
            <a:ext cx="9958439" cy="700133"/>
          </a:xfrm>
        </p:spPr>
        <p:txBody>
          <a:bodyPr/>
          <a:lstStyle/>
          <a:p>
            <a:r>
              <a:rPr lang="de-DE" sz="3200" dirty="0"/>
              <a:t>Sozial und gerecht: </a:t>
            </a:r>
            <a:br>
              <a:rPr lang="de-DE" sz="3200" dirty="0"/>
            </a:br>
            <a:r>
              <a:rPr lang="de-DE" sz="3200" dirty="0"/>
              <a:t>Die Zukunft der Gesundheitsforschung</a:t>
            </a:r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09" t="37241" r="8456" b="8563"/>
          <a:stretch/>
        </p:blipFill>
        <p:spPr>
          <a:xfrm>
            <a:off x="3483213" y="4074680"/>
            <a:ext cx="4562384" cy="1725433"/>
          </a:xfrm>
          <a:prstGeom prst="rect">
            <a:avLst/>
          </a:prstGeom>
        </p:spPr>
      </p:pic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6" name="Folienzoom 5">
                <a:extLst>
                  <a:ext uri="{FF2B5EF4-FFF2-40B4-BE49-F238E27FC236}">
                    <a16:creationId xmlns:a16="http://schemas.microsoft.com/office/drawing/2014/main" id="{AEA52847-5E84-3257-4C34-AE2F952EC75E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630979130"/>
                  </p:ext>
                </p:extLst>
              </p:nvPr>
            </p:nvGraphicFramePr>
            <p:xfrm>
              <a:off x="2616897" y="2985411"/>
              <a:ext cx="1938867" cy="1090613"/>
            </p:xfrm>
            <a:graphic>
              <a:graphicData uri="http://schemas.microsoft.com/office/powerpoint/2016/slidezoom">
                <pslz:sldZm>
                  <pslz:sldZmObj sldId="360" cId="1662807999">
                    <pslz:zmPr id="{60B74947-EAE2-CA47-8E25-07C6D2410DAD}" transitionDur="1000">
                      <p166:blipFill xmlns:p166="http://schemas.microsoft.com/office/powerpoint/2016/6/main">
                        <a:blip r:embed="rId4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1938867" cy="1090613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6" name="Folienzoom 5">
                <a:hlinkClick r:id="rId5" action="ppaction://hlinksldjump"/>
                <a:extLst>
                  <a:ext uri="{FF2B5EF4-FFF2-40B4-BE49-F238E27FC236}">
                    <a16:creationId xmlns:a16="http://schemas.microsoft.com/office/drawing/2014/main" id="{AEA52847-5E84-3257-4C34-AE2F952EC75E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616897" y="2985411"/>
                <a:ext cx="1938867" cy="1090613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10" name="Folienzoom 9">
                <a:extLst>
                  <a:ext uri="{FF2B5EF4-FFF2-40B4-BE49-F238E27FC236}">
                    <a16:creationId xmlns:a16="http://schemas.microsoft.com/office/drawing/2014/main" id="{77DFB76C-4BF2-B600-AABF-5AB8E7E04431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691428078"/>
                  </p:ext>
                </p:extLst>
              </p:nvPr>
            </p:nvGraphicFramePr>
            <p:xfrm>
              <a:off x="4852983" y="2959124"/>
              <a:ext cx="1938868" cy="1090613"/>
            </p:xfrm>
            <a:graphic>
              <a:graphicData uri="http://schemas.microsoft.com/office/powerpoint/2016/slidezoom">
                <pslz:sldZm>
                  <pslz:sldZmObj sldId="361" cId="4035088099">
                    <pslz:zmPr id="{5F73E565-6E28-EE44-ACDF-E607B1DDD98D}" transitionDur="1000">
                      <p166:blipFill xmlns:p166="http://schemas.microsoft.com/office/powerpoint/2016/6/main">
                        <a:blip r:embed="rId7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1938868" cy="1090613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10" name="Folienzoom 9">
                <a:hlinkClick r:id="rId8" action="ppaction://hlinksldjump"/>
                <a:extLst>
                  <a:ext uri="{FF2B5EF4-FFF2-40B4-BE49-F238E27FC236}">
                    <a16:creationId xmlns:a16="http://schemas.microsoft.com/office/drawing/2014/main" id="{77DFB76C-4BF2-B600-AABF-5AB8E7E04431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4852983" y="2959124"/>
                <a:ext cx="1938868" cy="1090613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12" name="Folienzoom 11">
                <a:extLst>
                  <a:ext uri="{FF2B5EF4-FFF2-40B4-BE49-F238E27FC236}">
                    <a16:creationId xmlns:a16="http://schemas.microsoft.com/office/drawing/2014/main" id="{A107318E-5BCB-A551-E87C-FE612010DA0B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343744294"/>
                  </p:ext>
                </p:extLst>
              </p:nvPr>
            </p:nvGraphicFramePr>
            <p:xfrm>
              <a:off x="7089070" y="2939768"/>
              <a:ext cx="1938869" cy="1090614"/>
            </p:xfrm>
            <a:graphic>
              <a:graphicData uri="http://schemas.microsoft.com/office/powerpoint/2016/slidezoom">
                <pslz:sldZm>
                  <pslz:sldZmObj sldId="362" cId="4181448641">
                    <pslz:zmPr id="{DA32B65D-3843-0A4C-9545-484EEDBEEE7F}" transitionDur="1000">
                      <p166:blipFill xmlns:p166="http://schemas.microsoft.com/office/powerpoint/2016/6/main">
                        <a:blip r:embed="rId10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1938869" cy="1090614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12" name="Folienzoom 11">
                <a:hlinkClick r:id="rId11" action="ppaction://hlinksldjump"/>
                <a:extLst>
                  <a:ext uri="{FF2B5EF4-FFF2-40B4-BE49-F238E27FC236}">
                    <a16:creationId xmlns:a16="http://schemas.microsoft.com/office/drawing/2014/main" id="{A107318E-5BCB-A551-E87C-FE612010DA0B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7089070" y="2939768"/>
                <a:ext cx="1938869" cy="1090614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  <p:sp>
        <p:nvSpPr>
          <p:cNvPr id="2" name="Textplatzhalter 5">
            <a:extLst>
              <a:ext uri="{FF2B5EF4-FFF2-40B4-BE49-F238E27FC236}">
                <a16:creationId xmlns:a16="http://schemas.microsoft.com/office/drawing/2014/main" id="{FF1E1FDB-C592-4896-E037-E416D4066A84}"/>
              </a:ext>
            </a:extLst>
          </p:cNvPr>
          <p:cNvSpPr txBox="1">
            <a:spLocks/>
          </p:cNvSpPr>
          <p:nvPr/>
        </p:nvSpPr>
        <p:spPr>
          <a:xfrm>
            <a:off x="838200" y="6592131"/>
            <a:ext cx="11219822" cy="126345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8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 err="1">
                <a:solidFill>
                  <a:srgbClr val="6F6F6E"/>
                </a:solidFill>
              </a:rPr>
              <a:t>Elkeles</a:t>
            </a:r>
            <a:r>
              <a:rPr lang="de-DE" dirty="0">
                <a:solidFill>
                  <a:srgbClr val="6F6F6E"/>
                </a:solidFill>
              </a:rPr>
              <a:t>, T. &amp; </a:t>
            </a:r>
            <a:r>
              <a:rPr lang="de-DE" dirty="0" err="1">
                <a:solidFill>
                  <a:srgbClr val="6F6F6E"/>
                </a:solidFill>
              </a:rPr>
              <a:t>Mielck</a:t>
            </a:r>
            <a:r>
              <a:rPr lang="de-DE" dirty="0">
                <a:solidFill>
                  <a:srgbClr val="6F6F6E"/>
                </a:solidFill>
              </a:rPr>
              <a:t>, A. (1993). Soziale und gesundheitliche Ungleichheit: Theoretische Ansätze zur Erklärung von sozioökonomischen Unterschieden in Morbidität und Mortalität. WZB </a:t>
            </a:r>
            <a:r>
              <a:rPr lang="de-DE" dirty="0" err="1">
                <a:solidFill>
                  <a:srgbClr val="6F6F6E"/>
                </a:solidFill>
              </a:rPr>
              <a:t>papers</a:t>
            </a:r>
            <a:r>
              <a:rPr lang="de-DE" dirty="0">
                <a:solidFill>
                  <a:srgbClr val="6F6F6E"/>
                </a:solidFill>
              </a:rPr>
              <a:t>: P93,208. WZB Wissenschaftszentrum Berlin für Sozialforschung. </a:t>
            </a:r>
          </a:p>
          <a:p>
            <a:endParaRPr lang="de-DE" dirty="0">
              <a:solidFill>
                <a:srgbClr val="6F6F6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4007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>
          <a:xfrm>
            <a:off x="726880" y="2212768"/>
            <a:ext cx="10657115" cy="3249778"/>
          </a:xfrm>
        </p:spPr>
        <p:txBody>
          <a:bodyPr/>
          <a:lstStyle/>
          <a:p>
            <a:pPr marL="0" indent="0">
              <a:lnSpc>
                <a:spcPct val="150000"/>
              </a:lnSpc>
              <a:buSzPct val="100000"/>
              <a:tabLst>
                <a:tab pos="457200" algn="l"/>
              </a:tabLst>
            </a:pPr>
            <a:r>
              <a:rPr lang="de-DE" sz="3200" b="1" i="0" kern="100" dirty="0">
                <a:cs typeface="Times New Roman" panose="02020603050405020304" pitchFamily="18" charset="0"/>
              </a:rPr>
              <a:t>Versorgungsstruktur</a:t>
            </a:r>
          </a:p>
          <a:p>
            <a:pPr marL="0" indent="0">
              <a:lnSpc>
                <a:spcPct val="150000"/>
              </a:lnSpc>
              <a:buSzPct val="100000"/>
              <a:tabLst>
                <a:tab pos="457200" algn="l"/>
              </a:tabLst>
            </a:pPr>
            <a:endParaRPr lang="de-DE" sz="2400" b="1" i="0" kern="100" dirty="0">
              <a:cs typeface="Times New Roman" panose="02020603050405020304" pitchFamily="18" charset="0"/>
            </a:endParaRPr>
          </a:p>
          <a:p>
            <a:pPr marL="800100" lvl="2" indent="-342900">
              <a:lnSpc>
                <a:spcPct val="150000"/>
              </a:lnSpc>
              <a:buSzPct val="100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de-DE" sz="2400" i="0" kern="100" dirty="0">
                <a:latin typeface="+mn-lt"/>
                <a:cs typeface="Times New Roman" panose="02020603050405020304" pitchFamily="18" charset="0"/>
              </a:rPr>
              <a:t>Zugang zu Gesundheitsdiensten</a:t>
            </a:r>
          </a:p>
          <a:p>
            <a:pPr marL="800100" lvl="2" indent="-342900">
              <a:lnSpc>
                <a:spcPct val="150000"/>
              </a:lnSpc>
              <a:buSzPct val="100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de-DE" sz="2400" i="0" kern="100" dirty="0">
                <a:latin typeface="+mn-lt"/>
                <a:cs typeface="Times New Roman" panose="02020603050405020304" pitchFamily="18" charset="0"/>
              </a:rPr>
              <a:t>Finanzielle, sprachliche &amp; kulturelle Barrieren</a:t>
            </a:r>
          </a:p>
          <a:p>
            <a:pPr marL="800100" lvl="2" indent="-342900">
              <a:lnSpc>
                <a:spcPct val="150000"/>
              </a:lnSpc>
              <a:buSzPct val="100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de-DE" sz="2400" i="0" kern="100" dirty="0">
                <a:latin typeface="+mn-lt"/>
                <a:cs typeface="Times New Roman" panose="02020603050405020304" pitchFamily="18" charset="0"/>
              </a:rPr>
              <a:t>Qualität &amp; Angemessenheit der Versorgung</a:t>
            </a:r>
          </a:p>
        </p:txBody>
      </p:sp>
    </p:spTree>
    <p:extLst>
      <p:ext uri="{BB962C8B-B14F-4D97-AF65-F5344CB8AC3E}">
        <p14:creationId xmlns:p14="http://schemas.microsoft.com/office/powerpoint/2010/main" val="16628079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DIM.RUHR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99a00cc4-59a4-48e2-97a2-f998a8372b54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570D305730E5004AB3CA90973BBEB1B6" ma:contentTypeVersion="15" ma:contentTypeDescription="Ein neues Dokument erstellen." ma:contentTypeScope="" ma:versionID="3d8d4fb2b3a0a7834f40547a35bd6bbd">
  <xsd:schema xmlns:xsd="http://www.w3.org/2001/XMLSchema" xmlns:xs="http://www.w3.org/2001/XMLSchema" xmlns:p="http://schemas.microsoft.com/office/2006/metadata/properties" xmlns:ns3="99a00cc4-59a4-48e2-97a2-f998a8372b54" xmlns:ns4="96c6cfda-f397-452f-aaf7-354f8a2af71a" targetNamespace="http://schemas.microsoft.com/office/2006/metadata/properties" ma:root="true" ma:fieldsID="85641bfd7f41166e6032c028546e61e5" ns3:_="" ns4:_="">
    <xsd:import namespace="99a00cc4-59a4-48e2-97a2-f998a8372b54"/>
    <xsd:import namespace="96c6cfda-f397-452f-aaf7-354f8a2af71a"/>
    <xsd:element name="properties">
      <xsd:complexType>
        <xsd:sequence>
          <xsd:element name="documentManagement">
            <xsd:complexType>
              <xsd:all>
                <xsd:element ref="ns3:_activity" minOccurs="0"/>
                <xsd:element ref="ns3:MediaServiceMetadata" minOccurs="0"/>
                <xsd:element ref="ns3:MediaServiceFastMetadata" minOccurs="0"/>
                <xsd:element ref="ns3:MediaServiceObjectDetectorVersions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SearchProperties" minOccurs="0"/>
                <xsd:element ref="ns3:MediaServiceDateTaken" minOccurs="0"/>
                <xsd:element ref="ns3:MediaServiceSystem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LengthInSeconds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9a00cc4-59a4-48e2-97a2-f998a8372b54" elementFormDefault="qualified">
    <xsd:import namespace="http://schemas.microsoft.com/office/2006/documentManagement/types"/>
    <xsd:import namespace="http://schemas.microsoft.com/office/infopath/2007/PartnerControls"/>
    <xsd:element name="_activity" ma:index="8" nillable="true" ma:displayName="_activity" ma:hidden="true" ma:internalName="_activity">
      <xsd:simpleType>
        <xsd:restriction base="dms:Note"/>
      </xsd:simpleType>
    </xsd:element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SystemTags" ma:index="17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6c6cfda-f397-452f-aaf7-354f8a2af71a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Freigabehinweis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08B3DF7-C6D4-4DDC-B1DB-92E5609C5D6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B2C2161-177C-49B2-B717-3C5F4CA1CA24}">
  <ds:schemaRefs>
    <ds:schemaRef ds:uri="http://schemas.microsoft.com/office/2006/documentManagement/types"/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96c6cfda-f397-452f-aaf7-354f8a2af71a"/>
    <ds:schemaRef ds:uri="99a00cc4-59a4-48e2-97a2-f998a8372b54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D5AD1859-ED9D-4D83-947C-9B89E24FEC5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9a00cc4-59a4-48e2-97a2-f998a8372b54"/>
    <ds:schemaRef ds:uri="96c6cfda-f397-452f-aaf7-354f8a2af71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3981</Words>
  <Application>Microsoft Office PowerPoint</Application>
  <PresentationFormat>Breitbild</PresentationFormat>
  <Paragraphs>264</Paragraphs>
  <Slides>33</Slides>
  <Notes>14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33</vt:i4>
      </vt:variant>
    </vt:vector>
  </HeadingPairs>
  <TitlesOfParts>
    <vt:vector size="40" baseType="lpstr">
      <vt:lpstr>Aptos</vt:lpstr>
      <vt:lpstr>Times New Roman</vt:lpstr>
      <vt:lpstr>Symbol</vt:lpstr>
      <vt:lpstr>Calibri</vt:lpstr>
      <vt:lpstr>Arial</vt:lpstr>
      <vt:lpstr>Lato</vt:lpstr>
      <vt:lpstr>Office</vt:lpstr>
      <vt:lpstr>PowerPoint-Präsentation</vt:lpstr>
      <vt:lpstr>PowerPoint-Präsentation</vt:lpstr>
      <vt:lpstr>Sozial und gerecht:  Die Zukunft der Gesundheitsforschung</vt:lpstr>
      <vt:lpstr>Sozial und gerecht:  Die Zukunft der Gesundheitsforschung</vt:lpstr>
      <vt:lpstr>Sozial und gerecht:  Die Zukunft der Gesundheitsforschung</vt:lpstr>
      <vt:lpstr>Sozial und gerecht:  Die Zukunft der Gesundheitsforschung</vt:lpstr>
      <vt:lpstr>Sozial und gerecht:  Die Zukunft der Gesundheitsforschung</vt:lpstr>
      <vt:lpstr>Sozial und gerecht:  Die Zukunft der Gesundheitsforschung</vt:lpstr>
      <vt:lpstr>PowerPoint-Präsentation</vt:lpstr>
      <vt:lpstr>PowerPoint-Präsentation</vt:lpstr>
      <vt:lpstr>PowerPoint-Präsentation</vt:lpstr>
      <vt:lpstr>Sozial und gerecht:  Die Zukunft der Gesundheitsforschung</vt:lpstr>
      <vt:lpstr>Sozial und gerecht:  Die Zukunft der Gesundheitsforschung</vt:lpstr>
      <vt:lpstr>Sozial und gerecht:  Die Zukunft der Gesundheitsforschung</vt:lpstr>
      <vt:lpstr>Zeit für eine Pause</vt:lpstr>
      <vt:lpstr>Was bedeuten diese theoretischen Konzepte nun für die Foschung?</vt:lpstr>
      <vt:lpstr>Sozial und gerecht:  Die Zukunft der Gesundheitsforschung</vt:lpstr>
      <vt:lpstr>Sozial und gerecht:  Die Zukunft der Gesundheitsforschung</vt:lpstr>
      <vt:lpstr>Sozial und gerecht:  Die Zukunft der Gesundheitsforschung</vt:lpstr>
      <vt:lpstr>Sozial und gerecht:  Die Zukunft der Gesundheitsforschung</vt:lpstr>
      <vt:lpstr>Sozial und gerecht:  Die Zukunft der Gesundheitsforschung</vt:lpstr>
      <vt:lpstr>Sozial und gerecht:  Die Zukunft der Gesundheitsforschung</vt:lpstr>
      <vt:lpstr>Zeit für eine Pause</vt:lpstr>
      <vt:lpstr>Wie sollte Forschung sein?</vt:lpstr>
      <vt:lpstr>Sozial und gerecht:  Die Zukunft der Gesundheitsforschung</vt:lpstr>
      <vt:lpstr>Sozial und gerecht:  Die Zukunft der Gesundheitsforschung</vt:lpstr>
      <vt:lpstr>Sozial und gerecht:  Die Zukunft der Gesundheitsforschung</vt:lpstr>
      <vt:lpstr>Sozial und gerecht:  Die Zukunft der Gesundheitsforschung</vt:lpstr>
      <vt:lpstr>Sozial und gerecht:  Die Zukunft der Gesundheitsforschung</vt:lpstr>
      <vt:lpstr>Sozial und gerecht:  Die Zukunft der Gesundheitsforschung</vt:lpstr>
      <vt:lpstr>Literaturverzeichnis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Christian Hilgers</dc:creator>
  <cp:lastModifiedBy>Schorr, Sabrina</cp:lastModifiedBy>
  <cp:revision>145</cp:revision>
  <dcterms:created xsi:type="dcterms:W3CDTF">2020-11-02T13:54:24Z</dcterms:created>
  <dcterms:modified xsi:type="dcterms:W3CDTF">2025-10-31T10:29:09Z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0x010100570D305730E5004AB3CA90973BBEB1B6</vt:lpwstr>
  </property>
  <property fmtid="{D5CDD505-2E9C-101B-9397-08002B2CF9AE}" pid="3" name="MediaServiceImageTags">
    <vt:lpwstr/>
  </property>
</Properties>
</file>