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25"/>
  </p:notesMasterIdLst>
  <p:handoutMasterIdLst>
    <p:handoutMasterId r:id="rId26"/>
  </p:handoutMasterIdLst>
  <p:sldIdLst>
    <p:sldId id="337" r:id="rId5"/>
    <p:sldId id="332" r:id="rId6"/>
    <p:sldId id="333" r:id="rId7"/>
    <p:sldId id="356" r:id="rId8"/>
    <p:sldId id="358" r:id="rId9"/>
    <p:sldId id="340" r:id="rId10"/>
    <p:sldId id="361" r:id="rId11"/>
    <p:sldId id="341" r:id="rId12"/>
    <p:sldId id="342" r:id="rId13"/>
    <p:sldId id="363" r:id="rId14"/>
    <p:sldId id="364" r:id="rId15"/>
    <p:sldId id="365" r:id="rId16"/>
    <p:sldId id="366" r:id="rId17"/>
    <p:sldId id="345" r:id="rId18"/>
    <p:sldId id="360" r:id="rId19"/>
    <p:sldId id="368" r:id="rId20"/>
    <p:sldId id="343" r:id="rId21"/>
    <p:sldId id="384" r:id="rId22"/>
    <p:sldId id="335" r:id="rId23"/>
    <p:sldId id="336" r:id="rId2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06417A16-4FC2-3C40-A007-4DF3B5D15079}">
          <p14:sldIdLst>
            <p14:sldId id="337"/>
            <p14:sldId id="332"/>
            <p14:sldId id="333"/>
            <p14:sldId id="356"/>
            <p14:sldId id="358"/>
            <p14:sldId id="340"/>
          </p14:sldIdLst>
        </p14:section>
        <p14:section name="Abschnitt 1" id="{DC4E7ECB-9565-DB49-ADD7-A2BFBCECD193}">
          <p14:sldIdLst>
            <p14:sldId id="361"/>
            <p14:sldId id="341"/>
            <p14:sldId id="342"/>
            <p14:sldId id="363"/>
            <p14:sldId id="364"/>
            <p14:sldId id="365"/>
            <p14:sldId id="366"/>
            <p14:sldId id="345"/>
            <p14:sldId id="360"/>
            <p14:sldId id="368"/>
            <p14:sldId id="343"/>
            <p14:sldId id="384"/>
            <p14:sldId id="335"/>
            <p14:sldId id="336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910C033-79B9-F8AA-0D60-AE086CAA08A4}" name="Lehr, Alexander" initials="LA" userId="S::alexander.lehr_ruhr-uni-bochum.de#ext#@uniwhde.onmicrosoft.com::8a837e51-e11f-486e-98d4-923fdee67375" providerId="AD"/>
  <p188:author id="{D4164F63-A727-9081-CA22-087A77E4CF84}" name="Schorr, Sabrina" initials="SS" userId="S::Sabrina.Schorr@ruhr-uni-bochum.de::d515a452-2743-4543-afa1-a43e656c3944" providerId="AD"/>
  <p188:author id="{FEA207C0-2B6F-D0AF-2776-662460C3299C}" name="Schubert, Daniel" initials="DS" userId="S::Daniel.Schubert-p3r@ruhr-uni-bochum.de::9d031016-938e-42a5-94cc-add66f78cbd1" providerId="AD"/>
  <p188:author id="{E68870DE-3B73-42DB-57BA-1AD436F25C25}" name="Jasinski, Jana" initials="JJ" userId="S::Jana.Jasinski@ruhr-uni-bochum.de::4e395571-cf66-4537-9633-71a2b661d36a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inz, Anne" initials="MA" lastIdx="1" clrIdx="0">
    <p:extLst>
      <p:ext uri="{19B8F6BF-5375-455C-9EA6-DF929625EA0E}">
        <p15:presenceInfo xmlns:p15="http://schemas.microsoft.com/office/powerpoint/2012/main" userId="S-1-5-21-1139895982-289624505-398547282-38138" providerId="AD"/>
      </p:ext>
    </p:extLst>
  </p:cmAuthor>
  <p:cmAuthor id="2" name="Lüdorf, Vivian" initials="LV" lastIdx="5" clrIdx="1">
    <p:extLst>
      <p:ext uri="{19B8F6BF-5375-455C-9EA6-DF929625EA0E}">
        <p15:presenceInfo xmlns:p15="http://schemas.microsoft.com/office/powerpoint/2012/main" userId="S::vivian.luedorf@uni-wh.de::a2c1b10b-adfb-4ac6-8111-7787d0e03f7a" providerId="AD"/>
      </p:ext>
    </p:extLst>
  </p:cmAuthor>
  <p:cmAuthor id="3" name="Richter, Isabel" initials="IR" lastIdx="3" clrIdx="2">
    <p:extLst>
      <p:ext uri="{19B8F6BF-5375-455C-9EA6-DF929625EA0E}">
        <p15:presenceInfo xmlns:p15="http://schemas.microsoft.com/office/powerpoint/2012/main" userId="S::isabel.richter@uni-wh.de::93865361-3cba-4a87-907d-96dec40958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6F6E"/>
    <a:srgbClr val="034F9F"/>
    <a:srgbClr val="013560"/>
    <a:srgbClr val="004F9F"/>
    <a:srgbClr val="D9D9D9"/>
    <a:srgbClr val="8B8B8A"/>
    <a:srgbClr val="8D8D8C"/>
    <a:srgbClr val="A90D00"/>
    <a:srgbClr val="002B44"/>
    <a:srgbClr val="F0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ittlere Formatvorlage 1 - Akz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Helle Formatvorlage 1 - Akz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489" autoAdjust="0"/>
    <p:restoredTop sz="67505" autoAdjust="0"/>
  </p:normalViewPr>
  <p:slideViewPr>
    <p:cSldViewPr snapToGrid="0">
      <p:cViewPr varScale="1">
        <p:scale>
          <a:sx n="53" d="100"/>
          <a:sy n="53" d="100"/>
        </p:scale>
        <p:origin x="1238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4024" y="1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99E6E5A9-49A5-D154-F5AC-D0D1BC5917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5DEF872-F99B-56FA-1907-52A2AB9CB3E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39A045-68DA-DB45-BA39-62E5C5348549}" type="datetimeFigureOut">
              <a:rPr lang="de-DE" smtClean="0"/>
              <a:t>31.10.2025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6259DBD-7344-C64E-92FD-E099B2801BB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1522842-8C30-08B5-7F03-B42C37CCEE6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A45CC3-87F7-AF4C-AD99-8AA66BB5434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20249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B1F983-13B8-4B40-B431-2A40CD5006BA}" type="datetimeFigureOut">
              <a:rPr lang="de-DE" smtClean="0"/>
              <a:t>31.10.2025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623034-77AF-8C4A-A533-67E3BD38CA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2632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29529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98208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35700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64169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73398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02979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37108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50766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6286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Sprechertext:</a:t>
            </a:r>
            <a:b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Damit Erkenntnisse wissenschaftlich sind, müssen sie bestimmten </a:t>
            </a:r>
            <a:r>
              <a:rPr lang="de-D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Gütekriterien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genügen.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b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de-D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Nachvollziehbarkeit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stellt sicher, dass alle Schritte dokumentiert und überprüfbar sind.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Objektivität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bedeutet, dass Ergebnisse unabhängig von persönlichen Meinungen sein müssen.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b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de-DE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Systematik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verweist darauf, dass Forschung nach klaren methodischen Regeln erfolgt.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b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 </a:t>
            </a:r>
            <a:r>
              <a:rPr lang="de-DE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Kumulativität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bedeutet, dass Wissenschaft auf vorhandenem Wissen aufbaut und es weiterentwickelt.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Diese Prinzipien sichern, dass Wissenschaft verlässlich, überprüfbar und fortschrittlich bleibt.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18880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2223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38675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40534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77905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Was zeichnet wissenschaftliche Arbeit konkret aus?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18513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623034-77AF-8C4A-A533-67E3BD38CA13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63684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11" Type="http://schemas.openxmlformats.org/officeDocument/2006/relationships/image" Target="../media/image4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3.jpeg"/><Relationship Id="rId9" Type="http://schemas.openxmlformats.org/officeDocument/2006/relationships/hyperlink" Target="https://creativecommons.org/licenses/by/4.0/" TargetMode="Externa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Generated Image">
            <a:extLst>
              <a:ext uri="{FF2B5EF4-FFF2-40B4-BE49-F238E27FC236}">
                <a16:creationId xmlns:a16="http://schemas.microsoft.com/office/drawing/2014/main" id="{07531A6C-F4E4-F4C3-D023-67AAD8F400F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998"/>
          <a:stretch/>
        </p:blipFill>
        <p:spPr bwMode="auto">
          <a:xfrm>
            <a:off x="0" y="2928053"/>
            <a:ext cx="12192000" cy="3122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EA24E5EF-93EA-6C6A-83C5-B1AA469BC3FD}"/>
              </a:ext>
            </a:extLst>
          </p:cNvPr>
          <p:cNvSpPr/>
          <p:nvPr userDrawn="1"/>
        </p:nvSpPr>
        <p:spPr>
          <a:xfrm>
            <a:off x="0" y="-21653"/>
            <a:ext cx="12192000" cy="330914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2FA0DAEF-DE4F-A90E-F1F8-ABF9ED4AF80E}"/>
              </a:ext>
            </a:extLst>
          </p:cNvPr>
          <p:cNvSpPr/>
          <p:nvPr userDrawn="1"/>
        </p:nvSpPr>
        <p:spPr>
          <a:xfrm>
            <a:off x="3886200" y="2325156"/>
            <a:ext cx="8305800" cy="865756"/>
          </a:xfrm>
          <a:prstGeom prst="rect">
            <a:avLst/>
          </a:prstGeom>
          <a:solidFill>
            <a:srgbClr val="004F9F"/>
          </a:solidFill>
          <a:ln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 descr="Ein Bild, das Grafiken, Schrift, Logo, Symbol enthält.&#10;&#10;Automatisch generierte Beschreibung">
            <a:extLst>
              <a:ext uri="{FF2B5EF4-FFF2-40B4-BE49-F238E27FC236}">
                <a16:creationId xmlns:a16="http://schemas.microsoft.com/office/drawing/2014/main" id="{C2A633C7-1C48-A7F5-C834-EB2B041E66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11150" y="19557"/>
            <a:ext cx="11135034" cy="3238903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31873400-E2AB-88D1-765F-9EC066067A70}"/>
              </a:ext>
            </a:extLst>
          </p:cNvPr>
          <p:cNvSpPr txBox="1"/>
          <p:nvPr userDrawn="1"/>
        </p:nvSpPr>
        <p:spPr>
          <a:xfrm>
            <a:off x="3886200" y="2349514"/>
            <a:ext cx="79946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200" b="1" i="0" dirty="0">
                <a:solidFill>
                  <a:srgbClr val="FFFFFF"/>
                </a:solidFill>
                <a:effectLst/>
                <a:latin typeface="+mn-lt"/>
              </a:rPr>
              <a:t>DATENKOMPETENZZENTRUM FÜR DIE INTERPROFESSIONELLE NUTZUNG VON GESUNDHEITSDATEN IN DER METROPOLE RUHR</a:t>
            </a:r>
            <a:endParaRPr lang="de-DE" sz="2200" dirty="0">
              <a:latin typeface="+mn-lt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86478FC-53E0-6940-7FD4-304A7D51A1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-451" t="-334" r="962" b="-885"/>
          <a:stretch/>
        </p:blipFill>
        <p:spPr>
          <a:xfrm>
            <a:off x="11277601" y="6056392"/>
            <a:ext cx="711199" cy="794328"/>
          </a:xfrm>
          <a:prstGeom prst="rect">
            <a:avLst/>
          </a:prstGeom>
        </p:spPr>
      </p:pic>
      <p:sp>
        <p:nvSpPr>
          <p:cNvPr id="11" name="AutoShape 2" descr="Bildmotiv: ">
            <a:extLst>
              <a:ext uri="{FF2B5EF4-FFF2-40B4-BE49-F238E27FC236}">
                <a16:creationId xmlns:a16="http://schemas.microsoft.com/office/drawing/2014/main" id="{4213F1CD-3B62-AC57-9DD0-24A69C487C17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5943600" y="305888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D2D2992D-A226-01C9-52EE-4CBAD8B2613A}"/>
              </a:ext>
            </a:extLst>
          </p:cNvPr>
          <p:cNvSpPr/>
          <p:nvPr userDrawn="1"/>
        </p:nvSpPr>
        <p:spPr>
          <a:xfrm>
            <a:off x="-14514" y="6658102"/>
            <a:ext cx="9882224" cy="228925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3D59013F-4B85-EA24-BEFD-C501AB0B4317}"/>
              </a:ext>
            </a:extLst>
          </p:cNvPr>
          <p:cNvSpPr/>
          <p:nvPr userDrawn="1"/>
        </p:nvSpPr>
        <p:spPr>
          <a:xfrm>
            <a:off x="3877234" y="873534"/>
            <a:ext cx="8314765" cy="123416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Rechteck: abgerundete Ecken 1">
            <a:extLst>
              <a:ext uri="{FF2B5EF4-FFF2-40B4-BE49-F238E27FC236}">
                <a16:creationId xmlns:a16="http://schemas.microsoft.com/office/drawing/2014/main" id="{1376E96F-26AC-6A52-722D-B1B92007390B}"/>
              </a:ext>
            </a:extLst>
          </p:cNvPr>
          <p:cNvSpPr/>
          <p:nvPr userDrawn="1"/>
        </p:nvSpPr>
        <p:spPr>
          <a:xfrm>
            <a:off x="-172720" y="4153647"/>
            <a:ext cx="6116320" cy="1141144"/>
          </a:xfrm>
          <a:prstGeom prst="roundRect">
            <a:avLst/>
          </a:prstGeom>
          <a:solidFill>
            <a:schemeClr val="bg1">
              <a:alpha val="80000"/>
            </a:schemeClr>
          </a:solidFill>
          <a:ln w="19050"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D45352EC-F5AB-9766-590C-6E56ABFE69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8" y="4305204"/>
            <a:ext cx="5770563" cy="941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rgbClr val="004F9F"/>
                </a:solidFill>
              </a:defRPr>
            </a:lvl1pPr>
          </a:lstStyle>
          <a:p>
            <a:pPr lvl="0"/>
            <a:r>
              <a:rPr lang="de-DE" dirty="0"/>
              <a:t>TITEL DES OER MATERIALS IN </a:t>
            </a:r>
            <a:r>
              <a:rPr lang="de-DE" dirty="0" err="1"/>
              <a:t>GROßBUCHSTABEN</a:t>
            </a:r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051DC70F-B35B-919D-B263-3A057BF421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3" t="14390" r="10463" b="13608"/>
          <a:stretch/>
        </p:blipFill>
        <p:spPr>
          <a:xfrm>
            <a:off x="9943931" y="6080680"/>
            <a:ext cx="1257449" cy="76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739183"/>
      </p:ext>
    </p:extLst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M.RUHR Intr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EA24E5EF-93EA-6C6A-83C5-B1AA469BC3FD}"/>
              </a:ext>
            </a:extLst>
          </p:cNvPr>
          <p:cNvSpPr/>
          <p:nvPr userDrawn="1"/>
        </p:nvSpPr>
        <p:spPr>
          <a:xfrm>
            <a:off x="0" y="-21653"/>
            <a:ext cx="12192000" cy="33853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2FA0DAEF-DE4F-A90E-F1F8-ABF9ED4AF80E}"/>
              </a:ext>
            </a:extLst>
          </p:cNvPr>
          <p:cNvSpPr/>
          <p:nvPr userDrawn="1"/>
        </p:nvSpPr>
        <p:spPr>
          <a:xfrm>
            <a:off x="3886200" y="2325155"/>
            <a:ext cx="8305800" cy="968189"/>
          </a:xfrm>
          <a:prstGeom prst="rect">
            <a:avLst/>
          </a:prstGeom>
          <a:solidFill>
            <a:srgbClr val="004F9F"/>
          </a:solidFill>
          <a:ln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 descr="Ein Bild, das Grafiken, Schrift, Logo, Symbol enthält.&#10;&#10;Automatisch generierte Beschreibung">
            <a:extLst>
              <a:ext uri="{FF2B5EF4-FFF2-40B4-BE49-F238E27FC236}">
                <a16:creationId xmlns:a16="http://schemas.microsoft.com/office/drawing/2014/main" id="{C2A633C7-1C48-A7F5-C834-EB2B041E66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1150" y="19557"/>
            <a:ext cx="11135034" cy="3238903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31873400-E2AB-88D1-765F-9EC066067A70}"/>
              </a:ext>
            </a:extLst>
          </p:cNvPr>
          <p:cNvSpPr txBox="1"/>
          <p:nvPr userDrawn="1"/>
        </p:nvSpPr>
        <p:spPr>
          <a:xfrm>
            <a:off x="3886200" y="2349514"/>
            <a:ext cx="79946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300" b="1" i="0" dirty="0">
                <a:solidFill>
                  <a:srgbClr val="FFFFFF"/>
                </a:solidFill>
                <a:effectLst/>
                <a:latin typeface="+mn-lt"/>
              </a:rPr>
              <a:t>DATENKOMPETENZZENTRUM FÜR DIE INTERPROFESSIONELLE NUTZUNG VON GESUNDHEITSDATEN IN DER METROPOLE RUHR</a:t>
            </a:r>
            <a:endParaRPr lang="de-DE" sz="2300" dirty="0">
              <a:latin typeface="+mn-lt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86478FC-53E0-6940-7FD4-304A7D51A1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-451" t="-334" r="962" b="-885"/>
          <a:stretch/>
        </p:blipFill>
        <p:spPr>
          <a:xfrm>
            <a:off x="11277601" y="6056392"/>
            <a:ext cx="711199" cy="794328"/>
          </a:xfrm>
          <a:prstGeom prst="rect">
            <a:avLst/>
          </a:prstGeom>
        </p:spPr>
      </p:pic>
      <p:sp>
        <p:nvSpPr>
          <p:cNvPr id="11" name="AutoShape 2" descr="Bildmotiv: ">
            <a:extLst>
              <a:ext uri="{FF2B5EF4-FFF2-40B4-BE49-F238E27FC236}">
                <a16:creationId xmlns:a16="http://schemas.microsoft.com/office/drawing/2014/main" id="{4213F1CD-3B62-AC57-9DD0-24A69C487C17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5943600" y="305888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E9654EB2-6049-934A-0B8C-604543934F7C}"/>
              </a:ext>
            </a:extLst>
          </p:cNvPr>
          <p:cNvSpPr/>
          <p:nvPr userDrawn="1"/>
        </p:nvSpPr>
        <p:spPr>
          <a:xfrm>
            <a:off x="0" y="4073062"/>
            <a:ext cx="12192000" cy="9681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15870616-7DC4-CEBC-3D7F-EA33C90286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9230" y="4234839"/>
            <a:ext cx="11783674" cy="6795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rgbClr val="004F9F"/>
                </a:solidFill>
              </a:defRPr>
            </a:lvl1pPr>
          </a:lstStyle>
          <a:p>
            <a:pPr lvl="0"/>
            <a:r>
              <a:rPr lang="de-DE" dirty="0"/>
              <a:t>OER BEREICH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C0447530-ECC5-C686-A763-9D42E3C934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3" t="14390" r="10463" b="13608"/>
          <a:stretch/>
        </p:blipFill>
        <p:spPr>
          <a:xfrm>
            <a:off x="9943931" y="6080680"/>
            <a:ext cx="1257449" cy="76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007491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1_Inhalt einfach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8CA1B8D4-4C86-7ECD-64C3-0AE8AD637F4F}"/>
              </a:ext>
            </a:extLst>
          </p:cNvPr>
          <p:cNvSpPr/>
          <p:nvPr userDrawn="1"/>
        </p:nvSpPr>
        <p:spPr>
          <a:xfrm>
            <a:off x="0" y="-3547"/>
            <a:ext cx="12192000" cy="14510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D835D2C-E7F1-A544-B895-F06453DAC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453" y="218566"/>
            <a:ext cx="9846870" cy="700133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4F9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9BA03A-A759-3443-957F-A78505520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271449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  <a:lvl2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2pPr>
            <a:lvl3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3pPr>
            <a:lvl4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4pPr>
            <a:lvl5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8465710-7F62-784E-83AC-92E1948C1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0685" y="6461404"/>
            <a:ext cx="7877909" cy="283084"/>
          </a:xfrm>
          <a:prstGeom prst="rect">
            <a:avLst/>
          </a:prstGeom>
        </p:spPr>
        <p:txBody>
          <a:bodyPr/>
          <a:lstStyle>
            <a:lvl1pPr algn="ctr">
              <a:defRPr sz="1400" b="0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EEFAC5-ECF5-6948-97CC-841D2ED72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1404"/>
            <a:ext cx="2743200" cy="283084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BBDAF7BE-D89C-6B49-BAC7-BAB901C4C797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3" name="Ecken des Rechtecks auf der gleichen Seite abrunden 12">
            <a:extLst>
              <a:ext uri="{FF2B5EF4-FFF2-40B4-BE49-F238E27FC236}">
                <a16:creationId xmlns:a16="http://schemas.microsoft.com/office/drawing/2014/main" id="{E5C23A2E-0362-FD44-9624-A0A7568B305D}"/>
              </a:ext>
            </a:extLst>
          </p:cNvPr>
          <p:cNvSpPr/>
          <p:nvPr userDrawn="1"/>
        </p:nvSpPr>
        <p:spPr>
          <a:xfrm rot="10800000">
            <a:off x="10206323" y="-4"/>
            <a:ext cx="1825839" cy="977465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1BFA20DD-2D12-8E4E-A599-C396321637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16527"/>
            <a:ext cx="9368123" cy="358320"/>
          </a:xfrm>
          <a:prstGeom prst="rect">
            <a:avLst/>
          </a:prstGeom>
        </p:spPr>
        <p:txBody>
          <a:bodyPr/>
          <a:lstStyle>
            <a:lvl1pPr>
              <a:buNone/>
              <a:defRPr sz="2000" b="0" i="0">
                <a:solidFill>
                  <a:srgbClr val="004F9F"/>
                </a:solidFill>
                <a:latin typeface="+mn-lt"/>
                <a:cs typeface="Calibri" panose="020F0502020204030204" pitchFamily="34" charset="0"/>
              </a:defRPr>
            </a:lvl1pPr>
            <a:lvl2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2pPr>
            <a:lvl3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3pPr>
            <a:lvl4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4pPr>
            <a:lvl5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2EBA8401-6FA3-AE0C-AA6B-8383F8EDC73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6210300"/>
            <a:ext cx="10515600" cy="2143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chemeClr val="bg1">
                    <a:lumMod val="6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de-DE"/>
              <a:t>Quellenangabe</a:t>
            </a:r>
          </a:p>
        </p:txBody>
      </p:sp>
      <p:pic>
        <p:nvPicPr>
          <p:cNvPr id="22" name="Grafik 2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302" y="299524"/>
            <a:ext cx="1569880" cy="456639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4E84CB5D-63D0-0F6C-9840-A4D7A1715CCB}"/>
              </a:ext>
            </a:extLst>
          </p:cNvPr>
          <p:cNvSpPr/>
          <p:nvPr userDrawn="1"/>
        </p:nvSpPr>
        <p:spPr>
          <a:xfrm>
            <a:off x="0" y="6797647"/>
            <a:ext cx="12192000" cy="56405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76064123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1_Inhalt mit 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6073D2C8-AEA1-2497-D302-7759FC5D626E}"/>
              </a:ext>
            </a:extLst>
          </p:cNvPr>
          <p:cNvSpPr/>
          <p:nvPr userDrawn="1"/>
        </p:nvSpPr>
        <p:spPr>
          <a:xfrm>
            <a:off x="0" y="-3547"/>
            <a:ext cx="12192000" cy="14510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D835D2C-E7F1-A544-B895-F06453DAC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453" y="218566"/>
            <a:ext cx="9846870" cy="700133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004F9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9BA03A-A759-3443-957F-A78505520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825625"/>
            <a:ext cx="5257800" cy="4462716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  <a:lvl2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2pPr>
            <a:lvl3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3pPr>
            <a:lvl4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4pPr>
            <a:lvl5pPr>
              <a:defRPr b="1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8465710-7F62-784E-83AC-92E1948C1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69865" y="6461404"/>
            <a:ext cx="7737231" cy="283084"/>
          </a:xfrm>
          <a:prstGeom prst="rect">
            <a:avLst/>
          </a:prstGeom>
        </p:spPr>
        <p:txBody>
          <a:bodyPr/>
          <a:lstStyle>
            <a:lvl1pPr>
              <a:defRPr sz="1400" b="0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algn="ctr"/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EEFAC5-ECF5-6948-97CC-841D2ED72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1404"/>
            <a:ext cx="2743200" cy="283084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rgbClr val="6F6F6E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BBDAF7BE-D89C-6B49-BAC7-BAB901C4C797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3" name="Ecken des Rechtecks auf der gleichen Seite abrunden 12">
            <a:extLst>
              <a:ext uri="{FF2B5EF4-FFF2-40B4-BE49-F238E27FC236}">
                <a16:creationId xmlns:a16="http://schemas.microsoft.com/office/drawing/2014/main" id="{E5C23A2E-0362-FD44-9624-A0A7568B305D}"/>
              </a:ext>
            </a:extLst>
          </p:cNvPr>
          <p:cNvSpPr/>
          <p:nvPr userDrawn="1"/>
        </p:nvSpPr>
        <p:spPr>
          <a:xfrm rot="10800000">
            <a:off x="10206323" y="-4"/>
            <a:ext cx="1825839" cy="977465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1BFA20DD-2D12-8E4E-A599-C396321637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16527"/>
            <a:ext cx="9368123" cy="358320"/>
          </a:xfrm>
          <a:prstGeom prst="rect">
            <a:avLst/>
          </a:prstGeom>
        </p:spPr>
        <p:txBody>
          <a:bodyPr/>
          <a:lstStyle>
            <a:lvl1pPr>
              <a:buNone/>
              <a:defRPr sz="2000" b="0" i="0">
                <a:solidFill>
                  <a:srgbClr val="004F9F"/>
                </a:solidFill>
                <a:latin typeface="+mn-lt"/>
                <a:cs typeface="Calibri" panose="020F0502020204030204" pitchFamily="34" charset="0"/>
              </a:defRPr>
            </a:lvl1pPr>
            <a:lvl2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2pPr>
            <a:lvl3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3pPr>
            <a:lvl4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4pPr>
            <a:lvl5pPr>
              <a:buNone/>
              <a:defRPr b="0" i="0">
                <a:solidFill>
                  <a:srgbClr val="004F9F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E2F7C0E8-6F45-194C-9101-46DDBD39959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8200" y="1825372"/>
            <a:ext cx="4957763" cy="4462716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F651363-F80C-21AA-1A56-CB27B75910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302" y="299524"/>
            <a:ext cx="1569880" cy="45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152964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FB65EE10-ACFB-E14A-8DBE-0A195B1D855F}"/>
              </a:ext>
            </a:extLst>
          </p:cNvPr>
          <p:cNvSpPr/>
          <p:nvPr userDrawn="1"/>
        </p:nvSpPr>
        <p:spPr>
          <a:xfrm>
            <a:off x="0" y="569659"/>
            <a:ext cx="12192001" cy="6288341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>
              <a:solidFill>
                <a:srgbClr val="6F6F6E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6EA1656B-4002-B443-B8D7-1C860700F0F1}"/>
              </a:ext>
            </a:extLst>
          </p:cNvPr>
          <p:cNvSpPr/>
          <p:nvPr userDrawn="1"/>
        </p:nvSpPr>
        <p:spPr>
          <a:xfrm flipV="1">
            <a:off x="0" y="-5"/>
            <a:ext cx="12192001" cy="569664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>
              <a:solidFill>
                <a:srgbClr val="6F6F6E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D835D2C-E7F1-A544-B895-F06453DAC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2532461"/>
            <a:ext cx="10657115" cy="977467"/>
          </a:xfrm>
          <a:prstGeom prst="rect">
            <a:avLst/>
          </a:prstGeom>
        </p:spPr>
        <p:txBody>
          <a:bodyPr/>
          <a:lstStyle>
            <a:lvl1pPr algn="ctr">
              <a:defRPr sz="5400" b="1" i="0">
                <a:solidFill>
                  <a:srgbClr val="F0F0F0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3" name="Ecken des Rechtecks auf der gleichen Seite abrunden 12">
            <a:extLst>
              <a:ext uri="{FF2B5EF4-FFF2-40B4-BE49-F238E27FC236}">
                <a16:creationId xmlns:a16="http://schemas.microsoft.com/office/drawing/2014/main" id="{E5C23A2E-0362-FD44-9624-A0A7568B305D}"/>
              </a:ext>
            </a:extLst>
          </p:cNvPr>
          <p:cNvSpPr/>
          <p:nvPr userDrawn="1"/>
        </p:nvSpPr>
        <p:spPr>
          <a:xfrm rot="10800000">
            <a:off x="10206323" y="-4"/>
            <a:ext cx="1825839" cy="977465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n-lt"/>
            </a:endParaRPr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2CD449F3-7839-2940-93C0-55AE25378A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8" y="3858689"/>
            <a:ext cx="10657115" cy="1540513"/>
          </a:xfrm>
          <a:prstGeom prst="rect">
            <a:avLst/>
          </a:prstGeom>
        </p:spPr>
        <p:txBody>
          <a:bodyPr/>
          <a:lstStyle>
            <a:lvl1pPr algn="ctr">
              <a:buNone/>
              <a:defRPr b="0" i="1">
                <a:solidFill>
                  <a:schemeClr val="bg1"/>
                </a:solidFill>
                <a:latin typeface="+mn-lt"/>
                <a:cs typeface="Calibri" panose="020F0502020204030204" pitchFamily="34" charset="0"/>
              </a:defRPr>
            </a:lvl1pPr>
            <a:lvl2pPr algn="ctr">
              <a:buNone/>
              <a:defRPr b="0" i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2pPr>
            <a:lvl3pPr algn="ctr">
              <a:buNone/>
              <a:defRPr b="0" i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3pPr>
            <a:lvl4pPr algn="ctr">
              <a:buNone/>
              <a:defRPr b="0" i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4pPr>
            <a:lvl5pPr algn="ctr">
              <a:buNone/>
              <a:defRPr b="0" i="1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83F8CE9-F01E-83D2-EA0D-C6823B4F85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302" y="299524"/>
            <a:ext cx="1569880" cy="45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774705"/>
      </p:ext>
    </p:extLst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6" descr="Generated Image">
            <a:extLst>
              <a:ext uri="{FF2B5EF4-FFF2-40B4-BE49-F238E27FC236}">
                <a16:creationId xmlns:a16="http://schemas.microsoft.com/office/drawing/2014/main" id="{6314A190-CC20-35EE-1630-CF7EF5CC606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605" b="6091"/>
          <a:stretch/>
        </p:blipFill>
        <p:spPr bwMode="auto">
          <a:xfrm>
            <a:off x="0" y="4180017"/>
            <a:ext cx="12192000" cy="267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13D83B52-EB5D-C275-8E47-A4611E70F9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99" y="396326"/>
            <a:ext cx="3579557" cy="1042173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47EFBAB5-FE61-C083-17AD-9CFA708A7F2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777094" y="2438588"/>
            <a:ext cx="1142999" cy="1254787"/>
          </a:xfrm>
          <a:prstGeom prst="rect">
            <a:avLst/>
          </a:prstGeom>
        </p:spPr>
      </p:pic>
      <p:sp>
        <p:nvSpPr>
          <p:cNvPr id="7" name="Textplatzhalter 6">
            <a:extLst>
              <a:ext uri="{FF2B5EF4-FFF2-40B4-BE49-F238E27FC236}">
                <a16:creationId xmlns:a16="http://schemas.microsoft.com/office/drawing/2014/main" id="{BE5CAD84-0D1F-6C1F-85B9-8357ADF87310}"/>
              </a:ext>
            </a:extLst>
          </p:cNvPr>
          <p:cNvSpPr txBox="1">
            <a:spLocks/>
          </p:cNvSpPr>
          <p:nvPr userDrawn="1"/>
        </p:nvSpPr>
        <p:spPr>
          <a:xfrm>
            <a:off x="1088008" y="2515833"/>
            <a:ext cx="2638325" cy="39990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04F9F"/>
                </a:solidFill>
                <a:latin typeface="Lato" panose="020F0502020204030203" pitchFamily="34" charset="0"/>
                <a:ea typeface="+mn-ea"/>
                <a:cs typeface="Lato" panose="020F050202020403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>
                <a:solidFill>
                  <a:srgbClr val="004F9F"/>
                </a:solidFill>
                <a:latin typeface="+mn-lt"/>
                <a:ea typeface="Lato"/>
                <a:cs typeface="Calibri"/>
              </a:rPr>
              <a:t>https://dim-ruhr.de</a:t>
            </a:r>
          </a:p>
        </p:txBody>
      </p:sp>
      <p:sp>
        <p:nvSpPr>
          <p:cNvPr id="8" name="AutoShape 5" descr="Umschlag Silhouette">
            <a:extLst>
              <a:ext uri="{FF2B5EF4-FFF2-40B4-BE49-F238E27FC236}">
                <a16:creationId xmlns:a16="http://schemas.microsoft.com/office/drawing/2014/main" id="{2BDB805C-FEE3-C70F-A3CC-7D1301C79C73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2190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9" name="Grafik 8" descr="Umschlag Silhouette">
            <a:extLst>
              <a:ext uri="{FF2B5EF4-FFF2-40B4-BE49-F238E27FC236}">
                <a16:creationId xmlns:a16="http://schemas.microsoft.com/office/drawing/2014/main" id="{179C2F3D-1544-3D5E-A935-B0E48852A1D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7399" y="2280590"/>
            <a:ext cx="914400" cy="914400"/>
          </a:xfrm>
          <a:prstGeom prst="rect">
            <a:avLst/>
          </a:prstGeom>
        </p:spPr>
      </p:pic>
      <p:pic>
        <p:nvPicPr>
          <p:cNvPr id="10" name="Grafik 9" descr="Internet Silhouette">
            <a:extLst>
              <a:ext uri="{FF2B5EF4-FFF2-40B4-BE49-F238E27FC236}">
                <a16:creationId xmlns:a16="http://schemas.microsoft.com/office/drawing/2014/main" id="{B2F711C2-3428-3D09-F653-954985393EA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7399" y="2931231"/>
            <a:ext cx="914400" cy="9144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6B5E8B86-EE0E-3942-6714-20017E4CF3F6}"/>
              </a:ext>
            </a:extLst>
          </p:cNvPr>
          <p:cNvSpPr txBox="1"/>
          <p:nvPr userDrawn="1"/>
        </p:nvSpPr>
        <p:spPr>
          <a:xfrm>
            <a:off x="6548206" y="735959"/>
            <a:ext cx="57947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="1" dirty="0">
                <a:latin typeface="+mn-lt"/>
              </a:rPr>
              <a:t>„Wenn der Alltag täuscht: Warum wir Wissenschaft brauchen “ </a:t>
            </a:r>
            <a:r>
              <a:rPr lang="de-DE" dirty="0">
                <a:latin typeface="+mn-lt"/>
              </a:rPr>
              <a:t>von </a:t>
            </a:r>
            <a:r>
              <a:rPr lang="de-DE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Juniorprofessur für Gesundheit und E-Health der Ruhr-Universität Bochum</a:t>
            </a:r>
            <a:r>
              <a:rPr lang="de-DE" dirty="0">
                <a:latin typeface="+mn-lt"/>
              </a:rPr>
              <a:t>. Dieses Werk und dessen Inhalt sind – sofern nicht anders angegeben – lizensiert unter CC BY 4.0. Ausgenommen aus der Lizenz sind die verwendeten Logos.</a:t>
            </a:r>
          </a:p>
          <a:p>
            <a:endParaRPr lang="de-DE" dirty="0">
              <a:latin typeface="+mn-lt"/>
            </a:endParaRPr>
          </a:p>
          <a:p>
            <a:r>
              <a:rPr lang="de-DE" dirty="0">
                <a:latin typeface="+mn-lt"/>
              </a:rPr>
              <a:t>Der Lizenzvertrag ist hier abrufbar:</a:t>
            </a:r>
          </a:p>
          <a:p>
            <a:r>
              <a:rPr lang="de-DE" dirty="0">
                <a:latin typeface="+mn-lt"/>
                <a:hlinkClick r:id="rId9"/>
              </a:rPr>
              <a:t>https://creativecommons.org/licenses/by/4.0/</a:t>
            </a:r>
            <a:r>
              <a:rPr lang="de-DE" dirty="0">
                <a:latin typeface="+mn-lt"/>
              </a:rPr>
              <a:t> </a:t>
            </a:r>
          </a:p>
          <a:p>
            <a:endParaRPr lang="de-DE" dirty="0">
              <a:latin typeface="+mn-lt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94DD20FA-97D6-2858-9C9D-EC5E1C82A0DB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1049000" y="3648784"/>
            <a:ext cx="1143000" cy="400050"/>
          </a:xfrm>
          <a:prstGeom prst="rect">
            <a:avLst/>
          </a:prstGeom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A8E5A5DA-CB25-76A1-909A-9BBC89334BD0}"/>
              </a:ext>
            </a:extLst>
          </p:cNvPr>
          <p:cNvSpPr/>
          <p:nvPr userDrawn="1"/>
        </p:nvSpPr>
        <p:spPr>
          <a:xfrm>
            <a:off x="14150" y="4261058"/>
            <a:ext cx="12192000" cy="3122483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5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47B83825-AC61-43CE-41CB-FD2763516322}"/>
              </a:ext>
            </a:extLst>
          </p:cNvPr>
          <p:cNvSpPr/>
          <p:nvPr userDrawn="1"/>
        </p:nvSpPr>
        <p:spPr>
          <a:xfrm>
            <a:off x="1277257" y="319304"/>
            <a:ext cx="10928892" cy="3286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95BBD36C-FBA7-B3EA-D1F9-01F8198DFFE5}"/>
              </a:ext>
            </a:extLst>
          </p:cNvPr>
          <p:cNvSpPr/>
          <p:nvPr userDrawn="1"/>
        </p:nvSpPr>
        <p:spPr>
          <a:xfrm>
            <a:off x="0" y="4059547"/>
            <a:ext cx="12206150" cy="201511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A2F1CE1E-5392-D4F9-A989-9699295136BD}"/>
              </a:ext>
            </a:extLst>
          </p:cNvPr>
          <p:cNvSpPr/>
          <p:nvPr userDrawn="1"/>
        </p:nvSpPr>
        <p:spPr>
          <a:xfrm>
            <a:off x="-14151" y="-26914"/>
            <a:ext cx="12220299" cy="377095"/>
          </a:xfrm>
          <a:prstGeom prst="rect">
            <a:avLst/>
          </a:prstGeom>
          <a:solidFill>
            <a:srgbClr val="00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0BB71DB7-72D5-EE9A-1779-4590E79D4DCC}"/>
              </a:ext>
            </a:extLst>
          </p:cNvPr>
          <p:cNvSpPr txBox="1"/>
          <p:nvPr userDrawn="1"/>
        </p:nvSpPr>
        <p:spPr>
          <a:xfrm>
            <a:off x="1051799" y="3096886"/>
            <a:ext cx="30697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de-DE" sz="2400" dirty="0">
                <a:solidFill>
                  <a:srgbClr val="004F9F"/>
                </a:solidFill>
                <a:latin typeface="+mn-lt"/>
                <a:ea typeface="Lato"/>
                <a:cs typeface="Calibri"/>
              </a:rPr>
              <a:t>dimruhr@uni-wh.de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3C5EC50-43AE-2345-0C77-9615411802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3" t="14390" r="10463" b="13608"/>
          <a:stretch/>
        </p:blipFill>
        <p:spPr>
          <a:xfrm>
            <a:off x="4487667" y="1127565"/>
            <a:ext cx="1721852" cy="1042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395998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M.RUHR In/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AAB219BC-57CB-838B-637F-7ABD36682DD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Grafik 5" descr="Ein Bild, das Grafiken, Schrift, Logo, Symbol enthält.&#10;&#10;Automatisch generierte Beschreibung">
            <a:extLst>
              <a:ext uri="{FF2B5EF4-FFF2-40B4-BE49-F238E27FC236}">
                <a16:creationId xmlns:a16="http://schemas.microsoft.com/office/drawing/2014/main" id="{040D25C9-2058-C5E9-E1B3-25F82094069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5925" y="1591182"/>
            <a:ext cx="11135034" cy="3238903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BFB93EB1-E53E-9326-7892-8C3F645EE82C}"/>
              </a:ext>
            </a:extLst>
          </p:cNvPr>
          <p:cNvSpPr/>
          <p:nvPr userDrawn="1"/>
        </p:nvSpPr>
        <p:spPr>
          <a:xfrm>
            <a:off x="3972234" y="3964329"/>
            <a:ext cx="8219766" cy="865756"/>
          </a:xfrm>
          <a:prstGeom prst="rect">
            <a:avLst/>
          </a:prstGeom>
          <a:solidFill>
            <a:srgbClr val="004F9F"/>
          </a:solidFill>
          <a:ln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DFAB41B-4081-C63C-5844-19C79A16815D}"/>
              </a:ext>
            </a:extLst>
          </p:cNvPr>
          <p:cNvSpPr txBox="1"/>
          <p:nvPr userDrawn="1"/>
        </p:nvSpPr>
        <p:spPr>
          <a:xfrm>
            <a:off x="3972234" y="3988687"/>
            <a:ext cx="79946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200" b="1" i="0" dirty="0">
                <a:solidFill>
                  <a:srgbClr val="FFFFFF"/>
                </a:solidFill>
                <a:effectLst/>
                <a:latin typeface="+mn-lt"/>
              </a:rPr>
              <a:t>DATENKOMPETENZZENTRUM FÜR DIE INTERPROFESSIONELLE NUTZUNG VON GESUNDHEITSDATEN IN DER METROPOLE RUHR</a:t>
            </a:r>
            <a:endParaRPr lang="de-DE" sz="2200" dirty="0">
              <a:latin typeface="+mn-lt"/>
            </a:endParaRPr>
          </a:p>
        </p:txBody>
      </p:sp>
      <p:pic>
        <p:nvPicPr>
          <p:cNvPr id="2" name="musicfox_talkline_nr_7">
            <a:hlinkClick r:id="" action="ppaction://media"/>
            <a:extLst>
              <a:ext uri="{FF2B5EF4-FFF2-40B4-BE49-F238E27FC236}">
                <a16:creationId xmlns:a16="http://schemas.microsoft.com/office/drawing/2014/main" id="{6795F1A7-3877-A2F3-4362-F1DCDA2BB595}"/>
              </a:ext>
            </a:extLst>
          </p:cNvPr>
          <p:cNvPicPr>
            <a:picLocks noChangeAspect="1"/>
          </p:cNvPicPr>
          <p:nvPr userDrawn="1">
            <a:audioFile r:link="rId1"/>
            <p:extLst>
              <p:ext uri="{DAA4B4D4-6D71-4841-9C94-3DE7FCFB9230}">
                <p14:media xmlns:p14="http://schemas.microsoft.com/office/powerpoint/2010/main" r:embed="rId2">
                  <p14:trim end="215996.7"/>
                  <p14:fade out="20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5325" y="6041061"/>
            <a:ext cx="666749" cy="515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70880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2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 animBg="1"/>
      <p:bldP spid="8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6816632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3249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59" r:id="rId3"/>
    <p:sldLayoutId id="2147483660" r:id="rId4"/>
    <p:sldLayoutId id="2147483652" r:id="rId5"/>
    <p:sldLayoutId id="2147483664" r:id="rId6"/>
    <p:sldLayoutId id="2147483665" r:id="rId7"/>
    <p:sldLayoutId id="2147483661" r:id="rId8"/>
  </p:sldLayoutIdLst>
  <p:transition spd="med">
    <p:pull/>
  </p:transition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sv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0.png"/><Relationship Id="rId5" Type="http://schemas.openxmlformats.org/officeDocument/2006/relationships/slide" Target="slide7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13.xml"/><Relationship Id="rId3" Type="http://schemas.openxmlformats.org/officeDocument/2006/relationships/image" Target="../media/image18.png"/><Relationship Id="rId7" Type="http://schemas.openxmlformats.org/officeDocument/2006/relationships/slide" Target="slide11.xml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11" Type="http://schemas.openxmlformats.org/officeDocument/2006/relationships/image" Target="../media/image220.png"/><Relationship Id="rId5" Type="http://schemas.openxmlformats.org/officeDocument/2006/relationships/image" Target="../media/image180.png"/><Relationship Id="rId15" Type="http://schemas.openxmlformats.org/officeDocument/2006/relationships/image" Target="../media/image23.png"/><Relationship Id="rId10" Type="http://schemas.openxmlformats.org/officeDocument/2006/relationships/slide" Target="slide12.xml"/><Relationship Id="rId4" Type="http://schemas.openxmlformats.org/officeDocument/2006/relationships/slide" Target="slide10.xml"/><Relationship Id="rId9" Type="http://schemas.openxmlformats.org/officeDocument/2006/relationships/image" Target="../media/image20.png"/><Relationship Id="rId14" Type="http://schemas.openxmlformats.org/officeDocument/2006/relationships/image" Target="../media/image2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853401"/>
      </p:ext>
    </p:extLst>
  </p:cSld>
  <p:clrMapOvr>
    <a:masterClrMapping/>
  </p:clrMapOvr>
  <p:transition spd="med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E4E1703E-FEA6-FB8C-B9AE-4D50633F63D5}"/>
              </a:ext>
            </a:extLst>
          </p:cNvPr>
          <p:cNvSpPr txBox="1"/>
          <p:nvPr/>
        </p:nvSpPr>
        <p:spPr>
          <a:xfrm>
            <a:off x="4069976" y="1806733"/>
            <a:ext cx="6220941" cy="32439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15000"/>
              </a:lnSpc>
              <a:buNone/>
            </a:pPr>
            <a:endParaRPr lang="de-DE" sz="3200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914400" lvl="1" indent="-457200">
              <a:lnSpc>
                <a:spcPct val="100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2800" b="0" kern="100" dirty="0">
                <a:solidFill>
                  <a:schemeClr val="bg1"/>
                </a:solidFill>
                <a:cs typeface="Times New Roman" panose="02020603050405020304" pitchFamily="18" charset="0"/>
              </a:rPr>
              <a:t>Theorien müssen mit realen Beobachtungen übereinstimmen.</a:t>
            </a:r>
          </a:p>
          <a:p>
            <a:pPr lvl="1">
              <a:lnSpc>
                <a:spcPct val="100000"/>
              </a:lnSpc>
              <a:buSzPct val="100000"/>
              <a:tabLst>
                <a:tab pos="457200" algn="l"/>
              </a:tabLst>
            </a:pPr>
            <a:endParaRPr lang="de-DE" sz="2800" b="0" kern="100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914400" lvl="1" indent="-457200">
              <a:lnSpc>
                <a:spcPct val="100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2800" b="0" kern="100" dirty="0">
                <a:solidFill>
                  <a:schemeClr val="bg1"/>
                </a:solidFill>
                <a:cs typeface="Times New Roman" panose="02020603050405020304" pitchFamily="18" charset="0"/>
              </a:rPr>
              <a:t>Experimente und Datenanalysen helfen, Hypothesen zu bestätigen oder zu widerlegen.)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DDF95A8-EAB8-929F-91C8-2B985731F347}"/>
              </a:ext>
            </a:extLst>
          </p:cNvPr>
          <p:cNvSpPr txBox="1"/>
          <p:nvPr/>
        </p:nvSpPr>
        <p:spPr>
          <a:xfrm>
            <a:off x="0" y="1304"/>
            <a:ext cx="4069976" cy="6854825"/>
          </a:xfrm>
          <a:prstGeom prst="rect">
            <a:avLst/>
          </a:prstGeom>
          <a:solidFill>
            <a:schemeClr val="bg1"/>
          </a:solidFill>
        </p:spPr>
        <p:txBody>
          <a:bodyPr wrap="square" anchor="ctr">
            <a:spAutoFit/>
          </a:bodyPr>
          <a:lstStyle/>
          <a:p>
            <a:pPr marL="0" indent="0">
              <a:lnSpc>
                <a:spcPct val="115000"/>
              </a:lnSpc>
              <a:buNone/>
            </a:pPr>
            <a:endParaRPr lang="de-DE" sz="3200" b="1" kern="100" dirty="0">
              <a:solidFill>
                <a:srgbClr val="004F9F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endParaRPr lang="de-DE" sz="3200" b="1" kern="100" dirty="0">
              <a:solidFill>
                <a:srgbClr val="004F9F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endParaRPr lang="de-DE" sz="3200" b="1" kern="100" dirty="0">
              <a:solidFill>
                <a:srgbClr val="004F9F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endParaRPr lang="de-DE" sz="3200" b="1" kern="100" dirty="0">
              <a:solidFill>
                <a:srgbClr val="004F9F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endParaRPr lang="de-DE" sz="3200" b="1" kern="100" dirty="0">
              <a:solidFill>
                <a:srgbClr val="004F9F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de-DE" sz="3200" b="1" kern="100" dirty="0">
                <a:solidFill>
                  <a:srgbClr val="004F9F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Empirische </a:t>
            </a:r>
            <a:br>
              <a:rPr lang="de-DE" sz="3200" b="1" kern="100" dirty="0">
                <a:solidFill>
                  <a:srgbClr val="004F9F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3200" b="1" kern="100" dirty="0">
                <a:solidFill>
                  <a:srgbClr val="004F9F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Überprüfbarkeit</a:t>
            </a:r>
          </a:p>
          <a:p>
            <a:pPr marL="0" indent="0">
              <a:lnSpc>
                <a:spcPct val="115000"/>
              </a:lnSpc>
              <a:buNone/>
            </a:pPr>
            <a:endParaRPr lang="de-DE" sz="3200" b="1" kern="100" dirty="0">
              <a:solidFill>
                <a:srgbClr val="004F9F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endParaRPr lang="de-DE" sz="3200" b="1" kern="100" dirty="0">
              <a:solidFill>
                <a:srgbClr val="004F9F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endParaRPr lang="de-DE" sz="3200" b="1" kern="100" dirty="0">
              <a:solidFill>
                <a:srgbClr val="004F9F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endParaRPr lang="de-DE" sz="3200" b="1" kern="100" dirty="0">
              <a:solidFill>
                <a:srgbClr val="004F9F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endParaRPr lang="de-DE" sz="3200" b="1" kern="100" dirty="0">
              <a:solidFill>
                <a:srgbClr val="004F9F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532489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9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7C6655-2173-6BAA-2063-4F54616FF2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CA026AF4-D79D-0A7B-C258-307F335B7753}"/>
              </a:ext>
            </a:extLst>
          </p:cNvPr>
          <p:cNvSpPr txBox="1"/>
          <p:nvPr/>
        </p:nvSpPr>
        <p:spPr>
          <a:xfrm>
            <a:off x="4069976" y="1905222"/>
            <a:ext cx="812202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1" indent="-457200">
              <a:lnSpc>
                <a:spcPct val="100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2800" kern="100" dirty="0">
                <a:solidFill>
                  <a:schemeClr val="bg1"/>
                </a:solidFill>
                <a:cs typeface="Times New Roman" panose="02020603050405020304" pitchFamily="18" charset="0"/>
              </a:rPr>
              <a:t>Eine Theorie ist wissenschaftlich, wenn sie potenziell widerlegt werden kann.</a:t>
            </a:r>
          </a:p>
          <a:p>
            <a:pPr lvl="1">
              <a:lnSpc>
                <a:spcPct val="100000"/>
              </a:lnSpc>
              <a:buSzPct val="100000"/>
              <a:tabLst>
                <a:tab pos="457200" algn="l"/>
              </a:tabLst>
            </a:pPr>
            <a:endParaRPr lang="de-DE" sz="2800" kern="100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914400" lvl="1" indent="-457200">
              <a:lnSpc>
                <a:spcPct val="100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2800" kern="100" dirty="0">
                <a:solidFill>
                  <a:schemeClr val="bg1"/>
                </a:solidFill>
                <a:cs typeface="Times New Roman" panose="02020603050405020304" pitchFamily="18" charset="0"/>
              </a:rPr>
              <a:t>Beispiel: "Alle Schwäne sind weiß" kann durch die Beobachtung eines schwarzen Schwans widerlegt werden.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2DF9ADAA-B227-3329-D17C-263AB289EC30}"/>
              </a:ext>
            </a:extLst>
          </p:cNvPr>
          <p:cNvSpPr txBox="1"/>
          <p:nvPr/>
        </p:nvSpPr>
        <p:spPr>
          <a:xfrm>
            <a:off x="0" y="1304"/>
            <a:ext cx="4069976" cy="6854825"/>
          </a:xfrm>
          <a:prstGeom prst="rect">
            <a:avLst/>
          </a:prstGeom>
          <a:solidFill>
            <a:schemeClr val="bg1"/>
          </a:solidFill>
        </p:spPr>
        <p:txBody>
          <a:bodyPr wrap="square" anchor="ctr">
            <a:spAutoFit/>
          </a:bodyPr>
          <a:lstStyle/>
          <a:p>
            <a:pPr marL="0" indent="0">
              <a:lnSpc>
                <a:spcPct val="115000"/>
              </a:lnSpc>
              <a:buNone/>
            </a:pPr>
            <a:endParaRPr lang="de-DE" sz="3200" b="1" kern="100" dirty="0">
              <a:solidFill>
                <a:srgbClr val="004F9F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endParaRPr lang="de-DE" sz="3200" b="1" kern="100" dirty="0">
              <a:solidFill>
                <a:srgbClr val="004F9F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endParaRPr lang="de-DE" sz="3200" b="1" kern="100" dirty="0">
              <a:solidFill>
                <a:srgbClr val="004F9F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endParaRPr lang="de-DE" sz="3200" b="1" kern="100" dirty="0">
              <a:solidFill>
                <a:srgbClr val="004F9F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endParaRPr lang="de-DE" sz="3200" b="1" kern="100" dirty="0">
              <a:solidFill>
                <a:srgbClr val="004F9F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de-DE" sz="3200" b="1" kern="100" dirty="0">
                <a:solidFill>
                  <a:srgbClr val="004F9F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Falsifizierbarkeit</a:t>
            </a:r>
            <a:br>
              <a:rPr lang="de-DE" sz="3200" b="1" kern="100" dirty="0">
                <a:solidFill>
                  <a:srgbClr val="004F9F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de-DE" sz="3200" b="1" kern="100" dirty="0">
                <a:solidFill>
                  <a:srgbClr val="004F9F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(Popper)</a:t>
            </a:r>
          </a:p>
          <a:p>
            <a:pPr marL="0" indent="0">
              <a:lnSpc>
                <a:spcPct val="115000"/>
              </a:lnSpc>
              <a:buNone/>
            </a:pPr>
            <a:endParaRPr lang="de-DE" sz="3200" b="1" kern="100" dirty="0">
              <a:solidFill>
                <a:srgbClr val="004F9F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endParaRPr lang="de-DE" sz="3200" b="1" kern="100" dirty="0">
              <a:solidFill>
                <a:srgbClr val="004F9F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endParaRPr lang="de-DE" sz="3200" b="1" kern="100" dirty="0">
              <a:solidFill>
                <a:srgbClr val="004F9F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endParaRPr lang="de-DE" sz="3200" b="1" kern="100" dirty="0">
              <a:solidFill>
                <a:srgbClr val="004F9F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endParaRPr lang="de-DE" sz="3200" b="1" kern="100" dirty="0">
              <a:solidFill>
                <a:srgbClr val="004F9F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178"/>
      </p:ext>
    </p:extLst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9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C3E068-CA78-9583-1E77-E1EED9332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4BC4F78C-BCB3-AA4D-EA86-3A80279B3B50}"/>
              </a:ext>
            </a:extLst>
          </p:cNvPr>
          <p:cNvSpPr txBox="1"/>
          <p:nvPr/>
        </p:nvSpPr>
        <p:spPr>
          <a:xfrm>
            <a:off x="4069976" y="2089888"/>
            <a:ext cx="812202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1" indent="-457200">
              <a:lnSpc>
                <a:spcPct val="100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2800" kern="100" dirty="0">
                <a:solidFill>
                  <a:schemeClr val="bg1"/>
                </a:solidFill>
                <a:cs typeface="Times New Roman" panose="02020603050405020304" pitchFamily="18" charset="0"/>
              </a:rPr>
              <a:t>Andere Forschende müssen die Experimente und Untersuchungen unter denselben Bedingungen wiederholen können.</a:t>
            </a:r>
          </a:p>
          <a:p>
            <a:pPr lvl="1">
              <a:lnSpc>
                <a:spcPct val="100000"/>
              </a:lnSpc>
              <a:buSzPct val="100000"/>
              <a:tabLst>
                <a:tab pos="457200" algn="l"/>
              </a:tabLst>
            </a:pPr>
            <a:endParaRPr lang="de-DE" sz="2800" kern="100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914400" lvl="1" indent="-457200">
              <a:lnSpc>
                <a:spcPct val="100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2800" kern="100" dirty="0">
                <a:solidFill>
                  <a:schemeClr val="bg1"/>
                </a:solidFill>
                <a:cs typeface="Times New Roman" panose="02020603050405020304" pitchFamily="18" charset="0"/>
              </a:rPr>
              <a:t>Dies stellt sicher, dass Ergebnisse nicht auf Zufall oder Fehlern beruhen.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0D907B08-A389-507B-9548-DB0467747112}"/>
              </a:ext>
            </a:extLst>
          </p:cNvPr>
          <p:cNvSpPr txBox="1"/>
          <p:nvPr/>
        </p:nvSpPr>
        <p:spPr>
          <a:xfrm>
            <a:off x="0" y="1304"/>
            <a:ext cx="4069976" cy="6854825"/>
          </a:xfrm>
          <a:prstGeom prst="rect">
            <a:avLst/>
          </a:prstGeom>
          <a:solidFill>
            <a:schemeClr val="bg1"/>
          </a:solidFill>
        </p:spPr>
        <p:txBody>
          <a:bodyPr wrap="square" anchor="ctr">
            <a:spAutoFit/>
          </a:bodyPr>
          <a:lstStyle/>
          <a:p>
            <a:pPr marL="0" indent="0">
              <a:lnSpc>
                <a:spcPct val="115000"/>
              </a:lnSpc>
              <a:buNone/>
            </a:pPr>
            <a:endParaRPr lang="de-DE" sz="3200" b="1" kern="100" dirty="0">
              <a:solidFill>
                <a:srgbClr val="004F9F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endParaRPr lang="de-DE" sz="3200" b="1" kern="100" dirty="0">
              <a:solidFill>
                <a:srgbClr val="004F9F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endParaRPr lang="de-DE" sz="3200" b="1" kern="100" dirty="0">
              <a:solidFill>
                <a:srgbClr val="004F9F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endParaRPr lang="de-DE" sz="3200" b="1" kern="100" dirty="0">
              <a:solidFill>
                <a:srgbClr val="004F9F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endParaRPr lang="de-DE" sz="3200" b="1" kern="100" dirty="0">
              <a:solidFill>
                <a:srgbClr val="004F9F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de-DE" sz="3200" b="1" kern="100" dirty="0">
                <a:solidFill>
                  <a:srgbClr val="004F9F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Reproduzierbarkeit</a:t>
            </a:r>
          </a:p>
          <a:p>
            <a:pPr marL="0" indent="0">
              <a:lnSpc>
                <a:spcPct val="115000"/>
              </a:lnSpc>
              <a:buNone/>
            </a:pPr>
            <a:endParaRPr lang="de-DE" sz="3200" b="1" kern="100" dirty="0">
              <a:solidFill>
                <a:srgbClr val="004F9F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endParaRPr lang="de-DE" sz="3200" b="1" kern="100" dirty="0">
              <a:solidFill>
                <a:srgbClr val="004F9F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endParaRPr lang="de-DE" sz="3200" b="1" kern="100" dirty="0">
              <a:solidFill>
                <a:srgbClr val="004F9F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endParaRPr lang="de-DE" sz="3200" b="1" kern="100" dirty="0">
              <a:solidFill>
                <a:srgbClr val="004F9F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endParaRPr lang="de-DE" sz="3200" b="1" kern="100" dirty="0">
              <a:solidFill>
                <a:srgbClr val="004F9F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endParaRPr lang="de-DE" sz="3200" b="1" kern="100" dirty="0">
              <a:solidFill>
                <a:srgbClr val="004F9F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233302"/>
      </p:ext>
    </p:extLst>
  </p:cSld>
  <p:clrMapOvr>
    <a:masterClrMapping/>
  </p:clrMapOvr>
  <p:transition spd="med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9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C640B9-E9F4-4964-8DA7-ED358D0CB3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D876A918-007E-5958-6678-3911E82CD0BF}"/>
              </a:ext>
            </a:extLst>
          </p:cNvPr>
          <p:cNvSpPr txBox="1"/>
          <p:nvPr/>
        </p:nvSpPr>
        <p:spPr>
          <a:xfrm>
            <a:off x="4061014" y="2089888"/>
            <a:ext cx="812202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1" indent="-457200">
              <a:lnSpc>
                <a:spcPct val="100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2800" kern="100" dirty="0">
                <a:solidFill>
                  <a:schemeClr val="bg1"/>
                </a:solidFill>
                <a:cs typeface="Times New Roman" panose="02020603050405020304" pitchFamily="18" charset="0"/>
              </a:rPr>
              <a:t>Eine Theorie darf keine inneren Widersprüche enthalten.</a:t>
            </a:r>
          </a:p>
          <a:p>
            <a:pPr lvl="1">
              <a:lnSpc>
                <a:spcPct val="100000"/>
              </a:lnSpc>
              <a:buSzPct val="100000"/>
              <a:tabLst>
                <a:tab pos="457200" algn="l"/>
              </a:tabLst>
            </a:pPr>
            <a:endParaRPr lang="de-DE" sz="2800" kern="100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914400" lvl="1" indent="-457200">
              <a:lnSpc>
                <a:spcPct val="100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2800" kern="100" dirty="0">
                <a:solidFill>
                  <a:schemeClr val="bg1"/>
                </a:solidFill>
                <a:cs typeface="Times New Roman" panose="02020603050405020304" pitchFamily="18" charset="0"/>
              </a:rPr>
              <a:t>Sie sollte mit bereits etabliertem Wissen zusammenhängen oder klar begründen, warum sie von bestehenden Theorien abweicht.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90571F19-FCBB-F1A1-10A1-E8D532B4CCBA}"/>
              </a:ext>
            </a:extLst>
          </p:cNvPr>
          <p:cNvSpPr txBox="1"/>
          <p:nvPr/>
        </p:nvSpPr>
        <p:spPr>
          <a:xfrm>
            <a:off x="0" y="1304"/>
            <a:ext cx="4069976" cy="6854825"/>
          </a:xfrm>
          <a:prstGeom prst="rect">
            <a:avLst/>
          </a:prstGeom>
          <a:solidFill>
            <a:schemeClr val="bg1"/>
          </a:solidFill>
        </p:spPr>
        <p:txBody>
          <a:bodyPr wrap="square" anchor="ctr">
            <a:spAutoFit/>
          </a:bodyPr>
          <a:lstStyle/>
          <a:p>
            <a:pPr marL="0" indent="0">
              <a:lnSpc>
                <a:spcPct val="115000"/>
              </a:lnSpc>
              <a:buNone/>
            </a:pPr>
            <a:endParaRPr lang="de-DE" sz="3200" b="1" kern="100" dirty="0">
              <a:solidFill>
                <a:srgbClr val="004F9F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endParaRPr lang="de-DE" sz="3200" b="1" kern="100" dirty="0">
              <a:solidFill>
                <a:srgbClr val="004F9F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endParaRPr lang="de-DE" sz="3200" b="1" kern="100" dirty="0">
              <a:solidFill>
                <a:srgbClr val="004F9F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endParaRPr lang="de-DE" sz="3200" b="1" kern="100" dirty="0">
              <a:solidFill>
                <a:srgbClr val="004F9F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endParaRPr lang="de-DE" sz="3200" b="1" kern="100" dirty="0">
              <a:solidFill>
                <a:srgbClr val="004F9F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de-DE" sz="3200" b="1" kern="100" dirty="0">
                <a:solidFill>
                  <a:srgbClr val="004F9F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Logische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de-DE" sz="3200" b="1" kern="100" dirty="0">
                <a:solidFill>
                  <a:srgbClr val="004F9F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Konsistenz</a:t>
            </a:r>
            <a:endParaRPr lang="de-DE" sz="3200" b="1" kern="100" dirty="0">
              <a:solidFill>
                <a:srgbClr val="004F9F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endParaRPr lang="de-DE" sz="3200" b="1" kern="100" dirty="0">
              <a:solidFill>
                <a:srgbClr val="004F9F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endParaRPr lang="de-DE" sz="3200" b="1" kern="100" dirty="0">
              <a:solidFill>
                <a:srgbClr val="004F9F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endParaRPr lang="de-DE" sz="3200" b="1" kern="100" dirty="0">
              <a:solidFill>
                <a:srgbClr val="004F9F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endParaRPr lang="de-DE" sz="3200" b="1" kern="100" dirty="0">
              <a:solidFill>
                <a:srgbClr val="004F9F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endParaRPr lang="de-DE" sz="3200" b="1" kern="100" dirty="0">
              <a:solidFill>
                <a:srgbClr val="004F9F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004005"/>
      </p:ext>
    </p:extLst>
  </p:cSld>
  <p:clrMapOvr>
    <a:masterClrMapping/>
  </p:clrMapOvr>
  <p:transition spd="med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BF93FD-02A5-323F-50EA-FC21BB939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D7973770-CBC7-51AC-EC29-9C08BC4C6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Wissenschaftstheoretische Positionen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8FC7E8D-745A-872A-CE2E-D7F6E9DBE6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Welche Unterschiede bestehen?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D3CC2816-66EA-9B0C-D810-00CD44D37A3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sz="1200" dirty="0">
                <a:solidFill>
                  <a:srgbClr val="6F6F6E"/>
                </a:solidFill>
              </a:rPr>
              <a:t>Schurz, G. (2021). Erkenntnistheorie: Eine Einführung. Lehrbuch. J. B. Metzler. https://doi.org/10.1007/978-3-476-04755-7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A5538498-70FA-9A05-B74F-4B81BEAEABFE}"/>
              </a:ext>
            </a:extLst>
          </p:cNvPr>
          <p:cNvSpPr txBox="1"/>
          <p:nvPr/>
        </p:nvSpPr>
        <p:spPr>
          <a:xfrm>
            <a:off x="359453" y="2603935"/>
            <a:ext cx="4548449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SzPct val="100000"/>
              <a:tabLst>
                <a:tab pos="457200" algn="l"/>
              </a:tabLst>
            </a:pPr>
            <a:r>
              <a:rPr lang="de-DE" sz="2000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Rationalismus</a:t>
            </a:r>
            <a:r>
              <a:rPr lang="de-DE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 </a:t>
            </a:r>
          </a:p>
          <a:p>
            <a:pPr>
              <a:buSzPct val="100000"/>
              <a:tabLst>
                <a:tab pos="457200" algn="l"/>
              </a:tabLst>
            </a:pPr>
            <a:r>
              <a:rPr lang="de-DE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(z. B. René Descartes, Immanuel Kant)</a:t>
            </a:r>
          </a:p>
          <a:p>
            <a:pPr marL="285750" indent="-28575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1600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Wissen entsteht durch logische Schlussfolgerungen und die Vernunft.</a:t>
            </a:r>
          </a:p>
          <a:p>
            <a:pPr marL="285750" indent="-28575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1600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Mathematik und deduktives Denken spielen eine zentrale Rolle.</a:t>
            </a:r>
          </a:p>
          <a:p>
            <a:endParaRPr lang="de-DE" b="0" kern="100" dirty="0">
              <a:solidFill>
                <a:srgbClr val="6F6F6E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A4D79EFC-670A-F9D3-5C7E-1EE633CC063D}"/>
              </a:ext>
            </a:extLst>
          </p:cNvPr>
          <p:cNvSpPr txBox="1"/>
          <p:nvPr/>
        </p:nvSpPr>
        <p:spPr>
          <a:xfrm>
            <a:off x="3048000" y="1765194"/>
            <a:ext cx="6096000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800" b="1" i="0" u="none" strike="noStrike" kern="1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ea typeface="Aptos" panose="020B0004020202020204" pitchFamily="34" charset="0"/>
                <a:cs typeface="Times New Roman" panose="02020603050405020304" pitchFamily="18" charset="0"/>
              </a:rPr>
              <a:t>Empirismus</a:t>
            </a:r>
            <a:r>
              <a:rPr kumimoji="0" lang="de-DE" sz="1800" b="1" i="0" u="none" strike="noStrike" kern="1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Aptos" panose="020B0004020202020204" pitchFamily="34" charset="0"/>
                <a:cs typeface="Times New Roman" panose="02020603050405020304" pitchFamily="18" charset="0"/>
              </a:rPr>
              <a:t> vs. Rationalismus</a:t>
            </a:r>
          </a:p>
        </p:txBody>
      </p:sp>
      <p:sp>
        <p:nvSpPr>
          <p:cNvPr id="2" name="Rechteck 1"/>
          <p:cNvSpPr/>
          <p:nvPr/>
        </p:nvSpPr>
        <p:spPr>
          <a:xfrm>
            <a:off x="6408798" y="2605917"/>
            <a:ext cx="4825258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Empirismus</a:t>
            </a:r>
            <a:r>
              <a:rPr lang="de-DE" sz="1600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 </a:t>
            </a:r>
          </a:p>
          <a:p>
            <a:r>
              <a:rPr lang="de-DE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(z. B. John Locke, David Hume)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600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Erkenntnis basiert auf Sinneserfahrung und Beobachtung.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1600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Wissenschaftliche Erkenntnisse werden durch Experimente und empirische Daten gewonnen.</a:t>
            </a:r>
          </a:p>
        </p:txBody>
      </p:sp>
    </p:spTree>
    <p:extLst>
      <p:ext uri="{BB962C8B-B14F-4D97-AF65-F5344CB8AC3E}">
        <p14:creationId xmlns:p14="http://schemas.microsoft.com/office/powerpoint/2010/main" val="4239978662"/>
      </p:ext>
    </p:extLst>
  </p:cSld>
  <p:clrMapOvr>
    <a:masterClrMapping/>
  </p:clrMapOvr>
  <p:transition spd="med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feld 11">
            <a:extLst>
              <a:ext uri="{FF2B5EF4-FFF2-40B4-BE49-F238E27FC236}">
                <a16:creationId xmlns:a16="http://schemas.microsoft.com/office/drawing/2014/main" id="{CDA6E7FA-ECC8-37B1-BABB-C9072B7116BC}"/>
              </a:ext>
            </a:extLst>
          </p:cNvPr>
          <p:cNvSpPr txBox="1"/>
          <p:nvPr/>
        </p:nvSpPr>
        <p:spPr>
          <a:xfrm>
            <a:off x="8026399" y="1980126"/>
            <a:ext cx="3806148" cy="3970318"/>
          </a:xfrm>
          <a:prstGeom prst="rect">
            <a:avLst/>
          </a:prstGeom>
          <a:noFill/>
          <a:ln w="63500">
            <a:solidFill>
              <a:srgbClr val="013560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6F6F6E"/>
                </a:solidFill>
              </a:rPr>
              <a:t>Rationalismus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EAE39F48-47F3-DF7E-4F6F-4FB1CF4B712F}"/>
              </a:ext>
            </a:extLst>
          </p:cNvPr>
          <p:cNvSpPr txBox="1"/>
          <p:nvPr/>
        </p:nvSpPr>
        <p:spPr>
          <a:xfrm>
            <a:off x="359453" y="1980126"/>
            <a:ext cx="3806147" cy="3970318"/>
          </a:xfrm>
          <a:prstGeom prst="rect">
            <a:avLst/>
          </a:prstGeom>
          <a:noFill/>
          <a:ln w="63500">
            <a:solidFill>
              <a:srgbClr val="013560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6F6F6E"/>
                </a:solidFill>
              </a:rPr>
              <a:t>Empirismus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3A324A9C-2389-0BFA-DCAC-50C139E60D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6149" y="4321174"/>
            <a:ext cx="2679700" cy="1889125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77FB75C3-4257-E5E3-34A4-5467B91CDAA8}"/>
              </a:ext>
            </a:extLst>
          </p:cNvPr>
          <p:cNvSpPr txBox="1"/>
          <p:nvPr/>
        </p:nvSpPr>
        <p:spPr>
          <a:xfrm>
            <a:off x="4373995" y="3164339"/>
            <a:ext cx="3444008" cy="830997"/>
          </a:xfrm>
          <a:prstGeom prst="rect">
            <a:avLst/>
          </a:prstGeom>
          <a:solidFill>
            <a:srgbClr val="034F9F"/>
          </a:solidFill>
        </p:spPr>
        <p:txBody>
          <a:bodyPr wrap="square">
            <a:spAutoFit/>
          </a:bodyPr>
          <a:lstStyle/>
          <a:p>
            <a:r>
              <a:rPr lang="de-DE" sz="1600" dirty="0">
                <a:solidFill>
                  <a:schemeClr val="bg1"/>
                </a:solidFill>
              </a:rPr>
              <a:t>In einer Umfrage werden Daten über das Wahlverhalten erhoben, aus denen Trends abgeleitet werden.</a:t>
            </a:r>
            <a:endParaRPr lang="de-DE" sz="1200" dirty="0">
              <a:solidFill>
                <a:schemeClr val="bg1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8CE5A34-E812-AB4B-8AE2-20FC5D104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Frage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0A84ADD-B2B3-DD08-4035-71DF46CA6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EFF4F61-3914-67C3-9434-8A9884100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AF7BE-D89C-6B49-BAC7-BAB901C4C797}" type="slidenum">
              <a:rPr lang="de-DE" smtClean="0"/>
              <a:pPr/>
              <a:t>15</a:t>
            </a:fld>
            <a:endParaRPr lang="de-DE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F13CBD3-945A-6740-AFCE-A2A17A3F6E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198AD5BF-48DE-1C78-CB79-B17C7F9950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541B6237-1082-F19F-FC27-08F9C45D27E7}"/>
              </a:ext>
            </a:extLst>
          </p:cNvPr>
          <p:cNvSpPr txBox="1"/>
          <p:nvPr/>
        </p:nvSpPr>
        <p:spPr>
          <a:xfrm>
            <a:off x="4889499" y="1920729"/>
            <a:ext cx="2413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013560"/>
                </a:solidFill>
              </a:rPr>
              <a:t>Wo gehören die Beispiele hin?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5F6573AC-C43E-E418-0268-986C171638F7}"/>
              </a:ext>
            </a:extLst>
          </p:cNvPr>
          <p:cNvSpPr txBox="1"/>
          <p:nvPr/>
        </p:nvSpPr>
        <p:spPr>
          <a:xfrm>
            <a:off x="4373995" y="3164338"/>
            <a:ext cx="3444008" cy="830997"/>
          </a:xfrm>
          <a:prstGeom prst="rect">
            <a:avLst/>
          </a:prstGeom>
          <a:solidFill>
            <a:srgbClr val="034F9F"/>
          </a:solidFill>
        </p:spPr>
        <p:txBody>
          <a:bodyPr wrap="square">
            <a:spAutoFit/>
          </a:bodyPr>
          <a:lstStyle/>
          <a:p>
            <a:r>
              <a:rPr lang="de-DE" sz="1600" dirty="0">
                <a:solidFill>
                  <a:schemeClr val="bg1"/>
                </a:solidFill>
              </a:rPr>
              <a:t>Die Aussage „2 + 2 = 4“ ist unabhängig von Erfahrung , denn sie ergibt sich logisch aus gelernten Regeln.</a:t>
            </a:r>
            <a:endParaRPr lang="de-DE" sz="1100" dirty="0">
              <a:solidFill>
                <a:schemeClr val="bg1"/>
              </a:solidFill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0A71C08-5FB9-08EB-B74E-485C893B51FD}"/>
              </a:ext>
            </a:extLst>
          </p:cNvPr>
          <p:cNvSpPr txBox="1"/>
          <p:nvPr/>
        </p:nvSpPr>
        <p:spPr>
          <a:xfrm>
            <a:off x="4373995" y="3112942"/>
            <a:ext cx="3444008" cy="1077218"/>
          </a:xfrm>
          <a:prstGeom prst="rect">
            <a:avLst/>
          </a:prstGeom>
          <a:solidFill>
            <a:srgbClr val="034F9F"/>
          </a:solidFill>
        </p:spPr>
        <p:txBody>
          <a:bodyPr wrap="square">
            <a:spAutoFit/>
          </a:bodyPr>
          <a:lstStyle/>
          <a:p>
            <a:r>
              <a:rPr lang="de-DE" sz="1600" dirty="0">
                <a:solidFill>
                  <a:schemeClr val="bg1"/>
                </a:solidFill>
              </a:rPr>
              <a:t>Jemand der Schach spielet plant Züge nicht durch Versuche, sondern durch durchdachte logische Analyse möglicher Spielzüge.</a:t>
            </a:r>
            <a:endParaRPr lang="de-DE" sz="1400" dirty="0">
              <a:solidFill>
                <a:schemeClr val="bg1"/>
              </a:solidFill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115B1D5C-6B58-A61A-57C9-2AE17E734813}"/>
              </a:ext>
            </a:extLst>
          </p:cNvPr>
          <p:cNvSpPr txBox="1"/>
          <p:nvPr/>
        </p:nvSpPr>
        <p:spPr>
          <a:xfrm>
            <a:off x="4373995" y="3051202"/>
            <a:ext cx="3444008" cy="1077218"/>
          </a:xfrm>
          <a:prstGeom prst="rect">
            <a:avLst/>
          </a:prstGeom>
          <a:solidFill>
            <a:srgbClr val="034F9F"/>
          </a:solidFill>
        </p:spPr>
        <p:txBody>
          <a:bodyPr wrap="square">
            <a:spAutoFit/>
          </a:bodyPr>
          <a:lstStyle/>
          <a:p>
            <a:r>
              <a:rPr lang="de-DE" sz="1600" b="0" i="0" u="none" strike="noStrike" dirty="0">
                <a:solidFill>
                  <a:schemeClr val="bg1"/>
                </a:solidFill>
                <a:effectLst/>
                <a:latin typeface="-webkit-standard"/>
              </a:rPr>
              <a:t>Kinder lernen Sprache durch Hören</a:t>
            </a:r>
            <a:r>
              <a:rPr lang="de-DE" sz="1600" dirty="0">
                <a:solidFill>
                  <a:schemeClr val="bg1"/>
                </a:solidFill>
                <a:latin typeface="-webkit-standard"/>
              </a:rPr>
              <a:t> und</a:t>
            </a:r>
            <a:r>
              <a:rPr lang="de-DE" sz="1600" b="0" i="0" u="none" strike="noStrike" dirty="0">
                <a:solidFill>
                  <a:schemeClr val="bg1"/>
                </a:solidFill>
                <a:effectLst/>
                <a:latin typeface="-webkit-standard"/>
              </a:rPr>
              <a:t> Nachahmen</a:t>
            </a:r>
            <a:r>
              <a:rPr lang="de-DE" sz="1600" dirty="0">
                <a:solidFill>
                  <a:schemeClr val="bg1"/>
                </a:solidFill>
                <a:latin typeface="-webkit-standard"/>
              </a:rPr>
              <a:t>. Sie </a:t>
            </a:r>
            <a:r>
              <a:rPr lang="de-DE" sz="1600" b="0" i="0" u="none" strike="noStrike" dirty="0">
                <a:solidFill>
                  <a:schemeClr val="bg1"/>
                </a:solidFill>
                <a:effectLst/>
                <a:latin typeface="-webkit-standard"/>
              </a:rPr>
              <a:t>lernen durch Erfahrung, nicht durch angeborene Grammatikregeln.</a:t>
            </a:r>
            <a:endParaRPr lang="de-DE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08480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3.33333E-6 L -0.31445 -0.0916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28" y="-48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59259E-6 L 0.3194 -0.0710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64" y="-356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33333E-6 L 0.3194 0.1840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64" y="884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3.7037E-7 L -0.31445 0.1884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12" y="935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1" animBg="1"/>
      <p:bldP spid="17" grpId="2" animBg="1"/>
      <p:bldP spid="18" grpId="0" animBg="1"/>
      <p:bldP spid="18" grpId="1" animBg="1"/>
      <p:bldP spid="15" grpId="0" animBg="1"/>
      <p:bldP spid="15" grpId="1" animBg="1"/>
      <p:bldP spid="14" grpId="0" animBg="1"/>
      <p:bldP spid="14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A9FAE1-E28B-50DF-7E8E-E6AC423C6B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1B17457B-3D9A-3A49-5520-03C7E1DC1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Wissenschaftstheoretische Positionen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FD59460-F80D-51D1-2C2A-33DD9D7843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453" y="2336727"/>
            <a:ext cx="4921674" cy="1830317"/>
          </a:xfrm>
        </p:spPr>
        <p:txBody>
          <a:bodyPr/>
          <a:lstStyle/>
          <a:p>
            <a:pPr marL="0" indent="0">
              <a:lnSpc>
                <a:spcPct val="115000"/>
              </a:lnSpc>
              <a:buNone/>
            </a:pPr>
            <a:r>
              <a:rPr lang="de-DE" sz="2000" b="0" kern="100" dirty="0">
                <a:cs typeface="Times New Roman" panose="02020603050405020304" pitchFamily="18" charset="0"/>
              </a:rPr>
              <a:t>Kritischer Rationalismus (Karl Popper):</a:t>
            </a:r>
          </a:p>
          <a:p>
            <a:pPr>
              <a:lnSpc>
                <a:spcPct val="100000"/>
              </a:lnSpc>
              <a:buSzPct val="100000"/>
              <a:tabLst>
                <a:tab pos="457200" algn="l"/>
              </a:tabLst>
            </a:pPr>
            <a:r>
              <a:rPr lang="de-DE" sz="1600" b="0" kern="100" dirty="0">
                <a:cs typeface="Times New Roman" panose="02020603050405020304" pitchFamily="18" charset="0"/>
              </a:rPr>
              <a:t>Wissenschaftliche Theorien müssen falsifizierbar sein.</a:t>
            </a:r>
          </a:p>
          <a:p>
            <a:pPr>
              <a:lnSpc>
                <a:spcPct val="100000"/>
              </a:lnSpc>
              <a:buSzPct val="100000"/>
              <a:tabLst>
                <a:tab pos="457200" algn="l"/>
              </a:tabLst>
            </a:pPr>
            <a:r>
              <a:rPr lang="de-DE" sz="1600" b="0" kern="100" dirty="0">
                <a:cs typeface="Times New Roman" panose="02020603050405020304" pitchFamily="18" charset="0"/>
              </a:rPr>
              <a:t>Eine Theorie gilt nur so lange als gültig, bis sie widerlegt wird.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E98A3C1-AA13-71A8-C633-203349AE430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Welche Unterschiede bestehen?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9B5818F0-41BE-BB87-D0DF-0DCB751FF7C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sz="1200" dirty="0">
                <a:solidFill>
                  <a:srgbClr val="6F6F6E"/>
                </a:solidFill>
              </a:rPr>
              <a:t>Poser, H. (2009). Wissenschaftstheorie: Eine philosophische Einführung [</a:t>
            </a:r>
            <a:r>
              <a:rPr lang="de-DE" sz="1200" dirty="0" err="1">
                <a:solidFill>
                  <a:srgbClr val="6F6F6E"/>
                </a:solidFill>
              </a:rPr>
              <a:t>Nachdr</a:t>
            </a:r>
            <a:r>
              <a:rPr lang="de-DE" sz="1200" dirty="0">
                <a:solidFill>
                  <a:srgbClr val="6F6F6E"/>
                </a:solidFill>
              </a:rPr>
              <a:t>.]. Reclams Universal-Bibliothek: Nr. 18125. Reclam. </a:t>
            </a:r>
          </a:p>
        </p:txBody>
      </p:sp>
      <p:sp>
        <p:nvSpPr>
          <p:cNvPr id="2" name="Rechteck 1"/>
          <p:cNvSpPr/>
          <p:nvPr/>
        </p:nvSpPr>
        <p:spPr>
          <a:xfrm>
            <a:off x="6267952" y="2236668"/>
            <a:ext cx="527401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de-DE" sz="2000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Paradigmenwechsel (Thomas Kuhn):</a:t>
            </a:r>
          </a:p>
          <a:p>
            <a:pPr marL="285750" indent="-28575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1600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Wissenschaft entwickelt sich nicht kontinuierlich, sondern durch grundlegende Umbrüche (Paradigmenwechsel).</a:t>
            </a:r>
          </a:p>
          <a:p>
            <a:pPr marL="285750" indent="-285750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1600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Ein Beispiel ist der Übergang vom geozentrischen zum heliozentrischen Weltbild.</a:t>
            </a:r>
          </a:p>
        </p:txBody>
      </p:sp>
      <p:sp>
        <p:nvSpPr>
          <p:cNvPr id="8" name="Rechteck 7"/>
          <p:cNvSpPr/>
          <p:nvPr/>
        </p:nvSpPr>
        <p:spPr>
          <a:xfrm>
            <a:off x="4448241" y="1646123"/>
            <a:ext cx="3295518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5000"/>
              </a:lnSpc>
              <a:spcBef>
                <a:spcPts val="1000"/>
              </a:spcBef>
            </a:pPr>
            <a:r>
              <a:rPr lang="de-DE" b="1" kern="100" dirty="0">
                <a:solidFill>
                  <a:srgbClr val="6F6F6E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Moderne Wissenschaftstheorien</a:t>
            </a:r>
          </a:p>
        </p:txBody>
      </p:sp>
    </p:spTree>
    <p:extLst>
      <p:ext uri="{BB962C8B-B14F-4D97-AF65-F5344CB8AC3E}">
        <p14:creationId xmlns:p14="http://schemas.microsoft.com/office/powerpoint/2010/main" val="251154327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D335DD-A83D-B605-38CD-19EAC50B1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2C46C4C-75ED-792E-961C-D21673FDC0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Grenzen und Herausforderung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E20EA52-916D-5DD2-7A2B-192C4E49FF7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790EC93-32D7-47C9-D007-6985D4A4518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1CF96949-FF22-166F-D6B6-3A84EF171D8D}"/>
              </a:ext>
            </a:extLst>
          </p:cNvPr>
          <p:cNvSpPr/>
          <p:nvPr/>
        </p:nvSpPr>
        <p:spPr>
          <a:xfrm>
            <a:off x="0" y="6165777"/>
            <a:ext cx="12192000" cy="61780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rgbClr val="004F9F"/>
                </a:solidFill>
              </a:rPr>
              <a:t>Hinweis Vertiefung in Materialien zu ELSA </a:t>
            </a:r>
          </a:p>
        </p:txBody>
      </p:sp>
      <p:pic>
        <p:nvPicPr>
          <p:cNvPr id="9" name="Grafik 8" descr="Post-it-Notizen mit einfarbiger Füllung">
            <a:extLst>
              <a:ext uri="{FF2B5EF4-FFF2-40B4-BE49-F238E27FC236}">
                <a16:creationId xmlns:a16="http://schemas.microsoft.com/office/drawing/2014/main" id="{DB6E21E0-F5CC-0AA3-DEE8-A7E171FBEF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37826" y="6132088"/>
            <a:ext cx="622580" cy="62258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ABBDEA2A-593F-5908-0D88-E8F74B759E70}"/>
              </a:ext>
            </a:extLst>
          </p:cNvPr>
          <p:cNvSpPr/>
          <p:nvPr/>
        </p:nvSpPr>
        <p:spPr>
          <a:xfrm>
            <a:off x="588678" y="2052934"/>
            <a:ext cx="2794001" cy="1147006"/>
          </a:xfrm>
          <a:prstGeom prst="ellipse">
            <a:avLst/>
          </a:prstGeom>
          <a:solidFill>
            <a:srgbClr val="03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Ethik und Wissenschaft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1D3F958-3850-7B5E-7C70-D493F7FA7FEA}"/>
              </a:ext>
            </a:extLst>
          </p:cNvPr>
          <p:cNvSpPr/>
          <p:nvPr/>
        </p:nvSpPr>
        <p:spPr>
          <a:xfrm>
            <a:off x="8809323" y="2073868"/>
            <a:ext cx="2793999" cy="1147006"/>
          </a:xfrm>
          <a:prstGeom prst="ellipse">
            <a:avLst/>
          </a:prstGeom>
          <a:solidFill>
            <a:srgbClr val="03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Vorläufigkeit wissenschaftlicher Erkenntnisse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200C0FB-3A48-ADB6-0F34-C3B1CE766823}"/>
              </a:ext>
            </a:extLst>
          </p:cNvPr>
          <p:cNvSpPr/>
          <p:nvPr/>
        </p:nvSpPr>
        <p:spPr>
          <a:xfrm>
            <a:off x="4686689" y="2052934"/>
            <a:ext cx="2793999" cy="1147006"/>
          </a:xfrm>
          <a:prstGeom prst="ellipse">
            <a:avLst/>
          </a:prstGeom>
          <a:solidFill>
            <a:srgbClr val="034F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Interdisziplinäre Zusammenarbeit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ECCDDAB9-5CB8-D58C-0E8C-DD873727E8D1}"/>
              </a:ext>
            </a:extLst>
          </p:cNvPr>
          <p:cNvSpPr txBox="1"/>
          <p:nvPr/>
        </p:nvSpPr>
        <p:spPr>
          <a:xfrm>
            <a:off x="-24626" y="3429000"/>
            <a:ext cx="4020604" cy="2267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lnSpc>
                <a:spcPct val="100000"/>
              </a:lnSpc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1600" b="0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Wissenschaft muss ethische Prinzipien beachten, insbesondere bei Experimenten mit Menschen und Tieren.</a:t>
            </a:r>
          </a:p>
          <a:p>
            <a:pPr marL="742950" lvl="1" indent="-285750">
              <a:lnSpc>
                <a:spcPct val="100000"/>
              </a:lnSpc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1600" b="0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Beispiel: Gentechnik bietet große Chancen, wirft aber auch ethische Fragen auf.</a:t>
            </a:r>
          </a:p>
          <a:p>
            <a:pPr lvl="1">
              <a:lnSpc>
                <a:spcPct val="100000"/>
              </a:lnSpc>
              <a:spcAft>
                <a:spcPts val="800"/>
              </a:spcAft>
              <a:buSzPct val="100000"/>
              <a:tabLst>
                <a:tab pos="457200" algn="l"/>
              </a:tabLst>
            </a:pPr>
            <a:endParaRPr lang="de-DE" sz="1600" b="0" kern="100" dirty="0">
              <a:solidFill>
                <a:srgbClr val="6F6F6E"/>
              </a:solidFill>
              <a:cs typeface="Times New Roman" panose="02020603050405020304" pitchFamily="18" charset="0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AD81C23E-D932-C277-0781-23D225333429}"/>
              </a:ext>
            </a:extLst>
          </p:cNvPr>
          <p:cNvSpPr txBox="1"/>
          <p:nvPr/>
        </p:nvSpPr>
        <p:spPr>
          <a:xfrm>
            <a:off x="4073386" y="3429000"/>
            <a:ext cx="4020603" cy="2164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lnSpc>
                <a:spcPct val="100000"/>
              </a:lnSpc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1600" b="0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Wissenschaftlicher Fortschritt bedeutet, dass bestehende Erkenntnisse immer hinterfragt und gegebenenfalls durch neue ersetzt werden.</a:t>
            </a:r>
          </a:p>
          <a:p>
            <a:pPr marL="742950" lvl="1" indent="-285750">
              <a:lnSpc>
                <a:spcPct val="100000"/>
              </a:lnSpc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1600" b="0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Beispiel: Die Newtonsche Mechanik wurde durch die Relativitätstheorie erweitert.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BB3DFDC5-570A-1D20-1AB1-D601194A8214}"/>
              </a:ext>
            </a:extLst>
          </p:cNvPr>
          <p:cNvSpPr txBox="1"/>
          <p:nvPr/>
        </p:nvSpPr>
        <p:spPr>
          <a:xfrm>
            <a:off x="8171397" y="3429000"/>
            <a:ext cx="4020603" cy="2410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lnSpc>
                <a:spcPct val="100000"/>
              </a:lnSpc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1600" b="0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Komplexe Probleme (z. B. Klimawandel, Künstliche Intelligenz) erfordern die Zusammenarbeit verschiedener Wissenschaftsdisziplinen.</a:t>
            </a:r>
          </a:p>
          <a:p>
            <a:pPr marL="742950" lvl="1" indent="-285750">
              <a:lnSpc>
                <a:spcPct val="100000"/>
              </a:lnSpc>
              <a:spcAft>
                <a:spcPts val="800"/>
              </a:spcAft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1600" b="0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Naturwissenschaften, Sozialwissenschaften und Geisteswissenschaften können sich gegenseitig bereichern.</a:t>
            </a:r>
          </a:p>
        </p:txBody>
      </p:sp>
    </p:spTree>
    <p:extLst>
      <p:ext uri="{BB962C8B-B14F-4D97-AF65-F5344CB8AC3E}">
        <p14:creationId xmlns:p14="http://schemas.microsoft.com/office/powerpoint/2010/main" val="85947907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1E494A-2B15-9213-E66F-B513C8DED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6DCB540-F596-BDA2-12E1-A6F840E143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1CDBF0D6-D314-979A-C9C1-98FEECE3E7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6CFE0621-68C7-B609-5032-A7E629E8F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Literaturverzeichnis</a:t>
            </a:r>
          </a:p>
        </p:txBody>
      </p:sp>
      <p:sp>
        <p:nvSpPr>
          <p:cNvPr id="11" name="Inhaltsplatzhalter 3">
            <a:extLst>
              <a:ext uri="{FF2B5EF4-FFF2-40B4-BE49-F238E27FC236}">
                <a16:creationId xmlns:a16="http://schemas.microsoft.com/office/drawing/2014/main" id="{41F5735B-F852-91A5-F486-45572BE6EB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7543"/>
            <a:ext cx="10515600" cy="4529531"/>
          </a:xfrm>
        </p:spPr>
        <p:txBody>
          <a:bodyPr/>
          <a:lstStyle/>
          <a:p>
            <a:pPr marL="0" indent="0">
              <a:buNone/>
            </a:pPr>
            <a:r>
              <a:rPr lang="de-DE" sz="1100" b="0" kern="100" dirty="0" err="1">
                <a:cs typeface="Times New Roman" panose="02020603050405020304" pitchFamily="18" charset="0"/>
              </a:rPr>
              <a:t>Henecka</a:t>
            </a:r>
            <a:r>
              <a:rPr lang="de-DE" sz="1100" b="0" kern="100" dirty="0">
                <a:cs typeface="Times New Roman" panose="02020603050405020304" pitchFamily="18" charset="0"/>
              </a:rPr>
              <a:t>, H. P. (2015). Grundkurs Soziologie (10., überarbeitete Auflage). </a:t>
            </a:r>
            <a:r>
              <a:rPr lang="de-DE" sz="1100" b="0" kern="100" dirty="0" err="1">
                <a:cs typeface="Times New Roman" panose="02020603050405020304" pitchFamily="18" charset="0"/>
              </a:rPr>
              <a:t>utb</a:t>
            </a:r>
            <a:r>
              <a:rPr lang="de-DE" sz="1100" b="0" kern="100" dirty="0">
                <a:cs typeface="Times New Roman" panose="02020603050405020304" pitchFamily="18" charset="0"/>
              </a:rPr>
              <a:t> Soziologie: Bd. 1323. UVK/Lucius; UVK Verlagsgesellschaft mbH. http://www.blickinsbuch.de/item/6be9f3959ce2daff48ed4a42e14cb0be </a:t>
            </a:r>
          </a:p>
          <a:p>
            <a:pPr marL="0" indent="0">
              <a:buNone/>
            </a:pPr>
            <a:r>
              <a:rPr lang="de-DE" sz="1100" b="0" kern="100" dirty="0">
                <a:cs typeface="Times New Roman" panose="02020603050405020304" pitchFamily="18" charset="0"/>
              </a:rPr>
              <a:t>Otte, G., </a:t>
            </a:r>
            <a:r>
              <a:rPr lang="de-DE" sz="1100" b="0" kern="100" dirty="0" err="1">
                <a:cs typeface="Times New Roman" panose="02020603050405020304" pitchFamily="18" charset="0"/>
              </a:rPr>
              <a:t>Sawert</a:t>
            </a:r>
            <a:r>
              <a:rPr lang="de-DE" sz="1100" b="0" kern="100" dirty="0">
                <a:cs typeface="Times New Roman" panose="02020603050405020304" pitchFamily="18" charset="0"/>
              </a:rPr>
              <a:t>, T., </a:t>
            </a:r>
            <a:r>
              <a:rPr lang="de-DE" sz="1100" b="0" kern="100" dirty="0" err="1">
                <a:cs typeface="Times New Roman" panose="02020603050405020304" pitchFamily="18" charset="0"/>
              </a:rPr>
              <a:t>Brüderl</a:t>
            </a:r>
            <a:r>
              <a:rPr lang="de-DE" sz="1100" b="0" kern="100" dirty="0">
                <a:cs typeface="Times New Roman" panose="02020603050405020304" pitchFamily="18" charset="0"/>
              </a:rPr>
              <a:t>, J., Kley, S., </a:t>
            </a:r>
            <a:r>
              <a:rPr lang="de-DE" sz="1100" b="0" kern="100" dirty="0" err="1">
                <a:cs typeface="Times New Roman" panose="02020603050405020304" pitchFamily="18" charset="0"/>
              </a:rPr>
              <a:t>Kroneberg</a:t>
            </a:r>
            <a:r>
              <a:rPr lang="de-DE" sz="1100" b="0" kern="100" dirty="0">
                <a:cs typeface="Times New Roman" panose="02020603050405020304" pitchFamily="18" charset="0"/>
              </a:rPr>
              <a:t>, C. &amp; Rohlfing, I. (2023). Gütekriterien in der Soziologie. Zeitschrift für Soziologie, 52(1), 26–49. https://doi.org/10.1515/zfsoz-2023-2006</a:t>
            </a:r>
          </a:p>
          <a:p>
            <a:pPr marL="0" indent="0">
              <a:buNone/>
            </a:pPr>
            <a:r>
              <a:rPr lang="de-DE" sz="1100" b="0" kern="100" dirty="0">
                <a:cs typeface="Times New Roman" panose="02020603050405020304" pitchFamily="18" charset="0"/>
              </a:rPr>
              <a:t>Poser, H. (2009). Wissenschaftstheorie: Eine philosophische Einführung [</a:t>
            </a:r>
            <a:r>
              <a:rPr lang="de-DE" sz="1100" b="0" kern="100" dirty="0" err="1">
                <a:cs typeface="Times New Roman" panose="02020603050405020304" pitchFamily="18" charset="0"/>
              </a:rPr>
              <a:t>Nachdr</a:t>
            </a:r>
            <a:r>
              <a:rPr lang="de-DE" sz="1100" b="0" kern="100" dirty="0">
                <a:cs typeface="Times New Roman" panose="02020603050405020304" pitchFamily="18" charset="0"/>
              </a:rPr>
              <a:t>.]. Reclams Universal-Bibliothek: Nr. 18125. Reclam. </a:t>
            </a:r>
          </a:p>
          <a:p>
            <a:pPr marL="0" indent="0">
              <a:buNone/>
            </a:pPr>
            <a:r>
              <a:rPr lang="de-DE" sz="1100" b="0" kern="100" dirty="0">
                <a:cs typeface="Times New Roman" panose="02020603050405020304" pitchFamily="18" charset="0"/>
              </a:rPr>
              <a:t>Schäfers, B. (2003). Grundbegriffe der Soziologie (8., überarbeitete Auflage). UTB für Wissenschaft Soziologie: Bd. 1416. Leske + Budrich. https://doi.org/10.1007/978-3-322-93449-9</a:t>
            </a:r>
          </a:p>
          <a:p>
            <a:pPr marL="0" indent="0">
              <a:buNone/>
            </a:pPr>
            <a:r>
              <a:rPr lang="de-DE" sz="1100" b="0" kern="100" dirty="0">
                <a:cs typeface="Times New Roman" panose="02020603050405020304" pitchFamily="18" charset="0"/>
              </a:rPr>
              <a:t>Schurz, G. (2021). Erkenntnistheorie: Eine Einführung. Lehrbuch. J. B. Metzler. https://doi.org/10.1007/978-3-476-04755-7</a:t>
            </a:r>
          </a:p>
          <a:p>
            <a:pPr marL="0" indent="0">
              <a:buNone/>
            </a:pPr>
            <a:endParaRPr lang="de-DE" sz="1100" b="0" kern="1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515121"/>
      </p:ext>
    </p:extLst>
  </p:cSld>
  <p:clrMapOvr>
    <a:masterClrMapping/>
  </p:clrMapOvr>
  <p:transition spd="med">
    <p:pull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8289621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34776ADE-EBA9-878E-E35A-A668203F75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4294446"/>
            <a:ext cx="5770563" cy="941388"/>
          </a:xfrm>
        </p:spPr>
        <p:txBody>
          <a:bodyPr/>
          <a:lstStyle/>
          <a:p>
            <a:r>
              <a:rPr lang="de-DE" dirty="0"/>
              <a:t>Wenn der Alltag täuscht: Warum wir Wissenschaft brauchen</a:t>
            </a:r>
          </a:p>
        </p:txBody>
      </p:sp>
    </p:spTree>
    <p:extLst>
      <p:ext uri="{BB962C8B-B14F-4D97-AF65-F5344CB8AC3E}">
        <p14:creationId xmlns:p14="http://schemas.microsoft.com/office/powerpoint/2010/main" val="1606235370"/>
      </p:ext>
    </p:extLst>
  </p:cSld>
  <p:clrMapOvr>
    <a:masterClrMapping/>
  </p:clrMapOvr>
  <p:transition spd="med">
    <p:pull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4498853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406B19B6-3B1F-D841-F910-AC09E52F43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0334" y="1432952"/>
            <a:ext cx="4993522" cy="5234475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A3CBE909-A310-9931-CAFB-77572281D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Definition und Ziel von Wissenschaft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C8847FA-0E4C-9097-CB96-765948AD7A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0557" y="3057582"/>
            <a:ext cx="1539319" cy="1734647"/>
          </a:xfrm>
          <a:solidFill>
            <a:schemeClr val="bg1"/>
          </a:solidFill>
          <a:ln w="15875">
            <a:solidFill>
              <a:schemeClr val="accent1"/>
            </a:solidFill>
          </a:ln>
        </p:spPr>
        <p:txBody>
          <a:bodyPr anchor="ctr" anchorCtr="0"/>
          <a:lstStyle/>
          <a:p>
            <a:pPr marL="0" lvl="0" indent="0" algn="ctr">
              <a:lnSpc>
                <a:spcPct val="115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de-DE" sz="1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Wissenschaft ist die systematische Untersuchung der Realität mit dem Ziel, verlässliche Erkenntnisse zu gewinnen.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3128DF4-B04E-9D2C-F85C-2AA8E8440D0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Inhaltsplatzhalter 3">
            <a:extLst>
              <a:ext uri="{FF2B5EF4-FFF2-40B4-BE49-F238E27FC236}">
                <a16:creationId xmlns:a16="http://schemas.microsoft.com/office/drawing/2014/main" id="{0C8847FA-0E4C-9097-CB96-765948AD7A01}"/>
              </a:ext>
            </a:extLst>
          </p:cNvPr>
          <p:cNvSpPr txBox="1">
            <a:spLocks/>
          </p:cNvSpPr>
          <p:nvPr/>
        </p:nvSpPr>
        <p:spPr>
          <a:xfrm>
            <a:off x="7150161" y="3057582"/>
            <a:ext cx="1539319" cy="1734647"/>
          </a:xfrm>
          <a:prstGeom prst="rect">
            <a:avLst/>
          </a:prstGeom>
          <a:solidFill>
            <a:schemeClr val="bg1"/>
          </a:solidFill>
          <a:ln w="15875">
            <a:solidFill>
              <a:schemeClr val="accent1"/>
            </a:solidFill>
          </a:ln>
        </p:spPr>
        <p:txBody>
          <a:bodyPr anchor="ctr" anchorCtr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i="0" kern="1200">
                <a:solidFill>
                  <a:srgbClr val="6F6F6E"/>
                </a:solidFill>
                <a:latin typeface="+mn-lt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i="0" kern="1200">
                <a:solidFill>
                  <a:srgbClr val="6F6F6E"/>
                </a:solidFill>
                <a:latin typeface="+mn-lt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i="0" kern="1200">
                <a:solidFill>
                  <a:srgbClr val="6F6F6E"/>
                </a:solidFill>
                <a:latin typeface="+mn-lt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rgbClr val="6F6F6E"/>
                </a:solidFill>
                <a:latin typeface="+mn-lt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rgbClr val="6F6F6E"/>
                </a:solidFill>
                <a:latin typeface="+mn-lt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5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de-DE" sz="1200" kern="100" dirty="0">
                <a:ea typeface="Aptos" panose="020B0004020202020204" pitchFamily="34" charset="0"/>
                <a:cs typeface="Times New Roman" panose="02020603050405020304" pitchFamily="18" charset="0"/>
              </a:rPr>
              <a:t>Wissenschaft verfolgt das Ziel, Phänomene der Natur, Gesellschaft und des Denkens zu erklären, vorherzusagen und zu verstehen.</a:t>
            </a:r>
          </a:p>
        </p:txBody>
      </p:sp>
      <p:sp>
        <p:nvSpPr>
          <p:cNvPr id="10" name="Inhaltsplatzhalter 3">
            <a:extLst>
              <a:ext uri="{FF2B5EF4-FFF2-40B4-BE49-F238E27FC236}">
                <a16:creationId xmlns:a16="http://schemas.microsoft.com/office/drawing/2014/main" id="{0C8847FA-0E4C-9097-CB96-765948AD7A01}"/>
              </a:ext>
            </a:extLst>
          </p:cNvPr>
          <p:cNvSpPr txBox="1">
            <a:spLocks/>
          </p:cNvSpPr>
          <p:nvPr/>
        </p:nvSpPr>
        <p:spPr>
          <a:xfrm>
            <a:off x="5541632" y="1579506"/>
            <a:ext cx="1423870" cy="1660832"/>
          </a:xfrm>
          <a:prstGeom prst="rect">
            <a:avLst/>
          </a:prstGeom>
          <a:solidFill>
            <a:schemeClr val="bg1"/>
          </a:solidFill>
          <a:ln w="15875">
            <a:solidFill>
              <a:schemeClr val="accent1"/>
            </a:solidFill>
          </a:ln>
        </p:spPr>
        <p:txBody>
          <a:bodyPr anchor="ctr" anchorCtr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i="0" kern="1200">
                <a:solidFill>
                  <a:srgbClr val="6F6F6E"/>
                </a:solidFill>
                <a:latin typeface="+mn-lt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i="0" kern="1200">
                <a:solidFill>
                  <a:srgbClr val="6F6F6E"/>
                </a:solidFill>
                <a:latin typeface="+mn-lt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i="0" kern="1200">
                <a:solidFill>
                  <a:srgbClr val="6F6F6E"/>
                </a:solidFill>
                <a:latin typeface="+mn-lt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rgbClr val="6F6F6E"/>
                </a:solidFill>
                <a:latin typeface="+mn-lt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rgbClr val="6F6F6E"/>
                </a:solidFill>
                <a:latin typeface="+mn-lt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5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de-DE" sz="1200" kern="100" dirty="0">
                <a:ea typeface="Aptos" panose="020B0004020202020204" pitchFamily="34" charset="0"/>
                <a:cs typeface="Times New Roman" panose="02020603050405020304" pitchFamily="18" charset="0"/>
              </a:rPr>
              <a:t>Sie basiert auf strukturierten Methoden, die objektive und überprüfbare Ergebnisse liefern.</a:t>
            </a:r>
          </a:p>
        </p:txBody>
      </p:sp>
    </p:spTree>
    <p:extLst>
      <p:ext uri="{BB962C8B-B14F-4D97-AF65-F5344CB8AC3E}">
        <p14:creationId xmlns:p14="http://schemas.microsoft.com/office/powerpoint/2010/main" val="1790698358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EA0FBBA6-3922-48A2-9EC8-107FB27218E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046" b="7406"/>
          <a:stretch>
            <a:fillRect/>
          </a:stretch>
        </p:blipFill>
        <p:spPr>
          <a:xfrm>
            <a:off x="669192" y="1591733"/>
            <a:ext cx="11132664" cy="447618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92FDD18-61B4-1FF8-E97F-93ADD5160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Definition und Ziel von Wissenschaft</a:t>
            </a:r>
            <a:br>
              <a:rPr lang="de-DE" dirty="0"/>
            </a:b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8646960-7FE1-0948-DEF8-F49E078A0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90471" y="6442688"/>
            <a:ext cx="8268124" cy="30180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3F422F7-311F-9EC3-F127-7625F622D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74722" y="6442688"/>
            <a:ext cx="2879078" cy="301800"/>
          </a:xfrm>
        </p:spPr>
        <p:txBody>
          <a:bodyPr/>
          <a:lstStyle/>
          <a:p>
            <a:fld id="{BBDAF7BE-D89C-6B49-BAC7-BAB901C4C797}" type="slidenum">
              <a:rPr lang="de-DE" smtClean="0"/>
              <a:pPr/>
              <a:t>4</a:t>
            </a:fld>
            <a:endParaRPr lang="de-DE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A6ED05B4-B596-912D-CD66-4F892A2A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Gütekriterien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C7B2B4E9-BC41-CFD4-1E4D-287AE452656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17333" y="6196132"/>
            <a:ext cx="11036467" cy="228482"/>
          </a:xfrm>
        </p:spPr>
        <p:txBody>
          <a:bodyPr/>
          <a:lstStyle/>
          <a:p>
            <a:r>
              <a:rPr lang="da-DK" dirty="0">
                <a:solidFill>
                  <a:srgbClr val="6F6F6E"/>
                </a:solidFill>
              </a:rPr>
              <a:t>Henecka, H. P. (2015). Grundkurs Soziologie (10., überarbeitete Auflage). utb Soziologie: Bd. 1323. UVK/Lucius; UVK Verlagsgesellschaft mbH. http://www.blickinsbuch.de/item/6be9f3959ce2daff48ed4a42e14cb0be</a:t>
            </a:r>
            <a:br>
              <a:rPr lang="da-DK" dirty="0">
                <a:solidFill>
                  <a:srgbClr val="6F6F6E"/>
                </a:solidFill>
              </a:rPr>
            </a:br>
            <a:r>
              <a:rPr lang="da-DK" dirty="0">
                <a:solidFill>
                  <a:srgbClr val="6F6F6E"/>
                </a:solidFill>
              </a:rPr>
              <a:t>Otte, G., Sawert, T., Brüderl, J., Kley, S., Kroneberg, C. &amp; Rohlfing, I. (2023). Gütekriterien in der Soziologie. Zeitschrift für Soziologie, 52(1), 26–49. https://doi.org/10.1515/zfsoz-2023-2006</a:t>
            </a:r>
          </a:p>
        </p:txBody>
      </p:sp>
      <p:sp>
        <p:nvSpPr>
          <p:cNvPr id="20" name="Textplatzhalter 2">
            <a:extLst>
              <a:ext uri="{FF2B5EF4-FFF2-40B4-BE49-F238E27FC236}">
                <a16:creationId xmlns:a16="http://schemas.microsoft.com/office/drawing/2014/main" id="{58D41BB0-6AA7-A9BE-47F0-3139E624D9C4}"/>
              </a:ext>
            </a:extLst>
          </p:cNvPr>
          <p:cNvSpPr txBox="1">
            <a:spLocks/>
          </p:cNvSpPr>
          <p:nvPr/>
        </p:nvSpPr>
        <p:spPr>
          <a:xfrm>
            <a:off x="3963221" y="1809886"/>
            <a:ext cx="1272926" cy="207293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de-DE" sz="1600" b="1" kern="100" dirty="0">
                <a:ea typeface="Aptos" panose="020B0004020202020204" pitchFamily="34" charset="0"/>
                <a:cs typeface="Times New Roman" panose="02020603050405020304" pitchFamily="18" charset="0"/>
              </a:rPr>
              <a:t>  </a:t>
            </a:r>
            <a:r>
              <a:rPr lang="de-DE" sz="1600" b="1" kern="100" dirty="0">
                <a:solidFill>
                  <a:srgbClr val="004F9F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Objektivität  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48F60C81-0355-CF42-6BAF-4F5C9F28BEF0}"/>
              </a:ext>
            </a:extLst>
          </p:cNvPr>
          <p:cNvSpPr txBox="1"/>
          <p:nvPr/>
        </p:nvSpPr>
        <p:spPr>
          <a:xfrm>
            <a:off x="2078835" y="2232892"/>
            <a:ext cx="1684150" cy="181588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indent="0" algn="ctr"/>
            <a:r>
              <a:rPr lang="de-DE" sz="1600" b="1" kern="100" dirty="0">
                <a:solidFill>
                  <a:srgbClr val="6F6F6E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Methoden und Ergebnisse müssen dokumentiert und prüfbar sein.</a:t>
            </a:r>
          </a:p>
          <a:p>
            <a:pPr indent="0" algn="just"/>
            <a:endParaRPr lang="de-DE" sz="1600" b="1" kern="100" dirty="0">
              <a:solidFill>
                <a:srgbClr val="6F6F6E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indent="0" algn="just"/>
            <a:endParaRPr lang="de-DE" sz="1600" b="1" kern="100" dirty="0">
              <a:solidFill>
                <a:srgbClr val="6F6F6E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7F384484-ACFC-5461-4F9D-D284ACFF24C0}"/>
              </a:ext>
            </a:extLst>
          </p:cNvPr>
          <p:cNvSpPr txBox="1">
            <a:spLocks/>
          </p:cNvSpPr>
          <p:nvPr/>
        </p:nvSpPr>
        <p:spPr>
          <a:xfrm>
            <a:off x="5420405" y="2138147"/>
            <a:ext cx="1450160" cy="172633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5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de-DE" sz="1600" b="1" kern="100" dirty="0">
                <a:solidFill>
                  <a:srgbClr val="6F6F6E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Die Erkennt-</a:t>
            </a:r>
            <a:r>
              <a:rPr lang="de-DE" sz="1600" b="1" kern="100" dirty="0" err="1">
                <a:solidFill>
                  <a:srgbClr val="6F6F6E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nisgewinnung</a:t>
            </a:r>
            <a:r>
              <a:rPr lang="de-DE" sz="1600" b="1" kern="100" dirty="0">
                <a:solidFill>
                  <a:srgbClr val="6F6F6E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folgt strukturierten, methodischen Verfahren. </a:t>
            </a:r>
          </a:p>
          <a:p>
            <a:pPr marL="0" indent="0">
              <a:lnSpc>
                <a:spcPct val="115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endParaRPr lang="de-DE" sz="1600" b="1" kern="100" dirty="0">
              <a:solidFill>
                <a:srgbClr val="6F6F6E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01C3EAB6-4683-014C-B623-FC280DF8A5DB}"/>
              </a:ext>
            </a:extLst>
          </p:cNvPr>
          <p:cNvSpPr txBox="1">
            <a:spLocks/>
          </p:cNvSpPr>
          <p:nvPr/>
        </p:nvSpPr>
        <p:spPr>
          <a:xfrm>
            <a:off x="6927790" y="2134050"/>
            <a:ext cx="1546932" cy="150202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5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de-DE" sz="1600" b="1" kern="100" dirty="0">
                <a:solidFill>
                  <a:srgbClr val="6F6F6E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Wissenschaft baut auf vorhandenem Wissen auf und entwickelt dieses weiter. </a:t>
            </a:r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58D41BB0-6AA7-A9BE-47F0-3139E624D9C4}"/>
              </a:ext>
            </a:extLst>
          </p:cNvPr>
          <p:cNvSpPr txBox="1">
            <a:spLocks/>
          </p:cNvSpPr>
          <p:nvPr/>
        </p:nvSpPr>
        <p:spPr>
          <a:xfrm>
            <a:off x="3913020" y="2134050"/>
            <a:ext cx="1408417" cy="2450142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sz="1600" b="1" kern="100" dirty="0">
                <a:solidFill>
                  <a:srgbClr val="6F6F6E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Ergebnisse in der Wissenschaft sollen unabhängig von persönlichen Meinungen oder Perspektiven sein. </a:t>
            </a:r>
            <a:endParaRPr lang="de-DE" sz="1600" b="1" dirty="0">
              <a:solidFill>
                <a:srgbClr val="6F6F6E"/>
              </a:solidFill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48F60C81-0355-CF42-6BAF-4F5C9F28BEF0}"/>
              </a:ext>
            </a:extLst>
          </p:cNvPr>
          <p:cNvSpPr txBox="1"/>
          <p:nvPr/>
        </p:nvSpPr>
        <p:spPr>
          <a:xfrm>
            <a:off x="2030068" y="1781850"/>
            <a:ext cx="1732917" cy="24622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r>
              <a:rPr lang="de-DE" sz="1600" b="1" kern="100" dirty="0">
                <a:solidFill>
                  <a:srgbClr val="004F9F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Nachvollziehbarkeit</a:t>
            </a:r>
            <a:endParaRPr lang="de-DE" sz="1600" kern="100" dirty="0">
              <a:solidFill>
                <a:srgbClr val="004F9F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7F384484-ACFC-5461-4F9D-D284ACFF24C0}"/>
              </a:ext>
            </a:extLst>
          </p:cNvPr>
          <p:cNvSpPr txBox="1">
            <a:spLocks/>
          </p:cNvSpPr>
          <p:nvPr/>
        </p:nvSpPr>
        <p:spPr>
          <a:xfrm>
            <a:off x="5633583" y="1788502"/>
            <a:ext cx="924833" cy="224442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de-DE" sz="1600" b="1" kern="100" dirty="0">
                <a:solidFill>
                  <a:srgbClr val="004F9F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Systematik</a:t>
            </a:r>
            <a:r>
              <a:rPr lang="de-DE" sz="1600" kern="100" dirty="0"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6" name="Textplatzhalter 2">
            <a:extLst>
              <a:ext uri="{FF2B5EF4-FFF2-40B4-BE49-F238E27FC236}">
                <a16:creationId xmlns:a16="http://schemas.microsoft.com/office/drawing/2014/main" id="{01C3EAB6-4683-014C-B623-FC280DF8A5DB}"/>
              </a:ext>
            </a:extLst>
          </p:cNvPr>
          <p:cNvSpPr txBox="1">
            <a:spLocks/>
          </p:cNvSpPr>
          <p:nvPr/>
        </p:nvSpPr>
        <p:spPr>
          <a:xfrm>
            <a:off x="7004356" y="1737708"/>
            <a:ext cx="1200859" cy="224442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de-DE" sz="1600" b="1" kern="100" dirty="0" err="1">
                <a:solidFill>
                  <a:srgbClr val="034F9F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Kumulativität</a:t>
            </a:r>
            <a:endParaRPr lang="de-DE" sz="1200" kern="100" dirty="0">
              <a:solidFill>
                <a:srgbClr val="034F9F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07425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0" grpId="0" animBg="1"/>
      <p:bldP spid="11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1DBC00-59B1-2DBC-A522-AEC4C06A83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65B2556-CE1C-5C59-3C17-FCD6772C9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Definition und Ziel von Wissenschaft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9FA9D7B-127F-1A0C-06E0-91D0B91AFE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836248C-5F22-0626-DA61-443AD7D2C90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6321810"/>
            <a:ext cx="10515600" cy="214313"/>
          </a:xfrm>
        </p:spPr>
        <p:txBody>
          <a:bodyPr/>
          <a:lstStyle/>
          <a:p>
            <a:r>
              <a:rPr lang="da-DK" dirty="0">
                <a:solidFill>
                  <a:srgbClr val="6F6F6E"/>
                </a:solidFill>
              </a:rPr>
              <a:t>Otte et al., 2Henecka, H. P. (2015). Grundkurs Soziologie (10., überarbeitete Auflage). utb Soziologie: Bd. 1323. UVK/Lucius; UVK Verlagsgesellschaft mbH. http://www.blickinsbuch.de/item/6be9f3959ce2daff48ed4a42e14cb0be</a:t>
            </a:r>
            <a:br>
              <a:rPr lang="da-DK" dirty="0">
                <a:solidFill>
                  <a:srgbClr val="6F6F6E"/>
                </a:solidFill>
              </a:rPr>
            </a:br>
            <a:r>
              <a:rPr lang="da-DK" dirty="0">
                <a:solidFill>
                  <a:srgbClr val="6F6F6E"/>
                </a:solidFill>
              </a:rPr>
              <a:t>2006</a:t>
            </a:r>
          </a:p>
        </p:txBody>
      </p:sp>
      <p:sp>
        <p:nvSpPr>
          <p:cNvPr id="33" name="Abgerundetes Rechteck 32">
            <a:extLst>
              <a:ext uri="{FF2B5EF4-FFF2-40B4-BE49-F238E27FC236}">
                <a16:creationId xmlns:a16="http://schemas.microsoft.com/office/drawing/2014/main" id="{3BEB3979-B991-C6A8-7F32-7545EC9A6CEA}"/>
              </a:ext>
            </a:extLst>
          </p:cNvPr>
          <p:cNvSpPr/>
          <p:nvPr/>
        </p:nvSpPr>
        <p:spPr>
          <a:xfrm>
            <a:off x="609600" y="1751005"/>
            <a:ext cx="5400000" cy="1051461"/>
          </a:xfrm>
          <a:prstGeom prst="round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2"/>
            <a:r>
              <a:rPr lang="de-DE" sz="1600" b="1" dirty="0">
                <a:solidFill>
                  <a:srgbClr val="6F6F6E"/>
                </a:solidFill>
              </a:rPr>
              <a:t>Redlichkeit u. Ehrlichkeit</a:t>
            </a:r>
            <a:br>
              <a:rPr lang="de-DE" sz="1600" dirty="0">
                <a:solidFill>
                  <a:srgbClr val="6F6F6E"/>
                </a:solidFill>
              </a:rPr>
            </a:br>
            <a:r>
              <a:rPr lang="de-DE" sz="1400" kern="100" dirty="0">
                <a:solidFill>
                  <a:srgbClr val="6F6F6E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Wissenschaftler*innen sagen die Wahrheit über ihre Daten, Ergebnisse und Quellen. Nichts wird gefälscht oder beschönigt.</a:t>
            </a:r>
          </a:p>
        </p:txBody>
      </p:sp>
      <p:sp>
        <p:nvSpPr>
          <p:cNvPr id="34" name="Abgerundetes Rechteck 33">
            <a:extLst>
              <a:ext uri="{FF2B5EF4-FFF2-40B4-BE49-F238E27FC236}">
                <a16:creationId xmlns:a16="http://schemas.microsoft.com/office/drawing/2014/main" id="{D1D58C9E-B3AB-C9C8-2A98-B5626CF3F09D}"/>
              </a:ext>
            </a:extLst>
          </p:cNvPr>
          <p:cNvSpPr/>
          <p:nvPr/>
        </p:nvSpPr>
        <p:spPr>
          <a:xfrm>
            <a:off x="609599" y="2903269"/>
            <a:ext cx="5400000" cy="1051462"/>
          </a:xfrm>
          <a:prstGeom prst="round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2"/>
            <a:r>
              <a:rPr kumimoji="0" lang="de-DE" sz="1600" b="1" i="0" u="none" strike="noStrike" kern="1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Aptos" panose="020B0004020202020204" pitchFamily="34" charset="0"/>
                <a:cs typeface="Times New Roman" panose="02020603050405020304" pitchFamily="18" charset="0"/>
              </a:rPr>
              <a:t>Eigenständigkeit</a:t>
            </a:r>
            <a:br>
              <a:rPr kumimoji="0" lang="de-DE" b="1" i="0" u="none" strike="noStrike" kern="1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kumimoji="0" lang="de-DE" sz="1400" b="0" i="0" u="none" strike="noStrike" kern="1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Fremde Gedanken und Texte werden korrekt gekennzeichnet. Plagiate oder Ideendiebstahl sind tabu.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5" name="Abgerundetes Rechteck 34">
            <a:extLst>
              <a:ext uri="{FF2B5EF4-FFF2-40B4-BE49-F238E27FC236}">
                <a16:creationId xmlns:a16="http://schemas.microsoft.com/office/drawing/2014/main" id="{6D95841B-A103-C7BE-02E7-4D8F2B08ACEE}"/>
              </a:ext>
            </a:extLst>
          </p:cNvPr>
          <p:cNvSpPr/>
          <p:nvPr/>
        </p:nvSpPr>
        <p:spPr>
          <a:xfrm>
            <a:off x="609599" y="4053946"/>
            <a:ext cx="5400000" cy="1051462"/>
          </a:xfrm>
          <a:prstGeom prst="round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2">
              <a:lnSpc>
                <a:spcPct val="115000"/>
              </a:lnSpc>
              <a:spcBef>
                <a:spcPts val="1000"/>
              </a:spcBef>
              <a:spcAft>
                <a:spcPts val="800"/>
              </a:spcAft>
              <a:buSzPts val="1000"/>
              <a:tabLst>
                <a:tab pos="457200" algn="l"/>
              </a:tabLst>
              <a:defRPr/>
            </a:pPr>
            <a:r>
              <a:rPr kumimoji="0" lang="de-DE" sz="1600" b="1" i="0" u="none" strike="noStrike" kern="1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Aptos" panose="020B0004020202020204" pitchFamily="34" charset="0"/>
                <a:cs typeface="Times New Roman" panose="02020603050405020304" pitchFamily="18" charset="0"/>
              </a:rPr>
              <a:t>Fachliche Qualität</a:t>
            </a:r>
            <a:br>
              <a:rPr kumimoji="0" lang="de-DE" sz="1600" b="1" i="0" u="none" strike="noStrike" kern="1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kumimoji="0" lang="de-DE" sz="1400" b="0" i="0" u="none" strike="noStrike" kern="1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Es werden anerkannte Methoden verwendet, Daten werden sauber erhoben und korrekt ausgewertet.</a:t>
            </a:r>
          </a:p>
        </p:txBody>
      </p:sp>
      <p:sp>
        <p:nvSpPr>
          <p:cNvPr id="36" name="Abgerundetes Rechteck 35">
            <a:extLst>
              <a:ext uri="{FF2B5EF4-FFF2-40B4-BE49-F238E27FC236}">
                <a16:creationId xmlns:a16="http://schemas.microsoft.com/office/drawing/2014/main" id="{D465E00F-EE20-E867-794E-F4F574DFE63F}"/>
              </a:ext>
            </a:extLst>
          </p:cNvPr>
          <p:cNvSpPr/>
          <p:nvPr/>
        </p:nvSpPr>
        <p:spPr>
          <a:xfrm>
            <a:off x="609599" y="5204623"/>
            <a:ext cx="5400000" cy="1051462"/>
          </a:xfrm>
          <a:prstGeom prst="round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2"/>
            <a:r>
              <a:rPr kumimoji="0" lang="de-DE" sz="1600" b="1" i="0" u="none" strike="noStrike" kern="1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Aptos" panose="020B0004020202020204" pitchFamily="34" charset="0"/>
                <a:cs typeface="Times New Roman" panose="02020603050405020304" pitchFamily="18" charset="0"/>
              </a:rPr>
              <a:t>Zusammenarbeit und Rollenklärung</a:t>
            </a:r>
            <a:br>
              <a:rPr kumimoji="0" lang="de-DE" b="1" i="0" u="none" strike="noStrike" kern="1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kumimoji="0" lang="de-DE" sz="1400" b="0" i="0" u="none" strike="noStrike" kern="1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In Teamprojekten sind Aufgaben und Verantwortlichkeiten klar geregelt</a:t>
            </a:r>
            <a:r>
              <a:rPr kumimoji="0" lang="de-DE" b="1" i="0" u="none" strike="noStrike" kern="1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7" name="Abgerundetes Rechteck 36">
            <a:extLst>
              <a:ext uri="{FF2B5EF4-FFF2-40B4-BE49-F238E27FC236}">
                <a16:creationId xmlns:a16="http://schemas.microsoft.com/office/drawing/2014/main" id="{8A3F17E8-C7EA-4317-7DA0-1A8F625495DD}"/>
              </a:ext>
            </a:extLst>
          </p:cNvPr>
          <p:cNvSpPr/>
          <p:nvPr/>
        </p:nvSpPr>
        <p:spPr>
          <a:xfrm>
            <a:off x="6324599" y="1729386"/>
            <a:ext cx="5400000" cy="1051461"/>
          </a:xfrm>
          <a:prstGeom prst="round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pPr lvl="2"/>
            <a:r>
              <a:rPr kumimoji="0" lang="de-DE" sz="1600" b="1" i="0" u="none" strike="noStrike" kern="1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Aptos" panose="020B0004020202020204" pitchFamily="34" charset="0"/>
                <a:cs typeface="Times New Roman" panose="02020603050405020304" pitchFamily="18" charset="0"/>
              </a:rPr>
              <a:t>Nachvollziehbarkeit</a:t>
            </a:r>
            <a:br>
              <a:rPr kumimoji="0" lang="de-DE" sz="1600" b="1" i="0" u="none" strike="noStrike" kern="1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kumimoji="0" lang="de-DE" sz="1400" b="0" i="0" u="none" strike="noStrike" kern="1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Alle Schritte der Forschung (z. B. Methoden, Analysen, Quellen) werden so dokumentiert, dass andere sie verstehen, überprüfen und wiederholen können.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38" name="Abgerundetes Rechteck 37">
            <a:extLst>
              <a:ext uri="{FF2B5EF4-FFF2-40B4-BE49-F238E27FC236}">
                <a16:creationId xmlns:a16="http://schemas.microsoft.com/office/drawing/2014/main" id="{374872DC-D257-12ED-EAE1-1BE54D39541C}"/>
              </a:ext>
            </a:extLst>
          </p:cNvPr>
          <p:cNvSpPr/>
          <p:nvPr/>
        </p:nvSpPr>
        <p:spPr>
          <a:xfrm>
            <a:off x="6324599" y="2880376"/>
            <a:ext cx="5400000" cy="1051462"/>
          </a:xfrm>
          <a:prstGeom prst="round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2"/>
            <a:r>
              <a:rPr kumimoji="0" lang="de-DE" sz="1600" b="1" i="0" u="none" strike="noStrike" kern="1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Aptos" panose="020B0004020202020204" pitchFamily="34" charset="0"/>
                <a:cs typeface="Times New Roman" panose="02020603050405020304" pitchFamily="18" charset="0"/>
              </a:rPr>
              <a:t>Verantwortung</a:t>
            </a:r>
            <a:br>
              <a:rPr kumimoji="0" lang="de-DE" b="1" i="0" u="none" strike="noStrike" kern="1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kumimoji="0" lang="de-DE" sz="1400" b="0" i="0" u="none" strike="noStrike" kern="1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Forschung darf niemandem schaden. Wissenschaftler*innen beachten Gesetze, ethische Regeln und gehen sorgfältig mit sensiblen Daten um.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9" name="Abgerundetes Rechteck 38">
            <a:extLst>
              <a:ext uri="{FF2B5EF4-FFF2-40B4-BE49-F238E27FC236}">
                <a16:creationId xmlns:a16="http://schemas.microsoft.com/office/drawing/2014/main" id="{7C6E1D21-8C25-EC47-85DE-CBBB372942AF}"/>
              </a:ext>
            </a:extLst>
          </p:cNvPr>
          <p:cNvSpPr/>
          <p:nvPr/>
        </p:nvSpPr>
        <p:spPr>
          <a:xfrm>
            <a:off x="6324599" y="4031053"/>
            <a:ext cx="5400000" cy="1051462"/>
          </a:xfrm>
          <a:prstGeom prst="round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2"/>
            <a:r>
              <a:rPr kumimoji="0" lang="de-DE" sz="1600" b="1" i="0" u="none" strike="noStrike" kern="1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Aptos" panose="020B0004020202020204" pitchFamily="34" charset="0"/>
                <a:cs typeface="Times New Roman" panose="02020603050405020304" pitchFamily="18" charset="0"/>
              </a:rPr>
              <a:t>Transparenz</a:t>
            </a:r>
            <a:br>
              <a:rPr kumimoji="0" lang="de-DE" b="1" i="0" u="none" strike="noStrike" kern="1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kumimoji="0" lang="de-DE" sz="1400" b="0" i="0" u="none" strike="noStrike" kern="1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Fehler, Interessenkonflikte oder Unsicherheiten in der Forschung werden offen benannt. Auch negative Ergebnisse dürfen veröffentlicht werden.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40" name="Abgerundetes Rechteck 39">
            <a:extLst>
              <a:ext uri="{FF2B5EF4-FFF2-40B4-BE49-F238E27FC236}">
                <a16:creationId xmlns:a16="http://schemas.microsoft.com/office/drawing/2014/main" id="{1DA7C527-4E57-3CAB-6302-9B97B6E23401}"/>
              </a:ext>
            </a:extLst>
          </p:cNvPr>
          <p:cNvSpPr/>
          <p:nvPr/>
        </p:nvSpPr>
        <p:spPr>
          <a:xfrm>
            <a:off x="6324599" y="5158838"/>
            <a:ext cx="5400000" cy="1051462"/>
          </a:xfrm>
          <a:prstGeom prst="roundRect">
            <a:avLst/>
          </a:prstGeom>
          <a:noFill/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2"/>
            <a:r>
              <a:rPr kumimoji="0" lang="de-DE" sz="1600" b="1" i="0" u="none" strike="noStrike" kern="1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Aptos" panose="020B0004020202020204" pitchFamily="34" charset="0"/>
                <a:cs typeface="Times New Roman" panose="02020603050405020304" pitchFamily="18" charset="0"/>
              </a:rPr>
              <a:t>Publikation und Offenheit</a:t>
            </a:r>
            <a:br>
              <a:rPr kumimoji="0" lang="de-DE" b="1" i="0" u="none" strike="noStrike" kern="1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kumimoji="0" lang="de-DE" sz="1400" b="0" i="0" u="none" strike="noStrike" kern="100" cap="none" spc="0" normalizeH="0" baseline="0" noProof="0" dirty="0">
                <a:ln>
                  <a:noFill/>
                </a:ln>
                <a:solidFill>
                  <a:srgbClr val="6F6F6E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Ergebnisse werden veröffentlicht, damit sie Teil des wissenschaftlichen Diskurses werden können – unabhängig vom Medium.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48" name="Textfeld 47">
            <a:extLst>
              <a:ext uri="{FF2B5EF4-FFF2-40B4-BE49-F238E27FC236}">
                <a16:creationId xmlns:a16="http://schemas.microsoft.com/office/drawing/2014/main" id="{B83D1009-FFCD-E1C3-5872-753158E7AC9D}"/>
              </a:ext>
            </a:extLst>
          </p:cNvPr>
          <p:cNvSpPr txBox="1"/>
          <p:nvPr/>
        </p:nvSpPr>
        <p:spPr>
          <a:xfrm>
            <a:off x="6519334" y="1924376"/>
            <a:ext cx="6942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4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📚</a:t>
            </a:r>
            <a:endParaRPr lang="de-DE" dirty="0"/>
          </a:p>
        </p:txBody>
      </p:sp>
      <p:sp>
        <p:nvSpPr>
          <p:cNvPr id="50" name="Textfeld 49">
            <a:extLst>
              <a:ext uri="{FF2B5EF4-FFF2-40B4-BE49-F238E27FC236}">
                <a16:creationId xmlns:a16="http://schemas.microsoft.com/office/drawing/2014/main" id="{37852431-14E4-BD62-A295-89FF9EB7CDE5}"/>
              </a:ext>
            </a:extLst>
          </p:cNvPr>
          <p:cNvSpPr txBox="1"/>
          <p:nvPr/>
        </p:nvSpPr>
        <p:spPr>
          <a:xfrm>
            <a:off x="719669" y="3172361"/>
            <a:ext cx="72813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4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🧠</a:t>
            </a:r>
            <a:endParaRPr lang="de-DE" sz="4000" dirty="0"/>
          </a:p>
        </p:txBody>
      </p:sp>
      <p:sp>
        <p:nvSpPr>
          <p:cNvPr id="52" name="Textfeld 51">
            <a:extLst>
              <a:ext uri="{FF2B5EF4-FFF2-40B4-BE49-F238E27FC236}">
                <a16:creationId xmlns:a16="http://schemas.microsoft.com/office/drawing/2014/main" id="{92AF6E4A-FF65-F899-2B97-CEC8F50BDB24}"/>
              </a:ext>
            </a:extLst>
          </p:cNvPr>
          <p:cNvSpPr txBox="1"/>
          <p:nvPr/>
        </p:nvSpPr>
        <p:spPr>
          <a:xfrm>
            <a:off x="6519334" y="3148548"/>
            <a:ext cx="72813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4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⚖️</a:t>
            </a:r>
            <a:endParaRPr lang="de-DE" sz="4000" dirty="0"/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B05EA0B2-18DC-89CF-1F71-3FFE3832439E}"/>
              </a:ext>
            </a:extLst>
          </p:cNvPr>
          <p:cNvSpPr txBox="1"/>
          <p:nvPr/>
        </p:nvSpPr>
        <p:spPr>
          <a:xfrm>
            <a:off x="838200" y="4324949"/>
            <a:ext cx="88053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4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🧪</a:t>
            </a:r>
            <a:endParaRPr lang="de-DE" sz="4000" dirty="0"/>
          </a:p>
        </p:txBody>
      </p:sp>
      <p:sp>
        <p:nvSpPr>
          <p:cNvPr id="56" name="Textfeld 55">
            <a:extLst>
              <a:ext uri="{FF2B5EF4-FFF2-40B4-BE49-F238E27FC236}">
                <a16:creationId xmlns:a16="http://schemas.microsoft.com/office/drawing/2014/main" id="{B1A041E7-4739-FAAE-5791-F8F3B2B85926}"/>
              </a:ext>
            </a:extLst>
          </p:cNvPr>
          <p:cNvSpPr txBox="1"/>
          <p:nvPr/>
        </p:nvSpPr>
        <p:spPr>
          <a:xfrm>
            <a:off x="6485469" y="4302057"/>
            <a:ext cx="72813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4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🧾</a:t>
            </a:r>
            <a:endParaRPr lang="de-DE" sz="4000" dirty="0"/>
          </a:p>
        </p:txBody>
      </p:sp>
      <p:sp>
        <p:nvSpPr>
          <p:cNvPr id="58" name="Textfeld 57">
            <a:extLst>
              <a:ext uri="{FF2B5EF4-FFF2-40B4-BE49-F238E27FC236}">
                <a16:creationId xmlns:a16="http://schemas.microsoft.com/office/drawing/2014/main" id="{3A1B43A8-C848-1DA7-87C1-32CD9B47657D}"/>
              </a:ext>
            </a:extLst>
          </p:cNvPr>
          <p:cNvSpPr txBox="1"/>
          <p:nvPr/>
        </p:nvSpPr>
        <p:spPr>
          <a:xfrm>
            <a:off x="838202" y="5376411"/>
            <a:ext cx="1219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4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🧑‍🤝‍🧑</a:t>
            </a:r>
            <a:endParaRPr lang="de-DE" sz="4000" dirty="0"/>
          </a:p>
        </p:txBody>
      </p:sp>
      <p:sp>
        <p:nvSpPr>
          <p:cNvPr id="62" name="Textfeld 61">
            <a:extLst>
              <a:ext uri="{FF2B5EF4-FFF2-40B4-BE49-F238E27FC236}">
                <a16:creationId xmlns:a16="http://schemas.microsoft.com/office/drawing/2014/main" id="{FDF5DB88-1862-73CA-95B9-546408D369C5}"/>
              </a:ext>
            </a:extLst>
          </p:cNvPr>
          <p:cNvSpPr txBox="1"/>
          <p:nvPr/>
        </p:nvSpPr>
        <p:spPr>
          <a:xfrm>
            <a:off x="838200" y="1995159"/>
            <a:ext cx="72813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4000" dirty="0"/>
              <a:t>🔎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B0BBC9CB-4D15-3446-4813-07A49C50CD11}"/>
              </a:ext>
            </a:extLst>
          </p:cNvPr>
          <p:cNvSpPr txBox="1"/>
          <p:nvPr/>
        </p:nvSpPr>
        <p:spPr>
          <a:xfrm>
            <a:off x="6485469" y="5376411"/>
            <a:ext cx="72813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de-DE" sz="4000" dirty="0">
                <a:effectLst/>
                <a:latin typeface="Apple Color Emoji" pitchFamily="2" charset="0"/>
              </a:rPr>
              <a:t>💬</a:t>
            </a:r>
          </a:p>
        </p:txBody>
      </p:sp>
    </p:spTree>
    <p:extLst>
      <p:ext uri="{BB962C8B-B14F-4D97-AF65-F5344CB8AC3E}">
        <p14:creationId xmlns:p14="http://schemas.microsoft.com/office/powerpoint/2010/main" val="75566401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965902-12B7-3ED2-9697-9242AF5DD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bgerundete rechteckige Legende 11">
            <a:extLst>
              <a:ext uri="{FF2B5EF4-FFF2-40B4-BE49-F238E27FC236}">
                <a16:creationId xmlns:a16="http://schemas.microsoft.com/office/drawing/2014/main" id="{A65BB5CC-6136-6D75-72E0-5048753A6373}"/>
              </a:ext>
            </a:extLst>
          </p:cNvPr>
          <p:cNvSpPr/>
          <p:nvPr/>
        </p:nvSpPr>
        <p:spPr>
          <a:xfrm>
            <a:off x="4566138" y="2220008"/>
            <a:ext cx="3059723" cy="1721094"/>
          </a:xfrm>
          <a:prstGeom prst="wedgeRoundRectCallout">
            <a:avLst>
              <a:gd name="adj1" fmla="val -39697"/>
              <a:gd name="adj2" fmla="val 68070"/>
              <a:gd name="adj3" fmla="val 16667"/>
            </a:avLst>
          </a:prstGeom>
          <a:noFill/>
          <a:ln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3" name="Abgerundete rechteckige Legende 12">
            <a:extLst>
              <a:ext uri="{FF2B5EF4-FFF2-40B4-BE49-F238E27FC236}">
                <a16:creationId xmlns:a16="http://schemas.microsoft.com/office/drawing/2014/main" id="{C58AD9DA-CEAA-3EE1-C3A3-9EC241EA9491}"/>
              </a:ext>
            </a:extLst>
          </p:cNvPr>
          <p:cNvSpPr/>
          <p:nvPr/>
        </p:nvSpPr>
        <p:spPr>
          <a:xfrm>
            <a:off x="4566138" y="2221803"/>
            <a:ext cx="3059723" cy="1721094"/>
          </a:xfrm>
          <a:prstGeom prst="wedgeRoundRectCallout">
            <a:avLst>
              <a:gd name="adj1" fmla="val 38599"/>
              <a:gd name="adj2" fmla="val 67568"/>
              <a:gd name="adj3" fmla="val 16667"/>
            </a:avLst>
          </a:prstGeom>
          <a:noFill/>
          <a:ln>
            <a:solidFill>
              <a:srgbClr val="004F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3BBDC2B-7082-9852-AB09-6899B559A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Wissenschaft vs. Alltagsbeobachtung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ACD1570-EB46-536E-27A8-22D08B29D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453" y="1563761"/>
            <a:ext cx="3547529" cy="2193454"/>
          </a:xfrm>
        </p:spPr>
        <p:txBody>
          <a:bodyPr/>
          <a:lstStyle/>
          <a:p>
            <a:pPr marL="0" indent="0">
              <a:lnSpc>
                <a:spcPct val="115000"/>
              </a:lnSpc>
              <a:buNone/>
            </a:pPr>
            <a:r>
              <a:rPr lang="de-DE" sz="18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Alltagsbeobachtungen</a:t>
            </a:r>
            <a:endParaRPr lang="de-DE" sz="18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buSzPct val="100000"/>
              <a:tabLst>
                <a:tab pos="457200" algn="l"/>
              </a:tabLst>
            </a:pPr>
            <a:r>
              <a:rPr lang="de-DE" sz="1600" b="0" kern="100" dirty="0">
                <a:cs typeface="Times New Roman" panose="02020603050405020304" pitchFamily="18" charset="0"/>
              </a:rPr>
              <a:t>Basieren auf subjektiven Erfahrungen und individuellen Wahrnehmungen.</a:t>
            </a:r>
          </a:p>
          <a:p>
            <a:pPr>
              <a:lnSpc>
                <a:spcPct val="115000"/>
              </a:lnSpc>
              <a:buSzPct val="100000"/>
              <a:tabLst>
                <a:tab pos="457200" algn="l"/>
              </a:tabLst>
            </a:pPr>
            <a:r>
              <a:rPr lang="de-DE" sz="1600" b="0" kern="100" dirty="0">
                <a:cs typeface="Times New Roman" panose="02020603050405020304" pitchFamily="18" charset="0"/>
              </a:rPr>
              <a:t>Häufig beeinflusst durch Vorurteile, Emotionen oder kulturelle Hintergründe.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B1126C8-8BDC-4570-AC9C-6E3510E071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Warum ist der Unterschied wichtig?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FDB5E069-225C-AAD9-0824-8AA927909C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a-DK" dirty="0">
                <a:solidFill>
                  <a:srgbClr val="6F6F6E"/>
                </a:solidFill>
              </a:rPr>
              <a:t>Henecka, H. P. (2015). Grundkurs Soziologie (10., überarbeitete Auflage). utb Soziologie: Bd. 1323. UVK/Lucius; UVK Verlagsgesellschaft mbH. http://www.blickinsbuch.de/item/6be9f3959ce2daff48ed4a42e14cb0be</a:t>
            </a:r>
            <a:br>
              <a:rPr lang="da-DK" dirty="0">
                <a:solidFill>
                  <a:srgbClr val="6F6F6E"/>
                </a:solidFill>
              </a:rPr>
            </a:br>
            <a:endParaRPr lang="da-DK" dirty="0">
              <a:solidFill>
                <a:srgbClr val="6F6F6E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419DBE54-CAA6-15B6-3102-67910D779E8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8313"/>
          <a:stretch>
            <a:fillRect/>
          </a:stretch>
        </p:blipFill>
        <p:spPr>
          <a:xfrm>
            <a:off x="3439391" y="4262757"/>
            <a:ext cx="5313218" cy="1886583"/>
          </a:xfrm>
          <a:prstGeom prst="rect">
            <a:avLst/>
          </a:prstGeom>
        </p:spPr>
      </p:pic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8DED18E7-0643-4EE6-C0DC-71AB4F3ECA8A}"/>
              </a:ext>
            </a:extLst>
          </p:cNvPr>
          <p:cNvSpPr txBox="1">
            <a:spLocks/>
          </p:cNvSpPr>
          <p:nvPr/>
        </p:nvSpPr>
        <p:spPr>
          <a:xfrm>
            <a:off x="8068542" y="1563761"/>
            <a:ext cx="3969325" cy="25456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i="0" kern="1200">
                <a:solidFill>
                  <a:srgbClr val="6F6F6E"/>
                </a:solidFill>
                <a:latin typeface="+mn-lt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i="0" kern="1200">
                <a:solidFill>
                  <a:srgbClr val="6F6F6E"/>
                </a:solidFill>
                <a:latin typeface="+mn-lt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i="0" kern="1200">
                <a:solidFill>
                  <a:srgbClr val="6F6F6E"/>
                </a:solidFill>
                <a:latin typeface="+mn-lt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rgbClr val="6F6F6E"/>
                </a:solidFill>
                <a:latin typeface="+mn-lt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rgbClr val="6F6F6E"/>
                </a:solidFill>
                <a:latin typeface="+mn-lt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de-DE" sz="1800" kern="100" dirty="0">
                <a:ea typeface="Aptos" panose="020B0004020202020204" pitchFamily="34" charset="0"/>
                <a:cs typeface="Times New Roman" panose="02020603050405020304" pitchFamily="18" charset="0"/>
              </a:rPr>
              <a:t>Wissenschaftliche Erkenntnisse</a:t>
            </a:r>
          </a:p>
          <a:p>
            <a:pPr>
              <a:lnSpc>
                <a:spcPct val="115000"/>
              </a:lnSpc>
              <a:buSzPct val="100000"/>
              <a:tabLst>
                <a:tab pos="457200" algn="l"/>
              </a:tabLst>
            </a:pPr>
            <a:r>
              <a:rPr lang="de-DE" sz="1600" b="0" kern="100" dirty="0">
                <a:cs typeface="Times New Roman" panose="02020603050405020304" pitchFamily="18" charset="0"/>
              </a:rPr>
              <a:t>Basieren auf systematischen Methoden wie Experimenten und Datenanalysen.</a:t>
            </a:r>
          </a:p>
          <a:p>
            <a:pPr>
              <a:lnSpc>
                <a:spcPct val="115000"/>
              </a:lnSpc>
              <a:buSzPct val="100000"/>
              <a:tabLst>
                <a:tab pos="457200" algn="l"/>
              </a:tabLst>
            </a:pPr>
            <a:r>
              <a:rPr lang="de-DE" sz="1600" b="0" kern="100" dirty="0">
                <a:cs typeface="Times New Roman" panose="02020603050405020304" pitchFamily="18" charset="0"/>
              </a:rPr>
              <a:t>Nutzen objektive, überprüfbare und wiederholbare Verfahren.</a:t>
            </a:r>
          </a:p>
          <a:p>
            <a:pPr>
              <a:lnSpc>
                <a:spcPct val="115000"/>
              </a:lnSpc>
              <a:buSzPct val="100000"/>
              <a:tabLst>
                <a:tab pos="457200" algn="l"/>
              </a:tabLst>
            </a:pPr>
            <a:r>
              <a:rPr lang="de-DE" sz="1600" b="0" kern="100" dirty="0">
                <a:cs typeface="Times New Roman" panose="02020603050405020304" pitchFamily="18" charset="0"/>
              </a:rPr>
              <a:t>Theorien werden durch kontrollierte Studien getestet.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1" name="Folienzoom 10">
                <a:extLst>
                  <a:ext uri="{FF2B5EF4-FFF2-40B4-BE49-F238E27FC236}">
                    <a16:creationId xmlns:a16="http://schemas.microsoft.com/office/drawing/2014/main" id="{0EC7986A-D1CE-87E7-ABF2-CD145333044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80486684"/>
                  </p:ext>
                </p:extLst>
              </p:nvPr>
            </p:nvGraphicFramePr>
            <p:xfrm>
              <a:off x="4771467" y="2335506"/>
              <a:ext cx="2649064" cy="1490098"/>
            </p:xfrm>
            <a:graphic>
              <a:graphicData uri="http://schemas.microsoft.com/office/powerpoint/2016/slidezoom">
                <pslz:sldZm>
                  <pslz:sldZmObj sldId="361" cId="924566051">
                    <pslz:zmPr id="{38A84BDA-487B-7E4E-8AB4-E43FD2E2D6B8}" returnToParent="0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649064" cy="149009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  <a:effectLst>
                          <a:softEdge rad="63500"/>
                        </a:effectLst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1" name="Folienzoom 10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0EC7986A-D1CE-87E7-ABF2-CD145333044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771467" y="2335506"/>
                <a:ext cx="2649064" cy="1490098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  <a:effectLst>
                <a:softEdge rad="63500"/>
              </a:effectLst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901490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feil nach rechts 2">
            <a:extLst>
              <a:ext uri="{FF2B5EF4-FFF2-40B4-BE49-F238E27FC236}">
                <a16:creationId xmlns:a16="http://schemas.microsoft.com/office/drawing/2014/main" id="{73091216-9887-C165-8042-8F33C625BF22}"/>
              </a:ext>
            </a:extLst>
          </p:cNvPr>
          <p:cNvSpPr/>
          <p:nvPr/>
        </p:nvSpPr>
        <p:spPr>
          <a:xfrm>
            <a:off x="5135880" y="2012546"/>
            <a:ext cx="1920240" cy="28956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4" name="Pfeil nach rechts 3">
            <a:extLst>
              <a:ext uri="{FF2B5EF4-FFF2-40B4-BE49-F238E27FC236}">
                <a16:creationId xmlns:a16="http://schemas.microsoft.com/office/drawing/2014/main" id="{9BF03EE4-E355-BBA4-1625-81EDB41F53B4}"/>
              </a:ext>
            </a:extLst>
          </p:cNvPr>
          <p:cNvSpPr/>
          <p:nvPr/>
        </p:nvSpPr>
        <p:spPr>
          <a:xfrm>
            <a:off x="5135880" y="3429000"/>
            <a:ext cx="1920240" cy="28956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Pfeil nach rechts 4">
            <a:extLst>
              <a:ext uri="{FF2B5EF4-FFF2-40B4-BE49-F238E27FC236}">
                <a16:creationId xmlns:a16="http://schemas.microsoft.com/office/drawing/2014/main" id="{5C329C81-C16C-BAD6-0444-871861A4C549}"/>
              </a:ext>
            </a:extLst>
          </p:cNvPr>
          <p:cNvSpPr/>
          <p:nvPr/>
        </p:nvSpPr>
        <p:spPr>
          <a:xfrm>
            <a:off x="5135880" y="5424859"/>
            <a:ext cx="1920240" cy="28956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Inhaltsplatzhalter 3">
            <a:extLst>
              <a:ext uri="{FF2B5EF4-FFF2-40B4-BE49-F238E27FC236}">
                <a16:creationId xmlns:a16="http://schemas.microsoft.com/office/drawing/2014/main" id="{CB070EE2-C189-F721-DC41-34F76E58EBE6}"/>
              </a:ext>
            </a:extLst>
          </p:cNvPr>
          <p:cNvSpPr txBox="1">
            <a:spLocks/>
          </p:cNvSpPr>
          <p:nvPr/>
        </p:nvSpPr>
        <p:spPr>
          <a:xfrm>
            <a:off x="960120" y="574240"/>
            <a:ext cx="10515600" cy="583680"/>
          </a:xfrm>
          <a:prstGeom prst="rect">
            <a:avLst/>
          </a:prstGeom>
        </p:spPr>
        <p:txBody>
          <a:bodyPr numCol="3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de-DE" sz="1800" b="1" kern="100" dirty="0">
                <a:solidFill>
                  <a:srgbClr val="6F6F6E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Alltagsbeobachtungen</a:t>
            </a:r>
            <a:endParaRPr lang="de-DE" sz="1600" kern="100" dirty="0">
              <a:solidFill>
                <a:srgbClr val="6F6F6E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endParaRPr lang="de-DE" sz="1800" b="1" kern="100" dirty="0">
              <a:solidFill>
                <a:srgbClr val="6F6F6E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endParaRPr lang="de-DE" sz="1800" b="1" kern="100" dirty="0">
              <a:solidFill>
                <a:srgbClr val="6F6F6E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endParaRPr lang="de-DE" sz="1800" b="1" kern="100" dirty="0">
              <a:solidFill>
                <a:srgbClr val="6F6F6E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endParaRPr lang="de-DE" sz="1800" b="1" kern="100" dirty="0">
              <a:solidFill>
                <a:srgbClr val="6F6F6E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endParaRPr lang="de-DE" sz="1800" b="1" kern="100" dirty="0">
              <a:solidFill>
                <a:srgbClr val="6F6F6E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de-DE" sz="1800" b="1" kern="100" dirty="0">
                <a:solidFill>
                  <a:srgbClr val="6F6F6E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Wissenschaftliche Erkenntnisse</a:t>
            </a:r>
            <a:endParaRPr lang="de-DE" sz="1800" kern="100" dirty="0">
              <a:solidFill>
                <a:srgbClr val="6F6F6E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1DD7ECC-CC6B-0992-D8BA-3238973101DF}"/>
              </a:ext>
            </a:extLst>
          </p:cNvPr>
          <p:cNvSpPr txBox="1"/>
          <p:nvPr/>
        </p:nvSpPr>
        <p:spPr>
          <a:xfrm>
            <a:off x="716280" y="1765937"/>
            <a:ext cx="3987501" cy="7107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de-DE" sz="1800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„Wenn ich ohne Jacke rausgehe, werde ich krank.“	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73873D71-7845-7E77-48B1-EC354A16C2A0}"/>
              </a:ext>
            </a:extLst>
          </p:cNvPr>
          <p:cNvSpPr txBox="1"/>
          <p:nvPr/>
        </p:nvSpPr>
        <p:spPr>
          <a:xfrm>
            <a:off x="7732059" y="1587683"/>
            <a:ext cx="398750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Erkältungen entstehen durch Viren, nicht durch kalte Temperaturen – wissenschaftlich durch Studien belegt.</a:t>
            </a:r>
            <a:endParaRPr lang="de-DE" dirty="0">
              <a:solidFill>
                <a:srgbClr val="6F6F6E"/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6DB4C65-BBB5-191F-C4F3-3175CC43EC21}"/>
              </a:ext>
            </a:extLst>
          </p:cNvPr>
          <p:cNvSpPr txBox="1"/>
          <p:nvPr/>
        </p:nvSpPr>
        <p:spPr>
          <a:xfrm>
            <a:off x="716280" y="3335198"/>
            <a:ext cx="4035014" cy="7107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de-DE" sz="1800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„Mein Freund hat immer Pech. Vielleicht bringt eine schwarze Katze Unglück.“ </a:t>
            </a:r>
            <a:endParaRPr lang="de-DE" sz="2000" b="1" kern="100" dirty="0">
              <a:solidFill>
                <a:srgbClr val="6F6F6E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F1D6B9FC-928D-7FDA-FB4D-17049DCAFBCC}"/>
              </a:ext>
            </a:extLst>
          </p:cNvPr>
          <p:cNvSpPr txBox="1"/>
          <p:nvPr/>
        </p:nvSpPr>
        <p:spPr>
          <a:xfrm>
            <a:off x="7732059" y="2999183"/>
            <a:ext cx="4035014" cy="1347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de-DE" sz="1800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Es gibt keine wissenschaftliche Grundlage dafür, dass schwarze Katzen Unglück bringen. Es handelt sich um einen Aberglauben.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4B4E4377-680D-0DED-9230-825ECF741533}"/>
              </a:ext>
            </a:extLst>
          </p:cNvPr>
          <p:cNvSpPr txBox="1"/>
          <p:nvPr/>
        </p:nvSpPr>
        <p:spPr>
          <a:xfrm>
            <a:off x="716280" y="5214286"/>
            <a:ext cx="4035014" cy="7107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de-DE" sz="1800" kern="100" dirty="0">
                <a:solidFill>
                  <a:srgbClr val="6F6F6E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„Es schneit gerade, wo ist die Erderwärmung?“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C6597655-F01C-6C07-2901-80AAA70146C0}"/>
              </a:ext>
            </a:extLst>
          </p:cNvPr>
          <p:cNvSpPr txBox="1"/>
          <p:nvPr/>
        </p:nvSpPr>
        <p:spPr>
          <a:xfrm>
            <a:off x="7732059" y="4935955"/>
            <a:ext cx="4249271" cy="1347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15000"/>
              </a:lnSpc>
              <a:spcAft>
                <a:spcPts val="800"/>
              </a:spcAft>
              <a:buSzPct val="100000"/>
              <a:buFont typeface="Arial" panose="020B0604020202020204" pitchFamily="34" charset="0"/>
              <a:buNone/>
              <a:tabLst>
                <a:tab pos="457200" algn="l"/>
              </a:tabLst>
            </a:pPr>
            <a:r>
              <a:rPr lang="de-DE" sz="1800" kern="100" dirty="0">
                <a:solidFill>
                  <a:srgbClr val="6F6F6E"/>
                </a:solidFill>
                <a:cs typeface="Times New Roman" panose="02020603050405020304" pitchFamily="18" charset="0"/>
              </a:rPr>
              <a:t>Ein Tag mit Schnee dient nicht als Beweis, dass die globale Erderwärmung nicht existiert. Hier wird Wetter (kurzfristig) mit Klima (langfristig) verwechselt.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28609AC-BF59-31A3-325F-5735542EED10}"/>
              </a:ext>
            </a:extLst>
          </p:cNvPr>
          <p:cNvSpPr txBox="1"/>
          <p:nvPr/>
        </p:nvSpPr>
        <p:spPr>
          <a:xfrm>
            <a:off x="4657344" y="1114295"/>
            <a:ext cx="28773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800" kern="100" dirty="0">
                <a:solidFill>
                  <a:srgbClr val="013560"/>
                </a:solidFill>
                <a:cs typeface="Times New Roman" panose="02020603050405020304" pitchFamily="18" charset="0"/>
              </a:rPr>
              <a:t>(Korrelation ≠ Kausalität)</a:t>
            </a:r>
            <a:endParaRPr lang="de-DE" dirty="0">
              <a:solidFill>
                <a:srgbClr val="0135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56605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10" grpId="0"/>
      <p:bldP spid="14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7D1EAF-D7B8-D27C-0707-8ED84FC741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1A693B8E-F3DC-0C06-CAC4-B408BF6BC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Wissenschaft vs. Alltagsbeobachtung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ACCE23B-295D-1C19-6C19-B16AFF1103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96467" cy="4271449"/>
          </a:xfrm>
        </p:spPr>
        <p:txBody>
          <a:bodyPr/>
          <a:lstStyle/>
          <a:p>
            <a:pPr>
              <a:lnSpc>
                <a:spcPct val="115000"/>
              </a:lnSpc>
              <a:buSzPct val="100000"/>
              <a:tabLst>
                <a:tab pos="457200" algn="l"/>
              </a:tabLst>
            </a:pPr>
            <a:r>
              <a:rPr lang="de-DE" sz="1600" b="0" kern="100" dirty="0">
                <a:cs typeface="Times New Roman" panose="02020603050405020304" pitchFamily="18" charset="0"/>
              </a:rPr>
              <a:t>Wissenschaft verhindert Fehlschlüsse, die aus bloßer Beobachtung entstehen könnten.</a:t>
            </a:r>
          </a:p>
          <a:p>
            <a:pPr>
              <a:lnSpc>
                <a:spcPct val="115000"/>
              </a:lnSpc>
              <a:buSzPct val="100000"/>
              <a:tabLst>
                <a:tab pos="457200" algn="l"/>
              </a:tabLst>
            </a:pPr>
            <a:r>
              <a:rPr lang="de-DE" sz="1600" b="0" kern="100" dirty="0">
                <a:cs typeface="Times New Roman" panose="02020603050405020304" pitchFamily="18" charset="0"/>
              </a:rPr>
              <a:t>Sie schafft verlässliches Wissen, das gesellschaftliche und technologische Fortschritte ermöglicht.</a:t>
            </a:r>
          </a:p>
          <a:p>
            <a:pPr>
              <a:lnSpc>
                <a:spcPct val="115000"/>
              </a:lnSpc>
              <a:buSzPct val="100000"/>
              <a:tabLst>
                <a:tab pos="457200" algn="l"/>
              </a:tabLst>
            </a:pPr>
            <a:r>
              <a:rPr lang="de-DE" sz="1600" b="0" kern="100" dirty="0">
                <a:cs typeface="Times New Roman" panose="02020603050405020304" pitchFamily="18" charset="0"/>
              </a:rPr>
              <a:t>Ohne wissenschaftliche Methoden könnten falsche Annahmen zu Fehlentscheidungen führen (z. B. in Medizin oder Technik). </a:t>
            </a:r>
          </a:p>
          <a:p>
            <a:pPr>
              <a:lnSpc>
                <a:spcPct val="115000"/>
              </a:lnSpc>
              <a:buSzPct val="100000"/>
              <a:tabLst>
                <a:tab pos="457200" algn="l"/>
              </a:tabLst>
            </a:pPr>
            <a:endParaRPr lang="de-DE" sz="1600" b="0" kern="100" dirty="0"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buSzPct val="100000"/>
              <a:tabLst>
                <a:tab pos="457200" algn="l"/>
              </a:tabLst>
            </a:pPr>
            <a:endParaRPr lang="de-DE" sz="1600" b="0" kern="100" dirty="0">
              <a:cs typeface="Times New Roman" panose="02020603050405020304" pitchFamily="18" charset="0"/>
            </a:endParaRP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94A57C0-8515-56A6-D0ED-0393236BA6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r>
              <a:rPr lang="de-DE" dirty="0"/>
              <a:t>Warum ist der Unterschied wichtig?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9D460B6E-16F9-3F3D-AB24-5921FC75B21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kern="100" dirty="0">
                <a:cs typeface="Times New Roman" panose="02020603050405020304" pitchFamily="18" charset="0"/>
              </a:rPr>
              <a:t>Schäfers, B. (2003). Grundbegriffe der Soziologie (8., überarbeitete Auflage). UTB für Wissenschaft Soziologie: Bd. 1416. Leske + Budrich. https://doi.org/10.1007/978-3-322-93449-9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C512E768-7AC3-DD5C-9E89-8970F7AA54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9134" y="1470419"/>
            <a:ext cx="5596467" cy="4795985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E8A2B13D-CC4A-2048-C5AB-C2A022FE33C7}"/>
              </a:ext>
            </a:extLst>
          </p:cNvPr>
          <p:cNvSpPr/>
          <p:nvPr/>
        </p:nvSpPr>
        <p:spPr>
          <a:xfrm>
            <a:off x="8839202" y="2606078"/>
            <a:ext cx="2201331" cy="30693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numCol="1" rtlCol="0" anchor="ctr"/>
          <a:lstStyle/>
          <a:p>
            <a:r>
              <a:rPr lang="de-DE" b="1" dirty="0">
                <a:solidFill>
                  <a:srgbClr val="6F6F6E"/>
                </a:solidFill>
              </a:rPr>
              <a:t>Podcast-Folge Tipp:</a:t>
            </a:r>
          </a:p>
          <a:p>
            <a:r>
              <a:rPr lang="de-DE" sz="1600" dirty="0">
                <a:solidFill>
                  <a:srgbClr val="004F9F"/>
                </a:solidFill>
              </a:rPr>
              <a:t>„Soziale Strukturen entschlüsseln – Susann Sachse-Thürer (Soziologin) über die Komplexität der Gesellschaft“</a:t>
            </a:r>
          </a:p>
          <a:p>
            <a:r>
              <a:rPr lang="de-DE" sz="1600" dirty="0">
                <a:solidFill>
                  <a:srgbClr val="6F6F6E"/>
                </a:solidFill>
              </a:rPr>
              <a:t>vom Podcast</a:t>
            </a:r>
            <a:br>
              <a:rPr lang="de-DE" sz="1600" dirty="0">
                <a:solidFill>
                  <a:srgbClr val="004F9F"/>
                </a:solidFill>
              </a:rPr>
            </a:br>
            <a:r>
              <a:rPr lang="de-DE" sz="1600" dirty="0">
                <a:solidFill>
                  <a:srgbClr val="004F9F"/>
                </a:solidFill>
              </a:rPr>
              <a:t>„</a:t>
            </a:r>
            <a:r>
              <a:rPr lang="de-DE" sz="1600" dirty="0" err="1">
                <a:solidFill>
                  <a:srgbClr val="004F9F"/>
                </a:solidFill>
              </a:rPr>
              <a:t>soWiso</a:t>
            </a:r>
            <a:r>
              <a:rPr lang="de-DE" sz="1600" dirty="0">
                <a:solidFill>
                  <a:srgbClr val="004F9F"/>
                </a:solidFill>
              </a:rPr>
              <a:t>!“</a:t>
            </a:r>
            <a:endParaRPr lang="de-DE" dirty="0">
              <a:solidFill>
                <a:srgbClr val="004F9F"/>
              </a:solidFill>
            </a:endParaRPr>
          </a:p>
          <a:p>
            <a:endParaRPr lang="de-DE" dirty="0">
              <a:solidFill>
                <a:srgbClr val="004F9F"/>
              </a:solidFill>
            </a:endParaRPr>
          </a:p>
          <a:p>
            <a:br>
              <a:rPr lang="de-DE" dirty="0">
                <a:solidFill>
                  <a:srgbClr val="004F9F"/>
                </a:solidFill>
              </a:rPr>
            </a:br>
            <a:endParaRPr lang="de-DE" dirty="0">
              <a:solidFill>
                <a:srgbClr val="004F9F"/>
              </a:solidFill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0299BBEC-1753-F39D-EFD2-2A26D0F473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8923" y="4535600"/>
            <a:ext cx="1320800" cy="132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95657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68985B-8253-37FC-E3E0-EFABF1434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AC534E7-FA61-D292-742C-D120B9023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Merkmale wissenschaftlicher Arbeit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E933C8E-701F-FCCE-CBA9-CF9F07FE2E4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22790"/>
            <a:ext cx="9368123" cy="35832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4AB832D-8A7B-FD49-0916-2DF64A45A13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6425121"/>
            <a:ext cx="10515600" cy="214313"/>
          </a:xfrm>
        </p:spPr>
        <p:txBody>
          <a:bodyPr/>
          <a:lstStyle/>
          <a:p>
            <a:r>
              <a:rPr lang="de-DE" dirty="0">
                <a:solidFill>
                  <a:srgbClr val="6F6F6E"/>
                </a:solidFill>
              </a:rPr>
              <a:t>Otte, G., </a:t>
            </a:r>
            <a:r>
              <a:rPr lang="de-DE" dirty="0" err="1">
                <a:solidFill>
                  <a:srgbClr val="6F6F6E"/>
                </a:solidFill>
              </a:rPr>
              <a:t>Sawert</a:t>
            </a:r>
            <a:r>
              <a:rPr lang="de-DE" dirty="0">
                <a:solidFill>
                  <a:srgbClr val="6F6F6E"/>
                </a:solidFill>
              </a:rPr>
              <a:t>, T., </a:t>
            </a:r>
            <a:r>
              <a:rPr lang="de-DE" dirty="0" err="1">
                <a:solidFill>
                  <a:srgbClr val="6F6F6E"/>
                </a:solidFill>
              </a:rPr>
              <a:t>Brüderl</a:t>
            </a:r>
            <a:r>
              <a:rPr lang="de-DE" dirty="0">
                <a:solidFill>
                  <a:srgbClr val="6F6F6E"/>
                </a:solidFill>
              </a:rPr>
              <a:t>, J., Kley, S., </a:t>
            </a:r>
            <a:r>
              <a:rPr lang="de-DE" dirty="0" err="1">
                <a:solidFill>
                  <a:srgbClr val="6F6F6E"/>
                </a:solidFill>
              </a:rPr>
              <a:t>Kroneberg</a:t>
            </a:r>
            <a:r>
              <a:rPr lang="de-DE" dirty="0">
                <a:solidFill>
                  <a:srgbClr val="6F6F6E"/>
                </a:solidFill>
              </a:rPr>
              <a:t>, C. &amp; Rohlfing, I. (2023). Gütekriterien in der Soziologie. Zeitschrift für Soziologie, 52(1), 26–49. https://doi.org/10.1515/zfsoz-2023-2006</a:t>
            </a:r>
          </a:p>
          <a:p>
            <a:endParaRPr lang="de-DE" dirty="0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9" name="Folienzoom 8">
                <a:extLst>
                  <a:ext uri="{FF2B5EF4-FFF2-40B4-BE49-F238E27FC236}">
                    <a16:creationId xmlns:a16="http://schemas.microsoft.com/office/drawing/2014/main" id="{02775595-423A-D94B-8C5D-3BCFFD2309E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79745618"/>
                  </p:ext>
                </p:extLst>
              </p:nvPr>
            </p:nvGraphicFramePr>
            <p:xfrm>
              <a:off x="3940536" y="1784529"/>
              <a:ext cx="2684704" cy="1510146"/>
            </p:xfrm>
            <a:graphic>
              <a:graphicData uri="http://schemas.microsoft.com/office/powerpoint/2016/slidezoom">
                <pslz:sldZm>
                  <pslz:sldZmObj sldId="363" cId="766532489">
                    <pslz:zmPr id="{F4A9350A-F9AC-084F-8EB4-D82D83410542}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684704" cy="1510146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9" name="Folienzoom 8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02775595-423A-D94B-8C5D-3BCFFD2309E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940536" y="1784529"/>
                <a:ext cx="2684704" cy="1510146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1" name="Folienzoom 10">
                <a:extLst>
                  <a:ext uri="{FF2B5EF4-FFF2-40B4-BE49-F238E27FC236}">
                    <a16:creationId xmlns:a16="http://schemas.microsoft.com/office/drawing/2014/main" id="{D44C7C9C-F939-D169-3BFA-6C4F7C62EC6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287685"/>
                  </p:ext>
                </p:extLst>
              </p:nvPr>
            </p:nvGraphicFramePr>
            <p:xfrm>
              <a:off x="6900147" y="1784529"/>
              <a:ext cx="2684704" cy="1510146"/>
            </p:xfrm>
            <a:graphic>
              <a:graphicData uri="http://schemas.microsoft.com/office/powerpoint/2016/slidezoom">
                <pslz:sldZm>
                  <pslz:sldZmObj sldId="364" cId="3355178">
                    <pslz:zmPr id="{646E2F37-29DA-434C-9968-FF09AFA1F048}" transitionDur="1000">
                      <p166:blipFill xmlns:p166="http://schemas.microsoft.com/office/powerpoint/2016/6/main">
                        <a:blip r:embed="rId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684704" cy="1510146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1" name="Folienzoom 10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D44C7C9C-F939-D169-3BFA-6C4F7C62EC6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900147" y="1784529"/>
                <a:ext cx="2684704" cy="1510146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3" name="Folienzoom 12">
                <a:extLst>
                  <a:ext uri="{FF2B5EF4-FFF2-40B4-BE49-F238E27FC236}">
                    <a16:creationId xmlns:a16="http://schemas.microsoft.com/office/drawing/2014/main" id="{7898A46E-361D-E677-5153-5066F25FCBC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119752059"/>
                  </p:ext>
                </p:extLst>
              </p:nvPr>
            </p:nvGraphicFramePr>
            <p:xfrm>
              <a:off x="3940536" y="3698094"/>
              <a:ext cx="2684704" cy="1510146"/>
            </p:xfrm>
            <a:graphic>
              <a:graphicData uri="http://schemas.microsoft.com/office/powerpoint/2016/slidezoom">
                <pslz:sldZm>
                  <pslz:sldZmObj sldId="365" cId="965233302">
                    <pslz:zmPr id="{172F1559-C716-4D41-B86B-FAC1924075E6}" transitionDur="1000">
                      <p166:blipFill xmlns:p166="http://schemas.microsoft.com/office/powerpoint/2016/6/main">
                        <a:blip r:embed="rId9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684704" cy="1510146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3" name="Folienzoom 12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7898A46E-361D-E677-5153-5066F25FCBC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940536" y="3698094"/>
                <a:ext cx="2684704" cy="1510146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5" name="Folienzoom 14">
                <a:extLst>
                  <a:ext uri="{FF2B5EF4-FFF2-40B4-BE49-F238E27FC236}">
                    <a16:creationId xmlns:a16="http://schemas.microsoft.com/office/drawing/2014/main" id="{A732195D-E1FD-6FF3-BECE-C99FDFE368B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946267372"/>
                  </p:ext>
                </p:extLst>
              </p:nvPr>
            </p:nvGraphicFramePr>
            <p:xfrm>
              <a:off x="6900147" y="3698094"/>
              <a:ext cx="2684704" cy="1510146"/>
            </p:xfrm>
            <a:graphic>
              <a:graphicData uri="http://schemas.microsoft.com/office/powerpoint/2016/slidezoom">
                <pslz:sldZm>
                  <pslz:sldZmObj sldId="366" cId="2944004005">
                    <pslz:zmPr id="{25D8D26F-364F-4E49-9928-B0511F597E3F}" transitionDur="1000">
                      <p166:blipFill xmlns:p166="http://schemas.microsoft.com/office/powerpoint/2016/6/main">
                        <a:blip r:embed="rId1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684704" cy="1510146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5" name="Folienzoom 14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A732195D-E1FD-6FF3-BECE-C99FDFE368B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900147" y="3698094"/>
                <a:ext cx="2684704" cy="1510146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pic>
        <p:nvPicPr>
          <p:cNvPr id="17" name="Grafik 16">
            <a:extLst>
              <a:ext uri="{FF2B5EF4-FFF2-40B4-BE49-F238E27FC236}">
                <a16:creationId xmlns:a16="http://schemas.microsoft.com/office/drawing/2014/main" id="{E1E9FBF8-8B62-E390-8225-1FEF8DC4C410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r="49352"/>
          <a:stretch>
            <a:fillRect/>
          </a:stretch>
        </p:blipFill>
        <p:spPr>
          <a:xfrm>
            <a:off x="681318" y="1485201"/>
            <a:ext cx="2850776" cy="490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338201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DIM.RUHR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70D305730E5004AB3CA90973BBEB1B6" ma:contentTypeVersion="15" ma:contentTypeDescription="Ein neues Dokument erstellen." ma:contentTypeScope="" ma:versionID="3d8d4fb2b3a0a7834f40547a35bd6bbd">
  <xsd:schema xmlns:xsd="http://www.w3.org/2001/XMLSchema" xmlns:xs="http://www.w3.org/2001/XMLSchema" xmlns:p="http://schemas.microsoft.com/office/2006/metadata/properties" xmlns:ns3="99a00cc4-59a4-48e2-97a2-f998a8372b54" xmlns:ns4="96c6cfda-f397-452f-aaf7-354f8a2af71a" targetNamespace="http://schemas.microsoft.com/office/2006/metadata/properties" ma:root="true" ma:fieldsID="85641bfd7f41166e6032c028546e61e5" ns3:_="" ns4:_="">
    <xsd:import namespace="99a00cc4-59a4-48e2-97a2-f998a8372b54"/>
    <xsd:import namespace="96c6cfda-f397-452f-aaf7-354f8a2af71a"/>
    <xsd:element name="properties">
      <xsd:complexType>
        <xsd:sequence>
          <xsd:element name="documentManagement">
            <xsd:complexType>
              <xsd:all>
                <xsd:element ref="ns3:_activity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a00cc4-59a4-48e2-97a2-f998a8372b54" elementFormDefault="qualified">
    <xsd:import namespace="http://schemas.microsoft.com/office/2006/documentManagement/types"/>
    <xsd:import namespace="http://schemas.microsoft.com/office/infopath/2007/PartnerControls"/>
    <xsd:element name="_activity" ma:index="8" nillable="true" ma:displayName="_activity" ma:hidden="true" ma:internalName="_activity">
      <xsd:simpleType>
        <xsd:restriction base="dms:Note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7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c6cfda-f397-452f-aaf7-354f8a2af71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Freigabehinweis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9a00cc4-59a4-48e2-97a2-f998a8372b54" xsi:nil="true"/>
  </documentManagement>
</p:properties>
</file>

<file path=customXml/itemProps1.xml><?xml version="1.0" encoding="utf-8"?>
<ds:datastoreItem xmlns:ds="http://schemas.openxmlformats.org/officeDocument/2006/customXml" ds:itemID="{D5AD1859-ED9D-4D83-947C-9B89E24FEC5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a00cc4-59a4-48e2-97a2-f998a8372b54"/>
    <ds:schemaRef ds:uri="96c6cfda-f397-452f-aaf7-354f8a2af71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08B3DF7-C6D4-4DDC-B1DB-92E5609C5D6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B2C2161-177C-49B2-B717-3C5F4CA1CA24}">
  <ds:schemaRefs>
    <ds:schemaRef ds:uri="http://purl.org/dc/terms/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96c6cfda-f397-452f-aaf7-354f8a2af71a"/>
    <ds:schemaRef ds:uri="http://schemas.microsoft.com/office/2006/documentManagement/types"/>
    <ds:schemaRef ds:uri="http://schemas.openxmlformats.org/package/2006/metadata/core-properties"/>
    <ds:schemaRef ds:uri="99a00cc4-59a4-48e2-97a2-f998a8372b54"/>
    <ds:schemaRef ds:uri="http://purl.org/dc/dcmitype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1579</Words>
  <Application>Microsoft Office PowerPoint</Application>
  <PresentationFormat>Breitbild</PresentationFormat>
  <Paragraphs>218</Paragraphs>
  <Slides>20</Slides>
  <Notes>16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8" baseType="lpstr">
      <vt:lpstr>Apple Color Emoji</vt:lpstr>
      <vt:lpstr>Aptos</vt:lpstr>
      <vt:lpstr>Arial</vt:lpstr>
      <vt:lpstr>Calibri</vt:lpstr>
      <vt:lpstr>Lato</vt:lpstr>
      <vt:lpstr>Times New Roman</vt:lpstr>
      <vt:lpstr>-webkit-standard</vt:lpstr>
      <vt:lpstr>Office</vt:lpstr>
      <vt:lpstr>PowerPoint-Präsentation</vt:lpstr>
      <vt:lpstr>PowerPoint-Präsentation</vt:lpstr>
      <vt:lpstr>Definition und Ziel von Wissenschaft</vt:lpstr>
      <vt:lpstr>Definition und Ziel von Wissenschaft </vt:lpstr>
      <vt:lpstr>Definition und Ziel von Wissenschaft</vt:lpstr>
      <vt:lpstr>Wissenschaft vs. Alltagsbeobachtung</vt:lpstr>
      <vt:lpstr>PowerPoint-Präsentation</vt:lpstr>
      <vt:lpstr>Wissenschaft vs. Alltagsbeobachtung</vt:lpstr>
      <vt:lpstr>Merkmale wissenschaftlicher Arbeit</vt:lpstr>
      <vt:lpstr>PowerPoint-Präsentation</vt:lpstr>
      <vt:lpstr>PowerPoint-Präsentation</vt:lpstr>
      <vt:lpstr>PowerPoint-Präsentation</vt:lpstr>
      <vt:lpstr>PowerPoint-Präsentation</vt:lpstr>
      <vt:lpstr>Wissenschaftstheoretische Positionen</vt:lpstr>
      <vt:lpstr>Frage</vt:lpstr>
      <vt:lpstr>Wissenschaftstheoretische Positionen</vt:lpstr>
      <vt:lpstr>Grenzen und Herausforderung</vt:lpstr>
      <vt:lpstr>Literaturverzeichnis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Christian Hilgers</dc:creator>
  <cp:lastModifiedBy>Schorr, Sabrina</cp:lastModifiedBy>
  <cp:revision>159</cp:revision>
  <dcterms:created xsi:type="dcterms:W3CDTF">2020-11-02T13:54:24Z</dcterms:created>
  <dcterms:modified xsi:type="dcterms:W3CDTF">2025-10-31T10:35:33Z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0x010100570D305730E5004AB3CA90973BBEB1B6</vt:lpwstr>
  </property>
  <property fmtid="{D5CDD505-2E9C-101B-9397-08002B2CF9AE}" pid="3" name="MediaServiceImageTags">
    <vt:lpwstr/>
  </property>
</Properties>
</file>