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76" r:id="rId2"/>
    <p:sldId id="379" r:id="rId3"/>
    <p:sldId id="380" r:id="rId4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3" autoAdjust="0"/>
    <p:restoredTop sz="94830" autoAdjust="0"/>
  </p:normalViewPr>
  <p:slideViewPr>
    <p:cSldViewPr snapToObjects="1">
      <p:cViewPr varScale="1">
        <p:scale>
          <a:sx n="76" d="100"/>
          <a:sy n="76" d="100"/>
        </p:scale>
        <p:origin x="104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0" d="100"/>
          <a:sy n="80" d="100"/>
        </p:scale>
        <p:origin x="30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00993-3FDD-4E80-810D-AC24CF6A32B3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C4235-0F98-4786-8CE2-14E0F0433C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748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728AD-B8FF-467B-AF5F-4891412E46D0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045E6-D734-4DB2-BEE5-DF972DD20C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9F4C68DA-A566-1026-B850-E8E43B1C7CE8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000" y="4230000"/>
            <a:ext cx="7560000" cy="324000"/>
          </a:xfrm>
        </p:spPr>
        <p:txBody>
          <a:bodyPr/>
          <a:lstStyle>
            <a:lvl1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1"/>
                </a:solidFill>
              </a:defRPr>
            </a:lvl1pPr>
            <a:lvl2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2pPr>
            <a:lvl3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3pPr>
            <a:lvl4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4pPr>
            <a:lvl5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5pPr>
            <a:lvl6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6pPr>
            <a:lvl7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7pPr>
            <a:lvl8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8pPr>
            <a:lvl9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68000" y="4680000"/>
            <a:ext cx="7560000" cy="1440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3895200"/>
            <a:ext cx="6552272" cy="324000"/>
          </a:xfrm>
        </p:spPr>
        <p:txBody>
          <a:bodyPr/>
          <a:lstStyle>
            <a:lvl1pPr>
              <a:lnSpc>
                <a:spcPts val="2500"/>
              </a:lnSpc>
              <a:defRPr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7199" y="3895200"/>
            <a:ext cx="2505600" cy="324000"/>
          </a:xfrm>
        </p:spPr>
        <p:txBody>
          <a:bodyPr anchor="ctr" anchorCtr="0"/>
          <a:lstStyle>
            <a:lvl1pPr algn="ctr">
              <a:defRPr sz="1050"/>
            </a:lvl1pPr>
          </a:lstStyle>
          <a:p>
            <a:r>
              <a:rPr lang="de-DE" dirty="0"/>
              <a:t>Logo auf Platzhalter ziehen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8638057-3C3C-C397-494C-B6D71484C0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403" y="3372081"/>
            <a:ext cx="2280138" cy="1524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1A11A22-2E41-AF13-75DF-64DB627B093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-1"/>
            <a:ext cx="8428561" cy="3030633"/>
          </a:xfrm>
          <a:prstGeom prst="rect">
            <a:avLst/>
          </a:prstGeom>
        </p:spPr>
      </p:pic>
      <p:pic>
        <p:nvPicPr>
          <p:cNvPr id="9" name="Bild 5">
            <a:extLst>
              <a:ext uri="{FF2B5EF4-FFF2-40B4-BE49-F238E27FC236}">
                <a16:creationId xmlns:a16="http://schemas.microsoft.com/office/drawing/2014/main" id="{AA066B78-9BB3-BCD0-A3B3-67533DF2A89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93636" y="-1"/>
            <a:ext cx="1090364" cy="109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324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04000" y="954000"/>
            <a:ext cx="4536000" cy="302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119991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50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4104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58719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220000" y="918000"/>
            <a:ext cx="342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1374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0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0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5624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 userDrawn="1">
          <p15:clr>
            <a:srgbClr val="FBAE40"/>
          </p15:clr>
        </p15:guide>
        <p15:guide id="5" orient="horz" pos="2564" userDrawn="1">
          <p15:clr>
            <a:srgbClr val="FBAE40"/>
          </p15:clr>
        </p15:guide>
        <p15:guide id="6" orient="horz" pos="15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240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8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87010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6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000" y="4840014"/>
            <a:ext cx="6300000" cy="10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MENSCHLICH – WELTOFFEN – LEISTUNGSSTARK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1779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60000" y="5524114"/>
            <a:ext cx="4284008" cy="17998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DEEBD-E611-4601-8478-2EAA0B8A85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52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756000"/>
            <a:ext cx="8172000" cy="720000"/>
          </a:xfrm>
        </p:spPr>
        <p:txBody>
          <a:bodyPr/>
          <a:lstStyle>
            <a:lvl1pPr>
              <a:lnSpc>
                <a:spcPts val="5700"/>
              </a:lnSpc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476441"/>
            <a:ext cx="8172000" cy="1439863"/>
          </a:xfrm>
        </p:spPr>
        <p:txBody>
          <a:bodyPr/>
          <a:lstStyle>
            <a:lvl1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1pPr>
            <a:lvl2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2pPr>
            <a:lvl3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3pPr>
            <a:lvl4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4pPr>
            <a:lvl5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5pPr>
            <a:lvl6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6pPr>
            <a:lvl7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7pPr>
            <a:lvl8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8pPr>
            <a:lvl9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2910894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828000"/>
            <a:ext cx="8172000" cy="540000"/>
          </a:xfrm>
        </p:spPr>
        <p:txBody>
          <a:bodyPr/>
          <a:lstStyle>
            <a:lvl1pPr>
              <a:lnSpc>
                <a:spcPts val="44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367999"/>
            <a:ext cx="8172000" cy="2916000"/>
          </a:xfrm>
        </p:spPr>
        <p:txBody>
          <a:bodyPr/>
          <a:lstStyle>
            <a:lvl1pPr>
              <a:lnSpc>
                <a:spcPts val="4400"/>
              </a:lnSpc>
              <a:spcAft>
                <a:spcPts val="0"/>
              </a:spcAft>
              <a:defRPr sz="3600" b="0">
                <a:solidFill>
                  <a:schemeClr val="bg1"/>
                </a:solidFill>
              </a:defRPr>
            </a:lvl1pPr>
            <a:lvl2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2pPr>
            <a:lvl3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3pPr>
            <a:lvl4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4pPr>
            <a:lvl5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5pPr>
            <a:lvl6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6pPr>
            <a:lvl7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7pPr>
            <a:lvl8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8pPr>
            <a:lvl9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051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234000">
              <a:tabLst>
                <a:tab pos="234000" algn="l"/>
              </a:tabLst>
              <a:defRPr/>
            </a:lvl2pPr>
            <a:lvl3pPr defTabSz="234000">
              <a:tabLst>
                <a:tab pos="234000" algn="l"/>
              </a:tabLst>
              <a:defRPr/>
            </a:lvl3pPr>
            <a:lvl4pPr defTabSz="234000">
              <a:tabLst>
                <a:tab pos="234000" algn="l"/>
              </a:tabLst>
              <a:defRPr/>
            </a:lvl4pPr>
            <a:lvl5pPr defTabSz="234000">
              <a:tabLst>
                <a:tab pos="234000" algn="l"/>
              </a:tabLst>
              <a:defRPr/>
            </a:lvl5pPr>
            <a:lvl6pPr marL="0" indent="0" defTabSz="234000">
              <a:buFont typeface="+mj-lt"/>
              <a:buNone/>
              <a:tabLst>
                <a:tab pos="234000" algn="l"/>
              </a:tabLst>
              <a:defRPr/>
            </a:lvl6pPr>
            <a:lvl7pPr defTabSz="234000">
              <a:tabLst>
                <a:tab pos="234000" algn="l"/>
              </a:tabLst>
              <a:defRPr/>
            </a:lvl7pPr>
            <a:lvl8pPr defTabSz="234000">
              <a:tabLst>
                <a:tab pos="234000" algn="l"/>
              </a:tabLst>
              <a:defRPr/>
            </a:lvl8pPr>
            <a:lvl9pPr defTabSz="234000">
              <a:tabLst>
                <a:tab pos="234000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68000" y="918000"/>
            <a:ext cx="8172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2628800" y="-468000"/>
            <a:ext cx="14833648" cy="6083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4485600"/>
            <a:ext cx="9144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13"/>
          <a:stretch/>
        </p:blipFill>
        <p:spPr>
          <a:xfrm>
            <a:off x="9252000" y="3327773"/>
            <a:ext cx="2067213" cy="86415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8000" y="4679640"/>
            <a:ext cx="1512000" cy="2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514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391117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52000" y="468000"/>
            <a:ext cx="5040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51999" y="3952800"/>
            <a:ext cx="5040000" cy="32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325704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 userDrawn="1">
          <p15:clr>
            <a:srgbClr val="FBAE40"/>
          </p15:clr>
        </p15:guide>
        <p15:guide id="2" pos="4468" userDrawn="1">
          <p15:clr>
            <a:srgbClr val="FBAE40"/>
          </p15:clr>
        </p15:guide>
        <p15:guide id="3" orient="horz" pos="291" userDrawn="1">
          <p15:clr>
            <a:srgbClr val="FBAE40"/>
          </p15:clr>
        </p15:guide>
        <p15:guide id="4" orient="horz" pos="241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622643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3" userDrawn="1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 userDrawn="1">
          <p15:clr>
            <a:srgbClr val="FBAE40"/>
          </p15:clr>
        </p15:guide>
        <p15:guide id="5" pos="279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426225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  <p15:guide id="5" pos="2790">
          <p15:clr>
            <a:srgbClr val="FBAE40"/>
          </p15:clr>
        </p15:guide>
        <p15:guide id="6" pos="5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468000" y="396000"/>
            <a:ext cx="7560000" cy="4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468000" y="918000"/>
            <a:ext cx="7560000" cy="336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098AA80-601F-3413-3F50-122C39092FD0}"/>
              </a:ext>
            </a:extLst>
          </p:cNvPr>
          <p:cNvSpPr/>
          <p:nvPr userDrawn="1"/>
        </p:nvSpPr>
        <p:spPr>
          <a:xfrm>
            <a:off x="0" y="4663543"/>
            <a:ext cx="9144000" cy="479957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4F3000F-F0D4-1793-33CE-24941C3028C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2482" y="4747500"/>
            <a:ext cx="1271159" cy="339502"/>
          </a:xfrm>
          <a:prstGeom prst="rect">
            <a:avLst/>
          </a:prstGeom>
        </p:spPr>
      </p:pic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324000" y="4840014"/>
            <a:ext cx="252000" cy="108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67" r:id="rId5"/>
    <p:sldLayoutId id="2147483658" r:id="rId6"/>
    <p:sldLayoutId id="2147483659" r:id="rId7"/>
    <p:sldLayoutId id="2147483660" r:id="rId8"/>
    <p:sldLayoutId id="2147483661" r:id="rId9"/>
    <p:sldLayoutId id="2147483663" r:id="rId10"/>
    <p:sldLayoutId id="2147483662" r:id="rId11"/>
    <p:sldLayoutId id="2147483664" r:id="rId12"/>
    <p:sldLayoutId id="2147483665" r:id="rId13"/>
    <p:sldLayoutId id="2147483666" r:id="rId14"/>
    <p:sldLayoutId id="2147483654" r:id="rId15"/>
    <p:sldLayoutId id="2147483655" r:id="rId16"/>
    <p:sldLayoutId id="2147483668" r:id="rId17"/>
  </p:sldLayoutIdLst>
  <p:hf hdr="0" ftr="0" dt="0"/>
  <p:txStyles>
    <p:title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7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1200"/>
        </a:spcAft>
        <a:buSzPct val="75000"/>
        <a:buFont typeface="Arial" panose="020B0604020202020204" pitchFamily="34" charset="0"/>
        <a:buNone/>
        <a:defRPr sz="15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34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468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702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 userDrawn="1">
          <p15:clr>
            <a:srgbClr val="5ACBF0"/>
          </p15:clr>
        </p15:guide>
        <p15:guide id="2" pos="5059" userDrawn="1">
          <p15:clr>
            <a:srgbClr val="5ACBF0"/>
          </p15:clr>
        </p15:guide>
        <p15:guide id="3" orient="horz" pos="245" userDrawn="1">
          <p15:clr>
            <a:srgbClr val="5ACBF0"/>
          </p15:clr>
        </p15:guide>
        <p15:guide id="4" orient="horz" pos="2700" userDrawn="1">
          <p15:clr>
            <a:srgbClr val="5ACBF0"/>
          </p15:clr>
        </p15:guide>
        <p15:guide id="5" pos="544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858A8-4A00-9231-9002-7A31EF89B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94EF5E-A871-1CA0-9479-56E841872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D778C0C-C3AA-41B8-97D6-FD4DF80F1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1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F1BA7D07-3916-38B5-2D8F-8B96772B216E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4244214271"/>
              </p:ext>
            </p:extLst>
          </p:nvPr>
        </p:nvGraphicFramePr>
        <p:xfrm>
          <a:off x="468312" y="917575"/>
          <a:ext cx="8424168" cy="289242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424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/>
                      <a:endParaRPr lang="de-DE" sz="1350" noProof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b="1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Erfahrungsbasiertes Lernen (Seiter et al.)</a:t>
                      </a:r>
                      <a:endParaRPr lang="de-DE" sz="1350" kern="100" noProof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Erfahrungsaufbau via Realexperimente; Reflexion von Kausalität/Zufall.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Zugang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Phänomenologisch, erfahrungsbasiert, wenig Mathematik.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Zentrale Inhalte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Einzelphoton‑Strahlteiler, Polarisation, Mach‑Zehnder, Quantenradierer, Verschränkung; Fokus auf Komplementarität und stochastisches Verhalten.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Umgang mit Mathematik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Minimal: qualitativ, keine formale QM, Schwerpunkt auf Zählraten und Wahrscheinlichkeitsaussagen.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Experimente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Reale quantenoptische Aufbauten (Quantenkoffer).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350" noProof="0" dirty="0">
                          <a:latin typeface="+mj-lt"/>
                        </a:rPr>
                        <a:t>Lernschwierigkeiten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350" kern="100" noProof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Aufgreifen von Alltagsvorstellungen zu Determinismus/Zufall und Welle/Teilchen über Konfrontation von Erwartungen mit Beobachtungen.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073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684C8-3BF0-37A5-7A98-01088210B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7E9E1-5669-E6F3-390F-C8A3D122F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EE05703-43E4-CF2B-81C2-08D5A055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2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6DD091A2-9DD2-C43D-19DD-CDF0ACA889B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794966810"/>
              </p:ext>
            </p:extLst>
          </p:nvPr>
        </p:nvGraphicFramePr>
        <p:xfrm>
          <a:off x="468627" y="1275606"/>
          <a:ext cx="8495861" cy="30963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6999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100" b="1" kern="1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Erfahrungsbasiertes Lernen (Seiter et al.)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/>
                        <a:t>Begrifflichkeit für Photonen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678682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Einstieg in den Photonenbegriff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Wellenartige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Teilchenartige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23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DF35-99F5-D1AE-15D2-1E6EAA7AF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16CC6-FFFA-1EF1-2C70-DC75EF19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CBC0274-6270-0CBA-66C6-60E51D9F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3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A525DB2F-DBC2-AB5A-3CB3-DF30D3D0B9F3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540260716"/>
              </p:ext>
            </p:extLst>
          </p:nvPr>
        </p:nvGraphicFramePr>
        <p:xfrm>
          <a:off x="468627" y="1275606"/>
          <a:ext cx="8495861" cy="31683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100" b="1" kern="1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Erfahrungsbasiertes Lernen (Seiter et al.)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dem Dualismus-Begriff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Aussage zu Weg/Ort des Photons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796908"/>
                  </a:ext>
                </a:extLst>
              </a:tr>
              <a:tr h="648611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Sprachliche Leitlinie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231793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</a:t>
                      </a:r>
                      <a:r>
                        <a:rPr lang="de-DE" sz="1100" noProof="0" dirty="0" err="1"/>
                        <a:t>Lernendenvorstellungen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50333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UB_03a.potx" id="{C867D821-36E8-4CDA-B68D-4949E463F39D}" vid="{F84F8B3F-9528-42A9-B5AE-3004D541450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RUB-Präsentation-16zu9</Template>
  <TotalTime>0</TotalTime>
  <Words>173</Words>
  <Application>Microsoft Office PowerPoint</Application>
  <PresentationFormat>Bildschirmpräsentation (16:9)</PresentationFormat>
  <Paragraphs>29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PowerPoint Master RUB</vt:lpstr>
      <vt:lpstr>Zugänge zur Quantenmechanik</vt:lpstr>
      <vt:lpstr>Zugänge zur Quantenmechanik Fokus auf Photonen und sprachliche Repräsentationsformen  in Bezug auf den Welle-Teilchen-Dualismus </vt:lpstr>
      <vt:lpstr>Zugänge zur Quantenmechanik Fokus auf Photonen und sprachliche Repräsentationsformen  in Bezug auf den Welle-Teilchen-Dualismus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RUB_Zahlen-Daten-Fakten</dc:title>
  <dc:creator>Dezernat Hochschulkommunikation</dc:creator>
  <cp:lastModifiedBy>lari</cp:lastModifiedBy>
  <cp:revision>285</cp:revision>
  <dcterms:created xsi:type="dcterms:W3CDTF">2018-07-02T13:45:44Z</dcterms:created>
  <dcterms:modified xsi:type="dcterms:W3CDTF">2025-12-18T07:49:15Z</dcterms:modified>
</cp:coreProperties>
</file>