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23"/>
  </p:notesMasterIdLst>
  <p:sldIdLst>
    <p:sldId id="337" r:id="rId5"/>
    <p:sldId id="332" r:id="rId6"/>
    <p:sldId id="348" r:id="rId7"/>
    <p:sldId id="346" r:id="rId8"/>
    <p:sldId id="333" r:id="rId9"/>
    <p:sldId id="339" r:id="rId10"/>
    <p:sldId id="340" r:id="rId11"/>
    <p:sldId id="338" r:id="rId12"/>
    <p:sldId id="341" r:id="rId13"/>
    <p:sldId id="342" r:id="rId14"/>
    <p:sldId id="343" r:id="rId15"/>
    <p:sldId id="344" r:id="rId16"/>
    <p:sldId id="345" r:id="rId17"/>
    <p:sldId id="349" r:id="rId18"/>
    <p:sldId id="335" r:id="rId19"/>
    <p:sldId id="336" r:id="rId20"/>
    <p:sldId id="347" r:id="rId21"/>
    <p:sldId id="334" r:id="rId22"/>
  </p:sldIdLst>
  <p:sldSz cx="12192000" cy="6858000"/>
  <p:notesSz cx="6858000" cy="9144000"/>
  <p:embeddedFontLst>
    <p:embeddedFont>
      <p:font typeface="Cocomaterial" panose="02000503000000000000" pitchFamily="50" charset="0"/>
      <p:regular r:id="rId24"/>
    </p:embeddedFont>
    <p:embeddedFont>
      <p:font typeface="Lato" panose="020F0502020204030203" pitchFamily="34" charset="0"/>
      <p:regular r:id="rId25"/>
      <p:bold r:id="rId26"/>
      <p:italic r:id="rId27"/>
      <p:boldItalic r:id="rId28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10C033-79B9-F8AA-0D60-AE086CAA08A4}" name="Lehr, Alexander" initials="LA" userId="S::alexander.lehr_ruhr-uni-bochum.de#ext#@uniwhde.onmicrosoft.com::8a837e51-e11f-486e-98d4-923fdee6737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nz, Anne" initials="MA" lastIdx="1" clrIdx="0">
    <p:extLst>
      <p:ext uri="{19B8F6BF-5375-455C-9EA6-DF929625EA0E}">
        <p15:presenceInfo xmlns:p15="http://schemas.microsoft.com/office/powerpoint/2012/main" userId="S-1-5-21-1139895982-289624505-398547282-38138" providerId="AD"/>
      </p:ext>
    </p:extLst>
  </p:cmAuthor>
  <p:cmAuthor id="2" name="Lüdorf, Vivian" initials="LV" lastIdx="5" clrIdx="1">
    <p:extLst>
      <p:ext uri="{19B8F6BF-5375-455C-9EA6-DF929625EA0E}">
        <p15:presenceInfo xmlns:p15="http://schemas.microsoft.com/office/powerpoint/2012/main" userId="S::vivian.luedorf@uni-wh.de::a2c1b10b-adfb-4ac6-8111-7787d0e03f7a" providerId="AD"/>
      </p:ext>
    </p:extLst>
  </p:cmAuthor>
  <p:cmAuthor id="3" name="Richter, Isabel" initials="IR" lastIdx="3" clrIdx="2">
    <p:extLst>
      <p:ext uri="{19B8F6BF-5375-455C-9EA6-DF929625EA0E}">
        <p15:presenceInfo xmlns:p15="http://schemas.microsoft.com/office/powerpoint/2012/main" userId="S::isabel.richter@uni-wh.de::93865361-3cba-4a87-907d-96dec40958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0D00"/>
    <a:srgbClr val="004F9F"/>
    <a:srgbClr val="D9D9D9"/>
    <a:srgbClr val="002B44"/>
    <a:srgbClr val="F0F0F0"/>
    <a:srgbClr val="FFFFFF"/>
    <a:srgbClr val="DCEAFF"/>
    <a:srgbClr val="014F9F"/>
    <a:srgbClr val="203864"/>
    <a:srgbClr val="0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5E4744-7F60-4D3C-9B90-CCA3781D427B}" v="187" dt="2025-02-13T14:27:00.2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247" autoAdjust="0"/>
  </p:normalViewPr>
  <p:slideViewPr>
    <p:cSldViewPr snapToGrid="0">
      <p:cViewPr>
        <p:scale>
          <a:sx n="90" d="100"/>
          <a:sy n="90" d="100"/>
        </p:scale>
        <p:origin x="1356" y="45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4.fntdata"/><Relationship Id="rId30" Type="http://schemas.openxmlformats.org/officeDocument/2006/relationships/presProps" Target="presProps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1F983-13B8-4B40-B431-2A40CD5006BA}" type="datetimeFigureOut">
              <a:rPr lang="de-DE" smtClean="0"/>
              <a:t>11.11.2025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23034-77AF-8C4A-A533-67E3BD38CA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263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227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738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3257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163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8753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7748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5255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5020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hyperlink" Target="https://creativecommons.org/licenses/by/4.0/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Generated Image">
            <a:extLst>
              <a:ext uri="{FF2B5EF4-FFF2-40B4-BE49-F238E27FC236}">
                <a16:creationId xmlns:a16="http://schemas.microsoft.com/office/drawing/2014/main" id="{07531A6C-F4E4-F4C3-D023-67AAD8F400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98"/>
          <a:stretch/>
        </p:blipFill>
        <p:spPr bwMode="auto">
          <a:xfrm>
            <a:off x="0" y="2928053"/>
            <a:ext cx="12192000" cy="312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091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6"/>
            <a:ext cx="8305800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2D2992D-A226-01C9-52EE-4CBAD8B2613A}"/>
              </a:ext>
            </a:extLst>
          </p:cNvPr>
          <p:cNvSpPr/>
          <p:nvPr userDrawn="1"/>
        </p:nvSpPr>
        <p:spPr>
          <a:xfrm>
            <a:off x="-14514" y="6658102"/>
            <a:ext cx="9882224" cy="22892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D59013F-4B85-EA24-BEFD-C501AB0B4317}"/>
              </a:ext>
            </a:extLst>
          </p:cNvPr>
          <p:cNvSpPr/>
          <p:nvPr userDrawn="1"/>
        </p:nvSpPr>
        <p:spPr>
          <a:xfrm>
            <a:off x="3877234" y="873534"/>
            <a:ext cx="8314765" cy="123416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1376E96F-26AC-6A52-722D-B1B92007390B}"/>
              </a:ext>
            </a:extLst>
          </p:cNvPr>
          <p:cNvSpPr/>
          <p:nvPr userDrawn="1"/>
        </p:nvSpPr>
        <p:spPr>
          <a:xfrm>
            <a:off x="-172720" y="4153647"/>
            <a:ext cx="6116320" cy="1141144"/>
          </a:xfrm>
          <a:prstGeom prst="roundRect">
            <a:avLst/>
          </a:prstGeom>
          <a:solidFill>
            <a:schemeClr val="bg1">
              <a:alpha val="80000"/>
            </a:schemeClr>
          </a:solidFill>
          <a:ln w="19050"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45352EC-F5AB-9766-590C-6E56ABFE69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" y="4305204"/>
            <a:ext cx="5770563" cy="941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TITEL DES OER MATERIALS IN </a:t>
            </a:r>
            <a:r>
              <a:rPr lang="de-DE" dirty="0" err="1"/>
              <a:t>GROßBUCHSTABEN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80680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39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M.RUHR Intr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85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5"/>
            <a:ext cx="8305800" cy="968189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3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3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9654EB2-6049-934A-0B8C-604543934F7C}"/>
              </a:ext>
            </a:extLst>
          </p:cNvPr>
          <p:cNvSpPr/>
          <p:nvPr userDrawn="1"/>
        </p:nvSpPr>
        <p:spPr>
          <a:xfrm>
            <a:off x="0" y="4073062"/>
            <a:ext cx="12192000" cy="9681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15870616-7DC4-CEBC-3D7F-EA33C90286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9230" y="4234839"/>
            <a:ext cx="11783674" cy="6795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OER BEREICH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75271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07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einfac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CA1B8D4-4C86-7ECD-64C3-0AE8AD637F4F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144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0685" y="6461404"/>
            <a:ext cx="7877909" cy="283084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EBA8401-6FA3-AE0C-AA6B-8383F8EDC7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210300"/>
            <a:ext cx="10515600" cy="2143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de-DE"/>
              <a:t>Quellenangabe</a:t>
            </a:r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E84CB5D-63D0-0F6C-9840-A4D7A1715CCB}"/>
              </a:ext>
            </a:extLst>
          </p:cNvPr>
          <p:cNvSpPr/>
          <p:nvPr userDrawn="1"/>
        </p:nvSpPr>
        <p:spPr>
          <a:xfrm>
            <a:off x="0" y="6797647"/>
            <a:ext cx="12192000" cy="5640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6064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mit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6073D2C8-AEA1-2497-D302-7759FC5D626E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462716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9865" y="6461404"/>
            <a:ext cx="7737231" cy="283084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ctr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2F7C0E8-6F45-194C-9101-46DDBD39959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1825372"/>
            <a:ext cx="4957763" cy="4462716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F651363-F80C-21AA-1A56-CB27B75910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52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FB65EE10-ACFB-E14A-8DBE-0A195B1D855F}"/>
              </a:ext>
            </a:extLst>
          </p:cNvPr>
          <p:cNvSpPr/>
          <p:nvPr userDrawn="1"/>
        </p:nvSpPr>
        <p:spPr>
          <a:xfrm>
            <a:off x="0" y="569659"/>
            <a:ext cx="12192001" cy="628834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EA1656B-4002-B443-B8D7-1C860700F0F1}"/>
              </a:ext>
            </a:extLst>
          </p:cNvPr>
          <p:cNvSpPr/>
          <p:nvPr userDrawn="1"/>
        </p:nvSpPr>
        <p:spPr>
          <a:xfrm flipV="1">
            <a:off x="0" y="-5"/>
            <a:ext cx="12192001" cy="56966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2CD449F3-7839-2940-93C0-55AE25378A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8" y="3858689"/>
            <a:ext cx="10657115" cy="1540513"/>
          </a:xfrm>
          <a:prstGeom prst="rect">
            <a:avLst/>
          </a:prstGeom>
        </p:spPr>
        <p:txBody>
          <a:bodyPr/>
          <a:lstStyle>
            <a:lvl1pPr algn="ctr">
              <a:buNone/>
              <a:defRPr b="0" i="1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83F8CE9-F01E-83D2-EA0D-C6823B4F85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7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Generated Image">
            <a:extLst>
              <a:ext uri="{FF2B5EF4-FFF2-40B4-BE49-F238E27FC236}">
                <a16:creationId xmlns:a16="http://schemas.microsoft.com/office/drawing/2014/main" id="{6314A190-CC20-35EE-1630-CF7EF5CC606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05" b="6091"/>
          <a:stretch/>
        </p:blipFill>
        <p:spPr bwMode="auto">
          <a:xfrm>
            <a:off x="0" y="4180017"/>
            <a:ext cx="12192000" cy="267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3D83B52-EB5D-C275-8E47-A4611E70F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9" y="396326"/>
            <a:ext cx="3579557" cy="104217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7EFBAB5-FE61-C083-17AD-9CFA708A7F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7094" y="2438588"/>
            <a:ext cx="1142999" cy="1254787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E5CAD84-0D1F-6C1F-85B9-8357ADF87310}"/>
              </a:ext>
            </a:extLst>
          </p:cNvPr>
          <p:cNvSpPr txBox="1">
            <a:spLocks/>
          </p:cNvSpPr>
          <p:nvPr userDrawn="1"/>
        </p:nvSpPr>
        <p:spPr>
          <a:xfrm>
            <a:off x="1088008" y="2515833"/>
            <a:ext cx="2638325" cy="39990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https://dim-ruhr.de</a:t>
            </a:r>
          </a:p>
        </p:txBody>
      </p:sp>
      <p:sp>
        <p:nvSpPr>
          <p:cNvPr id="8" name="AutoShape 5" descr="Umschlag Silhouette">
            <a:extLst>
              <a:ext uri="{FF2B5EF4-FFF2-40B4-BE49-F238E27FC236}">
                <a16:creationId xmlns:a16="http://schemas.microsoft.com/office/drawing/2014/main" id="{2BDB805C-FEE3-C70F-A3CC-7D1301C79C73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9" name="Grafik 8" descr="Umschlag Silhouette">
            <a:extLst>
              <a:ext uri="{FF2B5EF4-FFF2-40B4-BE49-F238E27FC236}">
                <a16:creationId xmlns:a16="http://schemas.microsoft.com/office/drawing/2014/main" id="{179C2F3D-1544-3D5E-A935-B0E48852A1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7399" y="2280590"/>
            <a:ext cx="914400" cy="914400"/>
          </a:xfrm>
          <a:prstGeom prst="rect">
            <a:avLst/>
          </a:prstGeom>
        </p:spPr>
      </p:pic>
      <p:pic>
        <p:nvPicPr>
          <p:cNvPr id="10" name="Grafik 9" descr="Internet Silhouette">
            <a:extLst>
              <a:ext uri="{FF2B5EF4-FFF2-40B4-BE49-F238E27FC236}">
                <a16:creationId xmlns:a16="http://schemas.microsoft.com/office/drawing/2014/main" id="{B2F711C2-3428-3D09-F653-954985393EA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7399" y="2931231"/>
            <a:ext cx="914400" cy="9144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B5E8B86-EE0E-3942-6714-20017E4CF3F6}"/>
              </a:ext>
            </a:extLst>
          </p:cNvPr>
          <p:cNvSpPr txBox="1"/>
          <p:nvPr userDrawn="1"/>
        </p:nvSpPr>
        <p:spPr>
          <a:xfrm>
            <a:off x="6548206" y="735959"/>
            <a:ext cx="55063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latin typeface="+mn-lt"/>
              </a:rPr>
              <a:t>„</a:t>
            </a:r>
            <a:r>
              <a:rPr lang="de-DE" sz="1800" dirty="0"/>
              <a:t>Auswahl eines geeigneten Repositoriums</a:t>
            </a:r>
            <a:r>
              <a:rPr lang="de-DE" b="1" dirty="0">
                <a:latin typeface="+mn-lt"/>
              </a:rPr>
              <a:t>“ </a:t>
            </a:r>
            <a:r>
              <a:rPr lang="de-DE" dirty="0">
                <a:latin typeface="+mn-lt"/>
              </a:rPr>
              <a:t>von Anne Mainz und Sven Meister.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Dieses Werk und dessen Inhalt sind – sofern nicht anders angegeben – lizensiert unter CC BY 4.0. Ausgenommen aus der Lizenz sind die verwendeten Logos.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Der Lizenzvertrag ist hier abrufbar:</a:t>
            </a:r>
          </a:p>
          <a:p>
            <a:r>
              <a:rPr lang="de-DE" dirty="0">
                <a:latin typeface="+mn-lt"/>
                <a:hlinkClick r:id="rId9"/>
              </a:rPr>
              <a:t>https://creativecommons.org/licenses/by/4.0/</a:t>
            </a:r>
            <a:r>
              <a:rPr lang="de-DE" dirty="0">
                <a:latin typeface="+mn-lt"/>
              </a:rPr>
              <a:t> </a:t>
            </a:r>
          </a:p>
          <a:p>
            <a:endParaRPr lang="de-DE" dirty="0">
              <a:latin typeface="+mn-lt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4DD20FA-97D6-2858-9C9D-EC5E1C82A0D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049000" y="3648784"/>
            <a:ext cx="1143000" cy="40005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A8E5A5DA-CB25-76A1-909A-9BBC89334BD0}"/>
              </a:ext>
            </a:extLst>
          </p:cNvPr>
          <p:cNvSpPr/>
          <p:nvPr userDrawn="1"/>
        </p:nvSpPr>
        <p:spPr>
          <a:xfrm>
            <a:off x="14150" y="4261058"/>
            <a:ext cx="12192000" cy="312248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5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7B83825-AC61-43CE-41CB-FD2763516322}"/>
              </a:ext>
            </a:extLst>
          </p:cNvPr>
          <p:cNvSpPr/>
          <p:nvPr userDrawn="1"/>
        </p:nvSpPr>
        <p:spPr>
          <a:xfrm>
            <a:off x="1277257" y="319304"/>
            <a:ext cx="10928892" cy="32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5BBD36C-FBA7-B3EA-D1F9-01F8198DFFE5}"/>
              </a:ext>
            </a:extLst>
          </p:cNvPr>
          <p:cNvSpPr/>
          <p:nvPr userDrawn="1"/>
        </p:nvSpPr>
        <p:spPr>
          <a:xfrm>
            <a:off x="0" y="4059547"/>
            <a:ext cx="12206150" cy="20151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A2F1CE1E-5392-D4F9-A989-9699295136BD}"/>
              </a:ext>
            </a:extLst>
          </p:cNvPr>
          <p:cNvSpPr/>
          <p:nvPr userDrawn="1"/>
        </p:nvSpPr>
        <p:spPr>
          <a:xfrm>
            <a:off x="-14151" y="-26914"/>
            <a:ext cx="12220299" cy="37709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BB71DB7-72D5-EE9A-1779-4590E79D4DCC}"/>
              </a:ext>
            </a:extLst>
          </p:cNvPr>
          <p:cNvSpPr txBox="1"/>
          <p:nvPr userDrawn="1"/>
        </p:nvSpPr>
        <p:spPr>
          <a:xfrm>
            <a:off x="1051799" y="3096886"/>
            <a:ext cx="3069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dimruhr@uni-wh.de</a:t>
            </a: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6" t="13765" r="11089" b="13608"/>
          <a:stretch/>
        </p:blipFill>
        <p:spPr>
          <a:xfrm>
            <a:off x="4545672" y="1058246"/>
            <a:ext cx="1898016" cy="116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9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/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AB219BC-57CB-838B-637F-7ABD36682D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040D25C9-2058-C5E9-E1B3-25F8209406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925" y="1591182"/>
            <a:ext cx="11135034" cy="3238903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BFB93EB1-E53E-9326-7892-8C3F645EE82C}"/>
              </a:ext>
            </a:extLst>
          </p:cNvPr>
          <p:cNvSpPr/>
          <p:nvPr userDrawn="1"/>
        </p:nvSpPr>
        <p:spPr>
          <a:xfrm>
            <a:off x="3972234" y="3964329"/>
            <a:ext cx="8219766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DFAB41B-4081-C63C-5844-19C79A16815D}"/>
              </a:ext>
            </a:extLst>
          </p:cNvPr>
          <p:cNvSpPr txBox="1"/>
          <p:nvPr userDrawn="1"/>
        </p:nvSpPr>
        <p:spPr>
          <a:xfrm>
            <a:off x="3972234" y="3988687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2" name="musicfox_talkline_nr_7">
            <a:hlinkClick r:id="" action="ppaction://media"/>
            <a:extLst>
              <a:ext uri="{FF2B5EF4-FFF2-40B4-BE49-F238E27FC236}">
                <a16:creationId xmlns:a16="http://schemas.microsoft.com/office/drawing/2014/main" id="{6795F1A7-3877-A2F3-4362-F1DCDA2BB595}"/>
              </a:ext>
            </a:extLst>
          </p:cNvPr>
          <p:cNvPicPr>
            <a:picLocks noChangeAspect="1"/>
          </p:cNvPicPr>
          <p:nvPr userDrawn="1"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5996.7"/>
                  <p14:fade out="2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5325" y="6041061"/>
            <a:ext cx="666749" cy="51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0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81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24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59" r:id="rId3"/>
    <p:sldLayoutId id="2147483660" r:id="rId4"/>
    <p:sldLayoutId id="2147483652" r:id="rId5"/>
    <p:sldLayoutId id="2147483664" r:id="rId6"/>
    <p:sldLayoutId id="2147483665" r:id="rId7"/>
    <p:sldLayoutId id="2147483661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1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7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2.png"/><Relationship Id="rId12" Type="http://schemas.openxmlformats.org/officeDocument/2006/relationships/image" Target="../media/image11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8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7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1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6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5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6. Hat gutes Kosten-Nutzen-Verhältnis </a:t>
            </a:r>
          </a:p>
        </p:txBody>
      </p:sp>
      <p:pic>
        <p:nvPicPr>
          <p:cNvPr id="9" name="Inhaltsplatzhalter 8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548" y="1491706"/>
            <a:ext cx="7014573" cy="4923398"/>
          </a:xfrm>
        </p:spPr>
      </p:pic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417" y="2828604"/>
            <a:ext cx="2111802" cy="180495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849" y="2658294"/>
            <a:ext cx="1914834" cy="1975269"/>
          </a:xfrm>
          <a:prstGeom prst="rect">
            <a:avLst/>
          </a:prstGeom>
        </p:spPr>
      </p:pic>
      <p:pic>
        <p:nvPicPr>
          <p:cNvPr id="3" name="DIMRUHR_VideoRepositoriumAudio_F10_Kosten_v1">
            <a:hlinkClick r:id="" action="ppaction://media"/>
            <a:extLst>
              <a:ext uri="{FF2B5EF4-FFF2-40B4-BE49-F238E27FC236}">
                <a16:creationId xmlns:a16="http://schemas.microsoft.com/office/drawing/2014/main" id="{072E69B7-F014-39B6-919C-7EEE8F2B19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810461" y="5601840"/>
            <a:ext cx="406400" cy="406400"/>
          </a:xfrm>
          <a:prstGeom prst="rect">
            <a:avLst/>
          </a:prstGeom>
        </p:spPr>
      </p:pic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C0A52F38-A615-973D-01DC-6B63399EFB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-92" y="6382689"/>
            <a:ext cx="12012583" cy="469310"/>
          </a:xfrm>
        </p:spPr>
        <p:txBody>
          <a:bodyPr/>
          <a:lstStyle/>
          <a:p>
            <a:r>
              <a:rPr lang="de-DE" b="0" dirty="0">
                <a:solidFill>
                  <a:schemeClr val="tx1"/>
                </a:solidFill>
              </a:rPr>
              <a:t>Quellen:</a:t>
            </a:r>
            <a:br>
              <a:rPr lang="de-DE" b="0" dirty="0">
                <a:solidFill>
                  <a:schemeClr val="tx1"/>
                </a:solidFill>
              </a:rPr>
            </a:br>
            <a:r>
              <a:rPr lang="de-DE" b="0" dirty="0" err="1">
                <a:solidFill>
                  <a:schemeClr val="tx1"/>
                </a:solidFill>
              </a:rPr>
              <a:t>Blümm</a:t>
            </a:r>
            <a:r>
              <a:rPr lang="de-DE" b="0" dirty="0">
                <a:solidFill>
                  <a:schemeClr val="tx1"/>
                </a:solidFill>
              </a:rPr>
              <a:t>, M., Fritsch, K., Bock, S., </a:t>
            </a:r>
            <a:r>
              <a:rPr lang="de-DE" b="0" dirty="0" err="1">
                <a:solidFill>
                  <a:schemeClr val="tx1"/>
                </a:solidFill>
              </a:rPr>
              <a:t>Hackenbuchner</a:t>
            </a:r>
            <a:r>
              <a:rPr lang="de-DE" b="0" dirty="0">
                <a:solidFill>
                  <a:schemeClr val="tx1"/>
                </a:solidFill>
              </a:rPr>
              <a:t>, J., Arning, U., &amp; </a:t>
            </a:r>
            <a:r>
              <a:rPr lang="de-DE" b="0" dirty="0" err="1">
                <a:solidFill>
                  <a:schemeClr val="tx1"/>
                </a:solidFill>
              </a:rPr>
              <a:t>Förstner</a:t>
            </a:r>
            <a:r>
              <a:rPr lang="de-DE" b="0" dirty="0">
                <a:solidFill>
                  <a:schemeClr val="tx1"/>
                </a:solidFill>
              </a:rPr>
              <a:t>, K. U. (2024). VL_09_Finden. </a:t>
            </a:r>
            <a:r>
              <a:rPr lang="de-DE" b="0" dirty="0" err="1">
                <a:solidFill>
                  <a:schemeClr val="tx1"/>
                </a:solidFill>
              </a:rPr>
              <a:t>FDM@Studium.nrw</a:t>
            </a:r>
            <a:r>
              <a:rPr lang="de-DE" b="0" dirty="0">
                <a:solidFill>
                  <a:schemeClr val="tx1"/>
                </a:solidFill>
              </a:rPr>
              <a:t> </a:t>
            </a:r>
            <a:r>
              <a:rPr lang="de-DE" b="0" dirty="0" err="1">
                <a:solidFill>
                  <a:schemeClr val="tx1"/>
                </a:solidFill>
              </a:rPr>
              <a:t>Blended</a:t>
            </a:r>
            <a:r>
              <a:rPr lang="de-DE" b="0" dirty="0">
                <a:solidFill>
                  <a:schemeClr val="tx1"/>
                </a:solidFill>
              </a:rPr>
              <a:t>-Learning-Basiskurs „Forschungsdatenmanagement“ (Version 0.1). https://landesinitiativefdmnrw.github.io/FDMatStudium/thk/texte/VL_09_Finden.html </a:t>
            </a:r>
            <a:br>
              <a:rPr lang="de-DE" b="0" dirty="0">
                <a:solidFill>
                  <a:schemeClr val="tx1"/>
                </a:solidFill>
              </a:rPr>
            </a:br>
            <a:r>
              <a:rPr lang="de-DE" b="0" dirty="0">
                <a:solidFill>
                  <a:schemeClr val="tx1"/>
                </a:solidFill>
              </a:rPr>
              <a:t>Lowe, D.B., White, D., &amp; Novak, E.R. (2022). Module 7: </a:t>
            </a:r>
            <a:r>
              <a:rPr lang="de-DE" b="0" dirty="0" err="1">
                <a:solidFill>
                  <a:schemeClr val="tx1"/>
                </a:solidFill>
              </a:rPr>
              <a:t>Repositories</a:t>
            </a:r>
            <a:r>
              <a:rPr lang="de-DE" b="0" dirty="0">
                <a:solidFill>
                  <a:schemeClr val="tx1"/>
                </a:solidFill>
              </a:rPr>
              <a:t>, </a:t>
            </a:r>
            <a:r>
              <a:rPr lang="de-DE" b="0" dirty="0" err="1">
                <a:solidFill>
                  <a:schemeClr val="tx1"/>
                </a:solidFill>
              </a:rPr>
              <a:t>Archiving</a:t>
            </a:r>
            <a:r>
              <a:rPr lang="de-DE" b="0" dirty="0">
                <a:solidFill>
                  <a:schemeClr val="tx1"/>
                </a:solidFill>
              </a:rPr>
              <a:t> &amp; </a:t>
            </a:r>
            <a:r>
              <a:rPr lang="de-DE" b="0" dirty="0" err="1">
                <a:solidFill>
                  <a:schemeClr val="tx1"/>
                </a:solidFill>
              </a:rPr>
              <a:t>Preservation</a:t>
            </a:r>
            <a:r>
              <a:rPr lang="de-DE" b="0" dirty="0">
                <a:solidFill>
                  <a:schemeClr val="tx1"/>
                </a:solidFill>
              </a:rPr>
              <a:t>. New England Collaborative Data Management Curriculum. Abgerufen am 30.09.2025, von https://oercommons.org/courses/new-england-collaborative-data-management-curriculum) 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923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2000"/>
    </mc:Choice>
    <mc:Fallback>
      <p:transition spd="slow" advClick="0" advTm="2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7. Langlebigkeit des Dienstleisters</a:t>
            </a:r>
            <a:br>
              <a:rPr lang="de-DE" dirty="0"/>
            </a:br>
            <a:endParaRPr lang="de-DE" dirty="0"/>
          </a:p>
        </p:txBody>
      </p:sp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86"/>
          <a:stretch/>
        </p:blipFill>
        <p:spPr>
          <a:xfrm>
            <a:off x="8218565" y="4723075"/>
            <a:ext cx="2444133" cy="1701538"/>
          </a:xfrm>
        </p:spPr>
      </p:pic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366" y="1854376"/>
            <a:ext cx="3265419" cy="3623273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38" y="2700570"/>
            <a:ext cx="3253492" cy="3411902"/>
          </a:xfrm>
          <a:prstGeom prst="rect">
            <a:avLst/>
          </a:prstGeom>
        </p:spPr>
      </p:pic>
      <p:pic>
        <p:nvPicPr>
          <p:cNvPr id="11" name="Inhaltsplatzhalter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61" b="34615"/>
          <a:stretch/>
        </p:blipFill>
        <p:spPr>
          <a:xfrm>
            <a:off x="8231912" y="3832323"/>
            <a:ext cx="2444133" cy="898498"/>
          </a:xfrm>
          <a:prstGeom prst="rect">
            <a:avLst/>
          </a:prstGeom>
        </p:spPr>
      </p:pic>
      <p:pic>
        <p:nvPicPr>
          <p:cNvPr id="12" name="Inhaltsplatzhalter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78" t="18337" b="51987"/>
          <a:stretch/>
        </p:blipFill>
        <p:spPr>
          <a:xfrm>
            <a:off x="9506095" y="2398178"/>
            <a:ext cx="1156603" cy="1463040"/>
          </a:xfrm>
          <a:prstGeom prst="rect">
            <a:avLst/>
          </a:prstGeom>
        </p:spPr>
      </p:pic>
      <p:pic>
        <p:nvPicPr>
          <p:cNvPr id="13" name="Inhaltsplatzhalter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0" r="15768" b="78162"/>
          <a:stretch/>
        </p:blipFill>
        <p:spPr>
          <a:xfrm>
            <a:off x="8867116" y="1493064"/>
            <a:ext cx="1391478" cy="1076582"/>
          </a:xfrm>
          <a:prstGeom prst="rect">
            <a:avLst/>
          </a:prstGeom>
        </p:spPr>
      </p:pic>
      <p:pic>
        <p:nvPicPr>
          <p:cNvPr id="3" name="DIMRUHR_VideoRepositoriumAudio_F11_Langfristig_v1">
            <a:hlinkClick r:id="" action="ppaction://media"/>
            <a:extLst>
              <a:ext uri="{FF2B5EF4-FFF2-40B4-BE49-F238E27FC236}">
                <a16:creationId xmlns:a16="http://schemas.microsoft.com/office/drawing/2014/main" id="{A3BDB748-F913-DF37-095C-C271E3BDB3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552250" y="5573844"/>
            <a:ext cx="406400" cy="406400"/>
          </a:xfrm>
          <a:prstGeom prst="rect">
            <a:avLst/>
          </a:prstGeom>
        </p:spPr>
      </p:pic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7793D175-9B33-E42F-C7BC-C8BABB140C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-92" y="6382689"/>
            <a:ext cx="12012583" cy="469310"/>
          </a:xfrm>
        </p:spPr>
        <p:txBody>
          <a:bodyPr/>
          <a:lstStyle/>
          <a:p>
            <a:r>
              <a:rPr lang="de-DE" b="0" dirty="0">
                <a:solidFill>
                  <a:schemeClr val="tx1"/>
                </a:solidFill>
              </a:rPr>
              <a:t>Quellen:</a:t>
            </a:r>
            <a:br>
              <a:rPr lang="de-DE" b="0" dirty="0">
                <a:solidFill>
                  <a:schemeClr val="tx1"/>
                </a:solidFill>
              </a:rPr>
            </a:br>
            <a:r>
              <a:rPr lang="de-DE" b="0" dirty="0" err="1">
                <a:solidFill>
                  <a:schemeClr val="tx1"/>
                </a:solidFill>
              </a:rPr>
              <a:t>Blümm</a:t>
            </a:r>
            <a:r>
              <a:rPr lang="de-DE" b="0" dirty="0">
                <a:solidFill>
                  <a:schemeClr val="tx1"/>
                </a:solidFill>
              </a:rPr>
              <a:t>, M., Fritsch, K., Bock, S., </a:t>
            </a:r>
            <a:r>
              <a:rPr lang="de-DE" b="0" dirty="0" err="1">
                <a:solidFill>
                  <a:schemeClr val="tx1"/>
                </a:solidFill>
              </a:rPr>
              <a:t>Hackenbuchner</a:t>
            </a:r>
            <a:r>
              <a:rPr lang="de-DE" b="0" dirty="0">
                <a:solidFill>
                  <a:schemeClr val="tx1"/>
                </a:solidFill>
              </a:rPr>
              <a:t>, J., Arning, U., &amp; </a:t>
            </a:r>
            <a:r>
              <a:rPr lang="de-DE" b="0" dirty="0" err="1">
                <a:solidFill>
                  <a:schemeClr val="tx1"/>
                </a:solidFill>
              </a:rPr>
              <a:t>Förstner</a:t>
            </a:r>
            <a:r>
              <a:rPr lang="de-DE" b="0" dirty="0">
                <a:solidFill>
                  <a:schemeClr val="tx1"/>
                </a:solidFill>
              </a:rPr>
              <a:t>, K. U. (2024). VL_09_Finden. </a:t>
            </a:r>
            <a:r>
              <a:rPr lang="de-DE" b="0" dirty="0" err="1">
                <a:solidFill>
                  <a:schemeClr val="tx1"/>
                </a:solidFill>
              </a:rPr>
              <a:t>FDM@Studium.nrw</a:t>
            </a:r>
            <a:r>
              <a:rPr lang="de-DE" b="0" dirty="0">
                <a:solidFill>
                  <a:schemeClr val="tx1"/>
                </a:solidFill>
              </a:rPr>
              <a:t> </a:t>
            </a:r>
            <a:r>
              <a:rPr lang="de-DE" b="0" dirty="0" err="1">
                <a:solidFill>
                  <a:schemeClr val="tx1"/>
                </a:solidFill>
              </a:rPr>
              <a:t>Blended</a:t>
            </a:r>
            <a:r>
              <a:rPr lang="de-DE" b="0" dirty="0">
                <a:solidFill>
                  <a:schemeClr val="tx1"/>
                </a:solidFill>
              </a:rPr>
              <a:t>-Learning-Basiskurs „Forschungsdatenmanagement“ (Version 0.1). https://landesinitiativefdmnrw.github.io/FDMatStudium/thk/texte/VL_09_Finden.html </a:t>
            </a:r>
            <a:br>
              <a:rPr lang="de-DE" b="0" dirty="0">
                <a:solidFill>
                  <a:schemeClr val="tx1"/>
                </a:solidFill>
              </a:rPr>
            </a:br>
            <a:r>
              <a:rPr lang="de-DE" b="0" dirty="0">
                <a:solidFill>
                  <a:schemeClr val="tx1"/>
                </a:solidFill>
              </a:rPr>
              <a:t>Lowe, D.B., White, D., &amp; Novak, E.R. (2022). Module 7: </a:t>
            </a:r>
            <a:r>
              <a:rPr lang="de-DE" b="0" dirty="0" err="1">
                <a:solidFill>
                  <a:schemeClr val="tx1"/>
                </a:solidFill>
              </a:rPr>
              <a:t>Repositories</a:t>
            </a:r>
            <a:r>
              <a:rPr lang="de-DE" b="0" dirty="0">
                <a:solidFill>
                  <a:schemeClr val="tx1"/>
                </a:solidFill>
              </a:rPr>
              <a:t>, </a:t>
            </a:r>
            <a:r>
              <a:rPr lang="de-DE" b="0" dirty="0" err="1">
                <a:solidFill>
                  <a:schemeClr val="tx1"/>
                </a:solidFill>
              </a:rPr>
              <a:t>Archiving</a:t>
            </a:r>
            <a:r>
              <a:rPr lang="de-DE" b="0" dirty="0">
                <a:solidFill>
                  <a:schemeClr val="tx1"/>
                </a:solidFill>
              </a:rPr>
              <a:t> &amp; </a:t>
            </a:r>
            <a:r>
              <a:rPr lang="de-DE" b="0" dirty="0" err="1">
                <a:solidFill>
                  <a:schemeClr val="tx1"/>
                </a:solidFill>
              </a:rPr>
              <a:t>Preservation</a:t>
            </a:r>
            <a:r>
              <a:rPr lang="de-DE" b="0" dirty="0">
                <a:solidFill>
                  <a:schemeClr val="tx1"/>
                </a:solidFill>
              </a:rPr>
              <a:t>. New England Collaborative Data Management Curriculum. Abgerufen am 30.09.2025, von https://oercommons.org/courses/new-england-collaborative-data-management-curriculum) 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602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2000"/>
    </mc:Choice>
    <mc:Fallback>
      <p:transition spd="slow" advClick="0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7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7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8. Auffindbarkeit durch Suchmaschinen</a:t>
            </a:r>
            <a:br>
              <a:rPr lang="de-DE" dirty="0"/>
            </a:br>
            <a:endParaRPr lang="de-DE" dirty="0"/>
          </a:p>
        </p:txBody>
      </p:sp>
      <p:pic>
        <p:nvPicPr>
          <p:cNvPr id="9" name="Inhaltsplatzhalter 8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099" y="1605293"/>
            <a:ext cx="1108213" cy="1195704"/>
          </a:xfrm>
        </p:spPr>
      </p:pic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20" y="2386343"/>
            <a:ext cx="4153275" cy="3111875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6631388" y="1890664"/>
            <a:ext cx="437321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Cocomaterial" panose="02000503000000000000" pitchFamily="50" charset="0"/>
              </a:rPr>
              <a:t>Passende Daten Projekt XY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6319639" y="2924494"/>
            <a:ext cx="455609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Cocomaterial" panose="02000503000000000000" pitchFamily="50" charset="0"/>
              </a:rPr>
              <a:t>	1. Unser Datensatz</a:t>
            </a:r>
          </a:p>
          <a:p>
            <a:r>
              <a:rPr lang="de-DE" sz="2800" dirty="0">
                <a:latin typeface="Cocomaterial" panose="02000503000000000000" pitchFamily="50" charset="0"/>
              </a:rPr>
              <a:t>	</a:t>
            </a:r>
          </a:p>
          <a:p>
            <a:r>
              <a:rPr lang="de-DE" sz="2800" dirty="0">
                <a:latin typeface="Cocomaterial" panose="02000503000000000000" pitchFamily="50" charset="0"/>
              </a:rPr>
              <a:t>	2. Anderer Datensatz</a:t>
            </a:r>
          </a:p>
          <a:p>
            <a:r>
              <a:rPr lang="de-DE" sz="2800" dirty="0">
                <a:latin typeface="Cocomaterial" panose="02000503000000000000" pitchFamily="50" charset="0"/>
              </a:rPr>
              <a:t>	</a:t>
            </a:r>
          </a:p>
          <a:p>
            <a:r>
              <a:rPr lang="de-DE" sz="2800" dirty="0">
                <a:latin typeface="Cocomaterial" panose="02000503000000000000" pitchFamily="50" charset="0"/>
              </a:rPr>
              <a:t>	3. Noch anderer Datensatz</a:t>
            </a:r>
          </a:p>
        </p:txBody>
      </p:sp>
      <p:pic>
        <p:nvPicPr>
          <p:cNvPr id="3" name="DIMRUHR_VideoRepositoriumAudio_F12_Suchmaschinen_v1">
            <a:hlinkClick r:id="" action="ppaction://media"/>
            <a:extLst>
              <a:ext uri="{FF2B5EF4-FFF2-40B4-BE49-F238E27FC236}">
                <a16:creationId xmlns:a16="http://schemas.microsoft.com/office/drawing/2014/main" id="{AD3CBFA2-28FF-51AA-20B3-422F26387E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814865" y="5743713"/>
            <a:ext cx="406400" cy="406400"/>
          </a:xfrm>
          <a:prstGeom prst="rect">
            <a:avLst/>
          </a:prstGeom>
        </p:spPr>
      </p:pic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323837EA-5066-BA4D-A49D-9457830957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-92" y="6382689"/>
            <a:ext cx="12012583" cy="469310"/>
          </a:xfrm>
        </p:spPr>
        <p:txBody>
          <a:bodyPr/>
          <a:lstStyle/>
          <a:p>
            <a:r>
              <a:rPr lang="de-DE" b="0" dirty="0">
                <a:solidFill>
                  <a:schemeClr val="tx1"/>
                </a:solidFill>
              </a:rPr>
              <a:t>Quellen:</a:t>
            </a:r>
            <a:br>
              <a:rPr lang="de-DE" b="0" dirty="0">
                <a:solidFill>
                  <a:schemeClr val="tx1"/>
                </a:solidFill>
              </a:rPr>
            </a:br>
            <a:r>
              <a:rPr lang="de-DE" b="0" dirty="0" err="1">
                <a:solidFill>
                  <a:schemeClr val="tx1"/>
                </a:solidFill>
              </a:rPr>
              <a:t>Blümm</a:t>
            </a:r>
            <a:r>
              <a:rPr lang="de-DE" b="0" dirty="0">
                <a:solidFill>
                  <a:schemeClr val="tx1"/>
                </a:solidFill>
              </a:rPr>
              <a:t>, M., Fritsch, K., Bock, S., </a:t>
            </a:r>
            <a:r>
              <a:rPr lang="de-DE" b="0" dirty="0" err="1">
                <a:solidFill>
                  <a:schemeClr val="tx1"/>
                </a:solidFill>
              </a:rPr>
              <a:t>Hackenbuchner</a:t>
            </a:r>
            <a:r>
              <a:rPr lang="de-DE" b="0" dirty="0">
                <a:solidFill>
                  <a:schemeClr val="tx1"/>
                </a:solidFill>
              </a:rPr>
              <a:t>, J., Arning, U., &amp; </a:t>
            </a:r>
            <a:r>
              <a:rPr lang="de-DE" b="0" dirty="0" err="1">
                <a:solidFill>
                  <a:schemeClr val="tx1"/>
                </a:solidFill>
              </a:rPr>
              <a:t>Förstner</a:t>
            </a:r>
            <a:r>
              <a:rPr lang="de-DE" b="0" dirty="0">
                <a:solidFill>
                  <a:schemeClr val="tx1"/>
                </a:solidFill>
              </a:rPr>
              <a:t>, K. U. (2024). VL_09_Finden. </a:t>
            </a:r>
            <a:r>
              <a:rPr lang="de-DE" b="0" dirty="0" err="1">
                <a:solidFill>
                  <a:schemeClr val="tx1"/>
                </a:solidFill>
              </a:rPr>
              <a:t>FDM@Studium.nrw</a:t>
            </a:r>
            <a:r>
              <a:rPr lang="de-DE" b="0" dirty="0">
                <a:solidFill>
                  <a:schemeClr val="tx1"/>
                </a:solidFill>
              </a:rPr>
              <a:t> </a:t>
            </a:r>
            <a:r>
              <a:rPr lang="de-DE" b="0" dirty="0" err="1">
                <a:solidFill>
                  <a:schemeClr val="tx1"/>
                </a:solidFill>
              </a:rPr>
              <a:t>Blended</a:t>
            </a:r>
            <a:r>
              <a:rPr lang="de-DE" b="0" dirty="0">
                <a:solidFill>
                  <a:schemeClr val="tx1"/>
                </a:solidFill>
              </a:rPr>
              <a:t>-Learning-Basiskurs „Forschungsdatenmanagement“ (Version 0.1). https://landesinitiativefdmnrw.github.io/FDMatStudium/thk/texte/VL_09_Finden.html </a:t>
            </a:r>
            <a:br>
              <a:rPr lang="de-DE" b="0" dirty="0">
                <a:solidFill>
                  <a:schemeClr val="tx1"/>
                </a:solidFill>
              </a:rPr>
            </a:br>
            <a:r>
              <a:rPr lang="de-DE" b="0" dirty="0">
                <a:solidFill>
                  <a:schemeClr val="tx1"/>
                </a:solidFill>
              </a:rPr>
              <a:t>Lowe, D.B., White, D., &amp; Novak, E.R. (2022). Module 7: </a:t>
            </a:r>
            <a:r>
              <a:rPr lang="de-DE" b="0" dirty="0" err="1">
                <a:solidFill>
                  <a:schemeClr val="tx1"/>
                </a:solidFill>
              </a:rPr>
              <a:t>Repositories</a:t>
            </a:r>
            <a:r>
              <a:rPr lang="de-DE" b="0" dirty="0">
                <a:solidFill>
                  <a:schemeClr val="tx1"/>
                </a:solidFill>
              </a:rPr>
              <a:t>, </a:t>
            </a:r>
            <a:r>
              <a:rPr lang="de-DE" b="0" dirty="0" err="1">
                <a:solidFill>
                  <a:schemeClr val="tx1"/>
                </a:solidFill>
              </a:rPr>
              <a:t>Archiving</a:t>
            </a:r>
            <a:r>
              <a:rPr lang="de-DE" b="0" dirty="0">
                <a:solidFill>
                  <a:schemeClr val="tx1"/>
                </a:solidFill>
              </a:rPr>
              <a:t> &amp; </a:t>
            </a:r>
            <a:r>
              <a:rPr lang="de-DE" b="0" dirty="0" err="1">
                <a:solidFill>
                  <a:schemeClr val="tx1"/>
                </a:solidFill>
              </a:rPr>
              <a:t>Preservation</a:t>
            </a:r>
            <a:r>
              <a:rPr lang="de-DE" b="0" dirty="0">
                <a:solidFill>
                  <a:schemeClr val="tx1"/>
                </a:solidFill>
              </a:rPr>
              <a:t>. New England Collaborative Data Management Curriculum. Abgerufen am 30.09.2025, von https://oercommons.org/courses/new-england-collaborative-data-management-curriculum) 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924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000"/>
    </mc:Choice>
    <mc:Fallback>
      <p:transition spd="slow" advTm="2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9. Zusätzliche Services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3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Denkbare Features:</a:t>
            </a:r>
          </a:p>
          <a:p>
            <a:r>
              <a:rPr lang="de-DE" sz="3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Datenbereinigung</a:t>
            </a:r>
          </a:p>
          <a:p>
            <a:r>
              <a:rPr lang="de-DE" sz="3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Format-Migration </a:t>
            </a:r>
          </a:p>
          <a:p>
            <a:r>
              <a:rPr lang="de-DE" sz="3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Normalisierung</a:t>
            </a:r>
          </a:p>
          <a:p>
            <a:r>
              <a:rPr lang="de-DE" sz="3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Beratung bei der Metadatenerstellung</a:t>
            </a:r>
          </a:p>
          <a:p>
            <a:r>
              <a:rPr lang="de-DE" sz="3000" b="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Bitstream</a:t>
            </a:r>
            <a:r>
              <a:rPr lang="de-DE" sz="3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3000" b="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Preservation</a:t>
            </a:r>
            <a:endParaRPr lang="de-DE" sz="30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e-DE" sz="3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Virus-Scan</a:t>
            </a:r>
          </a:p>
          <a:p>
            <a:r>
              <a:rPr lang="de-DE" sz="3000" b="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Versionierung</a:t>
            </a:r>
            <a:endParaRPr lang="de-DE" sz="30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481" y="1796337"/>
            <a:ext cx="4197543" cy="4330024"/>
          </a:xfrm>
          <a:prstGeom prst="rect">
            <a:avLst/>
          </a:prstGeom>
        </p:spPr>
      </p:pic>
      <p:pic>
        <p:nvPicPr>
          <p:cNvPr id="9" name="DIMRUHR_VideoRepositoriumAudio_F13_Weitere_v1">
            <a:hlinkClick r:id="" action="ppaction://media"/>
            <a:extLst>
              <a:ext uri="{FF2B5EF4-FFF2-40B4-BE49-F238E27FC236}">
                <a16:creationId xmlns:a16="http://schemas.microsoft.com/office/drawing/2014/main" id="{B16393A8-139D-8248-A984-2EC1C1501E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34014" y="5719961"/>
            <a:ext cx="406400" cy="406400"/>
          </a:xfrm>
          <a:prstGeom prst="rect">
            <a:avLst/>
          </a:prstGeom>
        </p:spPr>
      </p:pic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418EC159-6857-7D76-E209-AB07C32B99F3}"/>
              </a:ext>
            </a:extLst>
          </p:cNvPr>
          <p:cNvSpPr txBox="1">
            <a:spLocks/>
          </p:cNvSpPr>
          <p:nvPr/>
        </p:nvSpPr>
        <p:spPr>
          <a:xfrm>
            <a:off x="0" y="6388690"/>
            <a:ext cx="12012583" cy="46931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tx1"/>
                </a:solidFill>
              </a:rPr>
              <a:t>Quellen: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 err="1">
                <a:solidFill>
                  <a:schemeClr val="tx1"/>
                </a:solidFill>
              </a:rPr>
              <a:t>Blümm</a:t>
            </a:r>
            <a:r>
              <a:rPr lang="de-DE" dirty="0">
                <a:solidFill>
                  <a:schemeClr val="tx1"/>
                </a:solidFill>
              </a:rPr>
              <a:t>, M., Fritsch, K., Bock, S., </a:t>
            </a:r>
            <a:r>
              <a:rPr lang="de-DE" dirty="0" err="1">
                <a:solidFill>
                  <a:schemeClr val="tx1"/>
                </a:solidFill>
              </a:rPr>
              <a:t>Hackenbuchner</a:t>
            </a:r>
            <a:r>
              <a:rPr lang="de-DE" dirty="0">
                <a:solidFill>
                  <a:schemeClr val="tx1"/>
                </a:solidFill>
              </a:rPr>
              <a:t>, J., Arning, U., &amp; </a:t>
            </a:r>
            <a:r>
              <a:rPr lang="de-DE" dirty="0" err="1">
                <a:solidFill>
                  <a:schemeClr val="tx1"/>
                </a:solidFill>
              </a:rPr>
              <a:t>Förstner</a:t>
            </a:r>
            <a:r>
              <a:rPr lang="de-DE" dirty="0">
                <a:solidFill>
                  <a:schemeClr val="tx1"/>
                </a:solidFill>
              </a:rPr>
              <a:t>, K. U. (2024). VL_09_Finden. </a:t>
            </a:r>
            <a:r>
              <a:rPr lang="de-DE" dirty="0" err="1">
                <a:solidFill>
                  <a:schemeClr val="tx1"/>
                </a:solidFill>
              </a:rPr>
              <a:t>FDM@Studium.nrw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Blended</a:t>
            </a:r>
            <a:r>
              <a:rPr lang="de-DE" dirty="0">
                <a:solidFill>
                  <a:schemeClr val="tx1"/>
                </a:solidFill>
              </a:rPr>
              <a:t>-Learning-Basiskurs „Forschungsdatenmanagement“ (Version 0.1). https://landesinitiativefdmnrw.github.io/FDMatStudium/thk/texte/VL_09_Finden.html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Lowe, D.B., White, D., &amp; Novak, E.R. (2022). Module 7: </a:t>
            </a:r>
            <a:r>
              <a:rPr lang="de-DE" dirty="0" err="1">
                <a:solidFill>
                  <a:schemeClr val="tx1"/>
                </a:solidFill>
              </a:rPr>
              <a:t>Repositories</a:t>
            </a:r>
            <a:r>
              <a:rPr lang="de-DE" dirty="0">
                <a:solidFill>
                  <a:schemeClr val="tx1"/>
                </a:solidFill>
              </a:rPr>
              <a:t>, </a:t>
            </a:r>
            <a:r>
              <a:rPr lang="de-DE" dirty="0" err="1">
                <a:solidFill>
                  <a:schemeClr val="tx1"/>
                </a:solidFill>
              </a:rPr>
              <a:t>Archiving</a:t>
            </a:r>
            <a:r>
              <a:rPr lang="de-DE" dirty="0">
                <a:solidFill>
                  <a:schemeClr val="tx1"/>
                </a:solidFill>
              </a:rPr>
              <a:t> &amp; </a:t>
            </a:r>
            <a:r>
              <a:rPr lang="de-DE" dirty="0" err="1">
                <a:solidFill>
                  <a:schemeClr val="tx1"/>
                </a:solidFill>
              </a:rPr>
              <a:t>Preservation</a:t>
            </a:r>
            <a:r>
              <a:rPr lang="de-DE" dirty="0">
                <a:solidFill>
                  <a:schemeClr val="tx1"/>
                </a:solidFill>
              </a:rPr>
              <a:t>. New England Collaborative Data Management Curriculum. Abgerufen am 30.09.2025, von https://oercommons.org/courses/new-england-collaborative-data-management-curriculum) </a:t>
            </a:r>
          </a:p>
        </p:txBody>
      </p:sp>
    </p:spTree>
    <p:extLst>
      <p:ext uri="{BB962C8B-B14F-4D97-AF65-F5344CB8AC3E}">
        <p14:creationId xmlns:p14="http://schemas.microsoft.com/office/powerpoint/2010/main" val="2723250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2000"/>
    </mc:Choice>
    <mc:Fallback>
      <p:transition spd="slow" advClick="0" advTm="3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1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Zusammenfassung</a:t>
            </a:r>
          </a:p>
        </p:txBody>
      </p:sp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44" y="1656592"/>
            <a:ext cx="4832721" cy="4271963"/>
          </a:xfrm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6096000" y="1979994"/>
            <a:ext cx="584685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Achte auf Technik, Offenheit, dauerhafte Kennzeichnung, gute Metadaten, Zertifizierung, faire Kosten, Nachhaltigkeit und Sichtbarkeit. Dann hast du ein geeignetes Repositorium, das deine Daten genauso verwahrt, wie sie gebraucht werden. </a:t>
            </a:r>
          </a:p>
        </p:txBody>
      </p:sp>
      <p:pic>
        <p:nvPicPr>
          <p:cNvPr id="3" name="DIMRUHR_VideoRepositoriumAudio_F14_Abschluss_v1">
            <a:hlinkClick r:id="" action="ppaction://media"/>
            <a:extLst>
              <a:ext uri="{FF2B5EF4-FFF2-40B4-BE49-F238E27FC236}">
                <a16:creationId xmlns:a16="http://schemas.microsoft.com/office/drawing/2014/main" id="{4E24DFF4-F637-9884-9AFE-0C9E888631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03238" y="572535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32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000"/>
    </mc:Choice>
    <mc:Fallback>
      <p:transition spd="slow" advTm="1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8289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49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Quellenverzeichnis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374847"/>
            <a:ext cx="10515600" cy="4722227"/>
          </a:xfrm>
        </p:spPr>
        <p:txBody>
          <a:bodyPr/>
          <a:lstStyle/>
          <a:p>
            <a:r>
              <a:rPr lang="de-DE" b="0" dirty="0" err="1">
                <a:solidFill>
                  <a:schemeClr val="tx1"/>
                </a:solidFill>
              </a:rPr>
              <a:t>Blümm</a:t>
            </a:r>
            <a:r>
              <a:rPr lang="de-DE" b="0" dirty="0">
                <a:solidFill>
                  <a:schemeClr val="tx1"/>
                </a:solidFill>
              </a:rPr>
              <a:t>, M., Fritsch, K., Bock, S., </a:t>
            </a:r>
            <a:r>
              <a:rPr lang="de-DE" b="0" dirty="0" err="1">
                <a:solidFill>
                  <a:schemeClr val="tx1"/>
                </a:solidFill>
              </a:rPr>
              <a:t>Hackenbuchner</a:t>
            </a:r>
            <a:r>
              <a:rPr lang="de-DE" b="0" dirty="0">
                <a:solidFill>
                  <a:schemeClr val="tx1"/>
                </a:solidFill>
              </a:rPr>
              <a:t>, J., </a:t>
            </a:r>
            <a:r>
              <a:rPr lang="de-DE" b="0" dirty="0" err="1">
                <a:solidFill>
                  <a:schemeClr val="tx1"/>
                </a:solidFill>
              </a:rPr>
              <a:t>Arning</a:t>
            </a:r>
            <a:r>
              <a:rPr lang="de-DE" b="0" dirty="0">
                <a:solidFill>
                  <a:schemeClr val="tx1"/>
                </a:solidFill>
              </a:rPr>
              <a:t>, U., &amp; </a:t>
            </a:r>
            <a:r>
              <a:rPr lang="de-DE" b="0" dirty="0" err="1">
                <a:solidFill>
                  <a:schemeClr val="tx1"/>
                </a:solidFill>
              </a:rPr>
              <a:t>Förstner</a:t>
            </a:r>
            <a:r>
              <a:rPr lang="de-DE" b="0" dirty="0">
                <a:solidFill>
                  <a:schemeClr val="tx1"/>
                </a:solidFill>
              </a:rPr>
              <a:t>, K. U. (2024). VL_09_Finden. </a:t>
            </a:r>
            <a:r>
              <a:rPr lang="de-DE" b="0" dirty="0" err="1">
                <a:solidFill>
                  <a:schemeClr val="tx1"/>
                </a:solidFill>
              </a:rPr>
              <a:t>FDM@Studium.nrw</a:t>
            </a:r>
            <a:r>
              <a:rPr lang="de-DE" b="0" dirty="0">
                <a:solidFill>
                  <a:schemeClr val="tx1"/>
                </a:solidFill>
              </a:rPr>
              <a:t> </a:t>
            </a:r>
            <a:r>
              <a:rPr lang="de-DE" b="0" dirty="0" err="1">
                <a:solidFill>
                  <a:schemeClr val="tx1"/>
                </a:solidFill>
              </a:rPr>
              <a:t>Blended</a:t>
            </a:r>
            <a:r>
              <a:rPr lang="de-DE" b="0" dirty="0">
                <a:solidFill>
                  <a:schemeClr val="tx1"/>
                </a:solidFill>
              </a:rPr>
              <a:t>-Learning-Basiskurs „Forschungsdatenmanagement“ (Version 0.1). https://landesinitiativefdmnrw.github.io/FDMatStudium/thk/texte/VL_09_Finden.html </a:t>
            </a:r>
          </a:p>
          <a:p>
            <a:r>
              <a:rPr lang="de-DE" b="0" dirty="0">
                <a:solidFill>
                  <a:schemeClr val="tx1"/>
                </a:solidFill>
              </a:rPr>
              <a:t>Lowe, D.B., White, D., &amp; Novak, E.R. (2022). Module 7: </a:t>
            </a:r>
            <a:r>
              <a:rPr lang="de-DE" b="0" dirty="0" err="1">
                <a:solidFill>
                  <a:schemeClr val="tx1"/>
                </a:solidFill>
              </a:rPr>
              <a:t>Repositories</a:t>
            </a:r>
            <a:r>
              <a:rPr lang="de-DE" b="0" dirty="0">
                <a:solidFill>
                  <a:schemeClr val="tx1"/>
                </a:solidFill>
              </a:rPr>
              <a:t>, </a:t>
            </a:r>
            <a:r>
              <a:rPr lang="de-DE" b="0" dirty="0" err="1">
                <a:solidFill>
                  <a:schemeClr val="tx1"/>
                </a:solidFill>
              </a:rPr>
              <a:t>Archiving</a:t>
            </a:r>
            <a:r>
              <a:rPr lang="de-DE" b="0" dirty="0">
                <a:solidFill>
                  <a:schemeClr val="tx1"/>
                </a:solidFill>
              </a:rPr>
              <a:t> &amp; </a:t>
            </a:r>
            <a:r>
              <a:rPr lang="de-DE" b="0" dirty="0" err="1">
                <a:solidFill>
                  <a:schemeClr val="tx1"/>
                </a:solidFill>
              </a:rPr>
              <a:t>Preservation</a:t>
            </a:r>
            <a:r>
              <a:rPr lang="de-DE" b="0" dirty="0">
                <a:solidFill>
                  <a:schemeClr val="tx1"/>
                </a:solidFill>
              </a:rPr>
              <a:t>. New England Collaborative Data Management Curriculum. Abgerufen am 30.09.2025, von https://oercommons.org/courses/new-england-collaborative-data-management-curriculum) 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AF7BE-D89C-6B49-BAC7-BAB901C4C797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2038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FE5AF5E7-3260-B230-44D6-E7E8D0BA2CF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198" y="2532461"/>
            <a:ext cx="10657115" cy="97746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BC2321F-F9E5-67A4-503D-D0390D7E28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80AFC2-1A21-C878-A9E2-D722204D8C7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304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4776ADE-EBA9-878E-E35A-A668203F7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z="3400" dirty="0"/>
              <a:t>AUSWAHL EINES GEEIGNETEN REPOSITORIUMS</a:t>
            </a:r>
          </a:p>
        </p:txBody>
      </p:sp>
      <p:pic>
        <p:nvPicPr>
          <p:cNvPr id="8" name="DIMRUHR_VideoRepositoriumAudio_F03_Lernziele_v1">
            <a:hlinkClick r:id="" action="ppaction://media"/>
            <a:extLst>
              <a:ext uri="{FF2B5EF4-FFF2-40B4-BE49-F238E27FC236}">
                <a16:creationId xmlns:a16="http://schemas.microsoft.com/office/drawing/2014/main" id="{E8753628-A406-FC15-EB13-C3523879F6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510387" y="54176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35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Lernziele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189956"/>
            <a:ext cx="10515600" cy="700134"/>
          </a:xfrm>
        </p:spPr>
        <p:txBody>
          <a:bodyPr/>
          <a:lstStyle/>
          <a:p>
            <a:pPr marL="0" indent="0">
              <a:buNone/>
            </a:pPr>
            <a:r>
              <a:rPr lang="de-DE" sz="32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Am Ende des Videos solltest du in der Lage sein…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BC2B4A0-E79B-EE9B-ED68-7E2EC026CF99}"/>
              </a:ext>
            </a:extLst>
          </p:cNvPr>
          <p:cNvSpPr txBox="1"/>
          <p:nvPr/>
        </p:nvSpPr>
        <p:spPr>
          <a:xfrm>
            <a:off x="838200" y="2817356"/>
            <a:ext cx="106361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Kriterien für die Auswahl eines Repositoriums zu formulieren.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Vor- und Nachteile verschiedener Datenrepositorien zu benennen.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ein passendes Repositorium für eine Langzeitarchivierung eigenständig auszuwählen.</a:t>
            </a:r>
            <a:endParaRPr lang="de-DE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637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7000"/>
    </mc:Choice>
    <mc:Fallback>
      <p:transition spd="slow" advClick="0" advTm="1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AUSWAHL </a:t>
            </a:r>
            <a:r>
              <a:rPr lang="de-DE"/>
              <a:t>EINES REPOSITORIUMS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34571" y="3423137"/>
            <a:ext cx="1615477" cy="1574505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76966" y="1142424"/>
            <a:ext cx="2515744" cy="1718136"/>
          </a:xfrm>
          <a:prstGeom prst="rect">
            <a:avLst/>
          </a:prstGeom>
        </p:spPr>
      </p:pic>
      <p:pic>
        <p:nvPicPr>
          <p:cNvPr id="3" name="Inhaltsplatzhalter 2"/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53" y="1656592"/>
            <a:ext cx="6236038" cy="4271963"/>
          </a:xfrm>
        </p:spPr>
      </p:pic>
      <p:sp>
        <p:nvSpPr>
          <p:cNvPr id="10" name="Textfeld 9"/>
          <p:cNvSpPr txBox="1"/>
          <p:nvPr/>
        </p:nvSpPr>
        <p:spPr>
          <a:xfrm>
            <a:off x="6814456" y="1612053"/>
            <a:ext cx="495662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Register von Repositorien: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Re3data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OpenDOAR</a:t>
            </a:r>
            <a:endParaRPr lang="de-DE" sz="3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Repositorien der Gesundheits-, und Pflegewissenschaften von </a:t>
            </a:r>
            <a:r>
              <a:rPr lang="de-DE" sz="3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GesundFDM</a:t>
            </a:r>
            <a:r>
              <a:rPr lang="de-DE" sz="3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8" name="DIMRUHR_VideoRepositoriumAudio_F04_Intro_v1">
            <a:hlinkClick r:id="" action="ppaction://media"/>
            <a:extLst>
              <a:ext uri="{FF2B5EF4-FFF2-40B4-BE49-F238E27FC236}">
                <a16:creationId xmlns:a16="http://schemas.microsoft.com/office/drawing/2014/main" id="{36E892E1-9BFA-50D4-3E21-78B2213449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490303" y="5803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907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0"/>
    </mc:Choice>
    <mc:Fallback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0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1821651"/>
            <a:ext cx="4731017" cy="2744817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A3CBE909-A310-9931-CAFB-77572281D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de-DE" dirty="0"/>
              <a:t>Erfüllt technische Anforderungen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F97E17-78BE-8593-3B5F-0A26336A35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3844916" y="3565956"/>
            <a:ext cx="551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Cocomaterial" panose="02000503000000000000" pitchFamily="50" charset="0"/>
              </a:rPr>
              <a:t>.</a:t>
            </a:r>
            <a:r>
              <a:rPr lang="de-DE" sz="2800" dirty="0" err="1">
                <a:latin typeface="Cocomaterial" panose="02000503000000000000" pitchFamily="50" charset="0"/>
              </a:rPr>
              <a:t>csv</a:t>
            </a:r>
            <a:endParaRPr lang="de-DE" sz="2800" dirty="0">
              <a:latin typeface="Cocomaterial" panose="02000503000000000000" pitchFamily="50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844916" y="2656006"/>
            <a:ext cx="551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Cocomaterial" panose="02000503000000000000" pitchFamily="50" charset="0"/>
              </a:rPr>
              <a:t>.</a:t>
            </a:r>
            <a:r>
              <a:rPr lang="de-DE" sz="2800" dirty="0" err="1">
                <a:latin typeface="Cocomaterial" panose="02000503000000000000" pitchFamily="50" charset="0"/>
              </a:rPr>
              <a:t>tif</a:t>
            </a:r>
            <a:endParaRPr lang="de-DE" sz="2800" dirty="0">
              <a:latin typeface="Cocomaterial" panose="02000503000000000000" pitchFamily="50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844915" y="3194059"/>
            <a:ext cx="551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Cocomaterial" panose="02000503000000000000" pitchFamily="50" charset="0"/>
              </a:rPr>
              <a:t>.</a:t>
            </a:r>
            <a:r>
              <a:rPr lang="de-DE" sz="2800" dirty="0" err="1">
                <a:latin typeface="Cocomaterial" panose="02000503000000000000" pitchFamily="50" charset="0"/>
              </a:rPr>
              <a:t>txt</a:t>
            </a:r>
            <a:endParaRPr lang="de-DE" sz="2800" dirty="0">
              <a:latin typeface="Cocomaterial" panose="02000503000000000000" pitchFamily="50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2930515" y="3455669"/>
            <a:ext cx="660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Cocomaterial" panose="02000503000000000000" pitchFamily="50" charset="0"/>
              </a:rPr>
              <a:t>.</a:t>
            </a:r>
            <a:r>
              <a:rPr lang="de-DE" sz="2800" dirty="0" err="1">
                <a:latin typeface="Cocomaterial" panose="02000503000000000000" pitchFamily="50" charset="0"/>
              </a:rPr>
              <a:t>png</a:t>
            </a:r>
            <a:endParaRPr lang="de-DE" sz="2800" dirty="0">
              <a:latin typeface="Cocomaterial" panose="02000503000000000000" pitchFamily="50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895" y="3084760"/>
            <a:ext cx="330693" cy="248533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566" y="3597571"/>
            <a:ext cx="216616" cy="247561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325" y="2776409"/>
            <a:ext cx="330693" cy="248533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7437" y="3688251"/>
            <a:ext cx="330693" cy="248533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2882905" y="3024942"/>
            <a:ext cx="708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Cocomaterial" panose="02000503000000000000" pitchFamily="50" charset="0"/>
              </a:rPr>
              <a:t>.</a:t>
            </a:r>
            <a:r>
              <a:rPr lang="de-DE" sz="2800" dirty="0" err="1">
                <a:latin typeface="Cocomaterial" panose="02000503000000000000" pitchFamily="50" charset="0"/>
              </a:rPr>
              <a:t>pdf</a:t>
            </a:r>
            <a:endParaRPr lang="de-DE" sz="2800" dirty="0">
              <a:latin typeface="Cocomaterial" panose="02000503000000000000" pitchFamily="50" charset="0"/>
            </a:endParaRP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001" y="3422905"/>
            <a:ext cx="330693" cy="248533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56006"/>
            <a:ext cx="3622345" cy="3321848"/>
          </a:xfrm>
          <a:prstGeom prst="rect">
            <a:avLst/>
          </a:prstGeom>
        </p:spPr>
      </p:pic>
      <p:pic>
        <p:nvPicPr>
          <p:cNvPr id="4" name="DIMRUHR_VideoRepositoriumAudio_F05_TechnischeAnforderungen_v1">
            <a:hlinkClick r:id="" action="ppaction://media"/>
            <a:extLst>
              <a:ext uri="{FF2B5EF4-FFF2-40B4-BE49-F238E27FC236}">
                <a16:creationId xmlns:a16="http://schemas.microsoft.com/office/drawing/2014/main" id="{CD9062A7-B2D3-EAB2-2C2C-0B62B8A130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967871" y="5447242"/>
            <a:ext cx="406400" cy="406400"/>
          </a:xfrm>
          <a:prstGeom prst="rect">
            <a:avLst/>
          </a:prstGeom>
        </p:spPr>
      </p:pic>
      <p:sp>
        <p:nvSpPr>
          <p:cNvPr id="20" name="Textplatzhalter 5">
            <a:extLst>
              <a:ext uri="{FF2B5EF4-FFF2-40B4-BE49-F238E27FC236}">
                <a16:creationId xmlns:a16="http://schemas.microsoft.com/office/drawing/2014/main" id="{C0A20CCB-B1F4-A62C-0489-B990AE6A4A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-92" y="6382689"/>
            <a:ext cx="12012583" cy="469310"/>
          </a:xfrm>
        </p:spPr>
        <p:txBody>
          <a:bodyPr/>
          <a:lstStyle/>
          <a:p>
            <a:r>
              <a:rPr lang="de-DE" b="0" dirty="0">
                <a:solidFill>
                  <a:schemeClr val="tx1"/>
                </a:solidFill>
              </a:rPr>
              <a:t>Quellen:</a:t>
            </a:r>
            <a:br>
              <a:rPr lang="de-DE" b="0" dirty="0">
                <a:solidFill>
                  <a:schemeClr val="tx1"/>
                </a:solidFill>
              </a:rPr>
            </a:br>
            <a:r>
              <a:rPr lang="de-DE" b="0" dirty="0" err="1">
                <a:solidFill>
                  <a:schemeClr val="tx1"/>
                </a:solidFill>
              </a:rPr>
              <a:t>Blümm</a:t>
            </a:r>
            <a:r>
              <a:rPr lang="de-DE" b="0" dirty="0">
                <a:solidFill>
                  <a:schemeClr val="tx1"/>
                </a:solidFill>
              </a:rPr>
              <a:t>, M., Fritsch, K., Bock, S., </a:t>
            </a:r>
            <a:r>
              <a:rPr lang="de-DE" b="0" dirty="0" err="1">
                <a:solidFill>
                  <a:schemeClr val="tx1"/>
                </a:solidFill>
              </a:rPr>
              <a:t>Hackenbuchner</a:t>
            </a:r>
            <a:r>
              <a:rPr lang="de-DE" b="0" dirty="0">
                <a:solidFill>
                  <a:schemeClr val="tx1"/>
                </a:solidFill>
              </a:rPr>
              <a:t>, J., Arning, U., &amp; </a:t>
            </a:r>
            <a:r>
              <a:rPr lang="de-DE" b="0" dirty="0" err="1">
                <a:solidFill>
                  <a:schemeClr val="tx1"/>
                </a:solidFill>
              </a:rPr>
              <a:t>Förstner</a:t>
            </a:r>
            <a:r>
              <a:rPr lang="de-DE" b="0" dirty="0">
                <a:solidFill>
                  <a:schemeClr val="tx1"/>
                </a:solidFill>
              </a:rPr>
              <a:t>, K. U. (2024). VL_09_Finden. </a:t>
            </a:r>
            <a:r>
              <a:rPr lang="de-DE" b="0" dirty="0" err="1">
                <a:solidFill>
                  <a:schemeClr val="tx1"/>
                </a:solidFill>
              </a:rPr>
              <a:t>FDM@Studium.nrw</a:t>
            </a:r>
            <a:r>
              <a:rPr lang="de-DE" b="0" dirty="0">
                <a:solidFill>
                  <a:schemeClr val="tx1"/>
                </a:solidFill>
              </a:rPr>
              <a:t> </a:t>
            </a:r>
            <a:r>
              <a:rPr lang="de-DE" b="0" dirty="0" err="1">
                <a:solidFill>
                  <a:schemeClr val="tx1"/>
                </a:solidFill>
              </a:rPr>
              <a:t>Blended</a:t>
            </a:r>
            <a:r>
              <a:rPr lang="de-DE" b="0" dirty="0">
                <a:solidFill>
                  <a:schemeClr val="tx1"/>
                </a:solidFill>
              </a:rPr>
              <a:t>-Learning-Basiskurs „Forschungsdatenmanagement“ (Version 0.1). https://landesinitiativefdmnrw.github.io/FDMatStudium/thk/texte/VL_09_Finden.html </a:t>
            </a:r>
            <a:br>
              <a:rPr lang="de-DE" b="0" dirty="0">
                <a:solidFill>
                  <a:schemeClr val="tx1"/>
                </a:solidFill>
              </a:rPr>
            </a:br>
            <a:r>
              <a:rPr lang="de-DE" b="0" dirty="0">
                <a:solidFill>
                  <a:schemeClr val="tx1"/>
                </a:solidFill>
              </a:rPr>
              <a:t>Lowe, D.B., White, D., &amp; Novak, E.R. (2022). Module 7: </a:t>
            </a:r>
            <a:r>
              <a:rPr lang="de-DE" b="0" dirty="0" err="1">
                <a:solidFill>
                  <a:schemeClr val="tx1"/>
                </a:solidFill>
              </a:rPr>
              <a:t>Repositories</a:t>
            </a:r>
            <a:r>
              <a:rPr lang="de-DE" b="0" dirty="0">
                <a:solidFill>
                  <a:schemeClr val="tx1"/>
                </a:solidFill>
              </a:rPr>
              <a:t>, </a:t>
            </a:r>
            <a:r>
              <a:rPr lang="de-DE" b="0" dirty="0" err="1">
                <a:solidFill>
                  <a:schemeClr val="tx1"/>
                </a:solidFill>
              </a:rPr>
              <a:t>Archiving</a:t>
            </a:r>
            <a:r>
              <a:rPr lang="de-DE" b="0" dirty="0">
                <a:solidFill>
                  <a:schemeClr val="tx1"/>
                </a:solidFill>
              </a:rPr>
              <a:t> &amp; </a:t>
            </a:r>
            <a:r>
              <a:rPr lang="de-DE" b="0" dirty="0" err="1">
                <a:solidFill>
                  <a:schemeClr val="tx1"/>
                </a:solidFill>
              </a:rPr>
              <a:t>Preservation</a:t>
            </a:r>
            <a:r>
              <a:rPr lang="de-DE" b="0" dirty="0">
                <a:solidFill>
                  <a:schemeClr val="tx1"/>
                </a:solidFill>
              </a:rPr>
              <a:t>. New England Collaborative Data Management Curriculum. Abgerufen am 30.09.2025, von https://oercommons.org/courses/new-england-collaborative-data-management-curriculum) 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698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6000"/>
    </mc:Choice>
    <mc:Fallback>
      <p:transition spd="slow" advClick="0" advTm="1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96296E-6 L 0.08568 0.04005 C 0.10352 0.04908 0.13034 0.05394 0.15846 0.05394 C 0.1905 0.05394 0.21615 0.04908 0.23399 0.04005 L 0.31979 -2.96296E-6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90" y="268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7" presetClass="path" presetSubtype="0" accel="50000" de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6.25E-7 -1.85185E-6 L 0.12344 0.04005 C 0.14909 0.04908 0.18763 0.05394 0.22813 0.05394 C 0.27422 0.05394 0.31107 0.04908 0.33672 0.04005 L 0.46029 -1.85185E-6 " pathEditMode="relative" rAng="0" ptsTypes="AAA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08" y="268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7" presetClass="path" presetSubtype="0" accel="50000" decel="5000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-0.03112 -0.0382 L 0.08607 0.00185 C 0.11055 0.01087 0.14727 0.01574 0.18581 0.01574 C 0.22969 0.01574 0.26471 0.01087 0.28906 0.00185 L 0.40664 -0.0382 " pathEditMode="relative" rAng="0" ptsTypes="AAA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88" y="268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7" presetClass="path" presetSubtype="0" accel="50000" decel="5000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Motion origin="layout" path="M 0.00938 0.03796 L 0.11862 0.07801 C 0.14141 0.08703 0.17553 0.09189 0.21146 0.09189 C 0.25235 0.09189 0.28503 0.08703 0.30782 0.07801 L 0.41732 0.03796 " pathEditMode="relative" rAng="0" ptsTypes="AAAAA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91" y="268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7" presetClass="path" presetSubtype="0" accel="50000" decel="5000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Motion origin="layout" path="M 2.08333E-6 1.85185E-6 L 0.0888 0.04004 C 0.10729 0.04907 0.13502 0.05393 0.16419 0.05393 C 0.19739 0.05393 0.22396 0.04907 0.24245 0.04004 L 0.33138 1.85185E-6 " pathEditMode="relative" rAng="0" ptsTypes="AAA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63" y="268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  <p:bldP spid="11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3CBE909-A310-9931-CAFB-77572281D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Ist Open Access</a:t>
            </a:r>
          </a:p>
        </p:txBody>
      </p:sp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629" y="2643689"/>
            <a:ext cx="2880000" cy="1007644"/>
          </a:xfr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F97E17-78BE-8593-3B5F-0A26336A35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2944"/>
            <a:ext cx="2630347" cy="394552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1289" y="2643690"/>
            <a:ext cx="2880000" cy="1007643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1289" y="4747186"/>
            <a:ext cx="2880000" cy="1007643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61289" y="3695438"/>
            <a:ext cx="2880000" cy="1007643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26629" y="3702892"/>
            <a:ext cx="2880000" cy="1007643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26629" y="4750910"/>
            <a:ext cx="2880000" cy="1007643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69554"/>
            <a:ext cx="2630347" cy="3178335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5522686" y="1756229"/>
            <a:ext cx="4985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Cocomaterial" panose="02000503000000000000" pitchFamily="50" charset="0"/>
              </a:rPr>
              <a:t>Verschiedene CC-Lizenzen:</a:t>
            </a:r>
          </a:p>
        </p:txBody>
      </p:sp>
      <p:pic>
        <p:nvPicPr>
          <p:cNvPr id="4" name="DIMRUHR_VideoRepositoriumAudio_F06_OpenAccess_v1">
            <a:hlinkClick r:id="" action="ppaction://media"/>
            <a:extLst>
              <a:ext uri="{FF2B5EF4-FFF2-40B4-BE49-F238E27FC236}">
                <a16:creationId xmlns:a16="http://schemas.microsoft.com/office/drawing/2014/main" id="{56756271-5B0C-A73F-A86F-3DBD649957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616276" y="5754829"/>
            <a:ext cx="406400" cy="406400"/>
          </a:xfrm>
          <a:prstGeom prst="rect">
            <a:avLst/>
          </a:prstGeom>
        </p:spPr>
      </p:pic>
      <p:sp>
        <p:nvSpPr>
          <p:cNvPr id="16" name="Textplatzhalter 5">
            <a:extLst>
              <a:ext uri="{FF2B5EF4-FFF2-40B4-BE49-F238E27FC236}">
                <a16:creationId xmlns:a16="http://schemas.microsoft.com/office/drawing/2014/main" id="{0BDDC051-6AFD-DE7E-7D96-74D10B5528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-92" y="6382689"/>
            <a:ext cx="12012583" cy="469310"/>
          </a:xfrm>
        </p:spPr>
        <p:txBody>
          <a:bodyPr/>
          <a:lstStyle/>
          <a:p>
            <a:r>
              <a:rPr lang="de-DE" b="0" dirty="0">
                <a:solidFill>
                  <a:schemeClr val="tx1"/>
                </a:solidFill>
              </a:rPr>
              <a:t>Quellen:</a:t>
            </a:r>
            <a:br>
              <a:rPr lang="de-DE" b="0" dirty="0">
                <a:solidFill>
                  <a:schemeClr val="tx1"/>
                </a:solidFill>
              </a:rPr>
            </a:br>
            <a:r>
              <a:rPr lang="de-DE" b="0" dirty="0" err="1">
                <a:solidFill>
                  <a:schemeClr val="tx1"/>
                </a:solidFill>
              </a:rPr>
              <a:t>Blümm</a:t>
            </a:r>
            <a:r>
              <a:rPr lang="de-DE" b="0" dirty="0">
                <a:solidFill>
                  <a:schemeClr val="tx1"/>
                </a:solidFill>
              </a:rPr>
              <a:t>, M., Fritsch, K., Bock, S., </a:t>
            </a:r>
            <a:r>
              <a:rPr lang="de-DE" b="0" dirty="0" err="1">
                <a:solidFill>
                  <a:schemeClr val="tx1"/>
                </a:solidFill>
              </a:rPr>
              <a:t>Hackenbuchner</a:t>
            </a:r>
            <a:r>
              <a:rPr lang="de-DE" b="0" dirty="0">
                <a:solidFill>
                  <a:schemeClr val="tx1"/>
                </a:solidFill>
              </a:rPr>
              <a:t>, J., Arning, U., &amp; </a:t>
            </a:r>
            <a:r>
              <a:rPr lang="de-DE" b="0" dirty="0" err="1">
                <a:solidFill>
                  <a:schemeClr val="tx1"/>
                </a:solidFill>
              </a:rPr>
              <a:t>Förstner</a:t>
            </a:r>
            <a:r>
              <a:rPr lang="de-DE" b="0" dirty="0">
                <a:solidFill>
                  <a:schemeClr val="tx1"/>
                </a:solidFill>
              </a:rPr>
              <a:t>, K. U. (2024). VL_09_Finden. </a:t>
            </a:r>
            <a:r>
              <a:rPr lang="de-DE" b="0" dirty="0" err="1">
                <a:solidFill>
                  <a:schemeClr val="tx1"/>
                </a:solidFill>
              </a:rPr>
              <a:t>FDM@Studium.nrw</a:t>
            </a:r>
            <a:r>
              <a:rPr lang="de-DE" b="0" dirty="0">
                <a:solidFill>
                  <a:schemeClr val="tx1"/>
                </a:solidFill>
              </a:rPr>
              <a:t> </a:t>
            </a:r>
            <a:r>
              <a:rPr lang="de-DE" b="0" dirty="0" err="1">
                <a:solidFill>
                  <a:schemeClr val="tx1"/>
                </a:solidFill>
              </a:rPr>
              <a:t>Blended</a:t>
            </a:r>
            <a:r>
              <a:rPr lang="de-DE" b="0" dirty="0">
                <a:solidFill>
                  <a:schemeClr val="tx1"/>
                </a:solidFill>
              </a:rPr>
              <a:t>-Learning-Basiskurs „Forschungsdatenmanagement“ (Version 0.1). https://landesinitiativefdmnrw.github.io/FDMatStudium/thk/texte/VL_09_Finden.html </a:t>
            </a:r>
            <a:br>
              <a:rPr lang="de-DE" b="0" dirty="0">
                <a:solidFill>
                  <a:schemeClr val="tx1"/>
                </a:solidFill>
              </a:rPr>
            </a:br>
            <a:r>
              <a:rPr lang="de-DE" b="0" dirty="0">
                <a:solidFill>
                  <a:schemeClr val="tx1"/>
                </a:solidFill>
              </a:rPr>
              <a:t>Lowe, D.B., White, D., &amp; Novak, E.R. (2022). Module 7: </a:t>
            </a:r>
            <a:r>
              <a:rPr lang="de-DE" b="0" dirty="0" err="1">
                <a:solidFill>
                  <a:schemeClr val="tx1"/>
                </a:solidFill>
              </a:rPr>
              <a:t>Repositories</a:t>
            </a:r>
            <a:r>
              <a:rPr lang="de-DE" b="0" dirty="0">
                <a:solidFill>
                  <a:schemeClr val="tx1"/>
                </a:solidFill>
              </a:rPr>
              <a:t>, </a:t>
            </a:r>
            <a:r>
              <a:rPr lang="de-DE" b="0" dirty="0" err="1">
                <a:solidFill>
                  <a:schemeClr val="tx1"/>
                </a:solidFill>
              </a:rPr>
              <a:t>Archiving</a:t>
            </a:r>
            <a:r>
              <a:rPr lang="de-DE" b="0" dirty="0">
                <a:solidFill>
                  <a:schemeClr val="tx1"/>
                </a:solidFill>
              </a:rPr>
              <a:t> &amp; </a:t>
            </a:r>
            <a:r>
              <a:rPr lang="de-DE" b="0" dirty="0" err="1">
                <a:solidFill>
                  <a:schemeClr val="tx1"/>
                </a:solidFill>
              </a:rPr>
              <a:t>Preservation</a:t>
            </a:r>
            <a:r>
              <a:rPr lang="de-DE" b="0" dirty="0">
                <a:solidFill>
                  <a:schemeClr val="tx1"/>
                </a:solidFill>
              </a:rPr>
              <a:t>. New England Collaborative Data Management Curriculum. Abgerufen am 30.09.2025, von https://oercommons.org/courses/new-england-collaborative-data-management-curriculum) 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370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9000"/>
    </mc:Choice>
    <mc:Fallback>
      <p:transition spd="slow" advClick="0" advTm="1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Verwendet persistente </a:t>
            </a:r>
            <a:r>
              <a:rPr lang="de-DE" dirty="0" err="1"/>
              <a:t>Identifikatoren</a:t>
            </a:r>
            <a:br>
              <a:rPr lang="de-DE" dirty="0"/>
            </a:br>
            <a:endParaRPr lang="de-DE" dirty="0"/>
          </a:p>
        </p:txBody>
      </p:sp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002" y="4194628"/>
            <a:ext cx="1793086" cy="1747609"/>
          </a:xfrm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xfrm>
            <a:off x="997857" y="1181100"/>
            <a:ext cx="9368123" cy="358320"/>
          </a:xfrm>
        </p:spPr>
        <p:txBody>
          <a:bodyPr/>
          <a:lstStyle/>
          <a:p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367" y="1680349"/>
            <a:ext cx="3075090" cy="4243984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7168369" y="4590757"/>
            <a:ext cx="967563" cy="8399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err="1">
                <a:latin typeface="Cocomaterial" panose="02000503000000000000" pitchFamily="50" charset="0"/>
              </a:rPr>
              <a:t>doi</a:t>
            </a:r>
            <a:endParaRPr lang="de-DE" sz="3200" b="1" dirty="0">
              <a:latin typeface="Cocomaterial" panose="02000503000000000000" pitchFamily="50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168370" y="1994181"/>
            <a:ext cx="967563" cy="83997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latin typeface="Cocomaterial" panose="02000503000000000000" pitchFamily="50" charset="0"/>
              </a:rPr>
              <a:t>ORCID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132" y="1696089"/>
            <a:ext cx="1195841" cy="1462874"/>
          </a:xfrm>
          <a:prstGeom prst="rect">
            <a:avLst/>
          </a:prstGeom>
        </p:spPr>
      </p:pic>
      <p:graphicFrame>
        <p:nvGraphicFramePr>
          <p:cNvPr id="14" name="Tabel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766100"/>
              </p:ext>
            </p:extLst>
          </p:nvPr>
        </p:nvGraphicFramePr>
        <p:xfrm>
          <a:off x="8860127" y="4341474"/>
          <a:ext cx="1603832" cy="1524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0958">
                  <a:extLst>
                    <a:ext uri="{9D8B030D-6E8A-4147-A177-3AD203B41FA5}">
                      <a16:colId xmlns:a16="http://schemas.microsoft.com/office/drawing/2014/main" val="3217720401"/>
                    </a:ext>
                  </a:extLst>
                </a:gridCol>
                <a:gridCol w="400958">
                  <a:extLst>
                    <a:ext uri="{9D8B030D-6E8A-4147-A177-3AD203B41FA5}">
                      <a16:colId xmlns:a16="http://schemas.microsoft.com/office/drawing/2014/main" val="584639721"/>
                    </a:ext>
                  </a:extLst>
                </a:gridCol>
                <a:gridCol w="534246">
                  <a:extLst>
                    <a:ext uri="{9D8B030D-6E8A-4147-A177-3AD203B41FA5}">
                      <a16:colId xmlns:a16="http://schemas.microsoft.com/office/drawing/2014/main" val="3869727328"/>
                    </a:ext>
                  </a:extLst>
                </a:gridCol>
                <a:gridCol w="267670">
                  <a:extLst>
                    <a:ext uri="{9D8B030D-6E8A-4147-A177-3AD203B41FA5}">
                      <a16:colId xmlns:a16="http://schemas.microsoft.com/office/drawing/2014/main" val="3859104736"/>
                    </a:ext>
                  </a:extLst>
                </a:gridCol>
              </a:tblGrid>
              <a:tr h="295840">
                <a:tc>
                  <a:txBody>
                    <a:bodyPr/>
                    <a:lstStyle/>
                    <a:p>
                      <a:r>
                        <a:rPr lang="de-DE" sz="1400" dirty="0" err="1">
                          <a:latin typeface="Cocomaterial" panose="02000503000000000000" pitchFamily="50" charset="0"/>
                        </a:rPr>
                        <a:t>Id</a:t>
                      </a:r>
                      <a:endParaRPr lang="de-DE" sz="1400" dirty="0">
                        <a:latin typeface="Cocomaterial" panose="02000503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err="1">
                          <a:latin typeface="Cocomaterial" panose="02000503000000000000" pitchFamily="50" charset="0"/>
                        </a:rPr>
                        <a:t>age</a:t>
                      </a:r>
                      <a:endParaRPr lang="de-DE" sz="1400" dirty="0">
                        <a:latin typeface="Cocomaterial" panose="02000503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err="1">
                          <a:latin typeface="Cocomaterial" panose="02000503000000000000" pitchFamily="50" charset="0"/>
                        </a:rPr>
                        <a:t>code</a:t>
                      </a:r>
                      <a:endParaRPr lang="de-DE" sz="1400" dirty="0">
                        <a:latin typeface="Cocomaterial" panose="02000503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Cocomaterial" panose="02000503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5659183"/>
                  </a:ext>
                </a:extLst>
              </a:tr>
              <a:tr h="299947"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Cocomaterial" panose="02000503000000000000" pitchFamily="50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Cocomaterial" panose="02000503000000000000" pitchFamily="50" charset="0"/>
                        </a:rPr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Cocomaterial" panose="02000503000000000000" pitchFamily="50" charset="0"/>
                        </a:rPr>
                        <a:t>1111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>
                        <a:latin typeface="Cocomaterial" panose="02000503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4947894"/>
                  </a:ext>
                </a:extLst>
              </a:tr>
              <a:tr h="299947"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Cocomaterial" panose="02000503000000000000" pitchFamily="50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Cocomaterial" panose="02000503000000000000" pitchFamily="50" charset="0"/>
                        </a:rPr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Cocomaterial" panose="02000503000000000000" pitchFamily="50" charset="0"/>
                        </a:rPr>
                        <a:t>1101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Cocomaterial" panose="02000503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440071"/>
                  </a:ext>
                </a:extLst>
              </a:tr>
              <a:tr h="299947"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Cocomaterial" panose="02000503000000000000" pitchFamily="50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Cocomaterial" panose="02000503000000000000" pitchFamily="50" charset="0"/>
                        </a:rPr>
                        <a:t>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Cocomaterial" panose="02000503000000000000" pitchFamily="50" charset="0"/>
                        </a:rPr>
                        <a:t>0100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Cocomaterial" panose="02000503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056482"/>
                  </a:ext>
                </a:extLst>
              </a:tr>
              <a:tr h="299947"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Cocomaterial" panose="02000503000000000000" pitchFamily="50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Cocomaterial" panose="02000503000000000000" pitchFamily="50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Cocomaterial" panose="02000503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Cocomaterial" panose="02000503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067556"/>
                  </a:ext>
                </a:extLst>
              </a:tr>
            </a:tbl>
          </a:graphicData>
        </a:graphic>
      </p:graphicFrame>
      <p:pic>
        <p:nvPicPr>
          <p:cNvPr id="15" name="Grafik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05196">
            <a:off x="5810295" y="1975836"/>
            <a:ext cx="410068" cy="1782377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91046">
            <a:off x="5730466" y="3808173"/>
            <a:ext cx="410068" cy="1782377"/>
          </a:xfrm>
          <a:prstGeom prst="rect">
            <a:avLst/>
          </a:prstGeom>
        </p:spPr>
      </p:pic>
      <p:pic>
        <p:nvPicPr>
          <p:cNvPr id="3" name="DIMRUHR_VideoRepositoriumAudio_F07_PID_v1">
            <a:hlinkClick r:id="" action="ppaction://media"/>
            <a:extLst>
              <a:ext uri="{FF2B5EF4-FFF2-40B4-BE49-F238E27FC236}">
                <a16:creationId xmlns:a16="http://schemas.microsoft.com/office/drawing/2014/main" id="{8BD0C54A-5124-EFD0-E01E-6D4204C2DB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794003" y="5459074"/>
            <a:ext cx="406400" cy="406400"/>
          </a:xfrm>
          <a:prstGeom prst="rect">
            <a:avLst/>
          </a:prstGeom>
        </p:spPr>
      </p:pic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DE7BC1C4-370B-F36C-C448-FD14952C32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-92" y="6382689"/>
            <a:ext cx="12012583" cy="469310"/>
          </a:xfrm>
        </p:spPr>
        <p:txBody>
          <a:bodyPr/>
          <a:lstStyle/>
          <a:p>
            <a:r>
              <a:rPr lang="de-DE" b="0" dirty="0">
                <a:solidFill>
                  <a:schemeClr val="tx1"/>
                </a:solidFill>
              </a:rPr>
              <a:t>Quellen:</a:t>
            </a:r>
            <a:br>
              <a:rPr lang="de-DE" b="0" dirty="0">
                <a:solidFill>
                  <a:schemeClr val="tx1"/>
                </a:solidFill>
              </a:rPr>
            </a:br>
            <a:r>
              <a:rPr lang="de-DE" b="0" dirty="0" err="1">
                <a:solidFill>
                  <a:schemeClr val="tx1"/>
                </a:solidFill>
              </a:rPr>
              <a:t>Blümm</a:t>
            </a:r>
            <a:r>
              <a:rPr lang="de-DE" b="0" dirty="0">
                <a:solidFill>
                  <a:schemeClr val="tx1"/>
                </a:solidFill>
              </a:rPr>
              <a:t>, M., Fritsch, K., Bock, S., </a:t>
            </a:r>
            <a:r>
              <a:rPr lang="de-DE" b="0" dirty="0" err="1">
                <a:solidFill>
                  <a:schemeClr val="tx1"/>
                </a:solidFill>
              </a:rPr>
              <a:t>Hackenbuchner</a:t>
            </a:r>
            <a:r>
              <a:rPr lang="de-DE" b="0" dirty="0">
                <a:solidFill>
                  <a:schemeClr val="tx1"/>
                </a:solidFill>
              </a:rPr>
              <a:t>, J., Arning, U., &amp; </a:t>
            </a:r>
            <a:r>
              <a:rPr lang="de-DE" b="0" dirty="0" err="1">
                <a:solidFill>
                  <a:schemeClr val="tx1"/>
                </a:solidFill>
              </a:rPr>
              <a:t>Förstner</a:t>
            </a:r>
            <a:r>
              <a:rPr lang="de-DE" b="0" dirty="0">
                <a:solidFill>
                  <a:schemeClr val="tx1"/>
                </a:solidFill>
              </a:rPr>
              <a:t>, K. U. (2024). VL_09_Finden. </a:t>
            </a:r>
            <a:r>
              <a:rPr lang="de-DE" b="0" dirty="0" err="1">
                <a:solidFill>
                  <a:schemeClr val="tx1"/>
                </a:solidFill>
              </a:rPr>
              <a:t>FDM@Studium.nrw</a:t>
            </a:r>
            <a:r>
              <a:rPr lang="de-DE" b="0" dirty="0">
                <a:solidFill>
                  <a:schemeClr val="tx1"/>
                </a:solidFill>
              </a:rPr>
              <a:t> </a:t>
            </a:r>
            <a:r>
              <a:rPr lang="de-DE" b="0" dirty="0" err="1">
                <a:solidFill>
                  <a:schemeClr val="tx1"/>
                </a:solidFill>
              </a:rPr>
              <a:t>Blended</a:t>
            </a:r>
            <a:r>
              <a:rPr lang="de-DE" b="0" dirty="0">
                <a:solidFill>
                  <a:schemeClr val="tx1"/>
                </a:solidFill>
              </a:rPr>
              <a:t>-Learning-Basiskurs „Forschungsdatenmanagement“ (Version 0.1). https://landesinitiativefdmnrw.github.io/FDMatStudium/thk/texte/VL_09_Finden.html </a:t>
            </a:r>
            <a:br>
              <a:rPr lang="de-DE" b="0" dirty="0">
                <a:solidFill>
                  <a:schemeClr val="tx1"/>
                </a:solidFill>
              </a:rPr>
            </a:br>
            <a:r>
              <a:rPr lang="de-DE" b="0" dirty="0">
                <a:solidFill>
                  <a:schemeClr val="tx1"/>
                </a:solidFill>
              </a:rPr>
              <a:t>Lowe, D.B., White, D., &amp; Novak, E.R. (2022). Module 7: </a:t>
            </a:r>
            <a:r>
              <a:rPr lang="de-DE" b="0" dirty="0" err="1">
                <a:solidFill>
                  <a:schemeClr val="tx1"/>
                </a:solidFill>
              </a:rPr>
              <a:t>Repositories</a:t>
            </a:r>
            <a:r>
              <a:rPr lang="de-DE" b="0" dirty="0">
                <a:solidFill>
                  <a:schemeClr val="tx1"/>
                </a:solidFill>
              </a:rPr>
              <a:t>, </a:t>
            </a:r>
            <a:r>
              <a:rPr lang="de-DE" b="0" dirty="0" err="1">
                <a:solidFill>
                  <a:schemeClr val="tx1"/>
                </a:solidFill>
              </a:rPr>
              <a:t>Archiving</a:t>
            </a:r>
            <a:r>
              <a:rPr lang="de-DE" b="0" dirty="0">
                <a:solidFill>
                  <a:schemeClr val="tx1"/>
                </a:solidFill>
              </a:rPr>
              <a:t> &amp; </a:t>
            </a:r>
            <a:r>
              <a:rPr lang="de-DE" b="0" dirty="0" err="1">
                <a:solidFill>
                  <a:schemeClr val="tx1"/>
                </a:solidFill>
              </a:rPr>
              <a:t>Preservation</a:t>
            </a:r>
            <a:r>
              <a:rPr lang="de-DE" b="0" dirty="0">
                <a:solidFill>
                  <a:schemeClr val="tx1"/>
                </a:solidFill>
              </a:rPr>
              <a:t>. New England Collaborative Data Management Curriculum. Abgerufen am 30.09.2025, von https://oercommons.org/courses/new-england-collaborative-data-management-curriculum) 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139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5000"/>
    </mc:Choice>
    <mc:Fallback>
      <p:transition spd="slow" advClick="0" advTm="2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2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 Bietet flexible Metadaten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388705" y="1825625"/>
            <a:ext cx="10515600" cy="4271449"/>
          </a:xfrm>
        </p:spPr>
        <p:txBody>
          <a:bodyPr/>
          <a:lstStyle/>
          <a:p>
            <a:pPr marL="0" indent="0">
              <a:buNone/>
            </a:pPr>
            <a:r>
              <a:rPr lang="de-DE" sz="7200" dirty="0">
                <a:solidFill>
                  <a:schemeClr val="tx1"/>
                </a:solidFill>
                <a:latin typeface="Cocomaterial" panose="02000503000000000000" pitchFamily="50" charset="0"/>
              </a:rPr>
              <a:t>1 0 1 1 0 1 1 0 1 1 0 1 1 1 0 1 </a:t>
            </a:r>
          </a:p>
          <a:p>
            <a:pPr marL="0" indent="0">
              <a:buNone/>
            </a:pPr>
            <a:r>
              <a:rPr lang="de-DE" sz="7200" dirty="0">
                <a:solidFill>
                  <a:schemeClr val="tx1"/>
                </a:solidFill>
                <a:latin typeface="Cocomaterial" panose="02000503000000000000" pitchFamily="50" charset="0"/>
              </a:rPr>
              <a:t>0 1 1 0 1 1 0 1 0 0 1 1 1 0 0 1 </a:t>
            </a:r>
          </a:p>
          <a:p>
            <a:pPr marL="0" indent="0">
              <a:buNone/>
            </a:pPr>
            <a:r>
              <a:rPr lang="de-DE" sz="7200" dirty="0">
                <a:solidFill>
                  <a:schemeClr val="tx1"/>
                </a:solidFill>
                <a:latin typeface="Cocomaterial" panose="02000503000000000000" pitchFamily="50" charset="0"/>
              </a:rPr>
              <a:t>0 0 0 1 1 0 1 0 1 1 1 0 0 1 1 0 </a:t>
            </a:r>
          </a:p>
          <a:p>
            <a:pPr marL="0" indent="0">
              <a:buNone/>
            </a:pPr>
            <a:r>
              <a:rPr lang="de-DE" sz="7200" dirty="0">
                <a:solidFill>
                  <a:schemeClr val="tx1"/>
                </a:solidFill>
                <a:latin typeface="Cocomaterial" panose="02000503000000000000" pitchFamily="50" charset="0"/>
              </a:rPr>
              <a:t>1 1 0 1 1 0 0 1 1 0 0 1 1 0 1 0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958" y="1568448"/>
            <a:ext cx="4800311" cy="3992103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7500221" y="2436394"/>
            <a:ext cx="1488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Cocomaterial" panose="02000503000000000000" pitchFamily="50" charset="0"/>
              </a:rPr>
              <a:t>Disziplin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7583566" y="4994017"/>
            <a:ext cx="12994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Cocomaterial" panose="02000503000000000000" pitchFamily="50" charset="0"/>
              </a:rPr>
              <a:t>Stand-</a:t>
            </a:r>
            <a:br>
              <a:rPr lang="de-DE" sz="4000" dirty="0">
                <a:latin typeface="Cocomaterial" panose="02000503000000000000" pitchFamily="50" charset="0"/>
              </a:rPr>
            </a:br>
            <a:r>
              <a:rPr lang="de-DE" sz="4000" dirty="0" err="1">
                <a:latin typeface="Cocomaterial" panose="02000503000000000000" pitchFamily="50" charset="0"/>
              </a:rPr>
              <a:t>ort</a:t>
            </a:r>
            <a:endParaRPr lang="de-DE" sz="4000" dirty="0">
              <a:latin typeface="Cocomaterial" panose="02000503000000000000" pitchFamily="50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873662" y="4902382"/>
            <a:ext cx="1255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Cocomaterial" panose="02000503000000000000" pitchFamily="50" charset="0"/>
              </a:rPr>
              <a:t>Autor</a:t>
            </a:r>
            <a:br>
              <a:rPr lang="de-DE" sz="4000" dirty="0">
                <a:latin typeface="Cocomaterial" panose="02000503000000000000" pitchFamily="50" charset="0"/>
              </a:rPr>
            </a:br>
            <a:r>
              <a:rPr lang="de-DE" sz="4000" dirty="0">
                <a:latin typeface="Cocomaterial" panose="02000503000000000000" pitchFamily="50" charset="0"/>
              </a:rPr>
              <a:t>:innen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881340" y="2231981"/>
            <a:ext cx="16691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Cocomaterial" panose="02000503000000000000" pitchFamily="50" charset="0"/>
              </a:rPr>
              <a:t>Daten-typen</a:t>
            </a:r>
          </a:p>
        </p:txBody>
      </p:sp>
      <p:pic>
        <p:nvPicPr>
          <p:cNvPr id="8" name="DIMRUHR_VideoRepositoriumAudio_F08_Metadaten_v1">
            <a:hlinkClick r:id="" action="ppaction://media"/>
            <a:extLst>
              <a:ext uri="{FF2B5EF4-FFF2-40B4-BE49-F238E27FC236}">
                <a16:creationId xmlns:a16="http://schemas.microsoft.com/office/drawing/2014/main" id="{B8665F68-996A-AE54-EE14-AEE069758F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622940" y="5655736"/>
            <a:ext cx="406400" cy="406400"/>
          </a:xfrm>
          <a:prstGeom prst="rect">
            <a:avLst/>
          </a:prstGeom>
        </p:spPr>
      </p:pic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8DFA5705-29BA-45A5-1E37-5FE91761AD0A}"/>
              </a:ext>
            </a:extLst>
          </p:cNvPr>
          <p:cNvSpPr txBox="1">
            <a:spLocks/>
          </p:cNvSpPr>
          <p:nvPr/>
        </p:nvSpPr>
        <p:spPr>
          <a:xfrm>
            <a:off x="-92" y="6382689"/>
            <a:ext cx="12012583" cy="46931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>
                <a:solidFill>
                  <a:schemeClr val="tx1"/>
                </a:solidFill>
              </a:rPr>
              <a:t>Quellen:</a:t>
            </a:r>
            <a:br>
              <a:rPr lang="de-DE">
                <a:solidFill>
                  <a:schemeClr val="tx1"/>
                </a:solidFill>
              </a:rPr>
            </a:br>
            <a:r>
              <a:rPr lang="de-DE">
                <a:solidFill>
                  <a:schemeClr val="tx1"/>
                </a:solidFill>
              </a:rPr>
              <a:t>Blümm, M., Fritsch, K., Bock, S., Hackenbuchner, J., Arning, U., &amp; Förstner, K. U. (2024). VL_09_Finden. FDM@Studium.nrw Blended-Learning-Basiskurs „Forschungsdatenmanagement“ (Version 0.1). https://landesinitiativefdmnrw.github.io/FDMatStudium/thk/texte/VL_09_Finden.html </a:t>
            </a:r>
            <a:br>
              <a:rPr lang="de-DE">
                <a:solidFill>
                  <a:schemeClr val="tx1"/>
                </a:solidFill>
              </a:rPr>
            </a:br>
            <a:r>
              <a:rPr lang="de-DE">
                <a:solidFill>
                  <a:schemeClr val="tx1"/>
                </a:solidFill>
              </a:rPr>
              <a:t>Lowe, D.B., White, D., &amp; Novak, E.R. (2022). Module 7: Repositories, Archiving &amp; Preservation. New England Collaborative Data Management Curriculum. Abgerufen am 30.09.2025, von https://oercommons.org/courses/new-england-collaborative-data-management-curriculum) 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011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4000"/>
    </mc:Choice>
    <mc:Fallback>
      <p:transition spd="slow" advClick="0" advTm="2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3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4.375E-6 4.07407E-6 L 0.10143 -0.04005 C 0.12252 -0.04908 0.15429 -0.05394 0.18763 -0.05394 C 0.22552 -0.05394 0.25586 -0.04908 0.27695 -0.04005 L 0.37851 4.07407E-6 " pathEditMode="relative" rAng="0" ptsTypes="AAAAA">
                                      <p:cBhvr>
                                        <p:cTn id="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19" y="-27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8" presetClass="path" presetSubtype="0" accel="50000" decel="5000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37851 4.07407E-6 L 0.41849 0.10439 C 0.42747 0.12638 0.43255 0.15926 0.43255 0.19351 C 0.43255 0.23263 0.42747 0.26365 0.41849 0.28564 L 0.37851 0.39027 " pathEditMode="relative" rAng="0" ptsTypes="AAAAA">
                                      <p:cBhvr>
                                        <p:cTn id="1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" y="1951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7" presetClass="path" presetSubtype="0" accel="50000" decel="5000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animMotion origin="layout" path="M 0.37825 0.39027 L 0.27734 0.35023 C 0.25625 0.3412 0.22474 0.33634 0.19166 0.33634 C 0.1539 0.33634 0.12382 0.3412 0.10273 0.35023 L 0.00156 0.39027 " pathEditMode="relative" rAng="10800000" ptsTypes="AAAAA">
                                      <p:cBhvr>
                                        <p:cTn id="2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28" y="-268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20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1" grpId="0"/>
      <p:bldP spid="11" grpId="1"/>
      <p:bldP spid="12" grpId="0"/>
      <p:bldP spid="12" grpId="1"/>
      <p:bldP spid="10" grpId="0"/>
      <p:bldP spid="9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5. Hat Zertifizierung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lvl="0"/>
            <a:endParaRPr lang="de-DE" sz="4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r>
              <a:rPr lang="de-DE" sz="4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CoreTrustSeal</a:t>
            </a:r>
            <a:endParaRPr lang="de-DE" sz="4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endParaRPr lang="de-DE" sz="4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r>
              <a:rPr lang="de-DE" sz="4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Nestor-Siegel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424" y="2001417"/>
            <a:ext cx="3360222" cy="4661776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087" y="2678317"/>
            <a:ext cx="1300194" cy="977163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067" y="4122731"/>
            <a:ext cx="1300194" cy="977163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6512118" y="2945686"/>
            <a:ext cx="28545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latin typeface="Cocomaterial" panose="02000503000000000000" pitchFamily="50" charset="0"/>
              </a:rPr>
              <a:t>Vertrauenswürdig</a:t>
            </a:r>
          </a:p>
          <a:p>
            <a:pPr algn="ctr"/>
            <a:r>
              <a:rPr lang="de-DE" sz="2000" dirty="0">
                <a:latin typeface="Cocomaterial" panose="02000503000000000000" pitchFamily="50" charset="0"/>
              </a:rPr>
              <a:t>Sicher</a:t>
            </a:r>
          </a:p>
          <a:p>
            <a:pPr algn="ctr"/>
            <a:r>
              <a:rPr lang="de-DE" sz="2000" dirty="0">
                <a:latin typeface="Cocomaterial" panose="02000503000000000000" pitchFamily="50" charset="0"/>
              </a:rPr>
              <a:t>Nachhaltig</a:t>
            </a:r>
          </a:p>
        </p:txBody>
      </p:sp>
      <p:pic>
        <p:nvPicPr>
          <p:cNvPr id="12" name="DIMRUHR_VideoRepositoriumAudio_F09_Zertifizierung_v1">
            <a:hlinkClick r:id="" action="ppaction://media"/>
            <a:extLst>
              <a:ext uri="{FF2B5EF4-FFF2-40B4-BE49-F238E27FC236}">
                <a16:creationId xmlns:a16="http://schemas.microsoft.com/office/drawing/2014/main" id="{659D86F4-084B-D146-8487-495373644B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90077" y="5409647"/>
            <a:ext cx="406400" cy="406400"/>
          </a:xfrm>
          <a:prstGeom prst="rect">
            <a:avLst/>
          </a:prstGeom>
        </p:spPr>
      </p:pic>
      <p:sp>
        <p:nvSpPr>
          <p:cNvPr id="14" name="Textplatzhalter 5">
            <a:extLst>
              <a:ext uri="{FF2B5EF4-FFF2-40B4-BE49-F238E27FC236}">
                <a16:creationId xmlns:a16="http://schemas.microsoft.com/office/drawing/2014/main" id="{EF245FA9-39FB-5939-BB40-07248C5C1A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-92" y="6382689"/>
            <a:ext cx="12012583" cy="469310"/>
          </a:xfrm>
        </p:spPr>
        <p:txBody>
          <a:bodyPr/>
          <a:lstStyle/>
          <a:p>
            <a:r>
              <a:rPr lang="de-DE" b="0" dirty="0">
                <a:solidFill>
                  <a:schemeClr val="tx1"/>
                </a:solidFill>
              </a:rPr>
              <a:t>Quellen:</a:t>
            </a:r>
            <a:br>
              <a:rPr lang="de-DE" b="0" dirty="0">
                <a:solidFill>
                  <a:schemeClr val="tx1"/>
                </a:solidFill>
              </a:rPr>
            </a:br>
            <a:r>
              <a:rPr lang="de-DE" b="0" dirty="0" err="1">
                <a:solidFill>
                  <a:schemeClr val="tx1"/>
                </a:solidFill>
              </a:rPr>
              <a:t>Blümm</a:t>
            </a:r>
            <a:r>
              <a:rPr lang="de-DE" b="0" dirty="0">
                <a:solidFill>
                  <a:schemeClr val="tx1"/>
                </a:solidFill>
              </a:rPr>
              <a:t>, M., Fritsch, K., Bock, S., </a:t>
            </a:r>
            <a:r>
              <a:rPr lang="de-DE" b="0" dirty="0" err="1">
                <a:solidFill>
                  <a:schemeClr val="tx1"/>
                </a:solidFill>
              </a:rPr>
              <a:t>Hackenbuchner</a:t>
            </a:r>
            <a:r>
              <a:rPr lang="de-DE" b="0" dirty="0">
                <a:solidFill>
                  <a:schemeClr val="tx1"/>
                </a:solidFill>
              </a:rPr>
              <a:t>, J., Arning, U., &amp; </a:t>
            </a:r>
            <a:r>
              <a:rPr lang="de-DE" b="0" dirty="0" err="1">
                <a:solidFill>
                  <a:schemeClr val="tx1"/>
                </a:solidFill>
              </a:rPr>
              <a:t>Förstner</a:t>
            </a:r>
            <a:r>
              <a:rPr lang="de-DE" b="0" dirty="0">
                <a:solidFill>
                  <a:schemeClr val="tx1"/>
                </a:solidFill>
              </a:rPr>
              <a:t>, K. U. (2024). VL_09_Finden. </a:t>
            </a:r>
            <a:r>
              <a:rPr lang="de-DE" b="0" dirty="0" err="1">
                <a:solidFill>
                  <a:schemeClr val="tx1"/>
                </a:solidFill>
              </a:rPr>
              <a:t>FDM@Studium.nrw</a:t>
            </a:r>
            <a:r>
              <a:rPr lang="de-DE" b="0" dirty="0">
                <a:solidFill>
                  <a:schemeClr val="tx1"/>
                </a:solidFill>
              </a:rPr>
              <a:t> </a:t>
            </a:r>
            <a:r>
              <a:rPr lang="de-DE" b="0" dirty="0" err="1">
                <a:solidFill>
                  <a:schemeClr val="tx1"/>
                </a:solidFill>
              </a:rPr>
              <a:t>Blended</a:t>
            </a:r>
            <a:r>
              <a:rPr lang="de-DE" b="0" dirty="0">
                <a:solidFill>
                  <a:schemeClr val="tx1"/>
                </a:solidFill>
              </a:rPr>
              <a:t>-Learning-Basiskurs „Forschungsdatenmanagement“ (Version 0.1). https://landesinitiativefdmnrw.github.io/FDMatStudium/thk/texte/VL_09_Finden.html </a:t>
            </a:r>
            <a:br>
              <a:rPr lang="de-DE" b="0" dirty="0">
                <a:solidFill>
                  <a:schemeClr val="tx1"/>
                </a:solidFill>
              </a:rPr>
            </a:br>
            <a:r>
              <a:rPr lang="de-DE" b="0" dirty="0">
                <a:solidFill>
                  <a:schemeClr val="tx1"/>
                </a:solidFill>
              </a:rPr>
              <a:t>Lowe, D.B., White, D., &amp; Novak, E.R. (2022). Module 7: </a:t>
            </a:r>
            <a:r>
              <a:rPr lang="de-DE" b="0" dirty="0" err="1">
                <a:solidFill>
                  <a:schemeClr val="tx1"/>
                </a:solidFill>
              </a:rPr>
              <a:t>Repositories</a:t>
            </a:r>
            <a:r>
              <a:rPr lang="de-DE" b="0" dirty="0">
                <a:solidFill>
                  <a:schemeClr val="tx1"/>
                </a:solidFill>
              </a:rPr>
              <a:t>, </a:t>
            </a:r>
            <a:r>
              <a:rPr lang="de-DE" b="0" dirty="0" err="1">
                <a:solidFill>
                  <a:schemeClr val="tx1"/>
                </a:solidFill>
              </a:rPr>
              <a:t>Archiving</a:t>
            </a:r>
            <a:r>
              <a:rPr lang="de-DE" b="0" dirty="0">
                <a:solidFill>
                  <a:schemeClr val="tx1"/>
                </a:solidFill>
              </a:rPr>
              <a:t> &amp; </a:t>
            </a:r>
            <a:r>
              <a:rPr lang="de-DE" b="0" dirty="0" err="1">
                <a:solidFill>
                  <a:schemeClr val="tx1"/>
                </a:solidFill>
              </a:rPr>
              <a:t>Preservation</a:t>
            </a:r>
            <a:r>
              <a:rPr lang="de-DE" b="0" dirty="0">
                <a:solidFill>
                  <a:schemeClr val="tx1"/>
                </a:solidFill>
              </a:rPr>
              <a:t>. New England Collaborative Data Management Curriculum. Abgerufen am 30.09.2025, von https://oercommons.org/courses/new-england-collaborative-data-management-curriculum) 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890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3000"/>
    </mc:Choice>
    <mc:Fallback>
      <p:transition spd="slow" advClick="0" advTm="1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3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IM.RUHR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a00cc4-59a4-48e2-97a2-f998a8372b5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0D305730E5004AB3CA90973BBEB1B6" ma:contentTypeVersion="16" ma:contentTypeDescription="Ein neues Dokument erstellen." ma:contentTypeScope="" ma:versionID="ff8a6396a1f122342aa16d7e9d89e14f">
  <xsd:schema xmlns:xsd="http://www.w3.org/2001/XMLSchema" xmlns:xs="http://www.w3.org/2001/XMLSchema" xmlns:p="http://schemas.microsoft.com/office/2006/metadata/properties" xmlns:ns3="99a00cc4-59a4-48e2-97a2-f998a8372b54" xmlns:ns4="96c6cfda-f397-452f-aaf7-354f8a2af71a" targetNamespace="http://schemas.microsoft.com/office/2006/metadata/properties" ma:root="true" ma:fieldsID="a3833875b827f165657270fb6a222f25" ns3:_="" ns4:_="">
    <xsd:import namespace="99a00cc4-59a4-48e2-97a2-f998a8372b54"/>
    <xsd:import namespace="96c6cfda-f397-452f-aaf7-354f8a2af71a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a00cc4-59a4-48e2-97a2-f998a8372b54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c6cfda-f397-452f-aaf7-354f8a2af7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2C2161-177C-49B2-B717-3C5F4CA1CA24}">
  <ds:schemaRefs>
    <ds:schemaRef ds:uri="http://purl.org/dc/elements/1.1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metadata/properties"/>
    <ds:schemaRef ds:uri="96c6cfda-f397-452f-aaf7-354f8a2af71a"/>
    <ds:schemaRef ds:uri="99a00cc4-59a4-48e2-97a2-f998a8372b54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F6590AE-C775-4282-8312-8831D246C5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a00cc4-59a4-48e2-97a2-f998a8372b54"/>
    <ds:schemaRef ds:uri="96c6cfda-f397-452f-aaf7-354f8a2af7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08B3DF7-C6D4-4DDC-B1DB-92E5609C5D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1546</Words>
  <Application>Microsoft Office PowerPoint</Application>
  <PresentationFormat>Breitbild</PresentationFormat>
  <Paragraphs>97</Paragraphs>
  <Slides>18</Slides>
  <Notes>8</Notes>
  <HiddenSlides>2</HiddenSlides>
  <MMClips>12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3" baseType="lpstr">
      <vt:lpstr>Cocomaterial</vt:lpstr>
      <vt:lpstr>Arial</vt:lpstr>
      <vt:lpstr>Calibri</vt:lpstr>
      <vt:lpstr>Lato</vt:lpstr>
      <vt:lpstr>Office</vt:lpstr>
      <vt:lpstr>PowerPoint-Präsentation</vt:lpstr>
      <vt:lpstr>PowerPoint-Präsentation</vt:lpstr>
      <vt:lpstr>Lernziele</vt:lpstr>
      <vt:lpstr>AUSWAHL EINES REPOSITORIUMS</vt:lpstr>
      <vt:lpstr>Erfüllt technische Anforderungen</vt:lpstr>
      <vt:lpstr>2. Ist Open Access</vt:lpstr>
      <vt:lpstr>3. Verwendet persistente Identifikatoren </vt:lpstr>
      <vt:lpstr>4. Bietet flexible Metadaten </vt:lpstr>
      <vt:lpstr>5. Hat Zertifizierung </vt:lpstr>
      <vt:lpstr>6. Hat gutes Kosten-Nutzen-Verhältnis </vt:lpstr>
      <vt:lpstr>7. Langlebigkeit des Dienstleisters </vt:lpstr>
      <vt:lpstr>8. Auffindbarkeit durch Suchmaschinen </vt:lpstr>
      <vt:lpstr>9. Zusätzliche Services</vt:lpstr>
      <vt:lpstr>Zusammenfassung</vt:lpstr>
      <vt:lpstr>PowerPoint-Präsentation</vt:lpstr>
      <vt:lpstr>PowerPoint-Präsentation</vt:lpstr>
      <vt:lpstr>Quellenverzeichnis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Hilgers</dc:creator>
  <cp:lastModifiedBy>Mainz, Anne</cp:lastModifiedBy>
  <cp:revision>113</cp:revision>
  <dcterms:created xsi:type="dcterms:W3CDTF">2020-11-02T13:54:24Z</dcterms:created>
  <dcterms:modified xsi:type="dcterms:W3CDTF">2025-11-11T13:58:58Z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0x010100570D305730E5004AB3CA90973BBEB1B6</vt:lpwstr>
  </property>
  <property fmtid="{D5CDD505-2E9C-101B-9397-08002B2CF9AE}" pid="3" name="MediaServiceImageTags">
    <vt:lpwstr/>
  </property>
</Properties>
</file>