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0" r:id="rId3"/>
    <p:sldId id="258" r:id="rId4"/>
    <p:sldId id="268" r:id="rId5"/>
    <p:sldId id="271" r:id="rId6"/>
    <p:sldId id="306" r:id="rId7"/>
    <p:sldId id="281" r:id="rId8"/>
    <p:sldId id="284" r:id="rId9"/>
    <p:sldId id="283" r:id="rId10"/>
    <p:sldId id="285" r:id="rId11"/>
    <p:sldId id="273" r:id="rId12"/>
    <p:sldId id="286" r:id="rId13"/>
    <p:sldId id="287" r:id="rId14"/>
    <p:sldId id="325" r:id="rId15"/>
    <p:sldId id="288" r:id="rId16"/>
    <p:sldId id="293" r:id="rId17"/>
    <p:sldId id="274" r:id="rId18"/>
    <p:sldId id="289" r:id="rId19"/>
    <p:sldId id="312" r:id="rId20"/>
    <p:sldId id="290" r:id="rId21"/>
    <p:sldId id="307" r:id="rId22"/>
    <p:sldId id="309" r:id="rId23"/>
    <p:sldId id="310" r:id="rId24"/>
    <p:sldId id="326" r:id="rId25"/>
    <p:sldId id="308" r:id="rId26"/>
    <p:sldId id="276" r:id="rId27"/>
    <p:sldId id="294" r:id="rId28"/>
    <p:sldId id="277" r:id="rId29"/>
    <p:sldId id="295" r:id="rId30"/>
    <p:sldId id="296" r:id="rId31"/>
    <p:sldId id="297" r:id="rId32"/>
    <p:sldId id="298" r:id="rId33"/>
    <p:sldId id="315" r:id="rId34"/>
    <p:sldId id="319" r:id="rId35"/>
    <p:sldId id="320" r:id="rId36"/>
    <p:sldId id="321" r:id="rId37"/>
    <p:sldId id="317" r:id="rId38"/>
    <p:sldId id="302" r:id="rId39"/>
    <p:sldId id="314" r:id="rId40"/>
    <p:sldId id="311" r:id="rId41"/>
    <p:sldId id="313" r:id="rId42"/>
    <p:sldId id="278" r:id="rId43"/>
    <p:sldId id="303" r:id="rId4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540EC86D-5546-40A7-BDD5-B81F57CF4DEF}">
          <p14:sldIdLst>
            <p14:sldId id="257"/>
            <p14:sldId id="270"/>
            <p14:sldId id="258"/>
            <p14:sldId id="268"/>
            <p14:sldId id="271"/>
            <p14:sldId id="306"/>
            <p14:sldId id="281"/>
            <p14:sldId id="284"/>
            <p14:sldId id="283"/>
            <p14:sldId id="285"/>
            <p14:sldId id="273"/>
            <p14:sldId id="286"/>
            <p14:sldId id="287"/>
            <p14:sldId id="325"/>
            <p14:sldId id="288"/>
            <p14:sldId id="293"/>
            <p14:sldId id="274"/>
            <p14:sldId id="289"/>
            <p14:sldId id="312"/>
            <p14:sldId id="290"/>
            <p14:sldId id="307"/>
            <p14:sldId id="309"/>
            <p14:sldId id="310"/>
            <p14:sldId id="326"/>
            <p14:sldId id="308"/>
            <p14:sldId id="276"/>
            <p14:sldId id="294"/>
            <p14:sldId id="277"/>
            <p14:sldId id="295"/>
            <p14:sldId id="296"/>
            <p14:sldId id="297"/>
            <p14:sldId id="298"/>
            <p14:sldId id="315"/>
            <p14:sldId id="319"/>
            <p14:sldId id="320"/>
            <p14:sldId id="321"/>
            <p14:sldId id="317"/>
            <p14:sldId id="302"/>
            <p14:sldId id="314"/>
            <p14:sldId id="311"/>
            <p14:sldId id="313"/>
            <p14:sldId id="278"/>
            <p14:sldId id="30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na Csizmadia" initials="MC" lastIdx="1" clrIdx="0">
    <p:extLst>
      <p:ext uri="{19B8F6BF-5375-455C-9EA6-DF929625EA0E}">
        <p15:presenceInfo xmlns:p15="http://schemas.microsoft.com/office/powerpoint/2012/main" userId="97bd282bcb497f2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572A41-FA05-4AF0-9037-E24AC3833280}" v="188" dt="2020-12-27T10:15:47.540"/>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87" autoAdjust="0"/>
    <p:restoredTop sz="94660"/>
  </p:normalViewPr>
  <p:slideViewPr>
    <p:cSldViewPr snapToGrid="0">
      <p:cViewPr varScale="1">
        <p:scale>
          <a:sx n="75" d="100"/>
          <a:sy n="75" d="100"/>
        </p:scale>
        <p:origin x="1190"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na Csizmadia" userId="97bd282bcb497f22" providerId="LiveId" clId="{23572A41-FA05-4AF0-9037-E24AC3833280}"/>
    <pc:docChg chg="undo custSel mod addSld delSld modSld sldOrd modSection">
      <pc:chgData name="Marina Csizmadia" userId="97bd282bcb497f22" providerId="LiveId" clId="{23572A41-FA05-4AF0-9037-E24AC3833280}" dt="2021-01-13T11:34:22.780" v="17254" actId="20577"/>
      <pc:docMkLst>
        <pc:docMk/>
      </pc:docMkLst>
      <pc:sldChg chg="addSp delSp modSp mod">
        <pc:chgData name="Marina Csizmadia" userId="97bd282bcb497f22" providerId="LiveId" clId="{23572A41-FA05-4AF0-9037-E24AC3833280}" dt="2020-12-27T11:45:11.310" v="8008" actId="207"/>
        <pc:sldMkLst>
          <pc:docMk/>
          <pc:sldMk cId="3181918874" sldId="268"/>
        </pc:sldMkLst>
        <pc:spChg chg="add mod">
          <ac:chgData name="Marina Csizmadia" userId="97bd282bcb497f22" providerId="LiveId" clId="{23572A41-FA05-4AF0-9037-E24AC3833280}" dt="2020-12-27T09:09:20.468" v="218" actId="13822"/>
          <ac:spMkLst>
            <pc:docMk/>
            <pc:sldMk cId="3181918874" sldId="268"/>
            <ac:spMk id="7" creationId="{0B763745-7588-4706-9B8C-F1B405D107E3}"/>
          </ac:spMkLst>
        </pc:spChg>
        <pc:spChg chg="add del mod">
          <ac:chgData name="Marina Csizmadia" userId="97bd282bcb497f22" providerId="LiveId" clId="{23572A41-FA05-4AF0-9037-E24AC3833280}" dt="2020-12-27T09:09:05.444" v="214" actId="478"/>
          <ac:spMkLst>
            <pc:docMk/>
            <pc:sldMk cId="3181918874" sldId="268"/>
            <ac:spMk id="8" creationId="{243D2D1B-2603-45AA-B7B0-DE17A5E0E70C}"/>
          </ac:spMkLst>
        </pc:spChg>
        <pc:spChg chg="add mod">
          <ac:chgData name="Marina Csizmadia" userId="97bd282bcb497f22" providerId="LiveId" clId="{23572A41-FA05-4AF0-9037-E24AC3833280}" dt="2020-12-27T09:09:11.936" v="216" actId="1076"/>
          <ac:spMkLst>
            <pc:docMk/>
            <pc:sldMk cId="3181918874" sldId="268"/>
            <ac:spMk id="9" creationId="{23A4DE26-04B9-413F-A3CB-675EB25A3684}"/>
          </ac:spMkLst>
        </pc:spChg>
        <pc:spChg chg="add mod">
          <ac:chgData name="Marina Csizmadia" userId="97bd282bcb497f22" providerId="LiveId" clId="{23572A41-FA05-4AF0-9037-E24AC3833280}" dt="2020-12-27T09:09:39.956" v="253" actId="20577"/>
          <ac:spMkLst>
            <pc:docMk/>
            <pc:sldMk cId="3181918874" sldId="268"/>
            <ac:spMk id="10" creationId="{01BE4130-401E-40DF-BF6C-0988714E93A1}"/>
          </ac:spMkLst>
        </pc:spChg>
        <pc:spChg chg="add mod">
          <ac:chgData name="Marina Csizmadia" userId="97bd282bcb497f22" providerId="LiveId" clId="{23572A41-FA05-4AF0-9037-E24AC3833280}" dt="2020-12-27T09:09:57.706" v="272" actId="20577"/>
          <ac:spMkLst>
            <pc:docMk/>
            <pc:sldMk cId="3181918874" sldId="268"/>
            <ac:spMk id="11" creationId="{ACB6B2B9-E94A-4BD5-84B0-C891AF48A475}"/>
          </ac:spMkLst>
        </pc:spChg>
        <pc:spChg chg="add mod">
          <ac:chgData name="Marina Csizmadia" userId="97bd282bcb497f22" providerId="LiveId" clId="{23572A41-FA05-4AF0-9037-E24AC3833280}" dt="2020-12-27T09:10:16.099" v="295" actId="20577"/>
          <ac:spMkLst>
            <pc:docMk/>
            <pc:sldMk cId="3181918874" sldId="268"/>
            <ac:spMk id="12" creationId="{AC6D5572-5846-4259-821B-25D8DAA6C6DB}"/>
          </ac:spMkLst>
        </pc:spChg>
        <pc:spChg chg="add mod">
          <ac:chgData name="Marina Csizmadia" userId="97bd282bcb497f22" providerId="LiveId" clId="{23572A41-FA05-4AF0-9037-E24AC3833280}" dt="2020-12-27T09:11:02.329" v="325" actId="1076"/>
          <ac:spMkLst>
            <pc:docMk/>
            <pc:sldMk cId="3181918874" sldId="268"/>
            <ac:spMk id="13" creationId="{15AB59E7-EB8C-4DF2-9072-8041CE1703FD}"/>
          </ac:spMkLst>
        </pc:spChg>
        <pc:spChg chg="add mod">
          <ac:chgData name="Marina Csizmadia" userId="97bd282bcb497f22" providerId="LiveId" clId="{23572A41-FA05-4AF0-9037-E24AC3833280}" dt="2020-12-27T11:45:11.310" v="8008" actId="207"/>
          <ac:spMkLst>
            <pc:docMk/>
            <pc:sldMk cId="3181918874" sldId="268"/>
            <ac:spMk id="14" creationId="{CB092A20-1FD5-4DF7-BB8D-2E410FB8EA93}"/>
          </ac:spMkLst>
        </pc:spChg>
        <pc:graphicFrameChg chg="del mod">
          <ac:chgData name="Marina Csizmadia" userId="97bd282bcb497f22" providerId="LiveId" clId="{23572A41-FA05-4AF0-9037-E24AC3833280}" dt="2020-12-27T09:08:31.908" v="183" actId="478"/>
          <ac:graphicFrameMkLst>
            <pc:docMk/>
            <pc:sldMk cId="3181918874" sldId="268"/>
            <ac:graphicFrameMk id="20" creationId="{E42A068D-9186-4E05-97B1-4FCF31B7F91B}"/>
          </ac:graphicFrameMkLst>
        </pc:graphicFrameChg>
      </pc:sldChg>
      <pc:sldChg chg="modSp mod">
        <pc:chgData name="Marina Csizmadia" userId="97bd282bcb497f22" providerId="LiveId" clId="{23572A41-FA05-4AF0-9037-E24AC3833280}" dt="2021-01-13T09:20:46.956" v="17068" actId="20577"/>
        <pc:sldMkLst>
          <pc:docMk/>
          <pc:sldMk cId="1321143743" sldId="270"/>
        </pc:sldMkLst>
        <pc:spChg chg="mod">
          <ac:chgData name="Marina Csizmadia" userId="97bd282bcb497f22" providerId="LiveId" clId="{23572A41-FA05-4AF0-9037-E24AC3833280}" dt="2021-01-13T09:20:46.956" v="17068" actId="20577"/>
          <ac:spMkLst>
            <pc:docMk/>
            <pc:sldMk cId="1321143743" sldId="270"/>
            <ac:spMk id="3" creationId="{62E373E2-E479-4B85-B011-875D0EA60F4A}"/>
          </ac:spMkLst>
        </pc:spChg>
      </pc:sldChg>
      <pc:sldChg chg="modSp mod">
        <pc:chgData name="Marina Csizmadia" userId="97bd282bcb497f22" providerId="LiveId" clId="{23572A41-FA05-4AF0-9037-E24AC3833280}" dt="2021-01-13T09:20:54.531" v="17075" actId="20577"/>
        <pc:sldMkLst>
          <pc:docMk/>
          <pc:sldMk cId="4097174573" sldId="271"/>
        </pc:sldMkLst>
        <pc:spChg chg="mod">
          <ac:chgData name="Marina Csizmadia" userId="97bd282bcb497f22" providerId="LiveId" clId="{23572A41-FA05-4AF0-9037-E24AC3833280}" dt="2021-01-13T09:20:54.531" v="17075" actId="20577"/>
          <ac:spMkLst>
            <pc:docMk/>
            <pc:sldMk cId="4097174573" sldId="271"/>
            <ac:spMk id="2" creationId="{038CC695-2919-4A20-BCA1-5D7C99BDF135}"/>
          </ac:spMkLst>
        </pc:spChg>
      </pc:sldChg>
      <pc:sldChg chg="modSp mod">
        <pc:chgData name="Marina Csizmadia" userId="97bd282bcb497f22" providerId="LiveId" clId="{23572A41-FA05-4AF0-9037-E24AC3833280}" dt="2020-12-27T10:53:59.381" v="5320" actId="20577"/>
        <pc:sldMkLst>
          <pc:docMk/>
          <pc:sldMk cId="429493609" sldId="273"/>
        </pc:sldMkLst>
        <pc:spChg chg="mod">
          <ac:chgData name="Marina Csizmadia" userId="97bd282bcb497f22" providerId="LiveId" clId="{23572A41-FA05-4AF0-9037-E24AC3833280}" dt="2020-12-27T10:53:59.381" v="5320" actId="20577"/>
          <ac:spMkLst>
            <pc:docMk/>
            <pc:sldMk cId="429493609" sldId="273"/>
            <ac:spMk id="3" creationId="{E5860D75-A6C9-4307-A5CD-1F81FECFE534}"/>
          </ac:spMkLst>
        </pc:spChg>
      </pc:sldChg>
      <pc:sldChg chg="modSp mod">
        <pc:chgData name="Marina Csizmadia" userId="97bd282bcb497f22" providerId="LiveId" clId="{23572A41-FA05-4AF0-9037-E24AC3833280}" dt="2020-12-27T12:00:23.161" v="9290" actId="20577"/>
        <pc:sldMkLst>
          <pc:docMk/>
          <pc:sldMk cId="1394262269" sldId="274"/>
        </pc:sldMkLst>
        <pc:spChg chg="mod">
          <ac:chgData name="Marina Csizmadia" userId="97bd282bcb497f22" providerId="LiveId" clId="{23572A41-FA05-4AF0-9037-E24AC3833280}" dt="2020-12-27T12:00:23.161" v="9290" actId="20577"/>
          <ac:spMkLst>
            <pc:docMk/>
            <pc:sldMk cId="1394262269" sldId="274"/>
            <ac:spMk id="3" creationId="{E5860D75-A6C9-4307-A5CD-1F81FECFE534}"/>
          </ac:spMkLst>
        </pc:spChg>
      </pc:sldChg>
      <pc:sldChg chg="modSp del mod">
        <pc:chgData name="Marina Csizmadia" userId="97bd282bcb497f22" providerId="LiveId" clId="{23572A41-FA05-4AF0-9037-E24AC3833280}" dt="2020-12-27T12:17:32.449" v="10365" actId="2696"/>
        <pc:sldMkLst>
          <pc:docMk/>
          <pc:sldMk cId="1366086498" sldId="275"/>
        </pc:sldMkLst>
        <pc:spChg chg="mod">
          <ac:chgData name="Marina Csizmadia" userId="97bd282bcb497f22" providerId="LiveId" clId="{23572A41-FA05-4AF0-9037-E24AC3833280}" dt="2020-12-27T10:26:09.305" v="3981" actId="20577"/>
          <ac:spMkLst>
            <pc:docMk/>
            <pc:sldMk cId="1366086498" sldId="275"/>
            <ac:spMk id="3" creationId="{E5860D75-A6C9-4307-A5CD-1F81FECFE534}"/>
          </ac:spMkLst>
        </pc:spChg>
      </pc:sldChg>
      <pc:sldChg chg="addSp modSp mod">
        <pc:chgData name="Marina Csizmadia" userId="97bd282bcb497f22" providerId="LiveId" clId="{23572A41-FA05-4AF0-9037-E24AC3833280}" dt="2020-12-27T09:50:57.232" v="2334" actId="17032"/>
        <pc:sldMkLst>
          <pc:docMk/>
          <pc:sldMk cId="3696849812" sldId="281"/>
        </pc:sldMkLst>
        <pc:spChg chg="mod">
          <ac:chgData name="Marina Csizmadia" userId="97bd282bcb497f22" providerId="LiveId" clId="{23572A41-FA05-4AF0-9037-E24AC3833280}" dt="2020-12-27T09:49:33.226" v="2240" actId="20577"/>
          <ac:spMkLst>
            <pc:docMk/>
            <pc:sldMk cId="3696849812" sldId="281"/>
            <ac:spMk id="3" creationId="{62E373E2-E479-4B85-B011-875D0EA60F4A}"/>
          </ac:spMkLst>
        </pc:spChg>
        <pc:spChg chg="add">
          <ac:chgData name="Marina Csizmadia" userId="97bd282bcb497f22" providerId="LiveId" clId="{23572A41-FA05-4AF0-9037-E24AC3833280}" dt="2020-12-27T09:49:51.675" v="2241" actId="11529"/>
          <ac:spMkLst>
            <pc:docMk/>
            <pc:sldMk cId="3696849812" sldId="281"/>
            <ac:spMk id="6" creationId="{229294AD-D3AC-4F97-B758-DBB3CDB15B12}"/>
          </ac:spMkLst>
        </pc:spChg>
        <pc:spChg chg="add mod">
          <ac:chgData name="Marina Csizmadia" userId="97bd282bcb497f22" providerId="LiveId" clId="{23572A41-FA05-4AF0-9037-E24AC3833280}" dt="2020-12-27T09:50:57.232" v="2334" actId="17032"/>
          <ac:spMkLst>
            <pc:docMk/>
            <pc:sldMk cId="3696849812" sldId="281"/>
            <ac:spMk id="7" creationId="{8B82C0C6-52E0-4535-AC1F-D03D065D13F0}"/>
          </ac:spMkLst>
        </pc:spChg>
      </pc:sldChg>
      <pc:sldChg chg="modSp mod">
        <pc:chgData name="Marina Csizmadia" userId="97bd282bcb497f22" providerId="LiveId" clId="{23572A41-FA05-4AF0-9037-E24AC3833280}" dt="2021-01-13T10:50:52.500" v="17136" actId="20577"/>
        <pc:sldMkLst>
          <pc:docMk/>
          <pc:sldMk cId="683649582" sldId="283"/>
        </pc:sldMkLst>
        <pc:spChg chg="mod">
          <ac:chgData name="Marina Csizmadia" userId="97bd282bcb497f22" providerId="LiveId" clId="{23572A41-FA05-4AF0-9037-E24AC3833280}" dt="2021-01-13T10:50:52.500" v="17136" actId="20577"/>
          <ac:spMkLst>
            <pc:docMk/>
            <pc:sldMk cId="683649582" sldId="283"/>
            <ac:spMk id="3" creationId="{62E373E2-E479-4B85-B011-875D0EA60F4A}"/>
          </ac:spMkLst>
        </pc:spChg>
      </pc:sldChg>
      <pc:sldChg chg="modSp mod">
        <pc:chgData name="Marina Csizmadia" userId="97bd282bcb497f22" providerId="LiveId" clId="{23572A41-FA05-4AF0-9037-E24AC3833280}" dt="2020-12-27T09:59:22.411" v="2654" actId="20577"/>
        <pc:sldMkLst>
          <pc:docMk/>
          <pc:sldMk cId="2706519302" sldId="284"/>
        </pc:sldMkLst>
        <pc:spChg chg="mod">
          <ac:chgData name="Marina Csizmadia" userId="97bd282bcb497f22" providerId="LiveId" clId="{23572A41-FA05-4AF0-9037-E24AC3833280}" dt="2020-12-27T09:59:22.411" v="2654" actId="20577"/>
          <ac:spMkLst>
            <pc:docMk/>
            <pc:sldMk cId="2706519302" sldId="284"/>
            <ac:spMk id="3" creationId="{62E373E2-E479-4B85-B011-875D0EA60F4A}"/>
          </ac:spMkLst>
        </pc:spChg>
      </pc:sldChg>
      <pc:sldChg chg="modSp mod">
        <pc:chgData name="Marina Csizmadia" userId="97bd282bcb497f22" providerId="LiveId" clId="{23572A41-FA05-4AF0-9037-E24AC3833280}" dt="2020-12-27T09:47:25.372" v="2159" actId="20577"/>
        <pc:sldMkLst>
          <pc:docMk/>
          <pc:sldMk cId="4163746731" sldId="285"/>
        </pc:sldMkLst>
        <pc:spChg chg="mod">
          <ac:chgData name="Marina Csizmadia" userId="97bd282bcb497f22" providerId="LiveId" clId="{23572A41-FA05-4AF0-9037-E24AC3833280}" dt="2020-12-27T09:47:25.372" v="2159" actId="20577"/>
          <ac:spMkLst>
            <pc:docMk/>
            <pc:sldMk cId="4163746731" sldId="285"/>
            <ac:spMk id="3" creationId="{62E373E2-E479-4B85-B011-875D0EA60F4A}"/>
          </ac:spMkLst>
        </pc:spChg>
        <pc:spChg chg="mod">
          <ac:chgData name="Marina Csizmadia" userId="97bd282bcb497f22" providerId="LiveId" clId="{23572A41-FA05-4AF0-9037-E24AC3833280}" dt="2020-12-27T09:47:05.764" v="2142" actId="20577"/>
          <ac:spMkLst>
            <pc:docMk/>
            <pc:sldMk cId="4163746731" sldId="285"/>
            <ac:spMk id="8" creationId="{D2F5A838-E05B-4FA4-967B-36BE25B1B086}"/>
          </ac:spMkLst>
        </pc:spChg>
        <pc:spChg chg="mod">
          <ac:chgData name="Marina Csizmadia" userId="97bd282bcb497f22" providerId="LiveId" clId="{23572A41-FA05-4AF0-9037-E24AC3833280}" dt="2020-12-27T09:47:12.215" v="2143" actId="1076"/>
          <ac:spMkLst>
            <pc:docMk/>
            <pc:sldMk cId="4163746731" sldId="285"/>
            <ac:spMk id="9" creationId="{4E6604AB-8EB9-43DB-8E00-F5968622C9FC}"/>
          </ac:spMkLst>
        </pc:spChg>
      </pc:sldChg>
      <pc:sldChg chg="addSp delSp modSp mod setBg setClrOvrMap">
        <pc:chgData name="Marina Csizmadia" userId="97bd282bcb497f22" providerId="LiveId" clId="{23572A41-FA05-4AF0-9037-E24AC3833280}" dt="2021-01-13T09:24:20.398" v="17087" actId="26606"/>
        <pc:sldMkLst>
          <pc:docMk/>
          <pc:sldMk cId="1289983270" sldId="286"/>
        </pc:sldMkLst>
        <pc:spChg chg="mod">
          <ac:chgData name="Marina Csizmadia" userId="97bd282bcb497f22" providerId="LiveId" clId="{23572A41-FA05-4AF0-9037-E24AC3833280}" dt="2021-01-13T09:24:20.346" v="17086" actId="26606"/>
          <ac:spMkLst>
            <pc:docMk/>
            <pc:sldMk cId="1289983270" sldId="286"/>
            <ac:spMk id="2" creationId="{2E8E55A0-73B3-4565-BA58-ACE5F64229D6}"/>
          </ac:spMkLst>
        </pc:spChg>
        <pc:spChg chg="add del mod">
          <ac:chgData name="Marina Csizmadia" userId="97bd282bcb497f22" providerId="LiveId" clId="{23572A41-FA05-4AF0-9037-E24AC3833280}" dt="2021-01-13T09:24:20.398" v="17087" actId="26606"/>
          <ac:spMkLst>
            <pc:docMk/>
            <pc:sldMk cId="1289983270" sldId="286"/>
            <ac:spMk id="3" creationId="{62E373E2-E479-4B85-B011-875D0EA60F4A}"/>
          </ac:spMkLst>
        </pc:spChg>
        <pc:spChg chg="mod">
          <ac:chgData name="Marina Csizmadia" userId="97bd282bcb497f22" providerId="LiveId" clId="{23572A41-FA05-4AF0-9037-E24AC3833280}" dt="2021-01-13T09:24:20.346" v="17086" actId="26606"/>
          <ac:spMkLst>
            <pc:docMk/>
            <pc:sldMk cId="1289983270" sldId="286"/>
            <ac:spMk id="4" creationId="{61BBE3A1-BA86-4586-8510-822654A43289}"/>
          </ac:spMkLst>
        </pc:spChg>
        <pc:spChg chg="mod">
          <ac:chgData name="Marina Csizmadia" userId="97bd282bcb497f22" providerId="LiveId" clId="{23572A41-FA05-4AF0-9037-E24AC3833280}" dt="2021-01-13T09:24:20.346" v="17086" actId="26606"/>
          <ac:spMkLst>
            <pc:docMk/>
            <pc:sldMk cId="1289983270" sldId="286"/>
            <ac:spMk id="5" creationId="{AD154ED7-2AF3-480F-8141-F661F62E3504}"/>
          </ac:spMkLst>
        </pc:spChg>
        <pc:spChg chg="add del">
          <ac:chgData name="Marina Csizmadia" userId="97bd282bcb497f22" providerId="LiveId" clId="{23572A41-FA05-4AF0-9037-E24AC3833280}" dt="2021-01-13T09:24:11.314" v="17082" actId="26606"/>
          <ac:spMkLst>
            <pc:docMk/>
            <pc:sldMk cId="1289983270" sldId="286"/>
            <ac:spMk id="10" creationId="{FA3C7DEA-BCC2-4295-8850-147993296189}"/>
          </ac:spMkLst>
        </pc:spChg>
        <pc:spChg chg="add del">
          <ac:chgData name="Marina Csizmadia" userId="97bd282bcb497f22" providerId="LiveId" clId="{23572A41-FA05-4AF0-9037-E24AC3833280}" dt="2021-01-13T09:24:11.314" v="17082" actId="26606"/>
          <ac:spMkLst>
            <pc:docMk/>
            <pc:sldMk cId="1289983270" sldId="286"/>
            <ac:spMk id="12" creationId="{C289949D-B9F6-468A-86FE-2694DC5AE773}"/>
          </ac:spMkLst>
        </pc:spChg>
        <pc:spChg chg="add del">
          <ac:chgData name="Marina Csizmadia" userId="97bd282bcb497f22" providerId="LiveId" clId="{23572A41-FA05-4AF0-9037-E24AC3833280}" dt="2021-01-13T09:24:16.719" v="17084" actId="26606"/>
          <ac:spMkLst>
            <pc:docMk/>
            <pc:sldMk cId="1289983270" sldId="286"/>
            <ac:spMk id="20" creationId="{86C7B4A1-154A-4DF0-AC46-F88D75A2E0FD}"/>
          </ac:spMkLst>
        </pc:spChg>
        <pc:spChg chg="add del">
          <ac:chgData name="Marina Csizmadia" userId="97bd282bcb497f22" providerId="LiveId" clId="{23572A41-FA05-4AF0-9037-E24AC3833280}" dt="2021-01-13T09:24:20.346" v="17086" actId="26606"/>
          <ac:spMkLst>
            <pc:docMk/>
            <pc:sldMk cId="1289983270" sldId="286"/>
            <ac:spMk id="22" creationId="{D3FFFA32-D9F4-4AF9-A025-CD128AC85E32}"/>
          </ac:spMkLst>
        </pc:spChg>
        <pc:spChg chg="add del">
          <ac:chgData name="Marina Csizmadia" userId="97bd282bcb497f22" providerId="LiveId" clId="{23572A41-FA05-4AF0-9037-E24AC3833280}" dt="2021-01-13T09:24:20.346" v="17086" actId="26606"/>
          <ac:spMkLst>
            <pc:docMk/>
            <pc:sldMk cId="1289983270" sldId="286"/>
            <ac:spMk id="25" creationId="{62E373E2-E479-4B85-B011-875D0EA60F4A}"/>
          </ac:spMkLst>
        </pc:spChg>
        <pc:grpChg chg="add del">
          <ac:chgData name="Marina Csizmadia" userId="97bd282bcb497f22" providerId="LiveId" clId="{23572A41-FA05-4AF0-9037-E24AC3833280}" dt="2021-01-13T09:24:11.314" v="17082" actId="26606"/>
          <ac:grpSpMkLst>
            <pc:docMk/>
            <pc:sldMk cId="1289983270" sldId="286"/>
            <ac:grpSpMk id="14" creationId="{E4DF0958-0C87-4C28-9554-2FADC788C2B1}"/>
          </ac:grpSpMkLst>
        </pc:grpChg>
        <pc:grpChg chg="add del">
          <ac:chgData name="Marina Csizmadia" userId="97bd282bcb497f22" providerId="LiveId" clId="{23572A41-FA05-4AF0-9037-E24AC3833280}" dt="2021-01-13T09:24:20.346" v="17086" actId="26606"/>
          <ac:grpSpMkLst>
            <pc:docMk/>
            <pc:sldMk cId="1289983270" sldId="286"/>
            <ac:grpSpMk id="23" creationId="{2823A416-999C-4FA3-A853-0AE48404B5D7}"/>
          </ac:grpSpMkLst>
        </pc:grpChg>
        <pc:graphicFrameChg chg="add del">
          <ac:chgData name="Marina Csizmadia" userId="97bd282bcb497f22" providerId="LiveId" clId="{23572A41-FA05-4AF0-9037-E24AC3833280}" dt="2021-01-13T09:24:16.719" v="17084" actId="26606"/>
          <ac:graphicFrameMkLst>
            <pc:docMk/>
            <pc:sldMk cId="1289983270" sldId="286"/>
            <ac:graphicFrameMk id="7" creationId="{30F358A4-706D-4FB7-A473-DEEFD3018338}"/>
          </ac:graphicFrameMkLst>
        </pc:graphicFrameChg>
        <pc:graphicFrameChg chg="add">
          <ac:chgData name="Marina Csizmadia" userId="97bd282bcb497f22" providerId="LiveId" clId="{23572A41-FA05-4AF0-9037-E24AC3833280}" dt="2021-01-13T09:24:20.398" v="17087" actId="26606"/>
          <ac:graphicFrameMkLst>
            <pc:docMk/>
            <pc:sldMk cId="1289983270" sldId="286"/>
            <ac:graphicFrameMk id="27" creationId="{5F8DF602-0280-4CEC-AFF3-B33385950D9E}"/>
          </ac:graphicFrameMkLst>
        </pc:graphicFrameChg>
        <pc:picChg chg="add del">
          <ac:chgData name="Marina Csizmadia" userId="97bd282bcb497f22" providerId="LiveId" clId="{23572A41-FA05-4AF0-9037-E24AC3833280}" dt="2021-01-13T09:24:16.719" v="17084" actId="26606"/>
          <ac:picMkLst>
            <pc:docMk/>
            <pc:sldMk cId="1289983270" sldId="286"/>
            <ac:picMk id="8" creationId="{CD82B4ED-AB35-49FC-B430-3D89FF69ADF7}"/>
          </ac:picMkLst>
        </pc:picChg>
      </pc:sldChg>
      <pc:sldChg chg="modSp mod addCm delCm">
        <pc:chgData name="Marina Csizmadia" userId="97bd282bcb497f22" providerId="LiveId" clId="{23572A41-FA05-4AF0-9037-E24AC3833280}" dt="2020-12-27T11:25:24.109" v="7111" actId="27636"/>
        <pc:sldMkLst>
          <pc:docMk/>
          <pc:sldMk cId="1964404238" sldId="287"/>
        </pc:sldMkLst>
        <pc:spChg chg="mod">
          <ac:chgData name="Marina Csizmadia" userId="97bd282bcb497f22" providerId="LiveId" clId="{23572A41-FA05-4AF0-9037-E24AC3833280}" dt="2020-12-27T11:25:24.109" v="7111" actId="27636"/>
          <ac:spMkLst>
            <pc:docMk/>
            <pc:sldMk cId="1964404238" sldId="287"/>
            <ac:spMk id="3" creationId="{62E373E2-E479-4B85-B011-875D0EA60F4A}"/>
          </ac:spMkLst>
        </pc:spChg>
      </pc:sldChg>
      <pc:sldChg chg="modSp mod">
        <pc:chgData name="Marina Csizmadia" userId="97bd282bcb497f22" providerId="LiveId" clId="{23572A41-FA05-4AF0-9037-E24AC3833280}" dt="2021-01-13T11:04:49.271" v="17193" actId="20577"/>
        <pc:sldMkLst>
          <pc:docMk/>
          <pc:sldMk cId="1853496807" sldId="288"/>
        </pc:sldMkLst>
        <pc:spChg chg="mod">
          <ac:chgData name="Marina Csizmadia" userId="97bd282bcb497f22" providerId="LiveId" clId="{23572A41-FA05-4AF0-9037-E24AC3833280}" dt="2021-01-13T11:04:49.271" v="17193" actId="20577"/>
          <ac:spMkLst>
            <pc:docMk/>
            <pc:sldMk cId="1853496807" sldId="288"/>
            <ac:spMk id="3" creationId="{62E373E2-E479-4B85-B011-875D0EA60F4A}"/>
          </ac:spMkLst>
        </pc:spChg>
      </pc:sldChg>
      <pc:sldChg chg="modSp mod">
        <pc:chgData name="Marina Csizmadia" userId="97bd282bcb497f22" providerId="LiveId" clId="{23572A41-FA05-4AF0-9037-E24AC3833280}" dt="2021-01-03T12:17:24.752" v="16934" actId="20577"/>
        <pc:sldMkLst>
          <pc:docMk/>
          <pc:sldMk cId="1017059107" sldId="289"/>
        </pc:sldMkLst>
        <pc:spChg chg="mod">
          <ac:chgData name="Marina Csizmadia" userId="97bd282bcb497f22" providerId="LiveId" clId="{23572A41-FA05-4AF0-9037-E24AC3833280}" dt="2021-01-03T12:17:24.752" v="16934" actId="20577"/>
          <ac:spMkLst>
            <pc:docMk/>
            <pc:sldMk cId="1017059107" sldId="289"/>
            <ac:spMk id="3" creationId="{62E373E2-E479-4B85-B011-875D0EA60F4A}"/>
          </ac:spMkLst>
        </pc:spChg>
      </pc:sldChg>
      <pc:sldChg chg="addSp delSp modSp mod">
        <pc:chgData name="Marina Csizmadia" userId="97bd282bcb497f22" providerId="LiveId" clId="{23572A41-FA05-4AF0-9037-E24AC3833280}" dt="2021-01-09T12:55:03.418" v="17054" actId="20577"/>
        <pc:sldMkLst>
          <pc:docMk/>
          <pc:sldMk cId="3248572318" sldId="290"/>
        </pc:sldMkLst>
        <pc:spChg chg="mod">
          <ac:chgData name="Marina Csizmadia" userId="97bd282bcb497f22" providerId="LiveId" clId="{23572A41-FA05-4AF0-9037-E24AC3833280}" dt="2021-01-09T12:55:03.418" v="17054" actId="20577"/>
          <ac:spMkLst>
            <pc:docMk/>
            <pc:sldMk cId="3248572318" sldId="290"/>
            <ac:spMk id="3" creationId="{62E373E2-E479-4B85-B011-875D0EA60F4A}"/>
          </ac:spMkLst>
        </pc:spChg>
        <pc:spChg chg="add del">
          <ac:chgData name="Marina Csizmadia" userId="97bd282bcb497f22" providerId="LiveId" clId="{23572A41-FA05-4AF0-9037-E24AC3833280}" dt="2020-12-27T11:55:03.299" v="8766" actId="478"/>
          <ac:spMkLst>
            <pc:docMk/>
            <pc:sldMk cId="3248572318" sldId="290"/>
            <ac:spMk id="6" creationId="{6F6633EE-CE0F-4258-9B69-BB5602138075}"/>
          </ac:spMkLst>
        </pc:spChg>
        <pc:spChg chg="add del mod">
          <ac:chgData name="Marina Csizmadia" userId="97bd282bcb497f22" providerId="LiveId" clId="{23572A41-FA05-4AF0-9037-E24AC3833280}" dt="2020-12-27T11:51:36.985" v="8436" actId="478"/>
          <ac:spMkLst>
            <pc:docMk/>
            <pc:sldMk cId="3248572318" sldId="290"/>
            <ac:spMk id="7" creationId="{38F5C00F-09D1-4D8A-9CBB-9AE8A3E2E5BA}"/>
          </ac:spMkLst>
        </pc:spChg>
        <pc:spChg chg="add mod">
          <ac:chgData name="Marina Csizmadia" userId="97bd282bcb497f22" providerId="LiveId" clId="{23572A41-FA05-4AF0-9037-E24AC3833280}" dt="2021-01-03T12:24:57.604" v="16940" actId="1076"/>
          <ac:spMkLst>
            <pc:docMk/>
            <pc:sldMk cId="3248572318" sldId="290"/>
            <ac:spMk id="8" creationId="{95BD5C00-CB85-4B68-8D6B-1321B84D4E3D}"/>
          </ac:spMkLst>
        </pc:spChg>
        <pc:spChg chg="add mod">
          <ac:chgData name="Marina Csizmadia" userId="97bd282bcb497f22" providerId="LiveId" clId="{23572A41-FA05-4AF0-9037-E24AC3833280}" dt="2021-01-03T12:24:48.408" v="16938" actId="1076"/>
          <ac:spMkLst>
            <pc:docMk/>
            <pc:sldMk cId="3248572318" sldId="290"/>
            <ac:spMk id="9" creationId="{136C6251-4CC2-454E-8043-F5107249E16D}"/>
          </ac:spMkLst>
        </pc:spChg>
      </pc:sldChg>
      <pc:sldChg chg="modSp del mod">
        <pc:chgData name="Marina Csizmadia" userId="97bd282bcb497f22" providerId="LiveId" clId="{23572A41-FA05-4AF0-9037-E24AC3833280}" dt="2020-12-27T12:17:36.623" v="10366" actId="2696"/>
        <pc:sldMkLst>
          <pc:docMk/>
          <pc:sldMk cId="1145500233" sldId="291"/>
        </pc:sldMkLst>
        <pc:spChg chg="mod">
          <ac:chgData name="Marina Csizmadia" userId="97bd282bcb497f22" providerId="LiveId" clId="{23572A41-FA05-4AF0-9037-E24AC3833280}" dt="2020-12-27T12:17:19.502" v="10346" actId="20577"/>
          <ac:spMkLst>
            <pc:docMk/>
            <pc:sldMk cId="1145500233" sldId="291"/>
            <ac:spMk id="2" creationId="{2E8E55A0-73B3-4565-BA58-ACE5F64229D6}"/>
          </ac:spMkLst>
        </pc:spChg>
        <pc:spChg chg="mod">
          <ac:chgData name="Marina Csizmadia" userId="97bd282bcb497f22" providerId="LiveId" clId="{23572A41-FA05-4AF0-9037-E24AC3833280}" dt="2020-12-27T12:17:25.898" v="10364" actId="20577"/>
          <ac:spMkLst>
            <pc:docMk/>
            <pc:sldMk cId="1145500233" sldId="291"/>
            <ac:spMk id="3" creationId="{62E373E2-E479-4B85-B011-875D0EA60F4A}"/>
          </ac:spMkLst>
        </pc:spChg>
      </pc:sldChg>
      <pc:sldChg chg="del">
        <pc:chgData name="Marina Csizmadia" userId="97bd282bcb497f22" providerId="LiveId" clId="{23572A41-FA05-4AF0-9037-E24AC3833280}" dt="2020-12-27T10:26:01.031" v="3971" actId="47"/>
        <pc:sldMkLst>
          <pc:docMk/>
          <pc:sldMk cId="822836307" sldId="292"/>
        </pc:sldMkLst>
      </pc:sldChg>
      <pc:sldChg chg="modSp mod">
        <pc:chgData name="Marina Csizmadia" userId="97bd282bcb497f22" providerId="LiveId" clId="{23572A41-FA05-4AF0-9037-E24AC3833280}" dt="2021-01-09T12:57:13.188" v="17061" actId="20577"/>
        <pc:sldMkLst>
          <pc:docMk/>
          <pc:sldMk cId="3725449697" sldId="293"/>
        </pc:sldMkLst>
        <pc:spChg chg="mod">
          <ac:chgData name="Marina Csizmadia" userId="97bd282bcb497f22" providerId="LiveId" clId="{23572A41-FA05-4AF0-9037-E24AC3833280}" dt="2020-12-27T11:00:34.510" v="6014" actId="20577"/>
          <ac:spMkLst>
            <pc:docMk/>
            <pc:sldMk cId="3725449697" sldId="293"/>
            <ac:spMk id="2" creationId="{2E8E55A0-73B3-4565-BA58-ACE5F64229D6}"/>
          </ac:spMkLst>
        </pc:spChg>
        <pc:spChg chg="mod">
          <ac:chgData name="Marina Csizmadia" userId="97bd282bcb497f22" providerId="LiveId" clId="{23572A41-FA05-4AF0-9037-E24AC3833280}" dt="2021-01-09T12:57:13.188" v="17061" actId="20577"/>
          <ac:spMkLst>
            <pc:docMk/>
            <pc:sldMk cId="3725449697" sldId="293"/>
            <ac:spMk id="3" creationId="{62E373E2-E479-4B85-B011-875D0EA60F4A}"/>
          </ac:spMkLst>
        </pc:spChg>
      </pc:sldChg>
      <pc:sldChg chg="modSp mod">
        <pc:chgData name="Marina Csizmadia" userId="97bd282bcb497f22" providerId="LiveId" clId="{23572A41-FA05-4AF0-9037-E24AC3833280}" dt="2020-12-27T16:35:19.542" v="10723" actId="20577"/>
        <pc:sldMkLst>
          <pc:docMk/>
          <pc:sldMk cId="2491035994" sldId="294"/>
        </pc:sldMkLst>
        <pc:spChg chg="mod">
          <ac:chgData name="Marina Csizmadia" userId="97bd282bcb497f22" providerId="LiveId" clId="{23572A41-FA05-4AF0-9037-E24AC3833280}" dt="2020-12-27T16:35:19.542" v="10723" actId="20577"/>
          <ac:spMkLst>
            <pc:docMk/>
            <pc:sldMk cId="2491035994" sldId="294"/>
            <ac:spMk id="3" creationId="{62E373E2-E479-4B85-B011-875D0EA60F4A}"/>
          </ac:spMkLst>
        </pc:spChg>
      </pc:sldChg>
      <pc:sldChg chg="addSp modSp mod setBg">
        <pc:chgData name="Marina Csizmadia" userId="97bd282bcb497f22" providerId="LiveId" clId="{23572A41-FA05-4AF0-9037-E24AC3833280}" dt="2021-01-13T10:54:18.711" v="17167" actId="27636"/>
        <pc:sldMkLst>
          <pc:docMk/>
          <pc:sldMk cId="880820039" sldId="295"/>
        </pc:sldMkLst>
        <pc:spChg chg="mod">
          <ac:chgData name="Marina Csizmadia" userId="97bd282bcb497f22" providerId="LiveId" clId="{23572A41-FA05-4AF0-9037-E24AC3833280}" dt="2021-01-13T09:23:04.621" v="17079" actId="26606"/>
          <ac:spMkLst>
            <pc:docMk/>
            <pc:sldMk cId="880820039" sldId="295"/>
            <ac:spMk id="2" creationId="{2E8E55A0-73B3-4565-BA58-ACE5F64229D6}"/>
          </ac:spMkLst>
        </pc:spChg>
        <pc:spChg chg="mod">
          <ac:chgData name="Marina Csizmadia" userId="97bd282bcb497f22" providerId="LiveId" clId="{23572A41-FA05-4AF0-9037-E24AC3833280}" dt="2021-01-13T10:54:18.711" v="17167" actId="27636"/>
          <ac:spMkLst>
            <pc:docMk/>
            <pc:sldMk cId="880820039" sldId="295"/>
            <ac:spMk id="3" creationId="{62E373E2-E479-4B85-B011-875D0EA60F4A}"/>
          </ac:spMkLst>
        </pc:spChg>
        <pc:spChg chg="mod">
          <ac:chgData name="Marina Csizmadia" userId="97bd282bcb497f22" providerId="LiveId" clId="{23572A41-FA05-4AF0-9037-E24AC3833280}" dt="2021-01-13T09:23:04.621" v="17079" actId="26606"/>
          <ac:spMkLst>
            <pc:docMk/>
            <pc:sldMk cId="880820039" sldId="295"/>
            <ac:spMk id="4" creationId="{61BBE3A1-BA86-4586-8510-822654A43289}"/>
          </ac:spMkLst>
        </pc:spChg>
        <pc:spChg chg="mod">
          <ac:chgData name="Marina Csizmadia" userId="97bd282bcb497f22" providerId="LiveId" clId="{23572A41-FA05-4AF0-9037-E24AC3833280}" dt="2021-01-13T09:23:04.621" v="17079" actId="26606"/>
          <ac:spMkLst>
            <pc:docMk/>
            <pc:sldMk cId="880820039" sldId="295"/>
            <ac:spMk id="5" creationId="{AD154ED7-2AF3-480F-8141-F661F62E3504}"/>
          </ac:spMkLst>
        </pc:spChg>
        <pc:spChg chg="add">
          <ac:chgData name="Marina Csizmadia" userId="97bd282bcb497f22" providerId="LiveId" clId="{23572A41-FA05-4AF0-9037-E24AC3833280}" dt="2021-01-13T09:23:04.621" v="17079" actId="26606"/>
          <ac:spMkLst>
            <pc:docMk/>
            <pc:sldMk cId="880820039" sldId="295"/>
            <ac:spMk id="10" creationId="{4351DFE5-F63D-4BE0-BDA9-E3EB88F01AA5}"/>
          </ac:spMkLst>
        </pc:spChg>
        <pc:picChg chg="add">
          <ac:chgData name="Marina Csizmadia" userId="97bd282bcb497f22" providerId="LiveId" clId="{23572A41-FA05-4AF0-9037-E24AC3833280}" dt="2021-01-13T09:23:04.621" v="17079" actId="26606"/>
          <ac:picMkLst>
            <pc:docMk/>
            <pc:sldMk cId="880820039" sldId="295"/>
            <ac:picMk id="12" creationId="{3AA16612-ACD2-4A16-8F2B-4514FD6BF28F}"/>
          </ac:picMkLst>
        </pc:picChg>
      </pc:sldChg>
      <pc:sldChg chg="modSp mod">
        <pc:chgData name="Marina Csizmadia" userId="97bd282bcb497f22" providerId="LiveId" clId="{23572A41-FA05-4AF0-9037-E24AC3833280}" dt="2020-12-27T16:45:23.464" v="11540" actId="20577"/>
        <pc:sldMkLst>
          <pc:docMk/>
          <pc:sldMk cId="469922173" sldId="296"/>
        </pc:sldMkLst>
        <pc:spChg chg="mod">
          <ac:chgData name="Marina Csizmadia" userId="97bd282bcb497f22" providerId="LiveId" clId="{23572A41-FA05-4AF0-9037-E24AC3833280}" dt="2020-12-27T16:45:23.464" v="11540" actId="20577"/>
          <ac:spMkLst>
            <pc:docMk/>
            <pc:sldMk cId="469922173" sldId="296"/>
            <ac:spMk id="3" creationId="{62E373E2-E479-4B85-B011-875D0EA60F4A}"/>
          </ac:spMkLst>
        </pc:spChg>
      </pc:sldChg>
      <pc:sldChg chg="addSp modSp mod">
        <pc:chgData name="Marina Csizmadia" userId="97bd282bcb497f22" providerId="LiveId" clId="{23572A41-FA05-4AF0-9037-E24AC3833280}" dt="2021-01-03T11:34:47.290" v="16933" actId="20577"/>
        <pc:sldMkLst>
          <pc:docMk/>
          <pc:sldMk cId="3834296771" sldId="297"/>
        </pc:sldMkLst>
        <pc:spChg chg="mod">
          <ac:chgData name="Marina Csizmadia" userId="97bd282bcb497f22" providerId="LiveId" clId="{23572A41-FA05-4AF0-9037-E24AC3833280}" dt="2021-01-03T11:34:47.290" v="16933" actId="20577"/>
          <ac:spMkLst>
            <pc:docMk/>
            <pc:sldMk cId="3834296771" sldId="297"/>
            <ac:spMk id="3" creationId="{62E373E2-E479-4B85-B011-875D0EA60F4A}"/>
          </ac:spMkLst>
        </pc:spChg>
        <pc:spChg chg="add mod">
          <ac:chgData name="Marina Csizmadia" userId="97bd282bcb497f22" providerId="LiveId" clId="{23572A41-FA05-4AF0-9037-E24AC3833280}" dt="2020-12-27T17:02:28.293" v="12739" actId="207"/>
          <ac:spMkLst>
            <pc:docMk/>
            <pc:sldMk cId="3834296771" sldId="297"/>
            <ac:spMk id="6" creationId="{2538AF56-67A9-4FD8-95A3-33F34919B85B}"/>
          </ac:spMkLst>
        </pc:spChg>
      </pc:sldChg>
      <pc:sldChg chg="addSp modSp mod setBg">
        <pc:chgData name="Marina Csizmadia" userId="97bd282bcb497f22" providerId="LiveId" clId="{23572A41-FA05-4AF0-9037-E24AC3833280}" dt="2021-01-13T10:54:02.682" v="17163" actId="14100"/>
        <pc:sldMkLst>
          <pc:docMk/>
          <pc:sldMk cId="2305384171" sldId="298"/>
        </pc:sldMkLst>
        <pc:spChg chg="mod">
          <ac:chgData name="Marina Csizmadia" userId="97bd282bcb497f22" providerId="LiveId" clId="{23572A41-FA05-4AF0-9037-E24AC3833280}" dt="2021-01-13T09:22:45.862" v="17078" actId="26606"/>
          <ac:spMkLst>
            <pc:docMk/>
            <pc:sldMk cId="2305384171" sldId="298"/>
            <ac:spMk id="2" creationId="{2E8E55A0-73B3-4565-BA58-ACE5F64229D6}"/>
          </ac:spMkLst>
        </pc:spChg>
        <pc:spChg chg="mod">
          <ac:chgData name="Marina Csizmadia" userId="97bd282bcb497f22" providerId="LiveId" clId="{23572A41-FA05-4AF0-9037-E24AC3833280}" dt="2021-01-13T10:54:02.682" v="17163" actId="14100"/>
          <ac:spMkLst>
            <pc:docMk/>
            <pc:sldMk cId="2305384171" sldId="298"/>
            <ac:spMk id="3" creationId="{62E373E2-E479-4B85-B011-875D0EA60F4A}"/>
          </ac:spMkLst>
        </pc:spChg>
        <pc:spChg chg="mod">
          <ac:chgData name="Marina Csizmadia" userId="97bd282bcb497f22" providerId="LiveId" clId="{23572A41-FA05-4AF0-9037-E24AC3833280}" dt="2021-01-13T09:22:45.862" v="17078" actId="26606"/>
          <ac:spMkLst>
            <pc:docMk/>
            <pc:sldMk cId="2305384171" sldId="298"/>
            <ac:spMk id="4" creationId="{61BBE3A1-BA86-4586-8510-822654A43289}"/>
          </ac:spMkLst>
        </pc:spChg>
        <pc:spChg chg="mod">
          <ac:chgData name="Marina Csizmadia" userId="97bd282bcb497f22" providerId="LiveId" clId="{23572A41-FA05-4AF0-9037-E24AC3833280}" dt="2021-01-13T09:22:45.862" v="17078" actId="26606"/>
          <ac:spMkLst>
            <pc:docMk/>
            <pc:sldMk cId="2305384171" sldId="298"/>
            <ac:spMk id="5" creationId="{AD154ED7-2AF3-480F-8141-F661F62E3504}"/>
          </ac:spMkLst>
        </pc:spChg>
        <pc:spChg chg="add">
          <ac:chgData name="Marina Csizmadia" userId="97bd282bcb497f22" providerId="LiveId" clId="{23572A41-FA05-4AF0-9037-E24AC3833280}" dt="2021-01-13T09:22:45.862" v="17078" actId="26606"/>
          <ac:spMkLst>
            <pc:docMk/>
            <pc:sldMk cId="2305384171" sldId="298"/>
            <ac:spMk id="10" creationId="{4351DFE5-F63D-4BE0-BDA9-E3EB88F01AA5}"/>
          </ac:spMkLst>
        </pc:spChg>
        <pc:picChg chg="add">
          <ac:chgData name="Marina Csizmadia" userId="97bd282bcb497f22" providerId="LiveId" clId="{23572A41-FA05-4AF0-9037-E24AC3833280}" dt="2021-01-13T09:22:45.862" v="17078" actId="26606"/>
          <ac:picMkLst>
            <pc:docMk/>
            <pc:sldMk cId="2305384171" sldId="298"/>
            <ac:picMk id="12" creationId="{3AA16612-ACD2-4A16-8F2B-4514FD6BF28F}"/>
          </ac:picMkLst>
        </pc:picChg>
      </pc:sldChg>
      <pc:sldChg chg="modSp mod">
        <pc:chgData name="Marina Csizmadia" userId="97bd282bcb497f22" providerId="LiveId" clId="{23572A41-FA05-4AF0-9037-E24AC3833280}" dt="2021-01-13T09:25:52.365" v="17100" actId="20577"/>
        <pc:sldMkLst>
          <pc:docMk/>
          <pc:sldMk cId="3297675759" sldId="299"/>
        </pc:sldMkLst>
        <pc:spChg chg="mod">
          <ac:chgData name="Marina Csizmadia" userId="97bd282bcb497f22" providerId="LiveId" clId="{23572A41-FA05-4AF0-9037-E24AC3833280}" dt="2021-01-13T09:25:52.365" v="17100" actId="20577"/>
          <ac:spMkLst>
            <pc:docMk/>
            <pc:sldMk cId="3297675759" sldId="299"/>
            <ac:spMk id="3" creationId="{62E373E2-E479-4B85-B011-875D0EA60F4A}"/>
          </ac:spMkLst>
        </pc:spChg>
      </pc:sldChg>
      <pc:sldChg chg="modSp mod">
        <pc:chgData name="Marina Csizmadia" userId="97bd282bcb497f22" providerId="LiveId" clId="{23572A41-FA05-4AF0-9037-E24AC3833280}" dt="2021-01-13T11:34:18.561" v="17243" actId="5793"/>
        <pc:sldMkLst>
          <pc:docMk/>
          <pc:sldMk cId="243913557" sldId="300"/>
        </pc:sldMkLst>
        <pc:spChg chg="mod">
          <ac:chgData name="Marina Csizmadia" userId="97bd282bcb497f22" providerId="LiveId" clId="{23572A41-FA05-4AF0-9037-E24AC3833280}" dt="2021-01-13T11:34:18.561" v="17243" actId="5793"/>
          <ac:spMkLst>
            <pc:docMk/>
            <pc:sldMk cId="243913557" sldId="300"/>
            <ac:spMk id="3" creationId="{62E373E2-E479-4B85-B011-875D0EA60F4A}"/>
          </ac:spMkLst>
        </pc:spChg>
      </pc:sldChg>
      <pc:sldChg chg="modSp mod">
        <pc:chgData name="Marina Csizmadia" userId="97bd282bcb497f22" providerId="LiveId" clId="{23572A41-FA05-4AF0-9037-E24AC3833280}" dt="2021-01-13T11:34:22.780" v="17254" actId="20577"/>
        <pc:sldMkLst>
          <pc:docMk/>
          <pc:sldMk cId="2611938204" sldId="301"/>
        </pc:sldMkLst>
        <pc:spChg chg="mod">
          <ac:chgData name="Marina Csizmadia" userId="97bd282bcb497f22" providerId="LiveId" clId="{23572A41-FA05-4AF0-9037-E24AC3833280}" dt="2021-01-13T11:34:22.780" v="17254" actId="20577"/>
          <ac:spMkLst>
            <pc:docMk/>
            <pc:sldMk cId="2611938204" sldId="301"/>
            <ac:spMk id="3" creationId="{62E373E2-E479-4B85-B011-875D0EA60F4A}"/>
          </ac:spMkLst>
        </pc:spChg>
      </pc:sldChg>
      <pc:sldChg chg="addSp modSp mod setBg">
        <pc:chgData name="Marina Csizmadia" userId="97bd282bcb497f22" providerId="LiveId" clId="{23572A41-FA05-4AF0-9037-E24AC3833280}" dt="2021-01-13T10:53:37.953" v="17159" actId="27636"/>
        <pc:sldMkLst>
          <pc:docMk/>
          <pc:sldMk cId="490875307" sldId="302"/>
        </pc:sldMkLst>
        <pc:spChg chg="mod">
          <ac:chgData name="Marina Csizmadia" userId="97bd282bcb497f22" providerId="LiveId" clId="{23572A41-FA05-4AF0-9037-E24AC3833280}" dt="2021-01-13T09:23:45.703" v="17080" actId="26606"/>
          <ac:spMkLst>
            <pc:docMk/>
            <pc:sldMk cId="490875307" sldId="302"/>
            <ac:spMk id="2" creationId="{2E8E55A0-73B3-4565-BA58-ACE5F64229D6}"/>
          </ac:spMkLst>
        </pc:spChg>
        <pc:spChg chg="mod">
          <ac:chgData name="Marina Csizmadia" userId="97bd282bcb497f22" providerId="LiveId" clId="{23572A41-FA05-4AF0-9037-E24AC3833280}" dt="2021-01-13T10:53:37.953" v="17159" actId="27636"/>
          <ac:spMkLst>
            <pc:docMk/>
            <pc:sldMk cId="490875307" sldId="302"/>
            <ac:spMk id="3" creationId="{62E373E2-E479-4B85-B011-875D0EA60F4A}"/>
          </ac:spMkLst>
        </pc:spChg>
        <pc:spChg chg="mod">
          <ac:chgData name="Marina Csizmadia" userId="97bd282bcb497f22" providerId="LiveId" clId="{23572A41-FA05-4AF0-9037-E24AC3833280}" dt="2021-01-13T09:23:45.703" v="17080" actId="26606"/>
          <ac:spMkLst>
            <pc:docMk/>
            <pc:sldMk cId="490875307" sldId="302"/>
            <ac:spMk id="4" creationId="{61BBE3A1-BA86-4586-8510-822654A43289}"/>
          </ac:spMkLst>
        </pc:spChg>
        <pc:spChg chg="mod">
          <ac:chgData name="Marina Csizmadia" userId="97bd282bcb497f22" providerId="LiveId" clId="{23572A41-FA05-4AF0-9037-E24AC3833280}" dt="2021-01-13T09:23:45.703" v="17080" actId="26606"/>
          <ac:spMkLst>
            <pc:docMk/>
            <pc:sldMk cId="490875307" sldId="302"/>
            <ac:spMk id="5" creationId="{AD154ED7-2AF3-480F-8141-F661F62E3504}"/>
          </ac:spMkLst>
        </pc:spChg>
        <pc:spChg chg="add">
          <ac:chgData name="Marina Csizmadia" userId="97bd282bcb497f22" providerId="LiveId" clId="{23572A41-FA05-4AF0-9037-E24AC3833280}" dt="2021-01-13T09:23:45.703" v="17080" actId="26606"/>
          <ac:spMkLst>
            <pc:docMk/>
            <pc:sldMk cId="490875307" sldId="302"/>
            <ac:spMk id="10" creationId="{4351DFE5-F63D-4BE0-BDA9-E3EB88F01AA5}"/>
          </ac:spMkLst>
        </pc:spChg>
        <pc:picChg chg="add">
          <ac:chgData name="Marina Csizmadia" userId="97bd282bcb497f22" providerId="LiveId" clId="{23572A41-FA05-4AF0-9037-E24AC3833280}" dt="2021-01-13T09:23:45.703" v="17080" actId="26606"/>
          <ac:picMkLst>
            <pc:docMk/>
            <pc:sldMk cId="490875307" sldId="302"/>
            <ac:picMk id="12" creationId="{3AA16612-ACD2-4A16-8F2B-4514FD6BF28F}"/>
          </ac:picMkLst>
        </pc:picChg>
      </pc:sldChg>
      <pc:sldChg chg="modSp mod">
        <pc:chgData name="Marina Csizmadia" userId="97bd282bcb497f22" providerId="LiveId" clId="{23572A41-FA05-4AF0-9037-E24AC3833280}" dt="2020-12-27T16:56:08.758" v="12325" actId="20577"/>
        <pc:sldMkLst>
          <pc:docMk/>
          <pc:sldMk cId="4007349487" sldId="303"/>
        </pc:sldMkLst>
        <pc:spChg chg="mod">
          <ac:chgData name="Marina Csizmadia" userId="97bd282bcb497f22" providerId="LiveId" clId="{23572A41-FA05-4AF0-9037-E24AC3833280}" dt="2020-12-27T16:46:08.627" v="11558" actId="20577"/>
          <ac:spMkLst>
            <pc:docMk/>
            <pc:sldMk cId="4007349487" sldId="303"/>
            <ac:spMk id="2" creationId="{2E8E55A0-73B3-4565-BA58-ACE5F64229D6}"/>
          </ac:spMkLst>
        </pc:spChg>
        <pc:spChg chg="mod">
          <ac:chgData name="Marina Csizmadia" userId="97bd282bcb497f22" providerId="LiveId" clId="{23572A41-FA05-4AF0-9037-E24AC3833280}" dt="2020-12-27T16:56:08.758" v="12325" actId="20577"/>
          <ac:spMkLst>
            <pc:docMk/>
            <pc:sldMk cId="4007349487" sldId="303"/>
            <ac:spMk id="3" creationId="{62E373E2-E479-4B85-B011-875D0EA60F4A}"/>
          </ac:spMkLst>
        </pc:spChg>
      </pc:sldChg>
      <pc:sldChg chg="addSp delSp modSp add mod setBg">
        <pc:chgData name="Marina Csizmadia" userId="97bd282bcb497f22" providerId="LiveId" clId="{23572A41-FA05-4AF0-9037-E24AC3833280}" dt="2021-01-13T10:51:09.042" v="17153" actId="6549"/>
        <pc:sldMkLst>
          <pc:docMk/>
          <pc:sldMk cId="2364739164" sldId="306"/>
        </pc:sldMkLst>
        <pc:spChg chg="mod">
          <ac:chgData name="Marina Csizmadia" userId="97bd282bcb497f22" providerId="LiveId" clId="{23572A41-FA05-4AF0-9037-E24AC3833280}" dt="2021-01-13T09:21:21.841" v="17077" actId="26606"/>
          <ac:spMkLst>
            <pc:docMk/>
            <pc:sldMk cId="2364739164" sldId="306"/>
            <ac:spMk id="2" creationId="{2E8E55A0-73B3-4565-BA58-ACE5F64229D6}"/>
          </ac:spMkLst>
        </pc:spChg>
        <pc:spChg chg="mod ord">
          <ac:chgData name="Marina Csizmadia" userId="97bd282bcb497f22" providerId="LiveId" clId="{23572A41-FA05-4AF0-9037-E24AC3833280}" dt="2021-01-13T10:51:09.042" v="17153" actId="6549"/>
          <ac:spMkLst>
            <pc:docMk/>
            <pc:sldMk cId="2364739164" sldId="306"/>
            <ac:spMk id="3" creationId="{62E373E2-E479-4B85-B011-875D0EA60F4A}"/>
          </ac:spMkLst>
        </pc:spChg>
        <pc:spChg chg="mod">
          <ac:chgData name="Marina Csizmadia" userId="97bd282bcb497f22" providerId="LiveId" clId="{23572A41-FA05-4AF0-9037-E24AC3833280}" dt="2021-01-13T09:21:21.841" v="17077" actId="26606"/>
          <ac:spMkLst>
            <pc:docMk/>
            <pc:sldMk cId="2364739164" sldId="306"/>
            <ac:spMk id="4" creationId="{61BBE3A1-BA86-4586-8510-822654A43289}"/>
          </ac:spMkLst>
        </pc:spChg>
        <pc:spChg chg="mod">
          <ac:chgData name="Marina Csizmadia" userId="97bd282bcb497f22" providerId="LiveId" clId="{23572A41-FA05-4AF0-9037-E24AC3833280}" dt="2021-01-13T09:21:21.841" v="17077" actId="26606"/>
          <ac:spMkLst>
            <pc:docMk/>
            <pc:sldMk cId="2364739164" sldId="306"/>
            <ac:spMk id="5" creationId="{AD154ED7-2AF3-480F-8141-F661F62E3504}"/>
          </ac:spMkLst>
        </pc:spChg>
        <pc:spChg chg="add del">
          <ac:chgData name="Marina Csizmadia" userId="97bd282bcb497f22" providerId="LiveId" clId="{23572A41-FA05-4AF0-9037-E24AC3833280}" dt="2021-01-13T09:21:21.841" v="17077" actId="26606"/>
          <ac:spMkLst>
            <pc:docMk/>
            <pc:sldMk cId="2364739164" sldId="306"/>
            <ac:spMk id="10" creationId="{1B15ED52-F352-441B-82BF-E0EA34836D08}"/>
          </ac:spMkLst>
        </pc:spChg>
        <pc:spChg chg="add del">
          <ac:chgData name="Marina Csizmadia" userId="97bd282bcb497f22" providerId="LiveId" clId="{23572A41-FA05-4AF0-9037-E24AC3833280}" dt="2021-01-13T09:21:21.841" v="17077" actId="26606"/>
          <ac:spMkLst>
            <pc:docMk/>
            <pc:sldMk cId="2364739164" sldId="306"/>
            <ac:spMk id="12" creationId="{3B2E3793-BFE6-45A2-9B7B-E18844431C99}"/>
          </ac:spMkLst>
        </pc:spChg>
        <pc:spChg chg="add del">
          <ac:chgData name="Marina Csizmadia" userId="97bd282bcb497f22" providerId="LiveId" clId="{23572A41-FA05-4AF0-9037-E24AC3833280}" dt="2021-01-13T09:21:21.841" v="17077" actId="26606"/>
          <ac:spMkLst>
            <pc:docMk/>
            <pc:sldMk cId="2364739164" sldId="306"/>
            <ac:spMk id="14" creationId="{BC4C4868-CB8F-4AF9-9CDB-8108F2C19B67}"/>
          </ac:spMkLst>
        </pc:spChg>
        <pc:spChg chg="add del">
          <ac:chgData name="Marina Csizmadia" userId="97bd282bcb497f22" providerId="LiveId" clId="{23572A41-FA05-4AF0-9037-E24AC3833280}" dt="2021-01-13T09:21:21.841" v="17077" actId="26606"/>
          <ac:spMkLst>
            <pc:docMk/>
            <pc:sldMk cId="2364739164" sldId="306"/>
            <ac:spMk id="16" creationId="{375E0459-6403-40CD-989D-56A4407CA12E}"/>
          </ac:spMkLst>
        </pc:spChg>
        <pc:spChg chg="add del">
          <ac:chgData name="Marina Csizmadia" userId="97bd282bcb497f22" providerId="LiveId" clId="{23572A41-FA05-4AF0-9037-E24AC3833280}" dt="2021-01-13T09:21:21.841" v="17077" actId="26606"/>
          <ac:spMkLst>
            <pc:docMk/>
            <pc:sldMk cId="2364739164" sldId="306"/>
            <ac:spMk id="18" creationId="{53E5B1A8-3AC9-4BD1-9BBC-78CA94F2D1BA}"/>
          </ac:spMkLst>
        </pc:spChg>
      </pc:sldChg>
      <pc:sldChg chg="modSp new mod">
        <pc:chgData name="Marina Csizmadia" userId="97bd282bcb497f22" providerId="LiveId" clId="{23572A41-FA05-4AF0-9037-E24AC3833280}" dt="2021-01-09T12:55:33.107" v="17060"/>
        <pc:sldMkLst>
          <pc:docMk/>
          <pc:sldMk cId="2537259175" sldId="307"/>
        </pc:sldMkLst>
        <pc:spChg chg="mod">
          <ac:chgData name="Marina Csizmadia" userId="97bd282bcb497f22" providerId="LiveId" clId="{23572A41-FA05-4AF0-9037-E24AC3833280}" dt="2020-12-27T11:56:29.750" v="8791" actId="20577"/>
          <ac:spMkLst>
            <pc:docMk/>
            <pc:sldMk cId="2537259175" sldId="307"/>
            <ac:spMk id="2" creationId="{7BE75386-7BEB-453B-90BD-27843A37D60F}"/>
          </ac:spMkLst>
        </pc:spChg>
        <pc:spChg chg="mod">
          <ac:chgData name="Marina Csizmadia" userId="97bd282bcb497f22" providerId="LiveId" clId="{23572A41-FA05-4AF0-9037-E24AC3833280}" dt="2021-01-09T12:55:33.107" v="17060"/>
          <ac:spMkLst>
            <pc:docMk/>
            <pc:sldMk cId="2537259175" sldId="307"/>
            <ac:spMk id="3" creationId="{496655D8-8523-43F7-BE8F-BEF01C5C549A}"/>
          </ac:spMkLst>
        </pc:spChg>
      </pc:sldChg>
      <pc:sldChg chg="addSp modSp new mod">
        <pc:chgData name="Marina Csizmadia" userId="97bd282bcb497f22" providerId="LiveId" clId="{23572A41-FA05-4AF0-9037-E24AC3833280}" dt="2021-01-03T12:29:25.751" v="16943" actId="20577"/>
        <pc:sldMkLst>
          <pc:docMk/>
          <pc:sldMk cId="1022276645" sldId="308"/>
        </pc:sldMkLst>
        <pc:spChg chg="mod">
          <ac:chgData name="Marina Csizmadia" userId="97bd282bcb497f22" providerId="LiveId" clId="{23572A41-FA05-4AF0-9037-E24AC3833280}" dt="2020-12-27T10:12:24.745" v="2682" actId="113"/>
          <ac:spMkLst>
            <pc:docMk/>
            <pc:sldMk cId="1022276645" sldId="308"/>
            <ac:spMk id="2" creationId="{70076BD1-9B05-443C-A1B3-3F38784131E0}"/>
          </ac:spMkLst>
        </pc:spChg>
        <pc:spChg chg="mod">
          <ac:chgData name="Marina Csizmadia" userId="97bd282bcb497f22" providerId="LiveId" clId="{23572A41-FA05-4AF0-9037-E24AC3833280}" dt="2020-12-27T10:20:43.502" v="3391" actId="20577"/>
          <ac:spMkLst>
            <pc:docMk/>
            <pc:sldMk cId="1022276645" sldId="308"/>
            <ac:spMk id="3" creationId="{A500E2D5-345C-47C7-8324-2A92AB27F6C8}"/>
          </ac:spMkLst>
        </pc:spChg>
        <pc:graphicFrameChg chg="add mod modGraphic">
          <ac:chgData name="Marina Csizmadia" userId="97bd282bcb497f22" providerId="LiveId" clId="{23572A41-FA05-4AF0-9037-E24AC3833280}" dt="2021-01-03T12:29:25.751" v="16943" actId="20577"/>
          <ac:graphicFrameMkLst>
            <pc:docMk/>
            <pc:sldMk cId="1022276645" sldId="308"/>
            <ac:graphicFrameMk id="4" creationId="{F02625D5-B8A2-4E75-9837-403831CCD144}"/>
          </ac:graphicFrameMkLst>
        </pc:graphicFrameChg>
      </pc:sldChg>
      <pc:sldChg chg="modSp new mod ord">
        <pc:chgData name="Marina Csizmadia" userId="97bd282bcb497f22" providerId="LiveId" clId="{23572A41-FA05-4AF0-9037-E24AC3833280}" dt="2020-12-27T12:13:57.189" v="10333" actId="20577"/>
        <pc:sldMkLst>
          <pc:docMk/>
          <pc:sldMk cId="3942481826" sldId="309"/>
        </pc:sldMkLst>
        <pc:spChg chg="mod">
          <ac:chgData name="Marina Csizmadia" userId="97bd282bcb497f22" providerId="LiveId" clId="{23572A41-FA05-4AF0-9037-E24AC3833280}" dt="2020-12-27T11:32:55.850" v="7326" actId="20577"/>
          <ac:spMkLst>
            <pc:docMk/>
            <pc:sldMk cId="3942481826" sldId="309"/>
            <ac:spMk id="2" creationId="{A2D39284-58F6-4A07-BC0D-9D997ACB71B3}"/>
          </ac:spMkLst>
        </pc:spChg>
        <pc:spChg chg="mod">
          <ac:chgData name="Marina Csizmadia" userId="97bd282bcb497f22" providerId="LiveId" clId="{23572A41-FA05-4AF0-9037-E24AC3833280}" dt="2020-12-27T12:13:57.189" v="10333" actId="20577"/>
          <ac:spMkLst>
            <pc:docMk/>
            <pc:sldMk cId="3942481826" sldId="309"/>
            <ac:spMk id="3" creationId="{B0835B3A-91D9-4E7C-9192-36B320071C56}"/>
          </ac:spMkLst>
        </pc:spChg>
      </pc:sldChg>
      <pc:sldChg chg="modSp new del mod">
        <pc:chgData name="Marina Csizmadia" userId="97bd282bcb497f22" providerId="LiveId" clId="{23572A41-FA05-4AF0-9037-E24AC3833280}" dt="2020-12-27T10:20:57.873" v="3394" actId="47"/>
        <pc:sldMkLst>
          <pc:docMk/>
          <pc:sldMk cId="1315799021" sldId="310"/>
        </pc:sldMkLst>
        <pc:spChg chg="mod">
          <ac:chgData name="Marina Csizmadia" userId="97bd282bcb497f22" providerId="LiveId" clId="{23572A41-FA05-4AF0-9037-E24AC3833280}" dt="2020-12-27T10:20:27.346" v="3344" actId="20577"/>
          <ac:spMkLst>
            <pc:docMk/>
            <pc:sldMk cId="1315799021" sldId="310"/>
            <ac:spMk id="3" creationId="{FE95E7F3-9623-449A-8959-69F4134B02B1}"/>
          </ac:spMkLst>
        </pc:spChg>
      </pc:sldChg>
      <pc:sldChg chg="modSp new mod">
        <pc:chgData name="Marina Csizmadia" userId="97bd282bcb497f22" providerId="LiveId" clId="{23572A41-FA05-4AF0-9037-E24AC3833280}" dt="2020-12-27T10:25:24.394" v="3950" actId="20577"/>
        <pc:sldMkLst>
          <pc:docMk/>
          <pc:sldMk cId="2167810415" sldId="310"/>
        </pc:sldMkLst>
        <pc:spChg chg="mod">
          <ac:chgData name="Marina Csizmadia" userId="97bd282bcb497f22" providerId="LiveId" clId="{23572A41-FA05-4AF0-9037-E24AC3833280}" dt="2020-12-27T10:21:10.701" v="3406" actId="113"/>
          <ac:spMkLst>
            <pc:docMk/>
            <pc:sldMk cId="2167810415" sldId="310"/>
            <ac:spMk id="2" creationId="{2A2B6CA9-EED6-4064-BCFE-BD186B964816}"/>
          </ac:spMkLst>
        </pc:spChg>
        <pc:spChg chg="mod">
          <ac:chgData name="Marina Csizmadia" userId="97bd282bcb497f22" providerId="LiveId" clId="{23572A41-FA05-4AF0-9037-E24AC3833280}" dt="2020-12-27T10:25:24.394" v="3950" actId="20577"/>
          <ac:spMkLst>
            <pc:docMk/>
            <pc:sldMk cId="2167810415" sldId="310"/>
            <ac:spMk id="3" creationId="{B0925812-5855-4442-A7E8-65A3ECE09567}"/>
          </ac:spMkLst>
        </pc:spChg>
      </pc:sldChg>
      <pc:sldChg chg="modSp new mod">
        <pc:chgData name="Marina Csizmadia" userId="97bd282bcb497f22" providerId="LiveId" clId="{23572A41-FA05-4AF0-9037-E24AC3833280}" dt="2021-01-13T10:55:46.382" v="17179" actId="113"/>
        <pc:sldMkLst>
          <pc:docMk/>
          <pc:sldMk cId="2296481824" sldId="311"/>
        </pc:sldMkLst>
        <pc:spChg chg="mod">
          <ac:chgData name="Marina Csizmadia" userId="97bd282bcb497f22" providerId="LiveId" clId="{23572A41-FA05-4AF0-9037-E24AC3833280}" dt="2021-01-13T10:55:20.018" v="17173" actId="1076"/>
          <ac:spMkLst>
            <pc:docMk/>
            <pc:sldMk cId="2296481824" sldId="311"/>
            <ac:spMk id="2" creationId="{FF5BC32F-EC26-472B-8F7E-53B04861EFBD}"/>
          </ac:spMkLst>
        </pc:spChg>
        <pc:spChg chg="mod">
          <ac:chgData name="Marina Csizmadia" userId="97bd282bcb497f22" providerId="LiveId" clId="{23572A41-FA05-4AF0-9037-E24AC3833280}" dt="2021-01-13T10:55:46.382" v="17179" actId="113"/>
          <ac:spMkLst>
            <pc:docMk/>
            <pc:sldMk cId="2296481824" sldId="311"/>
            <ac:spMk id="3" creationId="{649F7769-F4DA-4220-A326-6F54CD956162}"/>
          </ac:spMkLst>
        </pc:spChg>
      </pc:sldChg>
      <pc:sldChg chg="modSp new mod">
        <pc:chgData name="Marina Csizmadia" userId="97bd282bcb497f22" providerId="LiveId" clId="{23572A41-FA05-4AF0-9037-E24AC3833280}" dt="2020-12-27T11:55:31.341" v="8779" actId="113"/>
        <pc:sldMkLst>
          <pc:docMk/>
          <pc:sldMk cId="1691501219" sldId="312"/>
        </pc:sldMkLst>
        <pc:spChg chg="mod">
          <ac:chgData name="Marina Csizmadia" userId="97bd282bcb497f22" providerId="LiveId" clId="{23572A41-FA05-4AF0-9037-E24AC3833280}" dt="2020-12-27T11:55:31.341" v="8779" actId="113"/>
          <ac:spMkLst>
            <pc:docMk/>
            <pc:sldMk cId="1691501219" sldId="312"/>
            <ac:spMk id="2" creationId="{0A8CF39D-021C-42A8-949B-00EB25703510}"/>
          </ac:spMkLst>
        </pc:spChg>
        <pc:spChg chg="mod">
          <ac:chgData name="Marina Csizmadia" userId="97bd282bcb497f22" providerId="LiveId" clId="{23572A41-FA05-4AF0-9037-E24AC3833280}" dt="2020-12-27T11:54:51.379" v="8763"/>
          <ac:spMkLst>
            <pc:docMk/>
            <pc:sldMk cId="1691501219" sldId="312"/>
            <ac:spMk id="3" creationId="{256F97BA-B414-44FA-88DF-D7624238898C}"/>
          </ac:spMkLst>
        </pc:spChg>
      </pc:sldChg>
      <pc:sldChg chg="modSp new mod">
        <pc:chgData name="Marina Csizmadia" userId="97bd282bcb497f22" providerId="LiveId" clId="{23572A41-FA05-4AF0-9037-E24AC3833280}" dt="2020-12-27T17:24:51.611" v="14270" actId="20577"/>
        <pc:sldMkLst>
          <pc:docMk/>
          <pc:sldMk cId="4230888405" sldId="313"/>
        </pc:sldMkLst>
        <pc:spChg chg="mod">
          <ac:chgData name="Marina Csizmadia" userId="97bd282bcb497f22" providerId="LiveId" clId="{23572A41-FA05-4AF0-9037-E24AC3833280}" dt="2020-12-27T17:05:59.759" v="12832" actId="113"/>
          <ac:spMkLst>
            <pc:docMk/>
            <pc:sldMk cId="4230888405" sldId="313"/>
            <ac:spMk id="2" creationId="{E62F0B67-DFC9-4E27-A217-07DD73E5A93E}"/>
          </ac:spMkLst>
        </pc:spChg>
        <pc:spChg chg="mod">
          <ac:chgData name="Marina Csizmadia" userId="97bd282bcb497f22" providerId="LiveId" clId="{23572A41-FA05-4AF0-9037-E24AC3833280}" dt="2020-12-27T17:24:51.611" v="14270" actId="20577"/>
          <ac:spMkLst>
            <pc:docMk/>
            <pc:sldMk cId="4230888405" sldId="313"/>
            <ac:spMk id="3" creationId="{8844A28C-B599-48DB-9B91-95C56F7035D5}"/>
          </ac:spMkLst>
        </pc:spChg>
      </pc:sldChg>
      <pc:sldChg chg="modSp new mod">
        <pc:chgData name="Marina Csizmadia" userId="97bd282bcb497f22" providerId="LiveId" clId="{23572A41-FA05-4AF0-9037-E24AC3833280}" dt="2020-12-27T17:44:16.962" v="15987" actId="20577"/>
        <pc:sldMkLst>
          <pc:docMk/>
          <pc:sldMk cId="2432970774" sldId="314"/>
        </pc:sldMkLst>
        <pc:spChg chg="mod">
          <ac:chgData name="Marina Csizmadia" userId="97bd282bcb497f22" providerId="LiveId" clId="{23572A41-FA05-4AF0-9037-E24AC3833280}" dt="2020-12-27T17:42:13.035" v="15752" actId="113"/>
          <ac:spMkLst>
            <pc:docMk/>
            <pc:sldMk cId="2432970774" sldId="314"/>
            <ac:spMk id="2" creationId="{C142D068-FD94-4CAD-8842-1413586AB82B}"/>
          </ac:spMkLst>
        </pc:spChg>
        <pc:spChg chg="mod">
          <ac:chgData name="Marina Csizmadia" userId="97bd282bcb497f22" providerId="LiveId" clId="{23572A41-FA05-4AF0-9037-E24AC3833280}" dt="2020-12-27T17:44:16.962" v="15987" actId="20577"/>
          <ac:spMkLst>
            <pc:docMk/>
            <pc:sldMk cId="2432970774" sldId="314"/>
            <ac:spMk id="3" creationId="{79B54729-27B3-4F7A-A7A3-C99B836A09EB}"/>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2.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ata3.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ata4.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ata5.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ata6.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rawing4.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rawing5.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rawing6.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1D0075-C02E-4C36-9A25-776436522073}"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D3308B8B-9E31-4246-8403-49A22109D60F}">
      <dgm:prSet custT="1"/>
      <dgm:spPr/>
      <dgm:t>
        <a:bodyPr/>
        <a:lstStyle/>
        <a:p>
          <a:pPr>
            <a:lnSpc>
              <a:spcPct val="100000"/>
            </a:lnSpc>
          </a:pPr>
          <a:r>
            <a:rPr lang="en-US" sz="1800" dirty="0"/>
            <a:t>Since 1.1.2025: € 12.82</a:t>
          </a:r>
        </a:p>
        <a:p>
          <a:pPr>
            <a:lnSpc>
              <a:spcPct val="100000"/>
            </a:lnSpc>
          </a:pPr>
          <a:r>
            <a:rPr lang="en-US" sz="1800" dirty="0"/>
            <a:t>From 1.1.2026: € 13.90</a:t>
          </a:r>
        </a:p>
        <a:p>
          <a:pPr>
            <a:lnSpc>
              <a:spcPct val="100000"/>
            </a:lnSpc>
          </a:pPr>
          <a:r>
            <a:rPr lang="en-US" sz="1800" dirty="0"/>
            <a:t>From 1.1.2027: € 14.60</a:t>
          </a:r>
        </a:p>
      </dgm:t>
    </dgm:pt>
    <dgm:pt modelId="{B368A667-C6F8-4269-8F75-94433A35ECC4}" type="parTrans" cxnId="{4C492ED6-85C1-43CA-A09C-0E3EECA3B5DC}">
      <dgm:prSet/>
      <dgm:spPr/>
      <dgm:t>
        <a:bodyPr/>
        <a:lstStyle/>
        <a:p>
          <a:endParaRPr lang="en-US"/>
        </a:p>
      </dgm:t>
    </dgm:pt>
    <dgm:pt modelId="{57EF9EDA-8C24-4CD4-ADEA-1888E9F49A00}" type="sibTrans" cxnId="{4C492ED6-85C1-43CA-A09C-0E3EECA3B5DC}">
      <dgm:prSet/>
      <dgm:spPr/>
      <dgm:t>
        <a:bodyPr/>
        <a:lstStyle/>
        <a:p>
          <a:endParaRPr lang="en-US"/>
        </a:p>
      </dgm:t>
    </dgm:pt>
    <dgm:pt modelId="{1971FF34-FB75-4E72-AA0F-458222F56C8B}">
      <dgm:prSet custT="1"/>
      <dgm:spPr/>
      <dgm:t>
        <a:bodyPr/>
        <a:lstStyle/>
        <a:p>
          <a:pPr>
            <a:lnSpc>
              <a:spcPct val="100000"/>
            </a:lnSpc>
          </a:pPr>
          <a:r>
            <a:rPr lang="de-DE" sz="1800" dirty="0"/>
            <a:t>Mandatory right</a:t>
          </a:r>
          <a:endParaRPr lang="en-US" sz="1800" dirty="0"/>
        </a:p>
      </dgm:t>
    </dgm:pt>
    <dgm:pt modelId="{6432D662-3AAC-4B72-8FBA-5871B6600546}" type="parTrans" cxnId="{D61F5B32-1BB8-43A0-B1B2-D4EACD7DE0E3}">
      <dgm:prSet/>
      <dgm:spPr/>
      <dgm:t>
        <a:bodyPr/>
        <a:lstStyle/>
        <a:p>
          <a:endParaRPr lang="en-US"/>
        </a:p>
      </dgm:t>
    </dgm:pt>
    <dgm:pt modelId="{AB288057-3C05-4EAE-9F60-770954083982}" type="sibTrans" cxnId="{D61F5B32-1BB8-43A0-B1B2-D4EACD7DE0E3}">
      <dgm:prSet/>
      <dgm:spPr/>
      <dgm:t>
        <a:bodyPr/>
        <a:lstStyle/>
        <a:p>
          <a:endParaRPr lang="en-US"/>
        </a:p>
      </dgm:t>
    </dgm:pt>
    <dgm:pt modelId="{0707DF73-E2F0-44A2-93D8-B4C0AFE573AA}">
      <dgm:prSet custT="1"/>
      <dgm:spPr/>
      <dgm:t>
        <a:bodyPr/>
        <a:lstStyle/>
        <a:p>
          <a:pPr>
            <a:lnSpc>
              <a:spcPct val="100000"/>
            </a:lnSpc>
          </a:pPr>
          <a:r>
            <a:rPr lang="en-US" sz="1800" baseline="0" dirty="0" err="1"/>
            <a:t>In addition</a:t>
          </a:r>
          <a:r>
            <a:rPr lang="en-US" sz="1800" baseline="0" dirty="0"/>
            <a:t>: </a:t>
          </a:r>
          <a:r>
            <a:rPr lang="en-US" sz="1800" baseline="0" dirty="0" err="1"/>
            <a:t>Industry minimum wage</a:t>
          </a:r>
          <a:endParaRPr lang="en-US" sz="1800" dirty="0"/>
        </a:p>
      </dgm:t>
    </dgm:pt>
    <dgm:pt modelId="{41B18345-D4D2-4A4E-AC59-A6CA3FE22D4A}" type="parTrans" cxnId="{4B6C663B-F669-40F8-AC76-70FA0267D6E7}">
      <dgm:prSet/>
      <dgm:spPr/>
      <dgm:t>
        <a:bodyPr/>
        <a:lstStyle/>
        <a:p>
          <a:endParaRPr lang="de-DE"/>
        </a:p>
      </dgm:t>
    </dgm:pt>
    <dgm:pt modelId="{CCB32A41-1908-4D26-8EF4-BBBA7726C61E}" type="sibTrans" cxnId="{4B6C663B-F669-40F8-AC76-70FA0267D6E7}">
      <dgm:prSet/>
      <dgm:spPr/>
      <dgm:t>
        <a:bodyPr/>
        <a:lstStyle/>
        <a:p>
          <a:endParaRPr lang="de-DE"/>
        </a:p>
      </dgm:t>
    </dgm:pt>
    <dgm:pt modelId="{3242175C-A75C-41A2-B83D-C7213F282985}" type="pres">
      <dgm:prSet presAssocID="{3C1D0075-C02E-4C36-9A25-776436522073}" presName="root" presStyleCnt="0">
        <dgm:presLayoutVars>
          <dgm:dir/>
          <dgm:resizeHandles val="exact"/>
        </dgm:presLayoutVars>
      </dgm:prSet>
      <dgm:spPr/>
    </dgm:pt>
    <dgm:pt modelId="{E4518420-18BF-4B81-8B54-D8BA589F5CFC}" type="pres">
      <dgm:prSet presAssocID="{D3308B8B-9E31-4246-8403-49A22109D60F}" presName="compNode" presStyleCnt="0"/>
      <dgm:spPr/>
    </dgm:pt>
    <dgm:pt modelId="{1601A26B-C234-4F49-99D8-D259E7F4DA41}" type="pres">
      <dgm:prSet presAssocID="{D3308B8B-9E31-4246-8403-49A22109D60F}"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Geld mit einfarbiger Füllung"/>
        </a:ext>
      </dgm:extLst>
    </dgm:pt>
    <dgm:pt modelId="{F76B5688-7DAE-469F-9619-2C0737C72C51}" type="pres">
      <dgm:prSet presAssocID="{D3308B8B-9E31-4246-8403-49A22109D60F}" presName="spaceRect" presStyleCnt="0"/>
      <dgm:spPr/>
    </dgm:pt>
    <dgm:pt modelId="{C75D176E-32FB-4D1C-AF3A-5A19826AF50D}" type="pres">
      <dgm:prSet presAssocID="{D3308B8B-9E31-4246-8403-49A22109D60F}" presName="textRect" presStyleLbl="revTx" presStyleIdx="0" presStyleCnt="3">
        <dgm:presLayoutVars>
          <dgm:chMax val="1"/>
          <dgm:chPref val="1"/>
        </dgm:presLayoutVars>
      </dgm:prSet>
      <dgm:spPr/>
    </dgm:pt>
    <dgm:pt modelId="{7E4273C5-E533-4B8C-B78F-CB84AA520B8B}" type="pres">
      <dgm:prSet presAssocID="{57EF9EDA-8C24-4CD4-ADEA-1888E9F49A00}" presName="sibTrans" presStyleCnt="0"/>
      <dgm:spPr/>
    </dgm:pt>
    <dgm:pt modelId="{E26400AC-C10A-4FE2-88DE-829837304BE1}" type="pres">
      <dgm:prSet presAssocID="{1971FF34-FB75-4E72-AA0F-458222F56C8B}" presName="compNode" presStyleCnt="0"/>
      <dgm:spPr/>
    </dgm:pt>
    <dgm:pt modelId="{97DAFD31-3B69-4A17-8798-114275305DA9}" type="pres">
      <dgm:prSet presAssocID="{1971FF34-FB75-4E72-AA0F-458222F56C8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cales of Justice"/>
        </a:ext>
      </dgm:extLst>
    </dgm:pt>
    <dgm:pt modelId="{E2297F0E-DA27-49B5-8594-2A66EE94A43F}" type="pres">
      <dgm:prSet presAssocID="{1971FF34-FB75-4E72-AA0F-458222F56C8B}" presName="spaceRect" presStyleCnt="0"/>
      <dgm:spPr/>
    </dgm:pt>
    <dgm:pt modelId="{9687FD86-6FF6-4564-ADF7-C6B893E87090}" type="pres">
      <dgm:prSet presAssocID="{1971FF34-FB75-4E72-AA0F-458222F56C8B}" presName="textRect" presStyleLbl="revTx" presStyleIdx="1" presStyleCnt="3">
        <dgm:presLayoutVars>
          <dgm:chMax val="1"/>
          <dgm:chPref val="1"/>
        </dgm:presLayoutVars>
      </dgm:prSet>
      <dgm:spPr/>
    </dgm:pt>
    <dgm:pt modelId="{FC211104-CE93-45B1-9676-69C0F8B2704B}" type="pres">
      <dgm:prSet presAssocID="{AB288057-3C05-4EAE-9F60-770954083982}" presName="sibTrans" presStyleCnt="0"/>
      <dgm:spPr/>
    </dgm:pt>
    <dgm:pt modelId="{24308A0B-3D3F-47F9-B692-49ADB29797CE}" type="pres">
      <dgm:prSet presAssocID="{0707DF73-E2F0-44A2-93D8-B4C0AFE573AA}" presName="compNode" presStyleCnt="0"/>
      <dgm:spPr/>
    </dgm:pt>
    <dgm:pt modelId="{07B0B488-5F07-4342-8DDA-F333EB86AA33}" type="pres">
      <dgm:prSet presAssocID="{0707DF73-E2F0-44A2-93D8-B4C0AFE573A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Münzen mit einfarbiger Füllung"/>
        </a:ext>
      </dgm:extLst>
    </dgm:pt>
    <dgm:pt modelId="{D118E018-2DDD-4964-9107-2F1AEB020F95}" type="pres">
      <dgm:prSet presAssocID="{0707DF73-E2F0-44A2-93D8-B4C0AFE573AA}" presName="spaceRect" presStyleCnt="0"/>
      <dgm:spPr/>
    </dgm:pt>
    <dgm:pt modelId="{169A4AAA-D7B6-4B39-BE15-F34DC90B593E}" type="pres">
      <dgm:prSet presAssocID="{0707DF73-E2F0-44A2-93D8-B4C0AFE573AA}" presName="textRect" presStyleLbl="revTx" presStyleIdx="2" presStyleCnt="3">
        <dgm:presLayoutVars>
          <dgm:chMax val="1"/>
          <dgm:chPref val="1"/>
        </dgm:presLayoutVars>
      </dgm:prSet>
      <dgm:spPr/>
    </dgm:pt>
  </dgm:ptLst>
  <dgm:cxnLst>
    <dgm:cxn modelId="{2775A508-390B-4D43-AAE1-EE3A474062E4}" type="presOf" srcId="{D3308B8B-9E31-4246-8403-49A22109D60F}" destId="{C75D176E-32FB-4D1C-AF3A-5A19826AF50D}" srcOrd="0" destOrd="0" presId="urn:microsoft.com/office/officeart/2018/2/layout/IconLabelList"/>
    <dgm:cxn modelId="{18A95117-EFB9-40DB-BE96-F3C531E32E6B}" type="presOf" srcId="{0707DF73-E2F0-44A2-93D8-B4C0AFE573AA}" destId="{169A4AAA-D7B6-4B39-BE15-F34DC90B593E}" srcOrd="0" destOrd="0" presId="urn:microsoft.com/office/officeart/2018/2/layout/IconLabelList"/>
    <dgm:cxn modelId="{D61F5B32-1BB8-43A0-B1B2-D4EACD7DE0E3}" srcId="{3C1D0075-C02E-4C36-9A25-776436522073}" destId="{1971FF34-FB75-4E72-AA0F-458222F56C8B}" srcOrd="1" destOrd="0" parTransId="{6432D662-3AAC-4B72-8FBA-5871B6600546}" sibTransId="{AB288057-3C05-4EAE-9F60-770954083982}"/>
    <dgm:cxn modelId="{4B6C663B-F669-40F8-AC76-70FA0267D6E7}" srcId="{3C1D0075-C02E-4C36-9A25-776436522073}" destId="{0707DF73-E2F0-44A2-93D8-B4C0AFE573AA}" srcOrd="2" destOrd="0" parTransId="{41B18345-D4D2-4A4E-AC59-A6CA3FE22D4A}" sibTransId="{CCB32A41-1908-4D26-8EF4-BBBA7726C61E}"/>
    <dgm:cxn modelId="{2D22AE64-99AA-41AA-9DD9-114DAFFF55E9}" type="presOf" srcId="{1971FF34-FB75-4E72-AA0F-458222F56C8B}" destId="{9687FD86-6FF6-4564-ADF7-C6B893E87090}" srcOrd="0" destOrd="0" presId="urn:microsoft.com/office/officeart/2018/2/layout/IconLabelList"/>
    <dgm:cxn modelId="{C50A7249-628D-420D-B22E-077A0008428A}" type="presOf" srcId="{3C1D0075-C02E-4C36-9A25-776436522073}" destId="{3242175C-A75C-41A2-B83D-C7213F282985}" srcOrd="0" destOrd="0" presId="urn:microsoft.com/office/officeart/2018/2/layout/IconLabelList"/>
    <dgm:cxn modelId="{4C492ED6-85C1-43CA-A09C-0E3EECA3B5DC}" srcId="{3C1D0075-C02E-4C36-9A25-776436522073}" destId="{D3308B8B-9E31-4246-8403-49A22109D60F}" srcOrd="0" destOrd="0" parTransId="{B368A667-C6F8-4269-8F75-94433A35ECC4}" sibTransId="{57EF9EDA-8C24-4CD4-ADEA-1888E9F49A00}"/>
    <dgm:cxn modelId="{935380BD-C7F2-4648-BBFD-8876DA9144AA}" type="presParOf" srcId="{3242175C-A75C-41A2-B83D-C7213F282985}" destId="{E4518420-18BF-4B81-8B54-D8BA589F5CFC}" srcOrd="0" destOrd="0" presId="urn:microsoft.com/office/officeart/2018/2/layout/IconLabelList"/>
    <dgm:cxn modelId="{27D2FC6D-62BC-4C1A-9589-3B1688CC0458}" type="presParOf" srcId="{E4518420-18BF-4B81-8B54-D8BA589F5CFC}" destId="{1601A26B-C234-4F49-99D8-D259E7F4DA41}" srcOrd="0" destOrd="0" presId="urn:microsoft.com/office/officeart/2018/2/layout/IconLabelList"/>
    <dgm:cxn modelId="{8E1B2539-F0C6-4449-BB3F-0DAE2654EE0F}" type="presParOf" srcId="{E4518420-18BF-4B81-8B54-D8BA589F5CFC}" destId="{F76B5688-7DAE-469F-9619-2C0737C72C51}" srcOrd="1" destOrd="0" presId="urn:microsoft.com/office/officeart/2018/2/layout/IconLabelList"/>
    <dgm:cxn modelId="{A66FB1F8-4F3F-4D34-A7D2-699F09C900B7}" type="presParOf" srcId="{E4518420-18BF-4B81-8B54-D8BA589F5CFC}" destId="{C75D176E-32FB-4D1C-AF3A-5A19826AF50D}" srcOrd="2" destOrd="0" presId="urn:microsoft.com/office/officeart/2018/2/layout/IconLabelList"/>
    <dgm:cxn modelId="{B410D3D5-F573-497B-9F23-015CE9E17F2E}" type="presParOf" srcId="{3242175C-A75C-41A2-B83D-C7213F282985}" destId="{7E4273C5-E533-4B8C-B78F-CB84AA520B8B}" srcOrd="1" destOrd="0" presId="urn:microsoft.com/office/officeart/2018/2/layout/IconLabelList"/>
    <dgm:cxn modelId="{6335CBCE-E34E-4FB0-954A-93DB6D7A20FE}" type="presParOf" srcId="{3242175C-A75C-41A2-B83D-C7213F282985}" destId="{E26400AC-C10A-4FE2-88DE-829837304BE1}" srcOrd="2" destOrd="0" presId="urn:microsoft.com/office/officeart/2018/2/layout/IconLabelList"/>
    <dgm:cxn modelId="{2A7BEBF3-7147-42B0-BF77-555E0C7044D6}" type="presParOf" srcId="{E26400AC-C10A-4FE2-88DE-829837304BE1}" destId="{97DAFD31-3B69-4A17-8798-114275305DA9}" srcOrd="0" destOrd="0" presId="urn:microsoft.com/office/officeart/2018/2/layout/IconLabelList"/>
    <dgm:cxn modelId="{B404286C-E169-4583-AC12-F57C5DBD7DCE}" type="presParOf" srcId="{E26400AC-C10A-4FE2-88DE-829837304BE1}" destId="{E2297F0E-DA27-49B5-8594-2A66EE94A43F}" srcOrd="1" destOrd="0" presId="urn:microsoft.com/office/officeart/2018/2/layout/IconLabelList"/>
    <dgm:cxn modelId="{4448FC95-9E2B-4E3E-B968-A380B7C3F1A3}" type="presParOf" srcId="{E26400AC-C10A-4FE2-88DE-829837304BE1}" destId="{9687FD86-6FF6-4564-ADF7-C6B893E87090}" srcOrd="2" destOrd="0" presId="urn:microsoft.com/office/officeart/2018/2/layout/IconLabelList"/>
    <dgm:cxn modelId="{2E467BCA-3EBF-4D4B-AA3F-74EAFB590237}" type="presParOf" srcId="{3242175C-A75C-41A2-B83D-C7213F282985}" destId="{FC211104-CE93-45B1-9676-69C0F8B2704B}" srcOrd="3" destOrd="0" presId="urn:microsoft.com/office/officeart/2018/2/layout/IconLabelList"/>
    <dgm:cxn modelId="{7AD01AA2-7E68-47A5-A533-40A6CDDBDBBC}" type="presParOf" srcId="{3242175C-A75C-41A2-B83D-C7213F282985}" destId="{24308A0B-3D3F-47F9-B692-49ADB29797CE}" srcOrd="4" destOrd="0" presId="urn:microsoft.com/office/officeart/2018/2/layout/IconLabelList"/>
    <dgm:cxn modelId="{8E84C78B-A829-4DAA-985E-D301B282B82A}" type="presParOf" srcId="{24308A0B-3D3F-47F9-B692-49ADB29797CE}" destId="{07B0B488-5F07-4342-8DDA-F333EB86AA33}" srcOrd="0" destOrd="0" presId="urn:microsoft.com/office/officeart/2018/2/layout/IconLabelList"/>
    <dgm:cxn modelId="{41B5A7E0-5822-49AA-AE8C-5626BB13F8A2}" type="presParOf" srcId="{24308A0B-3D3F-47F9-B692-49ADB29797CE}" destId="{D118E018-2DDD-4964-9107-2F1AEB020F95}" srcOrd="1" destOrd="0" presId="urn:microsoft.com/office/officeart/2018/2/layout/IconLabelList"/>
    <dgm:cxn modelId="{BA8037E9-506F-4890-BB67-3EA95CE42155}" type="presParOf" srcId="{24308A0B-3D3F-47F9-B692-49ADB29797CE}" destId="{169A4AAA-D7B6-4B39-BE15-F34DC90B593E}"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25131E9-AED9-424E-A021-40AE6A0ED38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A0D4F20-783F-4A2D-B0A9-A994C1EADDF7}">
      <dgm:prSet/>
      <dgm:spPr/>
      <dgm:t>
        <a:bodyPr/>
        <a:lstStyle/>
        <a:p>
          <a:pPr>
            <a:lnSpc>
              <a:spcPct val="100000"/>
            </a:lnSpc>
          </a:pPr>
          <a:r>
            <a:rPr lang="en-US" dirty="0" err="1"/>
            <a:t>Operational</a:t>
          </a:r>
          <a:endParaRPr lang="en-US" dirty="0"/>
        </a:p>
      </dgm:t>
    </dgm:pt>
    <dgm:pt modelId="{D937B725-D94C-4215-B69A-850B71286CA0}" type="parTrans" cxnId="{A54F1500-A360-4417-8F9B-C47A409DEC6C}">
      <dgm:prSet/>
      <dgm:spPr/>
      <dgm:t>
        <a:bodyPr/>
        <a:lstStyle/>
        <a:p>
          <a:endParaRPr lang="en-US"/>
        </a:p>
      </dgm:t>
    </dgm:pt>
    <dgm:pt modelId="{BAFB4A4B-B4B6-4DBE-80FF-24AF37714129}" type="sibTrans" cxnId="{A54F1500-A360-4417-8F9B-C47A409DEC6C}">
      <dgm:prSet/>
      <dgm:spPr/>
      <dgm:t>
        <a:bodyPr/>
        <a:lstStyle/>
        <a:p>
          <a:endParaRPr lang="en-US"/>
        </a:p>
      </dgm:t>
    </dgm:pt>
    <dgm:pt modelId="{E0C74F67-7357-4966-8FED-3CADC6A1B366}">
      <dgm:prSet/>
      <dgm:spPr/>
      <dgm:t>
        <a:bodyPr/>
        <a:lstStyle/>
        <a:p>
          <a:pPr algn="just">
            <a:lnSpc>
              <a:spcPct val="100000"/>
            </a:lnSpc>
          </a:pPr>
          <a:r>
            <a:rPr lang="de-DE" dirty="0"/>
            <a:t>Operational circumstances can trigger a labor surplus (= loss of jobs)</a:t>
          </a:r>
          <a:endParaRPr lang="en-US" dirty="0"/>
        </a:p>
      </dgm:t>
    </dgm:pt>
    <dgm:pt modelId="{524D6194-02F7-487C-85DF-DE89AEDA89D1}" type="parTrans" cxnId="{4F9CDC98-A60A-494D-B784-91A411B22C1E}">
      <dgm:prSet/>
      <dgm:spPr/>
      <dgm:t>
        <a:bodyPr/>
        <a:lstStyle/>
        <a:p>
          <a:endParaRPr lang="en-US"/>
        </a:p>
      </dgm:t>
    </dgm:pt>
    <dgm:pt modelId="{019DDBFC-61F1-4782-A494-F1B486B1F418}" type="sibTrans" cxnId="{4F9CDC98-A60A-494D-B784-91A411B22C1E}">
      <dgm:prSet/>
      <dgm:spPr/>
      <dgm:t>
        <a:bodyPr/>
        <a:lstStyle/>
        <a:p>
          <a:endParaRPr lang="en-US"/>
        </a:p>
      </dgm:t>
    </dgm:pt>
    <dgm:pt modelId="{9E836C16-8899-4CF4-9CA2-6E104B41C818}">
      <dgm:prSet/>
      <dgm:spPr/>
      <dgm:t>
        <a:bodyPr/>
        <a:lstStyle/>
        <a:p>
          <a:pPr>
            <a:lnSpc>
              <a:spcPct val="100000"/>
            </a:lnSpc>
          </a:pPr>
          <a:r>
            <a:rPr lang="de-DE" dirty="0"/>
            <a:t>Personal factors</a:t>
          </a:r>
          <a:endParaRPr lang="en-US" dirty="0"/>
        </a:p>
      </dgm:t>
    </dgm:pt>
    <dgm:pt modelId="{6DC2999D-4CAE-4566-95AA-4E8532AB64D6}" type="parTrans" cxnId="{1F50400C-6B4C-4ECF-84BC-4B5FEA687DFA}">
      <dgm:prSet/>
      <dgm:spPr/>
      <dgm:t>
        <a:bodyPr/>
        <a:lstStyle/>
        <a:p>
          <a:endParaRPr lang="en-US"/>
        </a:p>
      </dgm:t>
    </dgm:pt>
    <dgm:pt modelId="{0D629D3D-3DAC-4D51-97E9-81AF0F55EBFD}" type="sibTrans" cxnId="{1F50400C-6B4C-4ECF-84BC-4B5FEA687DFA}">
      <dgm:prSet/>
      <dgm:spPr/>
      <dgm:t>
        <a:bodyPr/>
        <a:lstStyle/>
        <a:p>
          <a:endParaRPr lang="en-US"/>
        </a:p>
      </dgm:t>
    </dgm:pt>
    <dgm:pt modelId="{AA7B248F-4AEC-4DDC-9F89-8C44CFD2375F}">
      <dgm:prSet/>
      <dgm:spPr/>
      <dgm:t>
        <a:bodyPr/>
        <a:lstStyle/>
        <a:p>
          <a:pPr algn="just">
            <a:lnSpc>
              <a:spcPct val="100000"/>
            </a:lnSpc>
          </a:pPr>
          <a:r>
            <a:rPr lang="de-DE" dirty="0"/>
            <a:t>The reasons must affect the employer's interests and be based on the employee's personal characteristics and abilities (fault is irrelevant)</a:t>
          </a:r>
          <a:endParaRPr lang="en-US" dirty="0"/>
        </a:p>
      </dgm:t>
    </dgm:pt>
    <dgm:pt modelId="{F41EE61A-8622-4235-A245-CE4FA90F6DAD}" type="parTrans" cxnId="{0F27BAF0-87F4-46CC-A71B-9A4847876D1F}">
      <dgm:prSet/>
      <dgm:spPr/>
      <dgm:t>
        <a:bodyPr/>
        <a:lstStyle/>
        <a:p>
          <a:endParaRPr lang="en-US"/>
        </a:p>
      </dgm:t>
    </dgm:pt>
    <dgm:pt modelId="{AA6C3D04-CD79-434D-906C-DF2901B7AEE2}" type="sibTrans" cxnId="{0F27BAF0-87F4-46CC-A71B-9A4847876D1F}">
      <dgm:prSet/>
      <dgm:spPr/>
      <dgm:t>
        <a:bodyPr/>
        <a:lstStyle/>
        <a:p>
          <a:endParaRPr lang="en-US"/>
        </a:p>
      </dgm:t>
    </dgm:pt>
    <dgm:pt modelId="{CB0D59C7-FFFE-4C95-A469-558A1B76C0A2}">
      <dgm:prSet/>
      <dgm:spPr/>
      <dgm:t>
        <a:bodyPr/>
        <a:lstStyle/>
        <a:p>
          <a:pPr>
            <a:lnSpc>
              <a:spcPct val="100000"/>
            </a:lnSpc>
          </a:pPr>
          <a:r>
            <a:rPr lang="de-DE" dirty="0"/>
            <a:t>Behavioral </a:t>
          </a:r>
          <a:endParaRPr lang="en-US" dirty="0"/>
        </a:p>
      </dgm:t>
    </dgm:pt>
    <dgm:pt modelId="{CC116DB0-F915-4EBF-BDF7-30FCB6E84130}" type="parTrans" cxnId="{C5E5C566-8F5F-41BD-83E2-5452ABD0134D}">
      <dgm:prSet/>
      <dgm:spPr/>
      <dgm:t>
        <a:bodyPr/>
        <a:lstStyle/>
        <a:p>
          <a:endParaRPr lang="en-US"/>
        </a:p>
      </dgm:t>
    </dgm:pt>
    <dgm:pt modelId="{5144BEBF-A2F6-46D3-94FF-64910DD4739C}" type="sibTrans" cxnId="{C5E5C566-8F5F-41BD-83E2-5452ABD0134D}">
      <dgm:prSet/>
      <dgm:spPr/>
      <dgm:t>
        <a:bodyPr/>
        <a:lstStyle/>
        <a:p>
          <a:endParaRPr lang="en-US"/>
        </a:p>
      </dgm:t>
    </dgm:pt>
    <dgm:pt modelId="{71477DED-6460-49A1-8534-82F04389C323}">
      <dgm:prSet/>
      <dgm:spPr/>
      <dgm:t>
        <a:bodyPr/>
        <a:lstStyle/>
        <a:p>
          <a:pPr algn="just">
            <a:lnSpc>
              <a:spcPct val="100000"/>
            </a:lnSpc>
          </a:pPr>
          <a:r>
            <a:rPr lang="de-DE" dirty="0"/>
            <a:t>The employee acts significantly contrary to his contractual obligations </a:t>
          </a:r>
          <a:endParaRPr lang="en-US" dirty="0"/>
        </a:p>
      </dgm:t>
    </dgm:pt>
    <dgm:pt modelId="{BAE0F44B-7C1C-46EB-B4E5-FF630EA6B10E}" type="parTrans" cxnId="{1A678AA1-B287-44FF-B867-99BA5A12DEBA}">
      <dgm:prSet/>
      <dgm:spPr/>
      <dgm:t>
        <a:bodyPr/>
        <a:lstStyle/>
        <a:p>
          <a:endParaRPr lang="en-US"/>
        </a:p>
      </dgm:t>
    </dgm:pt>
    <dgm:pt modelId="{480C6961-C497-4A01-B6C2-F433BA58EE4A}" type="sibTrans" cxnId="{1A678AA1-B287-44FF-B867-99BA5A12DEBA}">
      <dgm:prSet/>
      <dgm:spPr/>
      <dgm:t>
        <a:bodyPr/>
        <a:lstStyle/>
        <a:p>
          <a:endParaRPr lang="en-US"/>
        </a:p>
      </dgm:t>
    </dgm:pt>
    <dgm:pt modelId="{913062EB-9D55-4509-A173-DA75856F8464}" type="pres">
      <dgm:prSet presAssocID="{B25131E9-AED9-424E-A021-40AE6A0ED389}" presName="root" presStyleCnt="0">
        <dgm:presLayoutVars>
          <dgm:dir/>
          <dgm:resizeHandles val="exact"/>
        </dgm:presLayoutVars>
      </dgm:prSet>
      <dgm:spPr/>
    </dgm:pt>
    <dgm:pt modelId="{96A46566-32CD-4297-9C97-FC23D54976F3}" type="pres">
      <dgm:prSet presAssocID="{DA0D4F20-783F-4A2D-B0A9-A994C1EADDF7}" presName="compNode" presStyleCnt="0"/>
      <dgm:spPr/>
    </dgm:pt>
    <dgm:pt modelId="{AE2E8F3C-891D-4B98-B1B2-0C2B0960EE5D}" type="pres">
      <dgm:prSet presAssocID="{DA0D4F20-783F-4A2D-B0A9-A994C1EADDF7}" presName="bgRect" presStyleLbl="bgShp" presStyleIdx="0" presStyleCnt="3"/>
      <dgm:spPr/>
    </dgm:pt>
    <dgm:pt modelId="{DBB44A24-B267-4F66-8CBD-0DB3782026B6}" type="pres">
      <dgm:prSet presAssocID="{DA0D4F20-783F-4A2D-B0A9-A994C1EADDF7}"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Telearbeit Silhouette"/>
        </a:ext>
      </dgm:extLst>
    </dgm:pt>
    <dgm:pt modelId="{AD2C80EA-6B44-497A-A71F-2CDC2D322E08}" type="pres">
      <dgm:prSet presAssocID="{DA0D4F20-783F-4A2D-B0A9-A994C1EADDF7}" presName="spaceRect" presStyleCnt="0"/>
      <dgm:spPr/>
    </dgm:pt>
    <dgm:pt modelId="{00BA24A2-5345-45E5-B80C-4E5941F7A475}" type="pres">
      <dgm:prSet presAssocID="{DA0D4F20-783F-4A2D-B0A9-A994C1EADDF7}" presName="parTx" presStyleLbl="revTx" presStyleIdx="0" presStyleCnt="6">
        <dgm:presLayoutVars>
          <dgm:chMax val="0"/>
          <dgm:chPref val="0"/>
        </dgm:presLayoutVars>
      </dgm:prSet>
      <dgm:spPr/>
    </dgm:pt>
    <dgm:pt modelId="{C70158D8-D574-4B13-8136-B14C400DC629}" type="pres">
      <dgm:prSet presAssocID="{DA0D4F20-783F-4A2D-B0A9-A994C1EADDF7}" presName="desTx" presStyleLbl="revTx" presStyleIdx="1" presStyleCnt="6">
        <dgm:presLayoutVars/>
      </dgm:prSet>
      <dgm:spPr/>
    </dgm:pt>
    <dgm:pt modelId="{5632960F-F450-4BAC-896A-969C7336FF7B}" type="pres">
      <dgm:prSet presAssocID="{BAFB4A4B-B4B6-4DBE-80FF-24AF37714129}" presName="sibTrans" presStyleCnt="0"/>
      <dgm:spPr/>
    </dgm:pt>
    <dgm:pt modelId="{F79744BD-A3EE-4D58-929C-C349607260ED}" type="pres">
      <dgm:prSet presAssocID="{9E836C16-8899-4CF4-9CA2-6E104B41C818}" presName="compNode" presStyleCnt="0"/>
      <dgm:spPr/>
    </dgm:pt>
    <dgm:pt modelId="{6E44EE83-D906-4952-AEBF-CBF958A18A1F}" type="pres">
      <dgm:prSet presAssocID="{9E836C16-8899-4CF4-9CA2-6E104B41C818}" presName="bgRect" presStyleLbl="bgShp" presStyleIdx="1" presStyleCnt="3"/>
      <dgm:spPr/>
    </dgm:pt>
    <dgm:pt modelId="{D8E66592-00B6-4812-8F2F-5B20D055DDCA}" type="pres">
      <dgm:prSet presAssocID="{9E836C16-8899-4CF4-9CA2-6E104B41C818}"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Kopf mit Zahnrädern Silhouette"/>
        </a:ext>
      </dgm:extLst>
    </dgm:pt>
    <dgm:pt modelId="{6968CC90-4FB9-4610-A56B-0696DAAAD21F}" type="pres">
      <dgm:prSet presAssocID="{9E836C16-8899-4CF4-9CA2-6E104B41C818}" presName="spaceRect" presStyleCnt="0"/>
      <dgm:spPr/>
    </dgm:pt>
    <dgm:pt modelId="{162EFA03-CB1B-46BC-B2A1-88EC7D73073F}" type="pres">
      <dgm:prSet presAssocID="{9E836C16-8899-4CF4-9CA2-6E104B41C818}" presName="parTx" presStyleLbl="revTx" presStyleIdx="2" presStyleCnt="6">
        <dgm:presLayoutVars>
          <dgm:chMax val="0"/>
          <dgm:chPref val="0"/>
        </dgm:presLayoutVars>
      </dgm:prSet>
      <dgm:spPr/>
    </dgm:pt>
    <dgm:pt modelId="{3F2394AE-98E9-45F6-8F3F-5C71AFBF3B3B}" type="pres">
      <dgm:prSet presAssocID="{9E836C16-8899-4CF4-9CA2-6E104B41C818}" presName="desTx" presStyleLbl="revTx" presStyleIdx="3" presStyleCnt="6">
        <dgm:presLayoutVars/>
      </dgm:prSet>
      <dgm:spPr/>
    </dgm:pt>
    <dgm:pt modelId="{36D812E3-E5E2-465F-8014-81E08AD03FDB}" type="pres">
      <dgm:prSet presAssocID="{0D629D3D-3DAC-4D51-97E9-81AF0F55EBFD}" presName="sibTrans" presStyleCnt="0"/>
      <dgm:spPr/>
    </dgm:pt>
    <dgm:pt modelId="{14D36025-6A59-43F0-8CA1-058C4D8D85F7}" type="pres">
      <dgm:prSet presAssocID="{CB0D59C7-FFFE-4C95-A469-558A1B76C0A2}" presName="compNode" presStyleCnt="0"/>
      <dgm:spPr/>
    </dgm:pt>
    <dgm:pt modelId="{6AAC2B60-0AF0-45EB-8F0B-9ABE266F5F2D}" type="pres">
      <dgm:prSet presAssocID="{CB0D59C7-FFFE-4C95-A469-558A1B76C0A2}" presName="bgRect" presStyleLbl="bgShp" presStyleIdx="2" presStyleCnt="3"/>
      <dgm:spPr/>
    </dgm:pt>
    <dgm:pt modelId="{5A9D5AF0-1924-4D3F-AA5A-415EFEB32E79}" type="pres">
      <dgm:prSet presAssocID="{CB0D59C7-FFFE-4C95-A469-558A1B76C0A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Explosion Silhouette"/>
        </a:ext>
      </dgm:extLst>
    </dgm:pt>
    <dgm:pt modelId="{3EF56E5C-9E5C-4996-A12C-5A7798617193}" type="pres">
      <dgm:prSet presAssocID="{CB0D59C7-FFFE-4C95-A469-558A1B76C0A2}" presName="spaceRect" presStyleCnt="0"/>
      <dgm:spPr/>
    </dgm:pt>
    <dgm:pt modelId="{C0043564-CD1A-491D-8F94-CDDAFD323245}" type="pres">
      <dgm:prSet presAssocID="{CB0D59C7-FFFE-4C95-A469-558A1B76C0A2}" presName="parTx" presStyleLbl="revTx" presStyleIdx="4" presStyleCnt="6">
        <dgm:presLayoutVars>
          <dgm:chMax val="0"/>
          <dgm:chPref val="0"/>
        </dgm:presLayoutVars>
      </dgm:prSet>
      <dgm:spPr/>
    </dgm:pt>
    <dgm:pt modelId="{3BF61B33-9823-4B94-8C0F-D956A4876534}" type="pres">
      <dgm:prSet presAssocID="{CB0D59C7-FFFE-4C95-A469-558A1B76C0A2}" presName="desTx" presStyleLbl="revTx" presStyleIdx="5" presStyleCnt="6">
        <dgm:presLayoutVars/>
      </dgm:prSet>
      <dgm:spPr/>
    </dgm:pt>
  </dgm:ptLst>
  <dgm:cxnLst>
    <dgm:cxn modelId="{A54F1500-A360-4417-8F9B-C47A409DEC6C}" srcId="{B25131E9-AED9-424E-A021-40AE6A0ED389}" destId="{DA0D4F20-783F-4A2D-B0A9-A994C1EADDF7}" srcOrd="0" destOrd="0" parTransId="{D937B725-D94C-4215-B69A-850B71286CA0}" sibTransId="{BAFB4A4B-B4B6-4DBE-80FF-24AF37714129}"/>
    <dgm:cxn modelId="{1F50400C-6B4C-4ECF-84BC-4B5FEA687DFA}" srcId="{B25131E9-AED9-424E-A021-40AE6A0ED389}" destId="{9E836C16-8899-4CF4-9CA2-6E104B41C818}" srcOrd="1" destOrd="0" parTransId="{6DC2999D-4CAE-4566-95AA-4E8532AB64D6}" sibTransId="{0D629D3D-3DAC-4D51-97E9-81AF0F55EBFD}"/>
    <dgm:cxn modelId="{652B5A32-0E4F-4533-9B7D-C6C81FB5A62E}" type="presOf" srcId="{9E836C16-8899-4CF4-9CA2-6E104B41C818}" destId="{162EFA03-CB1B-46BC-B2A1-88EC7D73073F}" srcOrd="0" destOrd="0" presId="urn:microsoft.com/office/officeart/2018/2/layout/IconVerticalSolidList"/>
    <dgm:cxn modelId="{99745635-F9DF-4AC6-A05F-7128AA68CCCA}" type="presOf" srcId="{AA7B248F-4AEC-4DDC-9F89-8C44CFD2375F}" destId="{3F2394AE-98E9-45F6-8F3F-5C71AFBF3B3B}" srcOrd="0" destOrd="0" presId="urn:microsoft.com/office/officeart/2018/2/layout/IconVerticalSolidList"/>
    <dgm:cxn modelId="{C5E5C566-8F5F-41BD-83E2-5452ABD0134D}" srcId="{B25131E9-AED9-424E-A021-40AE6A0ED389}" destId="{CB0D59C7-FFFE-4C95-A469-558A1B76C0A2}" srcOrd="2" destOrd="0" parTransId="{CC116DB0-F915-4EBF-BDF7-30FCB6E84130}" sibTransId="{5144BEBF-A2F6-46D3-94FF-64910DD4739C}"/>
    <dgm:cxn modelId="{0483C866-635D-43D5-B8E5-68BBC8C6F506}" type="presOf" srcId="{B25131E9-AED9-424E-A021-40AE6A0ED389}" destId="{913062EB-9D55-4509-A173-DA75856F8464}" srcOrd="0" destOrd="0" presId="urn:microsoft.com/office/officeart/2018/2/layout/IconVerticalSolidList"/>
    <dgm:cxn modelId="{C754AA56-6544-4199-A269-98718801A366}" type="presOf" srcId="{DA0D4F20-783F-4A2D-B0A9-A994C1EADDF7}" destId="{00BA24A2-5345-45E5-B80C-4E5941F7A475}" srcOrd="0" destOrd="0" presId="urn:microsoft.com/office/officeart/2018/2/layout/IconVerticalSolidList"/>
    <dgm:cxn modelId="{4F9CDC98-A60A-494D-B784-91A411B22C1E}" srcId="{DA0D4F20-783F-4A2D-B0A9-A994C1EADDF7}" destId="{E0C74F67-7357-4966-8FED-3CADC6A1B366}" srcOrd="0" destOrd="0" parTransId="{524D6194-02F7-487C-85DF-DE89AEDA89D1}" sibTransId="{019DDBFC-61F1-4782-A494-F1B486B1F418}"/>
    <dgm:cxn modelId="{1A678AA1-B287-44FF-B867-99BA5A12DEBA}" srcId="{CB0D59C7-FFFE-4C95-A469-558A1B76C0A2}" destId="{71477DED-6460-49A1-8534-82F04389C323}" srcOrd="0" destOrd="0" parTransId="{BAE0F44B-7C1C-46EB-B4E5-FF630EA6B10E}" sibTransId="{480C6961-C497-4A01-B6C2-F433BA58EE4A}"/>
    <dgm:cxn modelId="{DC2518A9-9F94-4F1D-A98B-19F86C6BC641}" type="presOf" srcId="{CB0D59C7-FFFE-4C95-A469-558A1B76C0A2}" destId="{C0043564-CD1A-491D-8F94-CDDAFD323245}" srcOrd="0" destOrd="0" presId="urn:microsoft.com/office/officeart/2018/2/layout/IconVerticalSolidList"/>
    <dgm:cxn modelId="{519523EE-7089-44E9-AADC-C7B4A6F7B88A}" type="presOf" srcId="{71477DED-6460-49A1-8534-82F04389C323}" destId="{3BF61B33-9823-4B94-8C0F-D956A4876534}" srcOrd="0" destOrd="0" presId="urn:microsoft.com/office/officeart/2018/2/layout/IconVerticalSolidList"/>
    <dgm:cxn modelId="{0F27BAF0-87F4-46CC-A71B-9A4847876D1F}" srcId="{9E836C16-8899-4CF4-9CA2-6E104B41C818}" destId="{AA7B248F-4AEC-4DDC-9F89-8C44CFD2375F}" srcOrd="0" destOrd="0" parTransId="{F41EE61A-8622-4235-A245-CE4FA90F6DAD}" sibTransId="{AA6C3D04-CD79-434D-906C-DF2901B7AEE2}"/>
    <dgm:cxn modelId="{050B2AF7-E840-40C8-A58D-7041C18A4765}" type="presOf" srcId="{E0C74F67-7357-4966-8FED-3CADC6A1B366}" destId="{C70158D8-D574-4B13-8136-B14C400DC629}" srcOrd="0" destOrd="0" presId="urn:microsoft.com/office/officeart/2018/2/layout/IconVerticalSolidList"/>
    <dgm:cxn modelId="{B7F49DD4-BADD-42F3-A9E7-8CA503728323}" type="presParOf" srcId="{913062EB-9D55-4509-A173-DA75856F8464}" destId="{96A46566-32CD-4297-9C97-FC23D54976F3}" srcOrd="0" destOrd="0" presId="urn:microsoft.com/office/officeart/2018/2/layout/IconVerticalSolidList"/>
    <dgm:cxn modelId="{2FD10CF2-55DF-4C2C-8CDD-8D19CF731BB1}" type="presParOf" srcId="{96A46566-32CD-4297-9C97-FC23D54976F3}" destId="{AE2E8F3C-891D-4B98-B1B2-0C2B0960EE5D}" srcOrd="0" destOrd="0" presId="urn:microsoft.com/office/officeart/2018/2/layout/IconVerticalSolidList"/>
    <dgm:cxn modelId="{938C6224-086D-45A3-90BC-1E79BD0EBA35}" type="presParOf" srcId="{96A46566-32CD-4297-9C97-FC23D54976F3}" destId="{DBB44A24-B267-4F66-8CBD-0DB3782026B6}" srcOrd="1" destOrd="0" presId="urn:microsoft.com/office/officeart/2018/2/layout/IconVerticalSolidList"/>
    <dgm:cxn modelId="{65CDC455-7E3B-41A7-A086-651F4EF65D1A}" type="presParOf" srcId="{96A46566-32CD-4297-9C97-FC23D54976F3}" destId="{AD2C80EA-6B44-497A-A71F-2CDC2D322E08}" srcOrd="2" destOrd="0" presId="urn:microsoft.com/office/officeart/2018/2/layout/IconVerticalSolidList"/>
    <dgm:cxn modelId="{19B10DF4-85DE-4178-8119-39712413C57E}" type="presParOf" srcId="{96A46566-32CD-4297-9C97-FC23D54976F3}" destId="{00BA24A2-5345-45E5-B80C-4E5941F7A475}" srcOrd="3" destOrd="0" presId="urn:microsoft.com/office/officeart/2018/2/layout/IconVerticalSolidList"/>
    <dgm:cxn modelId="{62EFF8B8-2E01-43E1-AA27-A942F6F1D2A4}" type="presParOf" srcId="{96A46566-32CD-4297-9C97-FC23D54976F3}" destId="{C70158D8-D574-4B13-8136-B14C400DC629}" srcOrd="4" destOrd="0" presId="urn:microsoft.com/office/officeart/2018/2/layout/IconVerticalSolidList"/>
    <dgm:cxn modelId="{20A6536B-7BFD-4D36-9AF9-F48CF51F8DB2}" type="presParOf" srcId="{913062EB-9D55-4509-A173-DA75856F8464}" destId="{5632960F-F450-4BAC-896A-969C7336FF7B}" srcOrd="1" destOrd="0" presId="urn:microsoft.com/office/officeart/2018/2/layout/IconVerticalSolidList"/>
    <dgm:cxn modelId="{8DD9464E-FC8E-4917-89BE-2269D06CB5CE}" type="presParOf" srcId="{913062EB-9D55-4509-A173-DA75856F8464}" destId="{F79744BD-A3EE-4D58-929C-C349607260ED}" srcOrd="2" destOrd="0" presId="urn:microsoft.com/office/officeart/2018/2/layout/IconVerticalSolidList"/>
    <dgm:cxn modelId="{21228187-DCB4-4813-8905-3A2EC791E0EE}" type="presParOf" srcId="{F79744BD-A3EE-4D58-929C-C349607260ED}" destId="{6E44EE83-D906-4952-AEBF-CBF958A18A1F}" srcOrd="0" destOrd="0" presId="urn:microsoft.com/office/officeart/2018/2/layout/IconVerticalSolidList"/>
    <dgm:cxn modelId="{E60D7920-AE4F-42BC-ACC1-4AD78350E43D}" type="presParOf" srcId="{F79744BD-A3EE-4D58-929C-C349607260ED}" destId="{D8E66592-00B6-4812-8F2F-5B20D055DDCA}" srcOrd="1" destOrd="0" presId="urn:microsoft.com/office/officeart/2018/2/layout/IconVerticalSolidList"/>
    <dgm:cxn modelId="{AE29819A-AFB5-45F3-BC86-82B4BB083E8B}" type="presParOf" srcId="{F79744BD-A3EE-4D58-929C-C349607260ED}" destId="{6968CC90-4FB9-4610-A56B-0696DAAAD21F}" srcOrd="2" destOrd="0" presId="urn:microsoft.com/office/officeart/2018/2/layout/IconVerticalSolidList"/>
    <dgm:cxn modelId="{FCE34C1F-95D9-4FEC-B67D-401C9F2CDDB9}" type="presParOf" srcId="{F79744BD-A3EE-4D58-929C-C349607260ED}" destId="{162EFA03-CB1B-46BC-B2A1-88EC7D73073F}" srcOrd="3" destOrd="0" presId="urn:microsoft.com/office/officeart/2018/2/layout/IconVerticalSolidList"/>
    <dgm:cxn modelId="{E12C5445-7825-4885-9217-D21D742D2B43}" type="presParOf" srcId="{F79744BD-A3EE-4D58-929C-C349607260ED}" destId="{3F2394AE-98E9-45F6-8F3F-5C71AFBF3B3B}" srcOrd="4" destOrd="0" presId="urn:microsoft.com/office/officeart/2018/2/layout/IconVerticalSolidList"/>
    <dgm:cxn modelId="{20288082-C616-43F1-8DA3-FF72CF74C42A}" type="presParOf" srcId="{913062EB-9D55-4509-A173-DA75856F8464}" destId="{36D812E3-E5E2-465F-8014-81E08AD03FDB}" srcOrd="3" destOrd="0" presId="urn:microsoft.com/office/officeart/2018/2/layout/IconVerticalSolidList"/>
    <dgm:cxn modelId="{F476EE56-AB8F-4C44-910F-C9CEF3A70B3D}" type="presParOf" srcId="{913062EB-9D55-4509-A173-DA75856F8464}" destId="{14D36025-6A59-43F0-8CA1-058C4D8D85F7}" srcOrd="4" destOrd="0" presId="urn:microsoft.com/office/officeart/2018/2/layout/IconVerticalSolidList"/>
    <dgm:cxn modelId="{BDC09216-E6BD-42FE-8A8A-A24954A62859}" type="presParOf" srcId="{14D36025-6A59-43F0-8CA1-058C4D8D85F7}" destId="{6AAC2B60-0AF0-45EB-8F0B-9ABE266F5F2D}" srcOrd="0" destOrd="0" presId="urn:microsoft.com/office/officeart/2018/2/layout/IconVerticalSolidList"/>
    <dgm:cxn modelId="{4D8F14C7-38A9-44D2-9195-49E0CA3DB2B3}" type="presParOf" srcId="{14D36025-6A59-43F0-8CA1-058C4D8D85F7}" destId="{5A9D5AF0-1924-4D3F-AA5A-415EFEB32E79}" srcOrd="1" destOrd="0" presId="urn:microsoft.com/office/officeart/2018/2/layout/IconVerticalSolidList"/>
    <dgm:cxn modelId="{02C08F17-485D-4E4E-BC68-57ACE91BF389}" type="presParOf" srcId="{14D36025-6A59-43F0-8CA1-058C4D8D85F7}" destId="{3EF56E5C-9E5C-4996-A12C-5A7798617193}" srcOrd="2" destOrd="0" presId="urn:microsoft.com/office/officeart/2018/2/layout/IconVerticalSolidList"/>
    <dgm:cxn modelId="{3E9EBC11-D822-43F8-BDEC-CB972592FA60}" type="presParOf" srcId="{14D36025-6A59-43F0-8CA1-058C4D8D85F7}" destId="{C0043564-CD1A-491D-8F94-CDDAFD323245}" srcOrd="3" destOrd="0" presId="urn:microsoft.com/office/officeart/2018/2/layout/IconVerticalSolidList"/>
    <dgm:cxn modelId="{A1FDCE02-2511-44EB-9903-142922FB8464}" type="presParOf" srcId="{14D36025-6A59-43F0-8CA1-058C4D8D85F7}" destId="{3BF61B33-9823-4B94-8C0F-D956A4876534}"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25131E9-AED9-424E-A021-40AE6A0ED38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A0D4F20-783F-4A2D-B0A9-A994C1EADDF7}">
      <dgm:prSet custT="1"/>
      <dgm:spPr/>
      <dgm:t>
        <a:bodyPr/>
        <a:lstStyle/>
        <a:p>
          <a:pPr algn="just">
            <a:lnSpc>
              <a:spcPct val="100000"/>
            </a:lnSpc>
          </a:pPr>
          <a:r>
            <a:rPr lang="en-US" sz="1200" dirty="0"/>
            <a:t>56-year-old employee A has </a:t>
          </a:r>
          <a:r>
            <a:rPr lang="en-US" sz="1200" dirty="0" err="1"/>
            <a:t>two dependent </a:t>
          </a:r>
          <a:r>
            <a:rPr lang="en-US" sz="1200" dirty="0"/>
            <a:t>children and </a:t>
          </a:r>
          <a:r>
            <a:rPr lang="en-US" sz="1200" dirty="0" err="1"/>
            <a:t>has been working for a security company for ten </a:t>
          </a:r>
          <a:r>
            <a:rPr lang="en-US" sz="1200" dirty="0"/>
            <a:t>years. </a:t>
          </a:r>
          <a:r>
            <a:rPr lang="en-US" sz="1200" dirty="0" err="1"/>
            <a:t>Due </a:t>
          </a:r>
          <a:r>
            <a:rPr lang="en-US" sz="1200" dirty="0"/>
            <a:t>to </a:t>
          </a:r>
          <a:r>
            <a:rPr lang="en-US" sz="1200" dirty="0" err="1"/>
            <a:t>a lack of orders, </a:t>
          </a:r>
          <a:r>
            <a:rPr lang="en-US" sz="1200" dirty="0"/>
            <a:t>the </a:t>
          </a:r>
          <a:r>
            <a:rPr lang="en-US" sz="1200" dirty="0" err="1"/>
            <a:t>security company needs fewer </a:t>
          </a:r>
          <a:r>
            <a:rPr lang="en-US" sz="1200" dirty="0"/>
            <a:t>staff and </a:t>
          </a:r>
          <a:r>
            <a:rPr lang="en-US" sz="1200" dirty="0" err="1"/>
            <a:t>gives notice to </a:t>
          </a:r>
          <a:r>
            <a:rPr lang="en-US" sz="1200" dirty="0"/>
            <a:t>A. The childless 22-year-old B has the same job as A, has been working for the company for one year and is not dismissed. </a:t>
          </a:r>
          <a:r>
            <a:rPr lang="en-US" sz="1200" dirty="0" err="1"/>
            <a:t>Is </a:t>
          </a:r>
          <a:r>
            <a:rPr lang="en-US" sz="1200" dirty="0"/>
            <a:t>A's </a:t>
          </a:r>
          <a:r>
            <a:rPr lang="en-US" sz="1200" dirty="0" err="1"/>
            <a:t>dismissal valid</a:t>
          </a:r>
          <a:r>
            <a:rPr lang="en-US" sz="1200" dirty="0"/>
            <a:t>?   </a:t>
          </a:r>
        </a:p>
      </dgm:t>
    </dgm:pt>
    <dgm:pt modelId="{D937B725-D94C-4215-B69A-850B71286CA0}" type="parTrans" cxnId="{A54F1500-A360-4417-8F9B-C47A409DEC6C}">
      <dgm:prSet/>
      <dgm:spPr/>
      <dgm:t>
        <a:bodyPr/>
        <a:lstStyle/>
        <a:p>
          <a:endParaRPr lang="en-US"/>
        </a:p>
      </dgm:t>
    </dgm:pt>
    <dgm:pt modelId="{BAFB4A4B-B4B6-4DBE-80FF-24AF37714129}" type="sibTrans" cxnId="{A54F1500-A360-4417-8F9B-C47A409DEC6C}">
      <dgm:prSet/>
      <dgm:spPr/>
      <dgm:t>
        <a:bodyPr/>
        <a:lstStyle/>
        <a:p>
          <a:endParaRPr lang="en-US"/>
        </a:p>
      </dgm:t>
    </dgm:pt>
    <dgm:pt modelId="{E0C74F67-7357-4966-8FED-3CADC6A1B366}">
      <dgm:prSet custT="1"/>
      <dgm:spPr/>
      <dgm:t>
        <a:bodyPr/>
        <a:lstStyle/>
        <a:p>
          <a:pPr>
            <a:lnSpc>
              <a:spcPct val="100000"/>
            </a:lnSpc>
          </a:pPr>
          <a:endParaRPr lang="en-US" sz="1300" dirty="0"/>
        </a:p>
      </dgm:t>
    </dgm:pt>
    <dgm:pt modelId="{524D6194-02F7-487C-85DF-DE89AEDA89D1}" type="parTrans" cxnId="{4F9CDC98-A60A-494D-B784-91A411B22C1E}">
      <dgm:prSet/>
      <dgm:spPr/>
      <dgm:t>
        <a:bodyPr/>
        <a:lstStyle/>
        <a:p>
          <a:endParaRPr lang="en-US"/>
        </a:p>
      </dgm:t>
    </dgm:pt>
    <dgm:pt modelId="{019DDBFC-61F1-4782-A494-F1B486B1F418}" type="sibTrans" cxnId="{4F9CDC98-A60A-494D-B784-91A411B22C1E}">
      <dgm:prSet/>
      <dgm:spPr/>
      <dgm:t>
        <a:bodyPr/>
        <a:lstStyle/>
        <a:p>
          <a:endParaRPr lang="en-US"/>
        </a:p>
      </dgm:t>
    </dgm:pt>
    <dgm:pt modelId="{9E836C16-8899-4CF4-9CA2-6E104B41C818}">
      <dgm:prSet/>
      <dgm:spPr/>
      <dgm:t>
        <a:bodyPr/>
        <a:lstStyle/>
        <a:p>
          <a:pPr algn="just">
            <a:lnSpc>
              <a:spcPct val="100000"/>
            </a:lnSpc>
          </a:pPr>
          <a:r>
            <a:rPr lang="de-DE" dirty="0"/>
            <a:t>Truck driver F has her driver's license revoked due to a criminal offense. The employer then terminates her employment. Is the dismissal effective? </a:t>
          </a:r>
          <a:endParaRPr lang="en-US" dirty="0"/>
        </a:p>
      </dgm:t>
    </dgm:pt>
    <dgm:pt modelId="{6DC2999D-4CAE-4566-95AA-4E8532AB64D6}" type="parTrans" cxnId="{1F50400C-6B4C-4ECF-84BC-4B5FEA687DFA}">
      <dgm:prSet/>
      <dgm:spPr/>
      <dgm:t>
        <a:bodyPr/>
        <a:lstStyle/>
        <a:p>
          <a:endParaRPr lang="en-US"/>
        </a:p>
      </dgm:t>
    </dgm:pt>
    <dgm:pt modelId="{0D629D3D-3DAC-4D51-97E9-81AF0F55EBFD}" type="sibTrans" cxnId="{1F50400C-6B4C-4ECF-84BC-4B5FEA687DFA}">
      <dgm:prSet/>
      <dgm:spPr/>
      <dgm:t>
        <a:bodyPr/>
        <a:lstStyle/>
        <a:p>
          <a:endParaRPr lang="en-US"/>
        </a:p>
      </dgm:t>
    </dgm:pt>
    <dgm:pt modelId="{AA7B248F-4AEC-4DDC-9F89-8C44CFD2375F}">
      <dgm:prSet custT="1"/>
      <dgm:spPr/>
      <dgm:t>
        <a:bodyPr/>
        <a:lstStyle/>
        <a:p>
          <a:pPr>
            <a:lnSpc>
              <a:spcPct val="100000"/>
            </a:lnSpc>
          </a:pPr>
          <a:endParaRPr lang="en-US" sz="1300" dirty="0"/>
        </a:p>
      </dgm:t>
    </dgm:pt>
    <dgm:pt modelId="{F41EE61A-8622-4235-A245-CE4FA90F6DAD}" type="parTrans" cxnId="{0F27BAF0-87F4-46CC-A71B-9A4847876D1F}">
      <dgm:prSet/>
      <dgm:spPr/>
      <dgm:t>
        <a:bodyPr/>
        <a:lstStyle/>
        <a:p>
          <a:endParaRPr lang="en-US"/>
        </a:p>
      </dgm:t>
    </dgm:pt>
    <dgm:pt modelId="{AA6C3D04-CD79-434D-906C-DF2901B7AEE2}" type="sibTrans" cxnId="{0F27BAF0-87F4-46CC-A71B-9A4847876D1F}">
      <dgm:prSet/>
      <dgm:spPr/>
      <dgm:t>
        <a:bodyPr/>
        <a:lstStyle/>
        <a:p>
          <a:endParaRPr lang="en-US"/>
        </a:p>
      </dgm:t>
    </dgm:pt>
    <dgm:pt modelId="{CB0D59C7-FFFE-4C95-A469-558A1B76C0A2}">
      <dgm:prSet/>
      <dgm:spPr/>
      <dgm:t>
        <a:bodyPr/>
        <a:lstStyle/>
        <a:p>
          <a:pPr algn="just">
            <a:lnSpc>
              <a:spcPct val="100000"/>
            </a:lnSpc>
          </a:pPr>
          <a:r>
            <a:rPr lang="de-DE" dirty="0"/>
            <a:t>Employee P makes comments to his two female colleagues about the </a:t>
          </a:r>
          <a:r>
            <a:rPr lang="de-DE" b="0" i="0" dirty="0"/>
            <a:t>size of their breasts and the posture of women with large breasts. The employer then terminates P's employment without notice. Is the dismissal effective? </a:t>
          </a:r>
          <a:endParaRPr lang="en-US" dirty="0"/>
        </a:p>
      </dgm:t>
    </dgm:pt>
    <dgm:pt modelId="{CC116DB0-F915-4EBF-BDF7-30FCB6E84130}" type="parTrans" cxnId="{C5E5C566-8F5F-41BD-83E2-5452ABD0134D}">
      <dgm:prSet/>
      <dgm:spPr/>
      <dgm:t>
        <a:bodyPr/>
        <a:lstStyle/>
        <a:p>
          <a:endParaRPr lang="en-US"/>
        </a:p>
      </dgm:t>
    </dgm:pt>
    <dgm:pt modelId="{5144BEBF-A2F6-46D3-94FF-64910DD4739C}" type="sibTrans" cxnId="{C5E5C566-8F5F-41BD-83E2-5452ABD0134D}">
      <dgm:prSet/>
      <dgm:spPr/>
      <dgm:t>
        <a:bodyPr/>
        <a:lstStyle/>
        <a:p>
          <a:endParaRPr lang="en-US"/>
        </a:p>
      </dgm:t>
    </dgm:pt>
    <dgm:pt modelId="{71477DED-6460-49A1-8534-82F04389C323}">
      <dgm:prSet custT="1"/>
      <dgm:spPr/>
      <dgm:t>
        <a:bodyPr/>
        <a:lstStyle/>
        <a:p>
          <a:pPr>
            <a:lnSpc>
              <a:spcPct val="100000"/>
            </a:lnSpc>
          </a:pPr>
          <a:endParaRPr lang="en-US" sz="1300" dirty="0"/>
        </a:p>
      </dgm:t>
    </dgm:pt>
    <dgm:pt modelId="{BAE0F44B-7C1C-46EB-B4E5-FF630EA6B10E}" type="parTrans" cxnId="{1A678AA1-B287-44FF-B867-99BA5A12DEBA}">
      <dgm:prSet/>
      <dgm:spPr/>
      <dgm:t>
        <a:bodyPr/>
        <a:lstStyle/>
        <a:p>
          <a:endParaRPr lang="en-US"/>
        </a:p>
      </dgm:t>
    </dgm:pt>
    <dgm:pt modelId="{480C6961-C497-4A01-B6C2-F433BA58EE4A}" type="sibTrans" cxnId="{1A678AA1-B287-44FF-B867-99BA5A12DEBA}">
      <dgm:prSet/>
      <dgm:spPr/>
      <dgm:t>
        <a:bodyPr/>
        <a:lstStyle/>
        <a:p>
          <a:endParaRPr lang="en-US"/>
        </a:p>
      </dgm:t>
    </dgm:pt>
    <dgm:pt modelId="{913062EB-9D55-4509-A173-DA75856F8464}" type="pres">
      <dgm:prSet presAssocID="{B25131E9-AED9-424E-A021-40AE6A0ED389}" presName="root" presStyleCnt="0">
        <dgm:presLayoutVars>
          <dgm:dir/>
          <dgm:resizeHandles val="exact"/>
        </dgm:presLayoutVars>
      </dgm:prSet>
      <dgm:spPr/>
    </dgm:pt>
    <dgm:pt modelId="{96A46566-32CD-4297-9C97-FC23D54976F3}" type="pres">
      <dgm:prSet presAssocID="{DA0D4F20-783F-4A2D-B0A9-A994C1EADDF7}" presName="compNode" presStyleCnt="0"/>
      <dgm:spPr/>
    </dgm:pt>
    <dgm:pt modelId="{AE2E8F3C-891D-4B98-B1B2-0C2B0960EE5D}" type="pres">
      <dgm:prSet presAssocID="{DA0D4F20-783F-4A2D-B0A9-A994C1EADDF7}" presName="bgRect" presStyleLbl="bgShp" presStyleIdx="0" presStyleCnt="3"/>
      <dgm:spPr/>
    </dgm:pt>
    <dgm:pt modelId="{DBB44A24-B267-4F66-8CBD-0DB3782026B6}" type="pres">
      <dgm:prSet presAssocID="{DA0D4F20-783F-4A2D-B0A9-A994C1EADDF7}"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Telearbeit Silhouette"/>
        </a:ext>
      </dgm:extLst>
    </dgm:pt>
    <dgm:pt modelId="{AD2C80EA-6B44-497A-A71F-2CDC2D322E08}" type="pres">
      <dgm:prSet presAssocID="{DA0D4F20-783F-4A2D-B0A9-A994C1EADDF7}" presName="spaceRect" presStyleCnt="0"/>
      <dgm:spPr/>
    </dgm:pt>
    <dgm:pt modelId="{00BA24A2-5345-45E5-B80C-4E5941F7A475}" type="pres">
      <dgm:prSet presAssocID="{DA0D4F20-783F-4A2D-B0A9-A994C1EADDF7}" presName="parTx" presStyleLbl="revTx" presStyleIdx="0" presStyleCnt="6">
        <dgm:presLayoutVars>
          <dgm:chMax val="0"/>
          <dgm:chPref val="0"/>
        </dgm:presLayoutVars>
      </dgm:prSet>
      <dgm:spPr/>
    </dgm:pt>
    <dgm:pt modelId="{C70158D8-D574-4B13-8136-B14C400DC629}" type="pres">
      <dgm:prSet presAssocID="{DA0D4F20-783F-4A2D-B0A9-A994C1EADDF7}" presName="desTx" presStyleLbl="revTx" presStyleIdx="1" presStyleCnt="6">
        <dgm:presLayoutVars/>
      </dgm:prSet>
      <dgm:spPr/>
    </dgm:pt>
    <dgm:pt modelId="{5632960F-F450-4BAC-896A-969C7336FF7B}" type="pres">
      <dgm:prSet presAssocID="{BAFB4A4B-B4B6-4DBE-80FF-24AF37714129}" presName="sibTrans" presStyleCnt="0"/>
      <dgm:spPr/>
    </dgm:pt>
    <dgm:pt modelId="{F79744BD-A3EE-4D58-929C-C349607260ED}" type="pres">
      <dgm:prSet presAssocID="{9E836C16-8899-4CF4-9CA2-6E104B41C818}" presName="compNode" presStyleCnt="0"/>
      <dgm:spPr/>
    </dgm:pt>
    <dgm:pt modelId="{6E44EE83-D906-4952-AEBF-CBF958A18A1F}" type="pres">
      <dgm:prSet presAssocID="{9E836C16-8899-4CF4-9CA2-6E104B41C818}" presName="bgRect" presStyleLbl="bgShp" presStyleIdx="1" presStyleCnt="3"/>
      <dgm:spPr/>
    </dgm:pt>
    <dgm:pt modelId="{D8E66592-00B6-4812-8F2F-5B20D055DDCA}" type="pres">
      <dgm:prSet presAssocID="{9E836C16-8899-4CF4-9CA2-6E104B41C818}"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Kopf mit Zahnrädern Silhouette"/>
        </a:ext>
      </dgm:extLst>
    </dgm:pt>
    <dgm:pt modelId="{6968CC90-4FB9-4610-A56B-0696DAAAD21F}" type="pres">
      <dgm:prSet presAssocID="{9E836C16-8899-4CF4-9CA2-6E104B41C818}" presName="spaceRect" presStyleCnt="0"/>
      <dgm:spPr/>
    </dgm:pt>
    <dgm:pt modelId="{162EFA03-CB1B-46BC-B2A1-88EC7D73073F}" type="pres">
      <dgm:prSet presAssocID="{9E836C16-8899-4CF4-9CA2-6E104B41C818}" presName="parTx" presStyleLbl="revTx" presStyleIdx="2" presStyleCnt="6">
        <dgm:presLayoutVars>
          <dgm:chMax val="0"/>
          <dgm:chPref val="0"/>
        </dgm:presLayoutVars>
      </dgm:prSet>
      <dgm:spPr/>
    </dgm:pt>
    <dgm:pt modelId="{3F2394AE-98E9-45F6-8F3F-5C71AFBF3B3B}" type="pres">
      <dgm:prSet presAssocID="{9E836C16-8899-4CF4-9CA2-6E104B41C818}" presName="desTx" presStyleLbl="revTx" presStyleIdx="3" presStyleCnt="6">
        <dgm:presLayoutVars/>
      </dgm:prSet>
      <dgm:spPr/>
    </dgm:pt>
    <dgm:pt modelId="{36D812E3-E5E2-465F-8014-81E08AD03FDB}" type="pres">
      <dgm:prSet presAssocID="{0D629D3D-3DAC-4D51-97E9-81AF0F55EBFD}" presName="sibTrans" presStyleCnt="0"/>
      <dgm:spPr/>
    </dgm:pt>
    <dgm:pt modelId="{14D36025-6A59-43F0-8CA1-058C4D8D85F7}" type="pres">
      <dgm:prSet presAssocID="{CB0D59C7-FFFE-4C95-A469-558A1B76C0A2}" presName="compNode" presStyleCnt="0"/>
      <dgm:spPr/>
    </dgm:pt>
    <dgm:pt modelId="{6AAC2B60-0AF0-45EB-8F0B-9ABE266F5F2D}" type="pres">
      <dgm:prSet presAssocID="{CB0D59C7-FFFE-4C95-A469-558A1B76C0A2}" presName="bgRect" presStyleLbl="bgShp" presStyleIdx="2" presStyleCnt="3"/>
      <dgm:spPr/>
    </dgm:pt>
    <dgm:pt modelId="{5A9D5AF0-1924-4D3F-AA5A-415EFEB32E79}" type="pres">
      <dgm:prSet presAssocID="{CB0D59C7-FFFE-4C95-A469-558A1B76C0A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Explosion Silhouette"/>
        </a:ext>
      </dgm:extLst>
    </dgm:pt>
    <dgm:pt modelId="{3EF56E5C-9E5C-4996-A12C-5A7798617193}" type="pres">
      <dgm:prSet presAssocID="{CB0D59C7-FFFE-4C95-A469-558A1B76C0A2}" presName="spaceRect" presStyleCnt="0"/>
      <dgm:spPr/>
    </dgm:pt>
    <dgm:pt modelId="{C0043564-CD1A-491D-8F94-CDDAFD323245}" type="pres">
      <dgm:prSet presAssocID="{CB0D59C7-FFFE-4C95-A469-558A1B76C0A2}" presName="parTx" presStyleLbl="revTx" presStyleIdx="4" presStyleCnt="6">
        <dgm:presLayoutVars>
          <dgm:chMax val="0"/>
          <dgm:chPref val="0"/>
        </dgm:presLayoutVars>
      </dgm:prSet>
      <dgm:spPr/>
    </dgm:pt>
    <dgm:pt modelId="{3BF61B33-9823-4B94-8C0F-D956A4876534}" type="pres">
      <dgm:prSet presAssocID="{CB0D59C7-FFFE-4C95-A469-558A1B76C0A2}" presName="desTx" presStyleLbl="revTx" presStyleIdx="5" presStyleCnt="6">
        <dgm:presLayoutVars/>
      </dgm:prSet>
      <dgm:spPr/>
    </dgm:pt>
  </dgm:ptLst>
  <dgm:cxnLst>
    <dgm:cxn modelId="{A54F1500-A360-4417-8F9B-C47A409DEC6C}" srcId="{B25131E9-AED9-424E-A021-40AE6A0ED389}" destId="{DA0D4F20-783F-4A2D-B0A9-A994C1EADDF7}" srcOrd="0" destOrd="0" parTransId="{D937B725-D94C-4215-B69A-850B71286CA0}" sibTransId="{BAFB4A4B-B4B6-4DBE-80FF-24AF37714129}"/>
    <dgm:cxn modelId="{1F50400C-6B4C-4ECF-84BC-4B5FEA687DFA}" srcId="{B25131E9-AED9-424E-A021-40AE6A0ED389}" destId="{9E836C16-8899-4CF4-9CA2-6E104B41C818}" srcOrd="1" destOrd="0" parTransId="{6DC2999D-4CAE-4566-95AA-4E8532AB64D6}" sibTransId="{0D629D3D-3DAC-4D51-97E9-81AF0F55EBFD}"/>
    <dgm:cxn modelId="{652B5A32-0E4F-4533-9B7D-C6C81FB5A62E}" type="presOf" srcId="{9E836C16-8899-4CF4-9CA2-6E104B41C818}" destId="{162EFA03-CB1B-46BC-B2A1-88EC7D73073F}" srcOrd="0" destOrd="0" presId="urn:microsoft.com/office/officeart/2018/2/layout/IconVerticalSolidList"/>
    <dgm:cxn modelId="{99745635-F9DF-4AC6-A05F-7128AA68CCCA}" type="presOf" srcId="{AA7B248F-4AEC-4DDC-9F89-8C44CFD2375F}" destId="{3F2394AE-98E9-45F6-8F3F-5C71AFBF3B3B}" srcOrd="0" destOrd="0" presId="urn:microsoft.com/office/officeart/2018/2/layout/IconVerticalSolidList"/>
    <dgm:cxn modelId="{C5E5C566-8F5F-41BD-83E2-5452ABD0134D}" srcId="{B25131E9-AED9-424E-A021-40AE6A0ED389}" destId="{CB0D59C7-FFFE-4C95-A469-558A1B76C0A2}" srcOrd="2" destOrd="0" parTransId="{CC116DB0-F915-4EBF-BDF7-30FCB6E84130}" sibTransId="{5144BEBF-A2F6-46D3-94FF-64910DD4739C}"/>
    <dgm:cxn modelId="{0483C866-635D-43D5-B8E5-68BBC8C6F506}" type="presOf" srcId="{B25131E9-AED9-424E-A021-40AE6A0ED389}" destId="{913062EB-9D55-4509-A173-DA75856F8464}" srcOrd="0" destOrd="0" presId="urn:microsoft.com/office/officeart/2018/2/layout/IconVerticalSolidList"/>
    <dgm:cxn modelId="{C754AA56-6544-4199-A269-98718801A366}" type="presOf" srcId="{DA0D4F20-783F-4A2D-B0A9-A994C1EADDF7}" destId="{00BA24A2-5345-45E5-B80C-4E5941F7A475}" srcOrd="0" destOrd="0" presId="urn:microsoft.com/office/officeart/2018/2/layout/IconVerticalSolidList"/>
    <dgm:cxn modelId="{4F9CDC98-A60A-494D-B784-91A411B22C1E}" srcId="{DA0D4F20-783F-4A2D-B0A9-A994C1EADDF7}" destId="{E0C74F67-7357-4966-8FED-3CADC6A1B366}" srcOrd="0" destOrd="0" parTransId="{524D6194-02F7-487C-85DF-DE89AEDA89D1}" sibTransId="{019DDBFC-61F1-4782-A494-F1B486B1F418}"/>
    <dgm:cxn modelId="{1A678AA1-B287-44FF-B867-99BA5A12DEBA}" srcId="{CB0D59C7-FFFE-4C95-A469-558A1B76C0A2}" destId="{71477DED-6460-49A1-8534-82F04389C323}" srcOrd="0" destOrd="0" parTransId="{BAE0F44B-7C1C-46EB-B4E5-FF630EA6B10E}" sibTransId="{480C6961-C497-4A01-B6C2-F433BA58EE4A}"/>
    <dgm:cxn modelId="{DC2518A9-9F94-4F1D-A98B-19F86C6BC641}" type="presOf" srcId="{CB0D59C7-FFFE-4C95-A469-558A1B76C0A2}" destId="{C0043564-CD1A-491D-8F94-CDDAFD323245}" srcOrd="0" destOrd="0" presId="urn:microsoft.com/office/officeart/2018/2/layout/IconVerticalSolidList"/>
    <dgm:cxn modelId="{519523EE-7089-44E9-AADC-C7B4A6F7B88A}" type="presOf" srcId="{71477DED-6460-49A1-8534-82F04389C323}" destId="{3BF61B33-9823-4B94-8C0F-D956A4876534}" srcOrd="0" destOrd="0" presId="urn:microsoft.com/office/officeart/2018/2/layout/IconVerticalSolidList"/>
    <dgm:cxn modelId="{0F27BAF0-87F4-46CC-A71B-9A4847876D1F}" srcId="{9E836C16-8899-4CF4-9CA2-6E104B41C818}" destId="{AA7B248F-4AEC-4DDC-9F89-8C44CFD2375F}" srcOrd="0" destOrd="0" parTransId="{F41EE61A-8622-4235-A245-CE4FA90F6DAD}" sibTransId="{AA6C3D04-CD79-434D-906C-DF2901B7AEE2}"/>
    <dgm:cxn modelId="{050B2AF7-E840-40C8-A58D-7041C18A4765}" type="presOf" srcId="{E0C74F67-7357-4966-8FED-3CADC6A1B366}" destId="{C70158D8-D574-4B13-8136-B14C400DC629}" srcOrd="0" destOrd="0" presId="urn:microsoft.com/office/officeart/2018/2/layout/IconVerticalSolidList"/>
    <dgm:cxn modelId="{B7F49DD4-BADD-42F3-A9E7-8CA503728323}" type="presParOf" srcId="{913062EB-9D55-4509-A173-DA75856F8464}" destId="{96A46566-32CD-4297-9C97-FC23D54976F3}" srcOrd="0" destOrd="0" presId="urn:microsoft.com/office/officeart/2018/2/layout/IconVerticalSolidList"/>
    <dgm:cxn modelId="{2FD10CF2-55DF-4C2C-8CDD-8D19CF731BB1}" type="presParOf" srcId="{96A46566-32CD-4297-9C97-FC23D54976F3}" destId="{AE2E8F3C-891D-4B98-B1B2-0C2B0960EE5D}" srcOrd="0" destOrd="0" presId="urn:microsoft.com/office/officeart/2018/2/layout/IconVerticalSolidList"/>
    <dgm:cxn modelId="{938C6224-086D-45A3-90BC-1E79BD0EBA35}" type="presParOf" srcId="{96A46566-32CD-4297-9C97-FC23D54976F3}" destId="{DBB44A24-B267-4F66-8CBD-0DB3782026B6}" srcOrd="1" destOrd="0" presId="urn:microsoft.com/office/officeart/2018/2/layout/IconVerticalSolidList"/>
    <dgm:cxn modelId="{65CDC455-7E3B-41A7-A086-651F4EF65D1A}" type="presParOf" srcId="{96A46566-32CD-4297-9C97-FC23D54976F3}" destId="{AD2C80EA-6B44-497A-A71F-2CDC2D322E08}" srcOrd="2" destOrd="0" presId="urn:microsoft.com/office/officeart/2018/2/layout/IconVerticalSolidList"/>
    <dgm:cxn modelId="{19B10DF4-85DE-4178-8119-39712413C57E}" type="presParOf" srcId="{96A46566-32CD-4297-9C97-FC23D54976F3}" destId="{00BA24A2-5345-45E5-B80C-4E5941F7A475}" srcOrd="3" destOrd="0" presId="urn:microsoft.com/office/officeart/2018/2/layout/IconVerticalSolidList"/>
    <dgm:cxn modelId="{62EFF8B8-2E01-43E1-AA27-A942F6F1D2A4}" type="presParOf" srcId="{96A46566-32CD-4297-9C97-FC23D54976F3}" destId="{C70158D8-D574-4B13-8136-B14C400DC629}" srcOrd="4" destOrd="0" presId="urn:microsoft.com/office/officeart/2018/2/layout/IconVerticalSolidList"/>
    <dgm:cxn modelId="{20A6536B-7BFD-4D36-9AF9-F48CF51F8DB2}" type="presParOf" srcId="{913062EB-9D55-4509-A173-DA75856F8464}" destId="{5632960F-F450-4BAC-896A-969C7336FF7B}" srcOrd="1" destOrd="0" presId="urn:microsoft.com/office/officeart/2018/2/layout/IconVerticalSolidList"/>
    <dgm:cxn modelId="{8DD9464E-FC8E-4917-89BE-2269D06CB5CE}" type="presParOf" srcId="{913062EB-9D55-4509-A173-DA75856F8464}" destId="{F79744BD-A3EE-4D58-929C-C349607260ED}" srcOrd="2" destOrd="0" presId="urn:microsoft.com/office/officeart/2018/2/layout/IconVerticalSolidList"/>
    <dgm:cxn modelId="{21228187-DCB4-4813-8905-3A2EC791E0EE}" type="presParOf" srcId="{F79744BD-A3EE-4D58-929C-C349607260ED}" destId="{6E44EE83-D906-4952-AEBF-CBF958A18A1F}" srcOrd="0" destOrd="0" presId="urn:microsoft.com/office/officeart/2018/2/layout/IconVerticalSolidList"/>
    <dgm:cxn modelId="{E60D7920-AE4F-42BC-ACC1-4AD78350E43D}" type="presParOf" srcId="{F79744BD-A3EE-4D58-929C-C349607260ED}" destId="{D8E66592-00B6-4812-8F2F-5B20D055DDCA}" srcOrd="1" destOrd="0" presId="urn:microsoft.com/office/officeart/2018/2/layout/IconVerticalSolidList"/>
    <dgm:cxn modelId="{AE29819A-AFB5-45F3-BC86-82B4BB083E8B}" type="presParOf" srcId="{F79744BD-A3EE-4D58-929C-C349607260ED}" destId="{6968CC90-4FB9-4610-A56B-0696DAAAD21F}" srcOrd="2" destOrd="0" presId="urn:microsoft.com/office/officeart/2018/2/layout/IconVerticalSolidList"/>
    <dgm:cxn modelId="{FCE34C1F-95D9-4FEC-B67D-401C9F2CDDB9}" type="presParOf" srcId="{F79744BD-A3EE-4D58-929C-C349607260ED}" destId="{162EFA03-CB1B-46BC-B2A1-88EC7D73073F}" srcOrd="3" destOrd="0" presId="urn:microsoft.com/office/officeart/2018/2/layout/IconVerticalSolidList"/>
    <dgm:cxn modelId="{E12C5445-7825-4885-9217-D21D742D2B43}" type="presParOf" srcId="{F79744BD-A3EE-4D58-929C-C349607260ED}" destId="{3F2394AE-98E9-45F6-8F3F-5C71AFBF3B3B}" srcOrd="4" destOrd="0" presId="urn:microsoft.com/office/officeart/2018/2/layout/IconVerticalSolidList"/>
    <dgm:cxn modelId="{20288082-C616-43F1-8DA3-FF72CF74C42A}" type="presParOf" srcId="{913062EB-9D55-4509-A173-DA75856F8464}" destId="{36D812E3-E5E2-465F-8014-81E08AD03FDB}" srcOrd="3" destOrd="0" presId="urn:microsoft.com/office/officeart/2018/2/layout/IconVerticalSolidList"/>
    <dgm:cxn modelId="{F476EE56-AB8F-4C44-910F-C9CEF3A70B3D}" type="presParOf" srcId="{913062EB-9D55-4509-A173-DA75856F8464}" destId="{14D36025-6A59-43F0-8CA1-058C4D8D85F7}" srcOrd="4" destOrd="0" presId="urn:microsoft.com/office/officeart/2018/2/layout/IconVerticalSolidList"/>
    <dgm:cxn modelId="{BDC09216-E6BD-42FE-8A8A-A24954A62859}" type="presParOf" srcId="{14D36025-6A59-43F0-8CA1-058C4D8D85F7}" destId="{6AAC2B60-0AF0-45EB-8F0B-9ABE266F5F2D}" srcOrd="0" destOrd="0" presId="urn:microsoft.com/office/officeart/2018/2/layout/IconVerticalSolidList"/>
    <dgm:cxn modelId="{4D8F14C7-38A9-44D2-9195-49E0CA3DB2B3}" type="presParOf" srcId="{14D36025-6A59-43F0-8CA1-058C4D8D85F7}" destId="{5A9D5AF0-1924-4D3F-AA5A-415EFEB32E79}" srcOrd="1" destOrd="0" presId="urn:microsoft.com/office/officeart/2018/2/layout/IconVerticalSolidList"/>
    <dgm:cxn modelId="{02C08F17-485D-4E4E-BC68-57ACE91BF389}" type="presParOf" srcId="{14D36025-6A59-43F0-8CA1-058C4D8D85F7}" destId="{3EF56E5C-9E5C-4996-A12C-5A7798617193}" srcOrd="2" destOrd="0" presId="urn:microsoft.com/office/officeart/2018/2/layout/IconVerticalSolidList"/>
    <dgm:cxn modelId="{3E9EBC11-D822-43F8-BDEC-CB972592FA60}" type="presParOf" srcId="{14D36025-6A59-43F0-8CA1-058C4D8D85F7}" destId="{C0043564-CD1A-491D-8F94-CDDAFD323245}" srcOrd="3" destOrd="0" presId="urn:microsoft.com/office/officeart/2018/2/layout/IconVerticalSolidList"/>
    <dgm:cxn modelId="{A1FDCE02-2511-44EB-9903-142922FB8464}" type="presParOf" srcId="{14D36025-6A59-43F0-8CA1-058C4D8D85F7}" destId="{3BF61B33-9823-4B94-8C0F-D956A4876534}"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25131E9-AED9-424E-A021-40AE6A0ED38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A0D4F20-783F-4A2D-B0A9-A994C1EADDF7}">
      <dgm:prSet custT="1"/>
      <dgm:spPr/>
      <dgm:t>
        <a:bodyPr/>
        <a:lstStyle/>
        <a:p>
          <a:pPr algn="just">
            <a:lnSpc>
              <a:spcPct val="100000"/>
            </a:lnSpc>
          </a:pPr>
          <a:r>
            <a:rPr lang="en-US" sz="1200" dirty="0"/>
            <a:t>56-year-old employee A has </a:t>
          </a:r>
          <a:r>
            <a:rPr lang="en-US" sz="1200" dirty="0" err="1"/>
            <a:t>two dependent </a:t>
          </a:r>
          <a:r>
            <a:rPr lang="en-US" sz="1200" dirty="0"/>
            <a:t>children </a:t>
          </a:r>
          <a:r>
            <a:rPr lang="en-US" sz="1200" dirty="0" err="1"/>
            <a:t>and has been working for a security company for ten </a:t>
          </a:r>
          <a:r>
            <a:rPr lang="en-US" sz="1200" dirty="0"/>
            <a:t>years. </a:t>
          </a:r>
          <a:r>
            <a:rPr lang="en-US" sz="1200" dirty="0" err="1"/>
            <a:t>Due </a:t>
          </a:r>
          <a:r>
            <a:rPr lang="en-US" sz="1200" dirty="0"/>
            <a:t>to </a:t>
          </a:r>
          <a:r>
            <a:rPr lang="en-US" sz="1200" dirty="0" err="1"/>
            <a:t>a lack of orders, </a:t>
          </a:r>
          <a:r>
            <a:rPr lang="en-US" sz="1200" dirty="0"/>
            <a:t>the </a:t>
          </a:r>
          <a:r>
            <a:rPr lang="en-US" sz="1200" dirty="0" err="1"/>
            <a:t>security company needs fewer </a:t>
          </a:r>
          <a:r>
            <a:rPr lang="en-US" sz="1200" dirty="0"/>
            <a:t>staff and </a:t>
          </a:r>
          <a:r>
            <a:rPr lang="en-US" sz="1200" dirty="0" err="1"/>
            <a:t>gives notice to </a:t>
          </a:r>
          <a:r>
            <a:rPr lang="en-US" sz="1200" dirty="0"/>
            <a:t>A. The </a:t>
          </a:r>
          <a:r>
            <a:rPr lang="en-US" sz="1200" dirty="0" err="1"/>
            <a:t>childless </a:t>
          </a:r>
          <a:r>
            <a:rPr lang="en-US" sz="1200" dirty="0"/>
            <a:t>22-year-old B </a:t>
          </a:r>
          <a:r>
            <a:rPr lang="en-US" sz="1200" dirty="0" err="1"/>
            <a:t>has </a:t>
          </a:r>
          <a:r>
            <a:rPr lang="en-US" sz="1200" dirty="0"/>
            <a:t>the </a:t>
          </a:r>
          <a:r>
            <a:rPr lang="en-US" sz="1200" dirty="0" err="1"/>
            <a:t>same job as </a:t>
          </a:r>
          <a:r>
            <a:rPr lang="en-US" sz="1200" dirty="0"/>
            <a:t>A, </a:t>
          </a:r>
          <a:r>
            <a:rPr lang="en-US" sz="1200" dirty="0" err="1"/>
            <a:t>has been working </a:t>
          </a:r>
          <a:r>
            <a:rPr lang="en-US" sz="1200" dirty="0"/>
            <a:t>for the </a:t>
          </a:r>
          <a:r>
            <a:rPr lang="en-US" sz="1200" dirty="0" err="1"/>
            <a:t>company for a year </a:t>
          </a:r>
          <a:r>
            <a:rPr lang="en-US" sz="1200" dirty="0"/>
            <a:t>and </a:t>
          </a:r>
          <a:r>
            <a:rPr lang="en-US" sz="1200" dirty="0" err="1"/>
            <a:t>is not dismissed</a:t>
          </a:r>
          <a:r>
            <a:rPr lang="en-US" sz="1200" dirty="0"/>
            <a:t>. </a:t>
          </a:r>
          <a:r>
            <a:rPr lang="en-US" sz="1200" dirty="0" err="1"/>
            <a:t>Is </a:t>
          </a:r>
          <a:r>
            <a:rPr lang="en-US" sz="1200" dirty="0"/>
            <a:t>A's </a:t>
          </a:r>
          <a:r>
            <a:rPr lang="en-US" sz="1200" dirty="0" err="1"/>
            <a:t>dismissal valid</a:t>
          </a:r>
          <a:r>
            <a:rPr lang="en-US" sz="1200" dirty="0"/>
            <a:t>?   </a:t>
          </a:r>
        </a:p>
      </dgm:t>
    </dgm:pt>
    <dgm:pt modelId="{D937B725-D94C-4215-B69A-850B71286CA0}" type="parTrans" cxnId="{A54F1500-A360-4417-8F9B-C47A409DEC6C}">
      <dgm:prSet/>
      <dgm:spPr/>
      <dgm:t>
        <a:bodyPr/>
        <a:lstStyle/>
        <a:p>
          <a:endParaRPr lang="en-US"/>
        </a:p>
      </dgm:t>
    </dgm:pt>
    <dgm:pt modelId="{BAFB4A4B-B4B6-4DBE-80FF-24AF37714129}" type="sibTrans" cxnId="{A54F1500-A360-4417-8F9B-C47A409DEC6C}">
      <dgm:prSet/>
      <dgm:spPr/>
      <dgm:t>
        <a:bodyPr/>
        <a:lstStyle/>
        <a:p>
          <a:endParaRPr lang="en-US"/>
        </a:p>
      </dgm:t>
    </dgm:pt>
    <dgm:pt modelId="{E0C74F67-7357-4966-8FED-3CADC6A1B366}">
      <dgm:prSet custT="1"/>
      <dgm:spPr/>
      <dgm:t>
        <a:bodyPr/>
        <a:lstStyle/>
        <a:p>
          <a:pPr algn="just">
            <a:lnSpc>
              <a:spcPct val="100000"/>
            </a:lnSpc>
          </a:pPr>
          <a:r>
            <a:rPr lang="de-DE" sz="1300" dirty="0"/>
            <a:t>No, staff shortages are indeed an operational reason. However, the social selection was not made correctly. An action for unfair dismissal is therefore likely to be successful. </a:t>
          </a:r>
          <a:endParaRPr lang="en-US" sz="1300" dirty="0"/>
        </a:p>
      </dgm:t>
    </dgm:pt>
    <dgm:pt modelId="{524D6194-02F7-487C-85DF-DE89AEDA89D1}" type="parTrans" cxnId="{4F9CDC98-A60A-494D-B784-91A411B22C1E}">
      <dgm:prSet/>
      <dgm:spPr/>
      <dgm:t>
        <a:bodyPr/>
        <a:lstStyle/>
        <a:p>
          <a:endParaRPr lang="en-US"/>
        </a:p>
      </dgm:t>
    </dgm:pt>
    <dgm:pt modelId="{019DDBFC-61F1-4782-A494-F1B486B1F418}" type="sibTrans" cxnId="{4F9CDC98-A60A-494D-B784-91A411B22C1E}">
      <dgm:prSet/>
      <dgm:spPr/>
      <dgm:t>
        <a:bodyPr/>
        <a:lstStyle/>
        <a:p>
          <a:endParaRPr lang="en-US"/>
        </a:p>
      </dgm:t>
    </dgm:pt>
    <dgm:pt modelId="{9E836C16-8899-4CF4-9CA2-6E104B41C818}">
      <dgm:prSet/>
      <dgm:spPr/>
      <dgm:t>
        <a:bodyPr/>
        <a:lstStyle/>
        <a:p>
          <a:pPr algn="just">
            <a:lnSpc>
              <a:spcPct val="100000"/>
            </a:lnSpc>
          </a:pPr>
          <a:r>
            <a:rPr lang="de-DE" dirty="0"/>
            <a:t>Truck driver F has her driver's license revoked due to a criminal offense. The employer then terminates her employment. Is the dismissal effective? </a:t>
          </a:r>
          <a:endParaRPr lang="en-US" dirty="0"/>
        </a:p>
      </dgm:t>
    </dgm:pt>
    <dgm:pt modelId="{6DC2999D-4CAE-4566-95AA-4E8532AB64D6}" type="parTrans" cxnId="{1F50400C-6B4C-4ECF-84BC-4B5FEA687DFA}">
      <dgm:prSet/>
      <dgm:spPr/>
      <dgm:t>
        <a:bodyPr/>
        <a:lstStyle/>
        <a:p>
          <a:endParaRPr lang="en-US"/>
        </a:p>
      </dgm:t>
    </dgm:pt>
    <dgm:pt modelId="{0D629D3D-3DAC-4D51-97E9-81AF0F55EBFD}" type="sibTrans" cxnId="{1F50400C-6B4C-4ECF-84BC-4B5FEA687DFA}">
      <dgm:prSet/>
      <dgm:spPr/>
      <dgm:t>
        <a:bodyPr/>
        <a:lstStyle/>
        <a:p>
          <a:endParaRPr lang="en-US"/>
        </a:p>
      </dgm:t>
    </dgm:pt>
    <dgm:pt modelId="{AA7B248F-4AEC-4DDC-9F89-8C44CFD2375F}">
      <dgm:prSet custT="1"/>
      <dgm:spPr/>
      <dgm:t>
        <a:bodyPr/>
        <a:lstStyle/>
        <a:p>
          <a:pPr>
            <a:lnSpc>
              <a:spcPct val="100000"/>
            </a:lnSpc>
          </a:pPr>
          <a:endParaRPr lang="en-US" sz="1300" dirty="0"/>
        </a:p>
      </dgm:t>
    </dgm:pt>
    <dgm:pt modelId="{F41EE61A-8622-4235-A245-CE4FA90F6DAD}" type="parTrans" cxnId="{0F27BAF0-87F4-46CC-A71B-9A4847876D1F}">
      <dgm:prSet/>
      <dgm:spPr/>
      <dgm:t>
        <a:bodyPr/>
        <a:lstStyle/>
        <a:p>
          <a:endParaRPr lang="en-US"/>
        </a:p>
      </dgm:t>
    </dgm:pt>
    <dgm:pt modelId="{AA6C3D04-CD79-434D-906C-DF2901B7AEE2}" type="sibTrans" cxnId="{0F27BAF0-87F4-46CC-A71B-9A4847876D1F}">
      <dgm:prSet/>
      <dgm:spPr/>
      <dgm:t>
        <a:bodyPr/>
        <a:lstStyle/>
        <a:p>
          <a:endParaRPr lang="en-US"/>
        </a:p>
      </dgm:t>
    </dgm:pt>
    <dgm:pt modelId="{CB0D59C7-FFFE-4C95-A469-558A1B76C0A2}">
      <dgm:prSet/>
      <dgm:spPr/>
      <dgm:t>
        <a:bodyPr/>
        <a:lstStyle/>
        <a:p>
          <a:pPr algn="just">
            <a:lnSpc>
              <a:spcPct val="100000"/>
            </a:lnSpc>
          </a:pPr>
          <a:r>
            <a:rPr lang="de-DE" dirty="0"/>
            <a:t>Employee P makes comments to his two female colleagues about the </a:t>
          </a:r>
          <a:r>
            <a:rPr lang="de-DE" b="0" i="0" dirty="0"/>
            <a:t>size of their breasts and the posture of women with large breasts. The employer then terminates P's employment without notice. Is the dismissal effective? </a:t>
          </a:r>
          <a:endParaRPr lang="en-US" dirty="0"/>
        </a:p>
      </dgm:t>
    </dgm:pt>
    <dgm:pt modelId="{CC116DB0-F915-4EBF-BDF7-30FCB6E84130}" type="parTrans" cxnId="{C5E5C566-8F5F-41BD-83E2-5452ABD0134D}">
      <dgm:prSet/>
      <dgm:spPr/>
      <dgm:t>
        <a:bodyPr/>
        <a:lstStyle/>
        <a:p>
          <a:endParaRPr lang="en-US"/>
        </a:p>
      </dgm:t>
    </dgm:pt>
    <dgm:pt modelId="{5144BEBF-A2F6-46D3-94FF-64910DD4739C}" type="sibTrans" cxnId="{C5E5C566-8F5F-41BD-83E2-5452ABD0134D}">
      <dgm:prSet/>
      <dgm:spPr/>
      <dgm:t>
        <a:bodyPr/>
        <a:lstStyle/>
        <a:p>
          <a:endParaRPr lang="en-US"/>
        </a:p>
      </dgm:t>
    </dgm:pt>
    <dgm:pt modelId="{71477DED-6460-49A1-8534-82F04389C323}">
      <dgm:prSet custT="1"/>
      <dgm:spPr/>
      <dgm:t>
        <a:bodyPr/>
        <a:lstStyle/>
        <a:p>
          <a:pPr>
            <a:lnSpc>
              <a:spcPct val="100000"/>
            </a:lnSpc>
          </a:pPr>
          <a:endParaRPr lang="en-US" sz="1300" dirty="0"/>
        </a:p>
      </dgm:t>
    </dgm:pt>
    <dgm:pt modelId="{BAE0F44B-7C1C-46EB-B4E5-FF630EA6B10E}" type="parTrans" cxnId="{1A678AA1-B287-44FF-B867-99BA5A12DEBA}">
      <dgm:prSet/>
      <dgm:spPr/>
      <dgm:t>
        <a:bodyPr/>
        <a:lstStyle/>
        <a:p>
          <a:endParaRPr lang="en-US"/>
        </a:p>
      </dgm:t>
    </dgm:pt>
    <dgm:pt modelId="{480C6961-C497-4A01-B6C2-F433BA58EE4A}" type="sibTrans" cxnId="{1A678AA1-B287-44FF-B867-99BA5A12DEBA}">
      <dgm:prSet/>
      <dgm:spPr/>
      <dgm:t>
        <a:bodyPr/>
        <a:lstStyle/>
        <a:p>
          <a:endParaRPr lang="en-US"/>
        </a:p>
      </dgm:t>
    </dgm:pt>
    <dgm:pt modelId="{913062EB-9D55-4509-A173-DA75856F8464}" type="pres">
      <dgm:prSet presAssocID="{B25131E9-AED9-424E-A021-40AE6A0ED389}" presName="root" presStyleCnt="0">
        <dgm:presLayoutVars>
          <dgm:dir/>
          <dgm:resizeHandles val="exact"/>
        </dgm:presLayoutVars>
      </dgm:prSet>
      <dgm:spPr/>
    </dgm:pt>
    <dgm:pt modelId="{96A46566-32CD-4297-9C97-FC23D54976F3}" type="pres">
      <dgm:prSet presAssocID="{DA0D4F20-783F-4A2D-B0A9-A994C1EADDF7}" presName="compNode" presStyleCnt="0"/>
      <dgm:spPr/>
    </dgm:pt>
    <dgm:pt modelId="{AE2E8F3C-891D-4B98-B1B2-0C2B0960EE5D}" type="pres">
      <dgm:prSet presAssocID="{DA0D4F20-783F-4A2D-B0A9-A994C1EADDF7}" presName="bgRect" presStyleLbl="bgShp" presStyleIdx="0" presStyleCnt="3"/>
      <dgm:spPr/>
    </dgm:pt>
    <dgm:pt modelId="{DBB44A24-B267-4F66-8CBD-0DB3782026B6}" type="pres">
      <dgm:prSet presAssocID="{DA0D4F20-783F-4A2D-B0A9-A994C1EADDF7}"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Telearbeit Silhouette"/>
        </a:ext>
      </dgm:extLst>
    </dgm:pt>
    <dgm:pt modelId="{AD2C80EA-6B44-497A-A71F-2CDC2D322E08}" type="pres">
      <dgm:prSet presAssocID="{DA0D4F20-783F-4A2D-B0A9-A994C1EADDF7}" presName="spaceRect" presStyleCnt="0"/>
      <dgm:spPr/>
    </dgm:pt>
    <dgm:pt modelId="{00BA24A2-5345-45E5-B80C-4E5941F7A475}" type="pres">
      <dgm:prSet presAssocID="{DA0D4F20-783F-4A2D-B0A9-A994C1EADDF7}" presName="parTx" presStyleLbl="revTx" presStyleIdx="0" presStyleCnt="6">
        <dgm:presLayoutVars>
          <dgm:chMax val="0"/>
          <dgm:chPref val="0"/>
        </dgm:presLayoutVars>
      </dgm:prSet>
      <dgm:spPr/>
    </dgm:pt>
    <dgm:pt modelId="{C70158D8-D574-4B13-8136-B14C400DC629}" type="pres">
      <dgm:prSet presAssocID="{DA0D4F20-783F-4A2D-B0A9-A994C1EADDF7}" presName="desTx" presStyleLbl="revTx" presStyleIdx="1" presStyleCnt="6">
        <dgm:presLayoutVars/>
      </dgm:prSet>
      <dgm:spPr/>
    </dgm:pt>
    <dgm:pt modelId="{5632960F-F450-4BAC-896A-969C7336FF7B}" type="pres">
      <dgm:prSet presAssocID="{BAFB4A4B-B4B6-4DBE-80FF-24AF37714129}" presName="sibTrans" presStyleCnt="0"/>
      <dgm:spPr/>
    </dgm:pt>
    <dgm:pt modelId="{F79744BD-A3EE-4D58-929C-C349607260ED}" type="pres">
      <dgm:prSet presAssocID="{9E836C16-8899-4CF4-9CA2-6E104B41C818}" presName="compNode" presStyleCnt="0"/>
      <dgm:spPr/>
    </dgm:pt>
    <dgm:pt modelId="{6E44EE83-D906-4952-AEBF-CBF958A18A1F}" type="pres">
      <dgm:prSet presAssocID="{9E836C16-8899-4CF4-9CA2-6E104B41C818}" presName="bgRect" presStyleLbl="bgShp" presStyleIdx="1" presStyleCnt="3"/>
      <dgm:spPr/>
    </dgm:pt>
    <dgm:pt modelId="{D8E66592-00B6-4812-8F2F-5B20D055DDCA}" type="pres">
      <dgm:prSet presAssocID="{9E836C16-8899-4CF4-9CA2-6E104B41C818}"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Kopf mit Zahnrädern Silhouette"/>
        </a:ext>
      </dgm:extLst>
    </dgm:pt>
    <dgm:pt modelId="{6968CC90-4FB9-4610-A56B-0696DAAAD21F}" type="pres">
      <dgm:prSet presAssocID="{9E836C16-8899-4CF4-9CA2-6E104B41C818}" presName="spaceRect" presStyleCnt="0"/>
      <dgm:spPr/>
    </dgm:pt>
    <dgm:pt modelId="{162EFA03-CB1B-46BC-B2A1-88EC7D73073F}" type="pres">
      <dgm:prSet presAssocID="{9E836C16-8899-4CF4-9CA2-6E104B41C818}" presName="parTx" presStyleLbl="revTx" presStyleIdx="2" presStyleCnt="6">
        <dgm:presLayoutVars>
          <dgm:chMax val="0"/>
          <dgm:chPref val="0"/>
        </dgm:presLayoutVars>
      </dgm:prSet>
      <dgm:spPr/>
    </dgm:pt>
    <dgm:pt modelId="{3F2394AE-98E9-45F6-8F3F-5C71AFBF3B3B}" type="pres">
      <dgm:prSet presAssocID="{9E836C16-8899-4CF4-9CA2-6E104B41C818}" presName="desTx" presStyleLbl="revTx" presStyleIdx="3" presStyleCnt="6">
        <dgm:presLayoutVars/>
      </dgm:prSet>
      <dgm:spPr/>
    </dgm:pt>
    <dgm:pt modelId="{36D812E3-E5E2-465F-8014-81E08AD03FDB}" type="pres">
      <dgm:prSet presAssocID="{0D629D3D-3DAC-4D51-97E9-81AF0F55EBFD}" presName="sibTrans" presStyleCnt="0"/>
      <dgm:spPr/>
    </dgm:pt>
    <dgm:pt modelId="{14D36025-6A59-43F0-8CA1-058C4D8D85F7}" type="pres">
      <dgm:prSet presAssocID="{CB0D59C7-FFFE-4C95-A469-558A1B76C0A2}" presName="compNode" presStyleCnt="0"/>
      <dgm:spPr/>
    </dgm:pt>
    <dgm:pt modelId="{6AAC2B60-0AF0-45EB-8F0B-9ABE266F5F2D}" type="pres">
      <dgm:prSet presAssocID="{CB0D59C7-FFFE-4C95-A469-558A1B76C0A2}" presName="bgRect" presStyleLbl="bgShp" presStyleIdx="2" presStyleCnt="3"/>
      <dgm:spPr/>
    </dgm:pt>
    <dgm:pt modelId="{5A9D5AF0-1924-4D3F-AA5A-415EFEB32E79}" type="pres">
      <dgm:prSet presAssocID="{CB0D59C7-FFFE-4C95-A469-558A1B76C0A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Explosion Silhouette"/>
        </a:ext>
      </dgm:extLst>
    </dgm:pt>
    <dgm:pt modelId="{3EF56E5C-9E5C-4996-A12C-5A7798617193}" type="pres">
      <dgm:prSet presAssocID="{CB0D59C7-FFFE-4C95-A469-558A1B76C0A2}" presName="spaceRect" presStyleCnt="0"/>
      <dgm:spPr/>
    </dgm:pt>
    <dgm:pt modelId="{C0043564-CD1A-491D-8F94-CDDAFD323245}" type="pres">
      <dgm:prSet presAssocID="{CB0D59C7-FFFE-4C95-A469-558A1B76C0A2}" presName="parTx" presStyleLbl="revTx" presStyleIdx="4" presStyleCnt="6">
        <dgm:presLayoutVars>
          <dgm:chMax val="0"/>
          <dgm:chPref val="0"/>
        </dgm:presLayoutVars>
      </dgm:prSet>
      <dgm:spPr/>
    </dgm:pt>
    <dgm:pt modelId="{3BF61B33-9823-4B94-8C0F-D956A4876534}" type="pres">
      <dgm:prSet presAssocID="{CB0D59C7-FFFE-4C95-A469-558A1B76C0A2}" presName="desTx" presStyleLbl="revTx" presStyleIdx="5" presStyleCnt="6">
        <dgm:presLayoutVars/>
      </dgm:prSet>
      <dgm:spPr/>
    </dgm:pt>
  </dgm:ptLst>
  <dgm:cxnLst>
    <dgm:cxn modelId="{A54F1500-A360-4417-8F9B-C47A409DEC6C}" srcId="{B25131E9-AED9-424E-A021-40AE6A0ED389}" destId="{DA0D4F20-783F-4A2D-B0A9-A994C1EADDF7}" srcOrd="0" destOrd="0" parTransId="{D937B725-D94C-4215-B69A-850B71286CA0}" sibTransId="{BAFB4A4B-B4B6-4DBE-80FF-24AF37714129}"/>
    <dgm:cxn modelId="{1F50400C-6B4C-4ECF-84BC-4B5FEA687DFA}" srcId="{B25131E9-AED9-424E-A021-40AE6A0ED389}" destId="{9E836C16-8899-4CF4-9CA2-6E104B41C818}" srcOrd="1" destOrd="0" parTransId="{6DC2999D-4CAE-4566-95AA-4E8532AB64D6}" sibTransId="{0D629D3D-3DAC-4D51-97E9-81AF0F55EBFD}"/>
    <dgm:cxn modelId="{652B5A32-0E4F-4533-9B7D-C6C81FB5A62E}" type="presOf" srcId="{9E836C16-8899-4CF4-9CA2-6E104B41C818}" destId="{162EFA03-CB1B-46BC-B2A1-88EC7D73073F}" srcOrd="0" destOrd="0" presId="urn:microsoft.com/office/officeart/2018/2/layout/IconVerticalSolidList"/>
    <dgm:cxn modelId="{99745635-F9DF-4AC6-A05F-7128AA68CCCA}" type="presOf" srcId="{AA7B248F-4AEC-4DDC-9F89-8C44CFD2375F}" destId="{3F2394AE-98E9-45F6-8F3F-5C71AFBF3B3B}" srcOrd="0" destOrd="0" presId="urn:microsoft.com/office/officeart/2018/2/layout/IconVerticalSolidList"/>
    <dgm:cxn modelId="{C5E5C566-8F5F-41BD-83E2-5452ABD0134D}" srcId="{B25131E9-AED9-424E-A021-40AE6A0ED389}" destId="{CB0D59C7-FFFE-4C95-A469-558A1B76C0A2}" srcOrd="2" destOrd="0" parTransId="{CC116DB0-F915-4EBF-BDF7-30FCB6E84130}" sibTransId="{5144BEBF-A2F6-46D3-94FF-64910DD4739C}"/>
    <dgm:cxn modelId="{0483C866-635D-43D5-B8E5-68BBC8C6F506}" type="presOf" srcId="{B25131E9-AED9-424E-A021-40AE6A0ED389}" destId="{913062EB-9D55-4509-A173-DA75856F8464}" srcOrd="0" destOrd="0" presId="urn:microsoft.com/office/officeart/2018/2/layout/IconVerticalSolidList"/>
    <dgm:cxn modelId="{C754AA56-6544-4199-A269-98718801A366}" type="presOf" srcId="{DA0D4F20-783F-4A2D-B0A9-A994C1EADDF7}" destId="{00BA24A2-5345-45E5-B80C-4E5941F7A475}" srcOrd="0" destOrd="0" presId="urn:microsoft.com/office/officeart/2018/2/layout/IconVerticalSolidList"/>
    <dgm:cxn modelId="{4F9CDC98-A60A-494D-B784-91A411B22C1E}" srcId="{DA0D4F20-783F-4A2D-B0A9-A994C1EADDF7}" destId="{E0C74F67-7357-4966-8FED-3CADC6A1B366}" srcOrd="0" destOrd="0" parTransId="{524D6194-02F7-487C-85DF-DE89AEDA89D1}" sibTransId="{019DDBFC-61F1-4782-A494-F1B486B1F418}"/>
    <dgm:cxn modelId="{1A678AA1-B287-44FF-B867-99BA5A12DEBA}" srcId="{CB0D59C7-FFFE-4C95-A469-558A1B76C0A2}" destId="{71477DED-6460-49A1-8534-82F04389C323}" srcOrd="0" destOrd="0" parTransId="{BAE0F44B-7C1C-46EB-B4E5-FF630EA6B10E}" sibTransId="{480C6961-C497-4A01-B6C2-F433BA58EE4A}"/>
    <dgm:cxn modelId="{DC2518A9-9F94-4F1D-A98B-19F86C6BC641}" type="presOf" srcId="{CB0D59C7-FFFE-4C95-A469-558A1B76C0A2}" destId="{C0043564-CD1A-491D-8F94-CDDAFD323245}" srcOrd="0" destOrd="0" presId="urn:microsoft.com/office/officeart/2018/2/layout/IconVerticalSolidList"/>
    <dgm:cxn modelId="{519523EE-7089-44E9-AADC-C7B4A6F7B88A}" type="presOf" srcId="{71477DED-6460-49A1-8534-82F04389C323}" destId="{3BF61B33-9823-4B94-8C0F-D956A4876534}" srcOrd="0" destOrd="0" presId="urn:microsoft.com/office/officeart/2018/2/layout/IconVerticalSolidList"/>
    <dgm:cxn modelId="{0F27BAF0-87F4-46CC-A71B-9A4847876D1F}" srcId="{9E836C16-8899-4CF4-9CA2-6E104B41C818}" destId="{AA7B248F-4AEC-4DDC-9F89-8C44CFD2375F}" srcOrd="0" destOrd="0" parTransId="{F41EE61A-8622-4235-A245-CE4FA90F6DAD}" sibTransId="{AA6C3D04-CD79-434D-906C-DF2901B7AEE2}"/>
    <dgm:cxn modelId="{050B2AF7-E840-40C8-A58D-7041C18A4765}" type="presOf" srcId="{E0C74F67-7357-4966-8FED-3CADC6A1B366}" destId="{C70158D8-D574-4B13-8136-B14C400DC629}" srcOrd="0" destOrd="0" presId="urn:microsoft.com/office/officeart/2018/2/layout/IconVerticalSolidList"/>
    <dgm:cxn modelId="{B7F49DD4-BADD-42F3-A9E7-8CA503728323}" type="presParOf" srcId="{913062EB-9D55-4509-A173-DA75856F8464}" destId="{96A46566-32CD-4297-9C97-FC23D54976F3}" srcOrd="0" destOrd="0" presId="urn:microsoft.com/office/officeart/2018/2/layout/IconVerticalSolidList"/>
    <dgm:cxn modelId="{2FD10CF2-55DF-4C2C-8CDD-8D19CF731BB1}" type="presParOf" srcId="{96A46566-32CD-4297-9C97-FC23D54976F3}" destId="{AE2E8F3C-891D-4B98-B1B2-0C2B0960EE5D}" srcOrd="0" destOrd="0" presId="urn:microsoft.com/office/officeart/2018/2/layout/IconVerticalSolidList"/>
    <dgm:cxn modelId="{938C6224-086D-45A3-90BC-1E79BD0EBA35}" type="presParOf" srcId="{96A46566-32CD-4297-9C97-FC23D54976F3}" destId="{DBB44A24-B267-4F66-8CBD-0DB3782026B6}" srcOrd="1" destOrd="0" presId="urn:microsoft.com/office/officeart/2018/2/layout/IconVerticalSolidList"/>
    <dgm:cxn modelId="{65CDC455-7E3B-41A7-A086-651F4EF65D1A}" type="presParOf" srcId="{96A46566-32CD-4297-9C97-FC23D54976F3}" destId="{AD2C80EA-6B44-497A-A71F-2CDC2D322E08}" srcOrd="2" destOrd="0" presId="urn:microsoft.com/office/officeart/2018/2/layout/IconVerticalSolidList"/>
    <dgm:cxn modelId="{19B10DF4-85DE-4178-8119-39712413C57E}" type="presParOf" srcId="{96A46566-32CD-4297-9C97-FC23D54976F3}" destId="{00BA24A2-5345-45E5-B80C-4E5941F7A475}" srcOrd="3" destOrd="0" presId="urn:microsoft.com/office/officeart/2018/2/layout/IconVerticalSolidList"/>
    <dgm:cxn modelId="{62EFF8B8-2E01-43E1-AA27-A942F6F1D2A4}" type="presParOf" srcId="{96A46566-32CD-4297-9C97-FC23D54976F3}" destId="{C70158D8-D574-4B13-8136-B14C400DC629}" srcOrd="4" destOrd="0" presId="urn:microsoft.com/office/officeart/2018/2/layout/IconVerticalSolidList"/>
    <dgm:cxn modelId="{20A6536B-7BFD-4D36-9AF9-F48CF51F8DB2}" type="presParOf" srcId="{913062EB-9D55-4509-A173-DA75856F8464}" destId="{5632960F-F450-4BAC-896A-969C7336FF7B}" srcOrd="1" destOrd="0" presId="urn:microsoft.com/office/officeart/2018/2/layout/IconVerticalSolidList"/>
    <dgm:cxn modelId="{8DD9464E-FC8E-4917-89BE-2269D06CB5CE}" type="presParOf" srcId="{913062EB-9D55-4509-A173-DA75856F8464}" destId="{F79744BD-A3EE-4D58-929C-C349607260ED}" srcOrd="2" destOrd="0" presId="urn:microsoft.com/office/officeart/2018/2/layout/IconVerticalSolidList"/>
    <dgm:cxn modelId="{21228187-DCB4-4813-8905-3A2EC791E0EE}" type="presParOf" srcId="{F79744BD-A3EE-4D58-929C-C349607260ED}" destId="{6E44EE83-D906-4952-AEBF-CBF958A18A1F}" srcOrd="0" destOrd="0" presId="urn:microsoft.com/office/officeart/2018/2/layout/IconVerticalSolidList"/>
    <dgm:cxn modelId="{E60D7920-AE4F-42BC-ACC1-4AD78350E43D}" type="presParOf" srcId="{F79744BD-A3EE-4D58-929C-C349607260ED}" destId="{D8E66592-00B6-4812-8F2F-5B20D055DDCA}" srcOrd="1" destOrd="0" presId="urn:microsoft.com/office/officeart/2018/2/layout/IconVerticalSolidList"/>
    <dgm:cxn modelId="{AE29819A-AFB5-45F3-BC86-82B4BB083E8B}" type="presParOf" srcId="{F79744BD-A3EE-4D58-929C-C349607260ED}" destId="{6968CC90-4FB9-4610-A56B-0696DAAAD21F}" srcOrd="2" destOrd="0" presId="urn:microsoft.com/office/officeart/2018/2/layout/IconVerticalSolidList"/>
    <dgm:cxn modelId="{FCE34C1F-95D9-4FEC-B67D-401C9F2CDDB9}" type="presParOf" srcId="{F79744BD-A3EE-4D58-929C-C349607260ED}" destId="{162EFA03-CB1B-46BC-B2A1-88EC7D73073F}" srcOrd="3" destOrd="0" presId="urn:microsoft.com/office/officeart/2018/2/layout/IconVerticalSolidList"/>
    <dgm:cxn modelId="{E12C5445-7825-4885-9217-D21D742D2B43}" type="presParOf" srcId="{F79744BD-A3EE-4D58-929C-C349607260ED}" destId="{3F2394AE-98E9-45F6-8F3F-5C71AFBF3B3B}" srcOrd="4" destOrd="0" presId="urn:microsoft.com/office/officeart/2018/2/layout/IconVerticalSolidList"/>
    <dgm:cxn modelId="{20288082-C616-43F1-8DA3-FF72CF74C42A}" type="presParOf" srcId="{913062EB-9D55-4509-A173-DA75856F8464}" destId="{36D812E3-E5E2-465F-8014-81E08AD03FDB}" srcOrd="3" destOrd="0" presId="urn:microsoft.com/office/officeart/2018/2/layout/IconVerticalSolidList"/>
    <dgm:cxn modelId="{F476EE56-AB8F-4C44-910F-C9CEF3A70B3D}" type="presParOf" srcId="{913062EB-9D55-4509-A173-DA75856F8464}" destId="{14D36025-6A59-43F0-8CA1-058C4D8D85F7}" srcOrd="4" destOrd="0" presId="urn:microsoft.com/office/officeart/2018/2/layout/IconVerticalSolidList"/>
    <dgm:cxn modelId="{BDC09216-E6BD-42FE-8A8A-A24954A62859}" type="presParOf" srcId="{14D36025-6A59-43F0-8CA1-058C4D8D85F7}" destId="{6AAC2B60-0AF0-45EB-8F0B-9ABE266F5F2D}" srcOrd="0" destOrd="0" presId="urn:microsoft.com/office/officeart/2018/2/layout/IconVerticalSolidList"/>
    <dgm:cxn modelId="{4D8F14C7-38A9-44D2-9195-49E0CA3DB2B3}" type="presParOf" srcId="{14D36025-6A59-43F0-8CA1-058C4D8D85F7}" destId="{5A9D5AF0-1924-4D3F-AA5A-415EFEB32E79}" srcOrd="1" destOrd="0" presId="urn:microsoft.com/office/officeart/2018/2/layout/IconVerticalSolidList"/>
    <dgm:cxn modelId="{02C08F17-485D-4E4E-BC68-57ACE91BF389}" type="presParOf" srcId="{14D36025-6A59-43F0-8CA1-058C4D8D85F7}" destId="{3EF56E5C-9E5C-4996-A12C-5A7798617193}" srcOrd="2" destOrd="0" presId="urn:microsoft.com/office/officeart/2018/2/layout/IconVerticalSolidList"/>
    <dgm:cxn modelId="{3E9EBC11-D822-43F8-BDEC-CB972592FA60}" type="presParOf" srcId="{14D36025-6A59-43F0-8CA1-058C4D8D85F7}" destId="{C0043564-CD1A-491D-8F94-CDDAFD323245}" srcOrd="3" destOrd="0" presId="urn:microsoft.com/office/officeart/2018/2/layout/IconVerticalSolidList"/>
    <dgm:cxn modelId="{A1FDCE02-2511-44EB-9903-142922FB8464}" type="presParOf" srcId="{14D36025-6A59-43F0-8CA1-058C4D8D85F7}" destId="{3BF61B33-9823-4B94-8C0F-D956A4876534}"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25131E9-AED9-424E-A021-40AE6A0ED38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A0D4F20-783F-4A2D-B0A9-A994C1EADDF7}">
      <dgm:prSet custT="1"/>
      <dgm:spPr/>
      <dgm:t>
        <a:bodyPr/>
        <a:lstStyle/>
        <a:p>
          <a:pPr algn="just">
            <a:lnSpc>
              <a:spcPct val="100000"/>
            </a:lnSpc>
          </a:pPr>
          <a:r>
            <a:rPr lang="en-US" sz="1200" dirty="0"/>
            <a:t>56-year-old employee A has </a:t>
          </a:r>
          <a:r>
            <a:rPr lang="en-US" sz="1200" dirty="0" err="1"/>
            <a:t>two dependent </a:t>
          </a:r>
          <a:r>
            <a:rPr lang="en-US" sz="1200" dirty="0"/>
            <a:t>children </a:t>
          </a:r>
          <a:r>
            <a:rPr lang="en-US" sz="1200" dirty="0" err="1"/>
            <a:t>and has been working for a security company for ten </a:t>
          </a:r>
          <a:r>
            <a:rPr lang="en-US" sz="1200" dirty="0"/>
            <a:t>years. </a:t>
          </a:r>
          <a:r>
            <a:rPr lang="en-US" sz="1200" dirty="0" err="1"/>
            <a:t>Due </a:t>
          </a:r>
          <a:r>
            <a:rPr lang="en-US" sz="1200" dirty="0"/>
            <a:t>to </a:t>
          </a:r>
          <a:r>
            <a:rPr lang="en-US" sz="1200" dirty="0" err="1"/>
            <a:t>a lack of orders, </a:t>
          </a:r>
          <a:r>
            <a:rPr lang="en-US" sz="1200" dirty="0"/>
            <a:t>the </a:t>
          </a:r>
          <a:r>
            <a:rPr lang="en-US" sz="1200" dirty="0" err="1"/>
            <a:t>security company needs fewer </a:t>
          </a:r>
          <a:r>
            <a:rPr lang="en-US" sz="1200" dirty="0"/>
            <a:t>staff and </a:t>
          </a:r>
          <a:r>
            <a:rPr lang="en-US" sz="1200" dirty="0" err="1"/>
            <a:t>gives notice to </a:t>
          </a:r>
          <a:r>
            <a:rPr lang="en-US" sz="1200" dirty="0"/>
            <a:t>A. The </a:t>
          </a:r>
          <a:r>
            <a:rPr lang="en-US" sz="1200" dirty="0" err="1"/>
            <a:t>childless </a:t>
          </a:r>
          <a:r>
            <a:rPr lang="en-US" sz="1200" dirty="0"/>
            <a:t>22-year-old B </a:t>
          </a:r>
          <a:r>
            <a:rPr lang="en-US" sz="1200" dirty="0" err="1"/>
            <a:t>has </a:t>
          </a:r>
          <a:r>
            <a:rPr lang="en-US" sz="1200" dirty="0"/>
            <a:t>the </a:t>
          </a:r>
          <a:r>
            <a:rPr lang="en-US" sz="1200" dirty="0" err="1"/>
            <a:t>same job as </a:t>
          </a:r>
          <a:r>
            <a:rPr lang="en-US" sz="1200" dirty="0"/>
            <a:t>A, </a:t>
          </a:r>
          <a:r>
            <a:rPr lang="en-US" sz="1200" dirty="0" err="1"/>
            <a:t>has been working </a:t>
          </a:r>
          <a:r>
            <a:rPr lang="en-US" sz="1200" dirty="0"/>
            <a:t>for the </a:t>
          </a:r>
          <a:r>
            <a:rPr lang="en-US" sz="1200" dirty="0" err="1"/>
            <a:t>company for a year </a:t>
          </a:r>
          <a:r>
            <a:rPr lang="en-US" sz="1200" dirty="0"/>
            <a:t>and </a:t>
          </a:r>
          <a:r>
            <a:rPr lang="en-US" sz="1200" dirty="0" err="1"/>
            <a:t>is not dismissed</a:t>
          </a:r>
          <a:r>
            <a:rPr lang="en-US" sz="1200" dirty="0"/>
            <a:t>. </a:t>
          </a:r>
          <a:r>
            <a:rPr lang="en-US" sz="1200" dirty="0" err="1"/>
            <a:t>Is </a:t>
          </a:r>
          <a:r>
            <a:rPr lang="en-US" sz="1200" dirty="0"/>
            <a:t>A's </a:t>
          </a:r>
          <a:r>
            <a:rPr lang="en-US" sz="1200" dirty="0" err="1"/>
            <a:t>dismissal valid</a:t>
          </a:r>
          <a:r>
            <a:rPr lang="en-US" sz="1200" dirty="0"/>
            <a:t>?   </a:t>
          </a:r>
        </a:p>
      </dgm:t>
    </dgm:pt>
    <dgm:pt modelId="{D937B725-D94C-4215-B69A-850B71286CA0}" type="parTrans" cxnId="{A54F1500-A360-4417-8F9B-C47A409DEC6C}">
      <dgm:prSet/>
      <dgm:spPr/>
      <dgm:t>
        <a:bodyPr/>
        <a:lstStyle/>
        <a:p>
          <a:endParaRPr lang="en-US"/>
        </a:p>
      </dgm:t>
    </dgm:pt>
    <dgm:pt modelId="{BAFB4A4B-B4B6-4DBE-80FF-24AF37714129}" type="sibTrans" cxnId="{A54F1500-A360-4417-8F9B-C47A409DEC6C}">
      <dgm:prSet/>
      <dgm:spPr/>
      <dgm:t>
        <a:bodyPr/>
        <a:lstStyle/>
        <a:p>
          <a:endParaRPr lang="en-US"/>
        </a:p>
      </dgm:t>
    </dgm:pt>
    <dgm:pt modelId="{E0C74F67-7357-4966-8FED-3CADC6A1B366}">
      <dgm:prSet custT="1"/>
      <dgm:spPr/>
      <dgm:t>
        <a:bodyPr/>
        <a:lstStyle/>
        <a:p>
          <a:pPr algn="just">
            <a:lnSpc>
              <a:spcPct val="100000"/>
            </a:lnSpc>
          </a:pPr>
          <a:r>
            <a:rPr lang="de-DE" sz="1300" dirty="0"/>
            <a:t>No, staff shortages are indeed an operational reason. However, the social selection was not made correctly. An action for unfair dismissal is therefore likely to be successful. </a:t>
          </a:r>
          <a:endParaRPr lang="en-US" sz="1300" dirty="0"/>
        </a:p>
      </dgm:t>
    </dgm:pt>
    <dgm:pt modelId="{524D6194-02F7-487C-85DF-DE89AEDA89D1}" type="parTrans" cxnId="{4F9CDC98-A60A-494D-B784-91A411B22C1E}">
      <dgm:prSet/>
      <dgm:spPr/>
      <dgm:t>
        <a:bodyPr/>
        <a:lstStyle/>
        <a:p>
          <a:endParaRPr lang="en-US"/>
        </a:p>
      </dgm:t>
    </dgm:pt>
    <dgm:pt modelId="{019DDBFC-61F1-4782-A494-F1B486B1F418}" type="sibTrans" cxnId="{4F9CDC98-A60A-494D-B784-91A411B22C1E}">
      <dgm:prSet/>
      <dgm:spPr/>
      <dgm:t>
        <a:bodyPr/>
        <a:lstStyle/>
        <a:p>
          <a:endParaRPr lang="en-US"/>
        </a:p>
      </dgm:t>
    </dgm:pt>
    <dgm:pt modelId="{9E836C16-8899-4CF4-9CA2-6E104B41C818}">
      <dgm:prSet/>
      <dgm:spPr/>
      <dgm:t>
        <a:bodyPr/>
        <a:lstStyle/>
        <a:p>
          <a:pPr algn="just">
            <a:lnSpc>
              <a:spcPct val="100000"/>
            </a:lnSpc>
          </a:pPr>
          <a:r>
            <a:rPr lang="de-DE" dirty="0"/>
            <a:t>Truck driver F has her driver's license revoked due to a criminal offense. The employer then terminates her employment. Is the dismissal effective? </a:t>
          </a:r>
          <a:endParaRPr lang="en-US" dirty="0"/>
        </a:p>
      </dgm:t>
    </dgm:pt>
    <dgm:pt modelId="{6DC2999D-4CAE-4566-95AA-4E8532AB64D6}" type="parTrans" cxnId="{1F50400C-6B4C-4ECF-84BC-4B5FEA687DFA}">
      <dgm:prSet/>
      <dgm:spPr/>
      <dgm:t>
        <a:bodyPr/>
        <a:lstStyle/>
        <a:p>
          <a:endParaRPr lang="en-US"/>
        </a:p>
      </dgm:t>
    </dgm:pt>
    <dgm:pt modelId="{0D629D3D-3DAC-4D51-97E9-81AF0F55EBFD}" type="sibTrans" cxnId="{1F50400C-6B4C-4ECF-84BC-4B5FEA687DFA}">
      <dgm:prSet/>
      <dgm:spPr/>
      <dgm:t>
        <a:bodyPr/>
        <a:lstStyle/>
        <a:p>
          <a:endParaRPr lang="en-US"/>
        </a:p>
      </dgm:t>
    </dgm:pt>
    <dgm:pt modelId="{AA7B248F-4AEC-4DDC-9F89-8C44CFD2375F}">
      <dgm:prSet custT="1"/>
      <dgm:spPr/>
      <dgm:t>
        <a:bodyPr/>
        <a:lstStyle/>
        <a:p>
          <a:pPr algn="just">
            <a:lnSpc>
              <a:spcPct val="100000"/>
            </a:lnSpc>
          </a:pPr>
          <a:r>
            <a:rPr lang="de-DE" sz="1300" dirty="0"/>
            <a:t>Yes, the revocation of the driving license represents the loss of an official permit and this is mandatory for the performance of the work. </a:t>
          </a:r>
          <a:endParaRPr lang="en-US" sz="1300" dirty="0"/>
        </a:p>
      </dgm:t>
    </dgm:pt>
    <dgm:pt modelId="{F41EE61A-8622-4235-A245-CE4FA90F6DAD}" type="parTrans" cxnId="{0F27BAF0-87F4-46CC-A71B-9A4847876D1F}">
      <dgm:prSet/>
      <dgm:spPr/>
      <dgm:t>
        <a:bodyPr/>
        <a:lstStyle/>
        <a:p>
          <a:endParaRPr lang="en-US"/>
        </a:p>
      </dgm:t>
    </dgm:pt>
    <dgm:pt modelId="{AA6C3D04-CD79-434D-906C-DF2901B7AEE2}" type="sibTrans" cxnId="{0F27BAF0-87F4-46CC-A71B-9A4847876D1F}">
      <dgm:prSet/>
      <dgm:spPr/>
      <dgm:t>
        <a:bodyPr/>
        <a:lstStyle/>
        <a:p>
          <a:endParaRPr lang="en-US"/>
        </a:p>
      </dgm:t>
    </dgm:pt>
    <dgm:pt modelId="{CB0D59C7-FFFE-4C95-A469-558A1B76C0A2}">
      <dgm:prSet/>
      <dgm:spPr/>
      <dgm:t>
        <a:bodyPr/>
        <a:lstStyle/>
        <a:p>
          <a:pPr algn="just">
            <a:lnSpc>
              <a:spcPct val="100000"/>
            </a:lnSpc>
          </a:pPr>
          <a:r>
            <a:rPr lang="de-DE" dirty="0"/>
            <a:t>Employee P makes comments to his two female colleagues about the </a:t>
          </a:r>
          <a:r>
            <a:rPr lang="de-DE" b="0" i="0" dirty="0"/>
            <a:t>size of their breasts and the posture of women with large breasts. The employer then terminates P's employment without notice. Is the dismissal effective? </a:t>
          </a:r>
          <a:endParaRPr lang="en-US" dirty="0"/>
        </a:p>
      </dgm:t>
    </dgm:pt>
    <dgm:pt modelId="{CC116DB0-F915-4EBF-BDF7-30FCB6E84130}" type="parTrans" cxnId="{C5E5C566-8F5F-41BD-83E2-5452ABD0134D}">
      <dgm:prSet/>
      <dgm:spPr/>
      <dgm:t>
        <a:bodyPr/>
        <a:lstStyle/>
        <a:p>
          <a:endParaRPr lang="en-US"/>
        </a:p>
      </dgm:t>
    </dgm:pt>
    <dgm:pt modelId="{5144BEBF-A2F6-46D3-94FF-64910DD4739C}" type="sibTrans" cxnId="{C5E5C566-8F5F-41BD-83E2-5452ABD0134D}">
      <dgm:prSet/>
      <dgm:spPr/>
      <dgm:t>
        <a:bodyPr/>
        <a:lstStyle/>
        <a:p>
          <a:endParaRPr lang="en-US"/>
        </a:p>
      </dgm:t>
    </dgm:pt>
    <dgm:pt modelId="{71477DED-6460-49A1-8534-82F04389C323}">
      <dgm:prSet custT="1"/>
      <dgm:spPr/>
      <dgm:t>
        <a:bodyPr/>
        <a:lstStyle/>
        <a:p>
          <a:pPr>
            <a:lnSpc>
              <a:spcPct val="100000"/>
            </a:lnSpc>
          </a:pPr>
          <a:endParaRPr lang="en-US" sz="1300" dirty="0"/>
        </a:p>
      </dgm:t>
    </dgm:pt>
    <dgm:pt modelId="{BAE0F44B-7C1C-46EB-B4E5-FF630EA6B10E}" type="parTrans" cxnId="{1A678AA1-B287-44FF-B867-99BA5A12DEBA}">
      <dgm:prSet/>
      <dgm:spPr/>
      <dgm:t>
        <a:bodyPr/>
        <a:lstStyle/>
        <a:p>
          <a:endParaRPr lang="en-US"/>
        </a:p>
      </dgm:t>
    </dgm:pt>
    <dgm:pt modelId="{480C6961-C497-4A01-B6C2-F433BA58EE4A}" type="sibTrans" cxnId="{1A678AA1-B287-44FF-B867-99BA5A12DEBA}">
      <dgm:prSet/>
      <dgm:spPr/>
      <dgm:t>
        <a:bodyPr/>
        <a:lstStyle/>
        <a:p>
          <a:endParaRPr lang="en-US"/>
        </a:p>
      </dgm:t>
    </dgm:pt>
    <dgm:pt modelId="{913062EB-9D55-4509-A173-DA75856F8464}" type="pres">
      <dgm:prSet presAssocID="{B25131E9-AED9-424E-A021-40AE6A0ED389}" presName="root" presStyleCnt="0">
        <dgm:presLayoutVars>
          <dgm:dir/>
          <dgm:resizeHandles val="exact"/>
        </dgm:presLayoutVars>
      </dgm:prSet>
      <dgm:spPr/>
    </dgm:pt>
    <dgm:pt modelId="{96A46566-32CD-4297-9C97-FC23D54976F3}" type="pres">
      <dgm:prSet presAssocID="{DA0D4F20-783F-4A2D-B0A9-A994C1EADDF7}" presName="compNode" presStyleCnt="0"/>
      <dgm:spPr/>
    </dgm:pt>
    <dgm:pt modelId="{AE2E8F3C-891D-4B98-B1B2-0C2B0960EE5D}" type="pres">
      <dgm:prSet presAssocID="{DA0D4F20-783F-4A2D-B0A9-A994C1EADDF7}" presName="bgRect" presStyleLbl="bgShp" presStyleIdx="0" presStyleCnt="3"/>
      <dgm:spPr/>
    </dgm:pt>
    <dgm:pt modelId="{DBB44A24-B267-4F66-8CBD-0DB3782026B6}" type="pres">
      <dgm:prSet presAssocID="{DA0D4F20-783F-4A2D-B0A9-A994C1EADDF7}"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Telearbeit Silhouette"/>
        </a:ext>
      </dgm:extLst>
    </dgm:pt>
    <dgm:pt modelId="{AD2C80EA-6B44-497A-A71F-2CDC2D322E08}" type="pres">
      <dgm:prSet presAssocID="{DA0D4F20-783F-4A2D-B0A9-A994C1EADDF7}" presName="spaceRect" presStyleCnt="0"/>
      <dgm:spPr/>
    </dgm:pt>
    <dgm:pt modelId="{00BA24A2-5345-45E5-B80C-4E5941F7A475}" type="pres">
      <dgm:prSet presAssocID="{DA0D4F20-783F-4A2D-B0A9-A994C1EADDF7}" presName="parTx" presStyleLbl="revTx" presStyleIdx="0" presStyleCnt="6">
        <dgm:presLayoutVars>
          <dgm:chMax val="0"/>
          <dgm:chPref val="0"/>
        </dgm:presLayoutVars>
      </dgm:prSet>
      <dgm:spPr/>
    </dgm:pt>
    <dgm:pt modelId="{C70158D8-D574-4B13-8136-B14C400DC629}" type="pres">
      <dgm:prSet presAssocID="{DA0D4F20-783F-4A2D-B0A9-A994C1EADDF7}" presName="desTx" presStyleLbl="revTx" presStyleIdx="1" presStyleCnt="6">
        <dgm:presLayoutVars/>
      </dgm:prSet>
      <dgm:spPr/>
    </dgm:pt>
    <dgm:pt modelId="{5632960F-F450-4BAC-896A-969C7336FF7B}" type="pres">
      <dgm:prSet presAssocID="{BAFB4A4B-B4B6-4DBE-80FF-24AF37714129}" presName="sibTrans" presStyleCnt="0"/>
      <dgm:spPr/>
    </dgm:pt>
    <dgm:pt modelId="{F79744BD-A3EE-4D58-929C-C349607260ED}" type="pres">
      <dgm:prSet presAssocID="{9E836C16-8899-4CF4-9CA2-6E104B41C818}" presName="compNode" presStyleCnt="0"/>
      <dgm:spPr/>
    </dgm:pt>
    <dgm:pt modelId="{6E44EE83-D906-4952-AEBF-CBF958A18A1F}" type="pres">
      <dgm:prSet presAssocID="{9E836C16-8899-4CF4-9CA2-6E104B41C818}" presName="bgRect" presStyleLbl="bgShp" presStyleIdx="1" presStyleCnt="3"/>
      <dgm:spPr/>
    </dgm:pt>
    <dgm:pt modelId="{D8E66592-00B6-4812-8F2F-5B20D055DDCA}" type="pres">
      <dgm:prSet presAssocID="{9E836C16-8899-4CF4-9CA2-6E104B41C818}"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Kopf mit Zahnrädern Silhouette"/>
        </a:ext>
      </dgm:extLst>
    </dgm:pt>
    <dgm:pt modelId="{6968CC90-4FB9-4610-A56B-0696DAAAD21F}" type="pres">
      <dgm:prSet presAssocID="{9E836C16-8899-4CF4-9CA2-6E104B41C818}" presName="spaceRect" presStyleCnt="0"/>
      <dgm:spPr/>
    </dgm:pt>
    <dgm:pt modelId="{162EFA03-CB1B-46BC-B2A1-88EC7D73073F}" type="pres">
      <dgm:prSet presAssocID="{9E836C16-8899-4CF4-9CA2-6E104B41C818}" presName="parTx" presStyleLbl="revTx" presStyleIdx="2" presStyleCnt="6">
        <dgm:presLayoutVars>
          <dgm:chMax val="0"/>
          <dgm:chPref val="0"/>
        </dgm:presLayoutVars>
      </dgm:prSet>
      <dgm:spPr/>
    </dgm:pt>
    <dgm:pt modelId="{3F2394AE-98E9-45F6-8F3F-5C71AFBF3B3B}" type="pres">
      <dgm:prSet presAssocID="{9E836C16-8899-4CF4-9CA2-6E104B41C818}" presName="desTx" presStyleLbl="revTx" presStyleIdx="3" presStyleCnt="6">
        <dgm:presLayoutVars/>
      </dgm:prSet>
      <dgm:spPr/>
    </dgm:pt>
    <dgm:pt modelId="{36D812E3-E5E2-465F-8014-81E08AD03FDB}" type="pres">
      <dgm:prSet presAssocID="{0D629D3D-3DAC-4D51-97E9-81AF0F55EBFD}" presName="sibTrans" presStyleCnt="0"/>
      <dgm:spPr/>
    </dgm:pt>
    <dgm:pt modelId="{14D36025-6A59-43F0-8CA1-058C4D8D85F7}" type="pres">
      <dgm:prSet presAssocID="{CB0D59C7-FFFE-4C95-A469-558A1B76C0A2}" presName="compNode" presStyleCnt="0"/>
      <dgm:spPr/>
    </dgm:pt>
    <dgm:pt modelId="{6AAC2B60-0AF0-45EB-8F0B-9ABE266F5F2D}" type="pres">
      <dgm:prSet presAssocID="{CB0D59C7-FFFE-4C95-A469-558A1B76C0A2}" presName="bgRect" presStyleLbl="bgShp" presStyleIdx="2" presStyleCnt="3"/>
      <dgm:spPr/>
    </dgm:pt>
    <dgm:pt modelId="{5A9D5AF0-1924-4D3F-AA5A-415EFEB32E79}" type="pres">
      <dgm:prSet presAssocID="{CB0D59C7-FFFE-4C95-A469-558A1B76C0A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Explosion Silhouette"/>
        </a:ext>
      </dgm:extLst>
    </dgm:pt>
    <dgm:pt modelId="{3EF56E5C-9E5C-4996-A12C-5A7798617193}" type="pres">
      <dgm:prSet presAssocID="{CB0D59C7-FFFE-4C95-A469-558A1B76C0A2}" presName="spaceRect" presStyleCnt="0"/>
      <dgm:spPr/>
    </dgm:pt>
    <dgm:pt modelId="{C0043564-CD1A-491D-8F94-CDDAFD323245}" type="pres">
      <dgm:prSet presAssocID="{CB0D59C7-FFFE-4C95-A469-558A1B76C0A2}" presName="parTx" presStyleLbl="revTx" presStyleIdx="4" presStyleCnt="6">
        <dgm:presLayoutVars>
          <dgm:chMax val="0"/>
          <dgm:chPref val="0"/>
        </dgm:presLayoutVars>
      </dgm:prSet>
      <dgm:spPr/>
    </dgm:pt>
    <dgm:pt modelId="{3BF61B33-9823-4B94-8C0F-D956A4876534}" type="pres">
      <dgm:prSet presAssocID="{CB0D59C7-FFFE-4C95-A469-558A1B76C0A2}" presName="desTx" presStyleLbl="revTx" presStyleIdx="5" presStyleCnt="6">
        <dgm:presLayoutVars/>
      </dgm:prSet>
      <dgm:spPr/>
    </dgm:pt>
  </dgm:ptLst>
  <dgm:cxnLst>
    <dgm:cxn modelId="{A54F1500-A360-4417-8F9B-C47A409DEC6C}" srcId="{B25131E9-AED9-424E-A021-40AE6A0ED389}" destId="{DA0D4F20-783F-4A2D-B0A9-A994C1EADDF7}" srcOrd="0" destOrd="0" parTransId="{D937B725-D94C-4215-B69A-850B71286CA0}" sibTransId="{BAFB4A4B-B4B6-4DBE-80FF-24AF37714129}"/>
    <dgm:cxn modelId="{1F50400C-6B4C-4ECF-84BC-4B5FEA687DFA}" srcId="{B25131E9-AED9-424E-A021-40AE6A0ED389}" destId="{9E836C16-8899-4CF4-9CA2-6E104B41C818}" srcOrd="1" destOrd="0" parTransId="{6DC2999D-4CAE-4566-95AA-4E8532AB64D6}" sibTransId="{0D629D3D-3DAC-4D51-97E9-81AF0F55EBFD}"/>
    <dgm:cxn modelId="{652B5A32-0E4F-4533-9B7D-C6C81FB5A62E}" type="presOf" srcId="{9E836C16-8899-4CF4-9CA2-6E104B41C818}" destId="{162EFA03-CB1B-46BC-B2A1-88EC7D73073F}" srcOrd="0" destOrd="0" presId="urn:microsoft.com/office/officeart/2018/2/layout/IconVerticalSolidList"/>
    <dgm:cxn modelId="{99745635-F9DF-4AC6-A05F-7128AA68CCCA}" type="presOf" srcId="{AA7B248F-4AEC-4DDC-9F89-8C44CFD2375F}" destId="{3F2394AE-98E9-45F6-8F3F-5C71AFBF3B3B}" srcOrd="0" destOrd="0" presId="urn:microsoft.com/office/officeart/2018/2/layout/IconVerticalSolidList"/>
    <dgm:cxn modelId="{C5E5C566-8F5F-41BD-83E2-5452ABD0134D}" srcId="{B25131E9-AED9-424E-A021-40AE6A0ED389}" destId="{CB0D59C7-FFFE-4C95-A469-558A1B76C0A2}" srcOrd="2" destOrd="0" parTransId="{CC116DB0-F915-4EBF-BDF7-30FCB6E84130}" sibTransId="{5144BEBF-A2F6-46D3-94FF-64910DD4739C}"/>
    <dgm:cxn modelId="{0483C866-635D-43D5-B8E5-68BBC8C6F506}" type="presOf" srcId="{B25131E9-AED9-424E-A021-40AE6A0ED389}" destId="{913062EB-9D55-4509-A173-DA75856F8464}" srcOrd="0" destOrd="0" presId="urn:microsoft.com/office/officeart/2018/2/layout/IconVerticalSolidList"/>
    <dgm:cxn modelId="{C754AA56-6544-4199-A269-98718801A366}" type="presOf" srcId="{DA0D4F20-783F-4A2D-B0A9-A994C1EADDF7}" destId="{00BA24A2-5345-45E5-B80C-4E5941F7A475}" srcOrd="0" destOrd="0" presId="urn:microsoft.com/office/officeart/2018/2/layout/IconVerticalSolidList"/>
    <dgm:cxn modelId="{4F9CDC98-A60A-494D-B784-91A411B22C1E}" srcId="{DA0D4F20-783F-4A2D-B0A9-A994C1EADDF7}" destId="{E0C74F67-7357-4966-8FED-3CADC6A1B366}" srcOrd="0" destOrd="0" parTransId="{524D6194-02F7-487C-85DF-DE89AEDA89D1}" sibTransId="{019DDBFC-61F1-4782-A494-F1B486B1F418}"/>
    <dgm:cxn modelId="{1A678AA1-B287-44FF-B867-99BA5A12DEBA}" srcId="{CB0D59C7-FFFE-4C95-A469-558A1B76C0A2}" destId="{71477DED-6460-49A1-8534-82F04389C323}" srcOrd="0" destOrd="0" parTransId="{BAE0F44B-7C1C-46EB-B4E5-FF630EA6B10E}" sibTransId="{480C6961-C497-4A01-B6C2-F433BA58EE4A}"/>
    <dgm:cxn modelId="{DC2518A9-9F94-4F1D-A98B-19F86C6BC641}" type="presOf" srcId="{CB0D59C7-FFFE-4C95-A469-558A1B76C0A2}" destId="{C0043564-CD1A-491D-8F94-CDDAFD323245}" srcOrd="0" destOrd="0" presId="urn:microsoft.com/office/officeart/2018/2/layout/IconVerticalSolidList"/>
    <dgm:cxn modelId="{519523EE-7089-44E9-AADC-C7B4A6F7B88A}" type="presOf" srcId="{71477DED-6460-49A1-8534-82F04389C323}" destId="{3BF61B33-9823-4B94-8C0F-D956A4876534}" srcOrd="0" destOrd="0" presId="urn:microsoft.com/office/officeart/2018/2/layout/IconVerticalSolidList"/>
    <dgm:cxn modelId="{0F27BAF0-87F4-46CC-A71B-9A4847876D1F}" srcId="{9E836C16-8899-4CF4-9CA2-6E104B41C818}" destId="{AA7B248F-4AEC-4DDC-9F89-8C44CFD2375F}" srcOrd="0" destOrd="0" parTransId="{F41EE61A-8622-4235-A245-CE4FA90F6DAD}" sibTransId="{AA6C3D04-CD79-434D-906C-DF2901B7AEE2}"/>
    <dgm:cxn modelId="{050B2AF7-E840-40C8-A58D-7041C18A4765}" type="presOf" srcId="{E0C74F67-7357-4966-8FED-3CADC6A1B366}" destId="{C70158D8-D574-4B13-8136-B14C400DC629}" srcOrd="0" destOrd="0" presId="urn:microsoft.com/office/officeart/2018/2/layout/IconVerticalSolidList"/>
    <dgm:cxn modelId="{B7F49DD4-BADD-42F3-A9E7-8CA503728323}" type="presParOf" srcId="{913062EB-9D55-4509-A173-DA75856F8464}" destId="{96A46566-32CD-4297-9C97-FC23D54976F3}" srcOrd="0" destOrd="0" presId="urn:microsoft.com/office/officeart/2018/2/layout/IconVerticalSolidList"/>
    <dgm:cxn modelId="{2FD10CF2-55DF-4C2C-8CDD-8D19CF731BB1}" type="presParOf" srcId="{96A46566-32CD-4297-9C97-FC23D54976F3}" destId="{AE2E8F3C-891D-4B98-B1B2-0C2B0960EE5D}" srcOrd="0" destOrd="0" presId="urn:microsoft.com/office/officeart/2018/2/layout/IconVerticalSolidList"/>
    <dgm:cxn modelId="{938C6224-086D-45A3-90BC-1E79BD0EBA35}" type="presParOf" srcId="{96A46566-32CD-4297-9C97-FC23D54976F3}" destId="{DBB44A24-B267-4F66-8CBD-0DB3782026B6}" srcOrd="1" destOrd="0" presId="urn:microsoft.com/office/officeart/2018/2/layout/IconVerticalSolidList"/>
    <dgm:cxn modelId="{65CDC455-7E3B-41A7-A086-651F4EF65D1A}" type="presParOf" srcId="{96A46566-32CD-4297-9C97-FC23D54976F3}" destId="{AD2C80EA-6B44-497A-A71F-2CDC2D322E08}" srcOrd="2" destOrd="0" presId="urn:microsoft.com/office/officeart/2018/2/layout/IconVerticalSolidList"/>
    <dgm:cxn modelId="{19B10DF4-85DE-4178-8119-39712413C57E}" type="presParOf" srcId="{96A46566-32CD-4297-9C97-FC23D54976F3}" destId="{00BA24A2-5345-45E5-B80C-4E5941F7A475}" srcOrd="3" destOrd="0" presId="urn:microsoft.com/office/officeart/2018/2/layout/IconVerticalSolidList"/>
    <dgm:cxn modelId="{62EFF8B8-2E01-43E1-AA27-A942F6F1D2A4}" type="presParOf" srcId="{96A46566-32CD-4297-9C97-FC23D54976F3}" destId="{C70158D8-D574-4B13-8136-B14C400DC629}" srcOrd="4" destOrd="0" presId="urn:microsoft.com/office/officeart/2018/2/layout/IconVerticalSolidList"/>
    <dgm:cxn modelId="{20A6536B-7BFD-4D36-9AF9-F48CF51F8DB2}" type="presParOf" srcId="{913062EB-9D55-4509-A173-DA75856F8464}" destId="{5632960F-F450-4BAC-896A-969C7336FF7B}" srcOrd="1" destOrd="0" presId="urn:microsoft.com/office/officeart/2018/2/layout/IconVerticalSolidList"/>
    <dgm:cxn modelId="{8DD9464E-FC8E-4917-89BE-2269D06CB5CE}" type="presParOf" srcId="{913062EB-9D55-4509-A173-DA75856F8464}" destId="{F79744BD-A3EE-4D58-929C-C349607260ED}" srcOrd="2" destOrd="0" presId="urn:microsoft.com/office/officeart/2018/2/layout/IconVerticalSolidList"/>
    <dgm:cxn modelId="{21228187-DCB4-4813-8905-3A2EC791E0EE}" type="presParOf" srcId="{F79744BD-A3EE-4D58-929C-C349607260ED}" destId="{6E44EE83-D906-4952-AEBF-CBF958A18A1F}" srcOrd="0" destOrd="0" presId="urn:microsoft.com/office/officeart/2018/2/layout/IconVerticalSolidList"/>
    <dgm:cxn modelId="{E60D7920-AE4F-42BC-ACC1-4AD78350E43D}" type="presParOf" srcId="{F79744BD-A3EE-4D58-929C-C349607260ED}" destId="{D8E66592-00B6-4812-8F2F-5B20D055DDCA}" srcOrd="1" destOrd="0" presId="urn:microsoft.com/office/officeart/2018/2/layout/IconVerticalSolidList"/>
    <dgm:cxn modelId="{AE29819A-AFB5-45F3-BC86-82B4BB083E8B}" type="presParOf" srcId="{F79744BD-A3EE-4D58-929C-C349607260ED}" destId="{6968CC90-4FB9-4610-A56B-0696DAAAD21F}" srcOrd="2" destOrd="0" presId="urn:microsoft.com/office/officeart/2018/2/layout/IconVerticalSolidList"/>
    <dgm:cxn modelId="{FCE34C1F-95D9-4FEC-B67D-401C9F2CDDB9}" type="presParOf" srcId="{F79744BD-A3EE-4D58-929C-C349607260ED}" destId="{162EFA03-CB1B-46BC-B2A1-88EC7D73073F}" srcOrd="3" destOrd="0" presId="urn:microsoft.com/office/officeart/2018/2/layout/IconVerticalSolidList"/>
    <dgm:cxn modelId="{E12C5445-7825-4885-9217-D21D742D2B43}" type="presParOf" srcId="{F79744BD-A3EE-4D58-929C-C349607260ED}" destId="{3F2394AE-98E9-45F6-8F3F-5C71AFBF3B3B}" srcOrd="4" destOrd="0" presId="urn:microsoft.com/office/officeart/2018/2/layout/IconVerticalSolidList"/>
    <dgm:cxn modelId="{20288082-C616-43F1-8DA3-FF72CF74C42A}" type="presParOf" srcId="{913062EB-9D55-4509-A173-DA75856F8464}" destId="{36D812E3-E5E2-465F-8014-81E08AD03FDB}" srcOrd="3" destOrd="0" presId="urn:microsoft.com/office/officeart/2018/2/layout/IconVerticalSolidList"/>
    <dgm:cxn modelId="{F476EE56-AB8F-4C44-910F-C9CEF3A70B3D}" type="presParOf" srcId="{913062EB-9D55-4509-A173-DA75856F8464}" destId="{14D36025-6A59-43F0-8CA1-058C4D8D85F7}" srcOrd="4" destOrd="0" presId="urn:microsoft.com/office/officeart/2018/2/layout/IconVerticalSolidList"/>
    <dgm:cxn modelId="{BDC09216-E6BD-42FE-8A8A-A24954A62859}" type="presParOf" srcId="{14D36025-6A59-43F0-8CA1-058C4D8D85F7}" destId="{6AAC2B60-0AF0-45EB-8F0B-9ABE266F5F2D}" srcOrd="0" destOrd="0" presId="urn:microsoft.com/office/officeart/2018/2/layout/IconVerticalSolidList"/>
    <dgm:cxn modelId="{4D8F14C7-38A9-44D2-9195-49E0CA3DB2B3}" type="presParOf" srcId="{14D36025-6A59-43F0-8CA1-058C4D8D85F7}" destId="{5A9D5AF0-1924-4D3F-AA5A-415EFEB32E79}" srcOrd="1" destOrd="0" presId="urn:microsoft.com/office/officeart/2018/2/layout/IconVerticalSolidList"/>
    <dgm:cxn modelId="{02C08F17-485D-4E4E-BC68-57ACE91BF389}" type="presParOf" srcId="{14D36025-6A59-43F0-8CA1-058C4D8D85F7}" destId="{3EF56E5C-9E5C-4996-A12C-5A7798617193}" srcOrd="2" destOrd="0" presId="urn:microsoft.com/office/officeart/2018/2/layout/IconVerticalSolidList"/>
    <dgm:cxn modelId="{3E9EBC11-D822-43F8-BDEC-CB972592FA60}" type="presParOf" srcId="{14D36025-6A59-43F0-8CA1-058C4D8D85F7}" destId="{C0043564-CD1A-491D-8F94-CDDAFD323245}" srcOrd="3" destOrd="0" presId="urn:microsoft.com/office/officeart/2018/2/layout/IconVerticalSolidList"/>
    <dgm:cxn modelId="{A1FDCE02-2511-44EB-9903-142922FB8464}" type="presParOf" srcId="{14D36025-6A59-43F0-8CA1-058C4D8D85F7}" destId="{3BF61B33-9823-4B94-8C0F-D956A4876534}"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25131E9-AED9-424E-A021-40AE6A0ED38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A0D4F20-783F-4A2D-B0A9-A994C1EADDF7}">
      <dgm:prSet custT="1"/>
      <dgm:spPr/>
      <dgm:t>
        <a:bodyPr/>
        <a:lstStyle/>
        <a:p>
          <a:pPr algn="just">
            <a:lnSpc>
              <a:spcPct val="100000"/>
            </a:lnSpc>
          </a:pPr>
          <a:r>
            <a:rPr lang="en-US" sz="1200" dirty="0"/>
            <a:t>56-year-old employee A has </a:t>
          </a:r>
          <a:r>
            <a:rPr lang="en-US" sz="1200" dirty="0" err="1"/>
            <a:t>two dependent </a:t>
          </a:r>
          <a:r>
            <a:rPr lang="en-US" sz="1200" dirty="0"/>
            <a:t>children </a:t>
          </a:r>
          <a:r>
            <a:rPr lang="en-US" sz="1200" dirty="0" err="1"/>
            <a:t>and has been working for a security company for ten </a:t>
          </a:r>
          <a:r>
            <a:rPr lang="en-US" sz="1200" dirty="0"/>
            <a:t>years. </a:t>
          </a:r>
          <a:r>
            <a:rPr lang="en-US" sz="1200" dirty="0" err="1"/>
            <a:t>Due </a:t>
          </a:r>
          <a:r>
            <a:rPr lang="en-US" sz="1200" dirty="0"/>
            <a:t>to </a:t>
          </a:r>
          <a:r>
            <a:rPr lang="en-US" sz="1200" dirty="0" err="1"/>
            <a:t>a lack of orders, </a:t>
          </a:r>
          <a:r>
            <a:rPr lang="en-US" sz="1200" dirty="0"/>
            <a:t>the </a:t>
          </a:r>
          <a:r>
            <a:rPr lang="en-US" sz="1200" dirty="0" err="1"/>
            <a:t>security company needs fewer </a:t>
          </a:r>
          <a:r>
            <a:rPr lang="en-US" sz="1200" dirty="0"/>
            <a:t>staff and </a:t>
          </a:r>
          <a:r>
            <a:rPr lang="en-US" sz="1200" dirty="0" err="1"/>
            <a:t>gives notice to </a:t>
          </a:r>
          <a:r>
            <a:rPr lang="en-US" sz="1200" dirty="0"/>
            <a:t>A. The </a:t>
          </a:r>
          <a:r>
            <a:rPr lang="en-US" sz="1200" dirty="0" err="1"/>
            <a:t>childless </a:t>
          </a:r>
          <a:r>
            <a:rPr lang="en-US" sz="1200" dirty="0"/>
            <a:t>22-year-old B </a:t>
          </a:r>
          <a:r>
            <a:rPr lang="en-US" sz="1200" dirty="0" err="1"/>
            <a:t>has </a:t>
          </a:r>
          <a:r>
            <a:rPr lang="en-US" sz="1200" dirty="0"/>
            <a:t>the </a:t>
          </a:r>
          <a:r>
            <a:rPr lang="en-US" sz="1200" dirty="0" err="1"/>
            <a:t>same job as </a:t>
          </a:r>
          <a:r>
            <a:rPr lang="en-US" sz="1200" dirty="0"/>
            <a:t>A, </a:t>
          </a:r>
          <a:r>
            <a:rPr lang="en-US" sz="1200" dirty="0" err="1"/>
            <a:t>has been working </a:t>
          </a:r>
          <a:r>
            <a:rPr lang="en-US" sz="1200" dirty="0"/>
            <a:t>for the </a:t>
          </a:r>
          <a:r>
            <a:rPr lang="en-US" sz="1200" dirty="0" err="1"/>
            <a:t>company for a year </a:t>
          </a:r>
          <a:r>
            <a:rPr lang="en-US" sz="1200" dirty="0"/>
            <a:t>and </a:t>
          </a:r>
          <a:r>
            <a:rPr lang="en-US" sz="1200" dirty="0" err="1"/>
            <a:t>is not dismissed</a:t>
          </a:r>
          <a:r>
            <a:rPr lang="en-US" sz="1200" dirty="0"/>
            <a:t>. </a:t>
          </a:r>
          <a:r>
            <a:rPr lang="en-US" sz="1200" dirty="0" err="1"/>
            <a:t>Is </a:t>
          </a:r>
          <a:r>
            <a:rPr lang="en-US" sz="1200" dirty="0"/>
            <a:t>A's </a:t>
          </a:r>
          <a:r>
            <a:rPr lang="en-US" sz="1200" dirty="0" err="1"/>
            <a:t>dismissal valid</a:t>
          </a:r>
          <a:r>
            <a:rPr lang="en-US" sz="1200" dirty="0"/>
            <a:t>?   </a:t>
          </a:r>
        </a:p>
      </dgm:t>
    </dgm:pt>
    <dgm:pt modelId="{D937B725-D94C-4215-B69A-850B71286CA0}" type="parTrans" cxnId="{A54F1500-A360-4417-8F9B-C47A409DEC6C}">
      <dgm:prSet/>
      <dgm:spPr/>
      <dgm:t>
        <a:bodyPr/>
        <a:lstStyle/>
        <a:p>
          <a:endParaRPr lang="en-US"/>
        </a:p>
      </dgm:t>
    </dgm:pt>
    <dgm:pt modelId="{BAFB4A4B-B4B6-4DBE-80FF-24AF37714129}" type="sibTrans" cxnId="{A54F1500-A360-4417-8F9B-C47A409DEC6C}">
      <dgm:prSet/>
      <dgm:spPr/>
      <dgm:t>
        <a:bodyPr/>
        <a:lstStyle/>
        <a:p>
          <a:endParaRPr lang="en-US"/>
        </a:p>
      </dgm:t>
    </dgm:pt>
    <dgm:pt modelId="{E0C74F67-7357-4966-8FED-3CADC6A1B366}">
      <dgm:prSet custT="1"/>
      <dgm:spPr/>
      <dgm:t>
        <a:bodyPr/>
        <a:lstStyle/>
        <a:p>
          <a:pPr algn="just">
            <a:lnSpc>
              <a:spcPct val="100000"/>
            </a:lnSpc>
          </a:pPr>
          <a:r>
            <a:rPr lang="de-DE" sz="1300" dirty="0"/>
            <a:t>No, staff shortages are indeed an operational reason. However, the social selection was not made correctly. An action for unfair dismissal is therefore likely to be successful. </a:t>
          </a:r>
          <a:endParaRPr lang="en-US" sz="1300" dirty="0"/>
        </a:p>
      </dgm:t>
    </dgm:pt>
    <dgm:pt modelId="{524D6194-02F7-487C-85DF-DE89AEDA89D1}" type="parTrans" cxnId="{4F9CDC98-A60A-494D-B784-91A411B22C1E}">
      <dgm:prSet/>
      <dgm:spPr/>
      <dgm:t>
        <a:bodyPr/>
        <a:lstStyle/>
        <a:p>
          <a:endParaRPr lang="en-US"/>
        </a:p>
      </dgm:t>
    </dgm:pt>
    <dgm:pt modelId="{019DDBFC-61F1-4782-A494-F1B486B1F418}" type="sibTrans" cxnId="{4F9CDC98-A60A-494D-B784-91A411B22C1E}">
      <dgm:prSet/>
      <dgm:spPr/>
      <dgm:t>
        <a:bodyPr/>
        <a:lstStyle/>
        <a:p>
          <a:endParaRPr lang="en-US"/>
        </a:p>
      </dgm:t>
    </dgm:pt>
    <dgm:pt modelId="{9E836C16-8899-4CF4-9CA2-6E104B41C818}">
      <dgm:prSet/>
      <dgm:spPr/>
      <dgm:t>
        <a:bodyPr/>
        <a:lstStyle/>
        <a:p>
          <a:pPr algn="just">
            <a:lnSpc>
              <a:spcPct val="100000"/>
            </a:lnSpc>
          </a:pPr>
          <a:r>
            <a:rPr lang="de-DE" dirty="0"/>
            <a:t>Truck driver F has her driver's license revoked due to a criminal offense. The employer then terminates her employment. Is the dismissal effective? </a:t>
          </a:r>
          <a:endParaRPr lang="en-US" dirty="0"/>
        </a:p>
      </dgm:t>
    </dgm:pt>
    <dgm:pt modelId="{6DC2999D-4CAE-4566-95AA-4E8532AB64D6}" type="parTrans" cxnId="{1F50400C-6B4C-4ECF-84BC-4B5FEA687DFA}">
      <dgm:prSet/>
      <dgm:spPr/>
      <dgm:t>
        <a:bodyPr/>
        <a:lstStyle/>
        <a:p>
          <a:endParaRPr lang="en-US"/>
        </a:p>
      </dgm:t>
    </dgm:pt>
    <dgm:pt modelId="{0D629D3D-3DAC-4D51-97E9-81AF0F55EBFD}" type="sibTrans" cxnId="{1F50400C-6B4C-4ECF-84BC-4B5FEA687DFA}">
      <dgm:prSet/>
      <dgm:spPr/>
      <dgm:t>
        <a:bodyPr/>
        <a:lstStyle/>
        <a:p>
          <a:endParaRPr lang="en-US"/>
        </a:p>
      </dgm:t>
    </dgm:pt>
    <dgm:pt modelId="{AA7B248F-4AEC-4DDC-9F89-8C44CFD2375F}">
      <dgm:prSet custT="1"/>
      <dgm:spPr/>
      <dgm:t>
        <a:bodyPr/>
        <a:lstStyle/>
        <a:p>
          <a:pPr algn="just">
            <a:lnSpc>
              <a:spcPct val="100000"/>
            </a:lnSpc>
          </a:pPr>
          <a:r>
            <a:rPr lang="de-DE" sz="1300" dirty="0"/>
            <a:t>Yes, the revocation of the driving license represents the loss of an official permit and is mandatory for the performance of the work. </a:t>
          </a:r>
          <a:endParaRPr lang="en-US" sz="1300" dirty="0"/>
        </a:p>
      </dgm:t>
    </dgm:pt>
    <dgm:pt modelId="{F41EE61A-8622-4235-A245-CE4FA90F6DAD}" type="parTrans" cxnId="{0F27BAF0-87F4-46CC-A71B-9A4847876D1F}">
      <dgm:prSet/>
      <dgm:spPr/>
      <dgm:t>
        <a:bodyPr/>
        <a:lstStyle/>
        <a:p>
          <a:endParaRPr lang="en-US"/>
        </a:p>
      </dgm:t>
    </dgm:pt>
    <dgm:pt modelId="{AA6C3D04-CD79-434D-906C-DF2901B7AEE2}" type="sibTrans" cxnId="{0F27BAF0-87F4-46CC-A71B-9A4847876D1F}">
      <dgm:prSet/>
      <dgm:spPr/>
      <dgm:t>
        <a:bodyPr/>
        <a:lstStyle/>
        <a:p>
          <a:endParaRPr lang="en-US"/>
        </a:p>
      </dgm:t>
    </dgm:pt>
    <dgm:pt modelId="{CB0D59C7-FFFE-4C95-A469-558A1B76C0A2}">
      <dgm:prSet/>
      <dgm:spPr/>
      <dgm:t>
        <a:bodyPr/>
        <a:lstStyle/>
        <a:p>
          <a:pPr algn="just">
            <a:lnSpc>
              <a:spcPct val="100000"/>
            </a:lnSpc>
          </a:pPr>
          <a:r>
            <a:rPr lang="de-DE" dirty="0"/>
            <a:t>Employee P makes comments to his two female colleagues about the </a:t>
          </a:r>
          <a:r>
            <a:rPr lang="de-DE" b="0" i="0" dirty="0"/>
            <a:t>size of their breasts and the posture of women with large breasts. The employer then terminates P's employment without notice. Is the dismissal effective? </a:t>
          </a:r>
          <a:endParaRPr lang="en-US" dirty="0"/>
        </a:p>
      </dgm:t>
    </dgm:pt>
    <dgm:pt modelId="{CC116DB0-F915-4EBF-BDF7-30FCB6E84130}" type="parTrans" cxnId="{C5E5C566-8F5F-41BD-83E2-5452ABD0134D}">
      <dgm:prSet/>
      <dgm:spPr/>
      <dgm:t>
        <a:bodyPr/>
        <a:lstStyle/>
        <a:p>
          <a:endParaRPr lang="en-US"/>
        </a:p>
      </dgm:t>
    </dgm:pt>
    <dgm:pt modelId="{5144BEBF-A2F6-46D3-94FF-64910DD4739C}" type="sibTrans" cxnId="{C5E5C566-8F5F-41BD-83E2-5452ABD0134D}">
      <dgm:prSet/>
      <dgm:spPr/>
      <dgm:t>
        <a:bodyPr/>
        <a:lstStyle/>
        <a:p>
          <a:endParaRPr lang="en-US"/>
        </a:p>
      </dgm:t>
    </dgm:pt>
    <dgm:pt modelId="{71477DED-6460-49A1-8534-82F04389C323}">
      <dgm:prSet custT="1"/>
      <dgm:spPr/>
      <dgm:t>
        <a:bodyPr/>
        <a:lstStyle/>
        <a:p>
          <a:pPr algn="just">
            <a:lnSpc>
              <a:spcPct val="100000"/>
            </a:lnSpc>
          </a:pPr>
          <a:r>
            <a:rPr lang="de-DE" sz="1300" dirty="0"/>
            <a:t>The LAG Cologne denies this. A </a:t>
          </a:r>
          <a:r>
            <a:rPr lang="de-DE" sz="1300" dirty="0" err="1"/>
            <a:t>warning</a:t>
          </a:r>
          <a:r>
            <a:rPr lang="de-DE" sz="1300" dirty="0"/>
            <a:t> </a:t>
          </a:r>
          <a:r>
            <a:rPr lang="de-DE" sz="1300" dirty="0" err="1"/>
            <a:t>letter</a:t>
          </a:r>
          <a:r>
            <a:rPr lang="de-DE" sz="1300" dirty="0"/>
            <a:t> </a:t>
          </a:r>
          <a:r>
            <a:rPr lang="de-DE" sz="1300" dirty="0" err="1"/>
            <a:t>would</a:t>
          </a:r>
          <a:r>
            <a:rPr lang="de-DE" sz="1300" dirty="0"/>
            <a:t> have been required first. The action for protection against dismissal was successful (see LAG Cologne of 27.8.2020 - </a:t>
          </a:r>
          <a:r>
            <a:rPr lang="de-DE" sz="1300" b="0" i="0" dirty="0"/>
            <a:t>8 Sa 135/20). </a:t>
          </a:r>
          <a:endParaRPr lang="en-US" sz="1300" dirty="0"/>
        </a:p>
      </dgm:t>
    </dgm:pt>
    <dgm:pt modelId="{BAE0F44B-7C1C-46EB-B4E5-FF630EA6B10E}" type="parTrans" cxnId="{1A678AA1-B287-44FF-B867-99BA5A12DEBA}">
      <dgm:prSet/>
      <dgm:spPr/>
      <dgm:t>
        <a:bodyPr/>
        <a:lstStyle/>
        <a:p>
          <a:endParaRPr lang="en-US"/>
        </a:p>
      </dgm:t>
    </dgm:pt>
    <dgm:pt modelId="{480C6961-C497-4A01-B6C2-F433BA58EE4A}" type="sibTrans" cxnId="{1A678AA1-B287-44FF-B867-99BA5A12DEBA}">
      <dgm:prSet/>
      <dgm:spPr/>
      <dgm:t>
        <a:bodyPr/>
        <a:lstStyle/>
        <a:p>
          <a:endParaRPr lang="en-US"/>
        </a:p>
      </dgm:t>
    </dgm:pt>
    <dgm:pt modelId="{913062EB-9D55-4509-A173-DA75856F8464}" type="pres">
      <dgm:prSet presAssocID="{B25131E9-AED9-424E-A021-40AE6A0ED389}" presName="root" presStyleCnt="0">
        <dgm:presLayoutVars>
          <dgm:dir/>
          <dgm:resizeHandles val="exact"/>
        </dgm:presLayoutVars>
      </dgm:prSet>
      <dgm:spPr/>
    </dgm:pt>
    <dgm:pt modelId="{96A46566-32CD-4297-9C97-FC23D54976F3}" type="pres">
      <dgm:prSet presAssocID="{DA0D4F20-783F-4A2D-B0A9-A994C1EADDF7}" presName="compNode" presStyleCnt="0"/>
      <dgm:spPr/>
    </dgm:pt>
    <dgm:pt modelId="{AE2E8F3C-891D-4B98-B1B2-0C2B0960EE5D}" type="pres">
      <dgm:prSet presAssocID="{DA0D4F20-783F-4A2D-B0A9-A994C1EADDF7}" presName="bgRect" presStyleLbl="bgShp" presStyleIdx="0" presStyleCnt="3"/>
      <dgm:spPr/>
    </dgm:pt>
    <dgm:pt modelId="{DBB44A24-B267-4F66-8CBD-0DB3782026B6}" type="pres">
      <dgm:prSet presAssocID="{DA0D4F20-783F-4A2D-B0A9-A994C1EADDF7}"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Telearbeit Silhouette"/>
        </a:ext>
      </dgm:extLst>
    </dgm:pt>
    <dgm:pt modelId="{AD2C80EA-6B44-497A-A71F-2CDC2D322E08}" type="pres">
      <dgm:prSet presAssocID="{DA0D4F20-783F-4A2D-B0A9-A994C1EADDF7}" presName="spaceRect" presStyleCnt="0"/>
      <dgm:spPr/>
    </dgm:pt>
    <dgm:pt modelId="{00BA24A2-5345-45E5-B80C-4E5941F7A475}" type="pres">
      <dgm:prSet presAssocID="{DA0D4F20-783F-4A2D-B0A9-A994C1EADDF7}" presName="parTx" presStyleLbl="revTx" presStyleIdx="0" presStyleCnt="6">
        <dgm:presLayoutVars>
          <dgm:chMax val="0"/>
          <dgm:chPref val="0"/>
        </dgm:presLayoutVars>
      </dgm:prSet>
      <dgm:spPr/>
    </dgm:pt>
    <dgm:pt modelId="{C70158D8-D574-4B13-8136-B14C400DC629}" type="pres">
      <dgm:prSet presAssocID="{DA0D4F20-783F-4A2D-B0A9-A994C1EADDF7}" presName="desTx" presStyleLbl="revTx" presStyleIdx="1" presStyleCnt="6">
        <dgm:presLayoutVars/>
      </dgm:prSet>
      <dgm:spPr/>
    </dgm:pt>
    <dgm:pt modelId="{5632960F-F450-4BAC-896A-969C7336FF7B}" type="pres">
      <dgm:prSet presAssocID="{BAFB4A4B-B4B6-4DBE-80FF-24AF37714129}" presName="sibTrans" presStyleCnt="0"/>
      <dgm:spPr/>
    </dgm:pt>
    <dgm:pt modelId="{F79744BD-A3EE-4D58-929C-C349607260ED}" type="pres">
      <dgm:prSet presAssocID="{9E836C16-8899-4CF4-9CA2-6E104B41C818}" presName="compNode" presStyleCnt="0"/>
      <dgm:spPr/>
    </dgm:pt>
    <dgm:pt modelId="{6E44EE83-D906-4952-AEBF-CBF958A18A1F}" type="pres">
      <dgm:prSet presAssocID="{9E836C16-8899-4CF4-9CA2-6E104B41C818}" presName="bgRect" presStyleLbl="bgShp" presStyleIdx="1" presStyleCnt="3"/>
      <dgm:spPr/>
    </dgm:pt>
    <dgm:pt modelId="{D8E66592-00B6-4812-8F2F-5B20D055DDCA}" type="pres">
      <dgm:prSet presAssocID="{9E836C16-8899-4CF4-9CA2-6E104B41C818}"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Kopf mit Zahnrädern Silhouette"/>
        </a:ext>
      </dgm:extLst>
    </dgm:pt>
    <dgm:pt modelId="{6968CC90-4FB9-4610-A56B-0696DAAAD21F}" type="pres">
      <dgm:prSet presAssocID="{9E836C16-8899-4CF4-9CA2-6E104B41C818}" presName="spaceRect" presStyleCnt="0"/>
      <dgm:spPr/>
    </dgm:pt>
    <dgm:pt modelId="{162EFA03-CB1B-46BC-B2A1-88EC7D73073F}" type="pres">
      <dgm:prSet presAssocID="{9E836C16-8899-4CF4-9CA2-6E104B41C818}" presName="parTx" presStyleLbl="revTx" presStyleIdx="2" presStyleCnt="6">
        <dgm:presLayoutVars>
          <dgm:chMax val="0"/>
          <dgm:chPref val="0"/>
        </dgm:presLayoutVars>
      </dgm:prSet>
      <dgm:spPr/>
    </dgm:pt>
    <dgm:pt modelId="{3F2394AE-98E9-45F6-8F3F-5C71AFBF3B3B}" type="pres">
      <dgm:prSet presAssocID="{9E836C16-8899-4CF4-9CA2-6E104B41C818}" presName="desTx" presStyleLbl="revTx" presStyleIdx="3" presStyleCnt="6">
        <dgm:presLayoutVars/>
      </dgm:prSet>
      <dgm:spPr/>
    </dgm:pt>
    <dgm:pt modelId="{36D812E3-E5E2-465F-8014-81E08AD03FDB}" type="pres">
      <dgm:prSet presAssocID="{0D629D3D-3DAC-4D51-97E9-81AF0F55EBFD}" presName="sibTrans" presStyleCnt="0"/>
      <dgm:spPr/>
    </dgm:pt>
    <dgm:pt modelId="{14D36025-6A59-43F0-8CA1-058C4D8D85F7}" type="pres">
      <dgm:prSet presAssocID="{CB0D59C7-FFFE-4C95-A469-558A1B76C0A2}" presName="compNode" presStyleCnt="0"/>
      <dgm:spPr/>
    </dgm:pt>
    <dgm:pt modelId="{6AAC2B60-0AF0-45EB-8F0B-9ABE266F5F2D}" type="pres">
      <dgm:prSet presAssocID="{CB0D59C7-FFFE-4C95-A469-558A1B76C0A2}" presName="bgRect" presStyleLbl="bgShp" presStyleIdx="2" presStyleCnt="3"/>
      <dgm:spPr/>
    </dgm:pt>
    <dgm:pt modelId="{5A9D5AF0-1924-4D3F-AA5A-415EFEB32E79}" type="pres">
      <dgm:prSet presAssocID="{CB0D59C7-FFFE-4C95-A469-558A1B76C0A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Explosion Silhouette"/>
        </a:ext>
      </dgm:extLst>
    </dgm:pt>
    <dgm:pt modelId="{3EF56E5C-9E5C-4996-A12C-5A7798617193}" type="pres">
      <dgm:prSet presAssocID="{CB0D59C7-FFFE-4C95-A469-558A1B76C0A2}" presName="spaceRect" presStyleCnt="0"/>
      <dgm:spPr/>
    </dgm:pt>
    <dgm:pt modelId="{C0043564-CD1A-491D-8F94-CDDAFD323245}" type="pres">
      <dgm:prSet presAssocID="{CB0D59C7-FFFE-4C95-A469-558A1B76C0A2}" presName="parTx" presStyleLbl="revTx" presStyleIdx="4" presStyleCnt="6">
        <dgm:presLayoutVars>
          <dgm:chMax val="0"/>
          <dgm:chPref val="0"/>
        </dgm:presLayoutVars>
      </dgm:prSet>
      <dgm:spPr/>
    </dgm:pt>
    <dgm:pt modelId="{3BF61B33-9823-4B94-8C0F-D956A4876534}" type="pres">
      <dgm:prSet presAssocID="{CB0D59C7-FFFE-4C95-A469-558A1B76C0A2}" presName="desTx" presStyleLbl="revTx" presStyleIdx="5" presStyleCnt="6">
        <dgm:presLayoutVars/>
      </dgm:prSet>
      <dgm:spPr/>
    </dgm:pt>
  </dgm:ptLst>
  <dgm:cxnLst>
    <dgm:cxn modelId="{A54F1500-A360-4417-8F9B-C47A409DEC6C}" srcId="{B25131E9-AED9-424E-A021-40AE6A0ED389}" destId="{DA0D4F20-783F-4A2D-B0A9-A994C1EADDF7}" srcOrd="0" destOrd="0" parTransId="{D937B725-D94C-4215-B69A-850B71286CA0}" sibTransId="{BAFB4A4B-B4B6-4DBE-80FF-24AF37714129}"/>
    <dgm:cxn modelId="{1F50400C-6B4C-4ECF-84BC-4B5FEA687DFA}" srcId="{B25131E9-AED9-424E-A021-40AE6A0ED389}" destId="{9E836C16-8899-4CF4-9CA2-6E104B41C818}" srcOrd="1" destOrd="0" parTransId="{6DC2999D-4CAE-4566-95AA-4E8532AB64D6}" sibTransId="{0D629D3D-3DAC-4D51-97E9-81AF0F55EBFD}"/>
    <dgm:cxn modelId="{652B5A32-0E4F-4533-9B7D-C6C81FB5A62E}" type="presOf" srcId="{9E836C16-8899-4CF4-9CA2-6E104B41C818}" destId="{162EFA03-CB1B-46BC-B2A1-88EC7D73073F}" srcOrd="0" destOrd="0" presId="urn:microsoft.com/office/officeart/2018/2/layout/IconVerticalSolidList"/>
    <dgm:cxn modelId="{99745635-F9DF-4AC6-A05F-7128AA68CCCA}" type="presOf" srcId="{AA7B248F-4AEC-4DDC-9F89-8C44CFD2375F}" destId="{3F2394AE-98E9-45F6-8F3F-5C71AFBF3B3B}" srcOrd="0" destOrd="0" presId="urn:microsoft.com/office/officeart/2018/2/layout/IconVerticalSolidList"/>
    <dgm:cxn modelId="{C5E5C566-8F5F-41BD-83E2-5452ABD0134D}" srcId="{B25131E9-AED9-424E-A021-40AE6A0ED389}" destId="{CB0D59C7-FFFE-4C95-A469-558A1B76C0A2}" srcOrd="2" destOrd="0" parTransId="{CC116DB0-F915-4EBF-BDF7-30FCB6E84130}" sibTransId="{5144BEBF-A2F6-46D3-94FF-64910DD4739C}"/>
    <dgm:cxn modelId="{0483C866-635D-43D5-B8E5-68BBC8C6F506}" type="presOf" srcId="{B25131E9-AED9-424E-A021-40AE6A0ED389}" destId="{913062EB-9D55-4509-A173-DA75856F8464}" srcOrd="0" destOrd="0" presId="urn:microsoft.com/office/officeart/2018/2/layout/IconVerticalSolidList"/>
    <dgm:cxn modelId="{C754AA56-6544-4199-A269-98718801A366}" type="presOf" srcId="{DA0D4F20-783F-4A2D-B0A9-A994C1EADDF7}" destId="{00BA24A2-5345-45E5-B80C-4E5941F7A475}" srcOrd="0" destOrd="0" presId="urn:microsoft.com/office/officeart/2018/2/layout/IconVerticalSolidList"/>
    <dgm:cxn modelId="{4F9CDC98-A60A-494D-B784-91A411B22C1E}" srcId="{DA0D4F20-783F-4A2D-B0A9-A994C1EADDF7}" destId="{E0C74F67-7357-4966-8FED-3CADC6A1B366}" srcOrd="0" destOrd="0" parTransId="{524D6194-02F7-487C-85DF-DE89AEDA89D1}" sibTransId="{019DDBFC-61F1-4782-A494-F1B486B1F418}"/>
    <dgm:cxn modelId="{1A678AA1-B287-44FF-B867-99BA5A12DEBA}" srcId="{CB0D59C7-FFFE-4C95-A469-558A1B76C0A2}" destId="{71477DED-6460-49A1-8534-82F04389C323}" srcOrd="0" destOrd="0" parTransId="{BAE0F44B-7C1C-46EB-B4E5-FF630EA6B10E}" sibTransId="{480C6961-C497-4A01-B6C2-F433BA58EE4A}"/>
    <dgm:cxn modelId="{DC2518A9-9F94-4F1D-A98B-19F86C6BC641}" type="presOf" srcId="{CB0D59C7-FFFE-4C95-A469-558A1B76C0A2}" destId="{C0043564-CD1A-491D-8F94-CDDAFD323245}" srcOrd="0" destOrd="0" presId="urn:microsoft.com/office/officeart/2018/2/layout/IconVerticalSolidList"/>
    <dgm:cxn modelId="{519523EE-7089-44E9-AADC-C7B4A6F7B88A}" type="presOf" srcId="{71477DED-6460-49A1-8534-82F04389C323}" destId="{3BF61B33-9823-4B94-8C0F-D956A4876534}" srcOrd="0" destOrd="0" presId="urn:microsoft.com/office/officeart/2018/2/layout/IconVerticalSolidList"/>
    <dgm:cxn modelId="{0F27BAF0-87F4-46CC-A71B-9A4847876D1F}" srcId="{9E836C16-8899-4CF4-9CA2-6E104B41C818}" destId="{AA7B248F-4AEC-4DDC-9F89-8C44CFD2375F}" srcOrd="0" destOrd="0" parTransId="{F41EE61A-8622-4235-A245-CE4FA90F6DAD}" sibTransId="{AA6C3D04-CD79-434D-906C-DF2901B7AEE2}"/>
    <dgm:cxn modelId="{050B2AF7-E840-40C8-A58D-7041C18A4765}" type="presOf" srcId="{E0C74F67-7357-4966-8FED-3CADC6A1B366}" destId="{C70158D8-D574-4B13-8136-B14C400DC629}" srcOrd="0" destOrd="0" presId="urn:microsoft.com/office/officeart/2018/2/layout/IconVerticalSolidList"/>
    <dgm:cxn modelId="{B7F49DD4-BADD-42F3-A9E7-8CA503728323}" type="presParOf" srcId="{913062EB-9D55-4509-A173-DA75856F8464}" destId="{96A46566-32CD-4297-9C97-FC23D54976F3}" srcOrd="0" destOrd="0" presId="urn:microsoft.com/office/officeart/2018/2/layout/IconVerticalSolidList"/>
    <dgm:cxn modelId="{2FD10CF2-55DF-4C2C-8CDD-8D19CF731BB1}" type="presParOf" srcId="{96A46566-32CD-4297-9C97-FC23D54976F3}" destId="{AE2E8F3C-891D-4B98-B1B2-0C2B0960EE5D}" srcOrd="0" destOrd="0" presId="urn:microsoft.com/office/officeart/2018/2/layout/IconVerticalSolidList"/>
    <dgm:cxn modelId="{938C6224-086D-45A3-90BC-1E79BD0EBA35}" type="presParOf" srcId="{96A46566-32CD-4297-9C97-FC23D54976F3}" destId="{DBB44A24-B267-4F66-8CBD-0DB3782026B6}" srcOrd="1" destOrd="0" presId="urn:microsoft.com/office/officeart/2018/2/layout/IconVerticalSolidList"/>
    <dgm:cxn modelId="{65CDC455-7E3B-41A7-A086-651F4EF65D1A}" type="presParOf" srcId="{96A46566-32CD-4297-9C97-FC23D54976F3}" destId="{AD2C80EA-6B44-497A-A71F-2CDC2D322E08}" srcOrd="2" destOrd="0" presId="urn:microsoft.com/office/officeart/2018/2/layout/IconVerticalSolidList"/>
    <dgm:cxn modelId="{19B10DF4-85DE-4178-8119-39712413C57E}" type="presParOf" srcId="{96A46566-32CD-4297-9C97-FC23D54976F3}" destId="{00BA24A2-5345-45E5-B80C-4E5941F7A475}" srcOrd="3" destOrd="0" presId="urn:microsoft.com/office/officeart/2018/2/layout/IconVerticalSolidList"/>
    <dgm:cxn modelId="{62EFF8B8-2E01-43E1-AA27-A942F6F1D2A4}" type="presParOf" srcId="{96A46566-32CD-4297-9C97-FC23D54976F3}" destId="{C70158D8-D574-4B13-8136-B14C400DC629}" srcOrd="4" destOrd="0" presId="urn:microsoft.com/office/officeart/2018/2/layout/IconVerticalSolidList"/>
    <dgm:cxn modelId="{20A6536B-7BFD-4D36-9AF9-F48CF51F8DB2}" type="presParOf" srcId="{913062EB-9D55-4509-A173-DA75856F8464}" destId="{5632960F-F450-4BAC-896A-969C7336FF7B}" srcOrd="1" destOrd="0" presId="urn:microsoft.com/office/officeart/2018/2/layout/IconVerticalSolidList"/>
    <dgm:cxn modelId="{8DD9464E-FC8E-4917-89BE-2269D06CB5CE}" type="presParOf" srcId="{913062EB-9D55-4509-A173-DA75856F8464}" destId="{F79744BD-A3EE-4D58-929C-C349607260ED}" srcOrd="2" destOrd="0" presId="urn:microsoft.com/office/officeart/2018/2/layout/IconVerticalSolidList"/>
    <dgm:cxn modelId="{21228187-DCB4-4813-8905-3A2EC791E0EE}" type="presParOf" srcId="{F79744BD-A3EE-4D58-929C-C349607260ED}" destId="{6E44EE83-D906-4952-AEBF-CBF958A18A1F}" srcOrd="0" destOrd="0" presId="urn:microsoft.com/office/officeart/2018/2/layout/IconVerticalSolidList"/>
    <dgm:cxn modelId="{E60D7920-AE4F-42BC-ACC1-4AD78350E43D}" type="presParOf" srcId="{F79744BD-A3EE-4D58-929C-C349607260ED}" destId="{D8E66592-00B6-4812-8F2F-5B20D055DDCA}" srcOrd="1" destOrd="0" presId="urn:microsoft.com/office/officeart/2018/2/layout/IconVerticalSolidList"/>
    <dgm:cxn modelId="{AE29819A-AFB5-45F3-BC86-82B4BB083E8B}" type="presParOf" srcId="{F79744BD-A3EE-4D58-929C-C349607260ED}" destId="{6968CC90-4FB9-4610-A56B-0696DAAAD21F}" srcOrd="2" destOrd="0" presId="urn:microsoft.com/office/officeart/2018/2/layout/IconVerticalSolidList"/>
    <dgm:cxn modelId="{FCE34C1F-95D9-4FEC-B67D-401C9F2CDDB9}" type="presParOf" srcId="{F79744BD-A3EE-4D58-929C-C349607260ED}" destId="{162EFA03-CB1B-46BC-B2A1-88EC7D73073F}" srcOrd="3" destOrd="0" presId="urn:microsoft.com/office/officeart/2018/2/layout/IconVerticalSolidList"/>
    <dgm:cxn modelId="{E12C5445-7825-4885-9217-D21D742D2B43}" type="presParOf" srcId="{F79744BD-A3EE-4D58-929C-C349607260ED}" destId="{3F2394AE-98E9-45F6-8F3F-5C71AFBF3B3B}" srcOrd="4" destOrd="0" presId="urn:microsoft.com/office/officeart/2018/2/layout/IconVerticalSolidList"/>
    <dgm:cxn modelId="{20288082-C616-43F1-8DA3-FF72CF74C42A}" type="presParOf" srcId="{913062EB-9D55-4509-A173-DA75856F8464}" destId="{36D812E3-E5E2-465F-8014-81E08AD03FDB}" srcOrd="3" destOrd="0" presId="urn:microsoft.com/office/officeart/2018/2/layout/IconVerticalSolidList"/>
    <dgm:cxn modelId="{F476EE56-AB8F-4C44-910F-C9CEF3A70B3D}" type="presParOf" srcId="{913062EB-9D55-4509-A173-DA75856F8464}" destId="{14D36025-6A59-43F0-8CA1-058C4D8D85F7}" srcOrd="4" destOrd="0" presId="urn:microsoft.com/office/officeart/2018/2/layout/IconVerticalSolidList"/>
    <dgm:cxn modelId="{BDC09216-E6BD-42FE-8A8A-A24954A62859}" type="presParOf" srcId="{14D36025-6A59-43F0-8CA1-058C4D8D85F7}" destId="{6AAC2B60-0AF0-45EB-8F0B-9ABE266F5F2D}" srcOrd="0" destOrd="0" presId="urn:microsoft.com/office/officeart/2018/2/layout/IconVerticalSolidList"/>
    <dgm:cxn modelId="{4D8F14C7-38A9-44D2-9195-49E0CA3DB2B3}" type="presParOf" srcId="{14D36025-6A59-43F0-8CA1-058C4D8D85F7}" destId="{5A9D5AF0-1924-4D3F-AA5A-415EFEB32E79}" srcOrd="1" destOrd="0" presId="urn:microsoft.com/office/officeart/2018/2/layout/IconVerticalSolidList"/>
    <dgm:cxn modelId="{02C08F17-485D-4E4E-BC68-57ACE91BF389}" type="presParOf" srcId="{14D36025-6A59-43F0-8CA1-058C4D8D85F7}" destId="{3EF56E5C-9E5C-4996-A12C-5A7798617193}" srcOrd="2" destOrd="0" presId="urn:microsoft.com/office/officeart/2018/2/layout/IconVerticalSolidList"/>
    <dgm:cxn modelId="{3E9EBC11-D822-43F8-BDEC-CB972592FA60}" type="presParOf" srcId="{14D36025-6A59-43F0-8CA1-058C4D8D85F7}" destId="{C0043564-CD1A-491D-8F94-CDDAFD323245}" srcOrd="3" destOrd="0" presId="urn:microsoft.com/office/officeart/2018/2/layout/IconVerticalSolidList"/>
    <dgm:cxn modelId="{A1FDCE02-2511-44EB-9903-142922FB8464}" type="presParOf" srcId="{14D36025-6A59-43F0-8CA1-058C4D8D85F7}" destId="{3BF61B33-9823-4B94-8C0F-D956A4876534}"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01A26B-C234-4F49-99D8-D259E7F4DA41}">
      <dsp:nvSpPr>
        <dsp:cNvPr id="0" name=""/>
        <dsp:cNvSpPr/>
      </dsp:nvSpPr>
      <dsp:spPr>
        <a:xfrm>
          <a:off x="1212569" y="801906"/>
          <a:ext cx="1300252" cy="130025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5D176E-32FB-4D1C-AF3A-5A19826AF50D}">
      <dsp:nvSpPr>
        <dsp:cNvPr id="0" name=""/>
        <dsp:cNvSpPr/>
      </dsp:nvSpPr>
      <dsp:spPr>
        <a:xfrm>
          <a:off x="417971" y="2514431"/>
          <a:ext cx="2889450"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a:t>Since 1.1.2025: € 12.82</a:t>
          </a:r>
        </a:p>
        <a:p>
          <a:pPr marL="0" lvl="0" indent="0" algn="ctr" defTabSz="800100">
            <a:lnSpc>
              <a:spcPct val="100000"/>
            </a:lnSpc>
            <a:spcBef>
              <a:spcPct val="0"/>
            </a:spcBef>
            <a:spcAft>
              <a:spcPct val="35000"/>
            </a:spcAft>
            <a:buNone/>
          </a:pPr>
          <a:r>
            <a:rPr lang="en-US" sz="1800" kern="1200" dirty="0"/>
            <a:t>From 1.1.2026: € 13.90</a:t>
          </a:r>
        </a:p>
        <a:p>
          <a:pPr marL="0" lvl="0" indent="0" algn="ctr" defTabSz="800100">
            <a:lnSpc>
              <a:spcPct val="100000"/>
            </a:lnSpc>
            <a:spcBef>
              <a:spcPct val="0"/>
            </a:spcBef>
            <a:spcAft>
              <a:spcPct val="35000"/>
            </a:spcAft>
            <a:buNone/>
          </a:pPr>
          <a:r>
            <a:rPr lang="en-US" sz="1800" kern="1200" dirty="0"/>
            <a:t>From 1.1.2027: € 14.60</a:t>
          </a:r>
        </a:p>
      </dsp:txBody>
      <dsp:txXfrm>
        <a:off x="417971" y="2514431"/>
        <a:ext cx="2889450" cy="1035000"/>
      </dsp:txXfrm>
    </dsp:sp>
    <dsp:sp modelId="{97DAFD31-3B69-4A17-8798-114275305DA9}">
      <dsp:nvSpPr>
        <dsp:cNvPr id="0" name=""/>
        <dsp:cNvSpPr/>
      </dsp:nvSpPr>
      <dsp:spPr>
        <a:xfrm>
          <a:off x="4607673" y="801906"/>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87FD86-6FF6-4564-ADF7-C6B893E87090}">
      <dsp:nvSpPr>
        <dsp:cNvPr id="0" name=""/>
        <dsp:cNvSpPr/>
      </dsp:nvSpPr>
      <dsp:spPr>
        <a:xfrm>
          <a:off x="3813075" y="2514431"/>
          <a:ext cx="2889450"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de-DE" sz="1800" kern="1200" dirty="0"/>
            <a:t>Mandatory right</a:t>
          </a:r>
          <a:endParaRPr lang="en-US" sz="1800" kern="1200" dirty="0"/>
        </a:p>
      </dsp:txBody>
      <dsp:txXfrm>
        <a:off x="3813075" y="2514431"/>
        <a:ext cx="2889450" cy="1035000"/>
      </dsp:txXfrm>
    </dsp:sp>
    <dsp:sp modelId="{07B0B488-5F07-4342-8DDA-F333EB86AA33}">
      <dsp:nvSpPr>
        <dsp:cNvPr id="0" name=""/>
        <dsp:cNvSpPr/>
      </dsp:nvSpPr>
      <dsp:spPr>
        <a:xfrm>
          <a:off x="8002777" y="801906"/>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9A4AAA-D7B6-4B39-BE15-F34DC90B593E}">
      <dsp:nvSpPr>
        <dsp:cNvPr id="0" name=""/>
        <dsp:cNvSpPr/>
      </dsp:nvSpPr>
      <dsp:spPr>
        <a:xfrm>
          <a:off x="7208178" y="2514431"/>
          <a:ext cx="2889450"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baseline="0" dirty="0" err="1"/>
            <a:t>In addition</a:t>
          </a:r>
          <a:r>
            <a:rPr lang="en-US" sz="1800" kern="1200" baseline="0" dirty="0"/>
            <a:t>: </a:t>
          </a:r>
          <a:r>
            <a:rPr lang="en-US" sz="1800" kern="1200" baseline="0" dirty="0" err="1"/>
            <a:t>Industry minimum wage</a:t>
          </a:r>
          <a:endParaRPr lang="en-US" sz="1800" kern="1200" dirty="0"/>
        </a:p>
      </dsp:txBody>
      <dsp:txXfrm>
        <a:off x="7208178" y="2514431"/>
        <a:ext cx="2889450" cy="1035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E8F3C-891D-4B98-B1B2-0C2B0960EE5D}">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B44A24-B267-4F66-8CBD-0DB3782026B6}">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BA24A2-5345-45E5-B80C-4E5941F7A475}">
      <dsp:nvSpPr>
        <dsp:cNvPr id="0" name=""/>
        <dsp:cNvSpPr/>
      </dsp:nvSpPr>
      <dsp:spPr>
        <a:xfrm>
          <a:off x="1435590" y="53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err="1"/>
            <a:t>Operational</a:t>
          </a:r>
          <a:endParaRPr lang="en-US" sz="2500" kern="1200" dirty="0"/>
        </a:p>
      </dsp:txBody>
      <dsp:txXfrm>
        <a:off x="1435590" y="531"/>
        <a:ext cx="4732020" cy="1242935"/>
      </dsp:txXfrm>
    </dsp:sp>
    <dsp:sp modelId="{C70158D8-D574-4B13-8136-B14C400DC629}">
      <dsp:nvSpPr>
        <dsp:cNvPr id="0" name=""/>
        <dsp:cNvSpPr/>
      </dsp:nvSpPr>
      <dsp:spPr>
        <a:xfrm>
          <a:off x="6167610" y="53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711200">
            <a:lnSpc>
              <a:spcPct val="100000"/>
            </a:lnSpc>
            <a:spcBef>
              <a:spcPct val="0"/>
            </a:spcBef>
            <a:spcAft>
              <a:spcPct val="35000"/>
            </a:spcAft>
            <a:buNone/>
          </a:pPr>
          <a:r>
            <a:rPr lang="de-DE" sz="1600" kern="1200" dirty="0"/>
            <a:t>Operational circumstances can trigger a labor surplus (= loss of jobs)</a:t>
          </a:r>
          <a:endParaRPr lang="en-US" sz="1600" kern="1200" dirty="0"/>
        </a:p>
      </dsp:txBody>
      <dsp:txXfrm>
        <a:off x="6167610" y="531"/>
        <a:ext cx="4347989" cy="1242935"/>
      </dsp:txXfrm>
    </dsp:sp>
    <dsp:sp modelId="{6E44EE83-D906-4952-AEBF-CBF958A18A1F}">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E66592-00B6-4812-8F2F-5B20D055DDCA}">
      <dsp:nvSpPr>
        <dsp:cNvPr id="0" name=""/>
        <dsp:cNvSpPr/>
      </dsp:nvSpPr>
      <dsp:spPr>
        <a:xfrm>
          <a:off x="375988" y="1833861"/>
          <a:ext cx="683614" cy="68361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2EFA03-CB1B-46BC-B2A1-88EC7D73073F}">
      <dsp:nvSpPr>
        <dsp:cNvPr id="0" name=""/>
        <dsp:cNvSpPr/>
      </dsp:nvSpPr>
      <dsp:spPr>
        <a:xfrm>
          <a:off x="1435590" y="155420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de-DE" sz="2500" kern="1200" dirty="0"/>
            <a:t>Personal factors</a:t>
          </a:r>
          <a:endParaRPr lang="en-US" sz="2500" kern="1200" dirty="0"/>
        </a:p>
      </dsp:txBody>
      <dsp:txXfrm>
        <a:off x="1435590" y="1554201"/>
        <a:ext cx="4732020" cy="1242935"/>
      </dsp:txXfrm>
    </dsp:sp>
    <dsp:sp modelId="{3F2394AE-98E9-45F6-8F3F-5C71AFBF3B3B}">
      <dsp:nvSpPr>
        <dsp:cNvPr id="0" name=""/>
        <dsp:cNvSpPr/>
      </dsp:nvSpPr>
      <dsp:spPr>
        <a:xfrm>
          <a:off x="6167610" y="155420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711200">
            <a:lnSpc>
              <a:spcPct val="100000"/>
            </a:lnSpc>
            <a:spcBef>
              <a:spcPct val="0"/>
            </a:spcBef>
            <a:spcAft>
              <a:spcPct val="35000"/>
            </a:spcAft>
            <a:buNone/>
          </a:pPr>
          <a:r>
            <a:rPr lang="de-DE" sz="1600" kern="1200" dirty="0"/>
            <a:t>The reasons must affect the employer's interests and be based on the employee's personal characteristics and abilities (fault is irrelevant)</a:t>
          </a:r>
          <a:endParaRPr lang="en-US" sz="1600" kern="1200" dirty="0"/>
        </a:p>
      </dsp:txBody>
      <dsp:txXfrm>
        <a:off x="6167610" y="1554201"/>
        <a:ext cx="4347989" cy="1242935"/>
      </dsp:txXfrm>
    </dsp:sp>
    <dsp:sp modelId="{6AAC2B60-0AF0-45EB-8F0B-9ABE266F5F2D}">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9D5AF0-1924-4D3F-AA5A-415EFEB32E79}">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043564-CD1A-491D-8F94-CDDAFD323245}">
      <dsp:nvSpPr>
        <dsp:cNvPr id="0" name=""/>
        <dsp:cNvSpPr/>
      </dsp:nvSpPr>
      <dsp:spPr>
        <a:xfrm>
          <a:off x="1435590" y="3107870"/>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de-DE" sz="2500" kern="1200" dirty="0"/>
            <a:t>Behavioral </a:t>
          </a:r>
          <a:endParaRPr lang="en-US" sz="2500" kern="1200" dirty="0"/>
        </a:p>
      </dsp:txBody>
      <dsp:txXfrm>
        <a:off x="1435590" y="3107870"/>
        <a:ext cx="4732020" cy="1242935"/>
      </dsp:txXfrm>
    </dsp:sp>
    <dsp:sp modelId="{3BF61B33-9823-4B94-8C0F-D956A4876534}">
      <dsp:nvSpPr>
        <dsp:cNvPr id="0" name=""/>
        <dsp:cNvSpPr/>
      </dsp:nvSpPr>
      <dsp:spPr>
        <a:xfrm>
          <a:off x="6167610" y="3107870"/>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711200">
            <a:lnSpc>
              <a:spcPct val="100000"/>
            </a:lnSpc>
            <a:spcBef>
              <a:spcPct val="0"/>
            </a:spcBef>
            <a:spcAft>
              <a:spcPct val="35000"/>
            </a:spcAft>
            <a:buNone/>
          </a:pPr>
          <a:r>
            <a:rPr lang="de-DE" sz="1600" kern="1200" dirty="0"/>
            <a:t>The employee acts significantly contrary to his contractual obligations </a:t>
          </a:r>
          <a:endParaRPr lang="en-US" sz="1600" kern="1200" dirty="0"/>
        </a:p>
      </dsp:txBody>
      <dsp:txXfrm>
        <a:off x="6167610" y="3107870"/>
        <a:ext cx="4347989" cy="12429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E8F3C-891D-4B98-B1B2-0C2B0960EE5D}">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B44A24-B267-4F66-8CBD-0DB3782026B6}">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BA24A2-5345-45E5-B80C-4E5941F7A475}">
      <dsp:nvSpPr>
        <dsp:cNvPr id="0" name=""/>
        <dsp:cNvSpPr/>
      </dsp:nvSpPr>
      <dsp:spPr>
        <a:xfrm>
          <a:off x="1435590" y="53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533400">
            <a:lnSpc>
              <a:spcPct val="100000"/>
            </a:lnSpc>
            <a:spcBef>
              <a:spcPct val="0"/>
            </a:spcBef>
            <a:spcAft>
              <a:spcPct val="35000"/>
            </a:spcAft>
            <a:buNone/>
          </a:pPr>
          <a:r>
            <a:rPr lang="en-US" sz="1200" kern="1200" dirty="0"/>
            <a:t>56-year-old employee A has </a:t>
          </a:r>
          <a:r>
            <a:rPr lang="en-US" sz="1200" kern="1200" dirty="0" err="1"/>
            <a:t>two dependent </a:t>
          </a:r>
          <a:r>
            <a:rPr lang="en-US" sz="1200" kern="1200" dirty="0"/>
            <a:t>children and </a:t>
          </a:r>
          <a:r>
            <a:rPr lang="en-US" sz="1200" kern="1200" dirty="0" err="1"/>
            <a:t>has been working for a security company for ten </a:t>
          </a:r>
          <a:r>
            <a:rPr lang="en-US" sz="1200" kern="1200" dirty="0"/>
            <a:t>years. </a:t>
          </a:r>
          <a:r>
            <a:rPr lang="en-US" sz="1200" kern="1200" dirty="0" err="1"/>
            <a:t>Due </a:t>
          </a:r>
          <a:r>
            <a:rPr lang="en-US" sz="1200" kern="1200" dirty="0"/>
            <a:t>to </a:t>
          </a:r>
          <a:r>
            <a:rPr lang="en-US" sz="1200" kern="1200" dirty="0" err="1"/>
            <a:t>a lack of orders, </a:t>
          </a:r>
          <a:r>
            <a:rPr lang="en-US" sz="1200" kern="1200" dirty="0"/>
            <a:t>the </a:t>
          </a:r>
          <a:r>
            <a:rPr lang="en-US" sz="1200" kern="1200" dirty="0" err="1"/>
            <a:t>security company needs fewer </a:t>
          </a:r>
          <a:r>
            <a:rPr lang="en-US" sz="1200" kern="1200" dirty="0"/>
            <a:t>staff and </a:t>
          </a:r>
          <a:r>
            <a:rPr lang="en-US" sz="1200" kern="1200" dirty="0" err="1"/>
            <a:t>gives notice to </a:t>
          </a:r>
          <a:r>
            <a:rPr lang="en-US" sz="1200" kern="1200" dirty="0"/>
            <a:t>A. The childless 22-year-old B has the same job as A, has been working for the company for one year and is not dismissed. </a:t>
          </a:r>
          <a:r>
            <a:rPr lang="en-US" sz="1200" kern="1200" dirty="0" err="1"/>
            <a:t>Is </a:t>
          </a:r>
          <a:r>
            <a:rPr lang="en-US" sz="1200" kern="1200" dirty="0"/>
            <a:t>A's </a:t>
          </a:r>
          <a:r>
            <a:rPr lang="en-US" sz="1200" kern="1200" dirty="0" err="1"/>
            <a:t>dismissal valid</a:t>
          </a:r>
          <a:r>
            <a:rPr lang="en-US" sz="1200" kern="1200" dirty="0"/>
            <a:t>?   </a:t>
          </a:r>
        </a:p>
      </dsp:txBody>
      <dsp:txXfrm>
        <a:off x="1435590" y="531"/>
        <a:ext cx="4732020" cy="1242935"/>
      </dsp:txXfrm>
    </dsp:sp>
    <dsp:sp modelId="{C70158D8-D574-4B13-8136-B14C400DC629}">
      <dsp:nvSpPr>
        <dsp:cNvPr id="0" name=""/>
        <dsp:cNvSpPr/>
      </dsp:nvSpPr>
      <dsp:spPr>
        <a:xfrm>
          <a:off x="6167610" y="53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577850">
            <a:lnSpc>
              <a:spcPct val="100000"/>
            </a:lnSpc>
            <a:spcBef>
              <a:spcPct val="0"/>
            </a:spcBef>
            <a:spcAft>
              <a:spcPct val="35000"/>
            </a:spcAft>
            <a:buNone/>
          </a:pPr>
          <a:endParaRPr lang="en-US" sz="1300" kern="1200" dirty="0"/>
        </a:p>
      </dsp:txBody>
      <dsp:txXfrm>
        <a:off x="6167610" y="531"/>
        <a:ext cx="4347989" cy="1242935"/>
      </dsp:txXfrm>
    </dsp:sp>
    <dsp:sp modelId="{6E44EE83-D906-4952-AEBF-CBF958A18A1F}">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E66592-00B6-4812-8F2F-5B20D055DDCA}">
      <dsp:nvSpPr>
        <dsp:cNvPr id="0" name=""/>
        <dsp:cNvSpPr/>
      </dsp:nvSpPr>
      <dsp:spPr>
        <a:xfrm>
          <a:off x="375988" y="1833861"/>
          <a:ext cx="683614" cy="68361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2EFA03-CB1B-46BC-B2A1-88EC7D73073F}">
      <dsp:nvSpPr>
        <dsp:cNvPr id="0" name=""/>
        <dsp:cNvSpPr/>
      </dsp:nvSpPr>
      <dsp:spPr>
        <a:xfrm>
          <a:off x="1435590" y="155420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622300">
            <a:lnSpc>
              <a:spcPct val="100000"/>
            </a:lnSpc>
            <a:spcBef>
              <a:spcPct val="0"/>
            </a:spcBef>
            <a:spcAft>
              <a:spcPct val="35000"/>
            </a:spcAft>
            <a:buNone/>
          </a:pPr>
          <a:r>
            <a:rPr lang="de-DE" sz="1400" kern="1200" dirty="0"/>
            <a:t>Truck driver F has her driver's license revoked due to a criminal offense. The employer then terminates her employment. Is the dismissal effective? </a:t>
          </a:r>
          <a:endParaRPr lang="en-US" sz="1400" kern="1200" dirty="0"/>
        </a:p>
      </dsp:txBody>
      <dsp:txXfrm>
        <a:off x="1435590" y="1554201"/>
        <a:ext cx="4732020" cy="1242935"/>
      </dsp:txXfrm>
    </dsp:sp>
    <dsp:sp modelId="{3F2394AE-98E9-45F6-8F3F-5C71AFBF3B3B}">
      <dsp:nvSpPr>
        <dsp:cNvPr id="0" name=""/>
        <dsp:cNvSpPr/>
      </dsp:nvSpPr>
      <dsp:spPr>
        <a:xfrm>
          <a:off x="6167610" y="155420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577850">
            <a:lnSpc>
              <a:spcPct val="100000"/>
            </a:lnSpc>
            <a:spcBef>
              <a:spcPct val="0"/>
            </a:spcBef>
            <a:spcAft>
              <a:spcPct val="35000"/>
            </a:spcAft>
            <a:buNone/>
          </a:pPr>
          <a:endParaRPr lang="en-US" sz="1300" kern="1200" dirty="0"/>
        </a:p>
      </dsp:txBody>
      <dsp:txXfrm>
        <a:off x="6167610" y="1554201"/>
        <a:ext cx="4347989" cy="1242935"/>
      </dsp:txXfrm>
    </dsp:sp>
    <dsp:sp modelId="{6AAC2B60-0AF0-45EB-8F0B-9ABE266F5F2D}">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9D5AF0-1924-4D3F-AA5A-415EFEB32E79}">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043564-CD1A-491D-8F94-CDDAFD323245}">
      <dsp:nvSpPr>
        <dsp:cNvPr id="0" name=""/>
        <dsp:cNvSpPr/>
      </dsp:nvSpPr>
      <dsp:spPr>
        <a:xfrm>
          <a:off x="1435590" y="3107870"/>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622300">
            <a:lnSpc>
              <a:spcPct val="100000"/>
            </a:lnSpc>
            <a:spcBef>
              <a:spcPct val="0"/>
            </a:spcBef>
            <a:spcAft>
              <a:spcPct val="35000"/>
            </a:spcAft>
            <a:buNone/>
          </a:pPr>
          <a:r>
            <a:rPr lang="de-DE" sz="1400" kern="1200" dirty="0"/>
            <a:t>Employee P makes comments to his two female colleagues about the </a:t>
          </a:r>
          <a:r>
            <a:rPr lang="de-DE" sz="1400" b="0" i="0" kern="1200" dirty="0"/>
            <a:t>size of their breasts and the posture of women with large breasts. The employer then terminates P's employment without notice. Is the dismissal effective? </a:t>
          </a:r>
          <a:endParaRPr lang="en-US" sz="1400" kern="1200" dirty="0"/>
        </a:p>
      </dsp:txBody>
      <dsp:txXfrm>
        <a:off x="1435590" y="3107870"/>
        <a:ext cx="4732020" cy="1242935"/>
      </dsp:txXfrm>
    </dsp:sp>
    <dsp:sp modelId="{3BF61B33-9823-4B94-8C0F-D956A4876534}">
      <dsp:nvSpPr>
        <dsp:cNvPr id="0" name=""/>
        <dsp:cNvSpPr/>
      </dsp:nvSpPr>
      <dsp:spPr>
        <a:xfrm>
          <a:off x="6167610" y="3107870"/>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577850">
            <a:lnSpc>
              <a:spcPct val="100000"/>
            </a:lnSpc>
            <a:spcBef>
              <a:spcPct val="0"/>
            </a:spcBef>
            <a:spcAft>
              <a:spcPct val="35000"/>
            </a:spcAft>
            <a:buNone/>
          </a:pPr>
          <a:endParaRPr lang="en-US" sz="1300" kern="1200" dirty="0"/>
        </a:p>
      </dsp:txBody>
      <dsp:txXfrm>
        <a:off x="6167610" y="3107870"/>
        <a:ext cx="4347989" cy="12429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E8F3C-891D-4B98-B1B2-0C2B0960EE5D}">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B44A24-B267-4F66-8CBD-0DB3782026B6}">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BA24A2-5345-45E5-B80C-4E5941F7A475}">
      <dsp:nvSpPr>
        <dsp:cNvPr id="0" name=""/>
        <dsp:cNvSpPr/>
      </dsp:nvSpPr>
      <dsp:spPr>
        <a:xfrm>
          <a:off x="1435590" y="53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533400">
            <a:lnSpc>
              <a:spcPct val="100000"/>
            </a:lnSpc>
            <a:spcBef>
              <a:spcPct val="0"/>
            </a:spcBef>
            <a:spcAft>
              <a:spcPct val="35000"/>
            </a:spcAft>
            <a:buNone/>
          </a:pPr>
          <a:r>
            <a:rPr lang="en-US" sz="1200" kern="1200" dirty="0"/>
            <a:t>56-year-old employee A has </a:t>
          </a:r>
          <a:r>
            <a:rPr lang="en-US" sz="1200" kern="1200" dirty="0" err="1"/>
            <a:t>two dependent </a:t>
          </a:r>
          <a:r>
            <a:rPr lang="en-US" sz="1200" kern="1200" dirty="0"/>
            <a:t>children </a:t>
          </a:r>
          <a:r>
            <a:rPr lang="en-US" sz="1200" kern="1200" dirty="0" err="1"/>
            <a:t>and has been working for a security company for ten </a:t>
          </a:r>
          <a:r>
            <a:rPr lang="en-US" sz="1200" kern="1200" dirty="0"/>
            <a:t>years. </a:t>
          </a:r>
          <a:r>
            <a:rPr lang="en-US" sz="1200" kern="1200" dirty="0" err="1"/>
            <a:t>Due </a:t>
          </a:r>
          <a:r>
            <a:rPr lang="en-US" sz="1200" kern="1200" dirty="0"/>
            <a:t>to </a:t>
          </a:r>
          <a:r>
            <a:rPr lang="en-US" sz="1200" kern="1200" dirty="0" err="1"/>
            <a:t>a lack of orders, </a:t>
          </a:r>
          <a:r>
            <a:rPr lang="en-US" sz="1200" kern="1200" dirty="0"/>
            <a:t>the </a:t>
          </a:r>
          <a:r>
            <a:rPr lang="en-US" sz="1200" kern="1200" dirty="0" err="1"/>
            <a:t>security company needs fewer </a:t>
          </a:r>
          <a:r>
            <a:rPr lang="en-US" sz="1200" kern="1200" dirty="0"/>
            <a:t>staff and </a:t>
          </a:r>
          <a:r>
            <a:rPr lang="en-US" sz="1200" kern="1200" dirty="0" err="1"/>
            <a:t>gives notice to </a:t>
          </a:r>
          <a:r>
            <a:rPr lang="en-US" sz="1200" kern="1200" dirty="0"/>
            <a:t>A. The </a:t>
          </a:r>
          <a:r>
            <a:rPr lang="en-US" sz="1200" kern="1200" dirty="0" err="1"/>
            <a:t>childless </a:t>
          </a:r>
          <a:r>
            <a:rPr lang="en-US" sz="1200" kern="1200" dirty="0"/>
            <a:t>22-year-old B </a:t>
          </a:r>
          <a:r>
            <a:rPr lang="en-US" sz="1200" kern="1200" dirty="0" err="1"/>
            <a:t>has </a:t>
          </a:r>
          <a:r>
            <a:rPr lang="en-US" sz="1200" kern="1200" dirty="0"/>
            <a:t>the </a:t>
          </a:r>
          <a:r>
            <a:rPr lang="en-US" sz="1200" kern="1200" dirty="0" err="1"/>
            <a:t>same job as </a:t>
          </a:r>
          <a:r>
            <a:rPr lang="en-US" sz="1200" kern="1200" dirty="0"/>
            <a:t>A, </a:t>
          </a:r>
          <a:r>
            <a:rPr lang="en-US" sz="1200" kern="1200" dirty="0" err="1"/>
            <a:t>has been working </a:t>
          </a:r>
          <a:r>
            <a:rPr lang="en-US" sz="1200" kern="1200" dirty="0"/>
            <a:t>for the </a:t>
          </a:r>
          <a:r>
            <a:rPr lang="en-US" sz="1200" kern="1200" dirty="0" err="1"/>
            <a:t>company for a year </a:t>
          </a:r>
          <a:r>
            <a:rPr lang="en-US" sz="1200" kern="1200" dirty="0"/>
            <a:t>and </a:t>
          </a:r>
          <a:r>
            <a:rPr lang="en-US" sz="1200" kern="1200" dirty="0" err="1"/>
            <a:t>is not dismissed</a:t>
          </a:r>
          <a:r>
            <a:rPr lang="en-US" sz="1200" kern="1200" dirty="0"/>
            <a:t>. </a:t>
          </a:r>
          <a:r>
            <a:rPr lang="en-US" sz="1200" kern="1200" dirty="0" err="1"/>
            <a:t>Is </a:t>
          </a:r>
          <a:r>
            <a:rPr lang="en-US" sz="1200" kern="1200" dirty="0"/>
            <a:t>A's </a:t>
          </a:r>
          <a:r>
            <a:rPr lang="en-US" sz="1200" kern="1200" dirty="0" err="1"/>
            <a:t>dismissal valid</a:t>
          </a:r>
          <a:r>
            <a:rPr lang="en-US" sz="1200" kern="1200" dirty="0"/>
            <a:t>?   </a:t>
          </a:r>
        </a:p>
      </dsp:txBody>
      <dsp:txXfrm>
        <a:off x="1435590" y="531"/>
        <a:ext cx="4732020" cy="1242935"/>
      </dsp:txXfrm>
    </dsp:sp>
    <dsp:sp modelId="{C70158D8-D574-4B13-8136-B14C400DC629}">
      <dsp:nvSpPr>
        <dsp:cNvPr id="0" name=""/>
        <dsp:cNvSpPr/>
      </dsp:nvSpPr>
      <dsp:spPr>
        <a:xfrm>
          <a:off x="6167610" y="53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577850">
            <a:lnSpc>
              <a:spcPct val="100000"/>
            </a:lnSpc>
            <a:spcBef>
              <a:spcPct val="0"/>
            </a:spcBef>
            <a:spcAft>
              <a:spcPct val="35000"/>
            </a:spcAft>
            <a:buNone/>
          </a:pPr>
          <a:r>
            <a:rPr lang="de-DE" sz="1300" kern="1200" dirty="0"/>
            <a:t>No, staff shortages are indeed an operational reason. However, the social selection was not made correctly. An action for unfair dismissal is therefore likely to be successful. </a:t>
          </a:r>
          <a:endParaRPr lang="en-US" sz="1300" kern="1200" dirty="0"/>
        </a:p>
      </dsp:txBody>
      <dsp:txXfrm>
        <a:off x="6167610" y="531"/>
        <a:ext cx="4347989" cy="1242935"/>
      </dsp:txXfrm>
    </dsp:sp>
    <dsp:sp modelId="{6E44EE83-D906-4952-AEBF-CBF958A18A1F}">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E66592-00B6-4812-8F2F-5B20D055DDCA}">
      <dsp:nvSpPr>
        <dsp:cNvPr id="0" name=""/>
        <dsp:cNvSpPr/>
      </dsp:nvSpPr>
      <dsp:spPr>
        <a:xfrm>
          <a:off x="375988" y="1833861"/>
          <a:ext cx="683614" cy="68361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2EFA03-CB1B-46BC-B2A1-88EC7D73073F}">
      <dsp:nvSpPr>
        <dsp:cNvPr id="0" name=""/>
        <dsp:cNvSpPr/>
      </dsp:nvSpPr>
      <dsp:spPr>
        <a:xfrm>
          <a:off x="1435590" y="155420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622300">
            <a:lnSpc>
              <a:spcPct val="100000"/>
            </a:lnSpc>
            <a:spcBef>
              <a:spcPct val="0"/>
            </a:spcBef>
            <a:spcAft>
              <a:spcPct val="35000"/>
            </a:spcAft>
            <a:buNone/>
          </a:pPr>
          <a:r>
            <a:rPr lang="de-DE" sz="1400" kern="1200" dirty="0"/>
            <a:t>Truck driver F has her driver's license revoked due to a criminal offense. The employer then terminates her employment. Is the dismissal effective? </a:t>
          </a:r>
          <a:endParaRPr lang="en-US" sz="1400" kern="1200" dirty="0"/>
        </a:p>
      </dsp:txBody>
      <dsp:txXfrm>
        <a:off x="1435590" y="1554201"/>
        <a:ext cx="4732020" cy="1242935"/>
      </dsp:txXfrm>
    </dsp:sp>
    <dsp:sp modelId="{3F2394AE-98E9-45F6-8F3F-5C71AFBF3B3B}">
      <dsp:nvSpPr>
        <dsp:cNvPr id="0" name=""/>
        <dsp:cNvSpPr/>
      </dsp:nvSpPr>
      <dsp:spPr>
        <a:xfrm>
          <a:off x="6167610" y="155420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577850">
            <a:lnSpc>
              <a:spcPct val="100000"/>
            </a:lnSpc>
            <a:spcBef>
              <a:spcPct val="0"/>
            </a:spcBef>
            <a:spcAft>
              <a:spcPct val="35000"/>
            </a:spcAft>
            <a:buNone/>
          </a:pPr>
          <a:endParaRPr lang="en-US" sz="1300" kern="1200" dirty="0"/>
        </a:p>
      </dsp:txBody>
      <dsp:txXfrm>
        <a:off x="6167610" y="1554201"/>
        <a:ext cx="4347989" cy="1242935"/>
      </dsp:txXfrm>
    </dsp:sp>
    <dsp:sp modelId="{6AAC2B60-0AF0-45EB-8F0B-9ABE266F5F2D}">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9D5AF0-1924-4D3F-AA5A-415EFEB32E79}">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043564-CD1A-491D-8F94-CDDAFD323245}">
      <dsp:nvSpPr>
        <dsp:cNvPr id="0" name=""/>
        <dsp:cNvSpPr/>
      </dsp:nvSpPr>
      <dsp:spPr>
        <a:xfrm>
          <a:off x="1435590" y="3107870"/>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622300">
            <a:lnSpc>
              <a:spcPct val="100000"/>
            </a:lnSpc>
            <a:spcBef>
              <a:spcPct val="0"/>
            </a:spcBef>
            <a:spcAft>
              <a:spcPct val="35000"/>
            </a:spcAft>
            <a:buNone/>
          </a:pPr>
          <a:r>
            <a:rPr lang="de-DE" sz="1400" kern="1200" dirty="0"/>
            <a:t>Employee P makes comments to his two female colleagues about the </a:t>
          </a:r>
          <a:r>
            <a:rPr lang="de-DE" sz="1400" b="0" i="0" kern="1200" dirty="0"/>
            <a:t>size of their breasts and the posture of women with large breasts. The employer then terminates P's employment without notice. Is the dismissal effective? </a:t>
          </a:r>
          <a:endParaRPr lang="en-US" sz="1400" kern="1200" dirty="0"/>
        </a:p>
      </dsp:txBody>
      <dsp:txXfrm>
        <a:off x="1435590" y="3107870"/>
        <a:ext cx="4732020" cy="1242935"/>
      </dsp:txXfrm>
    </dsp:sp>
    <dsp:sp modelId="{3BF61B33-9823-4B94-8C0F-D956A4876534}">
      <dsp:nvSpPr>
        <dsp:cNvPr id="0" name=""/>
        <dsp:cNvSpPr/>
      </dsp:nvSpPr>
      <dsp:spPr>
        <a:xfrm>
          <a:off x="6167610" y="3107870"/>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577850">
            <a:lnSpc>
              <a:spcPct val="100000"/>
            </a:lnSpc>
            <a:spcBef>
              <a:spcPct val="0"/>
            </a:spcBef>
            <a:spcAft>
              <a:spcPct val="35000"/>
            </a:spcAft>
            <a:buNone/>
          </a:pPr>
          <a:endParaRPr lang="en-US" sz="1300" kern="1200" dirty="0"/>
        </a:p>
      </dsp:txBody>
      <dsp:txXfrm>
        <a:off x="6167610" y="3107870"/>
        <a:ext cx="4347989" cy="12429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E8F3C-891D-4B98-B1B2-0C2B0960EE5D}">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B44A24-B267-4F66-8CBD-0DB3782026B6}">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BA24A2-5345-45E5-B80C-4E5941F7A475}">
      <dsp:nvSpPr>
        <dsp:cNvPr id="0" name=""/>
        <dsp:cNvSpPr/>
      </dsp:nvSpPr>
      <dsp:spPr>
        <a:xfrm>
          <a:off x="1435590" y="53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533400">
            <a:lnSpc>
              <a:spcPct val="100000"/>
            </a:lnSpc>
            <a:spcBef>
              <a:spcPct val="0"/>
            </a:spcBef>
            <a:spcAft>
              <a:spcPct val="35000"/>
            </a:spcAft>
            <a:buNone/>
          </a:pPr>
          <a:r>
            <a:rPr lang="en-US" sz="1200" kern="1200" dirty="0"/>
            <a:t>56-year-old employee A has </a:t>
          </a:r>
          <a:r>
            <a:rPr lang="en-US" sz="1200" kern="1200" dirty="0" err="1"/>
            <a:t>two dependent </a:t>
          </a:r>
          <a:r>
            <a:rPr lang="en-US" sz="1200" kern="1200" dirty="0"/>
            <a:t>children </a:t>
          </a:r>
          <a:r>
            <a:rPr lang="en-US" sz="1200" kern="1200" dirty="0" err="1"/>
            <a:t>and has been working for a security company for ten </a:t>
          </a:r>
          <a:r>
            <a:rPr lang="en-US" sz="1200" kern="1200" dirty="0"/>
            <a:t>years. </a:t>
          </a:r>
          <a:r>
            <a:rPr lang="en-US" sz="1200" kern="1200" dirty="0" err="1"/>
            <a:t>Due </a:t>
          </a:r>
          <a:r>
            <a:rPr lang="en-US" sz="1200" kern="1200" dirty="0"/>
            <a:t>to </a:t>
          </a:r>
          <a:r>
            <a:rPr lang="en-US" sz="1200" kern="1200" dirty="0" err="1"/>
            <a:t>a lack of orders, </a:t>
          </a:r>
          <a:r>
            <a:rPr lang="en-US" sz="1200" kern="1200" dirty="0"/>
            <a:t>the </a:t>
          </a:r>
          <a:r>
            <a:rPr lang="en-US" sz="1200" kern="1200" dirty="0" err="1"/>
            <a:t>security company needs fewer </a:t>
          </a:r>
          <a:r>
            <a:rPr lang="en-US" sz="1200" kern="1200" dirty="0"/>
            <a:t>staff and </a:t>
          </a:r>
          <a:r>
            <a:rPr lang="en-US" sz="1200" kern="1200" dirty="0" err="1"/>
            <a:t>gives notice to </a:t>
          </a:r>
          <a:r>
            <a:rPr lang="en-US" sz="1200" kern="1200" dirty="0"/>
            <a:t>A. The </a:t>
          </a:r>
          <a:r>
            <a:rPr lang="en-US" sz="1200" kern="1200" dirty="0" err="1"/>
            <a:t>childless </a:t>
          </a:r>
          <a:r>
            <a:rPr lang="en-US" sz="1200" kern="1200" dirty="0"/>
            <a:t>22-year-old B </a:t>
          </a:r>
          <a:r>
            <a:rPr lang="en-US" sz="1200" kern="1200" dirty="0" err="1"/>
            <a:t>has </a:t>
          </a:r>
          <a:r>
            <a:rPr lang="en-US" sz="1200" kern="1200" dirty="0"/>
            <a:t>the </a:t>
          </a:r>
          <a:r>
            <a:rPr lang="en-US" sz="1200" kern="1200" dirty="0" err="1"/>
            <a:t>same job as </a:t>
          </a:r>
          <a:r>
            <a:rPr lang="en-US" sz="1200" kern="1200" dirty="0"/>
            <a:t>A, </a:t>
          </a:r>
          <a:r>
            <a:rPr lang="en-US" sz="1200" kern="1200" dirty="0" err="1"/>
            <a:t>has been working </a:t>
          </a:r>
          <a:r>
            <a:rPr lang="en-US" sz="1200" kern="1200" dirty="0"/>
            <a:t>for the </a:t>
          </a:r>
          <a:r>
            <a:rPr lang="en-US" sz="1200" kern="1200" dirty="0" err="1"/>
            <a:t>company for a year </a:t>
          </a:r>
          <a:r>
            <a:rPr lang="en-US" sz="1200" kern="1200" dirty="0"/>
            <a:t>and </a:t>
          </a:r>
          <a:r>
            <a:rPr lang="en-US" sz="1200" kern="1200" dirty="0" err="1"/>
            <a:t>is not dismissed</a:t>
          </a:r>
          <a:r>
            <a:rPr lang="en-US" sz="1200" kern="1200" dirty="0"/>
            <a:t>. </a:t>
          </a:r>
          <a:r>
            <a:rPr lang="en-US" sz="1200" kern="1200" dirty="0" err="1"/>
            <a:t>Is </a:t>
          </a:r>
          <a:r>
            <a:rPr lang="en-US" sz="1200" kern="1200" dirty="0"/>
            <a:t>A's </a:t>
          </a:r>
          <a:r>
            <a:rPr lang="en-US" sz="1200" kern="1200" dirty="0" err="1"/>
            <a:t>dismissal valid</a:t>
          </a:r>
          <a:r>
            <a:rPr lang="en-US" sz="1200" kern="1200" dirty="0"/>
            <a:t>?   </a:t>
          </a:r>
        </a:p>
      </dsp:txBody>
      <dsp:txXfrm>
        <a:off x="1435590" y="531"/>
        <a:ext cx="4732020" cy="1242935"/>
      </dsp:txXfrm>
    </dsp:sp>
    <dsp:sp modelId="{C70158D8-D574-4B13-8136-B14C400DC629}">
      <dsp:nvSpPr>
        <dsp:cNvPr id="0" name=""/>
        <dsp:cNvSpPr/>
      </dsp:nvSpPr>
      <dsp:spPr>
        <a:xfrm>
          <a:off x="6167610" y="53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577850">
            <a:lnSpc>
              <a:spcPct val="100000"/>
            </a:lnSpc>
            <a:spcBef>
              <a:spcPct val="0"/>
            </a:spcBef>
            <a:spcAft>
              <a:spcPct val="35000"/>
            </a:spcAft>
            <a:buNone/>
          </a:pPr>
          <a:r>
            <a:rPr lang="de-DE" sz="1300" kern="1200" dirty="0"/>
            <a:t>No, staff shortages are indeed an operational reason. However, the social selection was not made correctly. An action for unfair dismissal is therefore likely to be successful. </a:t>
          </a:r>
          <a:endParaRPr lang="en-US" sz="1300" kern="1200" dirty="0"/>
        </a:p>
      </dsp:txBody>
      <dsp:txXfrm>
        <a:off x="6167610" y="531"/>
        <a:ext cx="4347989" cy="1242935"/>
      </dsp:txXfrm>
    </dsp:sp>
    <dsp:sp modelId="{6E44EE83-D906-4952-AEBF-CBF958A18A1F}">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E66592-00B6-4812-8F2F-5B20D055DDCA}">
      <dsp:nvSpPr>
        <dsp:cNvPr id="0" name=""/>
        <dsp:cNvSpPr/>
      </dsp:nvSpPr>
      <dsp:spPr>
        <a:xfrm>
          <a:off x="375988" y="1833861"/>
          <a:ext cx="683614" cy="68361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2EFA03-CB1B-46BC-B2A1-88EC7D73073F}">
      <dsp:nvSpPr>
        <dsp:cNvPr id="0" name=""/>
        <dsp:cNvSpPr/>
      </dsp:nvSpPr>
      <dsp:spPr>
        <a:xfrm>
          <a:off x="1435590" y="155420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622300">
            <a:lnSpc>
              <a:spcPct val="100000"/>
            </a:lnSpc>
            <a:spcBef>
              <a:spcPct val="0"/>
            </a:spcBef>
            <a:spcAft>
              <a:spcPct val="35000"/>
            </a:spcAft>
            <a:buNone/>
          </a:pPr>
          <a:r>
            <a:rPr lang="de-DE" sz="1400" kern="1200" dirty="0"/>
            <a:t>Truck driver F has her driver's license revoked due to a criminal offense. The employer then terminates her employment. Is the dismissal effective? </a:t>
          </a:r>
          <a:endParaRPr lang="en-US" sz="1400" kern="1200" dirty="0"/>
        </a:p>
      </dsp:txBody>
      <dsp:txXfrm>
        <a:off x="1435590" y="1554201"/>
        <a:ext cx="4732020" cy="1242935"/>
      </dsp:txXfrm>
    </dsp:sp>
    <dsp:sp modelId="{3F2394AE-98E9-45F6-8F3F-5C71AFBF3B3B}">
      <dsp:nvSpPr>
        <dsp:cNvPr id="0" name=""/>
        <dsp:cNvSpPr/>
      </dsp:nvSpPr>
      <dsp:spPr>
        <a:xfrm>
          <a:off x="6167610" y="155420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577850">
            <a:lnSpc>
              <a:spcPct val="100000"/>
            </a:lnSpc>
            <a:spcBef>
              <a:spcPct val="0"/>
            </a:spcBef>
            <a:spcAft>
              <a:spcPct val="35000"/>
            </a:spcAft>
            <a:buNone/>
          </a:pPr>
          <a:r>
            <a:rPr lang="de-DE" sz="1300" kern="1200" dirty="0"/>
            <a:t>Yes, the revocation of the driving license represents the loss of an official permit and this is mandatory for the performance of the work. </a:t>
          </a:r>
          <a:endParaRPr lang="en-US" sz="1300" kern="1200" dirty="0"/>
        </a:p>
      </dsp:txBody>
      <dsp:txXfrm>
        <a:off x="6167610" y="1554201"/>
        <a:ext cx="4347989" cy="1242935"/>
      </dsp:txXfrm>
    </dsp:sp>
    <dsp:sp modelId="{6AAC2B60-0AF0-45EB-8F0B-9ABE266F5F2D}">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9D5AF0-1924-4D3F-AA5A-415EFEB32E79}">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043564-CD1A-491D-8F94-CDDAFD323245}">
      <dsp:nvSpPr>
        <dsp:cNvPr id="0" name=""/>
        <dsp:cNvSpPr/>
      </dsp:nvSpPr>
      <dsp:spPr>
        <a:xfrm>
          <a:off x="1435590" y="3107870"/>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622300">
            <a:lnSpc>
              <a:spcPct val="100000"/>
            </a:lnSpc>
            <a:spcBef>
              <a:spcPct val="0"/>
            </a:spcBef>
            <a:spcAft>
              <a:spcPct val="35000"/>
            </a:spcAft>
            <a:buNone/>
          </a:pPr>
          <a:r>
            <a:rPr lang="de-DE" sz="1400" kern="1200" dirty="0"/>
            <a:t>Employee P makes comments to his two female colleagues about the </a:t>
          </a:r>
          <a:r>
            <a:rPr lang="de-DE" sz="1400" b="0" i="0" kern="1200" dirty="0"/>
            <a:t>size of their breasts and the posture of women with large breasts. The employer then terminates P's employment without notice. Is the dismissal effective? </a:t>
          </a:r>
          <a:endParaRPr lang="en-US" sz="1400" kern="1200" dirty="0"/>
        </a:p>
      </dsp:txBody>
      <dsp:txXfrm>
        <a:off x="1435590" y="3107870"/>
        <a:ext cx="4732020" cy="1242935"/>
      </dsp:txXfrm>
    </dsp:sp>
    <dsp:sp modelId="{3BF61B33-9823-4B94-8C0F-D956A4876534}">
      <dsp:nvSpPr>
        <dsp:cNvPr id="0" name=""/>
        <dsp:cNvSpPr/>
      </dsp:nvSpPr>
      <dsp:spPr>
        <a:xfrm>
          <a:off x="6167610" y="3107870"/>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577850">
            <a:lnSpc>
              <a:spcPct val="100000"/>
            </a:lnSpc>
            <a:spcBef>
              <a:spcPct val="0"/>
            </a:spcBef>
            <a:spcAft>
              <a:spcPct val="35000"/>
            </a:spcAft>
            <a:buNone/>
          </a:pPr>
          <a:endParaRPr lang="en-US" sz="1300" kern="1200" dirty="0"/>
        </a:p>
      </dsp:txBody>
      <dsp:txXfrm>
        <a:off x="6167610" y="3107870"/>
        <a:ext cx="4347989" cy="124293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E8F3C-891D-4B98-B1B2-0C2B0960EE5D}">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B44A24-B267-4F66-8CBD-0DB3782026B6}">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BA24A2-5345-45E5-B80C-4E5941F7A475}">
      <dsp:nvSpPr>
        <dsp:cNvPr id="0" name=""/>
        <dsp:cNvSpPr/>
      </dsp:nvSpPr>
      <dsp:spPr>
        <a:xfrm>
          <a:off x="1435590" y="53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533400">
            <a:lnSpc>
              <a:spcPct val="100000"/>
            </a:lnSpc>
            <a:spcBef>
              <a:spcPct val="0"/>
            </a:spcBef>
            <a:spcAft>
              <a:spcPct val="35000"/>
            </a:spcAft>
            <a:buNone/>
          </a:pPr>
          <a:r>
            <a:rPr lang="en-US" sz="1200" kern="1200" dirty="0"/>
            <a:t>56-year-old employee A has </a:t>
          </a:r>
          <a:r>
            <a:rPr lang="en-US" sz="1200" kern="1200" dirty="0" err="1"/>
            <a:t>two dependent </a:t>
          </a:r>
          <a:r>
            <a:rPr lang="en-US" sz="1200" kern="1200" dirty="0"/>
            <a:t>children </a:t>
          </a:r>
          <a:r>
            <a:rPr lang="en-US" sz="1200" kern="1200" dirty="0" err="1"/>
            <a:t>and has been working for a security company for ten </a:t>
          </a:r>
          <a:r>
            <a:rPr lang="en-US" sz="1200" kern="1200" dirty="0"/>
            <a:t>years. </a:t>
          </a:r>
          <a:r>
            <a:rPr lang="en-US" sz="1200" kern="1200" dirty="0" err="1"/>
            <a:t>Due </a:t>
          </a:r>
          <a:r>
            <a:rPr lang="en-US" sz="1200" kern="1200" dirty="0"/>
            <a:t>to </a:t>
          </a:r>
          <a:r>
            <a:rPr lang="en-US" sz="1200" kern="1200" dirty="0" err="1"/>
            <a:t>a lack of orders, </a:t>
          </a:r>
          <a:r>
            <a:rPr lang="en-US" sz="1200" kern="1200" dirty="0"/>
            <a:t>the </a:t>
          </a:r>
          <a:r>
            <a:rPr lang="en-US" sz="1200" kern="1200" dirty="0" err="1"/>
            <a:t>security company needs fewer </a:t>
          </a:r>
          <a:r>
            <a:rPr lang="en-US" sz="1200" kern="1200" dirty="0"/>
            <a:t>staff and </a:t>
          </a:r>
          <a:r>
            <a:rPr lang="en-US" sz="1200" kern="1200" dirty="0" err="1"/>
            <a:t>gives notice to </a:t>
          </a:r>
          <a:r>
            <a:rPr lang="en-US" sz="1200" kern="1200" dirty="0"/>
            <a:t>A. The </a:t>
          </a:r>
          <a:r>
            <a:rPr lang="en-US" sz="1200" kern="1200" dirty="0" err="1"/>
            <a:t>childless </a:t>
          </a:r>
          <a:r>
            <a:rPr lang="en-US" sz="1200" kern="1200" dirty="0"/>
            <a:t>22-year-old B </a:t>
          </a:r>
          <a:r>
            <a:rPr lang="en-US" sz="1200" kern="1200" dirty="0" err="1"/>
            <a:t>has </a:t>
          </a:r>
          <a:r>
            <a:rPr lang="en-US" sz="1200" kern="1200" dirty="0"/>
            <a:t>the </a:t>
          </a:r>
          <a:r>
            <a:rPr lang="en-US" sz="1200" kern="1200" dirty="0" err="1"/>
            <a:t>same job as </a:t>
          </a:r>
          <a:r>
            <a:rPr lang="en-US" sz="1200" kern="1200" dirty="0"/>
            <a:t>A, </a:t>
          </a:r>
          <a:r>
            <a:rPr lang="en-US" sz="1200" kern="1200" dirty="0" err="1"/>
            <a:t>has been working </a:t>
          </a:r>
          <a:r>
            <a:rPr lang="en-US" sz="1200" kern="1200" dirty="0"/>
            <a:t>for the </a:t>
          </a:r>
          <a:r>
            <a:rPr lang="en-US" sz="1200" kern="1200" dirty="0" err="1"/>
            <a:t>company for a year </a:t>
          </a:r>
          <a:r>
            <a:rPr lang="en-US" sz="1200" kern="1200" dirty="0"/>
            <a:t>and </a:t>
          </a:r>
          <a:r>
            <a:rPr lang="en-US" sz="1200" kern="1200" dirty="0" err="1"/>
            <a:t>is not dismissed</a:t>
          </a:r>
          <a:r>
            <a:rPr lang="en-US" sz="1200" kern="1200" dirty="0"/>
            <a:t>. </a:t>
          </a:r>
          <a:r>
            <a:rPr lang="en-US" sz="1200" kern="1200" dirty="0" err="1"/>
            <a:t>Is </a:t>
          </a:r>
          <a:r>
            <a:rPr lang="en-US" sz="1200" kern="1200" dirty="0"/>
            <a:t>A's </a:t>
          </a:r>
          <a:r>
            <a:rPr lang="en-US" sz="1200" kern="1200" dirty="0" err="1"/>
            <a:t>dismissal valid</a:t>
          </a:r>
          <a:r>
            <a:rPr lang="en-US" sz="1200" kern="1200" dirty="0"/>
            <a:t>?   </a:t>
          </a:r>
        </a:p>
      </dsp:txBody>
      <dsp:txXfrm>
        <a:off x="1435590" y="531"/>
        <a:ext cx="4732020" cy="1242935"/>
      </dsp:txXfrm>
    </dsp:sp>
    <dsp:sp modelId="{C70158D8-D574-4B13-8136-B14C400DC629}">
      <dsp:nvSpPr>
        <dsp:cNvPr id="0" name=""/>
        <dsp:cNvSpPr/>
      </dsp:nvSpPr>
      <dsp:spPr>
        <a:xfrm>
          <a:off x="6167610" y="53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577850">
            <a:lnSpc>
              <a:spcPct val="100000"/>
            </a:lnSpc>
            <a:spcBef>
              <a:spcPct val="0"/>
            </a:spcBef>
            <a:spcAft>
              <a:spcPct val="35000"/>
            </a:spcAft>
            <a:buNone/>
          </a:pPr>
          <a:r>
            <a:rPr lang="de-DE" sz="1300" kern="1200" dirty="0"/>
            <a:t>No, staff shortages are indeed an operational reason. However, the social selection was not made correctly. An action for unfair dismissal is therefore likely to be successful. </a:t>
          </a:r>
          <a:endParaRPr lang="en-US" sz="1300" kern="1200" dirty="0"/>
        </a:p>
      </dsp:txBody>
      <dsp:txXfrm>
        <a:off x="6167610" y="531"/>
        <a:ext cx="4347989" cy="1242935"/>
      </dsp:txXfrm>
    </dsp:sp>
    <dsp:sp modelId="{6E44EE83-D906-4952-AEBF-CBF958A18A1F}">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E66592-00B6-4812-8F2F-5B20D055DDCA}">
      <dsp:nvSpPr>
        <dsp:cNvPr id="0" name=""/>
        <dsp:cNvSpPr/>
      </dsp:nvSpPr>
      <dsp:spPr>
        <a:xfrm>
          <a:off x="375988" y="1833861"/>
          <a:ext cx="683614" cy="68361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2EFA03-CB1B-46BC-B2A1-88EC7D73073F}">
      <dsp:nvSpPr>
        <dsp:cNvPr id="0" name=""/>
        <dsp:cNvSpPr/>
      </dsp:nvSpPr>
      <dsp:spPr>
        <a:xfrm>
          <a:off x="1435590" y="155420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622300">
            <a:lnSpc>
              <a:spcPct val="100000"/>
            </a:lnSpc>
            <a:spcBef>
              <a:spcPct val="0"/>
            </a:spcBef>
            <a:spcAft>
              <a:spcPct val="35000"/>
            </a:spcAft>
            <a:buNone/>
          </a:pPr>
          <a:r>
            <a:rPr lang="de-DE" sz="1400" kern="1200" dirty="0"/>
            <a:t>Truck driver F has her driver's license revoked due to a criminal offense. The employer then terminates her employment. Is the dismissal effective? </a:t>
          </a:r>
          <a:endParaRPr lang="en-US" sz="1400" kern="1200" dirty="0"/>
        </a:p>
      </dsp:txBody>
      <dsp:txXfrm>
        <a:off x="1435590" y="1554201"/>
        <a:ext cx="4732020" cy="1242935"/>
      </dsp:txXfrm>
    </dsp:sp>
    <dsp:sp modelId="{3F2394AE-98E9-45F6-8F3F-5C71AFBF3B3B}">
      <dsp:nvSpPr>
        <dsp:cNvPr id="0" name=""/>
        <dsp:cNvSpPr/>
      </dsp:nvSpPr>
      <dsp:spPr>
        <a:xfrm>
          <a:off x="6167610" y="155420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577850">
            <a:lnSpc>
              <a:spcPct val="100000"/>
            </a:lnSpc>
            <a:spcBef>
              <a:spcPct val="0"/>
            </a:spcBef>
            <a:spcAft>
              <a:spcPct val="35000"/>
            </a:spcAft>
            <a:buNone/>
          </a:pPr>
          <a:r>
            <a:rPr lang="de-DE" sz="1300" kern="1200" dirty="0"/>
            <a:t>Yes, the revocation of the driving license represents the loss of an official permit and is mandatory for the performance of the work. </a:t>
          </a:r>
          <a:endParaRPr lang="en-US" sz="1300" kern="1200" dirty="0"/>
        </a:p>
      </dsp:txBody>
      <dsp:txXfrm>
        <a:off x="6167610" y="1554201"/>
        <a:ext cx="4347989" cy="1242935"/>
      </dsp:txXfrm>
    </dsp:sp>
    <dsp:sp modelId="{6AAC2B60-0AF0-45EB-8F0B-9ABE266F5F2D}">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9D5AF0-1924-4D3F-AA5A-415EFEB32E79}">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043564-CD1A-491D-8F94-CDDAFD323245}">
      <dsp:nvSpPr>
        <dsp:cNvPr id="0" name=""/>
        <dsp:cNvSpPr/>
      </dsp:nvSpPr>
      <dsp:spPr>
        <a:xfrm>
          <a:off x="1435590" y="3107870"/>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622300">
            <a:lnSpc>
              <a:spcPct val="100000"/>
            </a:lnSpc>
            <a:spcBef>
              <a:spcPct val="0"/>
            </a:spcBef>
            <a:spcAft>
              <a:spcPct val="35000"/>
            </a:spcAft>
            <a:buNone/>
          </a:pPr>
          <a:r>
            <a:rPr lang="de-DE" sz="1400" kern="1200" dirty="0"/>
            <a:t>Employee P makes comments to his two female colleagues about the </a:t>
          </a:r>
          <a:r>
            <a:rPr lang="de-DE" sz="1400" b="0" i="0" kern="1200" dirty="0"/>
            <a:t>size of their breasts and the posture of women with large breasts. The employer then terminates P's employment without notice. Is the dismissal effective? </a:t>
          </a:r>
          <a:endParaRPr lang="en-US" sz="1400" kern="1200" dirty="0"/>
        </a:p>
      </dsp:txBody>
      <dsp:txXfrm>
        <a:off x="1435590" y="3107870"/>
        <a:ext cx="4732020" cy="1242935"/>
      </dsp:txXfrm>
    </dsp:sp>
    <dsp:sp modelId="{3BF61B33-9823-4B94-8C0F-D956A4876534}">
      <dsp:nvSpPr>
        <dsp:cNvPr id="0" name=""/>
        <dsp:cNvSpPr/>
      </dsp:nvSpPr>
      <dsp:spPr>
        <a:xfrm>
          <a:off x="6167610" y="3107870"/>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577850">
            <a:lnSpc>
              <a:spcPct val="100000"/>
            </a:lnSpc>
            <a:spcBef>
              <a:spcPct val="0"/>
            </a:spcBef>
            <a:spcAft>
              <a:spcPct val="35000"/>
            </a:spcAft>
            <a:buNone/>
          </a:pPr>
          <a:r>
            <a:rPr lang="de-DE" sz="1300" kern="1200" dirty="0"/>
            <a:t>The LAG Cologne denies this. A </a:t>
          </a:r>
          <a:r>
            <a:rPr lang="de-DE" sz="1300" kern="1200" dirty="0" err="1"/>
            <a:t>warning</a:t>
          </a:r>
          <a:r>
            <a:rPr lang="de-DE" sz="1300" kern="1200" dirty="0"/>
            <a:t> </a:t>
          </a:r>
          <a:r>
            <a:rPr lang="de-DE" sz="1300" kern="1200" dirty="0" err="1"/>
            <a:t>letter</a:t>
          </a:r>
          <a:r>
            <a:rPr lang="de-DE" sz="1300" kern="1200" dirty="0"/>
            <a:t> </a:t>
          </a:r>
          <a:r>
            <a:rPr lang="de-DE" sz="1300" kern="1200" dirty="0" err="1"/>
            <a:t>would</a:t>
          </a:r>
          <a:r>
            <a:rPr lang="de-DE" sz="1300" kern="1200" dirty="0"/>
            <a:t> have been required first. The action for protection against dismissal was successful (see LAG Cologne of 27.8.2020 - </a:t>
          </a:r>
          <a:r>
            <a:rPr lang="de-DE" sz="1300" b="0" i="0" kern="1200" dirty="0"/>
            <a:t>8 Sa 135/20). </a:t>
          </a:r>
          <a:endParaRPr lang="en-US" sz="1300" kern="1200" dirty="0"/>
        </a:p>
      </dsp:txBody>
      <dsp:txXfrm>
        <a:off x="6167610" y="3107870"/>
        <a:ext cx="4347989" cy="1242935"/>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DDE4D6-0D9D-45FB-8426-33C6BA49D19F}"/>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47B8A29C-347D-4810-8EA1-E6120B5D4B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8C0D0FF-5199-45A7-B9AF-659B5F354127}"/>
              </a:ext>
            </a:extLst>
          </p:cNvPr>
          <p:cNvSpPr>
            <a:spLocks noGrp="1"/>
          </p:cNvSpPr>
          <p:nvPr>
            <p:ph type="dt" sz="half" idx="10"/>
          </p:nvPr>
        </p:nvSpPr>
        <p:spPr/>
        <p:txBody>
          <a:bodyPr/>
          <a:lstStyle/>
          <a:p>
            <a:fld id="{DDDE321B-D0E3-4E41-84E9-B57DBF5CEA5B}" type="datetimeFigureOut">
              <a:rPr lang="de-DE" smtClean="0"/>
              <a:t>05.11.2025</a:t>
            </a:fld>
            <a:endParaRPr lang="de-DE" dirty="0"/>
          </a:p>
        </p:txBody>
      </p:sp>
      <p:sp>
        <p:nvSpPr>
          <p:cNvPr id="5" name="Fußzeilenplatzhalter 4">
            <a:extLst>
              <a:ext uri="{FF2B5EF4-FFF2-40B4-BE49-F238E27FC236}">
                <a16:creationId xmlns:a16="http://schemas.microsoft.com/office/drawing/2014/main" id="{4AE0E06F-0E63-4248-8854-11516D1E8683}"/>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09C02AE5-9625-4E36-8A1C-69C39721A5A1}"/>
              </a:ext>
            </a:extLst>
          </p:cNvPr>
          <p:cNvSpPr>
            <a:spLocks noGrp="1"/>
          </p:cNvSpPr>
          <p:nvPr>
            <p:ph type="sldNum" sz="quarter" idx="12"/>
          </p:nvPr>
        </p:nvSpPr>
        <p:spPr/>
        <p:txBody>
          <a:bodyPr/>
          <a:lstStyle/>
          <a:p>
            <a:fld id="{2F6DC409-087F-4370-B1DE-8EF42C7FD4A8}" type="slidenum">
              <a:rPr lang="de-DE" smtClean="0"/>
              <a:t>‹Nr.›</a:t>
            </a:fld>
            <a:endParaRPr lang="de-DE" dirty="0"/>
          </a:p>
        </p:txBody>
      </p:sp>
    </p:spTree>
    <p:extLst>
      <p:ext uri="{BB962C8B-B14F-4D97-AF65-F5344CB8AC3E}">
        <p14:creationId xmlns:p14="http://schemas.microsoft.com/office/powerpoint/2010/main" val="933768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B2EF01-2E1C-4FFB-9D19-7423D184E2EA}"/>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A6C40FC-E1DC-4F9E-8EF6-5322C7FFF21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74A798A-1D67-48BA-8D9A-288E872B09AB}"/>
              </a:ext>
            </a:extLst>
          </p:cNvPr>
          <p:cNvSpPr>
            <a:spLocks noGrp="1"/>
          </p:cNvSpPr>
          <p:nvPr>
            <p:ph type="dt" sz="half" idx="10"/>
          </p:nvPr>
        </p:nvSpPr>
        <p:spPr/>
        <p:txBody>
          <a:bodyPr/>
          <a:lstStyle/>
          <a:p>
            <a:fld id="{DDDE321B-D0E3-4E41-84E9-B57DBF5CEA5B}" type="datetimeFigureOut">
              <a:rPr lang="de-DE" smtClean="0"/>
              <a:t>05.11.2025</a:t>
            </a:fld>
            <a:endParaRPr lang="de-DE" dirty="0"/>
          </a:p>
        </p:txBody>
      </p:sp>
      <p:sp>
        <p:nvSpPr>
          <p:cNvPr id="5" name="Fußzeilenplatzhalter 4">
            <a:extLst>
              <a:ext uri="{FF2B5EF4-FFF2-40B4-BE49-F238E27FC236}">
                <a16:creationId xmlns:a16="http://schemas.microsoft.com/office/drawing/2014/main" id="{FD29F93A-B9EE-4DAB-A5B6-0BF5F65BD3B9}"/>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6D9DA35A-7E78-4734-BF89-6E7A2A4B0919}"/>
              </a:ext>
            </a:extLst>
          </p:cNvPr>
          <p:cNvSpPr>
            <a:spLocks noGrp="1"/>
          </p:cNvSpPr>
          <p:nvPr>
            <p:ph type="sldNum" sz="quarter" idx="12"/>
          </p:nvPr>
        </p:nvSpPr>
        <p:spPr/>
        <p:txBody>
          <a:bodyPr/>
          <a:lstStyle/>
          <a:p>
            <a:fld id="{2F6DC409-087F-4370-B1DE-8EF42C7FD4A8}" type="slidenum">
              <a:rPr lang="de-DE" smtClean="0"/>
              <a:t>‹Nr.›</a:t>
            </a:fld>
            <a:endParaRPr lang="de-DE" dirty="0"/>
          </a:p>
        </p:txBody>
      </p:sp>
    </p:spTree>
    <p:extLst>
      <p:ext uri="{BB962C8B-B14F-4D97-AF65-F5344CB8AC3E}">
        <p14:creationId xmlns:p14="http://schemas.microsoft.com/office/powerpoint/2010/main" val="479884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0BEDCC2-C420-4C90-84A3-5199C1982ED4}"/>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16ED37FF-8CA2-4313-A40F-4ED0BB98E2D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6F61AAE-101B-471C-AE73-1EFA19B5B527}"/>
              </a:ext>
            </a:extLst>
          </p:cNvPr>
          <p:cNvSpPr>
            <a:spLocks noGrp="1"/>
          </p:cNvSpPr>
          <p:nvPr>
            <p:ph type="dt" sz="half" idx="10"/>
          </p:nvPr>
        </p:nvSpPr>
        <p:spPr/>
        <p:txBody>
          <a:bodyPr/>
          <a:lstStyle/>
          <a:p>
            <a:fld id="{DDDE321B-D0E3-4E41-84E9-B57DBF5CEA5B}" type="datetimeFigureOut">
              <a:rPr lang="de-DE" smtClean="0"/>
              <a:t>05.11.2025</a:t>
            </a:fld>
            <a:endParaRPr lang="de-DE" dirty="0"/>
          </a:p>
        </p:txBody>
      </p:sp>
      <p:sp>
        <p:nvSpPr>
          <p:cNvPr id="5" name="Fußzeilenplatzhalter 4">
            <a:extLst>
              <a:ext uri="{FF2B5EF4-FFF2-40B4-BE49-F238E27FC236}">
                <a16:creationId xmlns:a16="http://schemas.microsoft.com/office/drawing/2014/main" id="{C641DE0D-21D1-4354-A47B-7FE5E2B838A2}"/>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FB8163EC-149E-4537-A22C-67F94AB07D52}"/>
              </a:ext>
            </a:extLst>
          </p:cNvPr>
          <p:cNvSpPr>
            <a:spLocks noGrp="1"/>
          </p:cNvSpPr>
          <p:nvPr>
            <p:ph type="sldNum" sz="quarter" idx="12"/>
          </p:nvPr>
        </p:nvSpPr>
        <p:spPr/>
        <p:txBody>
          <a:bodyPr/>
          <a:lstStyle/>
          <a:p>
            <a:fld id="{2F6DC409-087F-4370-B1DE-8EF42C7FD4A8}" type="slidenum">
              <a:rPr lang="de-DE" smtClean="0"/>
              <a:t>‹Nr.›</a:t>
            </a:fld>
            <a:endParaRPr lang="de-DE" dirty="0"/>
          </a:p>
        </p:txBody>
      </p:sp>
    </p:spTree>
    <p:extLst>
      <p:ext uri="{BB962C8B-B14F-4D97-AF65-F5344CB8AC3E}">
        <p14:creationId xmlns:p14="http://schemas.microsoft.com/office/powerpoint/2010/main" val="1673032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624000" y="5640000"/>
            <a:ext cx="10080000" cy="432000"/>
          </a:xfrm>
        </p:spPr>
        <p:txBody>
          <a:bodyPr/>
          <a:lstStyle>
            <a:lvl1pPr marL="0" indent="0" algn="l">
              <a:lnSpc>
                <a:spcPts val="3200"/>
              </a:lnSpc>
              <a:spcAft>
                <a:spcPts val="0"/>
              </a:spcAft>
              <a:buFont typeface="Arial" panose="020B0604020202020204" pitchFamily="34" charset="0"/>
              <a:buNone/>
              <a:defRPr sz="2000" b="0">
                <a:solidFill>
                  <a:schemeClr val="bg2"/>
                </a:solidFill>
              </a:defRPr>
            </a:lvl1pPr>
            <a:lvl2pPr marL="0" indent="0" algn="l">
              <a:lnSpc>
                <a:spcPts val="3200"/>
              </a:lnSpc>
              <a:spcAft>
                <a:spcPts val="0"/>
              </a:spcAft>
              <a:buFont typeface="Arial" panose="020B0604020202020204" pitchFamily="34" charset="0"/>
              <a:buNone/>
              <a:defRPr sz="2000" b="0">
                <a:solidFill>
                  <a:schemeClr val="bg2"/>
                </a:solidFill>
              </a:defRPr>
            </a:lvl2pPr>
            <a:lvl3pPr marL="0" indent="0" algn="l">
              <a:lnSpc>
                <a:spcPts val="3200"/>
              </a:lnSpc>
              <a:spcAft>
                <a:spcPts val="0"/>
              </a:spcAft>
              <a:buFont typeface="Arial" panose="020B0604020202020204" pitchFamily="34" charset="0"/>
              <a:buNone/>
              <a:defRPr sz="2000" b="0">
                <a:solidFill>
                  <a:schemeClr val="bg2"/>
                </a:solidFill>
              </a:defRPr>
            </a:lvl3pPr>
            <a:lvl4pPr marL="0" indent="0" algn="l">
              <a:lnSpc>
                <a:spcPts val="3200"/>
              </a:lnSpc>
              <a:spcAft>
                <a:spcPts val="0"/>
              </a:spcAft>
              <a:buFont typeface="Arial" panose="020B0604020202020204" pitchFamily="34" charset="0"/>
              <a:buNone/>
              <a:defRPr sz="2000" b="0">
                <a:solidFill>
                  <a:schemeClr val="bg2"/>
                </a:solidFill>
              </a:defRPr>
            </a:lvl4pPr>
            <a:lvl5pPr marL="0" indent="0" algn="l">
              <a:lnSpc>
                <a:spcPts val="3200"/>
              </a:lnSpc>
              <a:spcAft>
                <a:spcPts val="0"/>
              </a:spcAft>
              <a:buFont typeface="Arial" panose="020B0604020202020204" pitchFamily="34" charset="0"/>
              <a:buNone/>
              <a:defRPr sz="2000" b="0">
                <a:solidFill>
                  <a:schemeClr val="bg2"/>
                </a:solidFill>
              </a:defRPr>
            </a:lvl5pPr>
            <a:lvl6pPr marL="0" indent="0" algn="l">
              <a:lnSpc>
                <a:spcPts val="3200"/>
              </a:lnSpc>
              <a:spcAft>
                <a:spcPts val="0"/>
              </a:spcAft>
              <a:buFont typeface="Arial" panose="020B0604020202020204" pitchFamily="34" charset="0"/>
              <a:buNone/>
              <a:defRPr sz="2000" b="0">
                <a:solidFill>
                  <a:schemeClr val="bg2"/>
                </a:solidFill>
              </a:defRPr>
            </a:lvl6pPr>
            <a:lvl7pPr marL="0" indent="0" algn="l">
              <a:lnSpc>
                <a:spcPts val="3200"/>
              </a:lnSpc>
              <a:spcAft>
                <a:spcPts val="0"/>
              </a:spcAft>
              <a:buFont typeface="Arial" panose="020B0604020202020204" pitchFamily="34" charset="0"/>
              <a:buNone/>
              <a:defRPr sz="2000" b="0">
                <a:solidFill>
                  <a:schemeClr val="bg2"/>
                </a:solidFill>
              </a:defRPr>
            </a:lvl7pPr>
            <a:lvl8pPr marL="0" indent="0" algn="l">
              <a:lnSpc>
                <a:spcPts val="3200"/>
              </a:lnSpc>
              <a:spcAft>
                <a:spcPts val="0"/>
              </a:spcAft>
              <a:buFont typeface="Arial" panose="020B0604020202020204" pitchFamily="34" charset="0"/>
              <a:buNone/>
              <a:defRPr sz="2000" b="0">
                <a:solidFill>
                  <a:schemeClr val="bg2"/>
                </a:solidFill>
              </a:defRPr>
            </a:lvl8pPr>
            <a:lvl9pPr marL="0" indent="0" algn="l">
              <a:lnSpc>
                <a:spcPts val="3200"/>
              </a:lnSpc>
              <a:spcAft>
                <a:spcPts val="0"/>
              </a:spcAft>
              <a:buFont typeface="Arial" panose="020B0604020202020204" pitchFamily="34" charset="0"/>
              <a:buNone/>
              <a:defRPr sz="2000" b="0">
                <a:solidFill>
                  <a:schemeClr val="bg2"/>
                </a:solidFill>
              </a:defRPr>
            </a:lvl9pPr>
          </a:lstStyle>
          <a:p>
            <a:pPr lvl="0"/>
            <a:r>
              <a:rPr lang="de-DE" dirty="0"/>
              <a:t>Untertitel</a:t>
            </a:r>
          </a:p>
        </p:txBody>
      </p:sp>
      <p:sp>
        <p:nvSpPr>
          <p:cNvPr id="7" name="Datumsplatzhalter 6"/>
          <p:cNvSpPr>
            <a:spLocks noGrp="1"/>
          </p:cNvSpPr>
          <p:nvPr>
            <p:ph type="dt" sz="half" idx="10"/>
          </p:nvPr>
        </p:nvSpPr>
        <p:spPr>
          <a:xfrm>
            <a:off x="624000" y="6240000"/>
            <a:ext cx="10080000" cy="192000"/>
          </a:xfrm>
        </p:spPr>
        <p:txBody>
          <a:bodyPr/>
          <a:lstStyle>
            <a:lvl1pPr>
              <a:defRPr sz="1200">
                <a:solidFill>
                  <a:schemeClr val="tx2"/>
                </a:solidFill>
              </a:defRPr>
            </a:lvl1pPr>
          </a:lstStyle>
          <a:p>
            <a:endParaRPr lang="de-DE" dirty="0"/>
          </a:p>
        </p:txBody>
      </p:sp>
      <p:pic>
        <p:nvPicPr>
          <p:cNvPr id="6" name="Grafik 5">
            <a:extLst>
              <a:ext uri="{FF2B5EF4-FFF2-40B4-BE49-F238E27FC236}">
                <a16:creationId xmlns:a16="http://schemas.microsoft.com/office/drawing/2014/main" id="{70D81F06-1D47-4C44-8C29-89662B0E161D}"/>
              </a:ext>
            </a:extLst>
          </p:cNvPr>
          <p:cNvPicPr>
            <a:picLocks noChangeAspect="1"/>
          </p:cNvPicPr>
          <p:nvPr userDrawn="1"/>
        </p:nvPicPr>
        <p:blipFill>
          <a:blip r:embed="rId2"/>
          <a:stretch>
            <a:fillRect/>
          </a:stretch>
        </p:blipFill>
        <p:spPr>
          <a:xfrm>
            <a:off x="624000" y="4665600"/>
            <a:ext cx="3340800" cy="231864"/>
          </a:xfrm>
          <a:prstGeom prst="rect">
            <a:avLst/>
          </a:prstGeom>
        </p:spPr>
      </p:pic>
      <p:sp>
        <p:nvSpPr>
          <p:cNvPr id="22" name="Bildplatzhalter 21">
            <a:extLst>
              <a:ext uri="{FF2B5EF4-FFF2-40B4-BE49-F238E27FC236}">
                <a16:creationId xmlns:a16="http://schemas.microsoft.com/office/drawing/2014/main" id="{84C7B36F-18FD-48F5-9A0D-FC40AEE68D0C}"/>
              </a:ext>
            </a:extLst>
          </p:cNvPr>
          <p:cNvSpPr>
            <a:spLocks noGrp="1"/>
          </p:cNvSpPr>
          <p:nvPr>
            <p:ph type="pic" sz="quarter" idx="13"/>
          </p:nvPr>
        </p:nvSpPr>
        <p:spPr>
          <a:xfrm>
            <a:off x="-1" y="-1"/>
            <a:ext cx="10910400" cy="4248000"/>
          </a:xfrm>
          <a:custGeom>
            <a:avLst/>
            <a:gdLst>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5201 w 8182800"/>
              <a:gd name="connsiteY4" fmla="*/ 1440001 h 3186000"/>
              <a:gd name="connsiteX5" fmla="*/ 8182800 w 8182800"/>
              <a:gd name="connsiteY5" fmla="*/ 1440001 h 3186000"/>
              <a:gd name="connsiteX6" fmla="*/ 8182800 w 8182800"/>
              <a:gd name="connsiteY6" fmla="*/ 3186000 h 3186000"/>
              <a:gd name="connsiteX7" fmla="*/ 0 w 8182800"/>
              <a:gd name="connsiteY7" fmla="*/ 3186000 h 31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82800" h="3186000">
                <a:moveTo>
                  <a:pt x="0" y="0"/>
                </a:moveTo>
                <a:lnTo>
                  <a:pt x="8182800" y="0"/>
                </a:lnTo>
                <a:lnTo>
                  <a:pt x="8182800" y="1"/>
                </a:lnTo>
                <a:lnTo>
                  <a:pt x="7225201" y="1"/>
                </a:lnTo>
                <a:lnTo>
                  <a:pt x="7225201" y="1440001"/>
                </a:lnTo>
                <a:lnTo>
                  <a:pt x="8182800" y="1440001"/>
                </a:lnTo>
                <a:lnTo>
                  <a:pt x="8182800" y="3186000"/>
                </a:lnTo>
                <a:lnTo>
                  <a:pt x="0" y="3186000"/>
                </a:lnTo>
                <a:close/>
              </a:path>
            </a:pathLst>
          </a:custGeom>
          <a:solidFill>
            <a:schemeClr val="bg1">
              <a:lumMod val="85000"/>
            </a:schemeClr>
          </a:solidFill>
        </p:spPr>
        <p:txBody>
          <a:bodyPr wrap="square" anchor="ctr">
            <a:noAutofit/>
          </a:bodyPr>
          <a:lstStyle>
            <a:lvl1pPr algn="ctr">
              <a:defRPr/>
            </a:lvl1pPr>
          </a:lstStyle>
          <a:p>
            <a:r>
              <a:rPr lang="de-DE" dirty="0"/>
              <a:t>Bild durch Klicken auf Symbol hinzufügen</a:t>
            </a:r>
          </a:p>
        </p:txBody>
      </p:sp>
      <p:pic>
        <p:nvPicPr>
          <p:cNvPr id="16" name="Grafik 15">
            <a:extLst>
              <a:ext uri="{FF2B5EF4-FFF2-40B4-BE49-F238E27FC236}">
                <a16:creationId xmlns:a16="http://schemas.microsoft.com/office/drawing/2014/main" id="{C28E9FB3-DC3C-4E55-9877-2DEEAAB32903}"/>
              </a:ext>
            </a:extLst>
          </p:cNvPr>
          <p:cNvPicPr>
            <a:picLocks noChangeAspect="1"/>
          </p:cNvPicPr>
          <p:nvPr userDrawn="1"/>
        </p:nvPicPr>
        <p:blipFill>
          <a:blip r:embed="rId3"/>
          <a:stretch>
            <a:fillRect/>
          </a:stretch>
        </p:blipFill>
        <p:spPr>
          <a:xfrm>
            <a:off x="9633600" y="0"/>
            <a:ext cx="1920483" cy="1920000"/>
          </a:xfrm>
          <a:prstGeom prst="rect">
            <a:avLst/>
          </a:prstGeom>
        </p:spPr>
      </p:pic>
      <p:sp>
        <p:nvSpPr>
          <p:cNvPr id="23" name="Titel 22">
            <a:extLst>
              <a:ext uri="{FF2B5EF4-FFF2-40B4-BE49-F238E27FC236}">
                <a16:creationId xmlns:a16="http://schemas.microsoft.com/office/drawing/2014/main" id="{259FB325-4F00-4E24-9BB5-CBE59A8EE6E3}"/>
              </a:ext>
            </a:extLst>
          </p:cNvPr>
          <p:cNvSpPr>
            <a:spLocks noGrp="1"/>
          </p:cNvSpPr>
          <p:nvPr>
            <p:ph type="title"/>
          </p:nvPr>
        </p:nvSpPr>
        <p:spPr>
          <a:xfrm>
            <a:off x="624000" y="5193600"/>
            <a:ext cx="4703915" cy="432000"/>
          </a:xfrm>
        </p:spPr>
        <p:txBody>
          <a:bodyPr/>
          <a:lstStyle>
            <a:lvl1pPr>
              <a:lnSpc>
                <a:spcPts val="3333"/>
              </a:lnSpc>
              <a:defRPr cap="all" baseline="0"/>
            </a:lvl1pPr>
          </a:lstStyle>
          <a:p>
            <a:pPr lvl="0"/>
            <a:r>
              <a:rPr lang="de-DE"/>
              <a:t>Mastertitelformat bearbeiten</a:t>
            </a:r>
            <a:endParaRPr lang="de-DE" dirty="0"/>
          </a:p>
        </p:txBody>
      </p:sp>
      <p:sp>
        <p:nvSpPr>
          <p:cNvPr id="4" name="Bildplatzhalter 3">
            <a:extLst>
              <a:ext uri="{FF2B5EF4-FFF2-40B4-BE49-F238E27FC236}">
                <a16:creationId xmlns:a16="http://schemas.microsoft.com/office/drawing/2014/main" id="{EA11C8C5-D6EB-4C5D-9539-1ADEFC0908BE}"/>
              </a:ext>
            </a:extLst>
          </p:cNvPr>
          <p:cNvSpPr>
            <a:spLocks noGrp="1"/>
          </p:cNvSpPr>
          <p:nvPr>
            <p:ph type="pic" sz="quarter" idx="14" hasCustomPrompt="1"/>
          </p:nvPr>
        </p:nvSpPr>
        <p:spPr>
          <a:xfrm>
            <a:off x="7569599" y="5193600"/>
            <a:ext cx="3340800" cy="432000"/>
          </a:xfrm>
        </p:spPr>
        <p:txBody>
          <a:bodyPr anchor="ctr" anchorCtr="0"/>
          <a:lstStyle>
            <a:lvl1pPr algn="ctr">
              <a:defRPr sz="1400"/>
            </a:lvl1pPr>
          </a:lstStyle>
          <a:p>
            <a:r>
              <a:rPr lang="de-DE" dirty="0"/>
              <a:t>Logo auf Platzhalter ziehen</a:t>
            </a:r>
          </a:p>
        </p:txBody>
      </p:sp>
    </p:spTree>
    <p:extLst>
      <p:ext uri="{BB962C8B-B14F-4D97-AF65-F5344CB8AC3E}">
        <p14:creationId xmlns:p14="http://schemas.microsoft.com/office/powerpoint/2010/main" val="32486784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12192000" cy="686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de-DE" sz="2400"/>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624000" y="1008000"/>
            <a:ext cx="10896000" cy="960000"/>
          </a:xfrm>
        </p:spPr>
        <p:txBody>
          <a:bodyPr/>
          <a:lstStyle>
            <a:lvl1pPr>
              <a:lnSpc>
                <a:spcPts val="7600"/>
              </a:lnSpc>
              <a:defRPr sz="6400" b="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624000" y="1968589"/>
            <a:ext cx="10896000" cy="1919817"/>
          </a:xfrm>
        </p:spPr>
        <p:txBody>
          <a:bodyPr/>
          <a:lstStyle>
            <a:lvl1pPr>
              <a:lnSpc>
                <a:spcPts val="7600"/>
              </a:lnSpc>
              <a:defRPr sz="6400" b="1">
                <a:solidFill>
                  <a:schemeClr val="bg1"/>
                </a:solidFill>
              </a:defRPr>
            </a:lvl1pPr>
            <a:lvl2pPr>
              <a:lnSpc>
                <a:spcPts val="7600"/>
              </a:lnSpc>
              <a:defRPr sz="6400" b="1">
                <a:solidFill>
                  <a:schemeClr val="bg1"/>
                </a:solidFill>
              </a:defRPr>
            </a:lvl2pPr>
            <a:lvl3pPr>
              <a:lnSpc>
                <a:spcPts val="7600"/>
              </a:lnSpc>
              <a:defRPr sz="6400" b="1">
                <a:solidFill>
                  <a:schemeClr val="bg1"/>
                </a:solidFill>
              </a:defRPr>
            </a:lvl3pPr>
            <a:lvl4pPr>
              <a:lnSpc>
                <a:spcPts val="7600"/>
              </a:lnSpc>
              <a:defRPr sz="6400" b="1">
                <a:solidFill>
                  <a:schemeClr val="bg1"/>
                </a:solidFill>
              </a:defRPr>
            </a:lvl4pPr>
            <a:lvl5pPr>
              <a:lnSpc>
                <a:spcPts val="7600"/>
              </a:lnSpc>
              <a:defRPr sz="6400" b="1">
                <a:solidFill>
                  <a:schemeClr val="bg1"/>
                </a:solidFill>
              </a:defRPr>
            </a:lvl5pPr>
            <a:lvl6pPr>
              <a:lnSpc>
                <a:spcPts val="7600"/>
              </a:lnSpc>
              <a:defRPr sz="6400" b="1">
                <a:solidFill>
                  <a:schemeClr val="bg1"/>
                </a:solidFill>
              </a:defRPr>
            </a:lvl6pPr>
            <a:lvl7pPr>
              <a:lnSpc>
                <a:spcPts val="7600"/>
              </a:lnSpc>
              <a:defRPr sz="6400" b="1">
                <a:solidFill>
                  <a:schemeClr val="bg1"/>
                </a:solidFill>
              </a:defRPr>
            </a:lvl7pPr>
            <a:lvl8pPr>
              <a:lnSpc>
                <a:spcPts val="7600"/>
              </a:lnSpc>
              <a:defRPr sz="6400" b="1">
                <a:solidFill>
                  <a:schemeClr val="bg1"/>
                </a:solidFill>
              </a:defRPr>
            </a:lvl8pPr>
            <a:lvl9pPr>
              <a:lnSpc>
                <a:spcPts val="7600"/>
              </a:lnSpc>
              <a:defRPr sz="6400" b="1">
                <a:solidFill>
                  <a:schemeClr val="bg1"/>
                </a:solidFill>
              </a:defRPr>
            </a:lvl9pPr>
          </a:lstStyle>
          <a:p>
            <a:pPr lvl="0"/>
            <a:r>
              <a:rPr lang="de-DE" dirty="0"/>
              <a:t>Hervorhebung</a:t>
            </a:r>
          </a:p>
        </p:txBody>
      </p:sp>
    </p:spTree>
    <p:extLst>
      <p:ext uri="{BB962C8B-B14F-4D97-AF65-F5344CB8AC3E}">
        <p14:creationId xmlns:p14="http://schemas.microsoft.com/office/powerpoint/2010/main" val="1725430380"/>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4D3595-A979-425E-A0DD-027F0EE59BD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BC8A4E4-3416-4159-B630-0059E520DF43}"/>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D141AC1-DB5E-438A-8BA9-3ECB4A6CC4FF}"/>
              </a:ext>
            </a:extLst>
          </p:cNvPr>
          <p:cNvSpPr>
            <a:spLocks noGrp="1"/>
          </p:cNvSpPr>
          <p:nvPr>
            <p:ph type="dt" sz="half" idx="10"/>
          </p:nvPr>
        </p:nvSpPr>
        <p:spPr/>
        <p:txBody>
          <a:bodyPr/>
          <a:lstStyle/>
          <a:p>
            <a:fld id="{DDDE321B-D0E3-4E41-84E9-B57DBF5CEA5B}" type="datetimeFigureOut">
              <a:rPr lang="de-DE" smtClean="0"/>
              <a:t>05.11.2025</a:t>
            </a:fld>
            <a:endParaRPr lang="de-DE" dirty="0"/>
          </a:p>
        </p:txBody>
      </p:sp>
      <p:sp>
        <p:nvSpPr>
          <p:cNvPr id="5" name="Fußzeilenplatzhalter 4">
            <a:extLst>
              <a:ext uri="{FF2B5EF4-FFF2-40B4-BE49-F238E27FC236}">
                <a16:creationId xmlns:a16="http://schemas.microsoft.com/office/drawing/2014/main" id="{81A3DD71-B182-4326-88E9-84B2BE0A91EE}"/>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6B1BE722-A3C3-4E85-B02E-211A16E4C723}"/>
              </a:ext>
            </a:extLst>
          </p:cNvPr>
          <p:cNvSpPr>
            <a:spLocks noGrp="1"/>
          </p:cNvSpPr>
          <p:nvPr>
            <p:ph type="sldNum" sz="quarter" idx="12"/>
          </p:nvPr>
        </p:nvSpPr>
        <p:spPr/>
        <p:txBody>
          <a:bodyPr/>
          <a:lstStyle/>
          <a:p>
            <a:fld id="{2F6DC409-087F-4370-B1DE-8EF42C7FD4A8}" type="slidenum">
              <a:rPr lang="de-DE" smtClean="0"/>
              <a:t>‹Nr.›</a:t>
            </a:fld>
            <a:endParaRPr lang="de-DE" dirty="0"/>
          </a:p>
        </p:txBody>
      </p:sp>
    </p:spTree>
    <p:extLst>
      <p:ext uri="{BB962C8B-B14F-4D97-AF65-F5344CB8AC3E}">
        <p14:creationId xmlns:p14="http://schemas.microsoft.com/office/powerpoint/2010/main" val="250491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D4A213-1CE9-4EED-B918-128A9A9FD182}"/>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058DB66C-40CA-4404-9C41-87E81AEBAE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A052FC1-E2F4-4143-B092-2CA51F754C3D}"/>
              </a:ext>
            </a:extLst>
          </p:cNvPr>
          <p:cNvSpPr>
            <a:spLocks noGrp="1"/>
          </p:cNvSpPr>
          <p:nvPr>
            <p:ph type="dt" sz="half" idx="10"/>
          </p:nvPr>
        </p:nvSpPr>
        <p:spPr/>
        <p:txBody>
          <a:bodyPr/>
          <a:lstStyle/>
          <a:p>
            <a:fld id="{DDDE321B-D0E3-4E41-84E9-B57DBF5CEA5B}" type="datetimeFigureOut">
              <a:rPr lang="de-DE" smtClean="0"/>
              <a:t>05.11.2025</a:t>
            </a:fld>
            <a:endParaRPr lang="de-DE" dirty="0"/>
          </a:p>
        </p:txBody>
      </p:sp>
      <p:sp>
        <p:nvSpPr>
          <p:cNvPr id="5" name="Fußzeilenplatzhalter 4">
            <a:extLst>
              <a:ext uri="{FF2B5EF4-FFF2-40B4-BE49-F238E27FC236}">
                <a16:creationId xmlns:a16="http://schemas.microsoft.com/office/drawing/2014/main" id="{C1A5D1C6-C8C4-4B76-A8E8-61AC7BEDFC4A}"/>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97CB942C-492B-4EA2-BD28-D05788DB7724}"/>
              </a:ext>
            </a:extLst>
          </p:cNvPr>
          <p:cNvSpPr>
            <a:spLocks noGrp="1"/>
          </p:cNvSpPr>
          <p:nvPr>
            <p:ph type="sldNum" sz="quarter" idx="12"/>
          </p:nvPr>
        </p:nvSpPr>
        <p:spPr/>
        <p:txBody>
          <a:bodyPr/>
          <a:lstStyle/>
          <a:p>
            <a:fld id="{2F6DC409-087F-4370-B1DE-8EF42C7FD4A8}" type="slidenum">
              <a:rPr lang="de-DE" smtClean="0"/>
              <a:t>‹Nr.›</a:t>
            </a:fld>
            <a:endParaRPr lang="de-DE" dirty="0"/>
          </a:p>
        </p:txBody>
      </p:sp>
    </p:spTree>
    <p:extLst>
      <p:ext uri="{BB962C8B-B14F-4D97-AF65-F5344CB8AC3E}">
        <p14:creationId xmlns:p14="http://schemas.microsoft.com/office/powerpoint/2010/main" val="3216855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28B26E-CCF4-48F5-9B0D-B712D469EA3D}"/>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00BB0A3-E258-4B7B-A8FC-75915504BD74}"/>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5B71AFB-4761-45CC-B274-C398AC1DC8F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00671C45-419F-4676-9EC9-69E115F13575}"/>
              </a:ext>
            </a:extLst>
          </p:cNvPr>
          <p:cNvSpPr>
            <a:spLocks noGrp="1"/>
          </p:cNvSpPr>
          <p:nvPr>
            <p:ph type="dt" sz="half" idx="10"/>
          </p:nvPr>
        </p:nvSpPr>
        <p:spPr/>
        <p:txBody>
          <a:bodyPr/>
          <a:lstStyle/>
          <a:p>
            <a:fld id="{DDDE321B-D0E3-4E41-84E9-B57DBF5CEA5B}" type="datetimeFigureOut">
              <a:rPr lang="de-DE" smtClean="0"/>
              <a:t>05.11.2025</a:t>
            </a:fld>
            <a:endParaRPr lang="de-DE" dirty="0"/>
          </a:p>
        </p:txBody>
      </p:sp>
      <p:sp>
        <p:nvSpPr>
          <p:cNvPr id="6" name="Fußzeilenplatzhalter 5">
            <a:extLst>
              <a:ext uri="{FF2B5EF4-FFF2-40B4-BE49-F238E27FC236}">
                <a16:creationId xmlns:a16="http://schemas.microsoft.com/office/drawing/2014/main" id="{2DA4C0DE-7C24-484F-AECF-78EB55B50292}"/>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7B951DC3-E017-4517-9920-07B4574D0B15}"/>
              </a:ext>
            </a:extLst>
          </p:cNvPr>
          <p:cNvSpPr>
            <a:spLocks noGrp="1"/>
          </p:cNvSpPr>
          <p:nvPr>
            <p:ph type="sldNum" sz="quarter" idx="12"/>
          </p:nvPr>
        </p:nvSpPr>
        <p:spPr/>
        <p:txBody>
          <a:bodyPr/>
          <a:lstStyle/>
          <a:p>
            <a:fld id="{2F6DC409-087F-4370-B1DE-8EF42C7FD4A8}" type="slidenum">
              <a:rPr lang="de-DE" smtClean="0"/>
              <a:t>‹Nr.›</a:t>
            </a:fld>
            <a:endParaRPr lang="de-DE" dirty="0"/>
          </a:p>
        </p:txBody>
      </p:sp>
    </p:spTree>
    <p:extLst>
      <p:ext uri="{BB962C8B-B14F-4D97-AF65-F5344CB8AC3E}">
        <p14:creationId xmlns:p14="http://schemas.microsoft.com/office/powerpoint/2010/main" val="4108619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76A3E0-589E-41CC-BDDD-2C37E94D6AC6}"/>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3C60EB3-E0A1-4AAE-A34F-FA215B207F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780D4429-BBE6-4C16-A0B6-42ACA66124A7}"/>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C299BAC4-ED82-4ECA-A0A9-BED74688C6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115AAD2-468A-46D9-B794-244D22EAA415}"/>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20828ECC-2DC0-4F28-8222-83966B8CE936}"/>
              </a:ext>
            </a:extLst>
          </p:cNvPr>
          <p:cNvSpPr>
            <a:spLocks noGrp="1"/>
          </p:cNvSpPr>
          <p:nvPr>
            <p:ph type="dt" sz="half" idx="10"/>
          </p:nvPr>
        </p:nvSpPr>
        <p:spPr/>
        <p:txBody>
          <a:bodyPr/>
          <a:lstStyle/>
          <a:p>
            <a:fld id="{DDDE321B-D0E3-4E41-84E9-B57DBF5CEA5B}" type="datetimeFigureOut">
              <a:rPr lang="de-DE" smtClean="0"/>
              <a:t>05.11.2025</a:t>
            </a:fld>
            <a:endParaRPr lang="de-DE" dirty="0"/>
          </a:p>
        </p:txBody>
      </p:sp>
      <p:sp>
        <p:nvSpPr>
          <p:cNvPr id="8" name="Fußzeilenplatzhalter 7">
            <a:extLst>
              <a:ext uri="{FF2B5EF4-FFF2-40B4-BE49-F238E27FC236}">
                <a16:creationId xmlns:a16="http://schemas.microsoft.com/office/drawing/2014/main" id="{89769033-143E-4D33-9979-9E49D70E5A24}"/>
              </a:ext>
            </a:extLst>
          </p:cNvPr>
          <p:cNvSpPr>
            <a:spLocks noGrp="1"/>
          </p:cNvSpPr>
          <p:nvPr>
            <p:ph type="ftr" sz="quarter" idx="11"/>
          </p:nvPr>
        </p:nvSpPr>
        <p:spPr/>
        <p:txBody>
          <a:bodyPr/>
          <a:lstStyle/>
          <a:p>
            <a:endParaRPr lang="de-DE" dirty="0"/>
          </a:p>
        </p:txBody>
      </p:sp>
      <p:sp>
        <p:nvSpPr>
          <p:cNvPr id="9" name="Foliennummernplatzhalter 8">
            <a:extLst>
              <a:ext uri="{FF2B5EF4-FFF2-40B4-BE49-F238E27FC236}">
                <a16:creationId xmlns:a16="http://schemas.microsoft.com/office/drawing/2014/main" id="{1A1EA407-14A4-43FC-BBE1-C9613FA4D03F}"/>
              </a:ext>
            </a:extLst>
          </p:cNvPr>
          <p:cNvSpPr>
            <a:spLocks noGrp="1"/>
          </p:cNvSpPr>
          <p:nvPr>
            <p:ph type="sldNum" sz="quarter" idx="12"/>
          </p:nvPr>
        </p:nvSpPr>
        <p:spPr/>
        <p:txBody>
          <a:bodyPr/>
          <a:lstStyle/>
          <a:p>
            <a:fld id="{2F6DC409-087F-4370-B1DE-8EF42C7FD4A8}" type="slidenum">
              <a:rPr lang="de-DE" smtClean="0"/>
              <a:t>‹Nr.›</a:t>
            </a:fld>
            <a:endParaRPr lang="de-DE" dirty="0"/>
          </a:p>
        </p:txBody>
      </p:sp>
    </p:spTree>
    <p:extLst>
      <p:ext uri="{BB962C8B-B14F-4D97-AF65-F5344CB8AC3E}">
        <p14:creationId xmlns:p14="http://schemas.microsoft.com/office/powerpoint/2010/main" val="3844756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5BCF4-C1D2-4617-BB4E-686B3029F81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0F15B5F1-9874-47BF-980C-1FD6C347A451}"/>
              </a:ext>
            </a:extLst>
          </p:cNvPr>
          <p:cNvSpPr>
            <a:spLocks noGrp="1"/>
          </p:cNvSpPr>
          <p:nvPr>
            <p:ph type="dt" sz="half" idx="10"/>
          </p:nvPr>
        </p:nvSpPr>
        <p:spPr/>
        <p:txBody>
          <a:bodyPr/>
          <a:lstStyle/>
          <a:p>
            <a:fld id="{DDDE321B-D0E3-4E41-84E9-B57DBF5CEA5B}" type="datetimeFigureOut">
              <a:rPr lang="de-DE" smtClean="0"/>
              <a:t>05.11.2025</a:t>
            </a:fld>
            <a:endParaRPr lang="de-DE" dirty="0"/>
          </a:p>
        </p:txBody>
      </p:sp>
      <p:sp>
        <p:nvSpPr>
          <p:cNvPr id="4" name="Fußzeilenplatzhalter 3">
            <a:extLst>
              <a:ext uri="{FF2B5EF4-FFF2-40B4-BE49-F238E27FC236}">
                <a16:creationId xmlns:a16="http://schemas.microsoft.com/office/drawing/2014/main" id="{9FB3EBFC-8F09-4A98-9CE0-A111DC8E142A}"/>
              </a:ext>
            </a:extLst>
          </p:cNvPr>
          <p:cNvSpPr>
            <a:spLocks noGrp="1"/>
          </p:cNvSpPr>
          <p:nvPr>
            <p:ph type="ftr" sz="quarter" idx="11"/>
          </p:nvPr>
        </p:nvSpPr>
        <p:spPr/>
        <p:txBody>
          <a:bodyPr/>
          <a:lstStyle/>
          <a:p>
            <a:endParaRPr lang="de-DE" dirty="0"/>
          </a:p>
        </p:txBody>
      </p:sp>
      <p:sp>
        <p:nvSpPr>
          <p:cNvPr id="5" name="Foliennummernplatzhalter 4">
            <a:extLst>
              <a:ext uri="{FF2B5EF4-FFF2-40B4-BE49-F238E27FC236}">
                <a16:creationId xmlns:a16="http://schemas.microsoft.com/office/drawing/2014/main" id="{76309FEE-89B7-4113-BD92-F2D77789A573}"/>
              </a:ext>
            </a:extLst>
          </p:cNvPr>
          <p:cNvSpPr>
            <a:spLocks noGrp="1"/>
          </p:cNvSpPr>
          <p:nvPr>
            <p:ph type="sldNum" sz="quarter" idx="12"/>
          </p:nvPr>
        </p:nvSpPr>
        <p:spPr/>
        <p:txBody>
          <a:bodyPr/>
          <a:lstStyle/>
          <a:p>
            <a:fld id="{2F6DC409-087F-4370-B1DE-8EF42C7FD4A8}" type="slidenum">
              <a:rPr lang="de-DE" smtClean="0"/>
              <a:t>‹Nr.›</a:t>
            </a:fld>
            <a:endParaRPr lang="de-DE" dirty="0"/>
          </a:p>
        </p:txBody>
      </p:sp>
    </p:spTree>
    <p:extLst>
      <p:ext uri="{BB962C8B-B14F-4D97-AF65-F5344CB8AC3E}">
        <p14:creationId xmlns:p14="http://schemas.microsoft.com/office/powerpoint/2010/main" val="3777337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23ABA5C4-87A5-4704-94BD-1BEEFEFDB1B1}"/>
              </a:ext>
            </a:extLst>
          </p:cNvPr>
          <p:cNvSpPr>
            <a:spLocks noGrp="1"/>
          </p:cNvSpPr>
          <p:nvPr>
            <p:ph type="dt" sz="half" idx="10"/>
          </p:nvPr>
        </p:nvSpPr>
        <p:spPr/>
        <p:txBody>
          <a:bodyPr/>
          <a:lstStyle/>
          <a:p>
            <a:fld id="{DDDE321B-D0E3-4E41-84E9-B57DBF5CEA5B}" type="datetimeFigureOut">
              <a:rPr lang="de-DE" smtClean="0"/>
              <a:t>05.11.2025</a:t>
            </a:fld>
            <a:endParaRPr lang="de-DE" dirty="0"/>
          </a:p>
        </p:txBody>
      </p:sp>
      <p:sp>
        <p:nvSpPr>
          <p:cNvPr id="3" name="Fußzeilenplatzhalter 2">
            <a:extLst>
              <a:ext uri="{FF2B5EF4-FFF2-40B4-BE49-F238E27FC236}">
                <a16:creationId xmlns:a16="http://schemas.microsoft.com/office/drawing/2014/main" id="{15289D1C-15EA-464B-BDD5-F71389DB6274}"/>
              </a:ext>
            </a:extLst>
          </p:cNvPr>
          <p:cNvSpPr>
            <a:spLocks noGrp="1"/>
          </p:cNvSpPr>
          <p:nvPr>
            <p:ph type="ftr" sz="quarter" idx="11"/>
          </p:nvPr>
        </p:nvSpPr>
        <p:spPr/>
        <p:txBody>
          <a:bodyPr/>
          <a:lstStyle/>
          <a:p>
            <a:endParaRPr lang="de-DE" dirty="0"/>
          </a:p>
        </p:txBody>
      </p:sp>
      <p:sp>
        <p:nvSpPr>
          <p:cNvPr id="4" name="Foliennummernplatzhalter 3">
            <a:extLst>
              <a:ext uri="{FF2B5EF4-FFF2-40B4-BE49-F238E27FC236}">
                <a16:creationId xmlns:a16="http://schemas.microsoft.com/office/drawing/2014/main" id="{33A8EF01-1A19-4DFE-B36A-10A77514DF8B}"/>
              </a:ext>
            </a:extLst>
          </p:cNvPr>
          <p:cNvSpPr>
            <a:spLocks noGrp="1"/>
          </p:cNvSpPr>
          <p:nvPr>
            <p:ph type="sldNum" sz="quarter" idx="12"/>
          </p:nvPr>
        </p:nvSpPr>
        <p:spPr/>
        <p:txBody>
          <a:bodyPr/>
          <a:lstStyle/>
          <a:p>
            <a:fld id="{2F6DC409-087F-4370-B1DE-8EF42C7FD4A8}" type="slidenum">
              <a:rPr lang="de-DE" smtClean="0"/>
              <a:t>‹Nr.›</a:t>
            </a:fld>
            <a:endParaRPr lang="de-DE" dirty="0"/>
          </a:p>
        </p:txBody>
      </p:sp>
    </p:spTree>
    <p:extLst>
      <p:ext uri="{BB962C8B-B14F-4D97-AF65-F5344CB8AC3E}">
        <p14:creationId xmlns:p14="http://schemas.microsoft.com/office/powerpoint/2010/main" val="211081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7F347C-A8CA-4188-BCF1-CB904BC049B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8AB4DA87-77C9-4F44-9559-5739844861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2A9B5545-DE4F-4A1A-883D-3C12FE48AB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6FD2924-940E-4630-A357-DD232FF52738}"/>
              </a:ext>
            </a:extLst>
          </p:cNvPr>
          <p:cNvSpPr>
            <a:spLocks noGrp="1"/>
          </p:cNvSpPr>
          <p:nvPr>
            <p:ph type="dt" sz="half" idx="10"/>
          </p:nvPr>
        </p:nvSpPr>
        <p:spPr/>
        <p:txBody>
          <a:bodyPr/>
          <a:lstStyle/>
          <a:p>
            <a:fld id="{DDDE321B-D0E3-4E41-84E9-B57DBF5CEA5B}" type="datetimeFigureOut">
              <a:rPr lang="de-DE" smtClean="0"/>
              <a:t>05.11.2025</a:t>
            </a:fld>
            <a:endParaRPr lang="de-DE" dirty="0"/>
          </a:p>
        </p:txBody>
      </p:sp>
      <p:sp>
        <p:nvSpPr>
          <p:cNvPr id="6" name="Fußzeilenplatzhalter 5">
            <a:extLst>
              <a:ext uri="{FF2B5EF4-FFF2-40B4-BE49-F238E27FC236}">
                <a16:creationId xmlns:a16="http://schemas.microsoft.com/office/drawing/2014/main" id="{456AABAA-0AA2-4481-880A-E9AAC6F8941E}"/>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8F32010F-6264-4445-804C-41B15E5AAAD4}"/>
              </a:ext>
            </a:extLst>
          </p:cNvPr>
          <p:cNvSpPr>
            <a:spLocks noGrp="1"/>
          </p:cNvSpPr>
          <p:nvPr>
            <p:ph type="sldNum" sz="quarter" idx="12"/>
          </p:nvPr>
        </p:nvSpPr>
        <p:spPr/>
        <p:txBody>
          <a:bodyPr/>
          <a:lstStyle/>
          <a:p>
            <a:fld id="{2F6DC409-087F-4370-B1DE-8EF42C7FD4A8}" type="slidenum">
              <a:rPr lang="de-DE" smtClean="0"/>
              <a:t>‹Nr.›</a:t>
            </a:fld>
            <a:endParaRPr lang="de-DE" dirty="0"/>
          </a:p>
        </p:txBody>
      </p:sp>
    </p:spTree>
    <p:extLst>
      <p:ext uri="{BB962C8B-B14F-4D97-AF65-F5344CB8AC3E}">
        <p14:creationId xmlns:p14="http://schemas.microsoft.com/office/powerpoint/2010/main" val="3957071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D5C6E7-9C2A-4BEB-ABC6-AED5A51DF5D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7605C736-AC18-45E5-841A-109EFFA0D7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Textplatzhalter 3">
            <a:extLst>
              <a:ext uri="{FF2B5EF4-FFF2-40B4-BE49-F238E27FC236}">
                <a16:creationId xmlns:a16="http://schemas.microsoft.com/office/drawing/2014/main" id="{8FF57EEE-7B63-42FF-88ED-40B45DB776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C4C5CDE-A15C-49D0-BFCA-4AFB7D94E02A}"/>
              </a:ext>
            </a:extLst>
          </p:cNvPr>
          <p:cNvSpPr>
            <a:spLocks noGrp="1"/>
          </p:cNvSpPr>
          <p:nvPr>
            <p:ph type="dt" sz="half" idx="10"/>
          </p:nvPr>
        </p:nvSpPr>
        <p:spPr/>
        <p:txBody>
          <a:bodyPr/>
          <a:lstStyle/>
          <a:p>
            <a:fld id="{DDDE321B-D0E3-4E41-84E9-B57DBF5CEA5B}" type="datetimeFigureOut">
              <a:rPr lang="de-DE" smtClean="0"/>
              <a:t>05.11.2025</a:t>
            </a:fld>
            <a:endParaRPr lang="de-DE" dirty="0"/>
          </a:p>
        </p:txBody>
      </p:sp>
      <p:sp>
        <p:nvSpPr>
          <p:cNvPr id="6" name="Fußzeilenplatzhalter 5">
            <a:extLst>
              <a:ext uri="{FF2B5EF4-FFF2-40B4-BE49-F238E27FC236}">
                <a16:creationId xmlns:a16="http://schemas.microsoft.com/office/drawing/2014/main" id="{96970356-3068-44AE-B296-7FEB599488A7}"/>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D4AE82A7-F330-429A-9F2C-A78A5C205D3A}"/>
              </a:ext>
            </a:extLst>
          </p:cNvPr>
          <p:cNvSpPr>
            <a:spLocks noGrp="1"/>
          </p:cNvSpPr>
          <p:nvPr>
            <p:ph type="sldNum" sz="quarter" idx="12"/>
          </p:nvPr>
        </p:nvSpPr>
        <p:spPr/>
        <p:txBody>
          <a:bodyPr/>
          <a:lstStyle/>
          <a:p>
            <a:fld id="{2F6DC409-087F-4370-B1DE-8EF42C7FD4A8}" type="slidenum">
              <a:rPr lang="de-DE" smtClean="0"/>
              <a:t>‹Nr.›</a:t>
            </a:fld>
            <a:endParaRPr lang="de-DE" dirty="0"/>
          </a:p>
        </p:txBody>
      </p:sp>
    </p:spTree>
    <p:extLst>
      <p:ext uri="{BB962C8B-B14F-4D97-AF65-F5344CB8AC3E}">
        <p14:creationId xmlns:p14="http://schemas.microsoft.com/office/powerpoint/2010/main" val="3557099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79CBC27B-437A-4C84-8331-2D0EF18E68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Edit master title format</a:t>
            </a:r>
          </a:p>
        </p:txBody>
      </p:sp>
      <p:sp>
        <p:nvSpPr>
          <p:cNvPr id="3" name="Textplatzhalter 2">
            <a:extLst>
              <a:ext uri="{FF2B5EF4-FFF2-40B4-BE49-F238E27FC236}">
                <a16:creationId xmlns:a16="http://schemas.microsoft.com/office/drawing/2014/main" id="{57B62EF0-8281-4202-8AF1-2A46680C6B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Edit master text format</a:t>
            </a:r>
          </a:p>
          <a:p>
            <a:pPr lvl="1"/>
            <a:r>
              <a:rPr lang="de-DE"/>
              <a:t>Second level</a:t>
            </a:r>
          </a:p>
          <a:p>
            <a:pPr lvl="2"/>
            <a:r>
              <a:rPr lang="de-DE"/>
              <a:t>Third level</a:t>
            </a:r>
          </a:p>
          <a:p>
            <a:pPr lvl="3"/>
            <a:r>
              <a:rPr lang="de-DE"/>
              <a:t>Fourth level</a:t>
            </a:r>
          </a:p>
          <a:p>
            <a:pPr lvl="4"/>
            <a:r>
              <a:rPr lang="de-DE"/>
              <a:t>Fifth level</a:t>
            </a:r>
          </a:p>
        </p:txBody>
      </p:sp>
      <p:sp>
        <p:nvSpPr>
          <p:cNvPr id="4" name="Datumsplatzhalter 3">
            <a:extLst>
              <a:ext uri="{FF2B5EF4-FFF2-40B4-BE49-F238E27FC236}">
                <a16:creationId xmlns:a16="http://schemas.microsoft.com/office/drawing/2014/main" id="{AC8C5A00-D9F1-4CD9-825C-D6BD0109E4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DE321B-D0E3-4E41-84E9-B57DBF5CEA5B}" type="datetimeFigureOut">
              <a:rPr lang="de-DE" smtClean="0"/>
              <a:t>05.11.2025</a:t>
            </a:fld>
            <a:endParaRPr lang="de-DE" dirty="0"/>
          </a:p>
        </p:txBody>
      </p:sp>
      <p:sp>
        <p:nvSpPr>
          <p:cNvPr id="5" name="Fußzeilenplatzhalter 4">
            <a:extLst>
              <a:ext uri="{FF2B5EF4-FFF2-40B4-BE49-F238E27FC236}">
                <a16:creationId xmlns:a16="http://schemas.microsoft.com/office/drawing/2014/main" id="{6C81F4CD-FE67-4F08-8BFB-4C4A22620E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a:extLst>
              <a:ext uri="{FF2B5EF4-FFF2-40B4-BE49-F238E27FC236}">
                <a16:creationId xmlns:a16="http://schemas.microsoft.com/office/drawing/2014/main" id="{75090EC5-7E6F-4347-AB26-858812EF9D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DC409-087F-4370-B1DE-8EF42C7FD4A8}" type="slidenum">
              <a:rPr lang="de-DE" smtClean="0"/>
              <a:t>‹Nr.›</a:t>
            </a:fld>
            <a:endParaRPr lang="de-DE" dirty="0"/>
          </a:p>
        </p:txBody>
      </p:sp>
    </p:spTree>
    <p:extLst>
      <p:ext uri="{BB962C8B-B14F-4D97-AF65-F5344CB8AC3E}">
        <p14:creationId xmlns:p14="http://schemas.microsoft.com/office/powerpoint/2010/main" val="1961156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41.svg"/><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3.svg"/><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3.svg"/><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8.xml.rels><?xml version="1.0" encoding="UTF-8" standalone="yes"?>
<Relationships xmlns="http://schemas.openxmlformats.org/package/2006/relationships"><Relationship Id="rId3" Type="http://schemas.openxmlformats.org/officeDocument/2006/relationships/image" Target="../media/image51.svg"/><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3.svg"/><Relationship Id="rId2" Type="http://schemas.openxmlformats.org/officeDocument/2006/relationships/image" Target="../media/image5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55.svg"/><Relationship Id="rId2" Type="http://schemas.openxmlformats.org/officeDocument/2006/relationships/image" Target="../media/image5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7.svg"/><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59.svg"/><Relationship Id="rId2" Type="http://schemas.openxmlformats.org/officeDocument/2006/relationships/image" Target="../media/image5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0" name="Rectangle 72">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8" name="Picture 4" descr="IT-Sicherheit: Ruhr-Uni fährt IT nach Cyberangriff wieder hoch - Forschung  &amp; Lehre">
            <a:extLst>
              <a:ext uri="{FF2B5EF4-FFF2-40B4-BE49-F238E27FC236}">
                <a16:creationId xmlns:a16="http://schemas.microsoft.com/office/drawing/2014/main" id="{729D2B94-D25A-4673-8F3B-71EBD8BC956D}"/>
              </a:ext>
            </a:extLst>
          </p:cNvPr>
          <p:cNvPicPr>
            <a:picLocks noGrp="1" noChangeAspect="1" noChangeArrowheads="1"/>
          </p:cNvPicPr>
          <p:nvPr>
            <p:ph type="pic" sz="quarter" idx="13"/>
          </p:nvPr>
        </p:nvPicPr>
        <p:blipFill rotWithShape="1">
          <a:blip r:embed="rId2">
            <a:extLst>
              <a:ext uri="{28A0092B-C50C-407E-A947-70E740481C1C}">
                <a14:useLocalDpi xmlns:a14="http://schemas.microsoft.com/office/drawing/2010/main" val="0"/>
              </a:ext>
            </a:extLst>
          </a:blip>
          <a:srcRect l="5859" t="6484" r="26174" b="1"/>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1" name="Rectangle 74">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el 3">
            <a:extLst>
              <a:ext uri="{FF2B5EF4-FFF2-40B4-BE49-F238E27FC236}">
                <a16:creationId xmlns:a16="http://schemas.microsoft.com/office/drawing/2014/main" id="{591F5E70-F6F5-4247-85F2-66AA884FA4A4}"/>
              </a:ext>
            </a:extLst>
          </p:cNvPr>
          <p:cNvSpPr>
            <a:spLocks noGrp="1"/>
          </p:cNvSpPr>
          <p:nvPr>
            <p:ph type="title"/>
          </p:nvPr>
        </p:nvSpPr>
        <p:spPr>
          <a:xfrm>
            <a:off x="477980" y="1122363"/>
            <a:ext cx="8259619" cy="3204134"/>
          </a:xfrm>
        </p:spPr>
        <p:txBody>
          <a:bodyPr vert="horz" lIns="91440" tIns="45720" rIns="91440" bIns="45720" rtlCol="0" anchor="b">
            <a:normAutofit/>
          </a:bodyPr>
          <a:lstStyle/>
          <a:p>
            <a:pPr>
              <a:lnSpc>
                <a:spcPct val="90000"/>
              </a:lnSpc>
            </a:pPr>
            <a:br>
              <a:rPr lang="de-DE" sz="3600" dirty="0"/>
            </a:br>
            <a:r>
              <a:rPr lang="de-DE" sz="3600" dirty="0"/>
              <a:t>Labor law</a:t>
            </a:r>
          </a:p>
        </p:txBody>
      </p:sp>
      <p:sp>
        <p:nvSpPr>
          <p:cNvPr id="2" name="Untertitel 1">
            <a:extLst>
              <a:ext uri="{FF2B5EF4-FFF2-40B4-BE49-F238E27FC236}">
                <a16:creationId xmlns:a16="http://schemas.microsoft.com/office/drawing/2014/main" id="{3F806E7C-E56D-41BC-8AA6-00785CAB7568}"/>
              </a:ext>
            </a:extLst>
          </p:cNvPr>
          <p:cNvSpPr>
            <a:spLocks noGrp="1"/>
          </p:cNvSpPr>
          <p:nvPr>
            <p:ph type="subTitle" idx="1"/>
          </p:nvPr>
        </p:nvSpPr>
        <p:spPr>
          <a:xfrm>
            <a:off x="477979" y="4872922"/>
            <a:ext cx="5407915" cy="1208141"/>
          </a:xfrm>
        </p:spPr>
        <p:txBody>
          <a:bodyPr vert="horz" lIns="91440" tIns="45720" rIns="91440" bIns="45720" rtlCol="0">
            <a:normAutofit/>
          </a:bodyPr>
          <a:lstStyle/>
          <a:p>
            <a:pPr>
              <a:lnSpc>
                <a:spcPct val="120000"/>
              </a:lnSpc>
              <a:spcBef>
                <a:spcPts val="0"/>
              </a:spcBef>
            </a:pPr>
            <a:r>
              <a:rPr lang="en-US" sz="2400" b="1" dirty="0">
                <a:solidFill>
                  <a:schemeClr val="tx1"/>
                </a:solidFill>
              </a:rPr>
              <a:t>Marina Christine Csizmadia</a:t>
            </a:r>
          </a:p>
          <a:p>
            <a:pPr>
              <a:lnSpc>
                <a:spcPct val="120000"/>
              </a:lnSpc>
              <a:spcBef>
                <a:spcPts val="0"/>
              </a:spcBef>
            </a:pPr>
            <a:r>
              <a:rPr lang="de-DE" sz="1800" dirty="0">
                <a:solidFill>
                  <a:schemeClr val="tx1"/>
                </a:solidFill>
              </a:rPr>
              <a:t>Judge (Labor Court Hagen)</a:t>
            </a:r>
          </a:p>
        </p:txBody>
      </p:sp>
      <p:sp>
        <p:nvSpPr>
          <p:cNvPr id="1032" name="Rectangle 7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033" name="Rectangle 78">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6932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E8E55A0-73B3-4565-BA58-ACE5F64229D6}"/>
              </a:ext>
            </a:extLst>
          </p:cNvPr>
          <p:cNvSpPr>
            <a:spLocks noGrp="1"/>
          </p:cNvSpPr>
          <p:nvPr>
            <p:ph type="title" idx="4294967295"/>
          </p:nvPr>
        </p:nvSpPr>
        <p:spPr>
          <a:xfrm>
            <a:off x="838200" y="184805"/>
            <a:ext cx="10515600" cy="1505883"/>
          </a:xfrm>
        </p:spPr>
        <p:txBody>
          <a:bodyPr vert="horz" lIns="91440" tIns="45720" rIns="91440" bIns="45720" rtlCol="0" anchor="ctr">
            <a:normAutofit/>
          </a:bodyPr>
          <a:lstStyle/>
          <a:p>
            <a:r>
              <a:rPr lang="en-US" b="1" kern="1200" dirty="0" err="1">
                <a:solidFill>
                  <a:schemeClr val="tx1"/>
                </a:solidFill>
                <a:latin typeface="+mj-lt"/>
                <a:ea typeface="+mj-ea"/>
                <a:cs typeface="+mj-cs"/>
              </a:rPr>
              <a:t>Contract content </a:t>
            </a:r>
            <a:r>
              <a:rPr lang="en-US" b="1" kern="1200" dirty="0">
                <a:solidFill>
                  <a:schemeClr val="tx1"/>
                </a:solidFill>
                <a:latin typeface="+mj-lt"/>
                <a:ea typeface="+mj-ea"/>
                <a:cs typeface="+mj-cs"/>
              </a:rPr>
              <a:t>- </a:t>
            </a:r>
            <a:r>
              <a:rPr lang="en-US" b="1" kern="1200" dirty="0" err="1">
                <a:solidFill>
                  <a:schemeClr val="tx1"/>
                </a:solidFill>
                <a:latin typeface="+mj-lt"/>
                <a:ea typeface="+mj-ea"/>
                <a:cs typeface="+mj-cs"/>
              </a:rPr>
              <a:t>who owes </a:t>
            </a:r>
            <a:r>
              <a:rPr lang="en-US" b="1" kern="1200" dirty="0">
                <a:solidFill>
                  <a:schemeClr val="tx1"/>
                </a:solidFill>
                <a:latin typeface="+mj-lt"/>
                <a:ea typeface="+mj-ea"/>
                <a:cs typeface="+mj-cs"/>
              </a:rPr>
              <a:t>what?</a:t>
            </a:r>
          </a:p>
        </p:txBody>
      </p:sp>
      <p:graphicFrame>
        <p:nvGraphicFramePr>
          <p:cNvPr id="10" name="Tabelle 10">
            <a:extLst>
              <a:ext uri="{FF2B5EF4-FFF2-40B4-BE49-F238E27FC236}">
                <a16:creationId xmlns:a16="http://schemas.microsoft.com/office/drawing/2014/main" id="{7526370E-3263-47C7-8729-4937E4FC043B}"/>
              </a:ext>
            </a:extLst>
          </p:cNvPr>
          <p:cNvGraphicFramePr>
            <a:graphicFrameLocks noGrp="1"/>
          </p:cNvGraphicFramePr>
          <p:nvPr>
            <p:extLst>
              <p:ext uri="{D42A27DB-BD31-4B8C-83A1-F6EECF244321}">
                <p14:modId xmlns:p14="http://schemas.microsoft.com/office/powerpoint/2010/main" val="1157512667"/>
              </p:ext>
            </p:extLst>
          </p:nvPr>
        </p:nvGraphicFramePr>
        <p:xfrm>
          <a:off x="838200" y="1978651"/>
          <a:ext cx="10512548" cy="4183856"/>
        </p:xfrm>
        <a:graphic>
          <a:graphicData uri="http://schemas.openxmlformats.org/drawingml/2006/table">
            <a:tbl>
              <a:tblPr firstRow="1" bandRow="1">
                <a:tableStyleId>{5C22544A-7EE6-4342-B048-85BDC9FD1C3A}</a:tableStyleId>
              </a:tblPr>
              <a:tblGrid>
                <a:gridCol w="3482192">
                  <a:extLst>
                    <a:ext uri="{9D8B030D-6E8A-4147-A177-3AD203B41FA5}">
                      <a16:colId xmlns:a16="http://schemas.microsoft.com/office/drawing/2014/main" val="1810835795"/>
                    </a:ext>
                  </a:extLst>
                </a:gridCol>
                <a:gridCol w="3482192">
                  <a:extLst>
                    <a:ext uri="{9D8B030D-6E8A-4147-A177-3AD203B41FA5}">
                      <a16:colId xmlns:a16="http://schemas.microsoft.com/office/drawing/2014/main" val="1317298520"/>
                    </a:ext>
                  </a:extLst>
                </a:gridCol>
                <a:gridCol w="3548164">
                  <a:extLst>
                    <a:ext uri="{9D8B030D-6E8A-4147-A177-3AD203B41FA5}">
                      <a16:colId xmlns:a16="http://schemas.microsoft.com/office/drawing/2014/main" val="3106265787"/>
                    </a:ext>
                  </a:extLst>
                </a:gridCol>
              </a:tblGrid>
              <a:tr h="517106">
                <a:tc>
                  <a:txBody>
                    <a:bodyPr/>
                    <a:lstStyle/>
                    <a:p>
                      <a:r>
                        <a:rPr lang="de-DE" sz="2300"/>
                        <a:t>Employer</a:t>
                      </a:r>
                    </a:p>
                  </a:txBody>
                  <a:tcPr marL="117524" marR="117524" marT="58762" marB="58762"/>
                </a:tc>
                <a:tc>
                  <a:txBody>
                    <a:bodyPr/>
                    <a:lstStyle/>
                    <a:p>
                      <a:r>
                        <a:rPr lang="de-DE" sz="2300"/>
                        <a:t>Both parties</a:t>
                      </a:r>
                    </a:p>
                  </a:txBody>
                  <a:tcPr marL="117524" marR="117524" marT="58762" marB="58762"/>
                </a:tc>
                <a:tc>
                  <a:txBody>
                    <a:bodyPr/>
                    <a:lstStyle/>
                    <a:p>
                      <a:r>
                        <a:rPr lang="de-DE" sz="2300"/>
                        <a:t>Employees</a:t>
                      </a:r>
                    </a:p>
                  </a:txBody>
                  <a:tcPr marL="117524" marR="117524" marT="58762" marB="58762"/>
                </a:tc>
                <a:extLst>
                  <a:ext uri="{0D108BD9-81ED-4DB2-BD59-A6C34878D82A}">
                    <a16:rowId xmlns:a16="http://schemas.microsoft.com/office/drawing/2014/main" val="4157600864"/>
                  </a:ext>
                </a:extLst>
              </a:tr>
              <a:tr h="869678">
                <a:tc>
                  <a:txBody>
                    <a:bodyPr/>
                    <a:lstStyle/>
                    <a:p>
                      <a:r>
                        <a:rPr lang="de-DE" sz="2300"/>
                        <a:t>Salary (due date?)</a:t>
                      </a:r>
                    </a:p>
                  </a:txBody>
                  <a:tcPr marL="117524" marR="117524" marT="58762" marB="58762"/>
                </a:tc>
                <a:tc>
                  <a:txBody>
                    <a:bodyPr/>
                    <a:lstStyle/>
                    <a:p>
                      <a:r>
                        <a:rPr lang="de-DE" sz="2300"/>
                        <a:t>Mutual consideration</a:t>
                      </a:r>
                    </a:p>
                  </a:txBody>
                  <a:tcPr marL="117524" marR="117524" marT="58762" marB="58762"/>
                </a:tc>
                <a:tc>
                  <a:txBody>
                    <a:bodyPr/>
                    <a:lstStyle/>
                    <a:p>
                      <a:r>
                        <a:rPr lang="de-DE" sz="2300"/>
                        <a:t>Work performance</a:t>
                      </a:r>
                    </a:p>
                  </a:txBody>
                  <a:tcPr marL="117524" marR="117524" marT="58762" marB="58762"/>
                </a:tc>
                <a:extLst>
                  <a:ext uri="{0D108BD9-81ED-4DB2-BD59-A6C34878D82A}">
                    <a16:rowId xmlns:a16="http://schemas.microsoft.com/office/drawing/2014/main" val="4182630342"/>
                  </a:ext>
                </a:extLst>
              </a:tr>
              <a:tr h="2279966">
                <a:tc>
                  <a:txBody>
                    <a:bodyPr/>
                    <a:lstStyle/>
                    <a:p>
                      <a:r>
                        <a:rPr lang="de-DE" sz="2300"/>
                        <a:t>Employment</a:t>
                      </a:r>
                    </a:p>
                  </a:txBody>
                  <a:tcPr marL="117524" marR="117524" marT="58762" marB="58762"/>
                </a:tc>
                <a:tc>
                  <a:txBody>
                    <a:bodyPr/>
                    <a:lstStyle/>
                    <a:p>
                      <a:endParaRPr lang="de-DE" sz="2300"/>
                    </a:p>
                  </a:txBody>
                  <a:tcPr marL="117524" marR="117524" marT="58762" marB="58762"/>
                </a:tc>
                <a:tc>
                  <a:txBody>
                    <a:bodyPr/>
                    <a:lstStyle/>
                    <a:p>
                      <a:r>
                        <a:rPr lang="de-DE" sz="2300" dirty="0" err="1"/>
                        <a:t>Employer's</a:t>
                      </a:r>
                      <a:r>
                        <a:rPr lang="de-DE" sz="2300" dirty="0"/>
                        <a:t> </a:t>
                      </a:r>
                      <a:r>
                        <a:rPr lang="de-DE" sz="2300" dirty="0" err="1"/>
                        <a:t>right</a:t>
                      </a:r>
                      <a:r>
                        <a:rPr lang="de-DE" sz="2300" dirty="0"/>
                        <a:t> </a:t>
                      </a:r>
                      <a:r>
                        <a:rPr lang="de-DE" sz="2300" dirty="0" err="1"/>
                        <a:t>to</a:t>
                      </a:r>
                      <a:r>
                        <a:rPr lang="de-DE" sz="2300" dirty="0"/>
                        <a:t> </a:t>
                      </a:r>
                      <a:r>
                        <a:rPr lang="de-DE" sz="2300" dirty="0" err="1"/>
                        <a:t>issue</a:t>
                      </a:r>
                      <a:r>
                        <a:rPr lang="de-DE" sz="2300" dirty="0"/>
                        <a:t> </a:t>
                      </a:r>
                      <a:r>
                        <a:rPr lang="de-DE" sz="2300" dirty="0" err="1"/>
                        <a:t>instructions</a:t>
                      </a:r>
                      <a:r>
                        <a:rPr lang="de-DE" sz="2300" dirty="0"/>
                        <a:t> (</a:t>
                      </a:r>
                      <a:r>
                        <a:rPr lang="de-DE" sz="2300" dirty="0" err="1"/>
                        <a:t>limitation</a:t>
                      </a:r>
                      <a:r>
                        <a:rPr lang="de-DE" sz="2300" dirty="0"/>
                        <a:t> </a:t>
                      </a:r>
                      <a:r>
                        <a:rPr lang="de-DE" sz="2300" dirty="0" err="1"/>
                        <a:t>of</a:t>
                      </a:r>
                      <a:r>
                        <a:rPr lang="de-DE" sz="2300" dirty="0"/>
                        <a:t> </a:t>
                      </a:r>
                      <a:r>
                        <a:rPr lang="de-DE" sz="2300" dirty="0" err="1"/>
                        <a:t>employment</a:t>
                      </a:r>
                      <a:r>
                        <a:rPr lang="de-DE" sz="2300" dirty="0"/>
                        <a:t> </a:t>
                      </a:r>
                      <a:r>
                        <a:rPr lang="de-DE" sz="2300" dirty="0" err="1"/>
                        <a:t>contract</a:t>
                      </a:r>
                      <a:r>
                        <a:rPr lang="de-DE" sz="2300" dirty="0"/>
                        <a:t> and </a:t>
                      </a:r>
                      <a:r>
                        <a:rPr lang="de-DE" sz="2300" dirty="0" err="1"/>
                        <a:t>higher</a:t>
                      </a:r>
                      <a:r>
                        <a:rPr lang="de-DE" sz="2300" dirty="0"/>
                        <a:t> legal </a:t>
                      </a:r>
                      <a:r>
                        <a:rPr lang="de-DE" sz="2300" dirty="0" err="1"/>
                        <a:t>sources</a:t>
                      </a:r>
                      <a:r>
                        <a:rPr lang="de-DE" sz="2300" dirty="0"/>
                        <a:t>)</a:t>
                      </a:r>
                    </a:p>
                  </a:txBody>
                  <a:tcPr marL="117524" marR="117524" marT="58762" marB="58762"/>
                </a:tc>
                <a:extLst>
                  <a:ext uri="{0D108BD9-81ED-4DB2-BD59-A6C34878D82A}">
                    <a16:rowId xmlns:a16="http://schemas.microsoft.com/office/drawing/2014/main" val="3357103379"/>
                  </a:ext>
                </a:extLst>
              </a:tr>
              <a:tr h="517106">
                <a:tc>
                  <a:txBody>
                    <a:bodyPr/>
                    <a:lstStyle/>
                    <a:p>
                      <a:r>
                        <a:rPr lang="de-DE" sz="2300"/>
                        <a:t>Duty to protect</a:t>
                      </a:r>
                    </a:p>
                  </a:txBody>
                  <a:tcPr marL="117524" marR="117524" marT="58762" marB="58762"/>
                </a:tc>
                <a:tc>
                  <a:txBody>
                    <a:bodyPr/>
                    <a:lstStyle/>
                    <a:p>
                      <a:endParaRPr lang="de-DE" sz="2300"/>
                    </a:p>
                  </a:txBody>
                  <a:tcPr marL="117524" marR="117524" marT="58762" marB="58762"/>
                </a:tc>
                <a:tc>
                  <a:txBody>
                    <a:bodyPr/>
                    <a:lstStyle/>
                    <a:p>
                      <a:r>
                        <a:rPr lang="de-DE" sz="2300" dirty="0"/>
                        <a:t>Overtime? </a:t>
                      </a:r>
                    </a:p>
                  </a:txBody>
                  <a:tcPr marL="117524" marR="117524" marT="58762" marB="58762"/>
                </a:tc>
                <a:extLst>
                  <a:ext uri="{0D108BD9-81ED-4DB2-BD59-A6C34878D82A}">
                    <a16:rowId xmlns:a16="http://schemas.microsoft.com/office/drawing/2014/main" val="2669861282"/>
                  </a:ext>
                </a:extLst>
              </a:tr>
            </a:tbl>
          </a:graphicData>
        </a:graphic>
      </p:graphicFrame>
    </p:spTree>
    <p:extLst>
      <p:ext uri="{BB962C8B-B14F-4D97-AF65-F5344CB8AC3E}">
        <p14:creationId xmlns:p14="http://schemas.microsoft.com/office/powerpoint/2010/main" val="4163746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CC695-2919-4A20-BCA1-5D7C99BDF135}"/>
              </a:ext>
            </a:extLst>
          </p:cNvPr>
          <p:cNvSpPr>
            <a:spLocks noGrp="1"/>
          </p:cNvSpPr>
          <p:nvPr>
            <p:ph type="title"/>
          </p:nvPr>
        </p:nvSpPr>
        <p:spPr/>
        <p:txBody>
          <a:bodyPr>
            <a:normAutofit fontScale="90000"/>
          </a:bodyPr>
          <a:lstStyle/>
          <a:p>
            <a:r>
              <a:rPr lang="de-DE" b="1" dirty="0"/>
              <a:t>REMUNERATION</a:t>
            </a:r>
          </a:p>
        </p:txBody>
      </p:sp>
      <p:sp>
        <p:nvSpPr>
          <p:cNvPr id="3" name="Textplatzhalter 2">
            <a:extLst>
              <a:ext uri="{FF2B5EF4-FFF2-40B4-BE49-F238E27FC236}">
                <a16:creationId xmlns:a16="http://schemas.microsoft.com/office/drawing/2014/main" id="{E5860D75-A6C9-4307-A5CD-1F81FECFE534}"/>
              </a:ext>
            </a:extLst>
          </p:cNvPr>
          <p:cNvSpPr>
            <a:spLocks noGrp="1"/>
          </p:cNvSpPr>
          <p:nvPr>
            <p:ph type="body" sz="quarter" idx="10"/>
          </p:nvPr>
        </p:nvSpPr>
        <p:spPr>
          <a:xfrm>
            <a:off x="624000" y="1968589"/>
            <a:ext cx="10896000" cy="3571077"/>
          </a:xfrm>
        </p:spPr>
        <p:txBody>
          <a:bodyPr>
            <a:normAutofit lnSpcReduction="10000"/>
          </a:bodyPr>
          <a:lstStyle/>
          <a:p>
            <a:pPr marL="0" indent="0">
              <a:lnSpc>
                <a:spcPct val="100000"/>
              </a:lnSpc>
              <a:buNone/>
            </a:pPr>
            <a:r>
              <a:rPr lang="de-DE" sz="4000" b="0" dirty="0"/>
              <a:t>Minimum wage</a:t>
            </a:r>
          </a:p>
          <a:p>
            <a:pPr marL="0" indent="0">
              <a:lnSpc>
                <a:spcPct val="100000"/>
              </a:lnSpc>
              <a:buNone/>
            </a:pPr>
            <a:r>
              <a:rPr lang="de-DE" sz="4000" b="0" dirty="0"/>
              <a:t>Equal pay</a:t>
            </a:r>
          </a:p>
          <a:p>
            <a:pPr marL="0" indent="0">
              <a:lnSpc>
                <a:spcPct val="100000"/>
              </a:lnSpc>
              <a:buNone/>
            </a:pPr>
            <a:r>
              <a:rPr lang="de-DE" sz="4000" b="0" dirty="0"/>
              <a:t>Illness</a:t>
            </a:r>
          </a:p>
          <a:p>
            <a:pPr marL="0" indent="0">
              <a:lnSpc>
                <a:spcPct val="100000"/>
              </a:lnSpc>
              <a:buNone/>
            </a:pPr>
            <a:r>
              <a:rPr lang="de-DE" sz="4000" b="0" dirty="0"/>
              <a:t>Vacation</a:t>
            </a:r>
          </a:p>
          <a:p>
            <a:pPr marL="0" indent="0">
              <a:lnSpc>
                <a:spcPct val="100000"/>
              </a:lnSpc>
              <a:buNone/>
            </a:pPr>
            <a:r>
              <a:rPr lang="de-DE" sz="4000" b="0" dirty="0"/>
              <a:t>Disruptions in the employment relationship</a:t>
            </a:r>
          </a:p>
          <a:p>
            <a:pPr marL="0" indent="0">
              <a:buNone/>
            </a:pPr>
            <a:endParaRPr lang="de-DE" dirty="0"/>
          </a:p>
        </p:txBody>
      </p:sp>
    </p:spTree>
    <p:extLst>
      <p:ext uri="{BB962C8B-B14F-4D97-AF65-F5344CB8AC3E}">
        <p14:creationId xmlns:p14="http://schemas.microsoft.com/office/powerpoint/2010/main" val="429493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p:txBody>
          <a:bodyPr/>
          <a:lstStyle/>
          <a:p>
            <a:r>
              <a:rPr lang="de-DE" b="1"/>
              <a:t>Minimum wage</a:t>
            </a:r>
            <a:endParaRPr lang="de-DE" b="1" dirty="0"/>
          </a:p>
        </p:txBody>
      </p:sp>
      <p:graphicFrame>
        <p:nvGraphicFramePr>
          <p:cNvPr id="27" name="Inhaltsplatzhalter 2">
            <a:extLst>
              <a:ext uri="{FF2B5EF4-FFF2-40B4-BE49-F238E27FC236}">
                <a16:creationId xmlns:a16="http://schemas.microsoft.com/office/drawing/2014/main" id="{5F8DF602-0280-4CEC-AFF3-B33385950D9E}"/>
              </a:ext>
            </a:extLst>
          </p:cNvPr>
          <p:cNvGraphicFramePr>
            <a:graphicFrameLocks noGrp="1"/>
          </p:cNvGraphicFramePr>
          <p:nvPr>
            <p:ph idx="1"/>
            <p:extLst>
              <p:ext uri="{D42A27DB-BD31-4B8C-83A1-F6EECF244321}">
                <p14:modId xmlns:p14="http://schemas.microsoft.com/office/powerpoint/2010/main" val="56382080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9983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Equal pay</a:t>
            </a:r>
          </a:p>
        </p:txBody>
      </p:sp>
      <p:cxnSp>
        <p:nvCxnSpPr>
          <p:cNvPr id="12" name="Straight Connector 11">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Mann und Frau mit einfarbiger Füllung">
            <a:extLst>
              <a:ext uri="{FF2B5EF4-FFF2-40B4-BE49-F238E27FC236}">
                <a16:creationId xmlns:a16="http://schemas.microsoft.com/office/drawing/2014/main" id="{521B42DF-486B-458C-8B7E-CBE1B93A2EA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401562"/>
            <a:ext cx="6282169" cy="3667641"/>
          </a:xfrm>
        </p:spPr>
        <p:txBody>
          <a:bodyPr>
            <a:normAutofit/>
          </a:bodyPr>
          <a:lstStyle/>
          <a:p>
            <a:r>
              <a:rPr lang="de-DE" sz="1600" b="0" i="0" dirty="0">
                <a:solidFill>
                  <a:srgbClr val="000000"/>
                </a:solidFill>
                <a:effectLst/>
                <a:cs typeface="Hind Guntur" panose="02000000000000000000" pitchFamily="2" charset="0"/>
              </a:rPr>
              <a:t>Important BAG ruling from 2023</a:t>
            </a:r>
          </a:p>
          <a:p>
            <a:pPr lvl="1"/>
            <a:r>
              <a:rPr lang="de-DE" sz="1400" b="0" i="0" dirty="0">
                <a:solidFill>
                  <a:srgbClr val="000000"/>
                </a:solidFill>
                <a:effectLst/>
                <a:cs typeface="Hind Guntur" panose="02000000000000000000" pitchFamily="2" charset="0"/>
              </a:rPr>
              <a:t>A woman is entitled to equal pay for equal work or work of equal value if the employer pays male colleagues higher pay on the basis of gender</a:t>
            </a:r>
          </a:p>
          <a:p>
            <a:pPr lvl="1"/>
            <a:r>
              <a:rPr lang="de-DE" sz="1400" b="0" i="0" dirty="0">
                <a:solidFill>
                  <a:srgbClr val="000000"/>
                </a:solidFill>
                <a:effectLst/>
                <a:cs typeface="Hind Guntur" panose="02000000000000000000" pitchFamily="2" charset="0"/>
              </a:rPr>
              <a:t>This does not change if the male colleague demands higher pay and the employer gives in to this demand</a:t>
            </a:r>
          </a:p>
          <a:p>
            <a:r>
              <a:rPr lang="de-DE" sz="1600" dirty="0">
                <a:solidFill>
                  <a:srgbClr val="000000"/>
                </a:solidFill>
                <a:cs typeface="Hind Guntur" panose="02000000000000000000" pitchFamily="2" charset="0"/>
              </a:rPr>
              <a:t>Right to information under </a:t>
            </a:r>
            <a:r>
              <a:rPr lang="de-DE" sz="1600" dirty="0" err="1">
                <a:solidFill>
                  <a:srgbClr val="000000"/>
                </a:solidFill>
                <a:cs typeface="Hind Guntur" panose="02000000000000000000" pitchFamily="2" charset="0"/>
              </a:rPr>
              <a:t>EntgTranspG</a:t>
            </a:r>
            <a:endParaRPr lang="de-DE" sz="1600" dirty="0">
              <a:solidFill>
                <a:srgbClr val="000000"/>
              </a:solidFill>
              <a:cs typeface="Hind Guntur" panose="02000000000000000000" pitchFamily="2" charset="0"/>
            </a:endParaRPr>
          </a:p>
          <a:p>
            <a:pPr lvl="1"/>
            <a:r>
              <a:rPr lang="de-DE" sz="1400" dirty="0">
                <a:solidFill>
                  <a:srgbClr val="000000"/>
                </a:solidFill>
                <a:cs typeface="Hind Guntur" panose="02000000000000000000" pitchFamily="2" charset="0"/>
              </a:rPr>
              <a:t>If the company has more than 200 employees </a:t>
            </a:r>
            <a:endParaRPr lang="de-DE" sz="1400" dirty="0">
              <a:cs typeface="Hind Guntur" panose="02000000000000000000" pitchFamily="2" charset="0"/>
            </a:endParaRPr>
          </a:p>
        </p:txBody>
      </p:sp>
    </p:spTree>
    <p:extLst>
      <p:ext uri="{BB962C8B-B14F-4D97-AF65-F5344CB8AC3E}">
        <p14:creationId xmlns:p14="http://schemas.microsoft.com/office/powerpoint/2010/main" val="1964404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Illness</a:t>
            </a:r>
          </a:p>
        </p:txBody>
      </p:sp>
      <p:cxnSp>
        <p:nvCxnSpPr>
          <p:cNvPr id="12" name="Straight Connector 11">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Keim mit einfarbiger Füllung">
            <a:extLst>
              <a:ext uri="{FF2B5EF4-FFF2-40B4-BE49-F238E27FC236}">
                <a16:creationId xmlns:a16="http://schemas.microsoft.com/office/drawing/2014/main" id="{521B42DF-486B-458C-8B7E-CBE1B93A2EA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401562"/>
            <a:ext cx="6282169" cy="3667641"/>
          </a:xfrm>
        </p:spPr>
        <p:txBody>
          <a:bodyPr>
            <a:normAutofit fontScale="62500" lnSpcReduction="20000"/>
          </a:bodyPr>
          <a:lstStyle/>
          <a:p>
            <a:r>
              <a:rPr lang="de-DE" sz="2500" dirty="0"/>
              <a:t>Illness = any abnormal physical or mental condition</a:t>
            </a:r>
          </a:p>
          <a:p>
            <a:r>
              <a:rPr lang="de-DE" sz="2500" dirty="0"/>
              <a:t>Entitlement against employer for 6 weeks; amount is 100% of regular remuneration</a:t>
            </a:r>
          </a:p>
          <a:p>
            <a:r>
              <a:rPr lang="de-DE" sz="2500" dirty="0"/>
              <a:t>Fulfillment of the waiting period of 4 weeks</a:t>
            </a:r>
          </a:p>
          <a:p>
            <a:r>
              <a:rPr lang="de-DE" sz="2500" dirty="0"/>
              <a:t>If the 6 weeks are exceeded: Claim against health insurance for sick pay amounting to 70% of the regular remuneration</a:t>
            </a:r>
          </a:p>
          <a:p>
            <a:r>
              <a:rPr lang="de-DE" sz="2500" dirty="0"/>
              <a:t>Sick leave again</a:t>
            </a:r>
          </a:p>
          <a:p>
            <a:pPr lvl="1"/>
            <a:r>
              <a:rPr lang="de-DE" sz="2100" dirty="0"/>
              <a:t>Due to another illness: renewed claim against employer for 6 weeks' continued payment of wages </a:t>
            </a:r>
          </a:p>
          <a:p>
            <a:pPr lvl="2"/>
            <a:r>
              <a:rPr lang="de-DE" sz="2100" dirty="0"/>
              <a:t>Exception: other illness occurs during the period of the first incapacity for work (six-week period only once)</a:t>
            </a:r>
          </a:p>
          <a:p>
            <a:pPr lvl="1"/>
            <a:r>
              <a:rPr lang="de-DE" sz="2100" dirty="0"/>
              <a:t>Due to the same illness: All absences are added together </a:t>
            </a:r>
            <a:r>
              <a:rPr lang="de-DE" sz="2100" dirty="0">
                <a:sym typeface="Wingdings" panose="05000000000000000000" pitchFamily="2" charset="2"/>
              </a:rPr>
              <a:t> Maximum entitlement over 6 weeks</a:t>
            </a:r>
          </a:p>
          <a:p>
            <a:pPr lvl="2"/>
            <a:r>
              <a:rPr lang="de-DE" sz="2100" dirty="0">
                <a:sym typeface="Wingdings" panose="05000000000000000000" pitchFamily="2" charset="2"/>
              </a:rPr>
              <a:t>Exception: employee has </a:t>
            </a:r>
            <a:r>
              <a:rPr lang="de-DE" sz="2100" b="0" i="0" dirty="0">
                <a:effectLst/>
              </a:rPr>
              <a:t>not been unable to work for at least six months due to the same illness before the renewed incapacity for work OR if 12 months have passed since the first incapacity for work</a:t>
            </a:r>
            <a:endParaRPr lang="de-DE" sz="2100" dirty="0"/>
          </a:p>
          <a:p>
            <a:endParaRPr lang="de-DE" sz="1100" dirty="0"/>
          </a:p>
        </p:txBody>
      </p:sp>
    </p:spTree>
    <p:extLst>
      <p:ext uri="{BB962C8B-B14F-4D97-AF65-F5344CB8AC3E}">
        <p14:creationId xmlns:p14="http://schemas.microsoft.com/office/powerpoint/2010/main" val="576191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Vacation</a:t>
            </a:r>
          </a:p>
        </p:txBody>
      </p:sp>
      <p:cxnSp>
        <p:nvCxnSpPr>
          <p:cNvPr id="12" name="Straight Connector 11">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Tropische Szenerie mit einfarbiger Füllung">
            <a:extLst>
              <a:ext uri="{FF2B5EF4-FFF2-40B4-BE49-F238E27FC236}">
                <a16:creationId xmlns:a16="http://schemas.microsoft.com/office/drawing/2014/main" id="{DBF02D0C-12BC-4AC1-9B9D-3C024D5D27E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489328"/>
            <a:ext cx="6282169" cy="3662089"/>
          </a:xfrm>
        </p:spPr>
        <p:txBody>
          <a:bodyPr>
            <a:normAutofit fontScale="92500"/>
          </a:bodyPr>
          <a:lstStyle/>
          <a:p>
            <a:r>
              <a:rPr lang="de-DE" sz="1900" dirty="0"/>
              <a:t>Statutory: 24 working days with a 6-day week (expiry of the waiting period of 6 months)</a:t>
            </a:r>
          </a:p>
          <a:p>
            <a:r>
              <a:rPr lang="de-DE" sz="1900" dirty="0"/>
              <a:t>Contractual </a:t>
            </a:r>
            <a:r>
              <a:rPr lang="de-DE" sz="1900" dirty="0">
                <a:sym typeface="Wingdings" panose="05000000000000000000" pitchFamily="2" charset="2"/>
              </a:rPr>
              <a:t> not less than statutory vacation</a:t>
            </a:r>
          </a:p>
          <a:p>
            <a:r>
              <a:rPr lang="de-DE" sz="1900" dirty="0">
                <a:sym typeface="Wingdings" panose="05000000000000000000" pitchFamily="2" charset="2"/>
              </a:rPr>
              <a:t>In principle, vacation cannot be paid out; exception: termination of the employment relationship</a:t>
            </a:r>
          </a:p>
          <a:p>
            <a:r>
              <a:rPr lang="de-DE" sz="1900" dirty="0">
                <a:sym typeface="Wingdings" panose="05000000000000000000" pitchFamily="2" charset="2"/>
              </a:rPr>
              <a:t>Other employment is prohibited during vacation</a:t>
            </a:r>
            <a:endParaRPr lang="de-DE" sz="1900" dirty="0"/>
          </a:p>
          <a:p>
            <a:r>
              <a:rPr lang="de-DE" sz="1900" dirty="0"/>
              <a:t>Termination after 30.06.: possibly entitled to full annual leave</a:t>
            </a:r>
          </a:p>
          <a:p>
            <a:r>
              <a:rPr lang="de-DE" sz="1900" dirty="0"/>
              <a:t>Expiry of vacation entitlement</a:t>
            </a:r>
          </a:p>
          <a:p>
            <a:pPr lvl="1"/>
            <a:r>
              <a:rPr lang="de-DE" sz="1500" dirty="0"/>
              <a:t>Generally at the end of the year, but not automatically: employer must ask the employee to take the leave</a:t>
            </a:r>
          </a:p>
          <a:p>
            <a:pPr lvl="1"/>
            <a:r>
              <a:rPr lang="de-DE" sz="1500" dirty="0"/>
              <a:t>If this information is missing, the employer cannot invoke the statute of limitations</a:t>
            </a:r>
          </a:p>
          <a:p>
            <a:pPr marL="0" indent="0">
              <a:buNone/>
            </a:pPr>
            <a:endParaRPr lang="de-DE" sz="1500" dirty="0"/>
          </a:p>
          <a:p>
            <a:endParaRPr lang="de-DE" sz="1500" dirty="0"/>
          </a:p>
        </p:txBody>
      </p:sp>
    </p:spTree>
    <p:extLst>
      <p:ext uri="{BB962C8B-B14F-4D97-AF65-F5344CB8AC3E}">
        <p14:creationId xmlns:p14="http://schemas.microsoft.com/office/powerpoint/2010/main" val="1853496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Disruptions in the employment relationship</a:t>
            </a:r>
          </a:p>
        </p:txBody>
      </p:sp>
      <p:cxnSp>
        <p:nvCxnSpPr>
          <p:cNvPr id="12" name="Straight Connector 11">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Fragezeichen mit einfarbiger Füllung">
            <a:extLst>
              <a:ext uri="{FF2B5EF4-FFF2-40B4-BE49-F238E27FC236}">
                <a16:creationId xmlns:a16="http://schemas.microsoft.com/office/drawing/2014/main" id="{E388646B-A609-43B2-9E2C-67FA7601F9A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68606" y="2411604"/>
            <a:ext cx="6282169" cy="3582017"/>
          </a:xfrm>
        </p:spPr>
        <p:txBody>
          <a:bodyPr>
            <a:normAutofit/>
          </a:bodyPr>
          <a:lstStyle/>
          <a:p>
            <a:r>
              <a:rPr lang="de-DE" sz="1700" dirty="0"/>
              <a:t>Remuneration in the event of default of acceptance, § 615 BGB</a:t>
            </a:r>
          </a:p>
          <a:p>
            <a:pPr lvl="1"/>
            <a:r>
              <a:rPr lang="de-DE" sz="1500" dirty="0"/>
              <a:t>Applies in the event of </a:t>
            </a:r>
            <a:r>
              <a:rPr lang="de-DE" sz="1500" b="1" dirty="0"/>
              <a:t>unwillingness </a:t>
            </a:r>
            <a:r>
              <a:rPr lang="de-DE" sz="1500" dirty="0"/>
              <a:t>and </a:t>
            </a:r>
            <a:r>
              <a:rPr lang="de-DE" sz="1500" b="1" dirty="0"/>
              <a:t>inability</a:t>
            </a:r>
            <a:r>
              <a:rPr lang="de-DE" sz="1500" dirty="0"/>
              <a:t> to accept </a:t>
            </a:r>
            <a:r>
              <a:rPr lang="de-DE" sz="1500" dirty="0">
                <a:sym typeface="Wingdings" panose="05000000000000000000" pitchFamily="2" charset="2"/>
              </a:rPr>
              <a:t> Employer bears operational and economic risk</a:t>
            </a:r>
          </a:p>
          <a:p>
            <a:pPr lvl="1"/>
            <a:endParaRPr lang="de-DE" sz="1300" b="1" dirty="0"/>
          </a:p>
          <a:p>
            <a:r>
              <a:rPr lang="de-DE" sz="1700" dirty="0"/>
              <a:t>Personal reasons, § 616 BGB </a:t>
            </a:r>
          </a:p>
          <a:p>
            <a:pPr lvl="1"/>
            <a:r>
              <a:rPr lang="de-DE" sz="1500" dirty="0"/>
              <a:t>Often waived in the employment contract</a:t>
            </a:r>
          </a:p>
          <a:p>
            <a:pPr lvl="1"/>
            <a:r>
              <a:rPr lang="de-DE" sz="1500" dirty="0"/>
              <a:t>Possible cases: Funeral, wedding, childcare, doctor's visit during working hours</a:t>
            </a:r>
          </a:p>
          <a:p>
            <a:pPr marL="457200" lvl="1" indent="0">
              <a:buNone/>
            </a:pPr>
            <a:endParaRPr lang="de-DE" sz="1500" dirty="0"/>
          </a:p>
          <a:p>
            <a:r>
              <a:rPr lang="de-DE" sz="1700" dirty="0">
                <a:sym typeface="Wingdings" panose="05000000000000000000" pitchFamily="2" charset="2"/>
              </a:rPr>
              <a:t>Legal consequence: Employee retains entitlement to remuneration</a:t>
            </a:r>
            <a:endParaRPr lang="de-DE" sz="1700" dirty="0"/>
          </a:p>
          <a:p>
            <a:pPr lvl="1"/>
            <a:endParaRPr lang="de-DE" sz="1300" dirty="0"/>
          </a:p>
          <a:p>
            <a:endParaRPr lang="de-DE" sz="1300" dirty="0"/>
          </a:p>
          <a:p>
            <a:endParaRPr lang="de-DE" sz="1300" dirty="0"/>
          </a:p>
        </p:txBody>
      </p:sp>
    </p:spTree>
    <p:extLst>
      <p:ext uri="{BB962C8B-B14F-4D97-AF65-F5344CB8AC3E}">
        <p14:creationId xmlns:p14="http://schemas.microsoft.com/office/powerpoint/2010/main" val="3725449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CC695-2919-4A20-BCA1-5D7C99BDF135}"/>
              </a:ext>
            </a:extLst>
          </p:cNvPr>
          <p:cNvSpPr>
            <a:spLocks noGrp="1"/>
          </p:cNvSpPr>
          <p:nvPr>
            <p:ph type="title"/>
          </p:nvPr>
        </p:nvSpPr>
        <p:spPr/>
        <p:txBody>
          <a:bodyPr>
            <a:normAutofit fontScale="90000"/>
          </a:bodyPr>
          <a:lstStyle/>
          <a:p>
            <a:r>
              <a:rPr lang="de-DE" b="1" dirty="0"/>
              <a:t>MATERNITY PROTECTION AND PARENTAL LEAVE</a:t>
            </a:r>
          </a:p>
        </p:txBody>
      </p:sp>
      <p:sp>
        <p:nvSpPr>
          <p:cNvPr id="3" name="Textplatzhalter 2">
            <a:extLst>
              <a:ext uri="{FF2B5EF4-FFF2-40B4-BE49-F238E27FC236}">
                <a16:creationId xmlns:a16="http://schemas.microsoft.com/office/drawing/2014/main" id="{E5860D75-A6C9-4307-A5CD-1F81FECFE534}"/>
              </a:ext>
            </a:extLst>
          </p:cNvPr>
          <p:cNvSpPr>
            <a:spLocks noGrp="1"/>
          </p:cNvSpPr>
          <p:nvPr>
            <p:ph type="body" sz="quarter" idx="10"/>
          </p:nvPr>
        </p:nvSpPr>
        <p:spPr>
          <a:xfrm>
            <a:off x="624000" y="2715491"/>
            <a:ext cx="10896000" cy="2824175"/>
          </a:xfrm>
        </p:spPr>
        <p:txBody>
          <a:bodyPr>
            <a:normAutofit/>
          </a:bodyPr>
          <a:lstStyle/>
          <a:p>
            <a:pPr marL="0" indent="0">
              <a:lnSpc>
                <a:spcPct val="100000"/>
              </a:lnSpc>
              <a:buNone/>
            </a:pPr>
            <a:r>
              <a:rPr lang="de-DE" sz="4000" b="0" dirty="0"/>
              <a:t>Special features of maternity protection</a:t>
            </a:r>
          </a:p>
          <a:p>
            <a:pPr marL="0" indent="0">
              <a:lnSpc>
                <a:spcPct val="100000"/>
              </a:lnSpc>
              <a:buNone/>
            </a:pPr>
            <a:r>
              <a:rPr lang="de-DE" sz="4000" b="0" dirty="0"/>
              <a:t>Parental leave (since July 01, 2015)</a:t>
            </a:r>
          </a:p>
          <a:p>
            <a:pPr marL="0" indent="0">
              <a:buNone/>
            </a:pPr>
            <a:endParaRPr lang="de-DE" dirty="0"/>
          </a:p>
        </p:txBody>
      </p:sp>
    </p:spTree>
    <p:extLst>
      <p:ext uri="{BB962C8B-B14F-4D97-AF65-F5344CB8AC3E}">
        <p14:creationId xmlns:p14="http://schemas.microsoft.com/office/powerpoint/2010/main" val="1394262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Maternity protection</a:t>
            </a:r>
          </a:p>
        </p:txBody>
      </p:sp>
      <p:cxnSp>
        <p:nvCxnSpPr>
          <p:cNvPr id="12" name="Straight Connector 11">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Schwangere Frau mit einfarbiger Füllung">
            <a:extLst>
              <a:ext uri="{FF2B5EF4-FFF2-40B4-BE49-F238E27FC236}">
                <a16:creationId xmlns:a16="http://schemas.microsoft.com/office/drawing/2014/main" id="{50A866A0-B903-42EE-837D-F22246ED6D8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341270"/>
            <a:ext cx="6282169" cy="3727929"/>
          </a:xfrm>
        </p:spPr>
        <p:txBody>
          <a:bodyPr>
            <a:normAutofit/>
          </a:bodyPr>
          <a:lstStyle/>
          <a:p>
            <a:r>
              <a:rPr lang="de-DE" sz="1800" b="1" dirty="0" err="1"/>
              <a:t>Before</a:t>
            </a:r>
            <a:r>
              <a:rPr lang="de-DE" sz="1800" b="1" dirty="0"/>
              <a:t> </a:t>
            </a:r>
            <a:r>
              <a:rPr lang="de-DE" sz="1800" b="1" dirty="0" err="1"/>
              <a:t>birth</a:t>
            </a:r>
            <a:endParaRPr lang="de-DE" sz="1800" b="1" dirty="0"/>
          </a:p>
          <a:p>
            <a:pPr lvl="1"/>
            <a:r>
              <a:rPr lang="de-DE" sz="1500" dirty="0"/>
              <a:t>General ban on employment 6 weeks before delivery, but pregnant woman can waive compliance</a:t>
            </a:r>
          </a:p>
          <a:p>
            <a:pPr lvl="1"/>
            <a:r>
              <a:rPr lang="de-DE" sz="1500" dirty="0"/>
              <a:t>Individual ban on employment with a medical certificate </a:t>
            </a:r>
            <a:r>
              <a:rPr lang="de-DE" sz="1500" dirty="0">
                <a:sym typeface="Wingdings" panose="05000000000000000000" pitchFamily="2" charset="2"/>
              </a:rPr>
              <a:t> </a:t>
            </a:r>
            <a:r>
              <a:rPr lang="de-DE" sz="1500" dirty="0"/>
              <a:t>Entitlement to maternity pay (average of the last 3 monthly salaries)</a:t>
            </a:r>
          </a:p>
          <a:p>
            <a:r>
              <a:rPr lang="de-DE" sz="1800" b="1" dirty="0"/>
              <a:t>After </a:t>
            </a:r>
            <a:r>
              <a:rPr lang="de-DE" sz="1800" b="1" dirty="0" err="1"/>
              <a:t>birth</a:t>
            </a:r>
            <a:endParaRPr lang="de-DE" sz="1800" b="1" dirty="0"/>
          </a:p>
          <a:p>
            <a:pPr lvl="1"/>
            <a:r>
              <a:rPr lang="de-DE" sz="1500" dirty="0"/>
              <a:t>Absolute employment ban 8 weeks after birth</a:t>
            </a:r>
          </a:p>
          <a:p>
            <a:r>
              <a:rPr lang="de-DE" sz="1800" b="1" dirty="0" err="1"/>
              <a:t>Maternity</a:t>
            </a:r>
            <a:r>
              <a:rPr lang="de-DE" sz="1800" b="1" dirty="0"/>
              <a:t> </a:t>
            </a:r>
            <a:r>
              <a:rPr lang="de-DE" sz="1800" b="1" dirty="0" err="1"/>
              <a:t>pay</a:t>
            </a:r>
            <a:endParaRPr lang="de-DE" sz="1800" b="1" dirty="0"/>
          </a:p>
          <a:p>
            <a:r>
              <a:rPr lang="de-DE" sz="1800" b="1" dirty="0"/>
              <a:t>Special protection against dismissal</a:t>
            </a:r>
          </a:p>
          <a:p>
            <a:endParaRPr lang="de-DE" sz="1100" dirty="0"/>
          </a:p>
          <a:p>
            <a:pPr lvl="1"/>
            <a:endParaRPr lang="de-DE" sz="1100" dirty="0"/>
          </a:p>
          <a:p>
            <a:endParaRPr lang="de-DE" sz="1100" dirty="0"/>
          </a:p>
          <a:p>
            <a:endParaRPr lang="de-DE" sz="1100" dirty="0"/>
          </a:p>
        </p:txBody>
      </p:sp>
    </p:spTree>
    <p:extLst>
      <p:ext uri="{BB962C8B-B14F-4D97-AF65-F5344CB8AC3E}">
        <p14:creationId xmlns:p14="http://schemas.microsoft.com/office/powerpoint/2010/main" val="10170591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8CF39D-021C-42A8-949B-00EB25703510}"/>
              </a:ext>
            </a:extLst>
          </p:cNvPr>
          <p:cNvSpPr>
            <a:spLocks noGrp="1"/>
          </p:cNvSpPr>
          <p:nvPr>
            <p:ph type="title"/>
          </p:nvPr>
        </p:nvSpPr>
        <p:spPr>
          <a:xfrm>
            <a:off x="960100" y="978102"/>
            <a:ext cx="10588434" cy="1062644"/>
          </a:xfrm>
        </p:spPr>
        <p:txBody>
          <a:bodyPr anchor="b">
            <a:normAutofit/>
          </a:bodyPr>
          <a:lstStyle/>
          <a:p>
            <a:r>
              <a:rPr lang="de-DE" b="1" dirty="0"/>
              <a:t>Parental leave</a:t>
            </a:r>
          </a:p>
        </p:txBody>
      </p:sp>
      <p:cxnSp>
        <p:nvCxnSpPr>
          <p:cNvPr id="10" name="Straight Connector 9">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5" name="Grafik 4" descr="Mann mit Kind mit einfarbiger Füllung">
            <a:extLst>
              <a:ext uri="{FF2B5EF4-FFF2-40B4-BE49-F238E27FC236}">
                <a16:creationId xmlns:a16="http://schemas.microsoft.com/office/drawing/2014/main" id="{540D6154-A4EF-44E0-AC6B-AF474640175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256F97BA-B414-44FA-88DF-D7624238898C}"/>
              </a:ext>
            </a:extLst>
          </p:cNvPr>
          <p:cNvSpPr>
            <a:spLocks noGrp="1"/>
          </p:cNvSpPr>
          <p:nvPr>
            <p:ph idx="1"/>
          </p:nvPr>
        </p:nvSpPr>
        <p:spPr>
          <a:xfrm>
            <a:off x="4955354" y="2489329"/>
            <a:ext cx="6282169" cy="3408853"/>
          </a:xfrm>
        </p:spPr>
        <p:txBody>
          <a:bodyPr>
            <a:normAutofit/>
          </a:bodyPr>
          <a:lstStyle/>
          <a:p>
            <a:r>
              <a:rPr lang="de-DE" sz="1700" dirty="0"/>
              <a:t>What is parental leave? </a:t>
            </a:r>
          </a:p>
          <a:p>
            <a:pPr lvl="1"/>
            <a:r>
              <a:rPr lang="de-DE" sz="1500" dirty="0"/>
              <a:t>Unpaid time off from work for mothers and fathers</a:t>
            </a:r>
          </a:p>
          <a:p>
            <a:r>
              <a:rPr lang="de-DE" sz="1700" dirty="0"/>
              <a:t>Who is entitled to parental leave?</a:t>
            </a:r>
          </a:p>
          <a:p>
            <a:pPr lvl="1"/>
            <a:r>
              <a:rPr lang="de-DE" sz="1500" dirty="0"/>
              <a:t>Entitlement to parental leave exists if </a:t>
            </a:r>
          </a:p>
          <a:p>
            <a:pPr lvl="2"/>
            <a:r>
              <a:rPr lang="de-DE" sz="1300" dirty="0"/>
              <a:t>parent works in Germany </a:t>
            </a:r>
          </a:p>
          <a:p>
            <a:pPr lvl="2"/>
            <a:r>
              <a:rPr lang="de-DE" sz="1300" b="1" dirty="0"/>
              <a:t>or </a:t>
            </a:r>
            <a:r>
              <a:rPr lang="de-DE" sz="1300" dirty="0"/>
              <a:t>the employment contract was concluded under German law (parent does not have to live in Germany)</a:t>
            </a:r>
          </a:p>
          <a:p>
            <a:pPr lvl="1"/>
            <a:r>
              <a:rPr lang="de-DE" sz="1500" dirty="0"/>
              <a:t>Prerequisites: </a:t>
            </a:r>
          </a:p>
          <a:p>
            <a:pPr marL="1371600" lvl="2" indent="-457200">
              <a:buFont typeface="+mj-lt"/>
              <a:buAutoNum type="arabicPeriod"/>
            </a:pPr>
            <a:r>
              <a:rPr lang="de-DE" sz="1500" dirty="0"/>
              <a:t>Employees</a:t>
            </a:r>
          </a:p>
          <a:p>
            <a:pPr marL="1371600" lvl="2" indent="-457200">
              <a:buFont typeface="+mj-lt"/>
              <a:buAutoNum type="arabicPeriod"/>
            </a:pPr>
            <a:r>
              <a:rPr lang="de-DE" sz="1500" dirty="0"/>
              <a:t>Living together with a child in the household</a:t>
            </a:r>
          </a:p>
          <a:p>
            <a:pPr marL="1371600" lvl="2" indent="-457200">
              <a:buFont typeface="+mj-lt"/>
              <a:buAutoNum type="arabicPeriod"/>
            </a:pPr>
            <a:r>
              <a:rPr lang="de-DE" sz="1500" dirty="0"/>
              <a:t>Care and education of the child</a:t>
            </a:r>
          </a:p>
          <a:p>
            <a:pPr marL="0" indent="0">
              <a:buNone/>
            </a:pPr>
            <a:endParaRPr lang="de-DE" sz="1500" dirty="0"/>
          </a:p>
        </p:txBody>
      </p:sp>
    </p:spTree>
    <p:extLst>
      <p:ext uri="{BB962C8B-B14F-4D97-AF65-F5344CB8AC3E}">
        <p14:creationId xmlns:p14="http://schemas.microsoft.com/office/powerpoint/2010/main" val="169150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308B9948-ACB3-4131-A34C-F7A46DDA65A8}"/>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l="6763"/>
          <a:stretch/>
        </p:blipFill>
        <p:spPr bwMode="auto">
          <a:xfrm>
            <a:off x="5797543" y="10"/>
            <a:ext cx="6394152" cy="6857990"/>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70">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804998" y="798445"/>
            <a:ext cx="4803636" cy="1311664"/>
          </a:xfrm>
        </p:spPr>
        <p:txBody>
          <a:bodyPr>
            <a:normAutofit/>
          </a:bodyPr>
          <a:lstStyle/>
          <a:p>
            <a:r>
              <a:rPr lang="de-DE" b="1" dirty="0">
                <a:solidFill>
                  <a:srgbClr val="000000"/>
                </a:solidFill>
              </a:rPr>
              <a:t>Procedure</a:t>
            </a:r>
          </a:p>
        </p:txBody>
      </p:sp>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804997" y="2272143"/>
            <a:ext cx="4706803" cy="3788830"/>
          </a:xfrm>
        </p:spPr>
        <p:txBody>
          <a:bodyPr anchor="ctr">
            <a:normAutofit/>
          </a:bodyPr>
          <a:lstStyle/>
          <a:p>
            <a:pPr marL="514350" indent="-514350">
              <a:buFont typeface="+mj-lt"/>
              <a:buAutoNum type="arabicPeriod"/>
            </a:pPr>
            <a:r>
              <a:rPr lang="de-DE" sz="1700" b="1" dirty="0">
                <a:solidFill>
                  <a:srgbClr val="000000"/>
                </a:solidFill>
              </a:rPr>
              <a:t>Employees</a:t>
            </a:r>
          </a:p>
          <a:p>
            <a:pPr marL="514350" indent="-514350">
              <a:buFont typeface="+mj-lt"/>
              <a:buAutoNum type="arabicPeriod"/>
            </a:pPr>
            <a:r>
              <a:rPr lang="de-DE" sz="1700" b="1" dirty="0">
                <a:solidFill>
                  <a:srgbClr val="000000"/>
                </a:solidFill>
              </a:rPr>
              <a:t>Conclusion of contract </a:t>
            </a:r>
          </a:p>
          <a:p>
            <a:pPr marL="514350" indent="-514350">
              <a:buFont typeface="+mj-lt"/>
              <a:buAutoNum type="arabicPeriod"/>
            </a:pPr>
            <a:r>
              <a:rPr lang="de-DE" sz="1700" b="1" dirty="0">
                <a:solidFill>
                  <a:srgbClr val="000000"/>
                </a:solidFill>
              </a:rPr>
              <a:t>Remuneration</a:t>
            </a:r>
          </a:p>
          <a:p>
            <a:pPr marL="514350" indent="-514350">
              <a:buFont typeface="+mj-lt"/>
              <a:buAutoNum type="arabicPeriod"/>
            </a:pPr>
            <a:r>
              <a:rPr lang="de-DE" sz="1700" b="1" dirty="0">
                <a:solidFill>
                  <a:srgbClr val="000000"/>
                </a:solidFill>
              </a:rPr>
              <a:t>Maternity and parental leave</a:t>
            </a:r>
          </a:p>
          <a:p>
            <a:pPr marL="514350" indent="-514350">
              <a:buFont typeface="+mj-lt"/>
              <a:buAutoNum type="arabicPeriod"/>
            </a:pPr>
            <a:r>
              <a:rPr lang="de-DE" sz="1700" b="1" dirty="0">
                <a:solidFill>
                  <a:srgbClr val="000000"/>
                </a:solidFill>
              </a:rPr>
              <a:t>Problems in the employment relationship</a:t>
            </a:r>
          </a:p>
          <a:p>
            <a:pPr marL="514350" indent="-514350">
              <a:buFont typeface="+mj-lt"/>
              <a:buAutoNum type="arabicPeriod"/>
            </a:pPr>
            <a:r>
              <a:rPr lang="de-DE" sz="1700" b="1" dirty="0">
                <a:solidFill>
                  <a:srgbClr val="000000"/>
                </a:solidFill>
              </a:rPr>
              <a:t>Termination of the employment relationship</a:t>
            </a:r>
          </a:p>
          <a:p>
            <a:pPr marL="514350" indent="-514350">
              <a:buFont typeface="+mj-lt"/>
              <a:buAutoNum type="arabicPeriod"/>
            </a:pPr>
            <a:r>
              <a:rPr lang="de-DE" sz="1700" b="1" dirty="0">
                <a:solidFill>
                  <a:srgbClr val="000000"/>
                </a:solidFill>
              </a:rPr>
              <a:t>Post-contractual obligations</a:t>
            </a:r>
          </a:p>
        </p:txBody>
      </p:sp>
    </p:spTree>
    <p:extLst>
      <p:ext uri="{BB962C8B-B14F-4D97-AF65-F5344CB8AC3E}">
        <p14:creationId xmlns:p14="http://schemas.microsoft.com/office/powerpoint/2010/main" val="1321143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Parental leave</a:t>
            </a:r>
          </a:p>
        </p:txBody>
      </p:sp>
      <p:cxnSp>
        <p:nvCxnSpPr>
          <p:cNvPr id="14" name="Straight Connector 13">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Frau mit Kind mit einfarbiger Füllung">
            <a:extLst>
              <a:ext uri="{FF2B5EF4-FFF2-40B4-BE49-F238E27FC236}">
                <a16:creationId xmlns:a16="http://schemas.microsoft.com/office/drawing/2014/main" id="{DA06CD05-A063-42A4-86FD-6624C80A9B2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406901"/>
            <a:ext cx="6282169" cy="3491282"/>
          </a:xfrm>
        </p:spPr>
        <p:txBody>
          <a:bodyPr>
            <a:normAutofit/>
          </a:bodyPr>
          <a:lstStyle/>
          <a:p>
            <a:r>
              <a:rPr lang="de-DE" sz="1500" b="1" dirty="0"/>
              <a:t>How long is the entitlement to parental leave?</a:t>
            </a:r>
          </a:p>
          <a:p>
            <a:pPr lvl="1"/>
            <a:r>
              <a:rPr lang="de-DE" sz="1500" dirty="0"/>
              <a:t>3 years per child; maternity leave after childbirth is taken into account for the mother</a:t>
            </a:r>
          </a:p>
          <a:p>
            <a:pPr lvl="1"/>
            <a:r>
              <a:rPr lang="de-DE" sz="1500" dirty="0"/>
              <a:t>From the child's 3rd birthday, only 24 months can be taken</a:t>
            </a:r>
          </a:p>
          <a:p>
            <a:pPr lvl="1"/>
            <a:r>
              <a:rPr lang="de-DE" sz="1500" dirty="0"/>
              <a:t>End no later than the day before the child's 8th birthday</a:t>
            </a:r>
          </a:p>
          <a:p>
            <a:r>
              <a:rPr lang="de-DE" sz="1500" b="1" dirty="0"/>
              <a:t>What do I have to do to get parental leave? </a:t>
            </a:r>
          </a:p>
          <a:p>
            <a:pPr lvl="1"/>
            <a:r>
              <a:rPr lang="de-DE" sz="1500" dirty="0"/>
              <a:t>Application is not necessary. Parental leave only needs to be registered with the employer in writing</a:t>
            </a:r>
          </a:p>
          <a:p>
            <a:pPr lvl="2"/>
            <a:r>
              <a:rPr lang="de-DE" sz="1500" dirty="0"/>
              <a:t>Registration 7 weeks in advance </a:t>
            </a:r>
          </a:p>
          <a:p>
            <a:pPr lvl="3"/>
            <a:r>
              <a:rPr lang="de-DE" sz="1500" dirty="0"/>
              <a:t>Mothers: Parental leave only begins after the end of the maternity protection period (8 weeks); registration after the birth is therefore sufficient</a:t>
            </a:r>
          </a:p>
          <a:p>
            <a:pPr lvl="3"/>
            <a:r>
              <a:rPr lang="de-DE" sz="1500" dirty="0"/>
              <a:t>Fathers: 7 weeks before the expected date of birth</a:t>
            </a:r>
          </a:p>
          <a:p>
            <a:pPr lvl="1"/>
            <a:endParaRPr lang="de-DE" sz="1300" dirty="0"/>
          </a:p>
          <a:p>
            <a:endParaRPr lang="de-DE" sz="1300" dirty="0"/>
          </a:p>
          <a:p>
            <a:endParaRPr lang="de-DE" sz="1300" dirty="0"/>
          </a:p>
        </p:txBody>
      </p:sp>
      <p:sp>
        <p:nvSpPr>
          <p:cNvPr id="8" name="Rechteck: abgerundete Ecken 7">
            <a:extLst>
              <a:ext uri="{FF2B5EF4-FFF2-40B4-BE49-F238E27FC236}">
                <a16:creationId xmlns:a16="http://schemas.microsoft.com/office/drawing/2014/main" id="{95BD5C00-CB85-4B68-8D6B-1321B84D4E3D}"/>
              </a:ext>
            </a:extLst>
          </p:cNvPr>
          <p:cNvSpPr/>
          <p:nvPr/>
        </p:nvSpPr>
        <p:spPr>
          <a:xfrm>
            <a:off x="4845369" y="4863029"/>
            <a:ext cx="1276186" cy="611050"/>
          </a:xfrm>
          <a:prstGeom prst="round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spcAft>
                <a:spcPts val="600"/>
              </a:spcAft>
            </a:pPr>
            <a:r>
              <a:rPr lang="de-DE" sz="1100" dirty="0"/>
              <a:t>If parental leave from birth is desired</a:t>
            </a:r>
          </a:p>
        </p:txBody>
      </p:sp>
      <p:sp>
        <p:nvSpPr>
          <p:cNvPr id="9" name="Geschweifte Klammer links 8">
            <a:extLst>
              <a:ext uri="{FF2B5EF4-FFF2-40B4-BE49-F238E27FC236}">
                <a16:creationId xmlns:a16="http://schemas.microsoft.com/office/drawing/2014/main" id="{136C6251-4CC2-454E-8043-F5107249E16D}"/>
              </a:ext>
            </a:extLst>
          </p:cNvPr>
          <p:cNvSpPr/>
          <p:nvPr/>
        </p:nvSpPr>
        <p:spPr>
          <a:xfrm>
            <a:off x="6231457" y="4790867"/>
            <a:ext cx="45719" cy="75537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Tree>
    <p:extLst>
      <p:ext uri="{BB962C8B-B14F-4D97-AF65-F5344CB8AC3E}">
        <p14:creationId xmlns:p14="http://schemas.microsoft.com/office/powerpoint/2010/main" val="3248572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E75386-7BEB-453B-90BD-27843A37D60F}"/>
              </a:ext>
            </a:extLst>
          </p:cNvPr>
          <p:cNvSpPr>
            <a:spLocks noGrp="1"/>
          </p:cNvSpPr>
          <p:nvPr>
            <p:ph type="title"/>
          </p:nvPr>
        </p:nvSpPr>
        <p:spPr>
          <a:xfrm>
            <a:off x="960100" y="978102"/>
            <a:ext cx="10588434" cy="1062644"/>
          </a:xfrm>
        </p:spPr>
        <p:txBody>
          <a:bodyPr anchor="b">
            <a:normAutofit/>
          </a:bodyPr>
          <a:lstStyle/>
          <a:p>
            <a:r>
              <a:rPr lang="de-DE" b="1" u="sng" dirty="0"/>
              <a:t>Part-time</a:t>
            </a:r>
            <a:r>
              <a:rPr lang="de-DE" b="1" dirty="0"/>
              <a:t> parental leave, § 15 BEEG</a:t>
            </a:r>
          </a:p>
        </p:txBody>
      </p:sp>
      <p:cxnSp>
        <p:nvCxnSpPr>
          <p:cNvPr id="10" name="Straight Connector 9">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5" name="Grafik 4" descr="Frau mit Baby mit einfarbiger Füllung">
            <a:extLst>
              <a:ext uri="{FF2B5EF4-FFF2-40B4-BE49-F238E27FC236}">
                <a16:creationId xmlns:a16="http://schemas.microsoft.com/office/drawing/2014/main" id="{0CDA97AF-11BA-4DED-A77A-BAECE1B43F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496655D8-8523-43F7-BE8F-BEF01C5C549A}"/>
              </a:ext>
            </a:extLst>
          </p:cNvPr>
          <p:cNvSpPr>
            <a:spLocks noGrp="1"/>
          </p:cNvSpPr>
          <p:nvPr>
            <p:ph idx="1"/>
          </p:nvPr>
        </p:nvSpPr>
        <p:spPr>
          <a:xfrm>
            <a:off x="4981858" y="2682433"/>
            <a:ext cx="6282169" cy="3215749"/>
          </a:xfrm>
        </p:spPr>
        <p:txBody>
          <a:bodyPr>
            <a:normAutofit/>
          </a:bodyPr>
          <a:lstStyle/>
          <a:p>
            <a:r>
              <a:rPr lang="de-DE" sz="1700" dirty="0"/>
              <a:t>You can work part-time during parental leave</a:t>
            </a:r>
          </a:p>
          <a:p>
            <a:r>
              <a:rPr lang="de-DE" sz="1700" dirty="0" err="1"/>
              <a:t>Requirements</a:t>
            </a:r>
            <a:r>
              <a:rPr lang="de-DE" sz="1700" dirty="0"/>
              <a:t>:</a:t>
            </a:r>
          </a:p>
          <a:p>
            <a:pPr marL="914400" lvl="1" indent="-457200">
              <a:buFont typeface="+mj-lt"/>
              <a:buAutoNum type="arabicPeriod"/>
            </a:pPr>
            <a:r>
              <a:rPr lang="de-DE" sz="1700" dirty="0"/>
              <a:t>Employment with this employer for more than 6 months</a:t>
            </a:r>
          </a:p>
          <a:p>
            <a:pPr marL="914400" lvl="1" indent="-457200">
              <a:buFont typeface="+mj-lt"/>
              <a:buAutoNum type="arabicPeriod"/>
            </a:pPr>
            <a:r>
              <a:rPr lang="de-DE" sz="1700" dirty="0"/>
              <a:t>Employer generally employs more than 15 employees (trainees are not included)</a:t>
            </a:r>
          </a:p>
          <a:p>
            <a:pPr marL="914400" lvl="1" indent="-457200">
              <a:buFont typeface="+mj-lt"/>
              <a:buAutoNum type="arabicPeriod"/>
            </a:pPr>
            <a:r>
              <a:rPr lang="de-DE" sz="1700" dirty="0"/>
              <a:t>Parent must want to work for at least 2 months (min. 15, max. 30 hours/week; monthly average is decisive)</a:t>
            </a:r>
          </a:p>
          <a:p>
            <a:pPr marL="914400" lvl="1" indent="-457200">
              <a:buFont typeface="+mj-lt"/>
              <a:buAutoNum type="arabicPeriod"/>
            </a:pPr>
            <a:r>
              <a:rPr lang="de-DE" sz="1700" dirty="0"/>
              <a:t>No conflicting operational reasons</a:t>
            </a:r>
          </a:p>
          <a:p>
            <a:pPr marL="914400" lvl="1" indent="-457200">
              <a:buFont typeface="+mj-lt"/>
              <a:buAutoNum type="arabicPeriod"/>
            </a:pPr>
            <a:r>
              <a:rPr lang="de-DE" sz="1700" dirty="0"/>
              <a:t>Application to employer</a:t>
            </a:r>
          </a:p>
          <a:p>
            <a:endParaRPr lang="de-DE" sz="1700" dirty="0"/>
          </a:p>
        </p:txBody>
      </p:sp>
    </p:spTree>
    <p:extLst>
      <p:ext uri="{BB962C8B-B14F-4D97-AF65-F5344CB8AC3E}">
        <p14:creationId xmlns:p14="http://schemas.microsoft.com/office/powerpoint/2010/main" val="2537259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D39284-58F6-4A07-BC0D-9D997ACB71B3}"/>
              </a:ext>
            </a:extLst>
          </p:cNvPr>
          <p:cNvSpPr>
            <a:spLocks noGrp="1"/>
          </p:cNvSpPr>
          <p:nvPr>
            <p:ph type="title"/>
          </p:nvPr>
        </p:nvSpPr>
        <p:spPr>
          <a:xfrm>
            <a:off x="960100" y="978102"/>
            <a:ext cx="10588434" cy="1062644"/>
          </a:xfrm>
        </p:spPr>
        <p:txBody>
          <a:bodyPr anchor="b">
            <a:normAutofit/>
          </a:bodyPr>
          <a:lstStyle/>
          <a:p>
            <a:r>
              <a:rPr lang="de-DE" b="1" dirty="0"/>
              <a:t>Parental allowance</a:t>
            </a:r>
          </a:p>
        </p:txBody>
      </p:sp>
      <p:cxnSp>
        <p:nvCxnSpPr>
          <p:cNvPr id="10" name="Straight Connector 9">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5" name="Grafik 4" descr="Geld mit einfarbiger Füllung">
            <a:extLst>
              <a:ext uri="{FF2B5EF4-FFF2-40B4-BE49-F238E27FC236}">
                <a16:creationId xmlns:a16="http://schemas.microsoft.com/office/drawing/2014/main" id="{373C8279-3446-4CD8-A805-80E6DF68616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B0835B3A-91D9-4E7C-9192-36B320071C56}"/>
              </a:ext>
            </a:extLst>
          </p:cNvPr>
          <p:cNvSpPr>
            <a:spLocks noGrp="1"/>
          </p:cNvSpPr>
          <p:nvPr>
            <p:ph idx="1"/>
          </p:nvPr>
        </p:nvSpPr>
        <p:spPr>
          <a:xfrm>
            <a:off x="4955354" y="2341268"/>
            <a:ext cx="6282169" cy="3876645"/>
          </a:xfrm>
        </p:spPr>
        <p:txBody>
          <a:bodyPr>
            <a:normAutofit fontScale="92500" lnSpcReduction="10000"/>
          </a:bodyPr>
          <a:lstStyle/>
          <a:p>
            <a:r>
              <a:rPr lang="de-DE" sz="1300" dirty="0"/>
              <a:t>Against whom is the claim directed?</a:t>
            </a:r>
          </a:p>
          <a:p>
            <a:pPr lvl="1"/>
            <a:r>
              <a:rPr lang="de-DE" sz="1300" dirty="0"/>
              <a:t> Parental allowance office </a:t>
            </a:r>
          </a:p>
          <a:p>
            <a:r>
              <a:rPr lang="de-DE" sz="1300" dirty="0"/>
              <a:t>Parental leave does not necessarily have to be taken, but a maximum of 30 hours of work </a:t>
            </a:r>
            <a:r>
              <a:rPr lang="de-DE" sz="1300" dirty="0">
                <a:sym typeface="Wingdings" panose="05000000000000000000" pitchFamily="2" charset="2"/>
              </a:rPr>
              <a:t> is also </a:t>
            </a:r>
            <a:r>
              <a:rPr lang="de-DE" sz="1300" dirty="0"/>
              <a:t>credited </a:t>
            </a:r>
            <a:r>
              <a:rPr lang="de-DE" sz="1300" dirty="0">
                <a:sym typeface="Wingdings" panose="05000000000000000000" pitchFamily="2" charset="2"/>
              </a:rPr>
              <a:t>for this</a:t>
            </a:r>
          </a:p>
          <a:p>
            <a:r>
              <a:rPr lang="de-DE" sz="1300" dirty="0"/>
              <a:t>Studies/training do not have to be interrupted to receive parental allowance</a:t>
            </a:r>
          </a:p>
          <a:p>
            <a:r>
              <a:rPr lang="de-DE" sz="1300" dirty="0"/>
              <a:t>Parental allowance models</a:t>
            </a:r>
          </a:p>
          <a:p>
            <a:pPr lvl="1"/>
            <a:r>
              <a:rPr lang="de-DE" sz="1300" b="1" dirty="0"/>
              <a:t>Basic parental allowance </a:t>
            </a:r>
            <a:r>
              <a:rPr lang="de-DE" sz="1300" dirty="0"/>
              <a:t>for 14 months if parents share parental leave or in the case of single parents; otherwise 12 months</a:t>
            </a:r>
          </a:p>
          <a:p>
            <a:pPr lvl="2"/>
            <a:r>
              <a:rPr lang="de-DE" sz="1300" dirty="0"/>
              <a:t>New regulation for births from April 1, 2024: Simultaneous entitlement of parents only for 1 month in the first 12 months of life (except for premature babies, multiple births or children with disabilities)</a:t>
            </a:r>
          </a:p>
          <a:p>
            <a:pPr lvl="2"/>
            <a:r>
              <a:rPr lang="de-DE" sz="1300" dirty="0"/>
              <a:t>Generally 65% of net income </a:t>
            </a:r>
            <a:r>
              <a:rPr lang="de-DE" sz="1300" dirty="0">
                <a:sym typeface="Wingdings" panose="05000000000000000000" pitchFamily="2" charset="2"/>
              </a:rPr>
              <a:t> Parental allowance calculator from the Federal Ministry for Family Affairs, Senior Citizens, Women and Youth</a:t>
            </a:r>
            <a:endParaRPr lang="de-DE" sz="1300" dirty="0"/>
          </a:p>
          <a:p>
            <a:pPr lvl="1"/>
            <a:r>
              <a:rPr lang="de-DE" sz="1300" b="1" dirty="0"/>
              <a:t>Parental allowance plus</a:t>
            </a:r>
          </a:p>
          <a:p>
            <a:pPr lvl="2"/>
            <a:r>
              <a:rPr lang="de-DE" sz="1300" dirty="0"/>
              <a:t>It lasts twice as long as basic parental allowance and is half as high</a:t>
            </a:r>
          </a:p>
          <a:p>
            <a:pPr lvl="2"/>
            <a:r>
              <a:rPr lang="de-DE" sz="1300" dirty="0"/>
              <a:t>Particularly worthwhile if you want to work part-time (because of the crediting)</a:t>
            </a:r>
          </a:p>
          <a:p>
            <a:pPr lvl="1"/>
            <a:r>
              <a:rPr lang="de-DE" sz="1300" b="1" dirty="0"/>
              <a:t>Partnership bonus</a:t>
            </a:r>
          </a:p>
          <a:p>
            <a:pPr lvl="2"/>
            <a:r>
              <a:rPr lang="de-DE" sz="1300" dirty="0"/>
              <a:t>4 additional months of Parental Allowance Plus if both parents work part-time at the same time (i.e. fair division of work and family)</a:t>
            </a:r>
          </a:p>
          <a:p>
            <a:endParaRPr lang="de-DE" sz="1000" dirty="0"/>
          </a:p>
        </p:txBody>
      </p:sp>
    </p:spTree>
    <p:extLst>
      <p:ext uri="{BB962C8B-B14F-4D97-AF65-F5344CB8AC3E}">
        <p14:creationId xmlns:p14="http://schemas.microsoft.com/office/powerpoint/2010/main" val="39424818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2B6CA9-EED6-4064-BCFE-BD186B964816}"/>
              </a:ext>
            </a:extLst>
          </p:cNvPr>
          <p:cNvSpPr>
            <a:spLocks noGrp="1"/>
          </p:cNvSpPr>
          <p:nvPr>
            <p:ph type="title"/>
          </p:nvPr>
        </p:nvSpPr>
        <p:spPr>
          <a:xfrm>
            <a:off x="960100" y="978102"/>
            <a:ext cx="10588434" cy="1062644"/>
          </a:xfrm>
        </p:spPr>
        <p:txBody>
          <a:bodyPr anchor="b">
            <a:normAutofit/>
          </a:bodyPr>
          <a:lstStyle/>
          <a:p>
            <a:r>
              <a:rPr lang="de-DE" b="1" dirty="0"/>
              <a:t>Parental allowance</a:t>
            </a:r>
          </a:p>
        </p:txBody>
      </p:sp>
      <p:cxnSp>
        <p:nvCxnSpPr>
          <p:cNvPr id="10" name="Straight Connector 9">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5" name="Grafik 4" descr="Geld mit einfarbiger Füllung">
            <a:extLst>
              <a:ext uri="{FF2B5EF4-FFF2-40B4-BE49-F238E27FC236}">
                <a16:creationId xmlns:a16="http://schemas.microsoft.com/office/drawing/2014/main" id="{B9DD7501-6DD7-41DE-8D6C-7EDFF46CEF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B0925812-5855-4442-A7E8-65A3ECE09567}"/>
              </a:ext>
            </a:extLst>
          </p:cNvPr>
          <p:cNvSpPr>
            <a:spLocks noGrp="1"/>
          </p:cNvSpPr>
          <p:nvPr>
            <p:ph idx="1"/>
          </p:nvPr>
        </p:nvSpPr>
        <p:spPr>
          <a:xfrm>
            <a:off x="4968606" y="2489329"/>
            <a:ext cx="6282169" cy="3650213"/>
          </a:xfrm>
        </p:spPr>
        <p:txBody>
          <a:bodyPr>
            <a:normAutofit/>
          </a:bodyPr>
          <a:lstStyle/>
          <a:p>
            <a:r>
              <a:rPr lang="de-DE" sz="1900" b="1" dirty="0"/>
              <a:t>Who is entitled to parental allowance? </a:t>
            </a:r>
          </a:p>
          <a:p>
            <a:pPr lvl="1"/>
            <a:r>
              <a:rPr lang="de-DE" sz="1700" dirty="0"/>
              <a:t>Principle: </a:t>
            </a:r>
          </a:p>
          <a:p>
            <a:pPr marL="1371600" lvl="2" indent="-457200">
              <a:buFont typeface="+mj-lt"/>
              <a:buAutoNum type="arabicPeriod"/>
            </a:pPr>
            <a:r>
              <a:rPr lang="de-DE" sz="1500" dirty="0"/>
              <a:t>Care and education of the child</a:t>
            </a:r>
          </a:p>
          <a:p>
            <a:pPr marL="1371600" lvl="2" indent="-457200">
              <a:buFont typeface="+mj-lt"/>
              <a:buAutoNum type="arabicPeriod"/>
            </a:pPr>
            <a:r>
              <a:rPr lang="de-DE" sz="1500" dirty="0"/>
              <a:t>Living together with a child in one household</a:t>
            </a:r>
          </a:p>
          <a:p>
            <a:pPr marL="1371600" lvl="2" indent="-457200">
              <a:buFont typeface="+mj-lt"/>
              <a:buAutoNum type="arabicPeriod"/>
            </a:pPr>
            <a:r>
              <a:rPr lang="de-DE" sz="1500" dirty="0"/>
              <a:t>Living in Germany</a:t>
            </a:r>
          </a:p>
          <a:p>
            <a:pPr marL="1371600" lvl="2" indent="-457200">
              <a:buFont typeface="+mj-lt"/>
              <a:buAutoNum type="arabicPeriod"/>
            </a:pPr>
            <a:r>
              <a:rPr lang="de-DE" sz="1500" dirty="0"/>
              <a:t>Not working at all or a maximum of 30 hours/week</a:t>
            </a:r>
          </a:p>
          <a:p>
            <a:pPr lvl="1"/>
            <a:r>
              <a:rPr lang="de-DE" sz="1700" dirty="0"/>
              <a:t>For which child do I receive parental allowance?</a:t>
            </a:r>
          </a:p>
          <a:p>
            <a:pPr lvl="2"/>
            <a:r>
              <a:rPr lang="de-DE" sz="1500" dirty="0"/>
              <a:t>Physical child</a:t>
            </a:r>
          </a:p>
          <a:p>
            <a:pPr lvl="2"/>
            <a:r>
              <a:rPr lang="de-DE" sz="1500" dirty="0"/>
              <a:t>Natural child of the spouse or partner</a:t>
            </a:r>
          </a:p>
          <a:p>
            <a:pPr lvl="2"/>
            <a:r>
              <a:rPr lang="de-DE" sz="1500" dirty="0"/>
              <a:t>Adopted child (even if adoption proceedings are still ongoing)</a:t>
            </a:r>
          </a:p>
          <a:p>
            <a:pPr lvl="2"/>
            <a:r>
              <a:rPr lang="de-DE" sz="1500" dirty="0"/>
              <a:t>Under certain circumstances: Grandchild, sibling, niece/nephew </a:t>
            </a:r>
            <a:r>
              <a:rPr lang="de-DE" sz="1500" dirty="0">
                <a:sym typeface="Wingdings" panose="05000000000000000000" pitchFamily="2" charset="2"/>
              </a:rPr>
              <a:t> e.g. </a:t>
            </a:r>
            <a:r>
              <a:rPr lang="de-DE" sz="1500" dirty="0" err="1">
                <a:sym typeface="Wingdings" panose="05000000000000000000" pitchFamily="2" charset="2"/>
              </a:rPr>
              <a:t>parents</a:t>
            </a:r>
            <a:r>
              <a:rPr lang="de-DE" sz="1500" dirty="0">
                <a:sym typeface="Wingdings" panose="05000000000000000000" pitchFamily="2" charset="2"/>
              </a:rPr>
              <a:t> are deceased</a:t>
            </a:r>
            <a:endParaRPr lang="de-DE" sz="1500" dirty="0"/>
          </a:p>
        </p:txBody>
      </p:sp>
    </p:spTree>
    <p:extLst>
      <p:ext uri="{BB962C8B-B14F-4D97-AF65-F5344CB8AC3E}">
        <p14:creationId xmlns:p14="http://schemas.microsoft.com/office/powerpoint/2010/main" val="2167810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2B6CA9-EED6-4064-BCFE-BD186B964816}"/>
              </a:ext>
            </a:extLst>
          </p:cNvPr>
          <p:cNvSpPr>
            <a:spLocks noGrp="1"/>
          </p:cNvSpPr>
          <p:nvPr>
            <p:ph type="title"/>
          </p:nvPr>
        </p:nvSpPr>
        <p:spPr>
          <a:xfrm>
            <a:off x="960100" y="978102"/>
            <a:ext cx="10588434" cy="1062644"/>
          </a:xfrm>
        </p:spPr>
        <p:txBody>
          <a:bodyPr anchor="b">
            <a:normAutofit/>
          </a:bodyPr>
          <a:lstStyle/>
          <a:p>
            <a:r>
              <a:rPr lang="de-DE" b="1" dirty="0"/>
              <a:t>Parental allowance cut-off for high incomes?</a:t>
            </a:r>
          </a:p>
        </p:txBody>
      </p:sp>
      <p:cxnSp>
        <p:nvCxnSpPr>
          <p:cNvPr id="10" name="Straight Connector 9">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5" name="Grafik 4" descr="Geld mit einfarbiger Füllung">
            <a:extLst>
              <a:ext uri="{FF2B5EF4-FFF2-40B4-BE49-F238E27FC236}">
                <a16:creationId xmlns:a16="http://schemas.microsoft.com/office/drawing/2014/main" id="{B9DD7501-6DD7-41DE-8D6C-7EDFF46CEF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B0925812-5855-4442-A7E8-65A3ECE09567}"/>
              </a:ext>
            </a:extLst>
          </p:cNvPr>
          <p:cNvSpPr>
            <a:spLocks noGrp="1"/>
          </p:cNvSpPr>
          <p:nvPr>
            <p:ph idx="1"/>
          </p:nvPr>
        </p:nvSpPr>
        <p:spPr>
          <a:xfrm>
            <a:off x="4955354" y="2489329"/>
            <a:ext cx="6282169" cy="3650213"/>
          </a:xfrm>
        </p:spPr>
        <p:txBody>
          <a:bodyPr>
            <a:normAutofit/>
          </a:bodyPr>
          <a:lstStyle/>
          <a:p>
            <a:r>
              <a:rPr lang="de-DE" sz="1900" dirty="0"/>
              <a:t>Upper income </a:t>
            </a:r>
            <a:r>
              <a:rPr lang="de-DE" sz="1900" dirty="0" err="1"/>
              <a:t>limit</a:t>
            </a:r>
            <a:r>
              <a:rPr lang="de-DE" sz="1900" dirty="0"/>
              <a:t> </a:t>
            </a:r>
          </a:p>
          <a:p>
            <a:pPr lvl="1"/>
            <a:r>
              <a:rPr lang="de-DE" sz="1500" dirty="0" err="1"/>
              <a:t>Births</a:t>
            </a:r>
            <a:r>
              <a:rPr lang="de-DE" sz="1500" dirty="0"/>
              <a:t> from April 1, 2024</a:t>
            </a:r>
          </a:p>
          <a:p>
            <a:pPr lvl="2"/>
            <a:r>
              <a:rPr lang="de-DE" sz="1500" dirty="0"/>
              <a:t>Single parents and couples: € 200,000.00 </a:t>
            </a:r>
            <a:r>
              <a:rPr lang="en-US" sz="1500" dirty="0"/>
              <a:t>of taxable income (not the same as gross income) </a:t>
            </a:r>
            <a:endParaRPr lang="de-DE" sz="1500" dirty="0"/>
          </a:p>
          <a:p>
            <a:pPr lvl="1"/>
            <a:r>
              <a:rPr lang="de-DE" sz="1500" dirty="0"/>
              <a:t>Births from April 1, 2025</a:t>
            </a:r>
          </a:p>
          <a:p>
            <a:pPr lvl="2"/>
            <a:r>
              <a:rPr lang="de-DE" sz="1500" dirty="0"/>
              <a:t>Single parents and couples: € 175,000.00 </a:t>
            </a:r>
            <a:r>
              <a:rPr lang="en-US" sz="1500" dirty="0"/>
              <a:t>of taxable income (not the same as gross income) </a:t>
            </a:r>
            <a:endParaRPr lang="de-DE" sz="1500" dirty="0"/>
          </a:p>
          <a:p>
            <a:pPr lvl="2"/>
            <a:endParaRPr lang="de-DE" sz="1500" dirty="0"/>
          </a:p>
        </p:txBody>
      </p:sp>
    </p:spTree>
    <p:extLst>
      <p:ext uri="{BB962C8B-B14F-4D97-AF65-F5344CB8AC3E}">
        <p14:creationId xmlns:p14="http://schemas.microsoft.com/office/powerpoint/2010/main" val="3996646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076BD1-9B05-443C-A1B3-3F38784131E0}"/>
              </a:ext>
            </a:extLst>
          </p:cNvPr>
          <p:cNvSpPr>
            <a:spLocks noGrp="1"/>
          </p:cNvSpPr>
          <p:nvPr>
            <p:ph type="title"/>
          </p:nvPr>
        </p:nvSpPr>
        <p:spPr/>
        <p:txBody>
          <a:bodyPr/>
          <a:lstStyle/>
          <a:p>
            <a:r>
              <a:rPr lang="de-DE" b="1" dirty="0"/>
              <a:t>Parental allowance for foreign parents? </a:t>
            </a:r>
          </a:p>
        </p:txBody>
      </p:sp>
      <p:graphicFrame>
        <p:nvGraphicFramePr>
          <p:cNvPr id="4" name="Tabelle 4">
            <a:extLst>
              <a:ext uri="{FF2B5EF4-FFF2-40B4-BE49-F238E27FC236}">
                <a16:creationId xmlns:a16="http://schemas.microsoft.com/office/drawing/2014/main" id="{F02625D5-B8A2-4E75-9837-403831CCD144}"/>
              </a:ext>
            </a:extLst>
          </p:cNvPr>
          <p:cNvGraphicFramePr>
            <a:graphicFrameLocks noGrp="1"/>
          </p:cNvGraphicFramePr>
          <p:nvPr/>
        </p:nvGraphicFramePr>
        <p:xfrm>
          <a:off x="2032000" y="1994917"/>
          <a:ext cx="8128000" cy="402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779118720"/>
                    </a:ext>
                  </a:extLst>
                </a:gridCol>
                <a:gridCol w="4064000">
                  <a:extLst>
                    <a:ext uri="{9D8B030D-6E8A-4147-A177-3AD203B41FA5}">
                      <a16:colId xmlns:a16="http://schemas.microsoft.com/office/drawing/2014/main" val="1622932692"/>
                    </a:ext>
                  </a:extLst>
                </a:gridCol>
              </a:tblGrid>
              <a:tr h="336719">
                <a:tc>
                  <a:txBody>
                    <a:bodyPr/>
                    <a:lstStyle/>
                    <a:p>
                      <a:r>
                        <a:rPr lang="de-DE"/>
                        <a:t>YES</a:t>
                      </a:r>
                      <a:endParaRPr lang="de-DE" dirty="0"/>
                    </a:p>
                  </a:txBody>
                  <a:tcPr/>
                </a:tc>
                <a:tc>
                  <a:txBody>
                    <a:bodyPr/>
                    <a:lstStyle/>
                    <a:p>
                      <a:r>
                        <a:rPr lang="de-DE"/>
                        <a:t>NO</a:t>
                      </a:r>
                      <a:endParaRPr lang="de-DE" dirty="0"/>
                    </a:p>
                  </a:txBody>
                  <a:tcPr/>
                </a:tc>
                <a:extLst>
                  <a:ext uri="{0D108BD9-81ED-4DB2-BD59-A6C34878D82A}">
                    <a16:rowId xmlns:a16="http://schemas.microsoft.com/office/drawing/2014/main" val="3886507326"/>
                  </a:ext>
                </a:extLst>
              </a:tr>
              <a:tr h="830266">
                <a:tc>
                  <a:txBody>
                    <a:bodyPr/>
                    <a:lstStyle/>
                    <a:p>
                      <a:r>
                        <a:rPr lang="de-DE" dirty="0"/>
                        <a:t>EU citizens or from Iceland, Liechtenstein, Norway or Switzerland, if parents live or work in Germany</a:t>
                      </a:r>
                    </a:p>
                  </a:txBody>
                  <a:tcPr/>
                </a:tc>
                <a:tc>
                  <a:txBody>
                    <a:bodyPr/>
                    <a:lstStyle/>
                    <a:p>
                      <a:r>
                        <a:rPr lang="de-DE"/>
                        <a:t>Residence permit </a:t>
                      </a:r>
                      <a:endParaRPr lang="de-DE" dirty="0"/>
                    </a:p>
                  </a:txBody>
                  <a:tcPr/>
                </a:tc>
                <a:extLst>
                  <a:ext uri="{0D108BD9-81ED-4DB2-BD59-A6C34878D82A}">
                    <a16:rowId xmlns:a16="http://schemas.microsoft.com/office/drawing/2014/main" val="1894404604"/>
                  </a:ext>
                </a:extLst>
              </a:tr>
              <a:tr h="336719">
                <a:tc>
                  <a:txBody>
                    <a:bodyPr/>
                    <a:lstStyle/>
                    <a:p>
                      <a:r>
                        <a:rPr lang="de-DE"/>
                        <a:t>EU permanent residence permit</a:t>
                      </a:r>
                      <a:endParaRPr lang="de-DE" dirty="0"/>
                    </a:p>
                  </a:txBody>
                  <a:tcPr/>
                </a:tc>
                <a:tc>
                  <a:txBody>
                    <a:bodyPr/>
                    <a:lstStyle/>
                    <a:p>
                      <a:r>
                        <a:rPr lang="de-DE" dirty="0"/>
                        <a:t>Tolerance</a:t>
                      </a:r>
                    </a:p>
                  </a:txBody>
                  <a:tcPr/>
                </a:tc>
                <a:extLst>
                  <a:ext uri="{0D108BD9-81ED-4DB2-BD59-A6C34878D82A}">
                    <a16:rowId xmlns:a16="http://schemas.microsoft.com/office/drawing/2014/main" val="3501709799"/>
                  </a:ext>
                </a:extLst>
              </a:tr>
              <a:tr h="336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a:t>Settlement permit</a:t>
                      </a:r>
                      <a:endParaRPr lang="de-DE" dirty="0"/>
                    </a:p>
                  </a:txBody>
                  <a:tcPr/>
                </a:tc>
                <a:tc>
                  <a:txBody>
                    <a:bodyPr/>
                    <a:lstStyle/>
                    <a:p>
                      <a:r>
                        <a:rPr lang="de-DE"/>
                        <a:t>Residence in Germany for the purpose of training or further education</a:t>
                      </a:r>
                      <a:endParaRPr lang="de-DE" dirty="0"/>
                    </a:p>
                  </a:txBody>
                  <a:tcPr/>
                </a:tc>
                <a:extLst>
                  <a:ext uri="{0D108BD9-81ED-4DB2-BD59-A6C34878D82A}">
                    <a16:rowId xmlns:a16="http://schemas.microsoft.com/office/drawing/2014/main" val="495186681"/>
                  </a:ext>
                </a:extLst>
              </a:tr>
              <a:tr h="1328425">
                <a:tc>
                  <a:txBody>
                    <a:bodyPr/>
                    <a:lstStyle/>
                    <a:p>
                      <a:r>
                        <a:rPr lang="de-DE"/>
                        <a:t>Residence permit and </a:t>
                      </a:r>
                      <a:r>
                        <a:rPr lang="de-DE" sz="1800" b="0" i="0" kern="1200">
                          <a:solidFill>
                            <a:schemeClr val="dk1"/>
                          </a:solidFill>
                          <a:effectLst/>
                          <a:latin typeface="+mn-lt"/>
                          <a:ea typeface="+mn-ea"/>
                          <a:cs typeface="+mn-cs"/>
                        </a:rPr>
                        <a:t>if parent is allowed to work in Germany or was previously allowed to work here </a:t>
                      </a:r>
                      <a:r>
                        <a:rPr lang="de-DE" sz="1800" b="0" i="0" kern="1200">
                          <a:solidFill>
                            <a:schemeClr val="dk1"/>
                          </a:solidFill>
                          <a:effectLst/>
                          <a:latin typeface="+mn-lt"/>
                          <a:ea typeface="+mn-ea"/>
                          <a:cs typeface="+mn-cs"/>
                          <a:sym typeface="Wingdings" panose="05000000000000000000" pitchFamily="2" charset="2"/>
                        </a:rPr>
                        <a:t> Further restrictions in individual cases (contact the parental allowance office if you have any questions)</a:t>
                      </a:r>
                      <a:endParaRPr lang="de-DE" dirty="0"/>
                    </a:p>
                  </a:txBody>
                  <a:tcPr/>
                </a:tc>
                <a:tc>
                  <a:txBody>
                    <a:bodyPr/>
                    <a:lstStyle/>
                    <a:p>
                      <a:endParaRPr lang="de-DE" dirty="0"/>
                    </a:p>
                  </a:txBody>
                  <a:tcPr/>
                </a:tc>
                <a:extLst>
                  <a:ext uri="{0D108BD9-81ED-4DB2-BD59-A6C34878D82A}">
                    <a16:rowId xmlns:a16="http://schemas.microsoft.com/office/drawing/2014/main" val="4163355820"/>
                  </a:ext>
                </a:extLst>
              </a:tr>
            </a:tbl>
          </a:graphicData>
        </a:graphic>
      </p:graphicFrame>
      <p:sp>
        <p:nvSpPr>
          <p:cNvPr id="16" name="Fußzeilenplatzhalter 3">
            <a:extLst>
              <a:ext uri="{FF2B5EF4-FFF2-40B4-BE49-F238E27FC236}">
                <a16:creationId xmlns:a16="http://schemas.microsoft.com/office/drawing/2014/main" id="{838728D1-5A22-4042-9B8E-49A7B2A2CC0E}"/>
              </a:ext>
            </a:extLst>
          </p:cNvPr>
          <p:cNvSpPr>
            <a:spLocks noGrp="1"/>
          </p:cNvSpPr>
          <p:nvPr>
            <p:ph type="ftr" sz="quarter" idx="11"/>
          </p:nvPr>
        </p:nvSpPr>
        <p:spPr>
          <a:xfrm>
            <a:off x="4038600" y="6310312"/>
            <a:ext cx="4114800" cy="365125"/>
          </a:xfrm>
        </p:spPr>
        <p:txBody>
          <a:bodyPr>
            <a:normAutofit/>
          </a:bodyPr>
          <a:lstStyle/>
          <a:p>
            <a:pPr>
              <a:spcAft>
                <a:spcPts val="600"/>
              </a:spcAft>
            </a:pPr>
            <a:r>
              <a:rPr lang="de-DE" dirty="0" err="1">
                <a:solidFill>
                  <a:prstClr val="black">
                    <a:lumMod val="50000"/>
                    <a:lumOff val="50000"/>
                  </a:prstClr>
                </a:solidFill>
              </a:rPr>
              <a:t>uniWORKcity </a:t>
            </a:r>
            <a:r>
              <a:rPr lang="de-DE" dirty="0">
                <a:solidFill>
                  <a:prstClr val="black">
                    <a:lumMod val="50000"/>
                    <a:lumOff val="50000"/>
                  </a:prstClr>
                </a:solidFill>
              </a:rPr>
              <a:t>| Ruhr-Universität Bochum</a:t>
            </a:r>
          </a:p>
        </p:txBody>
      </p:sp>
    </p:spTree>
    <p:extLst>
      <p:ext uri="{BB962C8B-B14F-4D97-AF65-F5344CB8AC3E}">
        <p14:creationId xmlns:p14="http://schemas.microsoft.com/office/powerpoint/2010/main" val="10222766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CC695-2919-4A20-BCA1-5D7C99BDF135}"/>
              </a:ext>
            </a:extLst>
          </p:cNvPr>
          <p:cNvSpPr>
            <a:spLocks noGrp="1"/>
          </p:cNvSpPr>
          <p:nvPr>
            <p:ph type="title"/>
          </p:nvPr>
        </p:nvSpPr>
        <p:spPr/>
        <p:txBody>
          <a:bodyPr>
            <a:normAutofit fontScale="90000"/>
          </a:bodyPr>
          <a:lstStyle/>
          <a:p>
            <a:r>
              <a:rPr lang="de-DE" b="1" dirty="0"/>
              <a:t>PROBLEMS IN THE EMPLOYMENT RELATIONSHIP</a:t>
            </a:r>
          </a:p>
        </p:txBody>
      </p:sp>
      <p:sp>
        <p:nvSpPr>
          <p:cNvPr id="3" name="Textplatzhalter 2">
            <a:extLst>
              <a:ext uri="{FF2B5EF4-FFF2-40B4-BE49-F238E27FC236}">
                <a16:creationId xmlns:a16="http://schemas.microsoft.com/office/drawing/2014/main" id="{E5860D75-A6C9-4307-A5CD-1F81FECFE534}"/>
              </a:ext>
            </a:extLst>
          </p:cNvPr>
          <p:cNvSpPr>
            <a:spLocks noGrp="1"/>
          </p:cNvSpPr>
          <p:nvPr>
            <p:ph type="body" sz="quarter" idx="10"/>
          </p:nvPr>
        </p:nvSpPr>
        <p:spPr>
          <a:xfrm>
            <a:off x="624000" y="1968589"/>
            <a:ext cx="10896000" cy="3571077"/>
          </a:xfrm>
        </p:spPr>
        <p:txBody>
          <a:bodyPr>
            <a:normAutofit/>
          </a:bodyPr>
          <a:lstStyle/>
          <a:p>
            <a:pPr marL="0" indent="0">
              <a:lnSpc>
                <a:spcPct val="100000"/>
              </a:lnSpc>
              <a:buNone/>
            </a:pPr>
            <a:endParaRPr lang="de-DE" sz="4000" b="0" dirty="0"/>
          </a:p>
          <a:p>
            <a:pPr marL="0" indent="0">
              <a:lnSpc>
                <a:spcPct val="100000"/>
              </a:lnSpc>
              <a:buNone/>
            </a:pPr>
            <a:r>
              <a:rPr lang="de-DE" sz="4000" b="0" dirty="0" err="1"/>
              <a:t>Warning</a:t>
            </a:r>
            <a:r>
              <a:rPr lang="de-DE" sz="4000" b="0" dirty="0"/>
              <a:t> </a:t>
            </a:r>
            <a:r>
              <a:rPr lang="de-DE" sz="4000" b="0" dirty="0" err="1"/>
              <a:t>letter</a:t>
            </a:r>
            <a:endParaRPr lang="de-DE" sz="4000" b="0" dirty="0"/>
          </a:p>
          <a:p>
            <a:pPr marL="0" indent="0">
              <a:buNone/>
            </a:pPr>
            <a:endParaRPr lang="de-DE" dirty="0"/>
          </a:p>
        </p:txBody>
      </p:sp>
    </p:spTree>
    <p:extLst>
      <p:ext uri="{BB962C8B-B14F-4D97-AF65-F5344CB8AC3E}">
        <p14:creationId xmlns:p14="http://schemas.microsoft.com/office/powerpoint/2010/main" val="5680682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err="1"/>
              <a:t>Warning</a:t>
            </a:r>
            <a:r>
              <a:rPr lang="de-DE" b="1" dirty="0"/>
              <a:t> </a:t>
            </a:r>
            <a:r>
              <a:rPr lang="de-DE" b="1" dirty="0" err="1"/>
              <a:t>letter</a:t>
            </a:r>
            <a:endParaRPr lang="de-DE" b="1" dirty="0"/>
          </a:p>
        </p:txBody>
      </p:sp>
      <p:cxnSp>
        <p:nvCxnSpPr>
          <p:cNvPr id="12" name="Straight Connector 11">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Reizstoff mit einfarbiger Füllung">
            <a:extLst>
              <a:ext uri="{FF2B5EF4-FFF2-40B4-BE49-F238E27FC236}">
                <a16:creationId xmlns:a16="http://schemas.microsoft.com/office/drawing/2014/main" id="{F0D72733-F4AF-463A-AFF5-D444DE4E58E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489329"/>
            <a:ext cx="6282169" cy="3408853"/>
          </a:xfrm>
        </p:spPr>
        <p:txBody>
          <a:bodyPr>
            <a:normAutofit/>
          </a:bodyPr>
          <a:lstStyle/>
          <a:p>
            <a:r>
              <a:rPr lang="de-DE" sz="1700" b="1" dirty="0"/>
              <a:t>When is there a warning? </a:t>
            </a:r>
          </a:p>
          <a:p>
            <a:pPr lvl="1"/>
            <a:r>
              <a:rPr lang="de-DE" sz="1700" dirty="0"/>
              <a:t>Information, admonition and warning function</a:t>
            </a:r>
          </a:p>
          <a:p>
            <a:r>
              <a:rPr lang="de-DE" sz="1700" b="1" dirty="0"/>
              <a:t>What is the warning important for? </a:t>
            </a:r>
          </a:p>
          <a:p>
            <a:pPr lvl="1"/>
            <a:r>
              <a:rPr lang="de-DE" sz="1700" dirty="0" err="1"/>
              <a:t>Success</a:t>
            </a:r>
            <a:r>
              <a:rPr lang="de-DE" sz="1700" dirty="0"/>
              <a:t> </a:t>
            </a:r>
            <a:r>
              <a:rPr lang="de-DE" sz="1700" dirty="0" err="1"/>
              <a:t>of</a:t>
            </a:r>
            <a:r>
              <a:rPr lang="de-DE" sz="1700" dirty="0"/>
              <a:t> a dismissal </a:t>
            </a:r>
            <a:r>
              <a:rPr lang="de-DE" sz="1700" dirty="0" err="1"/>
              <a:t>for</a:t>
            </a:r>
            <a:r>
              <a:rPr lang="de-DE" sz="1700" dirty="0"/>
              <a:t> </a:t>
            </a:r>
            <a:r>
              <a:rPr lang="de-DE" sz="1700" dirty="0" err="1"/>
              <a:t>behavioural</a:t>
            </a:r>
            <a:r>
              <a:rPr lang="de-DE" sz="1700" dirty="0"/>
              <a:t> reasons</a:t>
            </a:r>
          </a:p>
          <a:p>
            <a:pPr lvl="1"/>
            <a:r>
              <a:rPr lang="de-DE" sz="1700" dirty="0"/>
              <a:t>Actual improvement of the employee</a:t>
            </a:r>
          </a:p>
          <a:p>
            <a:r>
              <a:rPr lang="de-DE" sz="1700" b="1" dirty="0"/>
              <a:t>Do I have to defend myself against a warning letter? </a:t>
            </a:r>
          </a:p>
          <a:p>
            <a:pPr lvl="1"/>
            <a:r>
              <a:rPr lang="de-DE" sz="1700" dirty="0"/>
              <a:t>Not mandatory and often not recommended</a:t>
            </a:r>
          </a:p>
          <a:p>
            <a:pPr lvl="1"/>
            <a:r>
              <a:rPr lang="de-DE" sz="1700" dirty="0"/>
              <a:t>Removal from the personnel file may be required</a:t>
            </a:r>
          </a:p>
          <a:p>
            <a:pPr marL="457200" lvl="1" indent="0">
              <a:buNone/>
            </a:pPr>
            <a:endParaRPr lang="de-DE" sz="1500" dirty="0"/>
          </a:p>
          <a:p>
            <a:endParaRPr lang="de-DE" sz="1500" dirty="0"/>
          </a:p>
          <a:p>
            <a:endParaRPr lang="de-DE" sz="1500" dirty="0"/>
          </a:p>
        </p:txBody>
      </p:sp>
    </p:spTree>
    <p:extLst>
      <p:ext uri="{BB962C8B-B14F-4D97-AF65-F5344CB8AC3E}">
        <p14:creationId xmlns:p14="http://schemas.microsoft.com/office/powerpoint/2010/main" val="24910359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CC695-2919-4A20-BCA1-5D7C99BDF135}"/>
              </a:ext>
            </a:extLst>
          </p:cNvPr>
          <p:cNvSpPr>
            <a:spLocks noGrp="1"/>
          </p:cNvSpPr>
          <p:nvPr>
            <p:ph type="title"/>
          </p:nvPr>
        </p:nvSpPr>
        <p:spPr>
          <a:xfrm>
            <a:off x="624000" y="594804"/>
            <a:ext cx="10896000" cy="1630649"/>
          </a:xfrm>
        </p:spPr>
        <p:txBody>
          <a:bodyPr>
            <a:normAutofit fontScale="90000"/>
          </a:bodyPr>
          <a:lstStyle/>
          <a:p>
            <a:r>
              <a:rPr lang="de-DE" b="1" dirty="0"/>
              <a:t>TERMINATION OF THE EMPLOYMENT RELATIONSHIP</a:t>
            </a:r>
          </a:p>
        </p:txBody>
      </p:sp>
      <p:sp>
        <p:nvSpPr>
          <p:cNvPr id="3" name="Textplatzhalter 2">
            <a:extLst>
              <a:ext uri="{FF2B5EF4-FFF2-40B4-BE49-F238E27FC236}">
                <a16:creationId xmlns:a16="http://schemas.microsoft.com/office/drawing/2014/main" id="{E5860D75-A6C9-4307-A5CD-1F81FECFE534}"/>
              </a:ext>
            </a:extLst>
          </p:cNvPr>
          <p:cNvSpPr>
            <a:spLocks noGrp="1"/>
          </p:cNvSpPr>
          <p:nvPr>
            <p:ph type="body" sz="quarter" idx="10"/>
          </p:nvPr>
        </p:nvSpPr>
        <p:spPr>
          <a:xfrm>
            <a:off x="624000" y="2519005"/>
            <a:ext cx="10896000" cy="3571077"/>
          </a:xfrm>
        </p:spPr>
        <p:txBody>
          <a:bodyPr>
            <a:normAutofit/>
          </a:bodyPr>
          <a:lstStyle/>
          <a:p>
            <a:pPr marL="0" indent="0">
              <a:lnSpc>
                <a:spcPct val="100000"/>
              </a:lnSpc>
              <a:buNone/>
            </a:pPr>
            <a:r>
              <a:rPr lang="de-DE" sz="4000" b="0" dirty="0"/>
              <a:t>Termination agreement</a:t>
            </a:r>
          </a:p>
          <a:p>
            <a:pPr marL="0" indent="0">
              <a:lnSpc>
                <a:spcPct val="100000"/>
              </a:lnSpc>
              <a:buNone/>
            </a:pPr>
            <a:r>
              <a:rPr lang="de-DE" sz="4000" b="0" dirty="0"/>
              <a:t>Termination by the employee</a:t>
            </a:r>
          </a:p>
          <a:p>
            <a:pPr marL="0" indent="0">
              <a:lnSpc>
                <a:spcPct val="100000"/>
              </a:lnSpc>
              <a:buNone/>
            </a:pPr>
            <a:r>
              <a:rPr lang="de-DE" sz="4000" b="0" dirty="0"/>
              <a:t>Termination by the employer</a:t>
            </a:r>
            <a:endParaRPr lang="de-DE" dirty="0"/>
          </a:p>
        </p:txBody>
      </p:sp>
    </p:spTree>
    <p:extLst>
      <p:ext uri="{BB962C8B-B14F-4D97-AF65-F5344CB8AC3E}">
        <p14:creationId xmlns:p14="http://schemas.microsoft.com/office/powerpoint/2010/main" val="23479621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Termination </a:t>
            </a:r>
            <a:r>
              <a:rPr lang="de-DE" b="1" dirty="0" err="1"/>
              <a:t>agreement</a:t>
            </a:r>
            <a:endParaRPr lang="de-DE" b="1" dirty="0"/>
          </a:p>
        </p:txBody>
      </p:sp>
      <p:cxnSp>
        <p:nvCxnSpPr>
          <p:cNvPr id="17" name="Straight Connector 16">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9" name="Grafik 8" descr="Vertrag mit einfarbiger Füllung">
            <a:extLst>
              <a:ext uri="{FF2B5EF4-FFF2-40B4-BE49-F238E27FC236}">
                <a16:creationId xmlns:a16="http://schemas.microsoft.com/office/drawing/2014/main" id="{AF6FD5D1-20FE-4F72-AA40-0FB35DDC016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682433"/>
            <a:ext cx="6282169" cy="3215749"/>
          </a:xfrm>
        </p:spPr>
        <p:txBody>
          <a:bodyPr>
            <a:normAutofit/>
          </a:bodyPr>
          <a:lstStyle/>
          <a:p>
            <a:r>
              <a:rPr lang="de-DE" sz="1500" dirty="0"/>
              <a:t>= Agreement between employer and employee to terminate the employment relationship at a </a:t>
            </a:r>
            <a:r>
              <a:rPr lang="de-DE" sz="1500" dirty="0" err="1"/>
              <a:t>certain</a:t>
            </a:r>
            <a:r>
              <a:rPr lang="de-DE" sz="1500" dirty="0"/>
              <a:t> </a:t>
            </a:r>
            <a:r>
              <a:rPr lang="de-DE" sz="1500" dirty="0" err="1"/>
              <a:t>point</a:t>
            </a:r>
            <a:r>
              <a:rPr lang="de-DE" sz="1500" dirty="0"/>
              <a:t> in time</a:t>
            </a:r>
          </a:p>
          <a:p>
            <a:r>
              <a:rPr lang="de-DE" sz="1500" dirty="0"/>
              <a:t>Written form is required</a:t>
            </a:r>
          </a:p>
          <a:p>
            <a:r>
              <a:rPr lang="de-DE" sz="1500" dirty="0"/>
              <a:t>Advantage: Not bound by notice periods and independent of official approval requirements </a:t>
            </a:r>
          </a:p>
          <a:p>
            <a:r>
              <a:rPr lang="de-DE" sz="1500" dirty="0"/>
              <a:t>Right of </a:t>
            </a:r>
            <a:r>
              <a:rPr lang="de-DE" sz="1500" dirty="0" err="1"/>
              <a:t>withdrawal</a:t>
            </a:r>
            <a:r>
              <a:rPr lang="de-DE" sz="1500" dirty="0"/>
              <a:t> </a:t>
            </a:r>
            <a:r>
              <a:rPr lang="de-DE" sz="1500" dirty="0" err="1"/>
              <a:t>need</a:t>
            </a:r>
            <a:r>
              <a:rPr lang="de-DE" sz="1500" dirty="0"/>
              <a:t> not be granted</a:t>
            </a:r>
          </a:p>
          <a:p>
            <a:r>
              <a:rPr lang="de-DE" sz="1500" dirty="0"/>
              <a:t>In the event of dissatisfaction with the termination agreement at a later date, it may be worth having the agreement legally reviewed (in </a:t>
            </a:r>
            <a:r>
              <a:rPr lang="de-DE" sz="1500" dirty="0" err="1"/>
              <a:t>practice</a:t>
            </a:r>
            <a:r>
              <a:rPr lang="de-DE" sz="1500" dirty="0"/>
              <a:t>: </a:t>
            </a:r>
            <a:r>
              <a:rPr lang="de-DE" sz="1500" dirty="0" err="1"/>
              <a:t>often</a:t>
            </a:r>
            <a:r>
              <a:rPr lang="de-DE" sz="1500" dirty="0"/>
              <a:t> difficulties in providing evidence)</a:t>
            </a:r>
          </a:p>
          <a:p>
            <a:r>
              <a:rPr lang="de-DE" sz="1500" dirty="0"/>
              <a:t>Be careful when signing termination agreements: There may be disadvantages under social security law (blocking period)</a:t>
            </a:r>
          </a:p>
          <a:p>
            <a:pPr lvl="1"/>
            <a:endParaRPr lang="de-DE" sz="1500" dirty="0"/>
          </a:p>
          <a:p>
            <a:endParaRPr lang="de-DE" sz="1500" dirty="0"/>
          </a:p>
          <a:p>
            <a:endParaRPr lang="de-DE" sz="1500" dirty="0"/>
          </a:p>
        </p:txBody>
      </p:sp>
    </p:spTree>
    <p:extLst>
      <p:ext uri="{BB962C8B-B14F-4D97-AF65-F5344CB8AC3E}">
        <p14:creationId xmlns:p14="http://schemas.microsoft.com/office/powerpoint/2010/main" val="88082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CC695-2919-4A20-BCA1-5D7C99BDF135}"/>
              </a:ext>
            </a:extLst>
          </p:cNvPr>
          <p:cNvSpPr>
            <a:spLocks noGrp="1"/>
          </p:cNvSpPr>
          <p:nvPr>
            <p:ph type="title"/>
          </p:nvPr>
        </p:nvSpPr>
        <p:spPr/>
        <p:txBody>
          <a:bodyPr>
            <a:normAutofit fontScale="90000"/>
          </a:bodyPr>
          <a:lstStyle/>
          <a:p>
            <a:r>
              <a:rPr lang="de-DE" b="1" dirty="0"/>
              <a:t>EMPLOYEES</a:t>
            </a:r>
          </a:p>
        </p:txBody>
      </p:sp>
      <p:sp>
        <p:nvSpPr>
          <p:cNvPr id="3" name="Textplatzhalter 2">
            <a:extLst>
              <a:ext uri="{FF2B5EF4-FFF2-40B4-BE49-F238E27FC236}">
                <a16:creationId xmlns:a16="http://schemas.microsoft.com/office/drawing/2014/main" id="{E5860D75-A6C9-4307-A5CD-1F81FECFE534}"/>
              </a:ext>
            </a:extLst>
          </p:cNvPr>
          <p:cNvSpPr>
            <a:spLocks noGrp="1"/>
          </p:cNvSpPr>
          <p:nvPr>
            <p:ph type="body" sz="quarter" idx="10"/>
          </p:nvPr>
        </p:nvSpPr>
        <p:spPr/>
        <p:txBody>
          <a:bodyPr>
            <a:normAutofit fontScale="70000" lnSpcReduction="20000"/>
          </a:bodyPr>
          <a:lstStyle/>
          <a:p>
            <a:pPr marL="0" indent="0">
              <a:buNone/>
            </a:pPr>
            <a:r>
              <a:rPr lang="de-DE" b="0" dirty="0"/>
              <a:t>Who is actually an employee in Germany?</a:t>
            </a:r>
          </a:p>
        </p:txBody>
      </p:sp>
    </p:spTree>
    <p:extLst>
      <p:ext uri="{BB962C8B-B14F-4D97-AF65-F5344CB8AC3E}">
        <p14:creationId xmlns:p14="http://schemas.microsoft.com/office/powerpoint/2010/main" val="11511698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Termination by the employee</a:t>
            </a:r>
          </a:p>
        </p:txBody>
      </p:sp>
      <p:cxnSp>
        <p:nvCxnSpPr>
          <p:cNvPr id="12" name="Straight Connector 11">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Beenden mit einfarbiger Füllung">
            <a:extLst>
              <a:ext uri="{FF2B5EF4-FFF2-40B4-BE49-F238E27FC236}">
                <a16:creationId xmlns:a16="http://schemas.microsoft.com/office/drawing/2014/main" id="{76DAE084-1DA7-4224-8063-8F141A22F68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682433"/>
            <a:ext cx="6282169" cy="3215749"/>
          </a:xfrm>
        </p:spPr>
        <p:txBody>
          <a:bodyPr>
            <a:normAutofit/>
          </a:bodyPr>
          <a:lstStyle/>
          <a:p>
            <a:r>
              <a:rPr lang="de-DE" sz="1900" dirty="0"/>
              <a:t>Written form</a:t>
            </a:r>
          </a:p>
          <a:p>
            <a:r>
              <a:rPr lang="de-DE" sz="1900" dirty="0"/>
              <a:t>Notice periods</a:t>
            </a:r>
          </a:p>
          <a:p>
            <a:pPr lvl="1"/>
            <a:r>
              <a:rPr lang="de-DE" sz="1900" dirty="0"/>
              <a:t>Contractual</a:t>
            </a:r>
          </a:p>
          <a:p>
            <a:pPr lvl="1"/>
            <a:r>
              <a:rPr lang="de-DE" sz="1900" dirty="0"/>
              <a:t>Statutory: 4 weeks to the 15th or end of the month (during the probationary period: 2 weeks)</a:t>
            </a:r>
          </a:p>
          <a:p>
            <a:r>
              <a:rPr lang="de-DE" sz="1900" dirty="0"/>
              <a:t>Practical: Assert other claims in the letter of termination (e.g. </a:t>
            </a:r>
            <a:r>
              <a:rPr lang="de-DE" sz="1900" dirty="0" err="1"/>
              <a:t>reference</a:t>
            </a:r>
            <a:r>
              <a:rPr lang="de-DE" sz="1900" dirty="0"/>
              <a:t> </a:t>
            </a:r>
            <a:r>
              <a:rPr lang="de-DE" sz="1900" dirty="0" err="1"/>
              <a:t>letter</a:t>
            </a:r>
            <a:r>
              <a:rPr lang="de-DE" sz="1900" dirty="0"/>
              <a:t>)</a:t>
            </a:r>
            <a:endParaRPr lang="de-DE" sz="2400" dirty="0"/>
          </a:p>
          <a:p>
            <a:pPr lvl="1"/>
            <a:endParaRPr lang="de-DE" dirty="0"/>
          </a:p>
          <a:p>
            <a:endParaRPr lang="de-DE" sz="2400" dirty="0"/>
          </a:p>
          <a:p>
            <a:endParaRPr lang="de-DE" sz="2400" dirty="0"/>
          </a:p>
        </p:txBody>
      </p:sp>
    </p:spTree>
    <p:extLst>
      <p:ext uri="{BB962C8B-B14F-4D97-AF65-F5344CB8AC3E}">
        <p14:creationId xmlns:p14="http://schemas.microsoft.com/office/powerpoint/2010/main" val="4699221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Termination by the employer</a:t>
            </a:r>
          </a:p>
        </p:txBody>
      </p:sp>
      <p:cxnSp>
        <p:nvCxnSpPr>
          <p:cNvPr id="13" name="Straight Connector 12">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8" name="Grafik 7" descr="Stopp mit einfarbiger Füllung">
            <a:extLst>
              <a:ext uri="{FF2B5EF4-FFF2-40B4-BE49-F238E27FC236}">
                <a16:creationId xmlns:a16="http://schemas.microsoft.com/office/drawing/2014/main" id="{CF9AE521-ECDC-4EBA-90E4-EF8DCA36DE9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682434"/>
            <a:ext cx="6282169" cy="2848354"/>
          </a:xfrm>
        </p:spPr>
        <p:txBody>
          <a:bodyPr>
            <a:normAutofit/>
          </a:bodyPr>
          <a:lstStyle/>
          <a:p>
            <a:r>
              <a:rPr lang="de-DE" sz="1700" dirty="0"/>
              <a:t>Written form and receipt of the letter of termination</a:t>
            </a:r>
          </a:p>
          <a:p>
            <a:r>
              <a:rPr lang="de-DE" sz="1700" dirty="0"/>
              <a:t>"Types" of terminations</a:t>
            </a:r>
          </a:p>
          <a:p>
            <a:pPr lvl="1"/>
            <a:r>
              <a:rPr lang="de-DE" sz="1700" dirty="0"/>
              <a:t>Ordinary termination subject to a notice period</a:t>
            </a:r>
          </a:p>
          <a:p>
            <a:pPr lvl="1"/>
            <a:r>
              <a:rPr lang="de-DE" sz="1700" dirty="0"/>
              <a:t>Extraordinary termination</a:t>
            </a:r>
          </a:p>
          <a:p>
            <a:r>
              <a:rPr lang="de-DE" sz="1700" dirty="0"/>
              <a:t>Dismissal protection law offers great advantage</a:t>
            </a:r>
          </a:p>
          <a:p>
            <a:pPr lvl="1"/>
            <a:r>
              <a:rPr lang="de-DE" sz="1700" dirty="0"/>
              <a:t>Waiting period: 6 months</a:t>
            </a:r>
          </a:p>
          <a:p>
            <a:pPr lvl="1"/>
            <a:r>
              <a:rPr lang="de-DE" sz="1700" dirty="0"/>
              <a:t>Principle: At least 10 employees</a:t>
            </a:r>
          </a:p>
          <a:p>
            <a:pPr marL="457200" lvl="1" indent="0">
              <a:buNone/>
            </a:pPr>
            <a:endParaRPr lang="de-DE" sz="2000" dirty="0"/>
          </a:p>
          <a:p>
            <a:pPr lvl="1"/>
            <a:endParaRPr lang="de-DE" sz="2000" dirty="0"/>
          </a:p>
          <a:p>
            <a:endParaRPr lang="de-DE" sz="2000" dirty="0"/>
          </a:p>
          <a:p>
            <a:endParaRPr lang="de-DE" sz="2000" dirty="0"/>
          </a:p>
        </p:txBody>
      </p:sp>
      <p:sp>
        <p:nvSpPr>
          <p:cNvPr id="5" name="Foliennummernplatzhalter 4">
            <a:extLst>
              <a:ext uri="{FF2B5EF4-FFF2-40B4-BE49-F238E27FC236}">
                <a16:creationId xmlns:a16="http://schemas.microsoft.com/office/drawing/2014/main" id="{AD154ED7-2AF3-480F-8141-F661F62E3504}"/>
              </a:ext>
            </a:extLst>
          </p:cNvPr>
          <p:cNvSpPr>
            <a:spLocks noGrp="1"/>
          </p:cNvSpPr>
          <p:nvPr>
            <p:ph type="sldNum" sz="quarter" idx="12"/>
          </p:nvPr>
        </p:nvSpPr>
        <p:spPr>
          <a:xfrm>
            <a:off x="10330903" y="6217920"/>
            <a:ext cx="914400" cy="365125"/>
          </a:xfrm>
        </p:spPr>
        <p:txBody>
          <a:bodyPr>
            <a:normAutofit/>
          </a:bodyPr>
          <a:lstStyle/>
          <a:p>
            <a:pPr>
              <a:spcAft>
                <a:spcPts val="600"/>
              </a:spcAft>
            </a:pPr>
            <a:fld id="{6C8FC03C-C266-4645-ABC5-645062898383}" type="slidenum">
              <a:rPr lang="de-DE">
                <a:solidFill>
                  <a:prstClr val="black">
                    <a:lumMod val="50000"/>
                    <a:lumOff val="50000"/>
                  </a:prstClr>
                </a:solidFill>
              </a:rPr>
              <a:t>31</a:t>
            </a:fld>
            <a:r>
              <a:rPr lang="de-DE">
                <a:solidFill>
                  <a:prstClr val="black">
                    <a:lumMod val="50000"/>
                    <a:lumOff val="50000"/>
                  </a:prstClr>
                </a:solidFill>
              </a:rPr>
              <a:t>31 </a:t>
            </a:r>
          </a:p>
        </p:txBody>
      </p:sp>
      <p:sp>
        <p:nvSpPr>
          <p:cNvPr id="10" name="Rechteck: abgerundete Ecken 9">
            <a:extLst>
              <a:ext uri="{FF2B5EF4-FFF2-40B4-BE49-F238E27FC236}">
                <a16:creationId xmlns:a16="http://schemas.microsoft.com/office/drawing/2014/main" id="{0F82146F-2B27-4931-B4E3-4BD05E9F68B3}"/>
              </a:ext>
            </a:extLst>
          </p:cNvPr>
          <p:cNvSpPr/>
          <p:nvPr/>
        </p:nvSpPr>
        <p:spPr>
          <a:xfrm>
            <a:off x="4636655" y="5334771"/>
            <a:ext cx="6911879" cy="1248274"/>
          </a:xfrm>
          <a:prstGeom prst="round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t>IMPORTANT: In </a:t>
            </a:r>
            <a:r>
              <a:rPr lang="de-DE" dirty="0"/>
              <a:t>the event of dismissal, </a:t>
            </a:r>
            <a:r>
              <a:rPr lang="de-DE" u="sng" dirty="0"/>
              <a:t>an action for protection against dismissal </a:t>
            </a:r>
            <a:r>
              <a:rPr lang="de-DE" dirty="0"/>
              <a:t>must be filed with the labor court </a:t>
            </a:r>
            <a:r>
              <a:rPr lang="de-DE" u="sng" dirty="0"/>
              <a:t>as soon as possible </a:t>
            </a:r>
            <a:r>
              <a:rPr lang="de-DE" dirty="0"/>
              <a:t>(maximum 3 weeks; after that, the dismissal is usually effective)</a:t>
            </a:r>
          </a:p>
        </p:txBody>
      </p:sp>
    </p:spTree>
    <p:extLst>
      <p:ext uri="{BB962C8B-B14F-4D97-AF65-F5344CB8AC3E}">
        <p14:creationId xmlns:p14="http://schemas.microsoft.com/office/powerpoint/2010/main" val="38342967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err="1"/>
              <a:t>Ordinary</a:t>
            </a:r>
            <a:r>
              <a:rPr lang="de-DE" b="1" dirty="0"/>
              <a:t> </a:t>
            </a:r>
            <a:r>
              <a:rPr lang="de-DE" b="1" dirty="0" err="1"/>
              <a:t>termination</a:t>
            </a:r>
            <a:endParaRPr lang="de-DE" b="1" dirty="0"/>
          </a:p>
        </p:txBody>
      </p:sp>
      <p:cxnSp>
        <p:nvCxnSpPr>
          <p:cNvPr id="17" name="Straight Connector 16">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Stopp mit einfarbiger Füllung">
            <a:extLst>
              <a:ext uri="{FF2B5EF4-FFF2-40B4-BE49-F238E27FC236}">
                <a16:creationId xmlns:a16="http://schemas.microsoft.com/office/drawing/2014/main" id="{034F71B4-9558-4854-A459-706B22E2E4C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682433"/>
            <a:ext cx="6282169" cy="3215749"/>
          </a:xfrm>
        </p:spPr>
        <p:txBody>
          <a:bodyPr>
            <a:normAutofit/>
          </a:bodyPr>
          <a:lstStyle/>
          <a:p>
            <a:r>
              <a:rPr lang="de-DE" sz="1900" b="1" dirty="0"/>
              <a:t>Notice periods</a:t>
            </a:r>
          </a:p>
          <a:p>
            <a:pPr lvl="1"/>
            <a:r>
              <a:rPr lang="de-DE" sz="1700" dirty="0"/>
              <a:t>Contractual</a:t>
            </a:r>
          </a:p>
          <a:p>
            <a:pPr lvl="1"/>
            <a:r>
              <a:rPr lang="de-DE" sz="1700" dirty="0"/>
              <a:t>Statutory: Section 622 (2) BGB (depending on length of service with the company)</a:t>
            </a:r>
          </a:p>
          <a:p>
            <a:r>
              <a:rPr lang="de-DE" sz="1900" b="1" dirty="0"/>
              <a:t>Reasons for termination according to KSchG</a:t>
            </a:r>
          </a:p>
          <a:p>
            <a:pPr marL="914400" lvl="1" indent="-457200">
              <a:buFont typeface="+mj-lt"/>
              <a:buAutoNum type="arabicPeriod"/>
            </a:pPr>
            <a:r>
              <a:rPr lang="de-DE" sz="1700" dirty="0"/>
              <a:t>Operational</a:t>
            </a:r>
          </a:p>
          <a:p>
            <a:pPr marL="914400" lvl="1" indent="-457200">
              <a:buFont typeface="+mj-lt"/>
              <a:buAutoNum type="arabicPeriod"/>
            </a:pPr>
            <a:r>
              <a:rPr lang="de-DE" sz="1700" dirty="0"/>
              <a:t>Personal factors</a:t>
            </a:r>
          </a:p>
          <a:p>
            <a:pPr marL="914400" lvl="1" indent="-457200">
              <a:buFont typeface="+mj-lt"/>
              <a:buAutoNum type="arabicPeriod"/>
            </a:pPr>
            <a:r>
              <a:rPr lang="de-DE" sz="1700" dirty="0" err="1"/>
              <a:t>Behavioural</a:t>
            </a:r>
            <a:endParaRPr lang="de-DE" sz="1700" dirty="0"/>
          </a:p>
          <a:p>
            <a:pPr lvl="1"/>
            <a:endParaRPr lang="de-DE" sz="2000" dirty="0"/>
          </a:p>
          <a:p>
            <a:endParaRPr lang="de-DE" sz="2000" dirty="0"/>
          </a:p>
          <a:p>
            <a:endParaRPr lang="de-DE" sz="2000" dirty="0"/>
          </a:p>
        </p:txBody>
      </p:sp>
    </p:spTree>
    <p:extLst>
      <p:ext uri="{BB962C8B-B14F-4D97-AF65-F5344CB8AC3E}">
        <p14:creationId xmlns:p14="http://schemas.microsoft.com/office/powerpoint/2010/main" val="23053841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p:txBody>
          <a:bodyPr/>
          <a:lstStyle/>
          <a:p>
            <a:r>
              <a:rPr lang="de-DE" b="1" dirty="0"/>
              <a:t>Reasons for termination according to KSchG</a:t>
            </a:r>
          </a:p>
        </p:txBody>
      </p:sp>
      <p:graphicFrame>
        <p:nvGraphicFramePr>
          <p:cNvPr id="13" name="Inhaltsplatzhalter 2">
            <a:extLst>
              <a:ext uri="{FF2B5EF4-FFF2-40B4-BE49-F238E27FC236}">
                <a16:creationId xmlns:a16="http://schemas.microsoft.com/office/drawing/2014/main" id="{39E53B0D-86D3-4CC5-A71E-8E20CE378FAD}"/>
              </a:ext>
            </a:extLst>
          </p:cNvPr>
          <p:cNvGraphicFramePr>
            <a:graphicFrameLocks noGrp="1"/>
          </p:cNvGraphicFramePr>
          <p:nvPr>
            <p:ph idx="1"/>
            <p:extLst>
              <p:ext uri="{D42A27DB-BD31-4B8C-83A1-F6EECF244321}">
                <p14:modId xmlns:p14="http://schemas.microsoft.com/office/powerpoint/2010/main" val="388672720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94480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p:txBody>
          <a:bodyPr/>
          <a:lstStyle/>
          <a:p>
            <a:r>
              <a:rPr lang="de-DE" b="1" dirty="0"/>
              <a:t>Example cases</a:t>
            </a:r>
          </a:p>
        </p:txBody>
      </p:sp>
      <p:graphicFrame>
        <p:nvGraphicFramePr>
          <p:cNvPr id="13" name="Inhaltsplatzhalter 2">
            <a:extLst>
              <a:ext uri="{FF2B5EF4-FFF2-40B4-BE49-F238E27FC236}">
                <a16:creationId xmlns:a16="http://schemas.microsoft.com/office/drawing/2014/main" id="{39E53B0D-86D3-4CC5-A71E-8E20CE378FAD}"/>
              </a:ext>
            </a:extLst>
          </p:cNvPr>
          <p:cNvGraphicFramePr>
            <a:graphicFrameLocks noGrp="1"/>
          </p:cNvGraphicFramePr>
          <p:nvPr>
            <p:ph idx="1"/>
            <p:extLst>
              <p:ext uri="{D42A27DB-BD31-4B8C-83A1-F6EECF244321}">
                <p14:modId xmlns:p14="http://schemas.microsoft.com/office/powerpoint/2010/main" val="208997140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67178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p:txBody>
          <a:bodyPr/>
          <a:lstStyle/>
          <a:p>
            <a:r>
              <a:rPr lang="de-DE" b="1" dirty="0"/>
              <a:t>Example cases</a:t>
            </a:r>
          </a:p>
        </p:txBody>
      </p:sp>
      <p:graphicFrame>
        <p:nvGraphicFramePr>
          <p:cNvPr id="13" name="Inhaltsplatzhalter 2">
            <a:extLst>
              <a:ext uri="{FF2B5EF4-FFF2-40B4-BE49-F238E27FC236}">
                <a16:creationId xmlns:a16="http://schemas.microsoft.com/office/drawing/2014/main" id="{39E53B0D-86D3-4CC5-A71E-8E20CE378FAD}"/>
              </a:ext>
            </a:extLst>
          </p:cNvPr>
          <p:cNvGraphicFramePr>
            <a:graphicFrameLocks noGrp="1"/>
          </p:cNvGraphicFramePr>
          <p:nvPr>
            <p:ph idx="1"/>
            <p:extLst>
              <p:ext uri="{D42A27DB-BD31-4B8C-83A1-F6EECF244321}">
                <p14:modId xmlns:p14="http://schemas.microsoft.com/office/powerpoint/2010/main" val="324997542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62610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p:txBody>
          <a:bodyPr/>
          <a:lstStyle/>
          <a:p>
            <a:r>
              <a:rPr lang="de-DE" b="1" dirty="0"/>
              <a:t>Example cases</a:t>
            </a:r>
          </a:p>
        </p:txBody>
      </p:sp>
      <p:graphicFrame>
        <p:nvGraphicFramePr>
          <p:cNvPr id="13" name="Inhaltsplatzhalter 2">
            <a:extLst>
              <a:ext uri="{FF2B5EF4-FFF2-40B4-BE49-F238E27FC236}">
                <a16:creationId xmlns:a16="http://schemas.microsoft.com/office/drawing/2014/main" id="{39E53B0D-86D3-4CC5-A71E-8E20CE378FAD}"/>
              </a:ext>
            </a:extLst>
          </p:cNvPr>
          <p:cNvGraphicFramePr>
            <a:graphicFrameLocks noGrp="1"/>
          </p:cNvGraphicFramePr>
          <p:nvPr>
            <p:ph idx="1"/>
            <p:extLst>
              <p:ext uri="{D42A27DB-BD31-4B8C-83A1-F6EECF244321}">
                <p14:modId xmlns:p14="http://schemas.microsoft.com/office/powerpoint/2010/main" val="11275412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4720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p:txBody>
          <a:bodyPr/>
          <a:lstStyle/>
          <a:p>
            <a:r>
              <a:rPr lang="de-DE" b="1" dirty="0"/>
              <a:t>Example cases</a:t>
            </a:r>
          </a:p>
        </p:txBody>
      </p:sp>
      <p:graphicFrame>
        <p:nvGraphicFramePr>
          <p:cNvPr id="13" name="Inhaltsplatzhalter 2">
            <a:extLst>
              <a:ext uri="{FF2B5EF4-FFF2-40B4-BE49-F238E27FC236}">
                <a16:creationId xmlns:a16="http://schemas.microsoft.com/office/drawing/2014/main" id="{39E53B0D-86D3-4CC5-A71E-8E20CE378FAD}"/>
              </a:ext>
            </a:extLst>
          </p:cNvPr>
          <p:cNvGraphicFramePr>
            <a:graphicFrameLocks noGrp="1"/>
          </p:cNvGraphicFramePr>
          <p:nvPr>
            <p:ph idx="1"/>
            <p:extLst>
              <p:ext uri="{D42A27DB-BD31-4B8C-83A1-F6EECF244321}">
                <p14:modId xmlns:p14="http://schemas.microsoft.com/office/powerpoint/2010/main" val="25517607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35009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a:t>Extraordinary termination</a:t>
            </a:r>
          </a:p>
        </p:txBody>
      </p:sp>
      <p:cxnSp>
        <p:nvCxnSpPr>
          <p:cNvPr id="17" name="Straight Connector 16">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Hochspannung mit einfarbiger Füllung">
            <a:extLst>
              <a:ext uri="{FF2B5EF4-FFF2-40B4-BE49-F238E27FC236}">
                <a16:creationId xmlns:a16="http://schemas.microsoft.com/office/drawing/2014/main" id="{6681722F-4B74-489F-B078-B96F803D09F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343705"/>
            <a:ext cx="6282169" cy="3874215"/>
          </a:xfrm>
        </p:spPr>
        <p:txBody>
          <a:bodyPr>
            <a:normAutofit/>
          </a:bodyPr>
          <a:lstStyle/>
          <a:p>
            <a:r>
              <a:rPr lang="de-DE" sz="1500" dirty="0"/>
              <a:t>Exclusion period: 2 weeks after obtaining knowledge (possibly longer in the case of investigations), but termination with notice may still be possible thereafter</a:t>
            </a:r>
          </a:p>
          <a:p>
            <a:r>
              <a:rPr lang="de-DE" sz="1500" dirty="0"/>
              <a:t>Excluded in the case of special protection against dismissal for pregnant women (even in the case of blatant breach of duty)</a:t>
            </a:r>
          </a:p>
          <a:p>
            <a:r>
              <a:rPr lang="de-DE" sz="1500" dirty="0"/>
              <a:t>In principle, no notice period must be observed</a:t>
            </a:r>
          </a:p>
          <a:p>
            <a:r>
              <a:rPr lang="de-DE" sz="1500" dirty="0"/>
              <a:t>Important reason</a:t>
            </a:r>
          </a:p>
          <a:p>
            <a:pPr lvl="1"/>
            <a:r>
              <a:rPr lang="de-DE" sz="1300" dirty="0"/>
              <a:t>Personal: Withdrawal of work permit, commencement of prison sentence</a:t>
            </a:r>
          </a:p>
          <a:p>
            <a:pPr lvl="1"/>
            <a:r>
              <a:rPr lang="de-DE" sz="1300" dirty="0"/>
              <a:t>Behavioral: Theft/fraud</a:t>
            </a:r>
          </a:p>
          <a:p>
            <a:pPr lvl="1"/>
            <a:r>
              <a:rPr lang="de-DE" sz="1300" dirty="0"/>
              <a:t>Operational reasons: ordinary termination is excluded (works council members or by contract)</a:t>
            </a:r>
            <a:endParaRPr lang="de-DE" sz="1100" dirty="0"/>
          </a:p>
          <a:p>
            <a:endParaRPr lang="de-DE" sz="1100" dirty="0"/>
          </a:p>
        </p:txBody>
      </p:sp>
    </p:spTree>
    <p:extLst>
      <p:ext uri="{BB962C8B-B14F-4D97-AF65-F5344CB8AC3E}">
        <p14:creationId xmlns:p14="http://schemas.microsoft.com/office/powerpoint/2010/main" val="490875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42D068-FD94-4CAD-8842-1413586AB82B}"/>
              </a:ext>
            </a:extLst>
          </p:cNvPr>
          <p:cNvSpPr>
            <a:spLocks noGrp="1"/>
          </p:cNvSpPr>
          <p:nvPr>
            <p:ph type="title"/>
          </p:nvPr>
        </p:nvSpPr>
        <p:spPr>
          <a:xfrm>
            <a:off x="960100" y="978102"/>
            <a:ext cx="10588434" cy="1062644"/>
          </a:xfrm>
        </p:spPr>
        <p:txBody>
          <a:bodyPr anchor="b">
            <a:normAutofit/>
          </a:bodyPr>
          <a:lstStyle/>
          <a:p>
            <a:r>
              <a:rPr lang="de-DE" sz="3400" b="1" dirty="0" err="1"/>
              <a:t>Continued</a:t>
            </a:r>
            <a:r>
              <a:rPr lang="de-DE" sz="3400" b="1" dirty="0"/>
              <a:t> </a:t>
            </a:r>
            <a:r>
              <a:rPr lang="de-DE" sz="3400" b="1" dirty="0" err="1"/>
              <a:t>employment</a:t>
            </a:r>
            <a:r>
              <a:rPr lang="de-DE" sz="3400" b="1" dirty="0"/>
              <a:t> </a:t>
            </a:r>
            <a:r>
              <a:rPr lang="de-DE" sz="3400" b="1" dirty="0" err="1"/>
              <a:t>during</a:t>
            </a:r>
            <a:r>
              <a:rPr lang="de-DE" sz="3400" b="1" dirty="0"/>
              <a:t> </a:t>
            </a:r>
            <a:r>
              <a:rPr lang="de-DE" sz="3400" b="1" dirty="0" err="1"/>
              <a:t>dismissal</a:t>
            </a:r>
            <a:r>
              <a:rPr lang="de-DE" sz="3400" b="1" dirty="0"/>
              <a:t> </a:t>
            </a:r>
            <a:r>
              <a:rPr lang="de-DE" sz="3400" b="1" dirty="0" err="1"/>
              <a:t>protection</a:t>
            </a:r>
            <a:r>
              <a:rPr lang="de-DE" sz="3400" b="1" dirty="0"/>
              <a:t> </a:t>
            </a:r>
            <a:r>
              <a:rPr lang="de-DE" sz="3400" b="1" dirty="0" err="1"/>
              <a:t>proceedings</a:t>
            </a:r>
            <a:endParaRPr lang="de-DE" sz="3400" b="1" dirty="0"/>
          </a:p>
        </p:txBody>
      </p:sp>
      <p:cxnSp>
        <p:nvCxnSpPr>
          <p:cNvPr id="10" name="Straight Connector 9">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5" name="Grafik 4" descr="Puzzleteile mit einfarbiger Füllung">
            <a:extLst>
              <a:ext uri="{FF2B5EF4-FFF2-40B4-BE49-F238E27FC236}">
                <a16:creationId xmlns:a16="http://schemas.microsoft.com/office/drawing/2014/main" id="{8FE85B50-F8F0-455F-8888-307D013BCC1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79B54729-27B3-4F7A-A7A3-C99B836A09EB}"/>
              </a:ext>
            </a:extLst>
          </p:cNvPr>
          <p:cNvSpPr>
            <a:spLocks noGrp="1"/>
          </p:cNvSpPr>
          <p:nvPr>
            <p:ph idx="1"/>
          </p:nvPr>
        </p:nvSpPr>
        <p:spPr>
          <a:xfrm>
            <a:off x="4955354" y="2682433"/>
            <a:ext cx="6282169" cy="3215749"/>
          </a:xfrm>
        </p:spPr>
        <p:txBody>
          <a:bodyPr>
            <a:normAutofit/>
          </a:bodyPr>
          <a:lstStyle/>
          <a:p>
            <a:pPr marL="457200" indent="-457200">
              <a:buFont typeface="+mj-lt"/>
              <a:buAutoNum type="arabicPeriod"/>
            </a:pPr>
            <a:r>
              <a:rPr lang="de-DE" sz="1900" dirty="0"/>
              <a:t>Right to continued employment under works constitution law</a:t>
            </a:r>
          </a:p>
          <a:p>
            <a:pPr lvl="2"/>
            <a:r>
              <a:rPr lang="de-DE" sz="1500" dirty="0"/>
              <a:t>Works council has objected to termination</a:t>
            </a:r>
          </a:p>
          <a:p>
            <a:pPr marL="914400" lvl="2" indent="0">
              <a:buNone/>
            </a:pPr>
            <a:endParaRPr lang="de-DE" sz="1500" dirty="0"/>
          </a:p>
          <a:p>
            <a:pPr marL="457200" indent="-457200">
              <a:buFont typeface="+mj-lt"/>
              <a:buAutoNum type="arabicPeriod"/>
            </a:pPr>
            <a:r>
              <a:rPr lang="de-DE" sz="1900" dirty="0"/>
              <a:t>General entitlement to continued employment</a:t>
            </a:r>
          </a:p>
          <a:p>
            <a:pPr lvl="2"/>
            <a:r>
              <a:rPr lang="de-DE" sz="1500" dirty="0"/>
              <a:t>When filing the claim, also apply for</a:t>
            </a:r>
          </a:p>
          <a:p>
            <a:pPr lvl="2"/>
            <a:r>
              <a:rPr lang="de-DE" sz="1500" dirty="0"/>
              <a:t>(+), if won at first instance</a:t>
            </a:r>
          </a:p>
          <a:p>
            <a:endParaRPr lang="de-DE" sz="2400" dirty="0"/>
          </a:p>
        </p:txBody>
      </p:sp>
    </p:spTree>
    <p:extLst>
      <p:ext uri="{BB962C8B-B14F-4D97-AF65-F5344CB8AC3E}">
        <p14:creationId xmlns:p14="http://schemas.microsoft.com/office/powerpoint/2010/main" val="2432970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4">
            <a:extLst>
              <a:ext uri="{FF2B5EF4-FFF2-40B4-BE49-F238E27FC236}">
                <a16:creationId xmlns:a16="http://schemas.microsoft.com/office/drawing/2014/main" id="{73B26670-A282-4951-95C0-6588EED90322}"/>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l="6763"/>
          <a:stretch/>
        </p:blipFill>
        <p:spPr bwMode="auto">
          <a:xfrm>
            <a:off x="10353675" y="10"/>
            <a:ext cx="1838020" cy="1971352"/>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a:extLst>
              <a:ext uri="{FF2B5EF4-FFF2-40B4-BE49-F238E27FC236}">
                <a16:creationId xmlns:a16="http://schemas.microsoft.com/office/drawing/2014/main" id="{C5B4D307-9398-4555-9CC0-6F5BF13564FE}"/>
              </a:ext>
            </a:extLst>
          </p:cNvPr>
          <p:cNvSpPr>
            <a:spLocks noGrp="1"/>
          </p:cNvSpPr>
          <p:nvPr>
            <p:ph type="title"/>
          </p:nvPr>
        </p:nvSpPr>
        <p:spPr/>
        <p:txBody>
          <a:bodyPr>
            <a:normAutofit/>
          </a:bodyPr>
          <a:lstStyle/>
          <a:p>
            <a:r>
              <a:rPr lang="de-DE" b="1" dirty="0">
                <a:solidFill>
                  <a:srgbClr val="000000"/>
                </a:solidFill>
              </a:rPr>
              <a:t>Employees</a:t>
            </a:r>
          </a:p>
        </p:txBody>
      </p:sp>
      <p:sp>
        <p:nvSpPr>
          <p:cNvPr id="5" name="Foliennummernplatzhalter 4">
            <a:extLst>
              <a:ext uri="{FF2B5EF4-FFF2-40B4-BE49-F238E27FC236}">
                <a16:creationId xmlns:a16="http://schemas.microsoft.com/office/drawing/2014/main" id="{0F88CEBF-B030-42C6-B93E-274AF2CE9CBD}"/>
              </a:ext>
            </a:extLst>
          </p:cNvPr>
          <p:cNvSpPr>
            <a:spLocks noGrp="1"/>
          </p:cNvSpPr>
          <p:nvPr>
            <p:ph type="sldNum" sz="quarter" idx="12"/>
          </p:nvPr>
        </p:nvSpPr>
        <p:spPr/>
        <p:txBody>
          <a:bodyPr>
            <a:normAutofit/>
          </a:bodyPr>
          <a:lstStyle/>
          <a:p>
            <a:pPr>
              <a:spcAft>
                <a:spcPts val="600"/>
              </a:spcAft>
            </a:pPr>
            <a:fld id="{6C8FC03C-C266-4645-ABC5-645062898383}" type="slidenum">
              <a:rPr lang="de-DE" sz="1100">
                <a:solidFill>
                  <a:srgbClr val="FFFFFF"/>
                </a:solidFill>
              </a:rPr>
              <a:t>4</a:t>
            </a:fld>
            <a:r>
              <a:rPr lang="de-DE" sz="1100">
                <a:solidFill>
                  <a:srgbClr val="FFFFFF"/>
                </a:solidFill>
              </a:rPr>
              <a:t>4 </a:t>
            </a:r>
          </a:p>
        </p:txBody>
      </p:sp>
      <p:sp>
        <p:nvSpPr>
          <p:cNvPr id="9" name="Rechteck: abgerundete Ecken 8">
            <a:extLst>
              <a:ext uri="{FF2B5EF4-FFF2-40B4-BE49-F238E27FC236}">
                <a16:creationId xmlns:a16="http://schemas.microsoft.com/office/drawing/2014/main" id="{23A4DE26-04B9-413F-A3CB-675EB25A3684}"/>
              </a:ext>
            </a:extLst>
          </p:cNvPr>
          <p:cNvSpPr/>
          <p:nvPr/>
        </p:nvSpPr>
        <p:spPr>
          <a:xfrm>
            <a:off x="4586288" y="1477657"/>
            <a:ext cx="2019300" cy="9012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 611 a BGB</a:t>
            </a:r>
          </a:p>
        </p:txBody>
      </p:sp>
      <p:sp>
        <p:nvSpPr>
          <p:cNvPr id="10" name="Rechteck: abgerundete Ecken 9">
            <a:extLst>
              <a:ext uri="{FF2B5EF4-FFF2-40B4-BE49-F238E27FC236}">
                <a16:creationId xmlns:a16="http://schemas.microsoft.com/office/drawing/2014/main" id="{01BE4130-401E-40DF-BF6C-0988714E93A1}"/>
              </a:ext>
            </a:extLst>
          </p:cNvPr>
          <p:cNvSpPr/>
          <p:nvPr/>
        </p:nvSpPr>
        <p:spPr>
          <a:xfrm>
            <a:off x="7230242" y="2705255"/>
            <a:ext cx="1990725" cy="8953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Personal dependence</a:t>
            </a:r>
          </a:p>
        </p:txBody>
      </p:sp>
      <p:sp>
        <p:nvSpPr>
          <p:cNvPr id="11" name="Rechteck: abgerundete Ecken 10">
            <a:extLst>
              <a:ext uri="{FF2B5EF4-FFF2-40B4-BE49-F238E27FC236}">
                <a16:creationId xmlns:a16="http://schemas.microsoft.com/office/drawing/2014/main" id="{ACB6B2B9-E94A-4BD5-84B0-C891AF48A475}"/>
              </a:ext>
            </a:extLst>
          </p:cNvPr>
          <p:cNvSpPr/>
          <p:nvPr/>
        </p:nvSpPr>
        <p:spPr>
          <a:xfrm>
            <a:off x="8406413" y="3874449"/>
            <a:ext cx="1853380" cy="8286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External determination</a:t>
            </a:r>
          </a:p>
        </p:txBody>
      </p:sp>
      <p:sp>
        <p:nvSpPr>
          <p:cNvPr id="12" name="Rechteck: abgerundete Ecken 11">
            <a:extLst>
              <a:ext uri="{FF2B5EF4-FFF2-40B4-BE49-F238E27FC236}">
                <a16:creationId xmlns:a16="http://schemas.microsoft.com/office/drawing/2014/main" id="{AC6D5572-5846-4259-821B-25D8DAA6C6DB}"/>
              </a:ext>
            </a:extLst>
          </p:cNvPr>
          <p:cNvSpPr/>
          <p:nvPr/>
        </p:nvSpPr>
        <p:spPr>
          <a:xfrm>
            <a:off x="6203549" y="3874450"/>
            <a:ext cx="1853380" cy="8286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Bound by instructions</a:t>
            </a:r>
          </a:p>
        </p:txBody>
      </p:sp>
      <p:sp>
        <p:nvSpPr>
          <p:cNvPr id="13" name="Rechteck: abgerundete Ecken 12">
            <a:extLst>
              <a:ext uri="{FF2B5EF4-FFF2-40B4-BE49-F238E27FC236}">
                <a16:creationId xmlns:a16="http://schemas.microsoft.com/office/drawing/2014/main" id="{15AB59E7-EB8C-4DF2-9072-8041CE1703FD}"/>
              </a:ext>
            </a:extLst>
          </p:cNvPr>
          <p:cNvSpPr/>
          <p:nvPr/>
        </p:nvSpPr>
        <p:spPr>
          <a:xfrm>
            <a:off x="1756170" y="2705255"/>
            <a:ext cx="2095500" cy="8781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Contract under private law</a:t>
            </a:r>
          </a:p>
        </p:txBody>
      </p:sp>
      <p:sp>
        <p:nvSpPr>
          <p:cNvPr id="14" name="Rechteck: abgerundete Ecken 13">
            <a:extLst>
              <a:ext uri="{FF2B5EF4-FFF2-40B4-BE49-F238E27FC236}">
                <a16:creationId xmlns:a16="http://schemas.microsoft.com/office/drawing/2014/main" id="{CB092A20-1FD5-4DF7-BB8D-2E410FB8EA93}"/>
              </a:ext>
            </a:extLst>
          </p:cNvPr>
          <p:cNvSpPr/>
          <p:nvPr/>
        </p:nvSpPr>
        <p:spPr>
          <a:xfrm>
            <a:off x="901148" y="5165463"/>
            <a:ext cx="10389704" cy="828675"/>
          </a:xfrm>
          <a:prstGeom prst="round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Do special rules apply to me if I am not a German citizen? </a:t>
            </a:r>
          </a:p>
          <a:p>
            <a:pPr algn="ctr"/>
            <a:r>
              <a:rPr lang="de-DE" dirty="0"/>
              <a:t>No, not towards the employer!</a:t>
            </a:r>
          </a:p>
        </p:txBody>
      </p:sp>
      <p:cxnSp>
        <p:nvCxnSpPr>
          <p:cNvPr id="8" name="Gerade Verbindung mit Pfeil 7">
            <a:extLst>
              <a:ext uri="{FF2B5EF4-FFF2-40B4-BE49-F238E27FC236}">
                <a16:creationId xmlns:a16="http://schemas.microsoft.com/office/drawing/2014/main" id="{20684A32-4F35-42F8-AED0-990DADEC1181}"/>
              </a:ext>
            </a:extLst>
          </p:cNvPr>
          <p:cNvCxnSpPr>
            <a:cxnSpLocks/>
          </p:cNvCxnSpPr>
          <p:nvPr/>
        </p:nvCxnSpPr>
        <p:spPr>
          <a:xfrm flipH="1">
            <a:off x="3851670" y="2360194"/>
            <a:ext cx="734619" cy="3450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Gerade Verbindung mit Pfeil 15">
            <a:extLst>
              <a:ext uri="{FF2B5EF4-FFF2-40B4-BE49-F238E27FC236}">
                <a16:creationId xmlns:a16="http://schemas.microsoft.com/office/drawing/2014/main" id="{65A8EAE5-D50E-4638-95A9-794D67892A2E}"/>
              </a:ext>
            </a:extLst>
          </p:cNvPr>
          <p:cNvCxnSpPr/>
          <p:nvPr/>
        </p:nvCxnSpPr>
        <p:spPr>
          <a:xfrm>
            <a:off x="6605588" y="2360194"/>
            <a:ext cx="624654" cy="3808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19188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5BC32F-EC26-472B-8F7E-53B04861EFBD}"/>
              </a:ext>
            </a:extLst>
          </p:cNvPr>
          <p:cNvSpPr>
            <a:spLocks noGrp="1"/>
          </p:cNvSpPr>
          <p:nvPr>
            <p:ph type="title"/>
          </p:nvPr>
        </p:nvSpPr>
        <p:spPr>
          <a:xfrm>
            <a:off x="960100" y="978102"/>
            <a:ext cx="10588434" cy="1062644"/>
          </a:xfrm>
        </p:spPr>
        <p:txBody>
          <a:bodyPr anchor="b">
            <a:normAutofit/>
          </a:bodyPr>
          <a:lstStyle/>
          <a:p>
            <a:r>
              <a:rPr lang="de-DE" b="1" dirty="0"/>
              <a:t>Special protection against dismissal</a:t>
            </a:r>
          </a:p>
        </p:txBody>
      </p:sp>
      <p:cxnSp>
        <p:nvCxnSpPr>
          <p:cNvPr id="10" name="Straight Connector 9">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5" name="Grafik 4" descr="Regenschirm mit einfarbiger Füllung">
            <a:extLst>
              <a:ext uri="{FF2B5EF4-FFF2-40B4-BE49-F238E27FC236}">
                <a16:creationId xmlns:a16="http://schemas.microsoft.com/office/drawing/2014/main" id="{5CE5D6C6-3B14-4DD7-8F91-4284703445C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49F7769-F4DA-4220-A326-6F54CD956162}"/>
              </a:ext>
            </a:extLst>
          </p:cNvPr>
          <p:cNvSpPr>
            <a:spLocks noGrp="1"/>
          </p:cNvSpPr>
          <p:nvPr>
            <p:ph idx="1"/>
          </p:nvPr>
        </p:nvSpPr>
        <p:spPr>
          <a:xfrm>
            <a:off x="4572000" y="2265037"/>
            <a:ext cx="6773662" cy="4339946"/>
          </a:xfrm>
        </p:spPr>
        <p:txBody>
          <a:bodyPr>
            <a:noAutofit/>
          </a:bodyPr>
          <a:lstStyle/>
          <a:p>
            <a:r>
              <a:rPr lang="de-DE" sz="1100" b="1" dirty="0"/>
              <a:t>Parental leave, § 18 BEEG</a:t>
            </a:r>
          </a:p>
          <a:p>
            <a:pPr lvl="1"/>
            <a:r>
              <a:rPr lang="de-DE" sz="1100" dirty="0">
                <a:sym typeface="Wingdings" panose="05000000000000000000" pitchFamily="2" charset="2"/>
              </a:rPr>
              <a:t>No notice of termination during parental leave, but at the end of parental </a:t>
            </a:r>
            <a:r>
              <a:rPr lang="de-DE" sz="1100" dirty="0" err="1">
                <a:sym typeface="Wingdings" panose="05000000000000000000" pitchFamily="2" charset="2"/>
              </a:rPr>
              <a:t>leave</a:t>
            </a:r>
            <a:r>
              <a:rPr lang="de-DE" sz="1100" dirty="0">
                <a:sym typeface="Wingdings" panose="05000000000000000000" pitchFamily="2" charset="2"/>
              </a:rPr>
              <a:t> </a:t>
            </a:r>
            <a:endParaRPr lang="de-DE" sz="1100" dirty="0"/>
          </a:p>
          <a:p>
            <a:r>
              <a:rPr lang="de-DE" sz="1100" b="1" dirty="0"/>
              <a:t>Maternity protection, § 17 MuSchG</a:t>
            </a:r>
          </a:p>
          <a:p>
            <a:pPr lvl="1"/>
            <a:r>
              <a:rPr lang="de-DE" sz="1100" dirty="0">
                <a:sym typeface="Wingdings" panose="05000000000000000000" pitchFamily="2" charset="2"/>
              </a:rPr>
              <a:t>Scope: In principle, exclusion of termination up to 4 months after childbirth</a:t>
            </a:r>
          </a:p>
          <a:p>
            <a:pPr lvl="1"/>
            <a:r>
              <a:rPr lang="de-DE" sz="1100" dirty="0">
                <a:sym typeface="Wingdings" panose="05000000000000000000" pitchFamily="2" charset="2"/>
              </a:rPr>
              <a:t>Exception: Approval from occupational health and safety authority</a:t>
            </a:r>
          </a:p>
          <a:p>
            <a:pPr lvl="2"/>
            <a:r>
              <a:rPr lang="de-DE" sz="1100" dirty="0">
                <a:sym typeface="Wingdings" panose="05000000000000000000" pitchFamily="2" charset="2"/>
              </a:rPr>
              <a:t>Company closure, insolvency, serious misconduct (theft)</a:t>
            </a:r>
          </a:p>
          <a:p>
            <a:pPr lvl="1"/>
            <a:r>
              <a:rPr lang="de-DE" sz="1100" dirty="0">
                <a:sym typeface="Wingdings" panose="05000000000000000000" pitchFamily="2" charset="2"/>
              </a:rPr>
              <a:t>if employer is not aware of pregnancy, this can be communicated within 2 weeks of receipt of the notice of termination (but pregnancy must have existed at the time of termination!)</a:t>
            </a:r>
            <a:endParaRPr lang="de-DE" sz="1100" dirty="0"/>
          </a:p>
          <a:p>
            <a:r>
              <a:rPr lang="de-DE" sz="1100" b="1" dirty="0"/>
              <a:t>Severely disabled persons, §§ 168ff. SGB IX</a:t>
            </a:r>
          </a:p>
          <a:p>
            <a:pPr lvl="1"/>
            <a:r>
              <a:rPr lang="de-DE" sz="1100" dirty="0">
                <a:sym typeface="Wingdings" panose="05000000000000000000" pitchFamily="2" charset="2"/>
              </a:rPr>
              <a:t>Scope: Approval of the integration office</a:t>
            </a:r>
          </a:p>
          <a:p>
            <a:pPr lvl="1"/>
            <a:r>
              <a:rPr lang="de-DE" sz="1100" dirty="0">
                <a:sym typeface="Wingdings" panose="05000000000000000000" pitchFamily="2" charset="2"/>
              </a:rPr>
              <a:t>if the employer is not aware of </a:t>
            </a:r>
            <a:r>
              <a:rPr lang="de-DE" sz="1100" dirty="0" err="1">
                <a:sym typeface="Wingdings" panose="05000000000000000000" pitchFamily="2" charset="2"/>
              </a:rPr>
              <a:t>the</a:t>
            </a:r>
            <a:r>
              <a:rPr lang="de-DE" sz="1100" dirty="0">
                <a:sym typeface="Wingdings" panose="05000000000000000000" pitchFamily="2" charset="2"/>
              </a:rPr>
              <a:t> </a:t>
            </a:r>
            <a:r>
              <a:rPr lang="de-DE" sz="1100" dirty="0" err="1">
                <a:sym typeface="Wingdings" panose="05000000000000000000" pitchFamily="2" charset="2"/>
              </a:rPr>
              <a:t>disability</a:t>
            </a:r>
            <a:r>
              <a:rPr lang="de-DE" sz="1100" dirty="0">
                <a:sym typeface="Wingdings" panose="05000000000000000000" pitchFamily="2" charset="2"/>
              </a:rPr>
              <a:t>, the employer can be informed within 3 weeks of receipt of the notice of termination</a:t>
            </a:r>
            <a:endParaRPr lang="de-DE" sz="1100" dirty="0"/>
          </a:p>
          <a:p>
            <a:r>
              <a:rPr lang="de-DE" sz="1100" b="1" dirty="0"/>
              <a:t>Trainees</a:t>
            </a:r>
          </a:p>
          <a:p>
            <a:pPr lvl="1"/>
            <a:r>
              <a:rPr lang="de-DE" sz="1100" dirty="0">
                <a:sym typeface="Wingdings" panose="05000000000000000000" pitchFamily="2" charset="2"/>
              </a:rPr>
              <a:t>Higher requirements, §§ 20-23 BBiG</a:t>
            </a:r>
          </a:p>
          <a:p>
            <a:pPr lvl="1"/>
            <a:r>
              <a:rPr lang="de-DE" sz="1100" dirty="0">
                <a:sym typeface="Wingdings" panose="05000000000000000000" pitchFamily="2" charset="2"/>
              </a:rPr>
              <a:t>The more advanced the training, the more difficult termination becomes, as requirements for good cause become more stringent</a:t>
            </a:r>
            <a:endParaRPr lang="de-DE" sz="1100" dirty="0"/>
          </a:p>
          <a:p>
            <a:r>
              <a:rPr lang="de-DE" sz="1100" b="1" dirty="0"/>
              <a:t>Works council members, § 15 KSchG</a:t>
            </a:r>
          </a:p>
          <a:p>
            <a:pPr lvl="1"/>
            <a:r>
              <a:rPr lang="de-DE" sz="1100" dirty="0">
                <a:sym typeface="Wingdings" panose="05000000000000000000" pitchFamily="2" charset="2"/>
              </a:rPr>
              <a:t>Ordinary termination is </a:t>
            </a:r>
            <a:r>
              <a:rPr lang="de-DE" sz="1100" dirty="0" err="1">
                <a:sym typeface="Wingdings" panose="05000000000000000000" pitchFamily="2" charset="2"/>
              </a:rPr>
              <a:t>generally</a:t>
            </a:r>
            <a:r>
              <a:rPr lang="de-DE" sz="1100" dirty="0">
                <a:sym typeface="Wingdings" panose="05000000000000000000" pitchFamily="2" charset="2"/>
              </a:rPr>
              <a:t> </a:t>
            </a:r>
            <a:r>
              <a:rPr lang="de-DE" sz="1100" dirty="0" err="1">
                <a:sym typeface="Wingdings" panose="05000000000000000000" pitchFamily="2" charset="2"/>
              </a:rPr>
              <a:t>excluded</a:t>
            </a:r>
            <a:endParaRPr lang="de-DE" sz="1100" dirty="0">
              <a:sym typeface="Wingdings" panose="05000000000000000000" pitchFamily="2" charset="2"/>
            </a:endParaRPr>
          </a:p>
          <a:p>
            <a:pPr lvl="1"/>
            <a:r>
              <a:rPr lang="de-DE" sz="1100" dirty="0">
                <a:sym typeface="Wingdings" panose="05000000000000000000" pitchFamily="2" charset="2"/>
              </a:rPr>
              <a:t>Exception: </a:t>
            </a:r>
            <a:r>
              <a:rPr lang="de-DE" sz="1100" dirty="0" err="1">
                <a:sym typeface="Wingdings" panose="05000000000000000000" pitchFamily="2" charset="2"/>
              </a:rPr>
              <a:t>company</a:t>
            </a:r>
            <a:r>
              <a:rPr lang="de-DE" sz="1100" dirty="0">
                <a:sym typeface="Wingdings" panose="05000000000000000000" pitchFamily="2" charset="2"/>
              </a:rPr>
              <a:t> closure </a:t>
            </a:r>
            <a:endParaRPr lang="de-DE" sz="1100" dirty="0"/>
          </a:p>
        </p:txBody>
      </p:sp>
    </p:spTree>
    <p:extLst>
      <p:ext uri="{BB962C8B-B14F-4D97-AF65-F5344CB8AC3E}">
        <p14:creationId xmlns:p14="http://schemas.microsoft.com/office/powerpoint/2010/main" val="22964818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2F0B67-DFC9-4E27-A217-07DD73E5A93E}"/>
              </a:ext>
            </a:extLst>
          </p:cNvPr>
          <p:cNvSpPr>
            <a:spLocks noGrp="1"/>
          </p:cNvSpPr>
          <p:nvPr>
            <p:ph type="title"/>
          </p:nvPr>
        </p:nvSpPr>
        <p:spPr>
          <a:xfrm>
            <a:off x="960100" y="978102"/>
            <a:ext cx="10588434" cy="1062644"/>
          </a:xfrm>
        </p:spPr>
        <p:txBody>
          <a:bodyPr anchor="b">
            <a:normAutofit/>
          </a:bodyPr>
          <a:lstStyle/>
          <a:p>
            <a:r>
              <a:rPr lang="de-DE" b="1" dirty="0"/>
              <a:t>Dismissal Protection Act is inapplicable </a:t>
            </a:r>
          </a:p>
        </p:txBody>
      </p:sp>
      <p:cxnSp>
        <p:nvCxnSpPr>
          <p:cNvPr id="11" name="Straight Connector 10">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6" name="Grafik 5" descr="Gewichte ungleich mit einfarbiger Füllung">
            <a:extLst>
              <a:ext uri="{FF2B5EF4-FFF2-40B4-BE49-F238E27FC236}">
                <a16:creationId xmlns:a16="http://schemas.microsoft.com/office/drawing/2014/main" id="{CFF223D8-2DD2-413F-ABE8-591BB7A00B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8844A28C-B599-48DB-9B91-95C56F7035D5}"/>
              </a:ext>
            </a:extLst>
          </p:cNvPr>
          <p:cNvSpPr>
            <a:spLocks noGrp="1"/>
          </p:cNvSpPr>
          <p:nvPr>
            <p:ph idx="1"/>
          </p:nvPr>
        </p:nvSpPr>
        <p:spPr>
          <a:xfrm>
            <a:off x="4955354" y="2682433"/>
            <a:ext cx="6282169" cy="3215749"/>
          </a:xfrm>
        </p:spPr>
        <p:txBody>
          <a:bodyPr>
            <a:normAutofit/>
          </a:bodyPr>
          <a:lstStyle/>
          <a:p>
            <a:r>
              <a:rPr lang="de-DE" sz="1900" b="1" dirty="0"/>
              <a:t>What applies then? </a:t>
            </a:r>
          </a:p>
          <a:p>
            <a:pPr lvl="1"/>
            <a:r>
              <a:rPr lang="de-DE" sz="1900" dirty="0"/>
              <a:t>Written form and receipt of the letter of termination</a:t>
            </a:r>
          </a:p>
          <a:p>
            <a:pPr lvl="1"/>
            <a:r>
              <a:rPr lang="de-DE" sz="1900" dirty="0"/>
              <a:t>Involvement of the works council</a:t>
            </a:r>
          </a:p>
          <a:p>
            <a:pPr lvl="1"/>
            <a:r>
              <a:rPr lang="de-DE" sz="1900" dirty="0"/>
              <a:t>Compliance with the notice period</a:t>
            </a:r>
          </a:p>
          <a:p>
            <a:pPr lvl="1"/>
            <a:r>
              <a:rPr lang="de-DE" sz="1900" dirty="0"/>
              <a:t>Special grounds for invalidity (e.g. violation of the AGG, violation of the prohibition </a:t>
            </a:r>
            <a:r>
              <a:rPr lang="de-DE" sz="1900" dirty="0" err="1"/>
              <a:t>of</a:t>
            </a:r>
            <a:r>
              <a:rPr lang="de-DE" sz="1900" dirty="0"/>
              <a:t> </a:t>
            </a:r>
            <a:r>
              <a:rPr lang="de-DE" sz="1900" dirty="0" err="1"/>
              <a:t>measures</a:t>
            </a:r>
            <a:r>
              <a:rPr lang="de-DE" sz="1900" dirty="0"/>
              <a:t>, special protection against dismissal)</a:t>
            </a:r>
          </a:p>
          <a:p>
            <a:pPr lvl="1"/>
            <a:endParaRPr lang="de-DE" sz="2200" dirty="0"/>
          </a:p>
        </p:txBody>
      </p:sp>
    </p:spTree>
    <p:extLst>
      <p:ext uri="{BB962C8B-B14F-4D97-AF65-F5344CB8AC3E}">
        <p14:creationId xmlns:p14="http://schemas.microsoft.com/office/powerpoint/2010/main" val="42308884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CC695-2919-4A20-BCA1-5D7C99BDF135}"/>
              </a:ext>
            </a:extLst>
          </p:cNvPr>
          <p:cNvSpPr>
            <a:spLocks noGrp="1"/>
          </p:cNvSpPr>
          <p:nvPr>
            <p:ph type="title"/>
          </p:nvPr>
        </p:nvSpPr>
        <p:spPr/>
        <p:txBody>
          <a:bodyPr>
            <a:normAutofit fontScale="90000"/>
          </a:bodyPr>
          <a:lstStyle/>
          <a:p>
            <a:r>
              <a:rPr lang="de-DE" b="1" dirty="0"/>
              <a:t>POST-CONTRACTUAL OBLIGATIONS</a:t>
            </a:r>
          </a:p>
        </p:txBody>
      </p:sp>
      <p:sp>
        <p:nvSpPr>
          <p:cNvPr id="3" name="Textplatzhalter 2">
            <a:extLst>
              <a:ext uri="{FF2B5EF4-FFF2-40B4-BE49-F238E27FC236}">
                <a16:creationId xmlns:a16="http://schemas.microsoft.com/office/drawing/2014/main" id="{E5860D75-A6C9-4307-A5CD-1F81FECFE534}"/>
              </a:ext>
            </a:extLst>
          </p:cNvPr>
          <p:cNvSpPr>
            <a:spLocks noGrp="1"/>
          </p:cNvSpPr>
          <p:nvPr>
            <p:ph type="body" sz="quarter" idx="10"/>
          </p:nvPr>
        </p:nvSpPr>
        <p:spPr>
          <a:xfrm>
            <a:off x="624000" y="1968589"/>
            <a:ext cx="10896000" cy="3571077"/>
          </a:xfrm>
        </p:spPr>
        <p:txBody>
          <a:bodyPr>
            <a:normAutofit/>
          </a:bodyPr>
          <a:lstStyle/>
          <a:p>
            <a:pPr marL="0" indent="0">
              <a:lnSpc>
                <a:spcPct val="100000"/>
              </a:lnSpc>
              <a:buNone/>
            </a:pPr>
            <a:r>
              <a:rPr lang="de-DE" sz="4000" b="0" dirty="0"/>
              <a:t>Secrecy</a:t>
            </a:r>
          </a:p>
          <a:p>
            <a:pPr marL="0" indent="0">
              <a:lnSpc>
                <a:spcPct val="100000"/>
              </a:lnSpc>
              <a:buNone/>
            </a:pPr>
            <a:r>
              <a:rPr lang="de-DE" sz="4000" b="0" dirty="0"/>
              <a:t>Reference </a:t>
            </a:r>
            <a:r>
              <a:rPr lang="de-DE" sz="4000" b="0" dirty="0" err="1"/>
              <a:t>letter</a:t>
            </a:r>
            <a:endParaRPr lang="de-DE" sz="4000" b="0" dirty="0"/>
          </a:p>
          <a:p>
            <a:pPr marL="0" indent="0">
              <a:buNone/>
            </a:pPr>
            <a:endParaRPr lang="de-DE" dirty="0"/>
          </a:p>
        </p:txBody>
      </p:sp>
    </p:spTree>
    <p:extLst>
      <p:ext uri="{BB962C8B-B14F-4D97-AF65-F5344CB8AC3E}">
        <p14:creationId xmlns:p14="http://schemas.microsoft.com/office/powerpoint/2010/main" val="2832669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Reference </a:t>
            </a:r>
            <a:r>
              <a:rPr lang="de-DE" b="1" dirty="0" err="1"/>
              <a:t>letter</a:t>
            </a:r>
            <a:endParaRPr lang="de-DE" b="1" dirty="0"/>
          </a:p>
        </p:txBody>
      </p:sp>
      <p:cxnSp>
        <p:nvCxnSpPr>
          <p:cNvPr id="12" name="Straight Connector 11">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Dokument mit einfarbiger Füllung">
            <a:extLst>
              <a:ext uri="{FF2B5EF4-FFF2-40B4-BE49-F238E27FC236}">
                <a16:creationId xmlns:a16="http://schemas.microsoft.com/office/drawing/2014/main" id="{0CB0152D-DEE6-43ED-B9DA-7FC07B1FD12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414736"/>
            <a:ext cx="6282169" cy="3648709"/>
          </a:xfrm>
        </p:spPr>
        <p:txBody>
          <a:bodyPr>
            <a:normAutofit fontScale="92500" lnSpcReduction="20000"/>
          </a:bodyPr>
          <a:lstStyle/>
          <a:p>
            <a:r>
              <a:rPr lang="de-DE" sz="1400" b="1" dirty="0"/>
              <a:t>Hidden formulations? </a:t>
            </a:r>
          </a:p>
          <a:p>
            <a:pPr lvl="1"/>
            <a:r>
              <a:rPr lang="de-DE" sz="1400" dirty="0"/>
              <a:t>"The employee knew how to delegate tasks successfully."</a:t>
            </a:r>
          </a:p>
          <a:p>
            <a:pPr lvl="2"/>
            <a:r>
              <a:rPr lang="de-DE" sz="1400" dirty="0"/>
              <a:t>Can mean: passing on to colleagues</a:t>
            </a:r>
          </a:p>
          <a:p>
            <a:pPr lvl="1"/>
            <a:r>
              <a:rPr lang="de-DE" sz="1400" dirty="0"/>
              <a:t>"The employee made every effort to meet the requirements."</a:t>
            </a:r>
          </a:p>
          <a:p>
            <a:pPr lvl="2"/>
            <a:r>
              <a:rPr lang="de-DE" sz="1400" dirty="0"/>
              <a:t>Could mean: The employee was not really useful</a:t>
            </a:r>
          </a:p>
          <a:p>
            <a:pPr lvl="1"/>
            <a:r>
              <a:rPr lang="de-DE" sz="1400" dirty="0"/>
              <a:t>"The employee applied himself within the scope of his abilities."</a:t>
            </a:r>
          </a:p>
          <a:p>
            <a:pPr lvl="2"/>
            <a:r>
              <a:rPr lang="de-DE" sz="1400" dirty="0"/>
              <a:t>Can mean: The employee was incompetent</a:t>
            </a:r>
          </a:p>
          <a:p>
            <a:pPr lvl="1"/>
            <a:r>
              <a:rPr lang="de-DE" sz="1400" dirty="0"/>
              <a:t>"The employee was an understanding employee."</a:t>
            </a:r>
          </a:p>
          <a:p>
            <a:pPr lvl="2"/>
            <a:r>
              <a:rPr lang="de-DE" sz="1400" dirty="0"/>
              <a:t>Can mean: No assertiveness/no authority</a:t>
            </a:r>
          </a:p>
          <a:p>
            <a:pPr lvl="1"/>
            <a:r>
              <a:rPr lang="de-DE" sz="1400" dirty="0"/>
              <a:t>"The employee was sociable."</a:t>
            </a:r>
          </a:p>
          <a:p>
            <a:pPr lvl="2"/>
            <a:r>
              <a:rPr lang="de-DE" sz="1400" dirty="0"/>
              <a:t>Could mean: The employee talked a lot and worked little</a:t>
            </a:r>
          </a:p>
          <a:p>
            <a:pPr lvl="1"/>
            <a:r>
              <a:rPr lang="de-DE" sz="1400" dirty="0"/>
              <a:t>"We wish the employee all the best and good health."</a:t>
            </a:r>
          </a:p>
          <a:p>
            <a:pPr lvl="2"/>
            <a:r>
              <a:rPr lang="de-DE" sz="1400" dirty="0"/>
              <a:t>This could mean that the employee was often ill.</a:t>
            </a:r>
          </a:p>
          <a:p>
            <a:pPr lvl="1"/>
            <a:endParaRPr lang="de-DE" sz="1400" dirty="0"/>
          </a:p>
          <a:p>
            <a:r>
              <a:rPr lang="de-DE" sz="1400" b="1" dirty="0"/>
              <a:t>What should I generally look out for in a reference? </a:t>
            </a:r>
          </a:p>
          <a:p>
            <a:pPr lvl="1"/>
            <a:r>
              <a:rPr lang="de-DE" sz="1400" dirty="0"/>
              <a:t>Exact description of the activity</a:t>
            </a:r>
          </a:p>
          <a:p>
            <a:pPr lvl="1"/>
            <a:r>
              <a:rPr lang="de-DE" sz="1400" dirty="0"/>
              <a:t>Positive: Regrets, thanks, personal wishes for the future (also private)</a:t>
            </a:r>
          </a:p>
          <a:p>
            <a:pPr lvl="1"/>
            <a:endParaRPr lang="de-DE" sz="800" dirty="0"/>
          </a:p>
          <a:p>
            <a:endParaRPr lang="de-DE" sz="800" dirty="0"/>
          </a:p>
          <a:p>
            <a:endParaRPr lang="de-DE" sz="800" dirty="0"/>
          </a:p>
        </p:txBody>
      </p:sp>
    </p:spTree>
    <p:extLst>
      <p:ext uri="{BB962C8B-B14F-4D97-AF65-F5344CB8AC3E}">
        <p14:creationId xmlns:p14="http://schemas.microsoft.com/office/powerpoint/2010/main" val="4007349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CC695-2919-4A20-BCA1-5D7C99BDF135}"/>
              </a:ext>
            </a:extLst>
          </p:cNvPr>
          <p:cNvSpPr>
            <a:spLocks noGrp="1"/>
          </p:cNvSpPr>
          <p:nvPr>
            <p:ph type="title"/>
          </p:nvPr>
        </p:nvSpPr>
        <p:spPr/>
        <p:txBody>
          <a:bodyPr>
            <a:normAutofit fontScale="90000"/>
          </a:bodyPr>
          <a:lstStyle/>
          <a:p>
            <a:r>
              <a:rPr lang="de-DE" b="1" dirty="0"/>
              <a:t>CONCLUSION OF CONTRACT </a:t>
            </a:r>
          </a:p>
        </p:txBody>
      </p:sp>
    </p:spTree>
    <p:extLst>
      <p:ext uri="{BB962C8B-B14F-4D97-AF65-F5344CB8AC3E}">
        <p14:creationId xmlns:p14="http://schemas.microsoft.com/office/powerpoint/2010/main" val="4097174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a:t>Initiation of the employment relationship</a:t>
            </a:r>
            <a:endParaRPr lang="de-DE" b="1" dirty="0"/>
          </a:p>
        </p:txBody>
      </p:sp>
      <p:cxnSp>
        <p:nvCxnSpPr>
          <p:cNvPr id="9" name="Straight Connector 11">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Arbeiten von zu Hause Schreibtisch mit einfarbiger Füllung">
            <a:extLst>
              <a:ext uri="{FF2B5EF4-FFF2-40B4-BE49-F238E27FC236}">
                <a16:creationId xmlns:a16="http://schemas.microsoft.com/office/drawing/2014/main" id="{E2C081AA-1ADD-4464-A77A-339B7AD96E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682433"/>
            <a:ext cx="6282169" cy="3215749"/>
          </a:xfrm>
        </p:spPr>
        <p:txBody>
          <a:bodyPr>
            <a:normAutofit fontScale="92500" lnSpcReduction="20000"/>
          </a:bodyPr>
          <a:lstStyle/>
          <a:p>
            <a:r>
              <a:rPr lang="de-DE" sz="1900" b="1" dirty="0"/>
              <a:t>Job advertisement</a:t>
            </a:r>
          </a:p>
          <a:p>
            <a:pPr lvl="1"/>
            <a:r>
              <a:rPr lang="de-DE" sz="1600" dirty="0"/>
              <a:t>Works council can demand internal job advertisement</a:t>
            </a:r>
          </a:p>
          <a:p>
            <a:pPr lvl="1"/>
            <a:r>
              <a:rPr lang="de-DE" sz="1600" dirty="0"/>
              <a:t>No discrimination, otherwise possible claim for compensation (Section 15 (2), (3) AGG)</a:t>
            </a:r>
          </a:p>
          <a:p>
            <a:pPr marL="457200" lvl="1" indent="0">
              <a:buNone/>
            </a:pPr>
            <a:endParaRPr lang="de-DE" sz="1100" dirty="0"/>
          </a:p>
          <a:p>
            <a:r>
              <a:rPr lang="de-DE" sz="1900" b="1" dirty="0"/>
              <a:t>Information rights of the employer</a:t>
            </a:r>
          </a:p>
          <a:p>
            <a:pPr lvl="1"/>
            <a:r>
              <a:rPr lang="de-DE" sz="1500" dirty="0"/>
              <a:t>Principle: Applicant does not have to point out circumstances without being asked</a:t>
            </a:r>
          </a:p>
          <a:p>
            <a:pPr lvl="1"/>
            <a:r>
              <a:rPr lang="de-DE" sz="1500" dirty="0"/>
              <a:t>Exception: Employer may expect clarification </a:t>
            </a:r>
            <a:r>
              <a:rPr lang="de-DE" sz="1500" dirty="0">
                <a:sym typeface="Wingdings" panose="05000000000000000000" pitchFamily="2" charset="2"/>
              </a:rPr>
              <a:t> Knowledge must </a:t>
            </a:r>
            <a:r>
              <a:rPr lang="de-DE" sz="1500" dirty="0"/>
              <a:t>be</a:t>
            </a:r>
            <a:r>
              <a:rPr lang="de-DE" sz="1500" dirty="0">
                <a:sym typeface="Wingdings" panose="05000000000000000000" pitchFamily="2" charset="2"/>
              </a:rPr>
              <a:t> indispensable for the employer </a:t>
            </a:r>
          </a:p>
          <a:p>
            <a:pPr lvl="1"/>
            <a:r>
              <a:rPr lang="de-DE" sz="1500" dirty="0"/>
              <a:t>Employer's right to ask questions</a:t>
            </a:r>
          </a:p>
          <a:p>
            <a:pPr lvl="2"/>
            <a:r>
              <a:rPr lang="de-DE" sz="1100" dirty="0"/>
              <a:t>Required: Justified interest worthy of protection with regard to the employment relationship </a:t>
            </a:r>
          </a:p>
          <a:p>
            <a:pPr lvl="2"/>
            <a:r>
              <a:rPr lang="de-DE" sz="1100" dirty="0"/>
              <a:t>Generally permissible: Questions about professional qualities, duration and number of employment relationships</a:t>
            </a:r>
          </a:p>
          <a:p>
            <a:pPr lvl="2"/>
            <a:r>
              <a:rPr lang="de-DE" sz="1100" dirty="0"/>
              <a:t>Limited admissibility: Question about previous convictions if there is a connection to the desired activity</a:t>
            </a:r>
          </a:p>
          <a:p>
            <a:pPr lvl="2"/>
            <a:r>
              <a:rPr lang="de-DE" sz="1100" dirty="0"/>
              <a:t>Generally inadmissible: Intimate areas, in particular questions about pregnancy ("right to lie")</a:t>
            </a:r>
          </a:p>
          <a:p>
            <a:pPr lvl="2"/>
            <a:endParaRPr lang="de-DE" sz="1100" dirty="0"/>
          </a:p>
          <a:p>
            <a:pPr lvl="2"/>
            <a:endParaRPr lang="de-DE" sz="1100" dirty="0"/>
          </a:p>
          <a:p>
            <a:pPr lvl="1"/>
            <a:endParaRPr lang="de-DE" sz="1100" dirty="0"/>
          </a:p>
          <a:p>
            <a:endParaRPr lang="de-DE" sz="1100" dirty="0"/>
          </a:p>
          <a:p>
            <a:endParaRPr lang="de-DE" sz="1100" dirty="0"/>
          </a:p>
        </p:txBody>
      </p:sp>
    </p:spTree>
    <p:extLst>
      <p:ext uri="{BB962C8B-B14F-4D97-AF65-F5344CB8AC3E}">
        <p14:creationId xmlns:p14="http://schemas.microsoft.com/office/powerpoint/2010/main" val="2364739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Employment contract</a:t>
            </a:r>
          </a:p>
        </p:txBody>
      </p:sp>
      <p:cxnSp>
        <p:nvCxnSpPr>
          <p:cNvPr id="14" name="Straight Connector 13">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9" name="Grafik 8" descr="Vertrag mit einfarbiger Füllung">
            <a:extLst>
              <a:ext uri="{FF2B5EF4-FFF2-40B4-BE49-F238E27FC236}">
                <a16:creationId xmlns:a16="http://schemas.microsoft.com/office/drawing/2014/main" id="{2EFAE3A5-0165-4727-903E-B9D28E2F83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682433"/>
            <a:ext cx="6282169" cy="3215749"/>
          </a:xfrm>
        </p:spPr>
        <p:txBody>
          <a:bodyPr>
            <a:normAutofit fontScale="92500" lnSpcReduction="10000"/>
          </a:bodyPr>
          <a:lstStyle/>
          <a:p>
            <a:r>
              <a:rPr lang="de-DE" sz="1900" dirty="0"/>
              <a:t>Do I need a written employment contract?</a:t>
            </a:r>
          </a:p>
          <a:p>
            <a:pPr lvl="1"/>
            <a:r>
              <a:rPr lang="de-DE" sz="1500" dirty="0"/>
              <a:t>No, the written form has no effect on effectiveness</a:t>
            </a:r>
          </a:p>
          <a:p>
            <a:pPr lvl="1"/>
            <a:r>
              <a:rPr lang="de-DE" sz="1500" dirty="0"/>
              <a:t>But: Employers have been obliged to record the main terms of the contract since 1.8.2022 (NachwG)</a:t>
            </a:r>
          </a:p>
          <a:p>
            <a:pPr lvl="1"/>
            <a:r>
              <a:rPr lang="de-DE" sz="1500" dirty="0"/>
              <a:t>Otherwise: Employers may be fined</a:t>
            </a:r>
          </a:p>
          <a:p>
            <a:pPr lvl="1"/>
            <a:r>
              <a:rPr lang="de-DE" sz="1500" dirty="0"/>
              <a:t>Before 1.8.2022: Employee has claim against employer for transcript</a:t>
            </a:r>
          </a:p>
          <a:p>
            <a:pPr marL="457200" lvl="1" indent="0">
              <a:buNone/>
            </a:pPr>
            <a:endParaRPr lang="de-DE" sz="1900" dirty="0"/>
          </a:p>
          <a:p>
            <a:r>
              <a:rPr lang="de-DE" sz="1900" dirty="0"/>
              <a:t>What applies if I only have a verbal contract? </a:t>
            </a:r>
          </a:p>
          <a:p>
            <a:pPr lvl="1"/>
            <a:r>
              <a:rPr lang="de-DE" sz="1500" dirty="0"/>
              <a:t>Unlimited, as written form required</a:t>
            </a:r>
          </a:p>
          <a:p>
            <a:pPr lvl="1"/>
            <a:r>
              <a:rPr lang="de-DE" sz="1500" dirty="0"/>
              <a:t>Unless otherwise agreed verbally</a:t>
            </a:r>
          </a:p>
          <a:p>
            <a:pPr lvl="2"/>
            <a:r>
              <a:rPr lang="de-DE" sz="1500" dirty="0"/>
              <a:t>Usual remuneration, if no agreement on this</a:t>
            </a:r>
          </a:p>
          <a:p>
            <a:pPr lvl="2"/>
            <a:r>
              <a:rPr lang="de-DE" sz="1500" dirty="0"/>
              <a:t>Vacation entitlement: 24 working days with a 6-day week (= 4 weeks)</a:t>
            </a:r>
          </a:p>
          <a:p>
            <a:pPr lvl="1"/>
            <a:endParaRPr lang="de-DE" sz="1900" dirty="0"/>
          </a:p>
          <a:p>
            <a:endParaRPr lang="de-DE" sz="1900" dirty="0"/>
          </a:p>
          <a:p>
            <a:endParaRPr lang="de-DE" sz="1900" dirty="0"/>
          </a:p>
        </p:txBody>
      </p:sp>
    </p:spTree>
    <p:extLst>
      <p:ext uri="{BB962C8B-B14F-4D97-AF65-F5344CB8AC3E}">
        <p14:creationId xmlns:p14="http://schemas.microsoft.com/office/powerpoint/2010/main" val="3696849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General Terms and Conditions (AGB)</a:t>
            </a:r>
          </a:p>
        </p:txBody>
      </p:sp>
      <p:cxnSp>
        <p:nvCxnSpPr>
          <p:cNvPr id="15" name="Straight Connector 14">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0" name="Grafik 9" descr="Unterschrift mit einfarbiger Füllung">
            <a:extLst>
              <a:ext uri="{FF2B5EF4-FFF2-40B4-BE49-F238E27FC236}">
                <a16:creationId xmlns:a16="http://schemas.microsoft.com/office/drawing/2014/main" id="{C172130F-927C-4F6A-B512-39AA0F79352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682434"/>
            <a:ext cx="6282169" cy="2050340"/>
          </a:xfrm>
        </p:spPr>
        <p:txBody>
          <a:bodyPr>
            <a:normAutofit/>
            <a:scene3d>
              <a:camera prst="orthographicFront"/>
              <a:lightRig rig="threePt" dir="t"/>
            </a:scene3d>
            <a:sp3d extrusionH="57150">
              <a:bevelT w="50800" h="38100" prst="riblet"/>
            </a:sp3d>
          </a:bodyPr>
          <a:lstStyle/>
          <a:p>
            <a:r>
              <a:rPr lang="de-DE" sz="1900" dirty="0"/>
              <a:t>What are AGB?</a:t>
            </a:r>
          </a:p>
          <a:p>
            <a:pPr lvl="1"/>
            <a:r>
              <a:rPr lang="de-DE" sz="1500" dirty="0"/>
              <a:t>Unilateral pre-formulated agreements for a large number of contracts</a:t>
            </a:r>
          </a:p>
          <a:p>
            <a:r>
              <a:rPr lang="de-DE" sz="1900" dirty="0"/>
              <a:t>AGB control</a:t>
            </a:r>
          </a:p>
          <a:p>
            <a:r>
              <a:rPr lang="de-DE" sz="1900" dirty="0"/>
              <a:t>Relevant in practice: exclusion clauses, transfer clauses, repayment agreements, ...</a:t>
            </a:r>
          </a:p>
          <a:p>
            <a:pPr marL="0" indent="0">
              <a:buNone/>
            </a:pPr>
            <a:endParaRPr lang="de-DE" sz="2400" dirty="0"/>
          </a:p>
        </p:txBody>
      </p:sp>
      <p:sp>
        <p:nvSpPr>
          <p:cNvPr id="9" name="Rechteck: abgerundete Ecken 8">
            <a:extLst>
              <a:ext uri="{FF2B5EF4-FFF2-40B4-BE49-F238E27FC236}">
                <a16:creationId xmlns:a16="http://schemas.microsoft.com/office/drawing/2014/main" id="{155798AB-5EA0-4B3D-9A13-BE8ECF93A7CD}"/>
              </a:ext>
            </a:extLst>
          </p:cNvPr>
          <p:cNvSpPr/>
          <p:nvPr/>
        </p:nvSpPr>
        <p:spPr>
          <a:xfrm>
            <a:off x="4963134" y="4922473"/>
            <a:ext cx="6282169" cy="816745"/>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endParaRPr lang="de-DE" dirty="0"/>
          </a:p>
          <a:p>
            <a:pPr algn="ctr">
              <a:spcAft>
                <a:spcPts val="600"/>
              </a:spcAft>
            </a:pPr>
            <a:r>
              <a:rPr lang="de-DE" sz="3000" dirty="0"/>
              <a:t>NOTE: </a:t>
            </a:r>
            <a:r>
              <a:rPr lang="de-DE" sz="3000" b="1" dirty="0"/>
              <a:t>Not everything in the contract is effective!</a:t>
            </a:r>
          </a:p>
          <a:p>
            <a:pPr algn="ctr">
              <a:spcAft>
                <a:spcPts val="600"/>
              </a:spcAft>
            </a:pPr>
            <a:endParaRPr lang="de-DE" dirty="0"/>
          </a:p>
        </p:txBody>
      </p:sp>
    </p:spTree>
    <p:extLst>
      <p:ext uri="{BB962C8B-B14F-4D97-AF65-F5344CB8AC3E}">
        <p14:creationId xmlns:p14="http://schemas.microsoft.com/office/powerpoint/2010/main" val="2706519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E55A0-73B3-4565-BA58-ACE5F64229D6}"/>
              </a:ext>
            </a:extLst>
          </p:cNvPr>
          <p:cNvSpPr>
            <a:spLocks noGrp="1"/>
          </p:cNvSpPr>
          <p:nvPr>
            <p:ph type="title"/>
          </p:nvPr>
        </p:nvSpPr>
        <p:spPr>
          <a:xfrm>
            <a:off x="960100" y="978102"/>
            <a:ext cx="10588434" cy="1062644"/>
          </a:xfrm>
        </p:spPr>
        <p:txBody>
          <a:bodyPr anchor="b">
            <a:normAutofit/>
          </a:bodyPr>
          <a:lstStyle/>
          <a:p>
            <a:r>
              <a:rPr lang="de-DE" b="1" dirty="0"/>
              <a:t>Time limit</a:t>
            </a:r>
          </a:p>
        </p:txBody>
      </p:sp>
      <p:cxnSp>
        <p:nvCxnSpPr>
          <p:cNvPr id="13" name="Straight Connector 12">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8" name="Grafik 7" descr="Wecker mit einfarbiger Füllung">
            <a:extLst>
              <a:ext uri="{FF2B5EF4-FFF2-40B4-BE49-F238E27FC236}">
                <a16:creationId xmlns:a16="http://schemas.microsoft.com/office/drawing/2014/main" id="{5CD60CD2-A681-4966-8422-6C6971965D1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3206" y="2811104"/>
            <a:ext cx="2928114" cy="2928114"/>
          </a:xfrm>
          <a:prstGeom prst="rect">
            <a:avLst/>
          </a:prstGeom>
        </p:spPr>
      </p:pic>
      <p:sp>
        <p:nvSpPr>
          <p:cNvPr id="3" name="Inhaltsplatzhalter 2">
            <a:extLst>
              <a:ext uri="{FF2B5EF4-FFF2-40B4-BE49-F238E27FC236}">
                <a16:creationId xmlns:a16="http://schemas.microsoft.com/office/drawing/2014/main" id="{62E373E2-E479-4B85-B011-875D0EA60F4A}"/>
              </a:ext>
            </a:extLst>
          </p:cNvPr>
          <p:cNvSpPr>
            <a:spLocks noGrp="1"/>
          </p:cNvSpPr>
          <p:nvPr>
            <p:ph idx="1"/>
          </p:nvPr>
        </p:nvSpPr>
        <p:spPr>
          <a:xfrm>
            <a:off x="4955354" y="2682433"/>
            <a:ext cx="6282169" cy="3215749"/>
          </a:xfrm>
        </p:spPr>
        <p:txBody>
          <a:bodyPr>
            <a:normAutofit/>
          </a:bodyPr>
          <a:lstStyle/>
          <a:p>
            <a:r>
              <a:rPr lang="de-DE" sz="1700" dirty="0"/>
              <a:t>Without objective reason</a:t>
            </a:r>
          </a:p>
          <a:p>
            <a:pPr lvl="1"/>
            <a:r>
              <a:rPr lang="de-DE" sz="1300" dirty="0"/>
              <a:t>Up to 2 years (maximum 3 extensions)</a:t>
            </a:r>
          </a:p>
          <a:p>
            <a:pPr lvl="1"/>
            <a:r>
              <a:rPr lang="de-DE" sz="1300" dirty="0"/>
              <a:t>Fixed-term employment without objective reason is not possible if an employment relationship already existed between the employer and employee beforehand</a:t>
            </a:r>
          </a:p>
          <a:p>
            <a:r>
              <a:rPr lang="de-DE" sz="1700" dirty="0">
                <a:sym typeface="Wingdings" panose="05000000000000000000" pitchFamily="2" charset="2"/>
              </a:rPr>
              <a:t>Objective reason, Section 14 (1) sentence 2 TzBfG</a:t>
            </a:r>
          </a:p>
          <a:p>
            <a:pPr lvl="1"/>
            <a:r>
              <a:rPr lang="de-DE" sz="1700" dirty="0">
                <a:sym typeface="Wingdings" panose="05000000000000000000" pitchFamily="2" charset="2"/>
              </a:rPr>
              <a:t>E.g.: nature of the work, operational need is only temporary, employee is employed to replace another employee</a:t>
            </a:r>
          </a:p>
          <a:p>
            <a:r>
              <a:rPr lang="de-DE" sz="1700" dirty="0">
                <a:sym typeface="Wingdings" panose="05000000000000000000" pitchFamily="2" charset="2"/>
              </a:rPr>
              <a:t>IMPORTANT: Action for termination has a deadline of 3 weeks after the agreed end of the fixed-term employment contract</a:t>
            </a:r>
            <a:endParaRPr lang="de-DE" sz="1700" dirty="0"/>
          </a:p>
          <a:p>
            <a:endParaRPr lang="de-DE" sz="1700" dirty="0"/>
          </a:p>
          <a:p>
            <a:endParaRPr lang="de-DE" sz="1700" dirty="0"/>
          </a:p>
        </p:txBody>
      </p:sp>
    </p:spTree>
    <p:extLst>
      <p:ext uri="{BB962C8B-B14F-4D97-AF65-F5344CB8AC3E}">
        <p14:creationId xmlns:p14="http://schemas.microsoft.com/office/powerpoint/2010/main" val="68364958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3303</Words>
  <Application>Microsoft Office PowerPoint</Application>
  <PresentationFormat>Breitbild</PresentationFormat>
  <Paragraphs>353</Paragraphs>
  <Slides>43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43</vt:i4>
      </vt:variant>
    </vt:vector>
  </HeadingPairs>
  <TitlesOfParts>
    <vt:vector size="49" baseType="lpstr">
      <vt:lpstr>Arial</vt:lpstr>
      <vt:lpstr>Calibri</vt:lpstr>
      <vt:lpstr>Calibri Light</vt:lpstr>
      <vt:lpstr>Hind Guntur</vt:lpstr>
      <vt:lpstr>Wingdings</vt:lpstr>
      <vt:lpstr>Office</vt:lpstr>
      <vt:lpstr> Labor law</vt:lpstr>
      <vt:lpstr>Procedure</vt:lpstr>
      <vt:lpstr>EMPLOYEES</vt:lpstr>
      <vt:lpstr>Employees</vt:lpstr>
      <vt:lpstr>CONCLUSION OF CONTRACT </vt:lpstr>
      <vt:lpstr>Initiation of the employment relationship</vt:lpstr>
      <vt:lpstr>Employment contract</vt:lpstr>
      <vt:lpstr>General Terms and Conditions (AGB)</vt:lpstr>
      <vt:lpstr>Time limit</vt:lpstr>
      <vt:lpstr>Contract content - who owes what?</vt:lpstr>
      <vt:lpstr>REMUNERATION</vt:lpstr>
      <vt:lpstr>Minimum wage</vt:lpstr>
      <vt:lpstr>Equal pay</vt:lpstr>
      <vt:lpstr>Illness</vt:lpstr>
      <vt:lpstr>Vacation</vt:lpstr>
      <vt:lpstr>Disruptions in the employment relationship</vt:lpstr>
      <vt:lpstr>MATERNITY PROTECTION AND PARENTAL LEAVE</vt:lpstr>
      <vt:lpstr>Maternity protection</vt:lpstr>
      <vt:lpstr>Parental leave</vt:lpstr>
      <vt:lpstr>Parental leave</vt:lpstr>
      <vt:lpstr>Part-time parental leave, § 15 BEEG</vt:lpstr>
      <vt:lpstr>Parental allowance</vt:lpstr>
      <vt:lpstr>Parental allowance</vt:lpstr>
      <vt:lpstr>Parental allowance cut-off for high incomes?</vt:lpstr>
      <vt:lpstr>Parental allowance for foreign parents? </vt:lpstr>
      <vt:lpstr>PROBLEMS IN THE EMPLOYMENT RELATIONSHIP</vt:lpstr>
      <vt:lpstr>Warning letter</vt:lpstr>
      <vt:lpstr>TERMINATION OF THE EMPLOYMENT RELATIONSHIP</vt:lpstr>
      <vt:lpstr>Termination agreement</vt:lpstr>
      <vt:lpstr>Termination by the employee</vt:lpstr>
      <vt:lpstr>Termination by the employer</vt:lpstr>
      <vt:lpstr>Ordinary termination</vt:lpstr>
      <vt:lpstr>Reasons for termination according to KSchG</vt:lpstr>
      <vt:lpstr>Example cases</vt:lpstr>
      <vt:lpstr>Example cases</vt:lpstr>
      <vt:lpstr>Example cases</vt:lpstr>
      <vt:lpstr>Example cases</vt:lpstr>
      <vt:lpstr>Extraordinary termination</vt:lpstr>
      <vt:lpstr>Continued employment during dismissal protection proceedings</vt:lpstr>
      <vt:lpstr>Special protection against dismissal</vt:lpstr>
      <vt:lpstr>Dismissal Protection Act is inapplicable </vt:lpstr>
      <vt:lpstr>POST-CONTRACTUAL OBLIGATIONS</vt:lpstr>
      <vt:lpstr>Reference letter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Strategie Arbeitsrecht</dc:title>
  <dc:creator>Marina Csizmadia</dc:creator>
  <cp:keywords>, docId:31A86D571056C5CE800C2FC64F2A938F</cp:keywords>
  <cp:lastModifiedBy>Marina Csizmadia</cp:lastModifiedBy>
  <cp:revision>46</cp:revision>
  <dcterms:created xsi:type="dcterms:W3CDTF">2021-01-13T09:24:20Z</dcterms:created>
  <dcterms:modified xsi:type="dcterms:W3CDTF">2025-11-05T12:28:29Z</dcterms:modified>
</cp:coreProperties>
</file>