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3" r:id="rId1"/>
    <p:sldMasterId id="2147483651" r:id="rId2"/>
    <p:sldMasterId id="2147483655" r:id="rId3"/>
  </p:sldMasterIdLst>
  <p:notesMasterIdLst>
    <p:notesMasterId r:id="rId20"/>
  </p:notesMasterIdLst>
  <p:handoutMasterIdLst>
    <p:handoutMasterId r:id="rId21"/>
  </p:handoutMasterIdLst>
  <p:sldIdLst>
    <p:sldId id="300" r:id="rId4"/>
    <p:sldId id="298" r:id="rId5"/>
    <p:sldId id="275" r:id="rId6"/>
    <p:sldId id="299" r:id="rId7"/>
    <p:sldId id="282" r:id="rId8"/>
    <p:sldId id="291" r:id="rId9"/>
    <p:sldId id="285" r:id="rId10"/>
    <p:sldId id="293" r:id="rId11"/>
    <p:sldId id="366" r:id="rId12"/>
    <p:sldId id="287" r:id="rId13"/>
    <p:sldId id="296" r:id="rId14"/>
    <p:sldId id="290" r:id="rId15"/>
    <p:sldId id="295" r:id="rId16"/>
    <p:sldId id="367" r:id="rId17"/>
    <p:sldId id="369" r:id="rId18"/>
    <p:sldId id="370" r:id="rId19"/>
  </p:sldIdLst>
  <p:sldSz cx="10080625" cy="7561263"/>
  <p:notesSz cx="6799263" cy="9929813"/>
  <p:defaultText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59">
          <p15:clr>
            <a:srgbClr val="A4A3A4"/>
          </p15:clr>
        </p15:guide>
        <p15:guide id="2" pos="3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60"/>
    <a:srgbClr val="3333FF"/>
    <a:srgbClr val="0066FF"/>
    <a:srgbClr val="E6E4E4"/>
    <a:srgbClr val="E7E7E7"/>
    <a:srgbClr val="94C1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4" autoAdjust="0"/>
    <p:restoredTop sz="84398" autoAdjust="0"/>
  </p:normalViewPr>
  <p:slideViewPr>
    <p:cSldViewPr snapToGrid="0" snapToObjects="1">
      <p:cViewPr varScale="1">
        <p:scale>
          <a:sx n="45" d="100"/>
          <a:sy n="45" d="100"/>
        </p:scale>
        <p:origin x="1796" y="56"/>
      </p:cViewPr>
      <p:guideLst>
        <p:guide orient="horz" pos="1859"/>
        <p:guide pos="30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6823" cy="497997"/>
          </a:xfrm>
          <a:prstGeom prst="rect">
            <a:avLst/>
          </a:prstGeom>
        </p:spPr>
        <p:txBody>
          <a:bodyPr vert="horz" lIns="91349" tIns="45674" rIns="91349" bIns="45674" rtlCol="0"/>
          <a:lstStyle>
            <a:lvl1pPr algn="l">
              <a:defRPr sz="1200"/>
            </a:lvl1pPr>
          </a:lstStyle>
          <a:p>
            <a:endParaRPr lang="de-DE"/>
          </a:p>
        </p:txBody>
      </p:sp>
      <p:sp>
        <p:nvSpPr>
          <p:cNvPr id="3" name="Datumsplatzhalter 2"/>
          <p:cNvSpPr>
            <a:spLocks noGrp="1"/>
          </p:cNvSpPr>
          <p:nvPr>
            <p:ph type="dt" sz="quarter" idx="1"/>
          </p:nvPr>
        </p:nvSpPr>
        <p:spPr>
          <a:xfrm>
            <a:off x="3850855" y="2"/>
            <a:ext cx="2946823" cy="497997"/>
          </a:xfrm>
          <a:prstGeom prst="rect">
            <a:avLst/>
          </a:prstGeom>
        </p:spPr>
        <p:txBody>
          <a:bodyPr vert="horz" lIns="91349" tIns="45674" rIns="91349" bIns="45674" rtlCol="0"/>
          <a:lstStyle>
            <a:lvl1pPr algn="r">
              <a:defRPr sz="1200"/>
            </a:lvl1pPr>
          </a:lstStyle>
          <a:p>
            <a:fld id="{F5014232-FBA4-47EE-B365-1C297CE24CA1}" type="datetimeFigureOut">
              <a:rPr lang="de-DE" smtClean="0"/>
              <a:t>29.09.2025</a:t>
            </a:fld>
            <a:endParaRPr lang="de-DE"/>
          </a:p>
        </p:txBody>
      </p:sp>
      <p:sp>
        <p:nvSpPr>
          <p:cNvPr id="4" name="Fußzeilenplatzhalter 3"/>
          <p:cNvSpPr>
            <a:spLocks noGrp="1"/>
          </p:cNvSpPr>
          <p:nvPr>
            <p:ph type="ftr" sz="quarter" idx="2"/>
          </p:nvPr>
        </p:nvSpPr>
        <p:spPr>
          <a:xfrm>
            <a:off x="1" y="9431817"/>
            <a:ext cx="2946823" cy="497997"/>
          </a:xfrm>
          <a:prstGeom prst="rect">
            <a:avLst/>
          </a:prstGeom>
        </p:spPr>
        <p:txBody>
          <a:bodyPr vert="horz" lIns="91349" tIns="45674" rIns="91349" bIns="45674" rtlCol="0" anchor="b"/>
          <a:lstStyle>
            <a:lvl1pPr algn="l">
              <a:defRPr sz="1200"/>
            </a:lvl1pPr>
          </a:lstStyle>
          <a:p>
            <a:endParaRPr lang="de-DE"/>
          </a:p>
        </p:txBody>
      </p:sp>
      <p:sp>
        <p:nvSpPr>
          <p:cNvPr id="5" name="Foliennummernplatzhalter 4"/>
          <p:cNvSpPr>
            <a:spLocks noGrp="1"/>
          </p:cNvSpPr>
          <p:nvPr>
            <p:ph type="sldNum" sz="quarter" idx="3"/>
          </p:nvPr>
        </p:nvSpPr>
        <p:spPr>
          <a:xfrm>
            <a:off x="3850855" y="9431817"/>
            <a:ext cx="2946823" cy="497997"/>
          </a:xfrm>
          <a:prstGeom prst="rect">
            <a:avLst/>
          </a:prstGeom>
        </p:spPr>
        <p:txBody>
          <a:bodyPr vert="horz" lIns="91349" tIns="45674" rIns="91349" bIns="45674" rtlCol="0" anchor="b"/>
          <a:lstStyle>
            <a:lvl1pPr algn="r">
              <a:defRPr sz="1200"/>
            </a:lvl1pPr>
          </a:lstStyle>
          <a:p>
            <a:fld id="{D80F437D-A395-4BE6-AD66-855FFD93E6BD}" type="slidenum">
              <a:rPr lang="de-DE" smtClean="0"/>
              <a:t>‹Nr.›</a:t>
            </a:fld>
            <a:endParaRPr lang="de-DE"/>
          </a:p>
        </p:txBody>
      </p:sp>
    </p:spTree>
    <p:extLst>
      <p:ext uri="{BB962C8B-B14F-4D97-AF65-F5344CB8AC3E}">
        <p14:creationId xmlns:p14="http://schemas.microsoft.com/office/powerpoint/2010/main" val="3233904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6347" cy="496491"/>
          </a:xfrm>
          <a:prstGeom prst="rect">
            <a:avLst/>
          </a:prstGeom>
        </p:spPr>
        <p:txBody>
          <a:bodyPr vert="horz" lIns="91349" tIns="45674" rIns="91349" bIns="45674" rtlCol="0"/>
          <a:lstStyle>
            <a:lvl1pPr algn="l">
              <a:defRPr sz="1200"/>
            </a:lvl1pPr>
          </a:lstStyle>
          <a:p>
            <a:endParaRPr lang="de-DE"/>
          </a:p>
        </p:txBody>
      </p:sp>
      <p:sp>
        <p:nvSpPr>
          <p:cNvPr id="3" name="Datumsplatzhalter 2"/>
          <p:cNvSpPr>
            <a:spLocks noGrp="1"/>
          </p:cNvSpPr>
          <p:nvPr>
            <p:ph type="dt" idx="1"/>
          </p:nvPr>
        </p:nvSpPr>
        <p:spPr>
          <a:xfrm>
            <a:off x="3851344" y="1"/>
            <a:ext cx="2946347" cy="496491"/>
          </a:xfrm>
          <a:prstGeom prst="rect">
            <a:avLst/>
          </a:prstGeom>
        </p:spPr>
        <p:txBody>
          <a:bodyPr vert="horz" lIns="91349" tIns="45674" rIns="91349" bIns="45674" rtlCol="0"/>
          <a:lstStyle>
            <a:lvl1pPr algn="r">
              <a:defRPr sz="1200"/>
            </a:lvl1pPr>
          </a:lstStyle>
          <a:p>
            <a:fld id="{84C8A77F-3D00-445F-B220-9D8F98DF2D8C}" type="datetimeFigureOut">
              <a:rPr lang="de-DE" smtClean="0"/>
              <a:pPr/>
              <a:t>29.09.2025</a:t>
            </a:fld>
            <a:endParaRPr lang="de-DE"/>
          </a:p>
        </p:txBody>
      </p:sp>
      <p:sp>
        <p:nvSpPr>
          <p:cNvPr id="4" name="Folienbildplatzhalter 3"/>
          <p:cNvSpPr>
            <a:spLocks noGrp="1" noRot="1" noChangeAspect="1"/>
          </p:cNvSpPr>
          <p:nvPr>
            <p:ph type="sldImg" idx="2"/>
          </p:nvPr>
        </p:nvSpPr>
        <p:spPr>
          <a:xfrm>
            <a:off x="919163" y="746125"/>
            <a:ext cx="4962525" cy="3721100"/>
          </a:xfrm>
          <a:prstGeom prst="rect">
            <a:avLst/>
          </a:prstGeom>
          <a:noFill/>
          <a:ln w="12700">
            <a:solidFill>
              <a:prstClr val="black"/>
            </a:solidFill>
          </a:ln>
        </p:spPr>
        <p:txBody>
          <a:bodyPr vert="horz" lIns="91349" tIns="45674" rIns="91349" bIns="45674" rtlCol="0" anchor="ctr"/>
          <a:lstStyle/>
          <a:p>
            <a:endParaRPr lang="de-DE"/>
          </a:p>
        </p:txBody>
      </p:sp>
      <p:sp>
        <p:nvSpPr>
          <p:cNvPr id="5" name="Notizenplatzhalter 4"/>
          <p:cNvSpPr>
            <a:spLocks noGrp="1"/>
          </p:cNvSpPr>
          <p:nvPr>
            <p:ph type="body" sz="quarter" idx="3"/>
          </p:nvPr>
        </p:nvSpPr>
        <p:spPr>
          <a:xfrm>
            <a:off x="679927" y="4716661"/>
            <a:ext cx="5439410" cy="4468416"/>
          </a:xfrm>
          <a:prstGeom prst="rect">
            <a:avLst/>
          </a:prstGeom>
        </p:spPr>
        <p:txBody>
          <a:bodyPr vert="horz" lIns="91349" tIns="45674" rIns="91349" bIns="4567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31600"/>
            <a:ext cx="2946347" cy="496491"/>
          </a:xfrm>
          <a:prstGeom prst="rect">
            <a:avLst/>
          </a:prstGeom>
        </p:spPr>
        <p:txBody>
          <a:bodyPr vert="horz" lIns="91349" tIns="45674" rIns="91349" bIns="45674" rtlCol="0" anchor="b"/>
          <a:lstStyle>
            <a:lvl1pPr algn="l">
              <a:defRPr sz="1200"/>
            </a:lvl1pPr>
          </a:lstStyle>
          <a:p>
            <a:endParaRPr lang="de-DE"/>
          </a:p>
        </p:txBody>
      </p:sp>
      <p:sp>
        <p:nvSpPr>
          <p:cNvPr id="7" name="Foliennummernplatzhalter 6"/>
          <p:cNvSpPr>
            <a:spLocks noGrp="1"/>
          </p:cNvSpPr>
          <p:nvPr>
            <p:ph type="sldNum" sz="quarter" idx="5"/>
          </p:nvPr>
        </p:nvSpPr>
        <p:spPr>
          <a:xfrm>
            <a:off x="3851344" y="9431600"/>
            <a:ext cx="2946347" cy="496491"/>
          </a:xfrm>
          <a:prstGeom prst="rect">
            <a:avLst/>
          </a:prstGeom>
        </p:spPr>
        <p:txBody>
          <a:bodyPr vert="horz" lIns="91349" tIns="45674" rIns="91349" bIns="45674" rtlCol="0" anchor="b"/>
          <a:lstStyle>
            <a:lvl1pPr algn="r">
              <a:defRPr sz="1200"/>
            </a:lvl1pPr>
          </a:lstStyle>
          <a:p>
            <a:fld id="{2FF142B0-932D-45B5-941B-F78BA9A0660B}" type="slidenum">
              <a:rPr lang="de-DE" smtClean="0"/>
              <a:pPr/>
              <a:t>‹Nr.›</a:t>
            </a:fld>
            <a:endParaRPr lang="de-DE"/>
          </a:p>
        </p:txBody>
      </p:sp>
    </p:spTree>
    <p:extLst>
      <p:ext uri="{BB962C8B-B14F-4D97-AF65-F5344CB8AC3E}">
        <p14:creationId xmlns:p14="http://schemas.microsoft.com/office/powerpoint/2010/main" val="1247580851"/>
      </p:ext>
    </p:extLst>
  </p:cSld>
  <p:clrMap bg1="lt1" tx1="dk1" bg2="lt2" tx2="dk2" accent1="accent1" accent2="accent2" accent3="accent3" accent4="accent4" accent5="accent5" accent6="accent6" hlink="hlink" folHlink="folHlink"/>
  <p:notesStyle>
    <a:lvl1pPr marL="0" algn="l" defTabSz="1008035" rtl="0" eaLnBrk="1" latinLnBrk="0" hangingPunct="1">
      <a:defRPr sz="1300" kern="1200">
        <a:solidFill>
          <a:schemeClr val="tx1"/>
        </a:solidFill>
        <a:latin typeface="+mn-lt"/>
        <a:ea typeface="+mn-ea"/>
        <a:cs typeface="+mn-cs"/>
      </a:defRPr>
    </a:lvl1pPr>
    <a:lvl2pPr marL="504017" algn="l" defTabSz="1008035" rtl="0" eaLnBrk="1" latinLnBrk="0" hangingPunct="1">
      <a:defRPr sz="1300" kern="1200">
        <a:solidFill>
          <a:schemeClr val="tx1"/>
        </a:solidFill>
        <a:latin typeface="+mn-lt"/>
        <a:ea typeface="+mn-ea"/>
        <a:cs typeface="+mn-cs"/>
      </a:defRPr>
    </a:lvl2pPr>
    <a:lvl3pPr marL="1008035" algn="l" defTabSz="1008035" rtl="0" eaLnBrk="1" latinLnBrk="0" hangingPunct="1">
      <a:defRPr sz="1300" kern="1200">
        <a:solidFill>
          <a:schemeClr val="tx1"/>
        </a:solidFill>
        <a:latin typeface="+mn-lt"/>
        <a:ea typeface="+mn-ea"/>
        <a:cs typeface="+mn-cs"/>
      </a:defRPr>
    </a:lvl3pPr>
    <a:lvl4pPr marL="1512052" algn="l" defTabSz="1008035" rtl="0" eaLnBrk="1" latinLnBrk="0" hangingPunct="1">
      <a:defRPr sz="1300" kern="1200">
        <a:solidFill>
          <a:schemeClr val="tx1"/>
        </a:solidFill>
        <a:latin typeface="+mn-lt"/>
        <a:ea typeface="+mn-ea"/>
        <a:cs typeface="+mn-cs"/>
      </a:defRPr>
    </a:lvl4pPr>
    <a:lvl5pPr marL="2016069" algn="l" defTabSz="1008035" rtl="0" eaLnBrk="1" latinLnBrk="0" hangingPunct="1">
      <a:defRPr sz="1300" kern="1200">
        <a:solidFill>
          <a:schemeClr val="tx1"/>
        </a:solidFill>
        <a:latin typeface="+mn-lt"/>
        <a:ea typeface="+mn-ea"/>
        <a:cs typeface="+mn-cs"/>
      </a:defRPr>
    </a:lvl5pPr>
    <a:lvl6pPr marL="2520086" algn="l" defTabSz="1008035" rtl="0" eaLnBrk="1" latinLnBrk="0" hangingPunct="1">
      <a:defRPr sz="1300" kern="1200">
        <a:solidFill>
          <a:schemeClr val="tx1"/>
        </a:solidFill>
        <a:latin typeface="+mn-lt"/>
        <a:ea typeface="+mn-ea"/>
        <a:cs typeface="+mn-cs"/>
      </a:defRPr>
    </a:lvl6pPr>
    <a:lvl7pPr marL="3024104" algn="l" defTabSz="1008035" rtl="0" eaLnBrk="1" latinLnBrk="0" hangingPunct="1">
      <a:defRPr sz="1300" kern="1200">
        <a:solidFill>
          <a:schemeClr val="tx1"/>
        </a:solidFill>
        <a:latin typeface="+mn-lt"/>
        <a:ea typeface="+mn-ea"/>
        <a:cs typeface="+mn-cs"/>
      </a:defRPr>
    </a:lvl7pPr>
    <a:lvl8pPr marL="3528121" algn="l" defTabSz="1008035" rtl="0" eaLnBrk="1" latinLnBrk="0" hangingPunct="1">
      <a:defRPr sz="1300" kern="1200">
        <a:solidFill>
          <a:schemeClr val="tx1"/>
        </a:solidFill>
        <a:latin typeface="+mn-lt"/>
        <a:ea typeface="+mn-ea"/>
        <a:cs typeface="+mn-cs"/>
      </a:defRPr>
    </a:lvl8pPr>
    <a:lvl9pPr marL="4032138" algn="l" defTabSz="100803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FF142B0-932D-45B5-941B-F78BA9A0660B}" type="slidenum">
              <a:rPr lang="de-DE" smtClean="0"/>
              <a:pPr/>
              <a:t>1</a:t>
            </a:fld>
            <a:endParaRPr lang="de-DE"/>
          </a:p>
        </p:txBody>
      </p:sp>
    </p:spTree>
    <p:extLst>
      <p:ext uri="{BB962C8B-B14F-4D97-AF65-F5344CB8AC3E}">
        <p14:creationId xmlns:p14="http://schemas.microsoft.com/office/powerpoint/2010/main" val="52688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FF142B0-932D-45B5-941B-F78BA9A0660B}" type="slidenum">
              <a:rPr lang="de-DE" smtClean="0"/>
              <a:pPr/>
              <a:t>10</a:t>
            </a:fld>
            <a:endParaRPr lang="de-DE"/>
          </a:p>
        </p:txBody>
      </p:sp>
    </p:spTree>
    <p:extLst>
      <p:ext uri="{BB962C8B-B14F-4D97-AF65-F5344CB8AC3E}">
        <p14:creationId xmlns:p14="http://schemas.microsoft.com/office/powerpoint/2010/main" val="1801346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FF142B0-932D-45B5-941B-F78BA9A0660B}" type="slidenum">
              <a:rPr lang="de-DE" smtClean="0"/>
              <a:pPr/>
              <a:t>11</a:t>
            </a:fld>
            <a:endParaRPr lang="de-DE"/>
          </a:p>
        </p:txBody>
      </p:sp>
    </p:spTree>
    <p:extLst>
      <p:ext uri="{BB962C8B-B14F-4D97-AF65-F5344CB8AC3E}">
        <p14:creationId xmlns:p14="http://schemas.microsoft.com/office/powerpoint/2010/main" val="3435873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12</a:t>
            </a:fld>
            <a:endParaRPr lang="de-DE"/>
          </a:p>
        </p:txBody>
      </p:sp>
    </p:spTree>
    <p:extLst>
      <p:ext uri="{BB962C8B-B14F-4D97-AF65-F5344CB8AC3E}">
        <p14:creationId xmlns:p14="http://schemas.microsoft.com/office/powerpoint/2010/main" val="2215433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13</a:t>
            </a:fld>
            <a:endParaRPr lang="de-DE"/>
          </a:p>
        </p:txBody>
      </p:sp>
    </p:spTree>
    <p:extLst>
      <p:ext uri="{BB962C8B-B14F-4D97-AF65-F5344CB8AC3E}">
        <p14:creationId xmlns:p14="http://schemas.microsoft.com/office/powerpoint/2010/main" val="40973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14</a:t>
            </a:fld>
            <a:endParaRPr lang="de-DE"/>
          </a:p>
        </p:txBody>
      </p:sp>
    </p:spTree>
    <p:extLst>
      <p:ext uri="{BB962C8B-B14F-4D97-AF65-F5344CB8AC3E}">
        <p14:creationId xmlns:p14="http://schemas.microsoft.com/office/powerpoint/2010/main" val="3567835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7B5B9-028E-6F9F-C03F-203ECEB7054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93C5FCB-C439-1948-FB57-589141B5840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7418FA4-0BF4-BB3A-1618-6DF799A508E3}"/>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B8C003F3-ECC6-EC2E-16DA-1E7D9048BA00}"/>
              </a:ext>
            </a:extLst>
          </p:cNvPr>
          <p:cNvSpPr>
            <a:spLocks noGrp="1"/>
          </p:cNvSpPr>
          <p:nvPr>
            <p:ph type="sldNum" sz="quarter" idx="10"/>
          </p:nvPr>
        </p:nvSpPr>
        <p:spPr/>
        <p:txBody>
          <a:bodyPr/>
          <a:lstStyle/>
          <a:p>
            <a:fld id="{2FF142B0-932D-45B5-941B-F78BA9A0660B}" type="slidenum">
              <a:rPr lang="de-DE" smtClean="0"/>
              <a:pPr/>
              <a:t>15</a:t>
            </a:fld>
            <a:endParaRPr lang="de-DE"/>
          </a:p>
        </p:txBody>
      </p:sp>
    </p:spTree>
    <p:extLst>
      <p:ext uri="{BB962C8B-B14F-4D97-AF65-F5344CB8AC3E}">
        <p14:creationId xmlns:p14="http://schemas.microsoft.com/office/powerpoint/2010/main" val="2142613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D21B2-E73F-198C-8A93-9D6F82E8F5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DDD6EA1-F124-67C4-F1EC-22C82A1FF4A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047D0CC-76F7-4288-7267-65A09C7828C8}"/>
              </a:ext>
            </a:extLst>
          </p:cNvPr>
          <p:cNvSpPr>
            <a:spLocks noGrp="1"/>
          </p:cNvSpPr>
          <p:nvPr>
            <p:ph type="body" idx="1"/>
          </p:nvPr>
        </p:nvSpPr>
        <p:spPr/>
        <p:txBody>
          <a:bodyPr>
            <a:normAutofit/>
          </a:bodyPr>
          <a:lstStyle/>
          <a:p>
            <a:endParaRPr lang="de-DE" dirty="0"/>
          </a:p>
        </p:txBody>
      </p:sp>
      <p:sp>
        <p:nvSpPr>
          <p:cNvPr id="4" name="Foliennummernplatzhalter 3">
            <a:extLst>
              <a:ext uri="{FF2B5EF4-FFF2-40B4-BE49-F238E27FC236}">
                <a16:creationId xmlns:a16="http://schemas.microsoft.com/office/drawing/2014/main" id="{9E83A3C0-D06A-C029-7EF6-B882C43E8345}"/>
              </a:ext>
            </a:extLst>
          </p:cNvPr>
          <p:cNvSpPr>
            <a:spLocks noGrp="1"/>
          </p:cNvSpPr>
          <p:nvPr>
            <p:ph type="sldNum" sz="quarter" idx="10"/>
          </p:nvPr>
        </p:nvSpPr>
        <p:spPr/>
        <p:txBody>
          <a:bodyPr/>
          <a:lstStyle/>
          <a:p>
            <a:fld id="{2FF142B0-932D-45B5-941B-F78BA9A0660B}" type="slidenum">
              <a:rPr lang="de-DE" smtClean="0"/>
              <a:pPr/>
              <a:t>16</a:t>
            </a:fld>
            <a:endParaRPr lang="de-DE"/>
          </a:p>
        </p:txBody>
      </p:sp>
    </p:spTree>
    <p:extLst>
      <p:ext uri="{BB962C8B-B14F-4D97-AF65-F5344CB8AC3E}">
        <p14:creationId xmlns:p14="http://schemas.microsoft.com/office/powerpoint/2010/main" val="381159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FF142B0-932D-45B5-941B-F78BA9A0660B}" type="slidenum">
              <a:rPr lang="de-DE" smtClean="0"/>
              <a:pPr/>
              <a:t>2</a:t>
            </a:fld>
            <a:endParaRPr lang="de-DE"/>
          </a:p>
        </p:txBody>
      </p:sp>
    </p:spTree>
    <p:extLst>
      <p:ext uri="{BB962C8B-B14F-4D97-AF65-F5344CB8AC3E}">
        <p14:creationId xmlns:p14="http://schemas.microsoft.com/office/powerpoint/2010/main" val="159610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FF142B0-932D-45B5-941B-F78BA9A0660B}" type="slidenum">
              <a:rPr lang="de-DE" smtClean="0"/>
              <a:pPr/>
              <a:t>3</a:t>
            </a:fld>
            <a:endParaRPr lang="de-DE"/>
          </a:p>
        </p:txBody>
      </p:sp>
    </p:spTree>
    <p:extLst>
      <p:ext uri="{BB962C8B-B14F-4D97-AF65-F5344CB8AC3E}">
        <p14:creationId xmlns:p14="http://schemas.microsoft.com/office/powerpoint/2010/main" val="81910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F142B0-932D-45B5-941B-F78BA9A0660B}" type="slidenum">
              <a:rPr lang="de-DE" smtClean="0"/>
              <a:pPr/>
              <a:t>4</a:t>
            </a:fld>
            <a:endParaRPr lang="de-DE"/>
          </a:p>
        </p:txBody>
      </p:sp>
    </p:spTree>
    <p:extLst>
      <p:ext uri="{BB962C8B-B14F-4D97-AF65-F5344CB8AC3E}">
        <p14:creationId xmlns:p14="http://schemas.microsoft.com/office/powerpoint/2010/main" val="161333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FF142B0-932D-45B5-941B-F78BA9A0660B}" type="slidenum">
              <a:rPr lang="de-DE" smtClean="0"/>
              <a:pPr/>
              <a:t>5</a:t>
            </a:fld>
            <a:endParaRPr lang="de-DE"/>
          </a:p>
        </p:txBody>
      </p:sp>
    </p:spTree>
    <p:extLst>
      <p:ext uri="{BB962C8B-B14F-4D97-AF65-F5344CB8AC3E}">
        <p14:creationId xmlns:p14="http://schemas.microsoft.com/office/powerpoint/2010/main" val="3474302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6</a:t>
            </a:fld>
            <a:endParaRPr lang="de-DE"/>
          </a:p>
        </p:txBody>
      </p:sp>
    </p:spTree>
    <p:extLst>
      <p:ext uri="{BB962C8B-B14F-4D97-AF65-F5344CB8AC3E}">
        <p14:creationId xmlns:p14="http://schemas.microsoft.com/office/powerpoint/2010/main" val="1843660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FF142B0-932D-45B5-941B-F78BA9A0660B}" type="slidenum">
              <a:rPr lang="de-DE" smtClean="0"/>
              <a:pPr/>
              <a:t>7</a:t>
            </a:fld>
            <a:endParaRPr lang="de-DE"/>
          </a:p>
        </p:txBody>
      </p:sp>
    </p:spTree>
    <p:extLst>
      <p:ext uri="{BB962C8B-B14F-4D97-AF65-F5344CB8AC3E}">
        <p14:creationId xmlns:p14="http://schemas.microsoft.com/office/powerpoint/2010/main" val="321681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noFill/>
          <a:ln>
            <a:solidFill>
              <a:srgbClr val="000000"/>
            </a:solidFill>
            <a:miter lim="800000"/>
            <a:headEnd/>
            <a:tailEnd/>
          </a:ln>
        </p:spPr>
      </p:sp>
      <p:sp>
        <p:nvSpPr>
          <p:cNvPr id="4608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a:p>
        </p:txBody>
      </p:sp>
      <p:sp>
        <p:nvSpPr>
          <p:cNvPr id="4" name="Foliennummernplatzhalter 3"/>
          <p:cNvSpPr>
            <a:spLocks noGrp="1"/>
          </p:cNvSpPr>
          <p:nvPr>
            <p:ph type="sldNum" sz="quarter" idx="5"/>
          </p:nvPr>
        </p:nvSpPr>
        <p:spPr/>
        <p:txBody>
          <a:bodyPr/>
          <a:lstStyle/>
          <a:p>
            <a:pPr>
              <a:defRPr/>
            </a:pPr>
            <a:fld id="{7AFF04FA-4C09-473A-889B-3B2A89755135}" type="slidenum">
              <a:rPr lang="de-DE" smtClean="0">
                <a:solidFill>
                  <a:prstClr val="black"/>
                </a:solidFill>
              </a:rPr>
              <a:pPr>
                <a:defRPr/>
              </a:pPr>
              <a:t>8</a:t>
            </a:fld>
            <a:endParaRPr lang="de-DE">
              <a:solidFill>
                <a:prstClr val="black"/>
              </a:solidFill>
            </a:endParaRPr>
          </a:p>
        </p:txBody>
      </p:sp>
    </p:spTree>
    <p:extLst>
      <p:ext uri="{BB962C8B-B14F-4D97-AF65-F5344CB8AC3E}">
        <p14:creationId xmlns:p14="http://schemas.microsoft.com/office/powerpoint/2010/main" val="2095567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bwMode="auto">
          <a:noFill/>
          <a:ln>
            <a:solidFill>
              <a:srgbClr val="000000"/>
            </a:solidFill>
            <a:miter lim="800000"/>
            <a:headEnd/>
            <a:tailEnd/>
          </a:ln>
        </p:spPr>
      </p:sp>
      <p:sp>
        <p:nvSpPr>
          <p:cNvPr id="4608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a:p>
        </p:txBody>
      </p:sp>
      <p:sp>
        <p:nvSpPr>
          <p:cNvPr id="4" name="Foliennummernplatzhalter 3"/>
          <p:cNvSpPr>
            <a:spLocks noGrp="1"/>
          </p:cNvSpPr>
          <p:nvPr>
            <p:ph type="sldNum" sz="quarter" idx="5"/>
          </p:nvPr>
        </p:nvSpPr>
        <p:spPr/>
        <p:txBody>
          <a:bodyPr/>
          <a:lstStyle/>
          <a:p>
            <a:pPr>
              <a:defRPr/>
            </a:pPr>
            <a:fld id="{7AFF04FA-4C09-473A-889B-3B2A89755135}" type="slidenum">
              <a:rPr lang="de-DE" smtClean="0">
                <a:solidFill>
                  <a:prstClr val="black"/>
                </a:solidFill>
              </a:rPr>
              <a:pPr>
                <a:defRPr/>
              </a:pPr>
              <a:t>9</a:t>
            </a:fld>
            <a:endParaRPr lang="de-DE">
              <a:solidFill>
                <a:prstClr val="black"/>
              </a:solidFill>
            </a:endParaRPr>
          </a:p>
        </p:txBody>
      </p:sp>
    </p:spTree>
    <p:extLst>
      <p:ext uri="{BB962C8B-B14F-4D97-AF65-F5344CB8AC3E}">
        <p14:creationId xmlns:p14="http://schemas.microsoft.com/office/powerpoint/2010/main" val="410061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foli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folie mit Tex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format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2" name="Rechteck 1"/>
          <p:cNvSpPr/>
          <p:nvPr/>
        </p:nvSpPr>
        <p:spPr>
          <a:xfrm>
            <a:off x="0" y="-3"/>
            <a:ext cx="9122400" cy="7066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Inhaltsplatzhalter 5" descr="Label_RUB_WEISS-BLAU_srgb.jpg"/>
          <p:cNvPicPr>
            <a:picLocks noChangeAspect="1"/>
          </p:cNvPicPr>
          <p:nvPr/>
        </p:nvPicPr>
        <p:blipFill>
          <a:blip r:embed="rId3" cstate="print"/>
          <a:stretch>
            <a:fillRect/>
          </a:stretch>
        </p:blipFill>
        <p:spPr>
          <a:xfrm>
            <a:off x="8157600" y="0"/>
            <a:ext cx="1440000" cy="1440000"/>
          </a:xfrm>
          <a:prstGeom prst="rect">
            <a:avLst/>
          </a:prstGeom>
        </p:spPr>
      </p:pic>
      <p:pic>
        <p:nvPicPr>
          <p:cNvPr id="4" name="Grafik 3" descr="Wortmarke_BLAU_srgb.jpg"/>
          <p:cNvPicPr>
            <a:picLocks noChangeAspect="1"/>
          </p:cNvPicPr>
          <p:nvPr/>
        </p:nvPicPr>
        <p:blipFill>
          <a:blip r:embed="rId4" cstate="print"/>
          <a:stretch>
            <a:fillRect/>
          </a:stretch>
        </p:blipFill>
        <p:spPr>
          <a:xfrm>
            <a:off x="486000" y="468000"/>
            <a:ext cx="2376000" cy="155307"/>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E7E7"/>
        </a:solidFill>
        <a:effectLst/>
      </p:bgPr>
    </p:bg>
    <p:spTree>
      <p:nvGrpSpPr>
        <p:cNvPr id="1" name=""/>
        <p:cNvGrpSpPr/>
        <p:nvPr/>
      </p:nvGrpSpPr>
      <p:grpSpPr>
        <a:xfrm>
          <a:off x="0" y="0"/>
          <a:ext cx="0" cy="0"/>
          <a:chOff x="0" y="0"/>
          <a:chExt cx="0" cy="0"/>
        </a:xfrm>
      </p:grpSpPr>
      <p:sp>
        <p:nvSpPr>
          <p:cNvPr id="7" name="Rechteck 6"/>
          <p:cNvSpPr/>
          <p:nvPr/>
        </p:nvSpPr>
        <p:spPr>
          <a:xfrm>
            <a:off x="0" y="-2"/>
            <a:ext cx="96012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Inhaltsplatzhalter 5" descr="Label_RUB_WEISS-BLAU_srgb.jpg"/>
          <p:cNvPicPr>
            <a:picLocks noChangeAspect="1"/>
          </p:cNvPicPr>
          <p:nvPr/>
        </p:nvPicPr>
        <p:blipFill>
          <a:blip r:embed="rId4" cstate="print"/>
          <a:stretch>
            <a:fillRect/>
          </a:stretch>
        </p:blipFill>
        <p:spPr>
          <a:xfrm>
            <a:off x="9118800" y="0"/>
            <a:ext cx="720000" cy="720000"/>
          </a:xfrm>
          <a:prstGeom prst="rect">
            <a:avLst/>
          </a:prstGeom>
        </p:spPr>
      </p:pic>
      <p:pic>
        <p:nvPicPr>
          <p:cNvPr id="10" name="Grafik 9" descr="Wortmarke_BLAU_srgb.jpg"/>
          <p:cNvPicPr>
            <a:picLocks noChangeAspect="1"/>
          </p:cNvPicPr>
          <p:nvPr/>
        </p:nvPicPr>
        <p:blipFill>
          <a:blip r:embed="rId5" cstate="print"/>
          <a:stretch>
            <a:fillRect/>
          </a:stretch>
        </p:blipFill>
        <p:spPr>
          <a:xfrm>
            <a:off x="486000" y="229288"/>
            <a:ext cx="1728000" cy="112953"/>
          </a:xfrm>
          <a:prstGeom prst="rect">
            <a:avLst/>
          </a:prstGeom>
        </p:spPr>
      </p:pic>
      <p:sp>
        <p:nvSpPr>
          <p:cNvPr id="23" name="Textfeld 22"/>
          <p:cNvSpPr txBox="1"/>
          <p:nvPr/>
        </p:nvSpPr>
        <p:spPr>
          <a:xfrm>
            <a:off x="9194740" y="7138217"/>
            <a:ext cx="366714" cy="153888"/>
          </a:xfrm>
          <a:prstGeom prst="rect">
            <a:avLst/>
          </a:prstGeom>
          <a:noFill/>
        </p:spPr>
        <p:txBody>
          <a:bodyPr wrap="square" lIns="0" tIns="0" rIns="0" bIns="0" rtlCol="0">
            <a:spAutoFit/>
          </a:bodyPr>
          <a:lstStyle/>
          <a:p>
            <a:pPr algn="r"/>
            <a:fld id="{9CF035EB-F284-40BB-A304-AA520D83863F}" type="slidenum">
              <a:rPr lang="de-DE" sz="1000" baseline="0" smtClean="0">
                <a:latin typeface="Arial" pitchFamily="34" charset="0"/>
                <a:cs typeface="Arial" pitchFamily="34" charset="0"/>
              </a:rPr>
              <a:pPr algn="r"/>
              <a:t>‹Nr.›</a:t>
            </a:fld>
            <a:endParaRPr lang="de-DE" sz="1000" baseline="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52" r:id="rId1"/>
    <p:sldLayoutId id="2147483657" r:id="rId2"/>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feld 1"/>
          <p:cNvSpPr txBox="1"/>
          <p:nvPr/>
        </p:nvSpPr>
        <p:spPr>
          <a:xfrm>
            <a:off x="437178" y="433473"/>
            <a:ext cx="7215518" cy="1569660"/>
          </a:xfrm>
          <a:prstGeom prst="rect">
            <a:avLst/>
          </a:prstGeom>
          <a:noFill/>
        </p:spPr>
        <p:txBody>
          <a:bodyPr wrap="square" lIns="0" tIns="0" rIns="0" bIns="0" rtlCol="0">
            <a:spAutoFit/>
          </a:bodyPr>
          <a:lstStyle/>
          <a:p>
            <a:r>
              <a:rPr lang="de-DE" sz="3400" b="1" dirty="0">
                <a:solidFill>
                  <a:srgbClr val="003560"/>
                </a:solidFill>
                <a:latin typeface="Arial" pitchFamily="34" charset="0"/>
                <a:cs typeface="Arial" pitchFamily="34" charset="0"/>
              </a:rPr>
              <a:t>Titel der Präsentation</a:t>
            </a:r>
          </a:p>
          <a:p>
            <a:r>
              <a:rPr lang="de-DE" sz="3400" dirty="0">
                <a:solidFill>
                  <a:srgbClr val="003560"/>
                </a:solidFill>
                <a:latin typeface="Arial" pitchFamily="34" charset="0"/>
                <a:cs typeface="Arial" pitchFamily="34" charset="0"/>
              </a:rPr>
              <a:t>Sub-Titel der Präsentation</a:t>
            </a:r>
          </a:p>
          <a:p>
            <a:r>
              <a:rPr lang="de-DE" sz="3400" b="1" baseline="0" dirty="0">
                <a:solidFill>
                  <a:srgbClr val="8DAE10"/>
                </a:solidFill>
                <a:latin typeface="Arial" pitchFamily="34" charset="0"/>
                <a:cs typeface="Arial" pitchFamily="34" charset="0"/>
              </a:rPr>
              <a:t>Datum XX.XX. – XX.XX.20XX</a:t>
            </a:r>
          </a:p>
        </p:txBody>
      </p:sp>
      <p:sp>
        <p:nvSpPr>
          <p:cNvPr id="3" name="Textfeld 2"/>
          <p:cNvSpPr txBox="1"/>
          <p:nvPr/>
        </p:nvSpPr>
        <p:spPr>
          <a:xfrm>
            <a:off x="437178" y="2207462"/>
            <a:ext cx="7215518" cy="430887"/>
          </a:xfrm>
          <a:prstGeom prst="rect">
            <a:avLst/>
          </a:prstGeom>
          <a:noFill/>
        </p:spPr>
        <p:txBody>
          <a:bodyPr wrap="square" lIns="0" tIns="0" rIns="0" bIns="0" rtlCol="0">
            <a:spAutoFit/>
          </a:bodyPr>
          <a:lstStyle/>
          <a:p>
            <a:r>
              <a:rPr lang="de-DE" sz="1400" b="1" dirty="0">
                <a:solidFill>
                  <a:srgbClr val="003560"/>
                </a:solidFill>
                <a:latin typeface="Arial" pitchFamily="34" charset="0"/>
                <a:cs typeface="Arial" pitchFamily="34" charset="0"/>
              </a:rPr>
              <a:t>FAKULTÄT XY</a:t>
            </a:r>
          </a:p>
          <a:p>
            <a:r>
              <a:rPr lang="de-DE" sz="1400" dirty="0">
                <a:solidFill>
                  <a:srgbClr val="003560"/>
                </a:solidFill>
                <a:latin typeface="Arial" pitchFamily="34" charset="0"/>
                <a:cs typeface="Arial" pitchFamily="34" charset="0"/>
              </a:rPr>
              <a:t>Lehrstuhl für XY</a:t>
            </a:r>
          </a:p>
        </p:txBody>
      </p:sp>
      <p:sp>
        <p:nvSpPr>
          <p:cNvPr id="4" name="Textfeld 3"/>
          <p:cNvSpPr txBox="1"/>
          <p:nvPr/>
        </p:nvSpPr>
        <p:spPr>
          <a:xfrm>
            <a:off x="447452" y="2838985"/>
            <a:ext cx="7215518" cy="923330"/>
          </a:xfrm>
          <a:prstGeom prst="rect">
            <a:avLst/>
          </a:prstGeom>
          <a:noFill/>
        </p:spPr>
        <p:txBody>
          <a:bodyPr wrap="square" lIns="0" tIns="0" rIns="0" bIns="0" rtlCol="0">
            <a:spAutoFit/>
          </a:bodyPr>
          <a:lstStyle/>
          <a:p>
            <a:r>
              <a:rPr lang="de-DE" sz="3000" b="1" dirty="0">
                <a:solidFill>
                  <a:srgbClr val="003560"/>
                </a:solidFill>
                <a:latin typeface="Arial" pitchFamily="34" charset="0"/>
                <a:cs typeface="Arial" pitchFamily="34" charset="0"/>
              </a:rPr>
              <a:t>Headline bei längeren Headlines</a:t>
            </a:r>
          </a:p>
          <a:p>
            <a:r>
              <a:rPr lang="de-DE" sz="3000" dirty="0">
                <a:solidFill>
                  <a:srgbClr val="003560"/>
                </a:solidFill>
                <a:latin typeface="Arial" pitchFamily="34" charset="0"/>
                <a:cs typeface="Arial" pitchFamily="34" charset="0"/>
              </a:rPr>
              <a:t>Subheadline – optional</a:t>
            </a:r>
          </a:p>
        </p:txBody>
      </p:sp>
      <p:sp>
        <p:nvSpPr>
          <p:cNvPr id="5" name="Textfeld 4"/>
          <p:cNvSpPr txBox="1"/>
          <p:nvPr/>
        </p:nvSpPr>
        <p:spPr>
          <a:xfrm>
            <a:off x="437178" y="3997842"/>
            <a:ext cx="4460258" cy="1192634"/>
          </a:xfrm>
          <a:prstGeom prst="rect">
            <a:avLst/>
          </a:prstGeom>
          <a:noFill/>
        </p:spPr>
        <p:txBody>
          <a:bodyPr wrap="square" lIns="0" tIns="0" rIns="0" bIns="0" rtlCol="0">
            <a:spAutoFit/>
          </a:bodyPr>
          <a:lstStyle/>
          <a:p>
            <a:pPr indent="288000">
              <a:lnSpc>
                <a:spcPts val="2700"/>
              </a:lnSpc>
              <a:spcAft>
                <a:spcPts val="600"/>
              </a:spcAft>
              <a:buSzPct val="130000"/>
              <a:buFont typeface="Wingdings" pitchFamily="2" charset="2"/>
              <a:buChar char="§"/>
            </a:pPr>
            <a:r>
              <a:rPr lang="de-DE" dirty="0" err="1">
                <a:latin typeface="Arial" pitchFamily="34" charset="0"/>
                <a:cs typeface="Arial" pitchFamily="34" charset="0"/>
              </a:rPr>
              <a:t>Bulletpoint</a:t>
            </a:r>
            <a:r>
              <a:rPr lang="de-DE" dirty="0">
                <a:latin typeface="Arial" pitchFamily="34" charset="0"/>
                <a:cs typeface="Arial" pitchFamily="34" charset="0"/>
              </a:rPr>
              <a:t> 1</a:t>
            </a:r>
          </a:p>
          <a:p>
            <a:pPr indent="288000">
              <a:lnSpc>
                <a:spcPts val="2700"/>
              </a:lnSpc>
              <a:spcAft>
                <a:spcPts val="600"/>
              </a:spcAft>
              <a:buSzPct val="130000"/>
              <a:buFont typeface="Wingdings" pitchFamily="2" charset="2"/>
              <a:buChar char="§"/>
            </a:pPr>
            <a:r>
              <a:rPr lang="de-DE" dirty="0" err="1">
                <a:latin typeface="Arial" pitchFamily="34" charset="0"/>
                <a:cs typeface="Arial" pitchFamily="34" charset="0"/>
              </a:rPr>
              <a:t>Bulletpoint</a:t>
            </a:r>
            <a:r>
              <a:rPr lang="de-DE" dirty="0">
                <a:latin typeface="Arial" pitchFamily="34" charset="0"/>
                <a:cs typeface="Arial" pitchFamily="34" charset="0"/>
              </a:rPr>
              <a:t> 2</a:t>
            </a:r>
          </a:p>
          <a:p>
            <a:pPr indent="288000">
              <a:lnSpc>
                <a:spcPts val="2700"/>
              </a:lnSpc>
              <a:spcAft>
                <a:spcPts val="600"/>
              </a:spcAft>
              <a:buSzPct val="130000"/>
              <a:buFont typeface="Wingdings" pitchFamily="2" charset="2"/>
              <a:buChar char="§"/>
            </a:pPr>
            <a:r>
              <a:rPr lang="de-DE" dirty="0" err="1">
                <a:latin typeface="Arial" pitchFamily="34" charset="0"/>
                <a:cs typeface="Arial" pitchFamily="34" charset="0"/>
              </a:rPr>
              <a:t>Bulletpoint</a:t>
            </a:r>
            <a:r>
              <a:rPr lang="de-DE" dirty="0">
                <a:latin typeface="Arial" pitchFamily="34" charset="0"/>
                <a:cs typeface="Arial" pitchFamily="34" charset="0"/>
              </a:rPr>
              <a:t> 3</a:t>
            </a:r>
          </a:p>
        </p:txBody>
      </p:sp>
      <p:sp>
        <p:nvSpPr>
          <p:cNvPr id="7" name="Textfeld 6"/>
          <p:cNvSpPr txBox="1"/>
          <p:nvPr/>
        </p:nvSpPr>
        <p:spPr>
          <a:xfrm>
            <a:off x="468280" y="7142594"/>
            <a:ext cx="8429684" cy="153888"/>
          </a:xfrm>
          <a:prstGeom prst="rect">
            <a:avLst/>
          </a:prstGeom>
          <a:noFill/>
        </p:spPr>
        <p:txBody>
          <a:bodyPr wrap="square" lIns="0" tIns="0" rIns="0" bIns="0" rtlCol="0">
            <a:spAutoFit/>
          </a:bodyPr>
          <a:lstStyle/>
          <a:p>
            <a:r>
              <a:rPr lang="de-DE" sz="1000" b="1" baseline="0" dirty="0">
                <a:solidFill>
                  <a:srgbClr val="003560"/>
                </a:solidFill>
                <a:latin typeface="Arial" pitchFamily="34" charset="0"/>
                <a:cs typeface="Arial" pitchFamily="34" charset="0"/>
              </a:rPr>
              <a:t>TITEL PRÄSENTATION </a:t>
            </a:r>
            <a:r>
              <a:rPr lang="de-DE" sz="1000" baseline="0" dirty="0">
                <a:solidFill>
                  <a:srgbClr val="003560"/>
                </a:solidFill>
                <a:latin typeface="Arial" pitchFamily="34" charset="0"/>
                <a:cs typeface="Arial" pitchFamily="34" charset="0"/>
              </a:rPr>
              <a:t>TITEL PRÄSENTATION | Bochum | XX. – XX. Monat Jahr</a:t>
            </a:r>
          </a:p>
        </p:txBody>
      </p:sp>
      <p:sp>
        <p:nvSpPr>
          <p:cNvPr id="8" name="Textfeld 7"/>
          <p:cNvSpPr txBox="1"/>
          <p:nvPr/>
        </p:nvSpPr>
        <p:spPr>
          <a:xfrm>
            <a:off x="437178" y="5348170"/>
            <a:ext cx="4460258" cy="1384995"/>
          </a:xfrm>
          <a:prstGeom prst="rect">
            <a:avLst/>
          </a:prstGeom>
          <a:noFill/>
        </p:spPr>
        <p:txBody>
          <a:bodyPr wrap="square" lIns="0" tIns="0" rIns="0" bIns="0" rtlCol="0">
            <a:spAutoFit/>
          </a:bodyPr>
          <a:lstStyle/>
          <a:p>
            <a:pPr>
              <a:lnSpc>
                <a:spcPts val="2700"/>
              </a:lnSpc>
              <a:buSzPct val="130000"/>
            </a:pPr>
            <a:r>
              <a:rPr lang="de-DE" dirty="0" err="1">
                <a:latin typeface="Arial" pitchFamily="34" charset="0"/>
                <a:cs typeface="Arial" pitchFamily="34" charset="0"/>
              </a:rPr>
              <a:t>Cidunt</a:t>
            </a:r>
            <a:r>
              <a:rPr lang="de-DE" dirty="0">
                <a:latin typeface="Arial" pitchFamily="34" charset="0"/>
                <a:cs typeface="Arial" pitchFamily="34" charset="0"/>
              </a:rPr>
              <a:t> </a:t>
            </a:r>
            <a:r>
              <a:rPr lang="de-DE" dirty="0" err="1">
                <a:latin typeface="Arial" pitchFamily="34" charset="0"/>
                <a:cs typeface="Arial" pitchFamily="34" charset="0"/>
              </a:rPr>
              <a:t>adignis</a:t>
            </a:r>
            <a:r>
              <a:rPr lang="de-DE" dirty="0">
                <a:latin typeface="Arial" pitchFamily="34" charset="0"/>
                <a:cs typeface="Arial" pitchFamily="34" charset="0"/>
              </a:rPr>
              <a:t> am </a:t>
            </a:r>
            <a:r>
              <a:rPr lang="de-DE" dirty="0" err="1">
                <a:latin typeface="Arial" pitchFamily="34" charset="0"/>
                <a:cs typeface="Arial" pitchFamily="34" charset="0"/>
              </a:rPr>
              <a:t>venibh</a:t>
            </a:r>
            <a:r>
              <a:rPr lang="de-DE" dirty="0">
                <a:latin typeface="Arial" pitchFamily="34" charset="0"/>
                <a:cs typeface="Arial" pitchFamily="34" charset="0"/>
              </a:rPr>
              <a:t> </a:t>
            </a:r>
            <a:r>
              <a:rPr lang="de-DE" dirty="0" err="1">
                <a:latin typeface="Arial" pitchFamily="34" charset="0"/>
                <a:cs typeface="Arial" pitchFamily="34" charset="0"/>
              </a:rPr>
              <a:t>etue</a:t>
            </a:r>
            <a:r>
              <a:rPr lang="de-DE" dirty="0">
                <a:latin typeface="Arial" pitchFamily="34" charset="0"/>
                <a:cs typeface="Arial" pitchFamily="34" charset="0"/>
              </a:rPr>
              <a:t> </a:t>
            </a:r>
            <a:r>
              <a:rPr lang="de-DE" dirty="0" err="1">
                <a:latin typeface="Arial" pitchFamily="34" charset="0"/>
                <a:cs typeface="Arial" pitchFamily="34" charset="0"/>
              </a:rPr>
              <a:t>alit</a:t>
            </a:r>
            <a:r>
              <a:rPr lang="de-DE" dirty="0">
                <a:latin typeface="Arial" pitchFamily="34" charset="0"/>
                <a:cs typeface="Arial" pitchFamily="34" charset="0"/>
              </a:rPr>
              <a:t> </a:t>
            </a:r>
            <a:r>
              <a:rPr lang="de-DE" dirty="0" err="1">
                <a:latin typeface="Arial" pitchFamily="34" charset="0"/>
                <a:cs typeface="Arial" pitchFamily="34" charset="0"/>
              </a:rPr>
              <a:t>erostio</a:t>
            </a:r>
            <a:r>
              <a:rPr lang="de-DE" dirty="0">
                <a:latin typeface="Arial" pitchFamily="34" charset="0"/>
                <a:cs typeface="Arial" pitchFamily="34" charset="0"/>
              </a:rPr>
              <a:t> </a:t>
            </a:r>
            <a:r>
              <a:rPr lang="de-DE" dirty="0" err="1">
                <a:latin typeface="Arial" pitchFamily="34" charset="0"/>
                <a:cs typeface="Arial" pitchFamily="34" charset="0"/>
              </a:rPr>
              <a:t>dipisisi</a:t>
            </a:r>
            <a:r>
              <a:rPr lang="de-DE" dirty="0">
                <a:latin typeface="Arial" pitchFamily="34" charset="0"/>
                <a:cs typeface="Arial" pitchFamily="34" charset="0"/>
              </a:rPr>
              <a:t> er </a:t>
            </a:r>
            <a:r>
              <a:rPr lang="de-DE" dirty="0" err="1">
                <a:latin typeface="Arial" pitchFamily="34" charset="0"/>
                <a:cs typeface="Arial" pitchFamily="34" charset="0"/>
              </a:rPr>
              <a:t>aliquissi</a:t>
            </a:r>
            <a:r>
              <a:rPr lang="de-DE" dirty="0">
                <a:latin typeface="Arial" pitchFamily="34" charset="0"/>
                <a:cs typeface="Arial" pitchFamily="34" charset="0"/>
              </a:rPr>
              <a:t>. </a:t>
            </a:r>
            <a:r>
              <a:rPr lang="de-DE" dirty="0" err="1">
                <a:latin typeface="Arial" pitchFamily="34" charset="0"/>
                <a:cs typeface="Arial" pitchFamily="34" charset="0"/>
              </a:rPr>
              <a:t>Unt</a:t>
            </a:r>
            <a:r>
              <a:rPr lang="de-DE" dirty="0">
                <a:latin typeface="Arial" pitchFamily="34" charset="0"/>
                <a:cs typeface="Arial" pitchFamily="34" charset="0"/>
              </a:rPr>
              <a:t> </a:t>
            </a:r>
            <a:r>
              <a:rPr lang="de-DE" dirty="0" err="1">
                <a:latin typeface="Arial" pitchFamily="34" charset="0"/>
                <a:cs typeface="Arial" pitchFamily="34" charset="0"/>
              </a:rPr>
              <a:t>lortio</a:t>
            </a:r>
            <a:r>
              <a:rPr lang="de-DE" dirty="0">
                <a:latin typeface="Arial" pitchFamily="34" charset="0"/>
                <a:cs typeface="Arial" pitchFamily="34" charset="0"/>
              </a:rPr>
              <a:t> </a:t>
            </a:r>
            <a:r>
              <a:rPr lang="de-DE" dirty="0" err="1">
                <a:latin typeface="Arial" pitchFamily="34" charset="0"/>
                <a:cs typeface="Arial" pitchFamily="34" charset="0"/>
              </a:rPr>
              <a:t>digna</a:t>
            </a:r>
            <a:r>
              <a:rPr lang="de-DE" dirty="0">
                <a:latin typeface="Arial" pitchFamily="34" charset="0"/>
                <a:cs typeface="Arial" pitchFamily="34" charset="0"/>
              </a:rPr>
              <a:t> </a:t>
            </a:r>
            <a:r>
              <a:rPr lang="de-DE" dirty="0" err="1">
                <a:latin typeface="Arial" pitchFamily="34" charset="0"/>
                <a:cs typeface="Arial" pitchFamily="34" charset="0"/>
              </a:rPr>
              <a:t>cor</a:t>
            </a:r>
            <a:r>
              <a:rPr lang="de-DE" dirty="0">
                <a:latin typeface="Arial" pitchFamily="34" charset="0"/>
                <a:cs typeface="Arial" pitchFamily="34" charset="0"/>
              </a:rPr>
              <a:t> </a:t>
            </a:r>
            <a:r>
              <a:rPr lang="de-DE" dirty="0" err="1">
                <a:latin typeface="Arial" pitchFamily="34" charset="0"/>
                <a:cs typeface="Arial" pitchFamily="34" charset="0"/>
              </a:rPr>
              <a:t>sum</a:t>
            </a:r>
            <a:r>
              <a:rPr lang="de-DE" dirty="0">
                <a:latin typeface="Arial" pitchFamily="34" charset="0"/>
                <a:cs typeface="Arial" pitchFamily="34" charset="0"/>
              </a:rPr>
              <a:t> </a:t>
            </a:r>
            <a:r>
              <a:rPr lang="de-DE" dirty="0" err="1">
                <a:latin typeface="Arial" pitchFamily="34" charset="0"/>
                <a:cs typeface="Arial" pitchFamily="34" charset="0"/>
              </a:rPr>
              <a:t>vel</a:t>
            </a:r>
            <a:r>
              <a:rPr lang="de-DE" dirty="0">
                <a:latin typeface="Arial" pitchFamily="34" charset="0"/>
                <a:cs typeface="Arial" pitchFamily="34" charset="0"/>
              </a:rPr>
              <a:t> </a:t>
            </a:r>
            <a:r>
              <a:rPr lang="de-DE" dirty="0" err="1">
                <a:latin typeface="Arial" pitchFamily="34" charset="0"/>
                <a:cs typeface="Arial" pitchFamily="34" charset="0"/>
              </a:rPr>
              <a:t>il</a:t>
            </a:r>
            <a:r>
              <a:rPr lang="de-DE" dirty="0">
                <a:latin typeface="Arial" pitchFamily="34" charset="0"/>
                <a:cs typeface="Arial" pitchFamily="34" charset="0"/>
              </a:rPr>
              <a:t> </a:t>
            </a:r>
            <a:r>
              <a:rPr lang="de-DE" dirty="0" err="1">
                <a:latin typeface="Arial" pitchFamily="34" charset="0"/>
                <a:cs typeface="Arial" pitchFamily="34" charset="0"/>
              </a:rPr>
              <a:t>utem</a:t>
            </a:r>
            <a:r>
              <a:rPr lang="de-DE" dirty="0">
                <a:latin typeface="Arial" pitchFamily="34" charset="0"/>
                <a:cs typeface="Arial" pitchFamily="34" charset="0"/>
              </a:rPr>
              <a:t> ad et </a:t>
            </a:r>
            <a:r>
              <a:rPr lang="de-DE" dirty="0" err="1">
                <a:latin typeface="Arial" pitchFamily="34" charset="0"/>
                <a:cs typeface="Arial" pitchFamily="34" charset="0"/>
              </a:rPr>
              <a:t>nosto</a:t>
            </a:r>
            <a:r>
              <a:rPr lang="de-DE" dirty="0">
                <a:latin typeface="Arial" pitchFamily="34" charset="0"/>
                <a:cs typeface="Arial" pitchFamily="34" charset="0"/>
              </a:rPr>
              <a:t> </a:t>
            </a:r>
            <a:r>
              <a:rPr lang="de-DE" dirty="0" err="1">
                <a:latin typeface="Arial" pitchFamily="34" charset="0"/>
                <a:cs typeface="Arial" pitchFamily="34" charset="0"/>
              </a:rPr>
              <a:t>od</a:t>
            </a:r>
            <a:r>
              <a:rPr lang="de-DE" dirty="0">
                <a:latin typeface="Arial" pitchFamily="34" charset="0"/>
                <a:cs typeface="Arial" pitchFamily="34" charset="0"/>
              </a:rPr>
              <a:t> magna </a:t>
            </a:r>
            <a:r>
              <a:rPr lang="de-DE" dirty="0" err="1">
                <a:latin typeface="Arial" pitchFamily="34" charset="0"/>
                <a:cs typeface="Arial" pitchFamily="34" charset="0"/>
              </a:rPr>
              <a:t>feugait</a:t>
            </a:r>
            <a:r>
              <a:rPr lang="de-DE" dirty="0">
                <a:latin typeface="Arial" pitchFamily="34" charset="0"/>
                <a:cs typeface="Arial" pitchFamily="34" charset="0"/>
              </a:rPr>
              <a:t>.</a:t>
            </a:r>
          </a:p>
        </p:txBody>
      </p: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1008035" rtl="0" eaLnBrk="1" latinLnBrk="0" hangingPunct="1">
        <a:spcBef>
          <a:spcPct val="0"/>
        </a:spcBef>
        <a:buNone/>
        <a:defRPr sz="4900" kern="1200">
          <a:solidFill>
            <a:schemeClr val="tx1"/>
          </a:solidFill>
          <a:latin typeface="+mj-lt"/>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e-DE"/>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otfall.ruhr-uni-bochum.de/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ruhr-uni-bochum.de/studierendensekretaria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Unfallanzeige-RUB-Studierende@akafoe.d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IGeEIyAwEmQ"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ruhr-uni-bochum.de/notfallhandbuch/RUB-Emergency-Manual.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p:cNvSpPr txBox="1"/>
          <p:nvPr/>
        </p:nvSpPr>
        <p:spPr>
          <a:xfrm>
            <a:off x="468279" y="450355"/>
            <a:ext cx="6389721" cy="307777"/>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 / </a:t>
            </a:r>
            <a:r>
              <a:rPr lang="de-DE" sz="1000" b="1" dirty="0" err="1">
                <a:solidFill>
                  <a:srgbClr val="003560"/>
                </a:solidFill>
                <a:latin typeface="Arial" pitchFamily="34" charset="0"/>
                <a:cs typeface="Arial" pitchFamily="34" charset="0"/>
              </a:rPr>
              <a:t>Occupational</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Safety</a:t>
            </a:r>
            <a:r>
              <a:rPr lang="de-DE" sz="1000" b="1" dirty="0">
                <a:solidFill>
                  <a:srgbClr val="003560"/>
                </a:solidFill>
                <a:latin typeface="Arial" pitchFamily="34" charset="0"/>
                <a:cs typeface="Arial" pitchFamily="34" charset="0"/>
              </a:rPr>
              <a:t> and Environment </a:t>
            </a:r>
            <a:r>
              <a:rPr lang="de-DE" sz="1000" b="1" dirty="0" err="1">
                <a:solidFill>
                  <a:srgbClr val="003560"/>
                </a:solidFill>
                <a:latin typeface="Arial" pitchFamily="34" charset="0"/>
                <a:cs typeface="Arial" pitchFamily="34" charset="0"/>
              </a:rPr>
              <a:t>Protection</a:t>
            </a:r>
            <a:r>
              <a:rPr lang="de-DE" sz="1000" b="1" dirty="0">
                <a:solidFill>
                  <a:srgbClr val="003560"/>
                </a:solidFill>
                <a:latin typeface="Arial" pitchFamily="34" charset="0"/>
                <a:cs typeface="Arial" pitchFamily="34" charset="0"/>
              </a:rPr>
              <a:t> Unit</a:t>
            </a:r>
          </a:p>
          <a:p>
            <a:r>
              <a:rPr lang="de-DE" sz="1000" dirty="0">
                <a:solidFill>
                  <a:srgbClr val="003560"/>
                </a:solidFill>
                <a:latin typeface="Arial" pitchFamily="34" charset="0"/>
                <a:cs typeface="Arial" pitchFamily="34" charset="0"/>
              </a:rPr>
              <a:t> </a:t>
            </a:r>
          </a:p>
        </p:txBody>
      </p:sp>
      <p:sp>
        <p:nvSpPr>
          <p:cNvPr id="3" name="Rechteck 2">
            <a:extLst>
              <a:ext uri="{FF2B5EF4-FFF2-40B4-BE49-F238E27FC236}">
                <a16:creationId xmlns:a16="http://schemas.microsoft.com/office/drawing/2014/main" id="{1A897A67-7DA5-B63F-04E3-A4B0B9645BC3}"/>
              </a:ext>
            </a:extLst>
          </p:cNvPr>
          <p:cNvSpPr/>
          <p:nvPr/>
        </p:nvSpPr>
        <p:spPr>
          <a:xfrm>
            <a:off x="0" y="1450730"/>
            <a:ext cx="9618785" cy="5660177"/>
          </a:xfrm>
          <a:prstGeom prst="rect">
            <a:avLst/>
          </a:prstGeom>
          <a:solidFill>
            <a:srgbClr val="1736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ltLang="de-DE" sz="2205">
              <a:solidFill>
                <a:srgbClr val="17365C"/>
              </a:solidFill>
            </a:endParaRPr>
          </a:p>
        </p:txBody>
      </p:sp>
      <p:sp>
        <p:nvSpPr>
          <p:cNvPr id="5" name="Textfeld 4">
            <a:extLst>
              <a:ext uri="{FF2B5EF4-FFF2-40B4-BE49-F238E27FC236}">
                <a16:creationId xmlns:a16="http://schemas.microsoft.com/office/drawing/2014/main" id="{B37A69AB-FFA7-D255-A3C8-B5B7FC507AFC}"/>
              </a:ext>
            </a:extLst>
          </p:cNvPr>
          <p:cNvSpPr txBox="1">
            <a:spLocks noChangeArrowheads="1"/>
          </p:cNvSpPr>
          <p:nvPr/>
        </p:nvSpPr>
        <p:spPr bwMode="auto">
          <a:xfrm>
            <a:off x="401555" y="2624498"/>
            <a:ext cx="881567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5400" b="1" kern="0" dirty="0">
                <a:solidFill>
                  <a:schemeClr val="bg1"/>
                </a:solidFill>
                <a:latin typeface="RubFlama" pitchFamily="2" charset="0"/>
                <a:ea typeface="+mj-ea"/>
                <a:cs typeface="Arial" pitchFamily="34" charset="0"/>
              </a:rPr>
              <a:t>Information regarding safety measures at RUB – </a:t>
            </a:r>
          </a:p>
          <a:p>
            <a:pPr>
              <a:lnSpc>
                <a:spcPct val="100000"/>
              </a:lnSpc>
              <a:spcBef>
                <a:spcPct val="0"/>
              </a:spcBef>
              <a:buNone/>
            </a:pPr>
            <a:r>
              <a:rPr lang="en-US" sz="5400" b="1" kern="0" dirty="0">
                <a:solidFill>
                  <a:schemeClr val="bg1"/>
                </a:solidFill>
                <a:latin typeface="RubFlama" pitchFamily="2" charset="0"/>
                <a:ea typeface="+mj-ea"/>
                <a:cs typeface="Arial" pitchFamily="34" charset="0"/>
              </a:rPr>
              <a:t>a short introduction for students</a:t>
            </a:r>
            <a:endParaRPr lang="de-DE" altLang="de-DE" sz="5292" b="1" dirty="0">
              <a:solidFill>
                <a:schemeClr val="bg1"/>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4800B3AB-77CD-D809-9710-263927C88DBA}"/>
              </a:ext>
            </a:extLst>
          </p:cNvPr>
          <p:cNvSpPr txBox="1"/>
          <p:nvPr/>
        </p:nvSpPr>
        <p:spPr>
          <a:xfrm>
            <a:off x="298947" y="7281838"/>
            <a:ext cx="2294798"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27080" y="846309"/>
            <a:ext cx="7591647" cy="523220"/>
          </a:xfrm>
          <a:prstGeom prst="rect">
            <a:avLst/>
          </a:prstGeom>
          <a:noFill/>
        </p:spPr>
        <p:txBody>
          <a:bodyPr wrap="square" rtlCol="0">
            <a:spAutoFit/>
          </a:bodyPr>
          <a:lstStyle/>
          <a:p>
            <a:r>
              <a:rPr lang="de-DE" sz="2800" b="1" dirty="0" err="1">
                <a:solidFill>
                  <a:srgbClr val="003560"/>
                </a:solidFill>
                <a:cs typeface="Arial" charset="0"/>
              </a:rPr>
              <a:t>Escape</a:t>
            </a:r>
            <a:r>
              <a:rPr lang="de-DE" sz="2800" b="1" dirty="0">
                <a:solidFill>
                  <a:srgbClr val="003560"/>
                </a:solidFill>
                <a:cs typeface="Arial" charset="0"/>
              </a:rPr>
              <a:t> </a:t>
            </a:r>
            <a:r>
              <a:rPr lang="de-DE" sz="2800" b="1" dirty="0" err="1">
                <a:solidFill>
                  <a:srgbClr val="003560"/>
                </a:solidFill>
                <a:cs typeface="Arial" charset="0"/>
              </a:rPr>
              <a:t>Routes</a:t>
            </a:r>
            <a:r>
              <a:rPr lang="de-DE" sz="2800" b="1" dirty="0">
                <a:solidFill>
                  <a:srgbClr val="003560"/>
                </a:solidFill>
                <a:cs typeface="Arial" pitchFamily="34" charset="0"/>
              </a:rPr>
              <a:t>: </a:t>
            </a:r>
            <a:r>
              <a:rPr lang="en-US" sz="2800" b="1" dirty="0">
                <a:solidFill>
                  <a:srgbClr val="003560"/>
                </a:solidFill>
                <a:cs typeface="Arial" pitchFamily="34" charset="0"/>
              </a:rPr>
              <a:t>Lecture halls and seminar rooms</a:t>
            </a:r>
            <a:endParaRPr lang="de-DE" sz="2800" b="1" dirty="0">
              <a:solidFill>
                <a:srgbClr val="003560"/>
              </a:solidFill>
              <a:cs typeface="Arial" pitchFamily="34" charset="0"/>
            </a:endParaRPr>
          </a:p>
        </p:txBody>
      </p:sp>
      <p:sp>
        <p:nvSpPr>
          <p:cNvPr id="10" name="Textfeld 9"/>
          <p:cNvSpPr txBox="1"/>
          <p:nvPr/>
        </p:nvSpPr>
        <p:spPr>
          <a:xfrm>
            <a:off x="468280" y="7142594"/>
            <a:ext cx="8429684"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sp>
        <p:nvSpPr>
          <p:cNvPr id="7" name="Textfeld 6"/>
          <p:cNvSpPr txBox="1"/>
          <p:nvPr/>
        </p:nvSpPr>
        <p:spPr>
          <a:xfrm>
            <a:off x="468279" y="396105"/>
            <a:ext cx="6379781"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 / </a:t>
            </a:r>
            <a:r>
              <a:rPr lang="de-DE" sz="1000" b="1" dirty="0" err="1">
                <a:solidFill>
                  <a:srgbClr val="003560"/>
                </a:solidFill>
                <a:latin typeface="Arial" pitchFamily="34" charset="0"/>
                <a:cs typeface="Arial" pitchFamily="34" charset="0"/>
              </a:rPr>
              <a:t>Occupational</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Safety</a:t>
            </a:r>
            <a:r>
              <a:rPr lang="de-DE" sz="1000" b="1" dirty="0">
                <a:solidFill>
                  <a:srgbClr val="003560"/>
                </a:solidFill>
                <a:latin typeface="Arial" pitchFamily="34" charset="0"/>
                <a:cs typeface="Arial" pitchFamily="34" charset="0"/>
              </a:rPr>
              <a:t> and Environment </a:t>
            </a:r>
            <a:r>
              <a:rPr lang="de-DE" sz="1000" b="1" dirty="0" err="1">
                <a:solidFill>
                  <a:srgbClr val="003560"/>
                </a:solidFill>
                <a:latin typeface="Arial" pitchFamily="34" charset="0"/>
                <a:cs typeface="Arial" pitchFamily="34" charset="0"/>
              </a:rPr>
              <a:t>Protection</a:t>
            </a:r>
            <a:r>
              <a:rPr lang="de-DE" sz="1000" b="1" dirty="0">
                <a:solidFill>
                  <a:srgbClr val="003560"/>
                </a:solidFill>
                <a:latin typeface="Arial" pitchFamily="34" charset="0"/>
                <a:cs typeface="Arial" pitchFamily="34" charset="0"/>
              </a:rPr>
              <a:t> Unit</a:t>
            </a:r>
          </a:p>
        </p:txBody>
      </p:sp>
      <p:pic>
        <p:nvPicPr>
          <p:cNvPr id="49154" name="Picture 2"/>
          <p:cNvPicPr>
            <a:picLocks noChangeAspect="1" noChangeArrowheads="1"/>
          </p:cNvPicPr>
          <p:nvPr/>
        </p:nvPicPr>
        <p:blipFill>
          <a:blip r:embed="rId3" cstate="print"/>
          <a:srcRect/>
          <a:stretch>
            <a:fillRect/>
          </a:stretch>
        </p:blipFill>
        <p:spPr bwMode="auto">
          <a:xfrm>
            <a:off x="138224" y="2372720"/>
            <a:ext cx="3963770" cy="2640383"/>
          </a:xfrm>
          <a:prstGeom prst="rect">
            <a:avLst/>
          </a:prstGeom>
          <a:noFill/>
          <a:ln w="9525">
            <a:noFill/>
            <a:miter lim="800000"/>
            <a:headEnd/>
            <a:tailEnd/>
          </a:ln>
        </p:spPr>
      </p:pic>
      <p:sp>
        <p:nvSpPr>
          <p:cNvPr id="11" name="Multiplizieren 10"/>
          <p:cNvSpPr/>
          <p:nvPr/>
        </p:nvSpPr>
        <p:spPr>
          <a:xfrm>
            <a:off x="0" y="3692911"/>
            <a:ext cx="2545080" cy="131064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4222903" y="1682991"/>
            <a:ext cx="5646480" cy="4893647"/>
          </a:xfrm>
          <a:prstGeom prst="rect">
            <a:avLst/>
          </a:prstGeom>
          <a:noFill/>
        </p:spPr>
        <p:txBody>
          <a:bodyPr wrap="square" rtlCol="0">
            <a:spAutoFit/>
          </a:bodyPr>
          <a:lstStyle/>
          <a:p>
            <a:pPr marL="342900" indent="-342900">
              <a:buFont typeface="Arial" panose="020B0604020202020204" pitchFamily="34" charset="0"/>
              <a:buChar char="•"/>
            </a:pPr>
            <a:r>
              <a:rPr lang="de-DE" sz="2400" dirty="0" err="1">
                <a:solidFill>
                  <a:srgbClr val="003560"/>
                </a:solidFill>
              </a:rPr>
              <a:t>Stairs</a:t>
            </a:r>
            <a:r>
              <a:rPr lang="de-DE" sz="2400" dirty="0">
                <a:solidFill>
                  <a:srgbClr val="003560"/>
                </a:solidFill>
              </a:rPr>
              <a:t> in </a:t>
            </a:r>
            <a:r>
              <a:rPr lang="de-DE" sz="2400" dirty="0" err="1">
                <a:solidFill>
                  <a:srgbClr val="003560"/>
                </a:solidFill>
              </a:rPr>
              <a:t>lecture</a:t>
            </a:r>
            <a:r>
              <a:rPr lang="de-DE" sz="2400" dirty="0">
                <a:solidFill>
                  <a:srgbClr val="003560"/>
                </a:solidFill>
              </a:rPr>
              <a:t> </a:t>
            </a:r>
            <a:r>
              <a:rPr lang="de-DE" sz="2400" dirty="0" err="1">
                <a:solidFill>
                  <a:srgbClr val="003560"/>
                </a:solidFill>
              </a:rPr>
              <a:t>halls</a:t>
            </a:r>
            <a:r>
              <a:rPr lang="de-DE" sz="2400" dirty="0">
                <a:solidFill>
                  <a:srgbClr val="003560"/>
                </a:solidFill>
              </a:rPr>
              <a:t> </a:t>
            </a:r>
            <a:r>
              <a:rPr lang="en-US" altLang="de-DE" sz="2400" b="1" dirty="0">
                <a:solidFill>
                  <a:srgbClr val="003560"/>
                </a:solidFill>
              </a:rPr>
              <a:t>must </a:t>
            </a:r>
            <a:r>
              <a:rPr lang="en-US" altLang="de-DE" sz="2400" dirty="0">
                <a:solidFill>
                  <a:srgbClr val="003560"/>
                </a:solidFill>
              </a:rPr>
              <a:t>be kept free at all times, do not put bags etc. down there.</a:t>
            </a:r>
          </a:p>
          <a:p>
            <a:endParaRPr lang="en-US" sz="2400" dirty="0">
              <a:solidFill>
                <a:srgbClr val="003560"/>
              </a:solidFill>
            </a:endParaRPr>
          </a:p>
          <a:p>
            <a:pPr marL="342900" indent="-342900">
              <a:buFont typeface="Arial" panose="020B0604020202020204" pitchFamily="34" charset="0"/>
              <a:buChar char="•"/>
            </a:pPr>
            <a:r>
              <a:rPr lang="de-DE" sz="2400" b="1" dirty="0">
                <a:solidFill>
                  <a:srgbClr val="003560"/>
                </a:solidFill>
              </a:rPr>
              <a:t>do not </a:t>
            </a:r>
            <a:r>
              <a:rPr lang="de-DE" sz="2400" b="1" dirty="0" err="1">
                <a:solidFill>
                  <a:srgbClr val="003560"/>
                </a:solidFill>
              </a:rPr>
              <a:t>add</a:t>
            </a:r>
            <a:r>
              <a:rPr lang="de-DE" sz="2400" b="1" dirty="0">
                <a:solidFill>
                  <a:srgbClr val="003560"/>
                </a:solidFill>
              </a:rPr>
              <a:t> additional </a:t>
            </a:r>
            <a:r>
              <a:rPr lang="de-DE" sz="2400" b="1" dirty="0" err="1">
                <a:solidFill>
                  <a:srgbClr val="003560"/>
                </a:solidFill>
              </a:rPr>
              <a:t>chairs</a:t>
            </a:r>
            <a:r>
              <a:rPr lang="de-DE" sz="2400" b="1" dirty="0">
                <a:solidFill>
                  <a:srgbClr val="003560"/>
                </a:solidFill>
              </a:rPr>
              <a:t> </a:t>
            </a:r>
            <a:r>
              <a:rPr lang="de-DE" sz="2400" dirty="0" err="1">
                <a:solidFill>
                  <a:srgbClr val="003560"/>
                </a:solidFill>
              </a:rPr>
              <a:t>to</a:t>
            </a:r>
            <a:r>
              <a:rPr lang="de-DE" sz="2400" dirty="0">
                <a:solidFill>
                  <a:srgbClr val="003560"/>
                </a:solidFill>
              </a:rPr>
              <a:t> </a:t>
            </a:r>
            <a:r>
              <a:rPr lang="de-DE" sz="2400" dirty="0" err="1">
                <a:solidFill>
                  <a:srgbClr val="003560"/>
                </a:solidFill>
              </a:rPr>
              <a:t>seminar</a:t>
            </a:r>
            <a:r>
              <a:rPr lang="de-DE" sz="2400" dirty="0">
                <a:solidFill>
                  <a:srgbClr val="003560"/>
                </a:solidFill>
              </a:rPr>
              <a:t> </a:t>
            </a:r>
            <a:r>
              <a:rPr lang="de-DE" sz="2400" dirty="0" err="1">
                <a:solidFill>
                  <a:srgbClr val="003560"/>
                </a:solidFill>
              </a:rPr>
              <a:t>rooms</a:t>
            </a:r>
            <a:r>
              <a:rPr lang="de-DE" sz="2400" dirty="0">
                <a:solidFill>
                  <a:srgbClr val="003560"/>
                </a:solidFill>
              </a:rPr>
              <a:t> and </a:t>
            </a:r>
            <a:r>
              <a:rPr lang="de-DE" sz="2400" dirty="0" err="1">
                <a:solidFill>
                  <a:srgbClr val="003560"/>
                </a:solidFill>
              </a:rPr>
              <a:t>lecture</a:t>
            </a:r>
            <a:r>
              <a:rPr lang="de-DE" sz="2400" dirty="0">
                <a:solidFill>
                  <a:srgbClr val="003560"/>
                </a:solidFill>
              </a:rPr>
              <a:t> </a:t>
            </a:r>
            <a:r>
              <a:rPr lang="de-DE" sz="2400" dirty="0" err="1">
                <a:solidFill>
                  <a:srgbClr val="003560"/>
                </a:solidFill>
              </a:rPr>
              <a:t>halls</a:t>
            </a:r>
            <a:endParaRPr lang="de-DE" sz="2400" dirty="0">
              <a:solidFill>
                <a:srgbClr val="003560"/>
              </a:solidFill>
            </a:endParaRPr>
          </a:p>
          <a:p>
            <a:endParaRPr lang="en-US" sz="2400" dirty="0">
              <a:solidFill>
                <a:srgbClr val="003560"/>
              </a:solidFill>
            </a:endParaRPr>
          </a:p>
          <a:p>
            <a:pPr marL="342900" indent="-342900">
              <a:buFont typeface="Arial" panose="020B0604020202020204" pitchFamily="34" charset="0"/>
              <a:buChar char="•"/>
            </a:pPr>
            <a:r>
              <a:rPr lang="en-US" sz="2400" dirty="0">
                <a:solidFill>
                  <a:srgbClr val="003560"/>
                </a:solidFill>
              </a:rPr>
              <a:t>all </a:t>
            </a:r>
            <a:r>
              <a:rPr lang="en-US" sz="2400" b="1" dirty="0">
                <a:solidFill>
                  <a:srgbClr val="003560"/>
                </a:solidFill>
              </a:rPr>
              <a:t>doors</a:t>
            </a:r>
            <a:r>
              <a:rPr lang="en-US" sz="2400" dirty="0">
                <a:solidFill>
                  <a:srgbClr val="003560"/>
                </a:solidFill>
              </a:rPr>
              <a:t> of lecture halls and seminar rooms </a:t>
            </a:r>
            <a:r>
              <a:rPr lang="en-US" sz="2400" b="1" dirty="0">
                <a:solidFill>
                  <a:srgbClr val="003560"/>
                </a:solidFill>
              </a:rPr>
              <a:t>must be kept free at all times</a:t>
            </a:r>
          </a:p>
          <a:p>
            <a:endParaRPr lang="en-US" sz="2400" b="1" dirty="0">
              <a:solidFill>
                <a:srgbClr val="C00000"/>
              </a:solidFill>
            </a:endParaRPr>
          </a:p>
          <a:p>
            <a:pPr marL="342900" indent="-342900">
              <a:buFont typeface="Arial" panose="020B0604020202020204" pitchFamily="34" charset="0"/>
              <a:buChar char="•"/>
            </a:pPr>
            <a:r>
              <a:rPr lang="en-US" sz="2400" dirty="0">
                <a:solidFill>
                  <a:srgbClr val="003560"/>
                </a:solidFill>
              </a:rPr>
              <a:t>Please listen to the instructions of your lecturers, t</a:t>
            </a:r>
            <a:r>
              <a:rPr lang="de-DE" sz="2400" dirty="0" err="1">
                <a:solidFill>
                  <a:srgbClr val="003560"/>
                </a:solidFill>
              </a:rPr>
              <a:t>his</a:t>
            </a:r>
            <a:r>
              <a:rPr lang="de-DE" sz="2400" dirty="0">
                <a:solidFill>
                  <a:srgbClr val="003560"/>
                </a:solidFill>
              </a:rPr>
              <a:t> </a:t>
            </a:r>
            <a:r>
              <a:rPr lang="de-DE" sz="2400" dirty="0" err="1">
                <a:solidFill>
                  <a:srgbClr val="003560"/>
                </a:solidFill>
              </a:rPr>
              <a:t>is</a:t>
            </a:r>
            <a:r>
              <a:rPr lang="de-DE" sz="2400" dirty="0">
                <a:solidFill>
                  <a:srgbClr val="003560"/>
                </a:solidFill>
              </a:rPr>
              <a:t> </a:t>
            </a:r>
            <a:r>
              <a:rPr lang="de-DE" sz="2400" dirty="0" err="1">
                <a:solidFill>
                  <a:srgbClr val="003560"/>
                </a:solidFill>
              </a:rPr>
              <a:t>important</a:t>
            </a:r>
            <a:r>
              <a:rPr lang="de-DE" sz="2400" dirty="0">
                <a:solidFill>
                  <a:srgbClr val="003560"/>
                </a:solidFill>
              </a:rPr>
              <a:t> </a:t>
            </a:r>
            <a:r>
              <a:rPr lang="de-DE" sz="2400" b="1" dirty="0" err="1">
                <a:solidFill>
                  <a:srgbClr val="003560"/>
                </a:solidFill>
              </a:rPr>
              <a:t>for</a:t>
            </a:r>
            <a:r>
              <a:rPr lang="de-DE" sz="2400" b="1" dirty="0">
                <a:solidFill>
                  <a:srgbClr val="003560"/>
                </a:solidFill>
              </a:rPr>
              <a:t> </a:t>
            </a:r>
            <a:r>
              <a:rPr lang="de-DE" sz="2400" b="1" dirty="0" err="1">
                <a:solidFill>
                  <a:srgbClr val="003560"/>
                </a:solidFill>
              </a:rPr>
              <a:t>your</a:t>
            </a:r>
            <a:r>
              <a:rPr lang="de-DE" sz="2400" b="1" dirty="0">
                <a:solidFill>
                  <a:srgbClr val="003560"/>
                </a:solidFill>
              </a:rPr>
              <a:t> own </a:t>
            </a:r>
            <a:r>
              <a:rPr lang="de-DE" sz="2400" b="1" dirty="0" err="1">
                <a:solidFill>
                  <a:srgbClr val="003560"/>
                </a:solidFill>
              </a:rPr>
              <a:t>safety</a:t>
            </a:r>
            <a:r>
              <a:rPr lang="de-DE" sz="2400" b="1" dirty="0">
                <a:solidFill>
                  <a:srgbClr val="003560"/>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p:cNvSpPr txBox="1"/>
          <p:nvPr/>
        </p:nvSpPr>
        <p:spPr>
          <a:xfrm>
            <a:off x="468280" y="407298"/>
            <a:ext cx="6389720" cy="307777"/>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 / </a:t>
            </a:r>
            <a:r>
              <a:rPr lang="de-DE" sz="1000" b="1" dirty="0" err="1">
                <a:solidFill>
                  <a:srgbClr val="003560"/>
                </a:solidFill>
                <a:latin typeface="Arial" pitchFamily="34" charset="0"/>
                <a:cs typeface="Arial" pitchFamily="34" charset="0"/>
              </a:rPr>
              <a:t>Occupational</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Safety</a:t>
            </a:r>
            <a:r>
              <a:rPr lang="de-DE" sz="1000" b="1" dirty="0">
                <a:solidFill>
                  <a:srgbClr val="003560"/>
                </a:solidFill>
                <a:latin typeface="Arial" pitchFamily="34" charset="0"/>
                <a:cs typeface="Arial" pitchFamily="34" charset="0"/>
              </a:rPr>
              <a:t> and Environment </a:t>
            </a:r>
            <a:r>
              <a:rPr lang="de-DE" sz="1000" b="1" dirty="0" err="1">
                <a:solidFill>
                  <a:srgbClr val="003560"/>
                </a:solidFill>
                <a:latin typeface="Arial" pitchFamily="34" charset="0"/>
                <a:cs typeface="Arial" pitchFamily="34" charset="0"/>
              </a:rPr>
              <a:t>Protection</a:t>
            </a:r>
            <a:r>
              <a:rPr lang="de-DE" sz="1000" b="1" dirty="0">
                <a:solidFill>
                  <a:srgbClr val="003560"/>
                </a:solidFill>
                <a:latin typeface="Arial" pitchFamily="34" charset="0"/>
                <a:cs typeface="Arial" pitchFamily="34" charset="0"/>
              </a:rPr>
              <a:t> Unit</a:t>
            </a:r>
          </a:p>
          <a:p>
            <a:r>
              <a:rPr lang="de-DE" sz="1000" dirty="0">
                <a:solidFill>
                  <a:srgbClr val="003560"/>
                </a:solidFill>
                <a:latin typeface="Arial" pitchFamily="34" charset="0"/>
                <a:cs typeface="Arial" pitchFamily="34" charset="0"/>
              </a:rPr>
              <a:t> </a:t>
            </a:r>
          </a:p>
        </p:txBody>
      </p:sp>
      <p:sp>
        <p:nvSpPr>
          <p:cNvPr id="20" name="Textfeld 19"/>
          <p:cNvSpPr txBox="1"/>
          <p:nvPr/>
        </p:nvSpPr>
        <p:spPr>
          <a:xfrm>
            <a:off x="468280" y="7142594"/>
            <a:ext cx="8429684"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sp>
        <p:nvSpPr>
          <p:cNvPr id="4" name="Rectangle 1026"/>
          <p:cNvSpPr txBox="1">
            <a:spLocks noChangeArrowheads="1"/>
          </p:cNvSpPr>
          <p:nvPr/>
        </p:nvSpPr>
        <p:spPr>
          <a:xfrm>
            <a:off x="298947" y="956592"/>
            <a:ext cx="7637918" cy="564510"/>
          </a:xfrm>
          <a:prstGeom prst="rect">
            <a:avLst/>
          </a:prstGeom>
        </p:spPr>
        <p:txBody>
          <a:bodyPr/>
          <a:lstStyle/>
          <a:p>
            <a:pPr algn="ctr" eaLnBrk="0" hangingPunct="0">
              <a:defRPr/>
            </a:pPr>
            <a:endParaRPr lang="en-GB" sz="2800" b="1" dirty="0">
              <a:solidFill>
                <a:schemeClr val="tx2">
                  <a:lumMod val="75000"/>
                </a:schemeClr>
              </a:solidFill>
              <a:latin typeface="Arial" pitchFamily="34" charset="0"/>
              <a:cs typeface="Arial" pitchFamily="34" charset="0"/>
            </a:endParaRPr>
          </a:p>
        </p:txBody>
      </p:sp>
      <p:sp>
        <p:nvSpPr>
          <p:cNvPr id="2" name="Rechteck 1"/>
          <p:cNvSpPr/>
          <p:nvPr/>
        </p:nvSpPr>
        <p:spPr>
          <a:xfrm>
            <a:off x="298947" y="1633658"/>
            <a:ext cx="8438653" cy="1200329"/>
          </a:xfrm>
          <a:prstGeom prst="rect">
            <a:avLst/>
          </a:prstGeom>
        </p:spPr>
        <p:txBody>
          <a:bodyPr wrap="square">
            <a:spAutoFit/>
          </a:bodyPr>
          <a:lstStyle/>
          <a:p>
            <a:pPr>
              <a:spcBef>
                <a:spcPct val="50000"/>
              </a:spcBef>
            </a:pPr>
            <a:r>
              <a:rPr lang="en-US" sz="2400" dirty="0">
                <a:solidFill>
                  <a:srgbClr val="003560"/>
                </a:solidFill>
              </a:rPr>
              <a:t>Should there be a major emergency at the RUB, information would be provided via the website </a:t>
            </a:r>
            <a:r>
              <a:rPr lang="en-US" sz="2400" dirty="0">
                <a:hlinkClick r:id="rId3"/>
              </a:rPr>
              <a:t>https://notfall.ruhr-uni-bochum.de/en/</a:t>
            </a:r>
            <a:endParaRPr lang="en-US" sz="2400" dirty="0"/>
          </a:p>
        </p:txBody>
      </p:sp>
      <p:sp>
        <p:nvSpPr>
          <p:cNvPr id="3" name="Rechteck 2"/>
          <p:cNvSpPr/>
          <p:nvPr/>
        </p:nvSpPr>
        <p:spPr>
          <a:xfrm>
            <a:off x="298947" y="936327"/>
            <a:ext cx="7341305" cy="461665"/>
          </a:xfrm>
          <a:prstGeom prst="rect">
            <a:avLst/>
          </a:prstGeom>
        </p:spPr>
        <p:txBody>
          <a:bodyPr wrap="none">
            <a:spAutoFit/>
          </a:bodyPr>
          <a:lstStyle/>
          <a:p>
            <a:pPr>
              <a:spcBef>
                <a:spcPct val="50000"/>
              </a:spcBef>
            </a:pPr>
            <a:r>
              <a:rPr lang="en-US" sz="2400" b="1" dirty="0">
                <a:solidFill>
                  <a:srgbClr val="003560"/>
                </a:solidFill>
                <a:latin typeface="Arial" pitchFamily="34" charset="0"/>
                <a:cs typeface="Arial" pitchFamily="34" charset="0"/>
              </a:rPr>
              <a:t>Website for dealing with emergencies at the RUB</a:t>
            </a:r>
            <a:endParaRPr lang="de-DE" sz="2400" b="1" dirty="0">
              <a:solidFill>
                <a:srgbClr val="003560"/>
              </a:solidFill>
              <a:latin typeface="Arial" pitchFamily="34" charset="0"/>
              <a:cs typeface="Arial" pitchFamily="34" charset="0"/>
            </a:endParaRPr>
          </a:p>
        </p:txBody>
      </p:sp>
      <p:pic>
        <p:nvPicPr>
          <p:cNvPr id="6" name="Grafik 5">
            <a:extLst>
              <a:ext uri="{FF2B5EF4-FFF2-40B4-BE49-F238E27FC236}">
                <a16:creationId xmlns:a16="http://schemas.microsoft.com/office/drawing/2014/main" id="{EDF6C656-63C9-4584-9E63-7533FC0D9E7A}"/>
              </a:ext>
            </a:extLst>
          </p:cNvPr>
          <p:cNvPicPr>
            <a:picLocks noChangeAspect="1"/>
          </p:cNvPicPr>
          <p:nvPr/>
        </p:nvPicPr>
        <p:blipFill>
          <a:blip r:embed="rId4"/>
          <a:stretch>
            <a:fillRect/>
          </a:stretch>
        </p:blipFill>
        <p:spPr>
          <a:xfrm>
            <a:off x="3870039" y="2680456"/>
            <a:ext cx="4066826" cy="4473509"/>
          </a:xfrm>
          <a:prstGeom prst="rect">
            <a:avLst/>
          </a:prstGeom>
          <a:ln w="22225">
            <a:solidFill>
              <a:schemeClr val="tx2">
                <a:lumMod val="75000"/>
              </a:schemeClr>
            </a:solidFill>
          </a:ln>
        </p:spPr>
      </p:pic>
    </p:spTree>
    <p:extLst>
      <p:ext uri="{BB962C8B-B14F-4D97-AF65-F5344CB8AC3E}">
        <p14:creationId xmlns:p14="http://schemas.microsoft.com/office/powerpoint/2010/main" val="679836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468280" y="426625"/>
            <a:ext cx="6389720"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 / </a:t>
            </a:r>
            <a:r>
              <a:rPr lang="de-DE" sz="1000" b="1" dirty="0" err="1">
                <a:solidFill>
                  <a:srgbClr val="003560"/>
                </a:solidFill>
                <a:latin typeface="Arial" pitchFamily="34" charset="0"/>
                <a:cs typeface="Arial" pitchFamily="34" charset="0"/>
              </a:rPr>
              <a:t>Occupational</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Safety</a:t>
            </a:r>
            <a:r>
              <a:rPr lang="de-DE" sz="1000" b="1" dirty="0">
                <a:solidFill>
                  <a:srgbClr val="003560"/>
                </a:solidFill>
                <a:latin typeface="Arial" pitchFamily="34" charset="0"/>
                <a:cs typeface="Arial" pitchFamily="34" charset="0"/>
              </a:rPr>
              <a:t> and Environment </a:t>
            </a:r>
            <a:r>
              <a:rPr lang="de-DE" sz="1000" b="1" dirty="0" err="1">
                <a:solidFill>
                  <a:srgbClr val="003560"/>
                </a:solidFill>
                <a:latin typeface="Arial" pitchFamily="34" charset="0"/>
                <a:cs typeface="Arial" pitchFamily="34" charset="0"/>
              </a:rPr>
              <a:t>Protection</a:t>
            </a:r>
            <a:r>
              <a:rPr lang="de-DE" sz="1000" b="1" dirty="0">
                <a:solidFill>
                  <a:srgbClr val="003560"/>
                </a:solidFill>
                <a:latin typeface="Arial" pitchFamily="34" charset="0"/>
                <a:cs typeface="Arial" pitchFamily="34" charset="0"/>
              </a:rPr>
              <a:t> Unit</a:t>
            </a:r>
          </a:p>
        </p:txBody>
      </p:sp>
      <p:sp>
        <p:nvSpPr>
          <p:cNvPr id="21" name="Textfeld 20"/>
          <p:cNvSpPr txBox="1"/>
          <p:nvPr/>
        </p:nvSpPr>
        <p:spPr>
          <a:xfrm>
            <a:off x="339400" y="920050"/>
            <a:ext cx="8164317" cy="461665"/>
          </a:xfrm>
          <a:prstGeom prst="rect">
            <a:avLst/>
          </a:prstGeom>
          <a:noFill/>
        </p:spPr>
        <p:txBody>
          <a:bodyPr wrap="square" rtlCol="0">
            <a:spAutoFit/>
          </a:bodyPr>
          <a:lstStyle/>
          <a:p>
            <a:r>
              <a:rPr lang="de-DE" sz="2400" b="1" dirty="0" err="1">
                <a:solidFill>
                  <a:srgbClr val="003560"/>
                </a:solidFill>
                <a:latin typeface="Arial" pitchFamily="34" charset="0"/>
                <a:cs typeface="Arial" pitchFamily="34" charset="0"/>
              </a:rPr>
              <a:t>Pregnant</a:t>
            </a:r>
            <a:r>
              <a:rPr lang="de-DE" sz="2400" b="1" dirty="0">
                <a:solidFill>
                  <a:srgbClr val="003560"/>
                </a:solidFill>
                <a:latin typeface="Arial" pitchFamily="34" charset="0"/>
                <a:cs typeface="Arial" pitchFamily="34" charset="0"/>
              </a:rPr>
              <a:t> </a:t>
            </a:r>
            <a:r>
              <a:rPr lang="de-DE" sz="2400" b="1" dirty="0" err="1">
                <a:solidFill>
                  <a:srgbClr val="003560"/>
                </a:solidFill>
                <a:latin typeface="Arial" pitchFamily="34" charset="0"/>
                <a:cs typeface="Arial" pitchFamily="34" charset="0"/>
              </a:rPr>
              <a:t>students</a:t>
            </a:r>
            <a:r>
              <a:rPr lang="de-DE" sz="2400" b="1" dirty="0">
                <a:solidFill>
                  <a:srgbClr val="003560"/>
                </a:solidFill>
                <a:latin typeface="Arial" pitchFamily="34" charset="0"/>
                <a:cs typeface="Arial" pitchFamily="34" charset="0"/>
              </a:rPr>
              <a:t> at </a:t>
            </a:r>
            <a:r>
              <a:rPr lang="de-DE" sz="2400" b="1" dirty="0" err="1">
                <a:solidFill>
                  <a:srgbClr val="003560"/>
                </a:solidFill>
                <a:latin typeface="Arial" pitchFamily="34" charset="0"/>
                <a:cs typeface="Arial" pitchFamily="34" charset="0"/>
              </a:rPr>
              <a:t>the</a:t>
            </a:r>
            <a:r>
              <a:rPr lang="de-DE" sz="2400" b="1" dirty="0">
                <a:solidFill>
                  <a:srgbClr val="003560"/>
                </a:solidFill>
                <a:latin typeface="Arial" pitchFamily="34" charset="0"/>
                <a:cs typeface="Arial" pitchFamily="34" charset="0"/>
              </a:rPr>
              <a:t> Ruhr-Universität Bochum</a:t>
            </a:r>
          </a:p>
        </p:txBody>
      </p:sp>
      <p:sp>
        <p:nvSpPr>
          <p:cNvPr id="2" name="Rechteck 1"/>
          <p:cNvSpPr/>
          <p:nvPr/>
        </p:nvSpPr>
        <p:spPr>
          <a:xfrm>
            <a:off x="339400" y="7161129"/>
            <a:ext cx="2428870" cy="246221"/>
          </a:xfrm>
          <a:prstGeom prst="rect">
            <a:avLst/>
          </a:prstGeom>
        </p:spPr>
        <p:txBody>
          <a:bodyPr wrap="none">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923" y="3143585"/>
            <a:ext cx="3881161" cy="2587441"/>
          </a:xfrm>
          <a:prstGeom prst="rect">
            <a:avLst/>
          </a:prstGeom>
        </p:spPr>
      </p:pic>
      <p:sp>
        <p:nvSpPr>
          <p:cNvPr id="7" name="Textfeld 6"/>
          <p:cNvSpPr txBox="1"/>
          <p:nvPr/>
        </p:nvSpPr>
        <p:spPr>
          <a:xfrm>
            <a:off x="4150233" y="1574143"/>
            <a:ext cx="5730469" cy="5170646"/>
          </a:xfrm>
          <a:prstGeom prst="rect">
            <a:avLst/>
          </a:prstGeom>
          <a:noFill/>
        </p:spPr>
        <p:txBody>
          <a:bodyPr wrap="square" rtlCol="0">
            <a:spAutoFit/>
          </a:bodyPr>
          <a:lstStyle/>
          <a:p>
            <a:pPr marL="357188" indent="-357188">
              <a:spcBef>
                <a:spcPct val="50000"/>
              </a:spcBef>
              <a:buFont typeface="Arial" panose="020B0604020202020204" pitchFamily="34" charset="0"/>
              <a:buChar char="•"/>
            </a:pPr>
            <a:r>
              <a:rPr lang="de-DE" sz="2200" dirty="0">
                <a:solidFill>
                  <a:srgbClr val="003560"/>
                </a:solidFill>
              </a:rPr>
              <a:t>The „Mutterschutzgesetz“ (</a:t>
            </a:r>
            <a:r>
              <a:rPr lang="en-US" sz="2200" dirty="0">
                <a:solidFill>
                  <a:srgbClr val="003560"/>
                </a:solidFill>
              </a:rPr>
              <a:t>law for the protection of expectant and nursing mothers) also applies to pregnant students</a:t>
            </a:r>
          </a:p>
          <a:p>
            <a:pPr marL="357188" indent="-357188">
              <a:spcBef>
                <a:spcPct val="50000"/>
              </a:spcBef>
              <a:buFont typeface="Arial" panose="020B0604020202020204" pitchFamily="34" charset="0"/>
              <a:buChar char="•"/>
            </a:pPr>
            <a:r>
              <a:rPr lang="de-DE" sz="2200" dirty="0" err="1">
                <a:solidFill>
                  <a:srgbClr val="003560"/>
                </a:solidFill>
              </a:rPr>
              <a:t>Therefore</a:t>
            </a:r>
            <a:r>
              <a:rPr lang="de-DE" sz="2200" dirty="0">
                <a:solidFill>
                  <a:srgbClr val="003560"/>
                </a:solidFill>
              </a:rPr>
              <a:t> </a:t>
            </a:r>
            <a:r>
              <a:rPr lang="de-DE" sz="2200" dirty="0" err="1">
                <a:solidFill>
                  <a:srgbClr val="003560"/>
                </a:solidFill>
              </a:rPr>
              <a:t>obligations</a:t>
            </a:r>
            <a:r>
              <a:rPr lang="de-DE" sz="2200" dirty="0">
                <a:solidFill>
                  <a:srgbClr val="003560"/>
                </a:solidFill>
              </a:rPr>
              <a:t> </a:t>
            </a:r>
            <a:r>
              <a:rPr lang="de-DE" sz="2200" dirty="0" err="1">
                <a:solidFill>
                  <a:srgbClr val="003560"/>
                </a:solidFill>
              </a:rPr>
              <a:t>to</a:t>
            </a:r>
            <a:r>
              <a:rPr lang="de-DE" sz="2200" dirty="0">
                <a:solidFill>
                  <a:srgbClr val="003560"/>
                </a:solidFill>
              </a:rPr>
              <a:t> </a:t>
            </a:r>
            <a:r>
              <a:rPr lang="de-DE" sz="2200" dirty="0" err="1">
                <a:solidFill>
                  <a:srgbClr val="003560"/>
                </a:solidFill>
              </a:rPr>
              <a:t>report</a:t>
            </a:r>
            <a:r>
              <a:rPr lang="de-DE" sz="2200" dirty="0">
                <a:solidFill>
                  <a:srgbClr val="003560"/>
                </a:solidFill>
              </a:rPr>
              <a:t>, on </a:t>
            </a:r>
            <a:r>
              <a:rPr lang="de-DE" sz="2200" dirty="0" err="1">
                <a:solidFill>
                  <a:srgbClr val="003560"/>
                </a:solidFill>
              </a:rPr>
              <a:t>rention</a:t>
            </a:r>
            <a:r>
              <a:rPr lang="de-DE" sz="2200" dirty="0">
                <a:solidFill>
                  <a:srgbClr val="003560"/>
                </a:solidFill>
              </a:rPr>
              <a:t> </a:t>
            </a:r>
            <a:r>
              <a:rPr lang="de-DE" sz="2200" dirty="0" err="1">
                <a:solidFill>
                  <a:srgbClr val="003560"/>
                </a:solidFill>
              </a:rPr>
              <a:t>periods</a:t>
            </a:r>
            <a:r>
              <a:rPr lang="de-DE" sz="2200" dirty="0">
                <a:solidFill>
                  <a:srgbClr val="003560"/>
                </a:solidFill>
              </a:rPr>
              <a:t> and </a:t>
            </a:r>
            <a:r>
              <a:rPr lang="de-DE" sz="2200" dirty="0" err="1">
                <a:solidFill>
                  <a:srgbClr val="003560"/>
                </a:solidFill>
              </a:rPr>
              <a:t>the</a:t>
            </a:r>
            <a:r>
              <a:rPr lang="de-DE" sz="2200" dirty="0">
                <a:solidFill>
                  <a:srgbClr val="003560"/>
                </a:solidFill>
              </a:rPr>
              <a:t> </a:t>
            </a:r>
            <a:r>
              <a:rPr lang="de-DE" sz="2200" dirty="0" err="1">
                <a:solidFill>
                  <a:srgbClr val="003560"/>
                </a:solidFill>
              </a:rPr>
              <a:t>duty</a:t>
            </a:r>
            <a:r>
              <a:rPr lang="de-DE" sz="2200" dirty="0">
                <a:solidFill>
                  <a:srgbClr val="003560"/>
                </a:solidFill>
              </a:rPr>
              <a:t> </a:t>
            </a:r>
            <a:r>
              <a:rPr lang="de-DE" sz="2200" dirty="0" err="1">
                <a:solidFill>
                  <a:srgbClr val="003560"/>
                </a:solidFill>
              </a:rPr>
              <a:t>to</a:t>
            </a:r>
            <a:r>
              <a:rPr lang="de-DE" sz="2200" dirty="0">
                <a:solidFill>
                  <a:srgbClr val="003560"/>
                </a:solidFill>
              </a:rPr>
              <a:t> </a:t>
            </a:r>
            <a:r>
              <a:rPr lang="de-DE" sz="2200" dirty="0" err="1">
                <a:solidFill>
                  <a:srgbClr val="003560"/>
                </a:solidFill>
              </a:rPr>
              <a:t>evaluate</a:t>
            </a:r>
            <a:r>
              <a:rPr lang="de-DE" sz="2200" dirty="0">
                <a:solidFill>
                  <a:srgbClr val="003560"/>
                </a:solidFill>
              </a:rPr>
              <a:t> possible </a:t>
            </a:r>
            <a:r>
              <a:rPr lang="de-DE" sz="2200" dirty="0" err="1">
                <a:solidFill>
                  <a:srgbClr val="003560"/>
                </a:solidFill>
              </a:rPr>
              <a:t>hazards</a:t>
            </a:r>
            <a:r>
              <a:rPr lang="de-DE" sz="2200" dirty="0">
                <a:solidFill>
                  <a:srgbClr val="003560"/>
                </a:solidFill>
              </a:rPr>
              <a:t> do </a:t>
            </a:r>
            <a:r>
              <a:rPr lang="de-DE" sz="2200" dirty="0" err="1">
                <a:solidFill>
                  <a:srgbClr val="003560"/>
                </a:solidFill>
              </a:rPr>
              <a:t>apply</a:t>
            </a:r>
            <a:r>
              <a:rPr lang="de-DE" sz="2200" dirty="0">
                <a:solidFill>
                  <a:srgbClr val="003560"/>
                </a:solidFill>
              </a:rPr>
              <a:t> </a:t>
            </a:r>
            <a:r>
              <a:rPr lang="de-DE" sz="2200" dirty="0" err="1">
                <a:solidFill>
                  <a:srgbClr val="003560"/>
                </a:solidFill>
              </a:rPr>
              <a:t>for</a:t>
            </a:r>
            <a:r>
              <a:rPr lang="de-DE" sz="2200" dirty="0">
                <a:solidFill>
                  <a:srgbClr val="003560"/>
                </a:solidFill>
              </a:rPr>
              <a:t> </a:t>
            </a:r>
            <a:r>
              <a:rPr lang="de-DE" sz="2200" dirty="0" err="1">
                <a:solidFill>
                  <a:srgbClr val="003560"/>
                </a:solidFill>
              </a:rPr>
              <a:t>pregnant</a:t>
            </a:r>
            <a:r>
              <a:rPr lang="de-DE" sz="2200" dirty="0">
                <a:solidFill>
                  <a:srgbClr val="003560"/>
                </a:solidFill>
              </a:rPr>
              <a:t> </a:t>
            </a:r>
            <a:r>
              <a:rPr lang="de-DE" sz="2200" dirty="0" err="1">
                <a:solidFill>
                  <a:srgbClr val="003560"/>
                </a:solidFill>
              </a:rPr>
              <a:t>students</a:t>
            </a:r>
            <a:endParaRPr lang="de-DE" sz="2200" dirty="0">
              <a:solidFill>
                <a:srgbClr val="003560"/>
              </a:solidFill>
            </a:endParaRPr>
          </a:p>
          <a:p>
            <a:pPr marL="357188" indent="-357188">
              <a:spcBef>
                <a:spcPct val="50000"/>
              </a:spcBef>
              <a:buFont typeface="Arial" panose="020B0604020202020204" pitchFamily="34" charset="0"/>
              <a:buChar char="•"/>
            </a:pPr>
            <a:r>
              <a:rPr lang="de-DE" sz="2200" dirty="0" err="1">
                <a:solidFill>
                  <a:srgbClr val="003560"/>
                </a:solidFill>
              </a:rPr>
              <a:t>Pregnant</a:t>
            </a:r>
            <a:r>
              <a:rPr lang="de-DE" sz="2200" dirty="0">
                <a:solidFill>
                  <a:srgbClr val="003560"/>
                </a:solidFill>
              </a:rPr>
              <a:t> </a:t>
            </a:r>
            <a:r>
              <a:rPr lang="de-DE" sz="2200" dirty="0" err="1">
                <a:solidFill>
                  <a:srgbClr val="003560"/>
                </a:solidFill>
              </a:rPr>
              <a:t>students</a:t>
            </a:r>
            <a:r>
              <a:rPr lang="de-DE" sz="2200" dirty="0">
                <a:solidFill>
                  <a:srgbClr val="003560"/>
                </a:solidFill>
              </a:rPr>
              <a:t> </a:t>
            </a:r>
            <a:r>
              <a:rPr lang="de-DE" sz="2200" dirty="0" err="1">
                <a:solidFill>
                  <a:srgbClr val="003560"/>
                </a:solidFill>
              </a:rPr>
              <a:t>are</a:t>
            </a:r>
            <a:r>
              <a:rPr lang="de-DE" sz="2200" dirty="0">
                <a:solidFill>
                  <a:srgbClr val="003560"/>
                </a:solidFill>
              </a:rPr>
              <a:t> </a:t>
            </a:r>
            <a:r>
              <a:rPr lang="de-DE" sz="2200" dirty="0" err="1">
                <a:solidFill>
                  <a:srgbClr val="003560"/>
                </a:solidFill>
              </a:rPr>
              <a:t>asked</a:t>
            </a:r>
            <a:r>
              <a:rPr lang="de-DE" sz="2200" dirty="0">
                <a:solidFill>
                  <a:srgbClr val="003560"/>
                </a:solidFill>
              </a:rPr>
              <a:t> </a:t>
            </a:r>
            <a:r>
              <a:rPr lang="de-DE" sz="2200" dirty="0" err="1">
                <a:solidFill>
                  <a:srgbClr val="003560"/>
                </a:solidFill>
              </a:rPr>
              <a:t>to</a:t>
            </a:r>
            <a:r>
              <a:rPr lang="de-DE" sz="2200" dirty="0">
                <a:solidFill>
                  <a:srgbClr val="003560"/>
                </a:solidFill>
              </a:rPr>
              <a:t> </a:t>
            </a:r>
            <a:r>
              <a:rPr lang="de-DE" sz="2200" dirty="0" err="1">
                <a:solidFill>
                  <a:srgbClr val="003560"/>
                </a:solidFill>
              </a:rPr>
              <a:t>report</a:t>
            </a:r>
            <a:r>
              <a:rPr lang="de-DE" sz="2200" dirty="0">
                <a:solidFill>
                  <a:srgbClr val="003560"/>
                </a:solidFill>
              </a:rPr>
              <a:t> </a:t>
            </a:r>
            <a:r>
              <a:rPr lang="de-DE" sz="2200" dirty="0" err="1">
                <a:solidFill>
                  <a:srgbClr val="003560"/>
                </a:solidFill>
              </a:rPr>
              <a:t>the</a:t>
            </a:r>
            <a:r>
              <a:rPr lang="de-DE" sz="2200" dirty="0">
                <a:solidFill>
                  <a:srgbClr val="003560"/>
                </a:solidFill>
              </a:rPr>
              <a:t> </a:t>
            </a:r>
            <a:r>
              <a:rPr lang="de-DE" sz="2200" dirty="0" err="1">
                <a:solidFill>
                  <a:srgbClr val="003560"/>
                </a:solidFill>
              </a:rPr>
              <a:t>pregnancy</a:t>
            </a:r>
            <a:r>
              <a:rPr lang="de-DE" sz="2200" dirty="0">
                <a:solidFill>
                  <a:srgbClr val="003560"/>
                </a:solidFill>
              </a:rPr>
              <a:t> </a:t>
            </a:r>
            <a:r>
              <a:rPr lang="de-DE" sz="2200" dirty="0" err="1">
                <a:solidFill>
                  <a:srgbClr val="003560"/>
                </a:solidFill>
              </a:rPr>
              <a:t>using</a:t>
            </a:r>
            <a:r>
              <a:rPr lang="de-DE" sz="2200" dirty="0">
                <a:solidFill>
                  <a:srgbClr val="003560"/>
                </a:solidFill>
              </a:rPr>
              <a:t> </a:t>
            </a:r>
            <a:r>
              <a:rPr lang="de-DE" sz="2200" dirty="0" err="1">
                <a:solidFill>
                  <a:srgbClr val="003560"/>
                </a:solidFill>
              </a:rPr>
              <a:t>the</a:t>
            </a:r>
            <a:r>
              <a:rPr lang="de-DE" sz="2200" dirty="0">
                <a:solidFill>
                  <a:srgbClr val="003560"/>
                </a:solidFill>
              </a:rPr>
              <a:t> RUB </a:t>
            </a:r>
            <a:r>
              <a:rPr lang="de-DE" sz="2200" dirty="0" err="1">
                <a:solidFill>
                  <a:srgbClr val="003560"/>
                </a:solidFill>
              </a:rPr>
              <a:t>website</a:t>
            </a:r>
            <a:r>
              <a:rPr lang="de-DE" sz="2200" dirty="0">
                <a:solidFill>
                  <a:srgbClr val="003560"/>
                </a:solidFill>
              </a:rPr>
              <a:t> </a:t>
            </a:r>
            <a:r>
              <a:rPr lang="de-DE" sz="2200" dirty="0" err="1">
                <a:solidFill>
                  <a:srgbClr val="003560"/>
                </a:solidFill>
              </a:rPr>
              <a:t>of</a:t>
            </a:r>
            <a:r>
              <a:rPr lang="de-DE" sz="2200" dirty="0">
                <a:solidFill>
                  <a:srgbClr val="003560"/>
                </a:solidFill>
              </a:rPr>
              <a:t> </a:t>
            </a:r>
            <a:r>
              <a:rPr lang="de-DE" sz="2200" dirty="0" err="1">
                <a:solidFill>
                  <a:srgbClr val="003560"/>
                </a:solidFill>
              </a:rPr>
              <a:t>the</a:t>
            </a:r>
            <a:r>
              <a:rPr lang="de-DE" sz="2200" dirty="0">
                <a:solidFill>
                  <a:srgbClr val="003560"/>
                </a:solidFill>
              </a:rPr>
              <a:t> </a:t>
            </a:r>
            <a:r>
              <a:rPr lang="de-DE" sz="2200" dirty="0" err="1">
                <a:solidFill>
                  <a:srgbClr val="003560"/>
                </a:solidFill>
              </a:rPr>
              <a:t>student</a:t>
            </a:r>
            <a:r>
              <a:rPr lang="de-DE" sz="2200" dirty="0">
                <a:solidFill>
                  <a:srgbClr val="003560"/>
                </a:solidFill>
              </a:rPr>
              <a:t> </a:t>
            </a:r>
            <a:r>
              <a:rPr lang="de-DE" sz="2200" dirty="0" err="1">
                <a:solidFill>
                  <a:srgbClr val="003560"/>
                </a:solidFill>
              </a:rPr>
              <a:t>services</a:t>
            </a:r>
            <a:r>
              <a:rPr lang="de-DE" sz="2200" dirty="0">
                <a:solidFill>
                  <a:srgbClr val="003560"/>
                </a:solidFill>
              </a:rPr>
              <a:t> (</a:t>
            </a:r>
            <a:r>
              <a:rPr lang="de-DE" sz="2200" dirty="0" err="1">
                <a:solidFill>
                  <a:srgbClr val="003560"/>
                </a:solidFill>
              </a:rPr>
              <a:t>see</a:t>
            </a:r>
            <a:r>
              <a:rPr lang="de-DE" sz="2200" dirty="0">
                <a:solidFill>
                  <a:srgbClr val="003560"/>
                </a:solidFill>
              </a:rPr>
              <a:t> </a:t>
            </a:r>
            <a:r>
              <a:rPr lang="de-DE" sz="2200" dirty="0" err="1">
                <a:solidFill>
                  <a:srgbClr val="003560"/>
                </a:solidFill>
              </a:rPr>
              <a:t>below</a:t>
            </a:r>
            <a:r>
              <a:rPr lang="de-DE" sz="2200" dirty="0">
                <a:solidFill>
                  <a:srgbClr val="003560"/>
                </a:solidFill>
              </a:rPr>
              <a:t>). </a:t>
            </a:r>
            <a:r>
              <a:rPr lang="en-US" sz="2200" dirty="0">
                <a:solidFill>
                  <a:srgbClr val="003560"/>
                </a:solidFill>
              </a:rPr>
              <a:t>Supervisors should also be informed!</a:t>
            </a:r>
            <a:endParaRPr lang="de-DE" sz="2200" dirty="0">
              <a:solidFill>
                <a:srgbClr val="003560"/>
              </a:solidFill>
            </a:endParaRPr>
          </a:p>
          <a:p>
            <a:endParaRPr lang="de-DE" sz="2200" dirty="0"/>
          </a:p>
          <a:p>
            <a:pPr marL="342900" indent="-342900">
              <a:buFont typeface="Arial" panose="020B0604020202020204" pitchFamily="34" charset="0"/>
              <a:buChar char="•"/>
            </a:pPr>
            <a:r>
              <a:rPr lang="de-DE" sz="2200" dirty="0">
                <a:solidFill>
                  <a:srgbClr val="003560"/>
                </a:solidFill>
              </a:rPr>
              <a:t>Additional </a:t>
            </a:r>
            <a:r>
              <a:rPr lang="de-DE" sz="2200" dirty="0" err="1">
                <a:solidFill>
                  <a:srgbClr val="003560"/>
                </a:solidFill>
              </a:rPr>
              <a:t>information</a:t>
            </a:r>
            <a:r>
              <a:rPr lang="de-DE" sz="2200" dirty="0">
                <a:solidFill>
                  <a:srgbClr val="003560"/>
                </a:solidFill>
              </a:rPr>
              <a:t> </a:t>
            </a:r>
            <a:r>
              <a:rPr lang="de-DE" sz="2200" dirty="0" err="1">
                <a:solidFill>
                  <a:srgbClr val="003560"/>
                </a:solidFill>
              </a:rPr>
              <a:t>is</a:t>
            </a:r>
            <a:r>
              <a:rPr lang="de-DE" sz="2200" dirty="0">
                <a:solidFill>
                  <a:srgbClr val="003560"/>
                </a:solidFill>
              </a:rPr>
              <a:t> </a:t>
            </a:r>
            <a:r>
              <a:rPr lang="de-DE" sz="2200" dirty="0" err="1">
                <a:solidFill>
                  <a:srgbClr val="003560"/>
                </a:solidFill>
              </a:rPr>
              <a:t>available</a:t>
            </a:r>
            <a:r>
              <a:rPr lang="de-DE" sz="2200" dirty="0">
                <a:solidFill>
                  <a:srgbClr val="003560"/>
                </a:solidFill>
              </a:rPr>
              <a:t> on </a:t>
            </a:r>
            <a:r>
              <a:rPr lang="de-DE" sz="2200" dirty="0" err="1">
                <a:solidFill>
                  <a:srgbClr val="003560"/>
                </a:solidFill>
              </a:rPr>
              <a:t>this</a:t>
            </a:r>
            <a:r>
              <a:rPr lang="de-DE" sz="2200" dirty="0">
                <a:solidFill>
                  <a:srgbClr val="003560"/>
                </a:solidFill>
              </a:rPr>
              <a:t> </a:t>
            </a:r>
            <a:r>
              <a:rPr lang="de-DE" sz="2200" dirty="0" err="1">
                <a:solidFill>
                  <a:srgbClr val="003560"/>
                </a:solidFill>
              </a:rPr>
              <a:t>website</a:t>
            </a:r>
            <a:r>
              <a:rPr lang="de-DE" sz="2200" dirty="0">
                <a:solidFill>
                  <a:srgbClr val="003560"/>
                </a:solidFill>
              </a:rPr>
              <a:t>: </a:t>
            </a:r>
            <a:r>
              <a:rPr lang="de-DE" sz="2200" dirty="0">
                <a:hlinkClick r:id="rId4"/>
              </a:rPr>
              <a:t>https://www.ruhr-uni-bochum.de/studierendensekretariat/</a:t>
            </a:r>
            <a:r>
              <a:rPr lang="de-DE" sz="2200" dirty="0"/>
              <a:t>. </a:t>
            </a:r>
            <a:endParaRPr lang="de-DE" sz="2200" dirty="0">
              <a:solidFill>
                <a:srgbClr val="003560"/>
              </a:solidFill>
            </a:endParaRPr>
          </a:p>
        </p:txBody>
      </p:sp>
    </p:spTree>
    <p:extLst>
      <p:ext uri="{BB962C8B-B14F-4D97-AF65-F5344CB8AC3E}">
        <p14:creationId xmlns:p14="http://schemas.microsoft.com/office/powerpoint/2010/main" val="4117663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468280" y="420247"/>
            <a:ext cx="6389720"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 / </a:t>
            </a:r>
            <a:r>
              <a:rPr lang="de-DE" sz="1000" b="1" dirty="0" err="1">
                <a:solidFill>
                  <a:srgbClr val="003560"/>
                </a:solidFill>
                <a:latin typeface="Arial" pitchFamily="34" charset="0"/>
                <a:cs typeface="Arial" pitchFamily="34" charset="0"/>
              </a:rPr>
              <a:t>Occupational</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Safety</a:t>
            </a:r>
            <a:r>
              <a:rPr lang="de-DE" sz="1000" b="1" dirty="0">
                <a:solidFill>
                  <a:srgbClr val="003560"/>
                </a:solidFill>
                <a:latin typeface="Arial" pitchFamily="34" charset="0"/>
                <a:cs typeface="Arial" pitchFamily="34" charset="0"/>
              </a:rPr>
              <a:t> and Environment </a:t>
            </a:r>
            <a:r>
              <a:rPr lang="de-DE" sz="1000" b="1" dirty="0" err="1">
                <a:solidFill>
                  <a:srgbClr val="003560"/>
                </a:solidFill>
                <a:latin typeface="Arial" pitchFamily="34" charset="0"/>
                <a:cs typeface="Arial" pitchFamily="34" charset="0"/>
              </a:rPr>
              <a:t>Protection</a:t>
            </a:r>
            <a:r>
              <a:rPr lang="de-DE" sz="1000" b="1" dirty="0">
                <a:solidFill>
                  <a:srgbClr val="003560"/>
                </a:solidFill>
                <a:latin typeface="Arial" pitchFamily="34" charset="0"/>
                <a:cs typeface="Arial" pitchFamily="34" charset="0"/>
              </a:rPr>
              <a:t> Unit</a:t>
            </a:r>
          </a:p>
        </p:txBody>
      </p:sp>
      <p:sp>
        <p:nvSpPr>
          <p:cNvPr id="21" name="Textfeld 20"/>
          <p:cNvSpPr txBox="1"/>
          <p:nvPr/>
        </p:nvSpPr>
        <p:spPr>
          <a:xfrm>
            <a:off x="468280" y="916223"/>
            <a:ext cx="8164317" cy="461665"/>
          </a:xfrm>
          <a:prstGeom prst="rect">
            <a:avLst/>
          </a:prstGeom>
          <a:noFill/>
        </p:spPr>
        <p:txBody>
          <a:bodyPr wrap="square" rtlCol="0">
            <a:spAutoFit/>
          </a:bodyPr>
          <a:lstStyle/>
          <a:p>
            <a:r>
              <a:rPr lang="de-DE" sz="2400" b="1" dirty="0" err="1">
                <a:solidFill>
                  <a:schemeClr val="tx2">
                    <a:lumMod val="75000"/>
                  </a:schemeClr>
                </a:solidFill>
                <a:latin typeface="Arial" pitchFamily="34" charset="0"/>
                <a:ea typeface="+mj-ea"/>
                <a:cs typeface="Arial" pitchFamily="34" charset="0"/>
              </a:rPr>
              <a:t>Statutory</a:t>
            </a:r>
            <a:r>
              <a:rPr lang="de-DE" sz="2400" b="1" dirty="0">
                <a:solidFill>
                  <a:schemeClr val="tx2">
                    <a:lumMod val="75000"/>
                  </a:schemeClr>
                </a:solidFill>
                <a:latin typeface="Arial" pitchFamily="34" charset="0"/>
                <a:ea typeface="+mj-ea"/>
                <a:cs typeface="Arial" pitchFamily="34" charset="0"/>
              </a:rPr>
              <a:t> </a:t>
            </a:r>
            <a:r>
              <a:rPr lang="de-DE" sz="2400" b="1" dirty="0" err="1">
                <a:solidFill>
                  <a:schemeClr val="tx2">
                    <a:lumMod val="75000"/>
                  </a:schemeClr>
                </a:solidFill>
                <a:latin typeface="Arial" pitchFamily="34" charset="0"/>
                <a:ea typeface="+mj-ea"/>
                <a:cs typeface="Arial" pitchFamily="34" charset="0"/>
              </a:rPr>
              <a:t>accident</a:t>
            </a:r>
            <a:r>
              <a:rPr lang="de-DE" sz="2400" b="1" dirty="0">
                <a:solidFill>
                  <a:schemeClr val="tx2">
                    <a:lumMod val="75000"/>
                  </a:schemeClr>
                </a:solidFill>
                <a:latin typeface="Arial" pitchFamily="34" charset="0"/>
                <a:ea typeface="+mj-ea"/>
                <a:cs typeface="Arial" pitchFamily="34" charset="0"/>
              </a:rPr>
              <a:t> </a:t>
            </a:r>
            <a:r>
              <a:rPr lang="de-DE" sz="2400" b="1" dirty="0" err="1">
                <a:solidFill>
                  <a:schemeClr val="tx2">
                    <a:lumMod val="75000"/>
                  </a:schemeClr>
                </a:solidFill>
                <a:latin typeface="Arial" pitchFamily="34" charset="0"/>
                <a:ea typeface="+mj-ea"/>
                <a:cs typeface="Arial" pitchFamily="34" charset="0"/>
              </a:rPr>
              <a:t>insurance</a:t>
            </a:r>
            <a:r>
              <a:rPr lang="de-DE" sz="2400" b="1" dirty="0">
                <a:solidFill>
                  <a:schemeClr val="tx2">
                    <a:lumMod val="75000"/>
                  </a:schemeClr>
                </a:solidFill>
                <a:latin typeface="Arial" pitchFamily="34" charset="0"/>
                <a:ea typeface="+mj-ea"/>
                <a:cs typeface="Arial" pitchFamily="34" charset="0"/>
              </a:rPr>
              <a:t> </a:t>
            </a:r>
            <a:r>
              <a:rPr lang="de-DE" sz="2400" b="1" dirty="0" err="1">
                <a:solidFill>
                  <a:schemeClr val="tx2">
                    <a:lumMod val="75000"/>
                  </a:schemeClr>
                </a:solidFill>
                <a:latin typeface="Arial" pitchFamily="34" charset="0"/>
                <a:ea typeface="+mj-ea"/>
                <a:cs typeface="Arial" pitchFamily="34" charset="0"/>
              </a:rPr>
              <a:t>when</a:t>
            </a:r>
            <a:r>
              <a:rPr lang="de-DE" sz="2400" b="1" dirty="0">
                <a:solidFill>
                  <a:schemeClr val="tx2">
                    <a:lumMod val="75000"/>
                  </a:schemeClr>
                </a:solidFill>
                <a:latin typeface="Arial" pitchFamily="34" charset="0"/>
                <a:ea typeface="+mj-ea"/>
                <a:cs typeface="Arial" pitchFamily="34" charset="0"/>
              </a:rPr>
              <a:t> </a:t>
            </a:r>
            <a:r>
              <a:rPr lang="de-DE" sz="2400" b="1" dirty="0" err="1">
                <a:solidFill>
                  <a:schemeClr val="tx2">
                    <a:lumMod val="75000"/>
                  </a:schemeClr>
                </a:solidFill>
                <a:latin typeface="Arial" pitchFamily="34" charset="0"/>
                <a:ea typeface="+mj-ea"/>
                <a:cs typeface="Arial" pitchFamily="34" charset="0"/>
              </a:rPr>
              <a:t>studying</a:t>
            </a:r>
            <a:r>
              <a:rPr lang="de-DE" sz="2400" b="1" dirty="0">
                <a:solidFill>
                  <a:schemeClr val="tx2">
                    <a:lumMod val="75000"/>
                  </a:schemeClr>
                </a:solidFill>
                <a:latin typeface="Arial" pitchFamily="34" charset="0"/>
                <a:ea typeface="+mj-ea"/>
                <a:cs typeface="Arial" pitchFamily="34" charset="0"/>
              </a:rPr>
              <a:t> at RUB</a:t>
            </a:r>
          </a:p>
        </p:txBody>
      </p:sp>
      <p:sp>
        <p:nvSpPr>
          <p:cNvPr id="2" name="Rechteck 1"/>
          <p:cNvSpPr/>
          <p:nvPr/>
        </p:nvSpPr>
        <p:spPr>
          <a:xfrm>
            <a:off x="339400" y="7161129"/>
            <a:ext cx="2428870" cy="246221"/>
          </a:xfrm>
          <a:prstGeom prst="rect">
            <a:avLst/>
          </a:prstGeom>
        </p:spPr>
        <p:txBody>
          <a:bodyPr wrap="none">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704" y="2332770"/>
            <a:ext cx="3958585" cy="1397909"/>
          </a:xfrm>
          <a:prstGeom prst="rect">
            <a:avLst/>
          </a:prstGeom>
        </p:spPr>
      </p:pic>
      <p:sp>
        <p:nvSpPr>
          <p:cNvPr id="9" name="Textfeld 8"/>
          <p:cNvSpPr txBox="1"/>
          <p:nvPr/>
        </p:nvSpPr>
        <p:spPr>
          <a:xfrm>
            <a:off x="232106" y="2044972"/>
            <a:ext cx="4500594" cy="3447098"/>
          </a:xfrm>
          <a:prstGeom prst="rect">
            <a:avLst/>
          </a:prstGeom>
          <a:noFill/>
        </p:spPr>
        <p:txBody>
          <a:bodyPr wrap="square" rtlCol="0">
            <a:spAutoFit/>
          </a:bodyPr>
          <a:lstStyle/>
          <a:p>
            <a:pPr marL="357188" indent="-357188">
              <a:buFont typeface="Arial" panose="020B0604020202020204" pitchFamily="34" charset="0"/>
              <a:buChar char="•"/>
            </a:pPr>
            <a:r>
              <a:rPr lang="de-DE" dirty="0">
                <a:solidFill>
                  <a:srgbClr val="003560"/>
                </a:solidFill>
              </a:rPr>
              <a:t>In </a:t>
            </a:r>
            <a:r>
              <a:rPr lang="de-DE" dirty="0" err="1">
                <a:solidFill>
                  <a:srgbClr val="003560"/>
                </a:solidFill>
              </a:rPr>
              <a:t>case</a:t>
            </a:r>
            <a:r>
              <a:rPr lang="de-DE" dirty="0">
                <a:solidFill>
                  <a:srgbClr val="003560"/>
                </a:solidFill>
              </a:rPr>
              <a:t> </a:t>
            </a:r>
            <a:r>
              <a:rPr lang="de-DE" dirty="0" err="1">
                <a:solidFill>
                  <a:srgbClr val="003560"/>
                </a:solidFill>
              </a:rPr>
              <a:t>of</a:t>
            </a:r>
            <a:r>
              <a:rPr lang="de-DE" dirty="0">
                <a:solidFill>
                  <a:srgbClr val="003560"/>
                </a:solidFill>
              </a:rPr>
              <a:t> an </a:t>
            </a:r>
            <a:r>
              <a:rPr lang="de-DE" dirty="0" err="1">
                <a:solidFill>
                  <a:srgbClr val="003560"/>
                </a:solidFill>
              </a:rPr>
              <a:t>accident</a:t>
            </a:r>
            <a:r>
              <a:rPr lang="de-DE" dirty="0">
                <a:solidFill>
                  <a:srgbClr val="003560"/>
                </a:solidFill>
              </a:rPr>
              <a:t> at a RUB </a:t>
            </a:r>
            <a:r>
              <a:rPr lang="de-DE" dirty="0" err="1">
                <a:solidFill>
                  <a:srgbClr val="003560"/>
                </a:solidFill>
              </a:rPr>
              <a:t>location</a:t>
            </a:r>
            <a:r>
              <a:rPr lang="de-DE" dirty="0">
                <a:solidFill>
                  <a:srgbClr val="003560"/>
                </a:solidFill>
              </a:rPr>
              <a:t>, </a:t>
            </a:r>
            <a:r>
              <a:rPr lang="de-DE" dirty="0" err="1">
                <a:solidFill>
                  <a:srgbClr val="003560"/>
                </a:solidFill>
              </a:rPr>
              <a:t>employees</a:t>
            </a:r>
            <a:r>
              <a:rPr lang="de-DE" dirty="0">
                <a:solidFill>
                  <a:srgbClr val="003560"/>
                </a:solidFill>
              </a:rPr>
              <a:t> and </a:t>
            </a:r>
            <a:r>
              <a:rPr lang="de-DE" dirty="0" err="1">
                <a:solidFill>
                  <a:srgbClr val="003560"/>
                </a:solidFill>
              </a:rPr>
              <a:t>students</a:t>
            </a:r>
            <a:r>
              <a:rPr lang="de-DE" dirty="0">
                <a:solidFill>
                  <a:srgbClr val="003560"/>
                </a:solidFill>
              </a:rPr>
              <a:t> </a:t>
            </a:r>
            <a:r>
              <a:rPr lang="de-DE" dirty="0" err="1">
                <a:solidFill>
                  <a:srgbClr val="003560"/>
                </a:solidFill>
              </a:rPr>
              <a:t>are</a:t>
            </a:r>
            <a:r>
              <a:rPr lang="de-DE" dirty="0">
                <a:solidFill>
                  <a:srgbClr val="003560"/>
                </a:solidFill>
              </a:rPr>
              <a:t> </a:t>
            </a:r>
            <a:r>
              <a:rPr lang="en-US" dirty="0">
                <a:solidFill>
                  <a:srgbClr val="003560"/>
                </a:solidFill>
              </a:rPr>
              <a:t>insured by “</a:t>
            </a:r>
            <a:r>
              <a:rPr lang="de-DE" dirty="0">
                <a:solidFill>
                  <a:srgbClr val="003560"/>
                </a:solidFill>
              </a:rPr>
              <a:t>Unfallkasse NRW“</a:t>
            </a:r>
          </a:p>
          <a:p>
            <a:pPr marL="357188" indent="-357188">
              <a:buFont typeface="Arial" panose="020B0604020202020204" pitchFamily="34" charset="0"/>
              <a:buChar char="•"/>
            </a:pPr>
            <a:endParaRPr lang="de-DE" dirty="0">
              <a:solidFill>
                <a:srgbClr val="003560"/>
              </a:solidFill>
            </a:endParaRPr>
          </a:p>
          <a:p>
            <a:pPr marL="357188" indent="-357188">
              <a:buFont typeface="Arial" panose="020B0604020202020204" pitchFamily="34" charset="0"/>
              <a:buChar char="•"/>
            </a:pPr>
            <a:r>
              <a:rPr lang="de-DE" dirty="0" err="1">
                <a:solidFill>
                  <a:srgbClr val="003560"/>
                </a:solidFill>
              </a:rPr>
              <a:t>Accidents</a:t>
            </a:r>
            <a:r>
              <a:rPr lang="de-DE" dirty="0">
                <a:solidFill>
                  <a:srgbClr val="003560"/>
                </a:solidFill>
              </a:rPr>
              <a:t> </a:t>
            </a:r>
            <a:r>
              <a:rPr lang="de-DE" dirty="0" err="1">
                <a:solidFill>
                  <a:srgbClr val="003560"/>
                </a:solidFill>
              </a:rPr>
              <a:t>while</a:t>
            </a:r>
            <a:r>
              <a:rPr lang="de-DE" dirty="0">
                <a:solidFill>
                  <a:srgbClr val="003560"/>
                </a:solidFill>
              </a:rPr>
              <a:t> </a:t>
            </a:r>
            <a:r>
              <a:rPr lang="de-DE" dirty="0" err="1">
                <a:solidFill>
                  <a:srgbClr val="003560"/>
                </a:solidFill>
              </a:rPr>
              <a:t>commuting</a:t>
            </a:r>
            <a:r>
              <a:rPr lang="de-DE" dirty="0">
                <a:solidFill>
                  <a:srgbClr val="003560"/>
                </a:solidFill>
              </a:rPr>
              <a:t> </a:t>
            </a:r>
            <a:r>
              <a:rPr lang="de-DE" dirty="0" err="1">
                <a:solidFill>
                  <a:srgbClr val="003560"/>
                </a:solidFill>
              </a:rPr>
              <a:t>to</a:t>
            </a:r>
            <a:r>
              <a:rPr lang="de-DE" dirty="0">
                <a:solidFill>
                  <a:srgbClr val="003560"/>
                </a:solidFill>
              </a:rPr>
              <a:t> and </a:t>
            </a:r>
            <a:r>
              <a:rPr lang="de-DE" dirty="0" err="1">
                <a:solidFill>
                  <a:srgbClr val="003560"/>
                </a:solidFill>
              </a:rPr>
              <a:t>from</a:t>
            </a:r>
            <a:r>
              <a:rPr lang="de-DE" dirty="0">
                <a:solidFill>
                  <a:srgbClr val="003560"/>
                </a:solidFill>
              </a:rPr>
              <a:t> RUB </a:t>
            </a:r>
            <a:r>
              <a:rPr lang="de-DE" dirty="0" err="1">
                <a:solidFill>
                  <a:srgbClr val="003560"/>
                </a:solidFill>
              </a:rPr>
              <a:t>are</a:t>
            </a:r>
            <a:r>
              <a:rPr lang="de-DE" dirty="0">
                <a:solidFill>
                  <a:srgbClr val="003560"/>
                </a:solidFill>
              </a:rPr>
              <a:t> </a:t>
            </a:r>
            <a:r>
              <a:rPr lang="de-DE" dirty="0" err="1">
                <a:solidFill>
                  <a:srgbClr val="003560"/>
                </a:solidFill>
              </a:rPr>
              <a:t>covered</a:t>
            </a:r>
            <a:r>
              <a:rPr lang="de-DE" dirty="0">
                <a:solidFill>
                  <a:srgbClr val="003560"/>
                </a:solidFill>
              </a:rPr>
              <a:t> </a:t>
            </a:r>
            <a:r>
              <a:rPr lang="de-DE" dirty="0" err="1">
                <a:solidFill>
                  <a:srgbClr val="003560"/>
                </a:solidFill>
              </a:rPr>
              <a:t>as</a:t>
            </a:r>
            <a:r>
              <a:rPr lang="de-DE" dirty="0">
                <a:solidFill>
                  <a:srgbClr val="003560"/>
                </a:solidFill>
              </a:rPr>
              <a:t> </a:t>
            </a:r>
            <a:r>
              <a:rPr lang="de-DE" dirty="0" err="1">
                <a:solidFill>
                  <a:srgbClr val="003560"/>
                </a:solidFill>
              </a:rPr>
              <a:t>well</a:t>
            </a:r>
            <a:endParaRPr lang="de-DE" dirty="0">
              <a:solidFill>
                <a:srgbClr val="003560"/>
              </a:solidFill>
            </a:endParaRPr>
          </a:p>
          <a:p>
            <a:pPr marL="357188" indent="-357188">
              <a:buFont typeface="Arial" panose="020B0604020202020204" pitchFamily="34" charset="0"/>
              <a:buChar char="•"/>
            </a:pPr>
            <a:endParaRPr lang="de-DE" dirty="0">
              <a:solidFill>
                <a:srgbClr val="003560"/>
              </a:solidFill>
            </a:endParaRPr>
          </a:p>
          <a:p>
            <a:pPr marL="357188" indent="-357188">
              <a:buFont typeface="Arial" panose="020B0604020202020204" pitchFamily="34" charset="0"/>
              <a:buChar char="•"/>
            </a:pPr>
            <a:r>
              <a:rPr lang="de-DE" dirty="0" err="1">
                <a:solidFill>
                  <a:srgbClr val="003560"/>
                </a:solidFill>
              </a:rPr>
              <a:t>Students</a:t>
            </a:r>
            <a:r>
              <a:rPr lang="de-DE" dirty="0">
                <a:solidFill>
                  <a:srgbClr val="003560"/>
                </a:solidFill>
              </a:rPr>
              <a:t> </a:t>
            </a:r>
            <a:r>
              <a:rPr lang="de-DE" dirty="0" err="1">
                <a:solidFill>
                  <a:srgbClr val="003560"/>
                </a:solidFill>
              </a:rPr>
              <a:t>should</a:t>
            </a:r>
            <a:r>
              <a:rPr lang="de-DE" dirty="0">
                <a:solidFill>
                  <a:srgbClr val="003560"/>
                </a:solidFill>
              </a:rPr>
              <a:t> </a:t>
            </a:r>
            <a:r>
              <a:rPr lang="de-DE" dirty="0" err="1">
                <a:solidFill>
                  <a:srgbClr val="003560"/>
                </a:solidFill>
              </a:rPr>
              <a:t>report</a:t>
            </a:r>
            <a:r>
              <a:rPr lang="de-DE" dirty="0">
                <a:solidFill>
                  <a:srgbClr val="003560"/>
                </a:solidFill>
              </a:rPr>
              <a:t> all </a:t>
            </a:r>
            <a:r>
              <a:rPr lang="de-DE" dirty="0" err="1">
                <a:solidFill>
                  <a:srgbClr val="003560"/>
                </a:solidFill>
              </a:rPr>
              <a:t>accidents</a:t>
            </a:r>
            <a:r>
              <a:rPr lang="de-DE" dirty="0">
                <a:solidFill>
                  <a:srgbClr val="003560"/>
                </a:solidFill>
              </a:rPr>
              <a:t> </a:t>
            </a:r>
            <a:r>
              <a:rPr lang="de-DE" dirty="0" err="1">
                <a:solidFill>
                  <a:srgbClr val="003560"/>
                </a:solidFill>
              </a:rPr>
              <a:t>to</a:t>
            </a:r>
            <a:r>
              <a:rPr lang="de-DE" dirty="0">
                <a:solidFill>
                  <a:srgbClr val="003560"/>
                </a:solidFill>
              </a:rPr>
              <a:t>: AKAFÖ, E-Mail: </a:t>
            </a:r>
            <a:r>
              <a:rPr lang="de-DE" sz="1800" u="sng" dirty="0">
                <a:solidFill>
                  <a:srgbClr val="0563C1"/>
                </a:solidFill>
                <a:effectLst/>
                <a:latin typeface="Arial" panose="020B0604020202020204" pitchFamily="34" charset="0"/>
                <a:ea typeface="Calibri" panose="020F0502020204030204" pitchFamily="34" charset="0"/>
                <a:hlinkClick r:id="rId4"/>
              </a:rPr>
              <a:t>Unfallanzeige-RUB-Studierende@akafoe.de</a:t>
            </a:r>
            <a:r>
              <a:rPr lang="de-DE" sz="1800" dirty="0">
                <a:effectLst/>
                <a:latin typeface="Arial" panose="020B0604020202020204" pitchFamily="34" charset="0"/>
                <a:ea typeface="Calibri" panose="020F0502020204030204" pitchFamily="34" charset="0"/>
              </a:rPr>
              <a:t> </a:t>
            </a:r>
            <a:endParaRPr lang="de-DE" sz="1800" dirty="0">
              <a:effectLst/>
              <a:latin typeface="Calibri" panose="020F0502020204030204" pitchFamily="34" charset="0"/>
              <a:ea typeface="Calibri" panose="020F0502020204030204" pitchFamily="34" charset="0"/>
            </a:endParaRPr>
          </a:p>
          <a:p>
            <a:pPr marL="357188" indent="-357188">
              <a:buFont typeface="Arial" panose="020B0604020202020204" pitchFamily="34" charset="0"/>
              <a:buChar char="•"/>
            </a:pPr>
            <a:endParaRPr lang="de-DE" dirty="0">
              <a:solidFill>
                <a:srgbClr val="003560"/>
              </a:solidFill>
            </a:endParaRPr>
          </a:p>
        </p:txBody>
      </p:sp>
    </p:spTree>
    <p:extLst>
      <p:ext uri="{BB962C8B-B14F-4D97-AF65-F5344CB8AC3E}">
        <p14:creationId xmlns:p14="http://schemas.microsoft.com/office/powerpoint/2010/main" val="918347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468278" y="425382"/>
            <a:ext cx="6561289"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 / </a:t>
            </a:r>
            <a:r>
              <a:rPr lang="de-DE" sz="1000" b="1" dirty="0" err="1">
                <a:solidFill>
                  <a:srgbClr val="003560"/>
                </a:solidFill>
                <a:latin typeface="Arial" pitchFamily="34" charset="0"/>
                <a:cs typeface="Arial" pitchFamily="34" charset="0"/>
              </a:rPr>
              <a:t>Occupational</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Safety</a:t>
            </a:r>
            <a:r>
              <a:rPr lang="de-DE" sz="1000" b="1" dirty="0">
                <a:solidFill>
                  <a:srgbClr val="003560"/>
                </a:solidFill>
                <a:latin typeface="Arial" pitchFamily="34" charset="0"/>
                <a:cs typeface="Arial" pitchFamily="34" charset="0"/>
              </a:rPr>
              <a:t> and Environment </a:t>
            </a:r>
            <a:r>
              <a:rPr lang="de-DE" sz="1000" b="1" dirty="0" err="1">
                <a:solidFill>
                  <a:srgbClr val="003560"/>
                </a:solidFill>
                <a:latin typeface="Arial" pitchFamily="34" charset="0"/>
                <a:cs typeface="Arial" pitchFamily="34" charset="0"/>
              </a:rPr>
              <a:t>Protection</a:t>
            </a:r>
            <a:r>
              <a:rPr lang="de-DE" sz="1000" b="1" dirty="0">
                <a:solidFill>
                  <a:srgbClr val="003560"/>
                </a:solidFill>
                <a:latin typeface="Arial" pitchFamily="34" charset="0"/>
                <a:cs typeface="Arial" pitchFamily="34" charset="0"/>
              </a:rPr>
              <a:t> Unit</a:t>
            </a:r>
          </a:p>
        </p:txBody>
      </p:sp>
      <p:sp>
        <p:nvSpPr>
          <p:cNvPr id="21" name="Textfeld 20"/>
          <p:cNvSpPr txBox="1"/>
          <p:nvPr/>
        </p:nvSpPr>
        <p:spPr>
          <a:xfrm>
            <a:off x="262467" y="939370"/>
            <a:ext cx="6767101" cy="523220"/>
          </a:xfrm>
          <a:prstGeom prst="rect">
            <a:avLst/>
          </a:prstGeom>
          <a:noFill/>
        </p:spPr>
        <p:txBody>
          <a:bodyPr wrap="square" rtlCol="0">
            <a:spAutoFit/>
          </a:bodyPr>
          <a:lstStyle/>
          <a:p>
            <a:r>
              <a:rPr lang="de-DE" sz="2800" b="1" dirty="0">
                <a:solidFill>
                  <a:schemeClr val="tx2">
                    <a:lumMod val="75000"/>
                  </a:schemeClr>
                </a:solidFill>
              </a:rPr>
              <a:t>Further </a:t>
            </a:r>
            <a:r>
              <a:rPr lang="de-DE" sz="2800" b="1" dirty="0" err="1">
                <a:solidFill>
                  <a:schemeClr val="tx2">
                    <a:lumMod val="75000"/>
                  </a:schemeClr>
                </a:solidFill>
              </a:rPr>
              <a:t>sources</a:t>
            </a:r>
            <a:r>
              <a:rPr lang="de-DE" sz="2800" b="1" dirty="0">
                <a:solidFill>
                  <a:schemeClr val="tx2">
                    <a:lumMod val="75000"/>
                  </a:schemeClr>
                </a:solidFill>
              </a:rPr>
              <a:t> </a:t>
            </a:r>
            <a:r>
              <a:rPr lang="de-DE" sz="2800" b="1" dirty="0" err="1">
                <a:solidFill>
                  <a:schemeClr val="tx2">
                    <a:lumMod val="75000"/>
                  </a:schemeClr>
                </a:solidFill>
              </a:rPr>
              <a:t>for</a:t>
            </a:r>
            <a:r>
              <a:rPr lang="de-DE" sz="2800" b="1" dirty="0">
                <a:solidFill>
                  <a:schemeClr val="tx2">
                    <a:lumMod val="75000"/>
                  </a:schemeClr>
                </a:solidFill>
              </a:rPr>
              <a:t> </a:t>
            </a:r>
            <a:r>
              <a:rPr lang="de-DE" sz="2800" b="1" dirty="0" err="1">
                <a:solidFill>
                  <a:schemeClr val="tx2">
                    <a:lumMod val="75000"/>
                  </a:schemeClr>
                </a:solidFill>
              </a:rPr>
              <a:t>information</a:t>
            </a:r>
            <a:endParaRPr lang="de-DE" sz="2800" b="1" dirty="0">
              <a:solidFill>
                <a:schemeClr val="tx2">
                  <a:lumMod val="75000"/>
                </a:schemeClr>
              </a:solidFill>
            </a:endParaRPr>
          </a:p>
        </p:txBody>
      </p:sp>
      <p:sp>
        <p:nvSpPr>
          <p:cNvPr id="2" name="Rechteck 1"/>
          <p:cNvSpPr/>
          <p:nvPr/>
        </p:nvSpPr>
        <p:spPr>
          <a:xfrm>
            <a:off x="339400" y="7161129"/>
            <a:ext cx="2428870" cy="246221"/>
          </a:xfrm>
          <a:prstGeom prst="rect">
            <a:avLst/>
          </a:prstGeom>
        </p:spPr>
        <p:txBody>
          <a:bodyPr wrap="none">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sp>
        <p:nvSpPr>
          <p:cNvPr id="8" name="Textfeld 7"/>
          <p:cNvSpPr txBox="1"/>
          <p:nvPr/>
        </p:nvSpPr>
        <p:spPr>
          <a:xfrm>
            <a:off x="171947" y="1462590"/>
            <a:ext cx="6018991" cy="5262979"/>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003560"/>
                </a:solidFill>
              </a:rPr>
              <a:t>The Occupational Safety and Environment Protection Unit has produced a video with the most important instructions for dealing with emergencies. The video lasts approx. 15 minutes. You can find the video here: </a:t>
            </a:r>
            <a:r>
              <a:rPr lang="de-DE" u="sng" dirty="0">
                <a:solidFill>
                  <a:srgbClr val="0563C1"/>
                </a:solidFill>
                <a:latin typeface="Arial" panose="020B0604020202020204" pitchFamily="34" charset="0"/>
                <a:ea typeface="Aptos" panose="020B0004020202020204" pitchFamily="34" charset="0"/>
                <a:hlinkClick r:id="rId3"/>
              </a:rPr>
              <a:t>https://youtu.be/IGeEIyAwEmQ</a:t>
            </a:r>
            <a:r>
              <a:rPr lang="de-DE" dirty="0">
                <a:latin typeface="Arial" panose="020B0604020202020204" pitchFamily="34" charset="0"/>
                <a:ea typeface="Aptos" panose="020B0004020202020204" pitchFamily="34" charset="0"/>
              </a:rPr>
              <a:t>. </a:t>
            </a:r>
            <a:endParaRPr lang="en-US" dirty="0">
              <a:solidFill>
                <a:srgbClr val="003560"/>
              </a:solidFill>
            </a:endParaRPr>
          </a:p>
          <a:p>
            <a:pPr marL="342900" indent="-342900">
              <a:buFont typeface="Arial" panose="020B0604020202020204" pitchFamily="34" charset="0"/>
              <a:buChar char="•"/>
            </a:pPr>
            <a:endParaRPr lang="de-DE" dirty="0">
              <a:solidFill>
                <a:srgbClr val="003560"/>
              </a:solidFill>
            </a:endParaRPr>
          </a:p>
          <a:p>
            <a:pPr marL="342900" indent="-342900">
              <a:buFont typeface="Arial" panose="020B0604020202020204" pitchFamily="34" charset="0"/>
              <a:buChar char="•"/>
            </a:pPr>
            <a:r>
              <a:rPr lang="en-US" dirty="0">
                <a:solidFill>
                  <a:srgbClr val="003560"/>
                </a:solidFill>
              </a:rPr>
              <a:t>A detailed emergency manual for all RUB members was published in fall 2023. The RUB Emergency Manual describes emergency scenarios of all kinds and provides recommendations on what should be done when and by whom. You can find the emergency manual here: </a:t>
            </a:r>
            <a:r>
              <a:rPr lang="en-US" dirty="0">
                <a:solidFill>
                  <a:srgbClr val="003560"/>
                </a:solidFill>
                <a:hlinkClick r:id="rId4"/>
              </a:rPr>
              <a:t>https://www.ruhr-uni-bochum.de/notfallhandbuch/RUB-Emergency-Manual.pdf</a:t>
            </a:r>
            <a:endParaRPr lang="en-US" dirty="0">
              <a:solidFill>
                <a:srgbClr val="003560"/>
              </a:solidFill>
            </a:endParaRPr>
          </a:p>
          <a:p>
            <a:endParaRPr lang="en-US" dirty="0">
              <a:solidFill>
                <a:srgbClr val="003560"/>
              </a:solidFill>
            </a:endParaRPr>
          </a:p>
          <a:p>
            <a:pPr lvl="1"/>
            <a:r>
              <a:rPr lang="en-US" sz="1800" dirty="0">
                <a:solidFill>
                  <a:srgbClr val="003560"/>
                </a:solidFill>
              </a:rPr>
              <a:t>Please note: To download the RUB Emergency Manual, you must enter your RUB login ID and password. </a:t>
            </a:r>
            <a:endParaRPr lang="de-DE" sz="1800" dirty="0">
              <a:solidFill>
                <a:srgbClr val="003560"/>
              </a:solidFill>
            </a:endParaRPr>
          </a:p>
        </p:txBody>
      </p:sp>
      <p:pic>
        <p:nvPicPr>
          <p:cNvPr id="4" name="Grafik 3">
            <a:extLst>
              <a:ext uri="{FF2B5EF4-FFF2-40B4-BE49-F238E27FC236}">
                <a16:creationId xmlns:a16="http://schemas.microsoft.com/office/drawing/2014/main" id="{F47C85EA-5316-A586-9EA0-A31B9423DEF3}"/>
              </a:ext>
            </a:extLst>
          </p:cNvPr>
          <p:cNvPicPr>
            <a:picLocks noChangeAspect="1"/>
          </p:cNvPicPr>
          <p:nvPr/>
        </p:nvPicPr>
        <p:blipFill>
          <a:blip r:embed="rId5"/>
          <a:stretch>
            <a:fillRect/>
          </a:stretch>
        </p:blipFill>
        <p:spPr>
          <a:xfrm>
            <a:off x="6497463" y="3780631"/>
            <a:ext cx="3387958" cy="3204494"/>
          </a:xfrm>
          <a:prstGeom prst="rect">
            <a:avLst/>
          </a:prstGeom>
        </p:spPr>
      </p:pic>
      <p:pic>
        <p:nvPicPr>
          <p:cNvPr id="5" name="Grafik 4">
            <a:extLst>
              <a:ext uri="{FF2B5EF4-FFF2-40B4-BE49-F238E27FC236}">
                <a16:creationId xmlns:a16="http://schemas.microsoft.com/office/drawing/2014/main" id="{2F0E9BF2-19BC-20BF-512E-45C76F2CF55D}"/>
              </a:ext>
            </a:extLst>
          </p:cNvPr>
          <p:cNvPicPr>
            <a:picLocks noChangeAspect="1"/>
          </p:cNvPicPr>
          <p:nvPr/>
        </p:nvPicPr>
        <p:blipFill>
          <a:blip r:embed="rId6"/>
          <a:stretch>
            <a:fillRect/>
          </a:stretch>
        </p:blipFill>
        <p:spPr>
          <a:xfrm>
            <a:off x="6520721" y="1462591"/>
            <a:ext cx="3411216" cy="1930126"/>
          </a:xfrm>
          <a:prstGeom prst="rect">
            <a:avLst/>
          </a:prstGeom>
        </p:spPr>
      </p:pic>
    </p:spTree>
    <p:extLst>
      <p:ext uri="{BB962C8B-B14F-4D97-AF65-F5344CB8AC3E}">
        <p14:creationId xmlns:p14="http://schemas.microsoft.com/office/powerpoint/2010/main" val="315647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15D7F-417C-49AE-96CE-AC756C8F88C7}"/>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815D6F8F-83BD-80A8-9F91-9BF5E1208DD3}"/>
              </a:ext>
            </a:extLst>
          </p:cNvPr>
          <p:cNvSpPr txBox="1"/>
          <p:nvPr/>
        </p:nvSpPr>
        <p:spPr>
          <a:xfrm>
            <a:off x="-6090090" y="1737306"/>
            <a:ext cx="4276479" cy="523220"/>
          </a:xfrm>
          <a:prstGeom prst="rect">
            <a:avLst/>
          </a:prstGeom>
          <a:noFill/>
        </p:spPr>
        <p:txBody>
          <a:bodyPr wrap="square" rtlCol="0">
            <a:spAutoFit/>
          </a:bodyPr>
          <a:lstStyle/>
          <a:p>
            <a:endParaRPr lang="de-DE" sz="2800" b="1" dirty="0">
              <a:solidFill>
                <a:srgbClr val="003560"/>
              </a:solidFill>
              <a:cs typeface="Arial" pitchFamily="34" charset="0"/>
            </a:endParaRPr>
          </a:p>
        </p:txBody>
      </p:sp>
      <p:sp>
        <p:nvSpPr>
          <p:cNvPr id="10" name="Textfeld 9">
            <a:extLst>
              <a:ext uri="{FF2B5EF4-FFF2-40B4-BE49-F238E27FC236}">
                <a16:creationId xmlns:a16="http://schemas.microsoft.com/office/drawing/2014/main" id="{8499506F-6E74-0C90-341D-094683F2B005}"/>
              </a:ext>
            </a:extLst>
          </p:cNvPr>
          <p:cNvSpPr txBox="1"/>
          <p:nvPr/>
        </p:nvSpPr>
        <p:spPr>
          <a:xfrm>
            <a:off x="468280" y="7142594"/>
            <a:ext cx="8429684"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sp>
        <p:nvSpPr>
          <p:cNvPr id="7" name="Textfeld 6">
            <a:extLst>
              <a:ext uri="{FF2B5EF4-FFF2-40B4-BE49-F238E27FC236}">
                <a16:creationId xmlns:a16="http://schemas.microsoft.com/office/drawing/2014/main" id="{846D6BD1-F244-DFDF-22F7-81247A3E78F3}"/>
              </a:ext>
            </a:extLst>
          </p:cNvPr>
          <p:cNvSpPr txBox="1"/>
          <p:nvPr/>
        </p:nvSpPr>
        <p:spPr>
          <a:xfrm>
            <a:off x="468280" y="463519"/>
            <a:ext cx="4500594"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a:t>
            </a:r>
          </a:p>
        </p:txBody>
      </p:sp>
      <p:sp>
        <p:nvSpPr>
          <p:cNvPr id="9" name="Textfeld 8">
            <a:extLst>
              <a:ext uri="{FF2B5EF4-FFF2-40B4-BE49-F238E27FC236}">
                <a16:creationId xmlns:a16="http://schemas.microsoft.com/office/drawing/2014/main" id="{F813DC43-FE7A-712F-3F05-48A161C428AE}"/>
              </a:ext>
            </a:extLst>
          </p:cNvPr>
          <p:cNvSpPr txBox="1"/>
          <p:nvPr/>
        </p:nvSpPr>
        <p:spPr>
          <a:xfrm>
            <a:off x="162381" y="2618602"/>
            <a:ext cx="9041480" cy="2554545"/>
          </a:xfrm>
          <a:prstGeom prst="rect">
            <a:avLst/>
          </a:prstGeom>
          <a:noFill/>
        </p:spPr>
        <p:txBody>
          <a:bodyPr wrap="square" rtlCol="0">
            <a:spAutoFit/>
          </a:bodyPr>
          <a:lstStyle/>
          <a:p>
            <a:pPr marL="342900" indent="-342900">
              <a:buFont typeface="Arial" panose="020B0604020202020204" pitchFamily="34" charset="0"/>
              <a:buChar char="•"/>
            </a:pPr>
            <a:r>
              <a:rPr lang="en-GB" dirty="0">
                <a:solidFill>
                  <a:srgbClr val="003560"/>
                </a:solidFill>
              </a:rPr>
              <a:t>You can request the service 24 hours a day, 7 days a week by calling</a:t>
            </a:r>
          </a:p>
          <a:p>
            <a:r>
              <a:rPr lang="en-GB" dirty="0">
                <a:solidFill>
                  <a:srgbClr val="003560"/>
                </a:solidFill>
              </a:rPr>
              <a:t>       </a:t>
            </a:r>
            <a:r>
              <a:rPr lang="en-GB" b="1" dirty="0">
                <a:solidFill>
                  <a:srgbClr val="003560"/>
                </a:solidFill>
              </a:rPr>
              <a:t>+49 234 32 27001</a:t>
            </a:r>
            <a:r>
              <a:rPr lang="en-GB" dirty="0">
                <a:solidFill>
                  <a:srgbClr val="003560"/>
                </a:solidFill>
              </a:rPr>
              <a:t>. A member of the RUB security staff will accompany you.</a:t>
            </a:r>
          </a:p>
          <a:p>
            <a:pPr marL="342900" indent="-342900">
              <a:buFont typeface="Arial" panose="020B0604020202020204" pitchFamily="34" charset="0"/>
              <a:buChar char="•"/>
            </a:pPr>
            <a:endParaRPr lang="en-GB" dirty="0">
              <a:solidFill>
                <a:srgbClr val="003560"/>
              </a:solidFill>
            </a:endParaRPr>
          </a:p>
          <a:p>
            <a:pPr marL="342900" indent="-342900">
              <a:buFont typeface="Arial" panose="020B0604020202020204" pitchFamily="34" charset="0"/>
              <a:buChar char="•"/>
            </a:pPr>
            <a:r>
              <a:rPr lang="en-GB" dirty="0">
                <a:solidFill>
                  <a:srgbClr val="003560"/>
                </a:solidFill>
              </a:rPr>
              <a:t>The service is free of charge for all students, employees, researchers, lecturers and guests of the RUB.</a:t>
            </a:r>
          </a:p>
          <a:p>
            <a:pPr marL="342900" indent="-342900">
              <a:buFont typeface="Arial" panose="020B0604020202020204" pitchFamily="34" charset="0"/>
              <a:buChar char="•"/>
            </a:pPr>
            <a:endParaRPr lang="en-GB" dirty="0">
              <a:solidFill>
                <a:srgbClr val="003560"/>
              </a:solidFill>
            </a:endParaRPr>
          </a:p>
          <a:p>
            <a:pPr marL="342900" indent="-342900">
              <a:buFont typeface="Arial" panose="020B0604020202020204" pitchFamily="34" charset="0"/>
              <a:buChar char="•"/>
            </a:pPr>
            <a:r>
              <a:rPr lang="en-GB" dirty="0">
                <a:solidFill>
                  <a:srgbClr val="003560"/>
                </a:solidFill>
              </a:rPr>
              <a:t>Further information on the escort service can be found here: https://services.ruhr-uni-bochum.de/de/begleitschutz </a:t>
            </a:r>
            <a:endParaRPr lang="de-DE" dirty="0">
              <a:solidFill>
                <a:srgbClr val="003560"/>
              </a:solidFill>
            </a:endParaRPr>
          </a:p>
        </p:txBody>
      </p:sp>
      <p:sp>
        <p:nvSpPr>
          <p:cNvPr id="4" name="Textfeld 3">
            <a:extLst>
              <a:ext uri="{FF2B5EF4-FFF2-40B4-BE49-F238E27FC236}">
                <a16:creationId xmlns:a16="http://schemas.microsoft.com/office/drawing/2014/main" id="{DC1FB495-1ACC-FCFC-8644-628CFA352961}"/>
              </a:ext>
            </a:extLst>
          </p:cNvPr>
          <p:cNvSpPr txBox="1"/>
          <p:nvPr/>
        </p:nvSpPr>
        <p:spPr>
          <a:xfrm>
            <a:off x="468280" y="863952"/>
            <a:ext cx="8429683" cy="1508105"/>
          </a:xfrm>
          <a:prstGeom prst="rect">
            <a:avLst/>
          </a:prstGeom>
          <a:noFill/>
        </p:spPr>
        <p:txBody>
          <a:bodyPr wrap="square" rtlCol="0">
            <a:spAutoFit/>
          </a:bodyPr>
          <a:lstStyle/>
          <a:p>
            <a:r>
              <a:rPr lang="en-GB" sz="2800" b="1" dirty="0">
                <a:solidFill>
                  <a:srgbClr val="003560"/>
                </a:solidFill>
                <a:cs typeface="Arial" pitchFamily="34" charset="0"/>
              </a:rPr>
              <a:t>Further support </a:t>
            </a:r>
          </a:p>
          <a:p>
            <a:endParaRPr lang="en-GB" sz="2800" b="1" dirty="0">
              <a:solidFill>
                <a:srgbClr val="003560"/>
              </a:solidFill>
              <a:cs typeface="Arial" pitchFamily="34" charset="0"/>
            </a:endParaRPr>
          </a:p>
          <a:p>
            <a:r>
              <a:rPr lang="en-GB" sz="2800" b="1" dirty="0">
                <a:solidFill>
                  <a:srgbClr val="003560"/>
                </a:solidFill>
                <a:cs typeface="Arial" pitchFamily="34" charset="0"/>
              </a:rPr>
              <a:t>RUB security personnel – accompanying service</a:t>
            </a:r>
            <a:endParaRPr lang="de-DE" sz="800" b="1" dirty="0">
              <a:solidFill>
                <a:srgbClr val="003560"/>
              </a:solidFill>
              <a:cs typeface="Arial" pitchFamily="34" charset="0"/>
            </a:endParaRPr>
          </a:p>
          <a:p>
            <a:endParaRPr lang="de-DE" sz="800" b="1" dirty="0">
              <a:solidFill>
                <a:srgbClr val="003560"/>
              </a:solidFill>
              <a:cs typeface="Arial" pitchFamily="34" charset="0"/>
            </a:endParaRPr>
          </a:p>
        </p:txBody>
      </p:sp>
    </p:spTree>
    <p:extLst>
      <p:ext uri="{BB962C8B-B14F-4D97-AF65-F5344CB8AC3E}">
        <p14:creationId xmlns:p14="http://schemas.microsoft.com/office/powerpoint/2010/main" val="28484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52566-2ADF-1852-511F-6FA9C539AF44}"/>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CD6ACAF4-A332-9432-98B4-A5FE0626058C}"/>
              </a:ext>
            </a:extLst>
          </p:cNvPr>
          <p:cNvSpPr txBox="1"/>
          <p:nvPr/>
        </p:nvSpPr>
        <p:spPr>
          <a:xfrm>
            <a:off x="468280" y="7142594"/>
            <a:ext cx="8429684"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sp>
        <p:nvSpPr>
          <p:cNvPr id="7" name="Textfeld 6">
            <a:extLst>
              <a:ext uri="{FF2B5EF4-FFF2-40B4-BE49-F238E27FC236}">
                <a16:creationId xmlns:a16="http://schemas.microsoft.com/office/drawing/2014/main" id="{EBB109EA-A16F-CDB8-27C1-DF7176808097}"/>
              </a:ext>
            </a:extLst>
          </p:cNvPr>
          <p:cNvSpPr txBox="1"/>
          <p:nvPr/>
        </p:nvSpPr>
        <p:spPr>
          <a:xfrm>
            <a:off x="468280" y="463519"/>
            <a:ext cx="4500594"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a:t>
            </a:r>
          </a:p>
        </p:txBody>
      </p:sp>
      <p:sp>
        <p:nvSpPr>
          <p:cNvPr id="4" name="Textfeld 3">
            <a:extLst>
              <a:ext uri="{FF2B5EF4-FFF2-40B4-BE49-F238E27FC236}">
                <a16:creationId xmlns:a16="http://schemas.microsoft.com/office/drawing/2014/main" id="{7D4DB368-D68A-0FB1-1999-BF441273AC99}"/>
              </a:ext>
            </a:extLst>
          </p:cNvPr>
          <p:cNvSpPr txBox="1"/>
          <p:nvPr/>
        </p:nvSpPr>
        <p:spPr>
          <a:xfrm>
            <a:off x="468280" y="737372"/>
            <a:ext cx="8429683" cy="523220"/>
          </a:xfrm>
          <a:prstGeom prst="rect">
            <a:avLst/>
          </a:prstGeom>
          <a:noFill/>
        </p:spPr>
        <p:txBody>
          <a:bodyPr wrap="square" rtlCol="0">
            <a:spAutoFit/>
          </a:bodyPr>
          <a:lstStyle/>
          <a:p>
            <a:r>
              <a:rPr lang="en-GB" sz="2800" b="1" kern="100" dirty="0">
                <a:solidFill>
                  <a:srgbClr val="003560"/>
                </a:solidFill>
                <a:ea typeface="Calibri" panose="020F0502020204030204" pitchFamily="34" charset="0"/>
              </a:rPr>
              <a:t>Social and psychological support</a:t>
            </a:r>
            <a:endParaRPr lang="en-GB" sz="2800" b="1" dirty="0">
              <a:solidFill>
                <a:srgbClr val="003560"/>
              </a:solidFill>
              <a:cs typeface="Arial" pitchFamily="34" charset="0"/>
            </a:endParaRPr>
          </a:p>
        </p:txBody>
      </p:sp>
      <p:sp>
        <p:nvSpPr>
          <p:cNvPr id="11" name="Textfeld 10">
            <a:extLst>
              <a:ext uri="{FF2B5EF4-FFF2-40B4-BE49-F238E27FC236}">
                <a16:creationId xmlns:a16="http://schemas.microsoft.com/office/drawing/2014/main" id="{FB4A4D62-ABEC-BACB-BF06-307508206D7E}"/>
              </a:ext>
            </a:extLst>
          </p:cNvPr>
          <p:cNvSpPr txBox="1"/>
          <p:nvPr/>
        </p:nvSpPr>
        <p:spPr>
          <a:xfrm>
            <a:off x="203199" y="1432374"/>
            <a:ext cx="9877425" cy="5114221"/>
          </a:xfrm>
          <a:prstGeom prst="rect">
            <a:avLst/>
          </a:prstGeom>
          <a:noFill/>
        </p:spPr>
        <p:txBody>
          <a:bodyPr wrap="square">
            <a:spAutoFit/>
          </a:bodyPr>
          <a:lstStyle/>
          <a:p>
            <a:pPr>
              <a:buNone/>
            </a:pPr>
            <a:endParaRPr lang="en-GB" b="1" kern="100" dirty="0">
              <a:solidFill>
                <a:srgbClr val="003560"/>
              </a:solidFill>
              <a:ea typeface="Calibri" panose="020F0502020204030204" pitchFamily="34" charset="0"/>
            </a:endParaRPr>
          </a:p>
          <a:p>
            <a:pPr marL="342900" indent="-342900">
              <a:spcAft>
                <a:spcPts val="200"/>
              </a:spcAft>
              <a:buFont typeface="Arial" panose="020B0604020202020204" pitchFamily="34" charset="0"/>
              <a:buChar char="•"/>
            </a:pPr>
            <a:r>
              <a:rPr lang="en-GB" b="1" kern="100" dirty="0">
                <a:solidFill>
                  <a:srgbClr val="003560"/>
                </a:solidFill>
                <a:ea typeface="Calibri" panose="020F0502020204030204" pitchFamily="34" charset="0"/>
              </a:rPr>
              <a:t>In cases of sexual harassment, exhibitionism, (digital) violence, stalking</a:t>
            </a:r>
          </a:p>
          <a:p>
            <a:pPr>
              <a:spcAft>
                <a:spcPts val="200"/>
              </a:spcAft>
              <a:buNone/>
            </a:pPr>
            <a:r>
              <a:rPr lang="en-GB" b="1" kern="100" dirty="0">
                <a:solidFill>
                  <a:srgbClr val="003560"/>
                </a:solidFill>
                <a:ea typeface="Calibri" panose="020F0502020204030204" pitchFamily="34" charset="0"/>
              </a:rPr>
              <a:t>On campus: In urgent cases, call the RUB Control Room on </a:t>
            </a:r>
            <a:r>
              <a:rPr lang="en-GB" sz="2800" b="1" kern="100" dirty="0">
                <a:solidFill>
                  <a:srgbClr val="003560"/>
                </a:solidFill>
                <a:ea typeface="Calibri" panose="020F0502020204030204" pitchFamily="34" charset="0"/>
              </a:rPr>
              <a:t>+49 234 32 23333 </a:t>
            </a:r>
            <a:r>
              <a:rPr lang="en-GB" b="1" kern="100" dirty="0">
                <a:solidFill>
                  <a:srgbClr val="003560"/>
                </a:solidFill>
                <a:ea typeface="Calibri" panose="020F0502020204030204" pitchFamily="34" charset="0"/>
              </a:rPr>
              <a:t>(depending on the threat, the RUB Control Room will forward you directly to the police). </a:t>
            </a:r>
          </a:p>
          <a:p>
            <a:pPr>
              <a:spcAft>
                <a:spcPts val="600"/>
              </a:spcAft>
              <a:buNone/>
            </a:pPr>
            <a:r>
              <a:rPr lang="en-GB" b="1" kern="100" dirty="0">
                <a:solidFill>
                  <a:srgbClr val="003560"/>
                </a:solidFill>
                <a:ea typeface="Calibri" panose="020F0502020204030204" pitchFamily="34" charset="0"/>
              </a:rPr>
              <a:t>Off campus: Telephone number 110 (police)</a:t>
            </a:r>
          </a:p>
          <a:p>
            <a:pPr>
              <a:spcAft>
                <a:spcPts val="600"/>
              </a:spcAft>
              <a:buNone/>
            </a:pPr>
            <a:r>
              <a:rPr lang="en-GB" b="1" kern="100" dirty="0">
                <a:solidFill>
                  <a:srgbClr val="003560"/>
                </a:solidFill>
                <a:ea typeface="Calibri" panose="020F0502020204030204" pitchFamily="34" charset="0"/>
              </a:rPr>
              <a:t>&gt;&gt;&gt; The RUB Legal Department will assist you in filing a report.</a:t>
            </a:r>
          </a:p>
          <a:p>
            <a:pPr>
              <a:buNone/>
            </a:pPr>
            <a:endParaRPr lang="en-GB" sz="1200" b="1" kern="100" dirty="0">
              <a:solidFill>
                <a:srgbClr val="003560"/>
              </a:solidFill>
              <a:ea typeface="Calibri" panose="020F0502020204030204" pitchFamily="34" charset="0"/>
            </a:endParaRPr>
          </a:p>
          <a:p>
            <a:pPr marL="342900" indent="-342900">
              <a:spcAft>
                <a:spcPts val="200"/>
              </a:spcAft>
              <a:buFont typeface="Arial" panose="020B0604020202020204" pitchFamily="34" charset="0"/>
              <a:buChar char="•"/>
            </a:pPr>
            <a:r>
              <a:rPr lang="en-GB" b="1" kern="100" dirty="0">
                <a:solidFill>
                  <a:srgbClr val="003560"/>
                </a:solidFill>
                <a:ea typeface="Calibri" panose="020F0502020204030204" pitchFamily="34" charset="0"/>
              </a:rPr>
              <a:t>Psychological counselling for RUB students</a:t>
            </a:r>
          </a:p>
          <a:p>
            <a:pPr>
              <a:spcAft>
                <a:spcPts val="200"/>
              </a:spcAft>
            </a:pPr>
            <a:r>
              <a:rPr lang="en-GB" b="1" kern="100" dirty="0">
                <a:solidFill>
                  <a:srgbClr val="003560"/>
                </a:solidFill>
                <a:ea typeface="Calibri" panose="020F0502020204030204" pitchFamily="34" charset="0"/>
              </a:rPr>
              <a:t>Telephone consultation hours: </a:t>
            </a:r>
            <a:r>
              <a:rPr lang="en-GB" sz="2800" b="1" kern="100" dirty="0">
                <a:solidFill>
                  <a:srgbClr val="003560"/>
                </a:solidFill>
                <a:ea typeface="Calibri" panose="020F0502020204030204" pitchFamily="34" charset="0"/>
              </a:rPr>
              <a:t>+49 234 32 22317 </a:t>
            </a:r>
            <a:r>
              <a:rPr lang="en-GB" b="1" kern="100" dirty="0">
                <a:solidFill>
                  <a:srgbClr val="003560"/>
                </a:solidFill>
                <a:ea typeface="Calibri" panose="020F0502020204030204" pitchFamily="34" charset="0"/>
              </a:rPr>
              <a:t>(Mondays 13-14 pm)</a:t>
            </a:r>
          </a:p>
          <a:p>
            <a:endParaRPr lang="en-GB" sz="1200" b="1" kern="100" dirty="0">
              <a:solidFill>
                <a:srgbClr val="003560"/>
              </a:solidFill>
              <a:ea typeface="Calibri" panose="020F0502020204030204" pitchFamily="34" charset="0"/>
            </a:endParaRPr>
          </a:p>
          <a:p>
            <a:pPr marL="342900" indent="-342900">
              <a:spcAft>
                <a:spcPts val="200"/>
              </a:spcAft>
              <a:buFont typeface="Arial" panose="020B0604020202020204" pitchFamily="34" charset="0"/>
              <a:buChar char="•"/>
            </a:pPr>
            <a:r>
              <a:rPr lang="en-GB" b="1" kern="100" dirty="0">
                <a:solidFill>
                  <a:srgbClr val="003560"/>
                </a:solidFill>
                <a:ea typeface="Calibri" panose="020F0502020204030204" pitchFamily="34" charset="0"/>
              </a:rPr>
              <a:t>Anti-Discrimination Office </a:t>
            </a:r>
          </a:p>
          <a:p>
            <a:pPr>
              <a:spcAft>
                <a:spcPts val="200"/>
              </a:spcAft>
            </a:pPr>
            <a:r>
              <a:rPr lang="en-GB" b="1" kern="100" dirty="0">
                <a:solidFill>
                  <a:srgbClr val="003560"/>
                </a:solidFill>
                <a:ea typeface="Calibri" panose="020F0502020204030204" pitchFamily="34" charset="0"/>
              </a:rPr>
              <a:t>Central counselling, mediation and information centre for all persons and institutions at the university who experience or observe discrimination or need support on this issue. Counselling is provided by individual appointment, which can be made by registering at: </a:t>
            </a:r>
            <a:r>
              <a:rPr lang="en-GB" sz="2800" b="1" kern="100" dirty="0">
                <a:solidFill>
                  <a:srgbClr val="003560"/>
                </a:solidFill>
                <a:ea typeface="Calibri" panose="020F0502020204030204" pitchFamily="34" charset="0"/>
              </a:rPr>
              <a:t>antidiskriminierung@rub.de</a:t>
            </a:r>
            <a:endParaRPr lang="de-DE" sz="2800" b="1" kern="100" dirty="0">
              <a:solidFill>
                <a:srgbClr val="003560"/>
              </a:solidFill>
              <a:ea typeface="Calibri" panose="020F0502020204030204" pitchFamily="34" charset="0"/>
            </a:endParaRPr>
          </a:p>
        </p:txBody>
      </p:sp>
    </p:spTree>
    <p:extLst>
      <p:ext uri="{BB962C8B-B14F-4D97-AF65-F5344CB8AC3E}">
        <p14:creationId xmlns:p14="http://schemas.microsoft.com/office/powerpoint/2010/main" val="77264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468280" y="767388"/>
            <a:ext cx="7978466" cy="523220"/>
          </a:xfrm>
          <a:prstGeom prst="rect">
            <a:avLst/>
          </a:prstGeom>
          <a:noFill/>
          <a:ln w="9525">
            <a:noFill/>
            <a:miter lim="800000"/>
            <a:headEnd/>
            <a:tailEnd/>
          </a:ln>
        </p:spPr>
        <p:txBody>
          <a:bodyPr wrap="none">
            <a:spAutoFit/>
          </a:bodyPr>
          <a:lstStyle/>
          <a:p>
            <a:r>
              <a:rPr lang="de-DE" sz="2800" b="1" dirty="0">
                <a:solidFill>
                  <a:schemeClr val="tx2">
                    <a:lumMod val="75000"/>
                  </a:schemeClr>
                </a:solidFill>
                <a:latin typeface="Arial" pitchFamily="34" charset="0"/>
                <a:cs typeface="Arial" pitchFamily="34" charset="0"/>
              </a:rPr>
              <a:t>Escape and Rescue </a:t>
            </a:r>
            <a:r>
              <a:rPr lang="de-DE" sz="2800" b="1" dirty="0" err="1">
                <a:solidFill>
                  <a:schemeClr val="tx2">
                    <a:lumMod val="75000"/>
                  </a:schemeClr>
                </a:solidFill>
                <a:latin typeface="Arial" pitchFamily="34" charset="0"/>
                <a:cs typeface="Arial" pitchFamily="34" charset="0"/>
              </a:rPr>
              <a:t>Routes</a:t>
            </a:r>
            <a:r>
              <a:rPr lang="de-DE" sz="2800" b="1" dirty="0">
                <a:solidFill>
                  <a:schemeClr val="tx2">
                    <a:lumMod val="75000"/>
                  </a:schemeClr>
                </a:solidFill>
                <a:latin typeface="Arial" pitchFamily="34" charset="0"/>
                <a:cs typeface="Arial" pitchFamily="34" charset="0"/>
              </a:rPr>
              <a:t>, Emergency Exits</a:t>
            </a:r>
            <a:endParaRPr lang="de-DE" sz="2800" dirty="0">
              <a:solidFill>
                <a:schemeClr val="tx2">
                  <a:lumMod val="75000"/>
                </a:schemeClr>
              </a:solidFill>
              <a:latin typeface="Arial" pitchFamily="34" charset="0"/>
              <a:cs typeface="Arial" pitchFamily="34" charset="0"/>
            </a:endParaRPr>
          </a:p>
        </p:txBody>
      </p:sp>
      <p:pic>
        <p:nvPicPr>
          <p:cNvPr id="18"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7277" y="5517409"/>
            <a:ext cx="3733382" cy="178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verkeilte Tür"/>
          <p:cNvPicPr>
            <a:picLocks noGrp="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1704" y="2603591"/>
            <a:ext cx="2448685" cy="184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1694" y="4606434"/>
            <a:ext cx="2294798" cy="286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fik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72501" y="1445450"/>
            <a:ext cx="284321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ultiplizieren 1"/>
          <p:cNvSpPr/>
          <p:nvPr/>
        </p:nvSpPr>
        <p:spPr>
          <a:xfrm>
            <a:off x="8035893" y="6294754"/>
            <a:ext cx="677334" cy="533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Multiplizieren 11"/>
          <p:cNvSpPr/>
          <p:nvPr/>
        </p:nvSpPr>
        <p:spPr>
          <a:xfrm>
            <a:off x="8035893" y="3406578"/>
            <a:ext cx="677334" cy="533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68B0FD00-1E75-9E48-B86B-0197D391809A}"/>
              </a:ext>
            </a:extLst>
          </p:cNvPr>
          <p:cNvSpPr txBox="1"/>
          <p:nvPr/>
        </p:nvSpPr>
        <p:spPr>
          <a:xfrm>
            <a:off x="202224" y="1582399"/>
            <a:ext cx="6970277" cy="4093428"/>
          </a:xfrm>
          <a:prstGeom prst="rect">
            <a:avLst/>
          </a:prstGeom>
          <a:noFill/>
        </p:spPr>
        <p:txBody>
          <a:bodyPr wrap="square">
            <a:spAutoFit/>
          </a:bodyPr>
          <a:lstStyle/>
          <a:p>
            <a:pPr marL="315011" indent="-315011">
              <a:buFont typeface="Wingdings" panose="05000000000000000000" pitchFamily="2" charset="2"/>
              <a:buChar char="§"/>
              <a:defRPr/>
            </a:pPr>
            <a:r>
              <a:rPr lang="de-DE" altLang="de-DE" dirty="0" err="1">
                <a:solidFill>
                  <a:srgbClr val="002060"/>
                </a:solidFill>
              </a:rPr>
              <a:t>Circulation</a:t>
            </a:r>
            <a:r>
              <a:rPr lang="de-DE" altLang="de-DE" dirty="0">
                <a:solidFill>
                  <a:srgbClr val="002060"/>
                </a:solidFill>
              </a:rPr>
              <a:t> </a:t>
            </a:r>
            <a:r>
              <a:rPr lang="de-DE" altLang="de-DE" dirty="0" err="1">
                <a:solidFill>
                  <a:srgbClr val="002060"/>
                </a:solidFill>
              </a:rPr>
              <a:t>areas</a:t>
            </a:r>
            <a:r>
              <a:rPr lang="de-DE" altLang="de-DE" dirty="0">
                <a:solidFill>
                  <a:srgbClr val="002060"/>
                </a:solidFill>
              </a:rPr>
              <a:t> (e.g. </a:t>
            </a:r>
            <a:r>
              <a:rPr lang="de-DE" altLang="de-DE" dirty="0" err="1">
                <a:solidFill>
                  <a:srgbClr val="002060"/>
                </a:solidFill>
              </a:rPr>
              <a:t>hallways</a:t>
            </a:r>
            <a:r>
              <a:rPr lang="de-DE" altLang="de-DE" dirty="0">
                <a:solidFill>
                  <a:srgbClr val="002060"/>
                </a:solidFill>
              </a:rPr>
              <a:t>, </a:t>
            </a:r>
            <a:r>
              <a:rPr lang="de-DE" altLang="de-DE" dirty="0" err="1">
                <a:solidFill>
                  <a:srgbClr val="002060"/>
                </a:solidFill>
              </a:rPr>
              <a:t>corridors</a:t>
            </a:r>
            <a:r>
              <a:rPr lang="de-DE" altLang="de-DE" dirty="0">
                <a:solidFill>
                  <a:srgbClr val="002060"/>
                </a:solidFill>
              </a:rPr>
              <a:t>) </a:t>
            </a:r>
            <a:r>
              <a:rPr lang="de-DE" altLang="de-DE" dirty="0" err="1">
                <a:solidFill>
                  <a:srgbClr val="002060"/>
                </a:solidFill>
              </a:rPr>
              <a:t>as</a:t>
            </a:r>
            <a:r>
              <a:rPr lang="de-DE" altLang="de-DE" dirty="0">
                <a:solidFill>
                  <a:srgbClr val="002060"/>
                </a:solidFill>
              </a:rPr>
              <a:t> </a:t>
            </a:r>
            <a:r>
              <a:rPr lang="de-DE" altLang="de-DE" dirty="0" err="1">
                <a:solidFill>
                  <a:srgbClr val="002060"/>
                </a:solidFill>
              </a:rPr>
              <a:t>well</a:t>
            </a:r>
            <a:r>
              <a:rPr lang="de-DE" altLang="de-DE" dirty="0">
                <a:solidFill>
                  <a:srgbClr val="002060"/>
                </a:solidFill>
              </a:rPr>
              <a:t> </a:t>
            </a:r>
            <a:r>
              <a:rPr lang="de-DE" altLang="de-DE" dirty="0" err="1">
                <a:solidFill>
                  <a:srgbClr val="002060"/>
                </a:solidFill>
              </a:rPr>
              <a:t>as</a:t>
            </a:r>
            <a:r>
              <a:rPr lang="de-DE" altLang="de-DE" dirty="0">
                <a:solidFill>
                  <a:srgbClr val="002060"/>
                </a:solidFill>
              </a:rPr>
              <a:t> </a:t>
            </a:r>
            <a:r>
              <a:rPr lang="de-DE" altLang="de-DE" dirty="0" err="1">
                <a:solidFill>
                  <a:srgbClr val="002060"/>
                </a:solidFill>
              </a:rPr>
              <a:t>escape</a:t>
            </a:r>
            <a:r>
              <a:rPr lang="de-DE" altLang="de-DE" dirty="0">
                <a:solidFill>
                  <a:srgbClr val="002060"/>
                </a:solidFill>
              </a:rPr>
              <a:t> and </a:t>
            </a:r>
            <a:r>
              <a:rPr lang="de-DE" altLang="de-DE" dirty="0" err="1">
                <a:solidFill>
                  <a:srgbClr val="002060"/>
                </a:solidFill>
              </a:rPr>
              <a:t>rescue</a:t>
            </a:r>
            <a:r>
              <a:rPr lang="de-DE" altLang="de-DE" dirty="0">
                <a:solidFill>
                  <a:srgbClr val="002060"/>
                </a:solidFill>
              </a:rPr>
              <a:t> </a:t>
            </a:r>
            <a:r>
              <a:rPr lang="de-DE" altLang="de-DE" dirty="0" err="1">
                <a:solidFill>
                  <a:srgbClr val="002060"/>
                </a:solidFill>
              </a:rPr>
              <a:t>routes</a:t>
            </a:r>
            <a:r>
              <a:rPr lang="de-DE" altLang="de-DE" dirty="0">
                <a:solidFill>
                  <a:srgbClr val="002060"/>
                </a:solidFill>
              </a:rPr>
              <a:t> </a:t>
            </a:r>
            <a:r>
              <a:rPr lang="en-US" altLang="de-DE" dirty="0">
                <a:solidFill>
                  <a:srgbClr val="002060"/>
                </a:solidFill>
              </a:rPr>
              <a:t>may not be restricted and must be kept clear at all times.</a:t>
            </a:r>
            <a:r>
              <a:rPr lang="de-DE" altLang="de-DE" dirty="0">
                <a:solidFill>
                  <a:srgbClr val="002060"/>
                </a:solidFill>
              </a:rPr>
              <a:t> Never </a:t>
            </a:r>
            <a:r>
              <a:rPr lang="de-DE" altLang="de-DE" dirty="0" err="1">
                <a:solidFill>
                  <a:srgbClr val="002060"/>
                </a:solidFill>
              </a:rPr>
              <a:t>store</a:t>
            </a:r>
            <a:r>
              <a:rPr lang="de-DE" altLang="de-DE" dirty="0">
                <a:solidFill>
                  <a:srgbClr val="002060"/>
                </a:solidFill>
              </a:rPr>
              <a:t> </a:t>
            </a:r>
            <a:r>
              <a:rPr lang="de-DE" altLang="de-DE" dirty="0" err="1">
                <a:solidFill>
                  <a:srgbClr val="002060"/>
                </a:solidFill>
              </a:rPr>
              <a:t>objects</a:t>
            </a:r>
            <a:r>
              <a:rPr lang="de-DE" altLang="de-DE" dirty="0">
                <a:solidFill>
                  <a:srgbClr val="002060"/>
                </a:solidFill>
              </a:rPr>
              <a:t> </a:t>
            </a:r>
            <a:r>
              <a:rPr lang="de-DE" altLang="de-DE" dirty="0" err="1">
                <a:solidFill>
                  <a:srgbClr val="002060"/>
                </a:solidFill>
              </a:rPr>
              <a:t>or</a:t>
            </a:r>
            <a:r>
              <a:rPr lang="de-DE" altLang="de-DE" dirty="0">
                <a:solidFill>
                  <a:srgbClr val="002060"/>
                </a:solidFill>
              </a:rPr>
              <a:t> </a:t>
            </a:r>
            <a:r>
              <a:rPr lang="de-DE" altLang="de-DE" dirty="0" err="1">
                <a:solidFill>
                  <a:srgbClr val="002060"/>
                </a:solidFill>
              </a:rPr>
              <a:t>items</a:t>
            </a:r>
            <a:r>
              <a:rPr lang="de-DE" altLang="de-DE" dirty="0">
                <a:solidFill>
                  <a:srgbClr val="002060"/>
                </a:solidFill>
              </a:rPr>
              <a:t> </a:t>
            </a:r>
            <a:r>
              <a:rPr lang="de-DE" altLang="de-DE" dirty="0" err="1">
                <a:solidFill>
                  <a:srgbClr val="002060"/>
                </a:solidFill>
              </a:rPr>
              <a:t>here</a:t>
            </a:r>
            <a:r>
              <a:rPr lang="de-DE" altLang="de-DE" dirty="0">
                <a:solidFill>
                  <a:srgbClr val="002060"/>
                </a:solidFill>
              </a:rPr>
              <a:t> (not </a:t>
            </a:r>
            <a:r>
              <a:rPr lang="de-DE" altLang="de-DE" dirty="0" err="1">
                <a:solidFill>
                  <a:srgbClr val="002060"/>
                </a:solidFill>
              </a:rPr>
              <a:t>even</a:t>
            </a:r>
            <a:r>
              <a:rPr lang="de-DE" altLang="de-DE" dirty="0">
                <a:solidFill>
                  <a:srgbClr val="002060"/>
                </a:solidFill>
              </a:rPr>
              <a:t> </a:t>
            </a:r>
            <a:r>
              <a:rPr lang="de-DE" altLang="de-DE" dirty="0" err="1">
                <a:solidFill>
                  <a:srgbClr val="002060"/>
                </a:solidFill>
              </a:rPr>
              <a:t>temporarily</a:t>
            </a:r>
            <a:r>
              <a:rPr lang="de-DE" altLang="de-DE" dirty="0">
                <a:solidFill>
                  <a:srgbClr val="002060"/>
                </a:solidFill>
              </a:rPr>
              <a:t>!)</a:t>
            </a:r>
          </a:p>
          <a:p>
            <a:pPr marL="378013" lvl="1">
              <a:defRPr/>
            </a:pPr>
            <a:endParaRPr lang="de-DE" dirty="0">
              <a:solidFill>
                <a:srgbClr val="002060"/>
              </a:solidFill>
            </a:endParaRPr>
          </a:p>
          <a:p>
            <a:pPr marL="315011" indent="-315011">
              <a:buFont typeface="Wingdings" panose="05000000000000000000" pitchFamily="2" charset="2"/>
              <a:buChar char="§"/>
              <a:defRPr/>
            </a:pPr>
            <a:r>
              <a:rPr lang="de-DE" altLang="de-DE" dirty="0">
                <a:solidFill>
                  <a:srgbClr val="002060"/>
                </a:solidFill>
              </a:rPr>
              <a:t>Keep </a:t>
            </a:r>
            <a:r>
              <a:rPr lang="en-US" altLang="de-DE" dirty="0">
                <a:solidFill>
                  <a:srgbClr val="002060"/>
                </a:solidFill>
              </a:rPr>
              <a:t>smoke / fire control doors and emergency exits closed but not locked. </a:t>
            </a:r>
            <a:r>
              <a:rPr lang="en-US" dirty="0">
                <a:solidFill>
                  <a:srgbClr val="002060"/>
                </a:solidFill>
              </a:rPr>
              <a:t>They must be easy to open from the inside at any time without tools.</a:t>
            </a:r>
          </a:p>
          <a:p>
            <a:pPr marL="693024" lvl="1" indent="-315011">
              <a:buFont typeface="Wingdings" panose="05000000000000000000" pitchFamily="2" charset="2"/>
              <a:buChar char="§"/>
              <a:defRPr/>
            </a:pPr>
            <a:endParaRPr lang="de-DE" dirty="0">
              <a:solidFill>
                <a:srgbClr val="002060"/>
              </a:solidFill>
            </a:endParaRPr>
          </a:p>
          <a:p>
            <a:pPr marL="315011" indent="-315011">
              <a:buFont typeface="Wingdings" panose="05000000000000000000" pitchFamily="2" charset="2"/>
              <a:buChar char="§"/>
              <a:defRPr/>
            </a:pPr>
            <a:r>
              <a:rPr lang="en-US" dirty="0">
                <a:solidFill>
                  <a:srgbClr val="002060"/>
                </a:solidFill>
              </a:rPr>
              <a:t>Do not leave smoke / fire control doors wedged open</a:t>
            </a:r>
            <a:r>
              <a:rPr lang="de-DE" dirty="0">
                <a:solidFill>
                  <a:srgbClr val="002060"/>
                </a:solidFill>
              </a:rPr>
              <a:t>.</a:t>
            </a:r>
          </a:p>
          <a:p>
            <a:pPr>
              <a:defRPr/>
            </a:pPr>
            <a:endParaRPr lang="de-DE" dirty="0">
              <a:solidFill>
                <a:srgbClr val="002060"/>
              </a:solidFill>
            </a:endParaRPr>
          </a:p>
          <a:p>
            <a:pPr marL="315011" indent="-315011">
              <a:buFont typeface="Wingdings" panose="05000000000000000000" pitchFamily="2" charset="2"/>
              <a:buChar char="§"/>
              <a:defRPr/>
            </a:pPr>
            <a:r>
              <a:rPr lang="en-US" dirty="0">
                <a:solidFill>
                  <a:srgbClr val="002060"/>
                </a:solidFill>
              </a:rPr>
              <a:t>Emergency exits, escape and rescue routes shall be visibly and permanently marked.</a:t>
            </a:r>
            <a:endParaRPr lang="de-DE" dirty="0">
              <a:solidFill>
                <a:srgbClr val="002060"/>
              </a:solidFill>
            </a:endParaRPr>
          </a:p>
        </p:txBody>
      </p:sp>
      <p:sp>
        <p:nvSpPr>
          <p:cNvPr id="7" name="Textfeld 6">
            <a:extLst>
              <a:ext uri="{FF2B5EF4-FFF2-40B4-BE49-F238E27FC236}">
                <a16:creationId xmlns:a16="http://schemas.microsoft.com/office/drawing/2014/main" id="{4D7D9446-2A66-3E5D-76BB-5D9F8AF10E65}"/>
              </a:ext>
            </a:extLst>
          </p:cNvPr>
          <p:cNvSpPr txBox="1"/>
          <p:nvPr/>
        </p:nvSpPr>
        <p:spPr>
          <a:xfrm>
            <a:off x="468279" y="450355"/>
            <a:ext cx="6389721" cy="307777"/>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 / </a:t>
            </a:r>
            <a:r>
              <a:rPr lang="de-DE" sz="1000" b="1" dirty="0" err="1">
                <a:solidFill>
                  <a:srgbClr val="003560"/>
                </a:solidFill>
                <a:latin typeface="Arial" pitchFamily="34" charset="0"/>
                <a:cs typeface="Arial" pitchFamily="34" charset="0"/>
              </a:rPr>
              <a:t>Occupational</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Safety</a:t>
            </a:r>
            <a:r>
              <a:rPr lang="de-DE" sz="1000" b="1" dirty="0">
                <a:solidFill>
                  <a:srgbClr val="003560"/>
                </a:solidFill>
                <a:latin typeface="Arial" pitchFamily="34" charset="0"/>
                <a:cs typeface="Arial" pitchFamily="34" charset="0"/>
              </a:rPr>
              <a:t> and Environment </a:t>
            </a:r>
            <a:r>
              <a:rPr lang="de-DE" sz="1000" b="1" dirty="0" err="1">
                <a:solidFill>
                  <a:srgbClr val="003560"/>
                </a:solidFill>
                <a:latin typeface="Arial" pitchFamily="34" charset="0"/>
                <a:cs typeface="Arial" pitchFamily="34" charset="0"/>
              </a:rPr>
              <a:t>Protection</a:t>
            </a:r>
            <a:r>
              <a:rPr lang="de-DE" sz="1000" b="1" dirty="0">
                <a:solidFill>
                  <a:srgbClr val="003560"/>
                </a:solidFill>
                <a:latin typeface="Arial" pitchFamily="34" charset="0"/>
                <a:cs typeface="Arial" pitchFamily="34" charset="0"/>
              </a:rPr>
              <a:t> Unit</a:t>
            </a:r>
          </a:p>
          <a:p>
            <a:r>
              <a:rPr lang="de-DE" sz="1000" dirty="0">
                <a:solidFill>
                  <a:srgbClr val="003560"/>
                </a:solidFill>
                <a:latin typeface="Arial" pitchFamily="34" charset="0"/>
                <a:cs typeface="Arial" pitchFamily="34" charset="0"/>
              </a:rPr>
              <a:t> </a:t>
            </a:r>
          </a:p>
        </p:txBody>
      </p:sp>
      <p:sp>
        <p:nvSpPr>
          <p:cNvPr id="8" name="Textfeld 7">
            <a:extLst>
              <a:ext uri="{FF2B5EF4-FFF2-40B4-BE49-F238E27FC236}">
                <a16:creationId xmlns:a16="http://schemas.microsoft.com/office/drawing/2014/main" id="{47E4AFC5-B95A-C3A0-15DF-5AE5892A86D4}"/>
              </a:ext>
            </a:extLst>
          </p:cNvPr>
          <p:cNvSpPr txBox="1"/>
          <p:nvPr/>
        </p:nvSpPr>
        <p:spPr>
          <a:xfrm>
            <a:off x="468280" y="7142594"/>
            <a:ext cx="2294798"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spTree>
    <p:extLst>
      <p:ext uri="{BB962C8B-B14F-4D97-AF65-F5344CB8AC3E}">
        <p14:creationId xmlns:p14="http://schemas.microsoft.com/office/powerpoint/2010/main" val="424851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44298" y="868330"/>
            <a:ext cx="4338824" cy="523220"/>
          </a:xfrm>
          <a:prstGeom prst="rect">
            <a:avLst/>
          </a:prstGeom>
          <a:noFill/>
          <a:ln w="9525">
            <a:noFill/>
            <a:miter lim="800000"/>
            <a:headEnd/>
            <a:tailEnd/>
          </a:ln>
        </p:spPr>
        <p:txBody>
          <a:bodyPr wrap="square">
            <a:spAutoFit/>
          </a:bodyPr>
          <a:lstStyle/>
          <a:p>
            <a:pPr>
              <a:spcBef>
                <a:spcPct val="50000"/>
              </a:spcBef>
            </a:pPr>
            <a:r>
              <a:rPr lang="de-DE" sz="2800" b="1" dirty="0" err="1">
                <a:solidFill>
                  <a:schemeClr val="tx2">
                    <a:lumMod val="75000"/>
                  </a:schemeClr>
                </a:solidFill>
              </a:rPr>
              <a:t>Escape</a:t>
            </a:r>
            <a:r>
              <a:rPr lang="de-DE" sz="2800" b="1" dirty="0">
                <a:solidFill>
                  <a:schemeClr val="tx2">
                    <a:lumMod val="75000"/>
                  </a:schemeClr>
                </a:solidFill>
              </a:rPr>
              <a:t> </a:t>
            </a:r>
            <a:r>
              <a:rPr lang="de-DE" sz="2800" b="1" dirty="0" err="1">
                <a:solidFill>
                  <a:schemeClr val="tx2">
                    <a:lumMod val="75000"/>
                  </a:schemeClr>
                </a:solidFill>
              </a:rPr>
              <a:t>and</a:t>
            </a:r>
            <a:r>
              <a:rPr lang="de-DE" sz="2800" b="1" dirty="0">
                <a:solidFill>
                  <a:schemeClr val="tx2">
                    <a:lumMod val="75000"/>
                  </a:schemeClr>
                </a:solidFill>
              </a:rPr>
              <a:t> </a:t>
            </a:r>
            <a:r>
              <a:rPr lang="de-DE" sz="2800" b="1" dirty="0" err="1">
                <a:solidFill>
                  <a:schemeClr val="tx2">
                    <a:lumMod val="75000"/>
                  </a:schemeClr>
                </a:solidFill>
              </a:rPr>
              <a:t>Rescue</a:t>
            </a:r>
            <a:r>
              <a:rPr lang="de-DE" sz="2800" b="1" dirty="0">
                <a:solidFill>
                  <a:schemeClr val="tx2">
                    <a:lumMod val="75000"/>
                  </a:schemeClr>
                </a:solidFill>
              </a:rPr>
              <a:t> </a:t>
            </a:r>
            <a:r>
              <a:rPr lang="de-DE" sz="2800" b="1" dirty="0" err="1">
                <a:solidFill>
                  <a:schemeClr val="tx2">
                    <a:lumMod val="75000"/>
                  </a:schemeClr>
                </a:solidFill>
              </a:rPr>
              <a:t>Routes</a:t>
            </a:r>
            <a:endParaRPr lang="de-DE" sz="2800" b="1" dirty="0">
              <a:solidFill>
                <a:schemeClr val="tx2">
                  <a:lumMod val="75000"/>
                </a:schemeClr>
              </a:solidFill>
            </a:endParaRPr>
          </a:p>
        </p:txBody>
      </p:sp>
      <p:sp>
        <p:nvSpPr>
          <p:cNvPr id="10" name="Textfeld 9"/>
          <p:cNvSpPr txBox="1"/>
          <p:nvPr/>
        </p:nvSpPr>
        <p:spPr>
          <a:xfrm>
            <a:off x="468280" y="7142594"/>
            <a:ext cx="8429684"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sp>
        <p:nvSpPr>
          <p:cNvPr id="8" name="Textfeld 7"/>
          <p:cNvSpPr txBox="1"/>
          <p:nvPr/>
        </p:nvSpPr>
        <p:spPr>
          <a:xfrm>
            <a:off x="467922" y="393987"/>
            <a:ext cx="6320503"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 / </a:t>
            </a:r>
            <a:r>
              <a:rPr lang="de-DE" sz="1000" b="1" dirty="0" err="1">
                <a:solidFill>
                  <a:srgbClr val="003560"/>
                </a:solidFill>
                <a:latin typeface="Arial" pitchFamily="34" charset="0"/>
                <a:cs typeface="Arial" pitchFamily="34" charset="0"/>
              </a:rPr>
              <a:t>Occupational</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Safety</a:t>
            </a:r>
            <a:r>
              <a:rPr lang="de-DE" sz="1000" b="1" dirty="0">
                <a:solidFill>
                  <a:srgbClr val="003560"/>
                </a:solidFill>
                <a:latin typeface="Arial" pitchFamily="34" charset="0"/>
                <a:cs typeface="Arial" pitchFamily="34" charset="0"/>
              </a:rPr>
              <a:t> and Environment </a:t>
            </a:r>
            <a:r>
              <a:rPr lang="de-DE" sz="1000" b="1" dirty="0" err="1">
                <a:solidFill>
                  <a:srgbClr val="003560"/>
                </a:solidFill>
                <a:latin typeface="Arial" pitchFamily="34" charset="0"/>
                <a:cs typeface="Arial" pitchFamily="34" charset="0"/>
              </a:rPr>
              <a:t>Protection</a:t>
            </a:r>
            <a:r>
              <a:rPr lang="de-DE" sz="1000" b="1" dirty="0">
                <a:solidFill>
                  <a:srgbClr val="003560"/>
                </a:solidFill>
                <a:latin typeface="Arial" pitchFamily="34" charset="0"/>
                <a:cs typeface="Arial" pitchFamily="34" charset="0"/>
              </a:rPr>
              <a:t> Unit</a:t>
            </a:r>
          </a:p>
        </p:txBody>
      </p:sp>
      <p:pic>
        <p:nvPicPr>
          <p:cNvPr id="2" name="Grafik 15">
            <a:extLst>
              <a:ext uri="{FF2B5EF4-FFF2-40B4-BE49-F238E27FC236}">
                <a16:creationId xmlns:a16="http://schemas.microsoft.com/office/drawing/2014/main" id="{15E89DE9-B4DB-C265-9874-93D2F31E2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445" y="694461"/>
            <a:ext cx="4932900" cy="686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a:extLst>
              <a:ext uri="{FF2B5EF4-FFF2-40B4-BE49-F238E27FC236}">
                <a16:creationId xmlns:a16="http://schemas.microsoft.com/office/drawing/2014/main" id="{4A883522-185D-5A4C-B587-0587B3F18CD8}"/>
              </a:ext>
            </a:extLst>
          </p:cNvPr>
          <p:cNvSpPr txBox="1"/>
          <p:nvPr/>
        </p:nvSpPr>
        <p:spPr>
          <a:xfrm>
            <a:off x="344298" y="1788949"/>
            <a:ext cx="4338824" cy="1938992"/>
          </a:xfrm>
          <a:prstGeom prst="rect">
            <a:avLst/>
          </a:prstGeom>
          <a:noFill/>
        </p:spPr>
        <p:txBody>
          <a:bodyPr wrap="square">
            <a:spAutoFit/>
          </a:bodyPr>
          <a:lstStyle/>
          <a:p>
            <a:r>
              <a:rPr lang="de-DE" altLang="de-DE" sz="2000" b="1" dirty="0" err="1">
                <a:solidFill>
                  <a:srgbClr val="002060"/>
                </a:solidFill>
                <a:latin typeface="Arial" panose="020B0604020202020204" pitchFamily="34" charset="0"/>
                <a:cs typeface="Arial" panose="020B0604020202020204" pitchFamily="34" charset="0"/>
              </a:rPr>
              <a:t>Example</a:t>
            </a:r>
            <a:r>
              <a:rPr lang="de-DE" altLang="de-DE" sz="2000" b="1" dirty="0">
                <a:solidFill>
                  <a:srgbClr val="002060"/>
                </a:solidFill>
                <a:latin typeface="Arial" panose="020B0604020202020204" pitchFamily="34" charset="0"/>
                <a:cs typeface="Arial" panose="020B0604020202020204" pitchFamily="34" charset="0"/>
              </a:rPr>
              <a:t> </a:t>
            </a:r>
            <a:r>
              <a:rPr lang="de-DE" altLang="de-DE" sz="2000" b="1" dirty="0" err="1">
                <a:solidFill>
                  <a:srgbClr val="002060"/>
                </a:solidFill>
                <a:latin typeface="Arial" panose="020B0604020202020204" pitchFamily="34" charset="0"/>
                <a:cs typeface="Arial" panose="020B0604020202020204" pitchFamily="34" charset="0"/>
              </a:rPr>
              <a:t>of</a:t>
            </a:r>
            <a:r>
              <a:rPr lang="de-DE" altLang="de-DE" sz="2000" b="1" dirty="0">
                <a:solidFill>
                  <a:srgbClr val="002060"/>
                </a:solidFill>
                <a:latin typeface="Arial" panose="020B0604020202020204" pitchFamily="34" charset="0"/>
                <a:cs typeface="Arial" panose="020B0604020202020204" pitchFamily="34" charset="0"/>
              </a:rPr>
              <a:t> an </a:t>
            </a:r>
            <a:r>
              <a:rPr lang="de-DE" altLang="de-DE" sz="2000" b="1" dirty="0" err="1">
                <a:solidFill>
                  <a:srgbClr val="002060"/>
                </a:solidFill>
                <a:latin typeface="Arial" panose="020B0604020202020204" pitchFamily="34" charset="0"/>
                <a:cs typeface="Arial" panose="020B0604020202020204" pitchFamily="34" charset="0"/>
              </a:rPr>
              <a:t>Evacutation</a:t>
            </a:r>
            <a:r>
              <a:rPr lang="de-DE" altLang="de-DE" sz="2000" b="1" dirty="0">
                <a:solidFill>
                  <a:srgbClr val="002060"/>
                </a:solidFill>
                <a:latin typeface="Arial" panose="020B0604020202020204" pitchFamily="34" charset="0"/>
                <a:cs typeface="Arial" panose="020B0604020202020204" pitchFamily="34" charset="0"/>
              </a:rPr>
              <a:t> Plan:</a:t>
            </a:r>
          </a:p>
          <a:p>
            <a:endParaRPr lang="de-DE" dirty="0"/>
          </a:p>
          <a:p>
            <a:r>
              <a:rPr lang="de-DE" sz="2000" b="1" dirty="0" err="1">
                <a:solidFill>
                  <a:srgbClr val="002060"/>
                </a:solidFill>
                <a:latin typeface="Arial" panose="020B0604020202020204" pitchFamily="34" charset="0"/>
                <a:cs typeface="Arial" panose="020B0604020202020204" pitchFamily="34" charset="0"/>
              </a:rPr>
              <a:t>Where</a:t>
            </a:r>
            <a:r>
              <a:rPr lang="de-DE" sz="2000" b="1" dirty="0">
                <a:solidFill>
                  <a:srgbClr val="002060"/>
                </a:solidFill>
                <a:latin typeface="Arial" panose="020B0604020202020204" pitchFamily="34" charset="0"/>
                <a:cs typeface="Arial" panose="020B0604020202020204" pitchFamily="34" charset="0"/>
              </a:rPr>
              <a:t> </a:t>
            </a:r>
            <a:r>
              <a:rPr lang="de-DE" sz="2000" b="1" dirty="0" err="1">
                <a:solidFill>
                  <a:srgbClr val="002060"/>
                </a:solidFill>
                <a:latin typeface="Arial" panose="020B0604020202020204" pitchFamily="34" charset="0"/>
                <a:cs typeface="Arial" panose="020B0604020202020204" pitchFamily="34" charset="0"/>
              </a:rPr>
              <a:t>can</a:t>
            </a:r>
            <a:r>
              <a:rPr lang="de-DE" sz="2000" b="1" dirty="0">
                <a:solidFill>
                  <a:srgbClr val="002060"/>
                </a:solidFill>
                <a:latin typeface="Arial" panose="020B0604020202020204" pitchFamily="34" charset="0"/>
                <a:cs typeface="Arial" panose="020B0604020202020204" pitchFamily="34" charset="0"/>
              </a:rPr>
              <a:t> </a:t>
            </a:r>
            <a:r>
              <a:rPr lang="de-DE" sz="2000" b="1" dirty="0" err="1">
                <a:solidFill>
                  <a:srgbClr val="002060"/>
                </a:solidFill>
                <a:latin typeface="Arial" panose="020B0604020202020204" pitchFamily="34" charset="0"/>
                <a:cs typeface="Arial" panose="020B0604020202020204" pitchFamily="34" charset="0"/>
              </a:rPr>
              <a:t>you</a:t>
            </a:r>
            <a:r>
              <a:rPr lang="de-DE" sz="2000" b="1" dirty="0">
                <a:solidFill>
                  <a:srgbClr val="002060"/>
                </a:solidFill>
                <a:latin typeface="Arial" panose="020B0604020202020204" pitchFamily="34" charset="0"/>
                <a:cs typeface="Arial" panose="020B0604020202020204" pitchFamily="34" charset="0"/>
              </a:rPr>
              <a:t> find </a:t>
            </a:r>
            <a:r>
              <a:rPr lang="de-DE" sz="2000" b="1" dirty="0" err="1">
                <a:solidFill>
                  <a:srgbClr val="002060"/>
                </a:solidFill>
                <a:latin typeface="Arial" panose="020B0604020202020204" pitchFamily="34" charset="0"/>
                <a:cs typeface="Arial" panose="020B0604020202020204" pitchFamily="34" charset="0"/>
              </a:rPr>
              <a:t>these</a:t>
            </a:r>
            <a:r>
              <a:rPr lang="de-DE" sz="2000" b="1" dirty="0">
                <a:solidFill>
                  <a:srgbClr val="002060"/>
                </a:solidFill>
                <a:latin typeface="Arial" panose="020B0604020202020204" pitchFamily="34" charset="0"/>
                <a:cs typeface="Arial" panose="020B0604020202020204" pitchFamily="34" charset="0"/>
              </a:rPr>
              <a:t> </a:t>
            </a:r>
            <a:r>
              <a:rPr lang="de-DE" sz="2000" b="1" dirty="0" err="1">
                <a:solidFill>
                  <a:srgbClr val="002060"/>
                </a:solidFill>
                <a:latin typeface="Arial" panose="020B0604020202020204" pitchFamily="34" charset="0"/>
                <a:cs typeface="Arial" panose="020B0604020202020204" pitchFamily="34" charset="0"/>
              </a:rPr>
              <a:t>plans</a:t>
            </a:r>
            <a:r>
              <a:rPr lang="de-DE" sz="2000" b="1" dirty="0">
                <a:solidFill>
                  <a:srgbClr val="002060"/>
                </a:solidFill>
                <a:latin typeface="Arial" panose="020B0604020202020204" pitchFamily="34" charset="0"/>
                <a:cs typeface="Arial" panose="020B0604020202020204" pitchFamily="34" charset="0"/>
              </a:rPr>
              <a:t>? </a:t>
            </a:r>
          </a:p>
          <a:p>
            <a:endParaRPr lang="de-DE" b="1" dirty="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solidFill>
                  <a:srgbClr val="002060"/>
                </a:solidFill>
                <a:latin typeface="Arial" panose="020B0604020202020204" pitchFamily="34" charset="0"/>
                <a:cs typeface="Arial" panose="020B0604020202020204" pitchFamily="34" charset="0"/>
              </a:rPr>
              <a:t>e.g. in corridors and lift/ elevator lobbies</a:t>
            </a:r>
            <a:endParaRPr lang="de-DE" sz="2000" b="1"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A561F2D-13E6-4B2B-B5FE-7571BCA3D3DF}"/>
              </a:ext>
            </a:extLst>
          </p:cNvPr>
          <p:cNvSpPr txBox="1"/>
          <p:nvPr/>
        </p:nvSpPr>
        <p:spPr>
          <a:xfrm>
            <a:off x="329131" y="1512185"/>
            <a:ext cx="10132373" cy="5355312"/>
          </a:xfrm>
          <a:prstGeom prst="rect">
            <a:avLst/>
          </a:prstGeom>
          <a:noFill/>
        </p:spPr>
        <p:txBody>
          <a:bodyPr wrap="square">
            <a:spAutoFit/>
          </a:bodyPr>
          <a:lstStyle/>
          <a:p>
            <a:r>
              <a:rPr lang="de-DE" altLang="de-DE" sz="2400" b="1" dirty="0">
                <a:solidFill>
                  <a:srgbClr val="002060"/>
                </a:solidFill>
              </a:rPr>
              <a:t>RUB Control Room </a:t>
            </a:r>
            <a:r>
              <a:rPr lang="de-DE" altLang="de-DE" sz="2400" dirty="0">
                <a:solidFill>
                  <a:srgbClr val="002060"/>
                </a:solidFill>
              </a:rPr>
              <a:t>„Leitwarte“ </a:t>
            </a:r>
            <a:r>
              <a:rPr lang="de-DE" altLang="de-DE" sz="2400" dirty="0" err="1">
                <a:solidFill>
                  <a:srgbClr val="002060"/>
                </a:solidFill>
              </a:rPr>
              <a:t>for</a:t>
            </a:r>
            <a:r>
              <a:rPr lang="de-DE" altLang="de-DE" sz="2400" dirty="0">
                <a:solidFill>
                  <a:srgbClr val="002060"/>
                </a:solidFill>
              </a:rPr>
              <a:t> </a:t>
            </a:r>
            <a:r>
              <a:rPr lang="de-DE" altLang="de-DE" sz="2400" dirty="0" err="1">
                <a:solidFill>
                  <a:srgbClr val="002060"/>
                </a:solidFill>
              </a:rPr>
              <a:t>emergencies</a:t>
            </a:r>
            <a:r>
              <a:rPr lang="de-DE" altLang="de-DE" sz="2400" dirty="0">
                <a:solidFill>
                  <a:srgbClr val="002060"/>
                </a:solidFill>
              </a:rPr>
              <a:t> on </a:t>
            </a:r>
            <a:r>
              <a:rPr lang="de-DE" altLang="de-DE" sz="2400" b="1" dirty="0">
                <a:solidFill>
                  <a:srgbClr val="002060"/>
                </a:solidFill>
              </a:rPr>
              <a:t>RUB Campus</a:t>
            </a:r>
            <a:endParaRPr lang="de-DE" altLang="de-DE" sz="2400" dirty="0">
              <a:solidFill>
                <a:srgbClr val="002060"/>
              </a:solidFill>
            </a:endParaRPr>
          </a:p>
          <a:p>
            <a:endParaRPr lang="de-DE" altLang="de-DE" sz="800" dirty="0"/>
          </a:p>
          <a:p>
            <a:pPr marL="285750" indent="-285750">
              <a:buFont typeface="Arial" panose="020B0604020202020204" pitchFamily="34" charset="0"/>
              <a:buChar char="•"/>
            </a:pPr>
            <a:r>
              <a:rPr lang="de-DE" altLang="de-DE" sz="2800" dirty="0" err="1">
                <a:solidFill>
                  <a:srgbClr val="003560"/>
                </a:solidFill>
              </a:rPr>
              <a:t>Telephone</a:t>
            </a:r>
            <a:r>
              <a:rPr lang="de-DE" altLang="de-DE" sz="2800" dirty="0">
                <a:solidFill>
                  <a:srgbClr val="003560"/>
                </a:solidFill>
              </a:rPr>
              <a:t> </a:t>
            </a:r>
            <a:r>
              <a:rPr lang="de-DE" altLang="de-DE" sz="3200" dirty="0" err="1">
                <a:solidFill>
                  <a:srgbClr val="003560"/>
                </a:solidFill>
              </a:rPr>
              <a:t>number</a:t>
            </a:r>
            <a:r>
              <a:rPr lang="de-DE" altLang="de-DE" sz="2800" dirty="0">
                <a:solidFill>
                  <a:srgbClr val="003560"/>
                </a:solidFill>
              </a:rPr>
              <a:t> </a:t>
            </a:r>
            <a:r>
              <a:rPr lang="de-DE" altLang="de-DE" sz="2800" dirty="0" err="1">
                <a:solidFill>
                  <a:srgbClr val="003560"/>
                </a:solidFill>
              </a:rPr>
              <a:t>for</a:t>
            </a:r>
            <a:r>
              <a:rPr lang="de-DE" altLang="de-DE" sz="2800" dirty="0">
                <a:solidFill>
                  <a:srgbClr val="003560"/>
                </a:solidFill>
              </a:rPr>
              <a:t> </a:t>
            </a:r>
            <a:r>
              <a:rPr lang="de-DE" altLang="de-DE" sz="2800" dirty="0" err="1">
                <a:solidFill>
                  <a:srgbClr val="003560"/>
                </a:solidFill>
              </a:rPr>
              <a:t>the</a:t>
            </a:r>
            <a:r>
              <a:rPr lang="de-DE" altLang="de-DE" sz="2800" dirty="0">
                <a:solidFill>
                  <a:srgbClr val="003560"/>
                </a:solidFill>
              </a:rPr>
              <a:t> RUB Control Room </a:t>
            </a:r>
            <a:r>
              <a:rPr lang="de-DE" altLang="de-DE" sz="2800" b="1" dirty="0">
                <a:solidFill>
                  <a:srgbClr val="C00000"/>
                </a:solidFill>
              </a:rPr>
              <a:t>0234/32-23333* </a:t>
            </a:r>
            <a:endParaRPr lang="de-DE" altLang="de-DE" sz="2800" b="1" dirty="0"/>
          </a:p>
          <a:p>
            <a:pPr marL="87313" lvl="1"/>
            <a:endParaRPr lang="de-DE" altLang="de-DE" sz="1000" b="1" dirty="0">
              <a:solidFill>
                <a:srgbClr val="C00000"/>
              </a:solidFill>
            </a:endParaRPr>
          </a:p>
          <a:p>
            <a:pPr marL="87313" lvl="1"/>
            <a:r>
              <a:rPr lang="de-DE" altLang="de-DE" sz="3200" b="1" dirty="0">
                <a:solidFill>
                  <a:srgbClr val="003560"/>
                </a:solidFill>
              </a:rPr>
              <a:t>*</a:t>
            </a:r>
            <a:r>
              <a:rPr lang="de-DE" altLang="de-DE" sz="3200" b="1" dirty="0">
                <a:solidFill>
                  <a:srgbClr val="C00000"/>
                </a:solidFill>
              </a:rPr>
              <a:t> </a:t>
            </a:r>
            <a:r>
              <a:rPr lang="de-DE" altLang="de-DE" sz="3200" b="1" dirty="0" err="1">
                <a:solidFill>
                  <a:srgbClr val="003560"/>
                </a:solidFill>
              </a:rPr>
              <a:t>Please</a:t>
            </a:r>
            <a:r>
              <a:rPr lang="de-DE" altLang="de-DE" sz="3200" b="1" dirty="0">
                <a:solidFill>
                  <a:srgbClr val="003560"/>
                </a:solidFill>
              </a:rPr>
              <a:t> </a:t>
            </a:r>
            <a:r>
              <a:rPr lang="de-DE" altLang="de-DE" sz="3200" b="1" dirty="0" err="1">
                <a:solidFill>
                  <a:srgbClr val="003560"/>
                </a:solidFill>
              </a:rPr>
              <a:t>store</a:t>
            </a:r>
            <a:r>
              <a:rPr lang="de-DE" altLang="de-DE" sz="3200" b="1" dirty="0">
                <a:solidFill>
                  <a:srgbClr val="003560"/>
                </a:solidFill>
              </a:rPr>
              <a:t> </a:t>
            </a:r>
            <a:r>
              <a:rPr lang="de-DE" altLang="de-DE" sz="3200" b="1" dirty="0" err="1">
                <a:solidFill>
                  <a:srgbClr val="003560"/>
                </a:solidFill>
              </a:rPr>
              <a:t>this</a:t>
            </a:r>
            <a:r>
              <a:rPr lang="de-DE" altLang="de-DE" sz="3200" b="1" dirty="0">
                <a:solidFill>
                  <a:srgbClr val="003560"/>
                </a:solidFill>
              </a:rPr>
              <a:t> </a:t>
            </a:r>
            <a:r>
              <a:rPr lang="de-DE" altLang="de-DE" sz="3200" b="1" dirty="0" err="1">
                <a:solidFill>
                  <a:srgbClr val="003560"/>
                </a:solidFill>
              </a:rPr>
              <a:t>number</a:t>
            </a:r>
            <a:r>
              <a:rPr lang="de-DE" altLang="de-DE" sz="3200" b="1" dirty="0">
                <a:solidFill>
                  <a:srgbClr val="003560"/>
                </a:solidFill>
              </a:rPr>
              <a:t> in </a:t>
            </a:r>
            <a:r>
              <a:rPr lang="de-DE" altLang="de-DE" sz="3200" b="1" dirty="0" err="1">
                <a:solidFill>
                  <a:srgbClr val="003560"/>
                </a:solidFill>
              </a:rPr>
              <a:t>your</a:t>
            </a:r>
            <a:r>
              <a:rPr lang="de-DE" altLang="de-DE" sz="3200" b="1" dirty="0">
                <a:solidFill>
                  <a:srgbClr val="003560"/>
                </a:solidFill>
              </a:rPr>
              <a:t> mobile </a:t>
            </a:r>
            <a:r>
              <a:rPr lang="de-DE" altLang="de-DE" sz="3200" b="1" dirty="0" err="1">
                <a:solidFill>
                  <a:srgbClr val="003560"/>
                </a:solidFill>
              </a:rPr>
              <a:t>phone</a:t>
            </a:r>
            <a:r>
              <a:rPr lang="de-DE" altLang="de-DE" sz="3200" b="1" dirty="0">
                <a:solidFill>
                  <a:srgbClr val="003560"/>
                </a:solidFill>
              </a:rPr>
              <a:t>!!!</a:t>
            </a:r>
          </a:p>
          <a:p>
            <a:pPr marL="87313" lvl="1"/>
            <a:endParaRPr lang="de-DE" sz="800" dirty="0"/>
          </a:p>
          <a:p>
            <a:pPr marL="87313" lvl="1"/>
            <a:r>
              <a:rPr lang="en-US" sz="2200" dirty="0">
                <a:solidFill>
                  <a:srgbClr val="003560"/>
                </a:solidFill>
              </a:rPr>
              <a:t>The RUB Control Room starts the rescue chain. The RUB Control Room staff inform the according emergency services (fire service/ambulance and/or police) and ensure that the emergency service(s) arrive at the scene as quickly as possible. Depending on the emergency, the RUB Control Room staff will also send </a:t>
            </a:r>
            <a:r>
              <a:rPr lang="en-US" sz="2200" b="1" dirty="0">
                <a:solidFill>
                  <a:srgbClr val="003560"/>
                </a:solidFill>
              </a:rPr>
              <a:t>company paramedics </a:t>
            </a:r>
            <a:r>
              <a:rPr lang="en-US" sz="2200" dirty="0">
                <a:solidFill>
                  <a:srgbClr val="003560"/>
                </a:solidFill>
              </a:rPr>
              <a:t>to the scene. The RUB Control Room is available around the clock every day</a:t>
            </a:r>
            <a:r>
              <a:rPr lang="en-US" sz="2200" dirty="0"/>
              <a:t>.</a:t>
            </a:r>
          </a:p>
          <a:p>
            <a:pPr marL="87313" lvl="1"/>
            <a:endParaRPr lang="de-DE" sz="800" b="1" dirty="0">
              <a:solidFill>
                <a:srgbClr val="C00000"/>
              </a:solidFill>
              <a:latin typeface="+mn-lt"/>
            </a:endParaRPr>
          </a:p>
          <a:p>
            <a:pPr marL="87313" lvl="1"/>
            <a:r>
              <a:rPr lang="de-DE" sz="2200" b="1" dirty="0">
                <a:solidFill>
                  <a:srgbClr val="003560"/>
                </a:solidFill>
                <a:latin typeface="+mn-lt"/>
              </a:rPr>
              <a:t>Attention: </a:t>
            </a:r>
            <a:r>
              <a:rPr lang="de-DE" sz="2200" dirty="0" err="1">
                <a:solidFill>
                  <a:srgbClr val="003560"/>
                </a:solidFill>
              </a:rPr>
              <a:t>For</a:t>
            </a:r>
            <a:r>
              <a:rPr lang="de-DE" sz="2200" dirty="0">
                <a:solidFill>
                  <a:srgbClr val="003560"/>
                </a:solidFill>
              </a:rPr>
              <a:t> RUB </a:t>
            </a:r>
            <a:r>
              <a:rPr lang="de-DE" sz="2200" dirty="0" err="1">
                <a:solidFill>
                  <a:srgbClr val="003560"/>
                </a:solidFill>
              </a:rPr>
              <a:t>facilities</a:t>
            </a:r>
            <a:r>
              <a:rPr lang="de-DE" sz="2200" dirty="0">
                <a:solidFill>
                  <a:srgbClr val="003560"/>
                </a:solidFill>
              </a:rPr>
              <a:t>/</a:t>
            </a:r>
            <a:r>
              <a:rPr lang="de-DE" sz="2200" dirty="0" err="1">
                <a:solidFill>
                  <a:srgbClr val="003560"/>
                </a:solidFill>
              </a:rPr>
              <a:t>building</a:t>
            </a:r>
            <a:r>
              <a:rPr lang="de-DE" sz="2200" dirty="0">
                <a:solidFill>
                  <a:srgbClr val="003560"/>
                </a:solidFill>
              </a:rPr>
              <a:t> </a:t>
            </a:r>
            <a:r>
              <a:rPr lang="de-DE" sz="2200" dirty="0" err="1">
                <a:solidFill>
                  <a:srgbClr val="003560"/>
                </a:solidFill>
              </a:rPr>
              <a:t>which</a:t>
            </a:r>
            <a:r>
              <a:rPr lang="de-DE" sz="2200" dirty="0">
                <a:solidFill>
                  <a:srgbClr val="003560"/>
                </a:solidFill>
              </a:rPr>
              <a:t> </a:t>
            </a:r>
            <a:r>
              <a:rPr lang="de-DE" sz="2200" dirty="0" err="1">
                <a:solidFill>
                  <a:srgbClr val="003560"/>
                </a:solidFill>
              </a:rPr>
              <a:t>are</a:t>
            </a:r>
            <a:r>
              <a:rPr lang="de-DE" sz="2200" dirty="0">
                <a:solidFill>
                  <a:srgbClr val="003560"/>
                </a:solidFill>
              </a:rPr>
              <a:t> </a:t>
            </a:r>
            <a:r>
              <a:rPr lang="de-DE" sz="2200" dirty="0" err="1">
                <a:solidFill>
                  <a:srgbClr val="003560"/>
                </a:solidFill>
              </a:rPr>
              <a:t>located</a:t>
            </a:r>
            <a:r>
              <a:rPr lang="de-DE" sz="2200" dirty="0">
                <a:solidFill>
                  <a:srgbClr val="003560"/>
                </a:solidFill>
              </a:rPr>
              <a:t> off Campus:</a:t>
            </a:r>
          </a:p>
          <a:p>
            <a:pPr marL="87313" lvl="1"/>
            <a:r>
              <a:rPr lang="de-DE" sz="2200" dirty="0" err="1">
                <a:solidFill>
                  <a:srgbClr val="003560"/>
                </a:solidFill>
              </a:rPr>
              <a:t>Telephone</a:t>
            </a:r>
            <a:r>
              <a:rPr lang="de-DE" sz="2200" dirty="0">
                <a:solidFill>
                  <a:srgbClr val="003560"/>
                </a:solidFill>
              </a:rPr>
              <a:t> </a:t>
            </a:r>
            <a:r>
              <a:rPr lang="de-DE" sz="2200" dirty="0" err="1">
                <a:solidFill>
                  <a:srgbClr val="003560"/>
                </a:solidFill>
              </a:rPr>
              <a:t>number</a:t>
            </a:r>
            <a:r>
              <a:rPr lang="de-DE" sz="2200" dirty="0">
                <a:solidFill>
                  <a:srgbClr val="003560"/>
                </a:solidFill>
              </a:rPr>
              <a:t> </a:t>
            </a:r>
            <a:r>
              <a:rPr lang="de-DE" sz="2200" b="1" dirty="0">
                <a:solidFill>
                  <a:srgbClr val="003560"/>
                </a:solidFill>
              </a:rPr>
              <a:t>112  </a:t>
            </a:r>
            <a:r>
              <a:rPr lang="de-DE" sz="2200" dirty="0">
                <a:solidFill>
                  <a:srgbClr val="003560"/>
                </a:solidFill>
              </a:rPr>
              <a:t>(</a:t>
            </a:r>
            <a:r>
              <a:rPr lang="de-DE" sz="2200" dirty="0" err="1">
                <a:solidFill>
                  <a:srgbClr val="003560"/>
                </a:solidFill>
              </a:rPr>
              <a:t>fire</a:t>
            </a:r>
            <a:r>
              <a:rPr lang="de-DE" sz="2200" dirty="0">
                <a:solidFill>
                  <a:srgbClr val="003560"/>
                </a:solidFill>
              </a:rPr>
              <a:t> </a:t>
            </a:r>
            <a:r>
              <a:rPr lang="de-DE" sz="2200" dirty="0" err="1">
                <a:solidFill>
                  <a:srgbClr val="003560"/>
                </a:solidFill>
              </a:rPr>
              <a:t>service</a:t>
            </a:r>
            <a:r>
              <a:rPr lang="de-DE" sz="2200" dirty="0">
                <a:solidFill>
                  <a:srgbClr val="003560"/>
                </a:solidFill>
              </a:rPr>
              <a:t> /</a:t>
            </a:r>
            <a:r>
              <a:rPr lang="de-DE" sz="2200" dirty="0" err="1">
                <a:solidFill>
                  <a:srgbClr val="003560"/>
                </a:solidFill>
              </a:rPr>
              <a:t>ambulance</a:t>
            </a:r>
            <a:r>
              <a:rPr lang="de-DE" sz="2200" dirty="0">
                <a:solidFill>
                  <a:srgbClr val="003560"/>
                </a:solidFill>
              </a:rPr>
              <a:t>)</a:t>
            </a:r>
            <a:endParaRPr lang="de-DE" altLang="de-DE" sz="2200" dirty="0">
              <a:solidFill>
                <a:srgbClr val="003560"/>
              </a:solidFill>
            </a:endParaRPr>
          </a:p>
          <a:p>
            <a:pPr marL="87313" lvl="1"/>
            <a:r>
              <a:rPr lang="de-DE" sz="2200" dirty="0" err="1">
                <a:solidFill>
                  <a:srgbClr val="003560"/>
                </a:solidFill>
              </a:rPr>
              <a:t>Telephone</a:t>
            </a:r>
            <a:r>
              <a:rPr lang="de-DE" sz="2200" dirty="0">
                <a:solidFill>
                  <a:srgbClr val="003560"/>
                </a:solidFill>
              </a:rPr>
              <a:t> </a:t>
            </a:r>
            <a:r>
              <a:rPr lang="de-DE" sz="2200" dirty="0" err="1">
                <a:solidFill>
                  <a:srgbClr val="003560"/>
                </a:solidFill>
              </a:rPr>
              <a:t>number</a:t>
            </a:r>
            <a:r>
              <a:rPr lang="de-DE" sz="2200" dirty="0">
                <a:solidFill>
                  <a:srgbClr val="003560"/>
                </a:solidFill>
              </a:rPr>
              <a:t> </a:t>
            </a:r>
            <a:r>
              <a:rPr lang="de-DE" sz="2200" b="1" dirty="0">
                <a:solidFill>
                  <a:srgbClr val="003560"/>
                </a:solidFill>
              </a:rPr>
              <a:t>110 </a:t>
            </a:r>
            <a:r>
              <a:rPr lang="de-DE" sz="2200" dirty="0">
                <a:solidFill>
                  <a:srgbClr val="003560"/>
                </a:solidFill>
              </a:rPr>
              <a:t>(Police)</a:t>
            </a:r>
          </a:p>
          <a:p>
            <a:pPr marL="87313" lvl="1"/>
            <a:endParaRPr lang="de-DE" sz="2200" dirty="0">
              <a:solidFill>
                <a:srgbClr val="003560"/>
              </a:solidFill>
            </a:endParaRPr>
          </a:p>
          <a:p>
            <a:pPr marL="87313" lvl="1"/>
            <a:r>
              <a:rPr lang="de-DE" sz="2200" dirty="0" err="1">
                <a:solidFill>
                  <a:srgbClr val="003560"/>
                </a:solidFill>
              </a:rPr>
              <a:t>Please</a:t>
            </a:r>
            <a:r>
              <a:rPr lang="de-DE" sz="2200" dirty="0">
                <a:solidFill>
                  <a:srgbClr val="003560"/>
                </a:solidFill>
              </a:rPr>
              <a:t> also </a:t>
            </a:r>
            <a:r>
              <a:rPr lang="de-DE" sz="2200" dirty="0" err="1">
                <a:solidFill>
                  <a:srgbClr val="003560"/>
                </a:solidFill>
              </a:rPr>
              <a:t>inform</a:t>
            </a:r>
            <a:r>
              <a:rPr lang="de-DE" sz="2200" dirty="0">
                <a:solidFill>
                  <a:srgbClr val="003560"/>
                </a:solidFill>
              </a:rPr>
              <a:t> RUB Control Room </a:t>
            </a:r>
            <a:r>
              <a:rPr lang="de-DE" sz="2200" dirty="0" err="1">
                <a:solidFill>
                  <a:srgbClr val="003560"/>
                </a:solidFill>
              </a:rPr>
              <a:t>afterwards</a:t>
            </a:r>
            <a:r>
              <a:rPr lang="de-DE" sz="2200" dirty="0">
                <a:solidFill>
                  <a:srgbClr val="003560"/>
                </a:solidFill>
              </a:rPr>
              <a:t>.</a:t>
            </a:r>
          </a:p>
        </p:txBody>
      </p:sp>
      <p:sp>
        <p:nvSpPr>
          <p:cNvPr id="4" name="Text Box 2">
            <a:extLst>
              <a:ext uri="{FF2B5EF4-FFF2-40B4-BE49-F238E27FC236}">
                <a16:creationId xmlns:a16="http://schemas.microsoft.com/office/drawing/2014/main" id="{2E90AC0E-FB13-4C7E-A8E3-A9115C312508}"/>
              </a:ext>
            </a:extLst>
          </p:cNvPr>
          <p:cNvSpPr txBox="1">
            <a:spLocks noChangeArrowheads="1"/>
          </p:cNvSpPr>
          <p:nvPr/>
        </p:nvSpPr>
        <p:spPr bwMode="auto">
          <a:xfrm>
            <a:off x="329131" y="758132"/>
            <a:ext cx="7219284" cy="523220"/>
          </a:xfrm>
          <a:prstGeom prst="rect">
            <a:avLst/>
          </a:prstGeom>
          <a:noFill/>
          <a:ln w="9525">
            <a:noFill/>
            <a:miter lim="800000"/>
            <a:headEnd/>
            <a:tailEnd/>
          </a:ln>
        </p:spPr>
        <p:txBody>
          <a:bodyPr wrap="square">
            <a:spAutoFit/>
          </a:bodyPr>
          <a:lstStyle/>
          <a:p>
            <a:pPr>
              <a:spcBef>
                <a:spcPct val="50000"/>
              </a:spcBef>
            </a:pPr>
            <a:r>
              <a:rPr lang="de-DE" sz="2800" b="1" dirty="0" err="1">
                <a:solidFill>
                  <a:schemeClr val="tx2">
                    <a:lumMod val="75000"/>
                  </a:schemeClr>
                </a:solidFill>
              </a:rPr>
              <a:t>Starting</a:t>
            </a:r>
            <a:r>
              <a:rPr lang="de-DE" sz="2800" b="1" dirty="0">
                <a:solidFill>
                  <a:schemeClr val="tx2">
                    <a:lumMod val="75000"/>
                  </a:schemeClr>
                </a:solidFill>
              </a:rPr>
              <a:t> </a:t>
            </a:r>
            <a:r>
              <a:rPr lang="de-DE" sz="2800" b="1" dirty="0" err="1">
                <a:solidFill>
                  <a:schemeClr val="tx2">
                    <a:lumMod val="75000"/>
                  </a:schemeClr>
                </a:solidFill>
              </a:rPr>
              <a:t>the</a:t>
            </a:r>
            <a:r>
              <a:rPr lang="de-DE" sz="2800" b="1" dirty="0">
                <a:solidFill>
                  <a:schemeClr val="tx2">
                    <a:lumMod val="75000"/>
                  </a:schemeClr>
                </a:solidFill>
              </a:rPr>
              <a:t> </a:t>
            </a:r>
            <a:r>
              <a:rPr lang="de-DE" sz="2800" b="1" dirty="0" err="1">
                <a:solidFill>
                  <a:schemeClr val="tx2">
                    <a:lumMod val="75000"/>
                  </a:schemeClr>
                </a:solidFill>
              </a:rPr>
              <a:t>rescue</a:t>
            </a:r>
            <a:r>
              <a:rPr lang="de-DE" sz="2800" b="1" dirty="0">
                <a:solidFill>
                  <a:schemeClr val="tx2">
                    <a:lumMod val="75000"/>
                  </a:schemeClr>
                </a:solidFill>
              </a:rPr>
              <a:t> </a:t>
            </a:r>
            <a:r>
              <a:rPr lang="de-DE" sz="2800" b="1" dirty="0" err="1">
                <a:solidFill>
                  <a:schemeClr val="tx2">
                    <a:lumMod val="75000"/>
                  </a:schemeClr>
                </a:solidFill>
              </a:rPr>
              <a:t>chain</a:t>
            </a:r>
            <a:r>
              <a:rPr lang="de-DE" sz="2800" b="1" dirty="0">
                <a:solidFill>
                  <a:schemeClr val="tx2">
                    <a:lumMod val="75000"/>
                  </a:schemeClr>
                </a:solidFill>
              </a:rPr>
              <a:t> at RUB</a:t>
            </a:r>
          </a:p>
        </p:txBody>
      </p:sp>
      <p:sp>
        <p:nvSpPr>
          <p:cNvPr id="2" name="Textfeld 1">
            <a:extLst>
              <a:ext uri="{FF2B5EF4-FFF2-40B4-BE49-F238E27FC236}">
                <a16:creationId xmlns:a16="http://schemas.microsoft.com/office/drawing/2014/main" id="{6E5B3511-FFF6-E0E1-C82C-49FD8A74ACD1}"/>
              </a:ext>
            </a:extLst>
          </p:cNvPr>
          <p:cNvSpPr txBox="1"/>
          <p:nvPr/>
        </p:nvSpPr>
        <p:spPr>
          <a:xfrm>
            <a:off x="468279" y="373411"/>
            <a:ext cx="6389721"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 / </a:t>
            </a:r>
            <a:r>
              <a:rPr lang="de-DE" sz="1000" b="1" dirty="0" err="1">
                <a:solidFill>
                  <a:srgbClr val="003560"/>
                </a:solidFill>
                <a:latin typeface="Arial" pitchFamily="34" charset="0"/>
                <a:cs typeface="Arial" pitchFamily="34" charset="0"/>
              </a:rPr>
              <a:t>Occupational</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Safety</a:t>
            </a:r>
            <a:r>
              <a:rPr lang="de-DE" sz="1000" b="1" dirty="0">
                <a:solidFill>
                  <a:srgbClr val="003560"/>
                </a:solidFill>
                <a:latin typeface="Arial" pitchFamily="34" charset="0"/>
                <a:cs typeface="Arial" pitchFamily="34" charset="0"/>
              </a:rPr>
              <a:t> and Environment </a:t>
            </a:r>
            <a:r>
              <a:rPr lang="de-DE" sz="1000" b="1" dirty="0" err="1">
                <a:solidFill>
                  <a:srgbClr val="003560"/>
                </a:solidFill>
                <a:latin typeface="Arial" pitchFamily="34" charset="0"/>
                <a:cs typeface="Arial" pitchFamily="34" charset="0"/>
              </a:rPr>
              <a:t>Protection</a:t>
            </a:r>
            <a:r>
              <a:rPr lang="de-DE" sz="1000" b="1" dirty="0">
                <a:solidFill>
                  <a:srgbClr val="003560"/>
                </a:solidFill>
                <a:latin typeface="Arial" pitchFamily="34" charset="0"/>
                <a:cs typeface="Arial" pitchFamily="34" charset="0"/>
              </a:rPr>
              <a:t> Unit</a:t>
            </a:r>
            <a:endParaRPr lang="de-DE" sz="1000" dirty="0">
              <a:solidFill>
                <a:srgbClr val="003560"/>
              </a:solidFill>
              <a:latin typeface="Arial" pitchFamily="34" charset="0"/>
              <a:cs typeface="Arial" pitchFamily="34" charset="0"/>
            </a:endParaRPr>
          </a:p>
        </p:txBody>
      </p:sp>
      <p:sp>
        <p:nvSpPr>
          <p:cNvPr id="5" name="Textfeld 4">
            <a:extLst>
              <a:ext uri="{FF2B5EF4-FFF2-40B4-BE49-F238E27FC236}">
                <a16:creationId xmlns:a16="http://schemas.microsoft.com/office/drawing/2014/main" id="{6E11C0F2-36D7-068F-0900-D77840C7AA8F}"/>
              </a:ext>
            </a:extLst>
          </p:cNvPr>
          <p:cNvSpPr txBox="1"/>
          <p:nvPr/>
        </p:nvSpPr>
        <p:spPr>
          <a:xfrm>
            <a:off x="468279" y="7219538"/>
            <a:ext cx="2294798"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spTree>
    <p:extLst>
      <p:ext uri="{BB962C8B-B14F-4D97-AF65-F5344CB8AC3E}">
        <p14:creationId xmlns:p14="http://schemas.microsoft.com/office/powerpoint/2010/main" val="1831230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31236" y="7219538"/>
            <a:ext cx="8429684"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sp>
        <p:nvSpPr>
          <p:cNvPr id="5" name="Textfeld 4"/>
          <p:cNvSpPr txBox="1"/>
          <p:nvPr/>
        </p:nvSpPr>
        <p:spPr>
          <a:xfrm>
            <a:off x="468279" y="393723"/>
            <a:ext cx="6290329"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 / </a:t>
            </a:r>
            <a:r>
              <a:rPr lang="de-DE" sz="1000" b="1" dirty="0" err="1">
                <a:solidFill>
                  <a:srgbClr val="003560"/>
                </a:solidFill>
                <a:latin typeface="Arial" pitchFamily="34" charset="0"/>
                <a:cs typeface="Arial" pitchFamily="34" charset="0"/>
              </a:rPr>
              <a:t>Occupational</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Safety</a:t>
            </a:r>
            <a:r>
              <a:rPr lang="de-DE" sz="1000" b="1" dirty="0">
                <a:solidFill>
                  <a:srgbClr val="003560"/>
                </a:solidFill>
                <a:latin typeface="Arial" pitchFamily="34" charset="0"/>
                <a:cs typeface="Arial" pitchFamily="34" charset="0"/>
              </a:rPr>
              <a:t> and Environment </a:t>
            </a:r>
            <a:r>
              <a:rPr lang="de-DE" sz="1000" b="1" dirty="0" err="1">
                <a:solidFill>
                  <a:srgbClr val="003560"/>
                </a:solidFill>
                <a:latin typeface="Arial" pitchFamily="34" charset="0"/>
                <a:cs typeface="Arial" pitchFamily="34" charset="0"/>
              </a:rPr>
              <a:t>Protection</a:t>
            </a:r>
            <a:r>
              <a:rPr lang="de-DE" sz="1000" b="1" dirty="0">
                <a:solidFill>
                  <a:srgbClr val="003560"/>
                </a:solidFill>
                <a:latin typeface="Arial" pitchFamily="34" charset="0"/>
                <a:cs typeface="Arial" pitchFamily="34" charset="0"/>
              </a:rPr>
              <a:t> Unit</a:t>
            </a:r>
          </a:p>
        </p:txBody>
      </p:sp>
      <p:sp>
        <p:nvSpPr>
          <p:cNvPr id="2" name="Text Box 2">
            <a:extLst>
              <a:ext uri="{FF2B5EF4-FFF2-40B4-BE49-F238E27FC236}">
                <a16:creationId xmlns:a16="http://schemas.microsoft.com/office/drawing/2014/main" id="{2BF5DAAB-A0A6-1633-BE4F-8BDB27237F57}"/>
              </a:ext>
            </a:extLst>
          </p:cNvPr>
          <p:cNvSpPr txBox="1">
            <a:spLocks noChangeArrowheads="1"/>
          </p:cNvSpPr>
          <p:nvPr/>
        </p:nvSpPr>
        <p:spPr bwMode="auto">
          <a:xfrm>
            <a:off x="319192" y="660495"/>
            <a:ext cx="865412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003560"/>
                </a:solidFill>
              </a:rPr>
              <a:t>Fire</a:t>
            </a:r>
            <a:r>
              <a:rPr lang="en-US" sz="2400" b="1" dirty="0">
                <a:solidFill>
                  <a:srgbClr val="003560"/>
                </a:solidFill>
              </a:rPr>
              <a:t> safety code of practice part A  (</a:t>
            </a:r>
            <a:r>
              <a:rPr lang="en-US" sz="2400" b="1" dirty="0" err="1">
                <a:solidFill>
                  <a:srgbClr val="003560"/>
                </a:solidFill>
              </a:rPr>
              <a:t>Brandschutzordnung</a:t>
            </a:r>
            <a:r>
              <a:rPr lang="en-US" sz="2400" b="1" dirty="0">
                <a:solidFill>
                  <a:srgbClr val="003560"/>
                </a:solidFill>
              </a:rPr>
              <a:t> Teil A)</a:t>
            </a:r>
            <a:endParaRPr lang="de-DE" sz="2800" b="1" dirty="0">
              <a:solidFill>
                <a:srgbClr val="003560"/>
              </a:solidFill>
            </a:endParaRPr>
          </a:p>
        </p:txBody>
      </p:sp>
      <p:pic>
        <p:nvPicPr>
          <p:cNvPr id="3" name="Grafik 2">
            <a:extLst>
              <a:ext uri="{FF2B5EF4-FFF2-40B4-BE49-F238E27FC236}">
                <a16:creationId xmlns:a16="http://schemas.microsoft.com/office/drawing/2014/main" id="{99F6C10A-43FA-B7D4-1051-BB37006293ED}"/>
              </a:ext>
            </a:extLst>
          </p:cNvPr>
          <p:cNvPicPr>
            <a:picLocks noChangeAspect="1"/>
          </p:cNvPicPr>
          <p:nvPr/>
        </p:nvPicPr>
        <p:blipFill>
          <a:blip r:embed="rId3"/>
          <a:stretch>
            <a:fillRect/>
          </a:stretch>
        </p:blipFill>
        <p:spPr>
          <a:xfrm>
            <a:off x="1278520" y="1478456"/>
            <a:ext cx="7748587" cy="55707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feld 19"/>
          <p:cNvSpPr txBox="1"/>
          <p:nvPr/>
        </p:nvSpPr>
        <p:spPr>
          <a:xfrm>
            <a:off x="468280" y="7260469"/>
            <a:ext cx="8429684"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sp>
        <p:nvSpPr>
          <p:cNvPr id="4" name="Titel 1"/>
          <p:cNvSpPr txBox="1">
            <a:spLocks/>
          </p:cNvSpPr>
          <p:nvPr/>
        </p:nvSpPr>
        <p:spPr>
          <a:xfrm>
            <a:off x="465591" y="688454"/>
            <a:ext cx="9146755" cy="613635"/>
          </a:xfrm>
          <a:prstGeom prst="rect">
            <a:avLst/>
          </a:prstGeom>
        </p:spPr>
        <p:txBody>
          <a:bodyPr/>
          <a:lstStyle/>
          <a:p>
            <a:pPr marL="0" marR="0" lvl="0" indent="0" defTabSz="1008035" rtl="0" eaLnBrk="1" fontAlgn="auto" latinLnBrk="0" hangingPunct="1">
              <a:lnSpc>
                <a:spcPct val="100000"/>
              </a:lnSpc>
              <a:spcBef>
                <a:spcPct val="0"/>
              </a:spcBef>
              <a:spcAft>
                <a:spcPts val="0"/>
              </a:spcAft>
              <a:buClrTx/>
              <a:buSzTx/>
              <a:buFontTx/>
              <a:buNone/>
              <a:tabLst/>
              <a:defRPr/>
            </a:pPr>
            <a:r>
              <a:rPr kumimoji="0" lang="de-DE" sz="2800" b="1" i="0" u="none" strike="noStrike" kern="1200" cap="none" spc="0" normalizeH="0" baseline="0" noProof="0" dirty="0" err="1">
                <a:ln>
                  <a:noFill/>
                </a:ln>
                <a:solidFill>
                  <a:schemeClr val="tx2">
                    <a:lumMod val="75000"/>
                  </a:schemeClr>
                </a:solidFill>
                <a:effectLst/>
                <a:uLnTx/>
                <a:uFillTx/>
                <a:ea typeface="+mj-ea"/>
                <a:cs typeface="Arial" pitchFamily="34" charset="0"/>
              </a:rPr>
              <a:t>Automated</a:t>
            </a:r>
            <a:r>
              <a:rPr kumimoji="0" lang="de-DE" sz="2800" b="1" i="0" u="none" strike="noStrike" kern="1200" cap="none" spc="0" normalizeH="0" noProof="0" dirty="0">
                <a:ln>
                  <a:noFill/>
                </a:ln>
                <a:solidFill>
                  <a:schemeClr val="tx2">
                    <a:lumMod val="75000"/>
                  </a:schemeClr>
                </a:solidFill>
                <a:effectLst/>
                <a:uLnTx/>
                <a:uFillTx/>
                <a:ea typeface="+mj-ea"/>
                <a:cs typeface="Arial" pitchFamily="34" charset="0"/>
              </a:rPr>
              <a:t> </a:t>
            </a:r>
            <a:r>
              <a:rPr lang="de-DE" sz="2800" b="1" dirty="0">
                <a:solidFill>
                  <a:schemeClr val="tx2">
                    <a:lumMod val="75000"/>
                  </a:schemeClr>
                </a:solidFill>
                <a:ea typeface="+mj-ea"/>
                <a:cs typeface="Arial" pitchFamily="34" charset="0"/>
              </a:rPr>
              <a:t>E</a:t>
            </a:r>
            <a:r>
              <a:rPr kumimoji="0" lang="de-DE" sz="2800" b="1" i="0" u="none" strike="noStrike" kern="1200" cap="none" spc="0" normalizeH="0" noProof="0" dirty="0" err="1">
                <a:ln>
                  <a:noFill/>
                </a:ln>
                <a:solidFill>
                  <a:schemeClr val="tx2">
                    <a:lumMod val="75000"/>
                  </a:schemeClr>
                </a:solidFill>
                <a:effectLst/>
                <a:uLnTx/>
                <a:uFillTx/>
                <a:ea typeface="+mj-ea"/>
                <a:cs typeface="Arial" pitchFamily="34" charset="0"/>
              </a:rPr>
              <a:t>xternal</a:t>
            </a:r>
            <a:r>
              <a:rPr kumimoji="0" lang="de-DE" sz="2800" b="1" i="0" u="none" strike="noStrike" kern="1200" cap="none" spc="0" normalizeH="0" noProof="0" dirty="0">
                <a:ln>
                  <a:noFill/>
                </a:ln>
                <a:solidFill>
                  <a:schemeClr val="tx2">
                    <a:lumMod val="75000"/>
                  </a:schemeClr>
                </a:solidFill>
                <a:effectLst/>
                <a:uLnTx/>
                <a:uFillTx/>
                <a:ea typeface="+mj-ea"/>
                <a:cs typeface="Arial" pitchFamily="34" charset="0"/>
              </a:rPr>
              <a:t> </a:t>
            </a:r>
            <a:r>
              <a:rPr lang="de-DE" sz="2800" b="1" dirty="0">
                <a:solidFill>
                  <a:schemeClr val="tx2">
                    <a:lumMod val="75000"/>
                  </a:schemeClr>
                </a:solidFill>
                <a:ea typeface="+mj-ea"/>
                <a:cs typeface="Arial" pitchFamily="34" charset="0"/>
              </a:rPr>
              <a:t>D</a:t>
            </a:r>
            <a:r>
              <a:rPr kumimoji="0" lang="de-DE" sz="2800" b="1" i="0" u="none" strike="noStrike" kern="1200" cap="none" spc="0" normalizeH="0" noProof="0" dirty="0" err="1">
                <a:ln>
                  <a:noFill/>
                </a:ln>
                <a:solidFill>
                  <a:schemeClr val="tx2">
                    <a:lumMod val="75000"/>
                  </a:schemeClr>
                </a:solidFill>
                <a:effectLst/>
                <a:uLnTx/>
                <a:uFillTx/>
                <a:ea typeface="+mj-ea"/>
                <a:cs typeface="Arial" pitchFamily="34" charset="0"/>
              </a:rPr>
              <a:t>efibrillators</a:t>
            </a:r>
            <a:r>
              <a:rPr kumimoji="0" lang="de-DE" sz="2800" b="1" i="0" u="none" strike="noStrike" kern="1200" cap="none" spc="0" normalizeH="0" noProof="0" dirty="0">
                <a:ln>
                  <a:noFill/>
                </a:ln>
                <a:solidFill>
                  <a:schemeClr val="tx2">
                    <a:lumMod val="75000"/>
                  </a:schemeClr>
                </a:solidFill>
                <a:effectLst/>
                <a:uLnTx/>
                <a:uFillTx/>
                <a:ea typeface="+mj-ea"/>
                <a:cs typeface="Arial" pitchFamily="34" charset="0"/>
              </a:rPr>
              <a:t> AED – </a:t>
            </a:r>
            <a:r>
              <a:rPr kumimoji="0" lang="de-DE" sz="2800" b="1" i="0" u="none" strike="noStrike" kern="1200" cap="none" spc="0" normalizeH="0" noProof="0" dirty="0" err="1">
                <a:ln>
                  <a:noFill/>
                </a:ln>
                <a:solidFill>
                  <a:schemeClr val="tx2">
                    <a:lumMod val="75000"/>
                  </a:schemeClr>
                </a:solidFill>
                <a:effectLst/>
                <a:uLnTx/>
                <a:uFillTx/>
                <a:ea typeface="+mj-ea"/>
                <a:cs typeface="Arial" pitchFamily="34" charset="0"/>
              </a:rPr>
              <a:t>for</a:t>
            </a:r>
            <a:r>
              <a:rPr kumimoji="0" lang="de-DE" sz="2800" b="1" i="0" u="none" strike="noStrike" kern="1200" cap="none" spc="0" normalizeH="0" noProof="0" dirty="0">
                <a:ln>
                  <a:noFill/>
                </a:ln>
                <a:solidFill>
                  <a:schemeClr val="tx2">
                    <a:lumMod val="75000"/>
                  </a:schemeClr>
                </a:solidFill>
                <a:effectLst/>
                <a:uLnTx/>
                <a:uFillTx/>
                <a:ea typeface="+mj-ea"/>
                <a:cs typeface="Arial" pitchFamily="34" charset="0"/>
              </a:rPr>
              <a:t> </a:t>
            </a:r>
            <a:r>
              <a:rPr kumimoji="0" lang="de-DE" sz="2800" b="1" i="0" u="none" strike="noStrike" kern="1200" cap="none" spc="0" normalizeH="0" noProof="0" dirty="0" err="1">
                <a:ln>
                  <a:noFill/>
                </a:ln>
                <a:solidFill>
                  <a:schemeClr val="tx2">
                    <a:lumMod val="75000"/>
                  </a:schemeClr>
                </a:solidFill>
                <a:effectLst/>
                <a:uLnTx/>
                <a:uFillTx/>
                <a:ea typeface="+mj-ea"/>
                <a:cs typeface="Arial" pitchFamily="34" charset="0"/>
              </a:rPr>
              <a:t>laypersons</a:t>
            </a:r>
            <a:endParaRPr kumimoji="0" lang="de-DE" sz="2800" b="1" i="0" u="none" strike="noStrike" kern="1200" cap="none" spc="0" normalizeH="0" baseline="0" noProof="0" dirty="0">
              <a:ln>
                <a:noFill/>
              </a:ln>
              <a:solidFill>
                <a:schemeClr val="tx2">
                  <a:lumMod val="75000"/>
                </a:schemeClr>
              </a:solidFill>
              <a:effectLst/>
              <a:uLnTx/>
              <a:uFillTx/>
              <a:ea typeface="+mj-ea"/>
              <a:cs typeface="Arial" pitchFamily="34" charset="0"/>
            </a:endParaRPr>
          </a:p>
        </p:txBody>
      </p:sp>
      <p:pic>
        <p:nvPicPr>
          <p:cNvPr id="7" name="Picture 2"/>
          <p:cNvPicPr>
            <a:picLocks noChangeAspect="1" noChangeArrowheads="1"/>
          </p:cNvPicPr>
          <p:nvPr/>
        </p:nvPicPr>
        <p:blipFill>
          <a:blip r:embed="rId3" cstate="print"/>
          <a:srcRect/>
          <a:stretch>
            <a:fillRect/>
          </a:stretch>
        </p:blipFill>
        <p:spPr>
          <a:xfrm>
            <a:off x="6480313" y="5112893"/>
            <a:ext cx="2318761" cy="2018264"/>
          </a:xfrm>
          <a:prstGeom prst="rect">
            <a:avLst/>
          </a:prstGeom>
          <a:noFill/>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2986" y="2768052"/>
            <a:ext cx="2080927" cy="2080927"/>
          </a:xfrm>
          <a:prstGeom prst="rect">
            <a:avLst/>
          </a:prstGeom>
        </p:spPr>
      </p:pic>
      <p:sp>
        <p:nvSpPr>
          <p:cNvPr id="3" name="Textfeld 2">
            <a:extLst>
              <a:ext uri="{FF2B5EF4-FFF2-40B4-BE49-F238E27FC236}">
                <a16:creationId xmlns:a16="http://schemas.microsoft.com/office/drawing/2014/main" id="{166F5E1C-7E63-E216-5E27-A3DE6A9F2DF7}"/>
              </a:ext>
            </a:extLst>
          </p:cNvPr>
          <p:cNvSpPr txBox="1"/>
          <p:nvPr/>
        </p:nvSpPr>
        <p:spPr>
          <a:xfrm>
            <a:off x="468279" y="409928"/>
            <a:ext cx="6389721"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 / </a:t>
            </a:r>
            <a:r>
              <a:rPr lang="de-DE" sz="1000" b="1" dirty="0" err="1">
                <a:solidFill>
                  <a:srgbClr val="003560"/>
                </a:solidFill>
                <a:latin typeface="Arial" pitchFamily="34" charset="0"/>
                <a:cs typeface="Arial" pitchFamily="34" charset="0"/>
              </a:rPr>
              <a:t>Occupational</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Safety</a:t>
            </a:r>
            <a:r>
              <a:rPr lang="de-DE" sz="1000" b="1" dirty="0">
                <a:solidFill>
                  <a:srgbClr val="003560"/>
                </a:solidFill>
                <a:latin typeface="Arial" pitchFamily="34" charset="0"/>
                <a:cs typeface="Arial" pitchFamily="34" charset="0"/>
              </a:rPr>
              <a:t> and Environment </a:t>
            </a:r>
            <a:r>
              <a:rPr lang="de-DE" sz="1000" b="1" dirty="0" err="1">
                <a:solidFill>
                  <a:srgbClr val="003560"/>
                </a:solidFill>
                <a:latin typeface="Arial" pitchFamily="34" charset="0"/>
                <a:cs typeface="Arial" pitchFamily="34" charset="0"/>
              </a:rPr>
              <a:t>Protection</a:t>
            </a:r>
            <a:r>
              <a:rPr lang="de-DE" sz="1000" b="1" dirty="0">
                <a:solidFill>
                  <a:srgbClr val="003560"/>
                </a:solidFill>
                <a:latin typeface="Arial" pitchFamily="34" charset="0"/>
                <a:cs typeface="Arial" pitchFamily="34" charset="0"/>
              </a:rPr>
              <a:t> Unit</a:t>
            </a:r>
            <a:r>
              <a:rPr lang="de-DE" sz="1000" dirty="0">
                <a:solidFill>
                  <a:srgbClr val="003560"/>
                </a:solidFill>
                <a:latin typeface="Arial" pitchFamily="34" charset="0"/>
                <a:cs typeface="Arial" pitchFamily="34" charset="0"/>
              </a:rPr>
              <a:t> </a:t>
            </a:r>
          </a:p>
        </p:txBody>
      </p:sp>
      <p:sp>
        <p:nvSpPr>
          <p:cNvPr id="9" name="Textfeld 6">
            <a:extLst>
              <a:ext uri="{FF2B5EF4-FFF2-40B4-BE49-F238E27FC236}">
                <a16:creationId xmlns:a16="http://schemas.microsoft.com/office/drawing/2014/main" id="{B1A5E35F-911B-D4FB-2FD1-F3CE07F85A6D}"/>
              </a:ext>
            </a:extLst>
          </p:cNvPr>
          <p:cNvSpPr txBox="1">
            <a:spLocks noChangeArrowheads="1"/>
          </p:cNvSpPr>
          <p:nvPr/>
        </p:nvSpPr>
        <p:spPr bwMode="auto">
          <a:xfrm>
            <a:off x="5530745" y="1601088"/>
            <a:ext cx="4549880" cy="77098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de-DE" altLang="de-DE" sz="2205" dirty="0"/>
              <a:t>On RUB Campus:  Phone </a:t>
            </a:r>
            <a:r>
              <a:rPr lang="de-DE" altLang="de-DE" sz="2205" dirty="0" err="1"/>
              <a:t>number</a:t>
            </a:r>
            <a:r>
              <a:rPr lang="de-DE" altLang="de-DE" sz="2205" dirty="0"/>
              <a:t> 0234-32-</a:t>
            </a:r>
            <a:r>
              <a:rPr lang="de-DE" altLang="de-DE" sz="2205" b="1" dirty="0"/>
              <a:t>23333</a:t>
            </a:r>
            <a:r>
              <a:rPr lang="de-DE" altLang="de-DE" sz="2205" dirty="0"/>
              <a:t> (RUB Control Room)!</a:t>
            </a:r>
            <a:endParaRPr lang="de-DE" altLang="de-DE" sz="1984" dirty="0"/>
          </a:p>
        </p:txBody>
      </p:sp>
      <p:pic>
        <p:nvPicPr>
          <p:cNvPr id="11" name="Grafik 10">
            <a:extLst>
              <a:ext uri="{FF2B5EF4-FFF2-40B4-BE49-F238E27FC236}">
                <a16:creationId xmlns:a16="http://schemas.microsoft.com/office/drawing/2014/main" id="{8C907046-D153-8DDE-CE37-03C52365ECA0}"/>
              </a:ext>
            </a:extLst>
          </p:cNvPr>
          <p:cNvPicPr>
            <a:picLocks noChangeAspect="1"/>
          </p:cNvPicPr>
          <p:nvPr/>
        </p:nvPicPr>
        <p:blipFill>
          <a:blip r:embed="rId5"/>
          <a:stretch>
            <a:fillRect/>
          </a:stretch>
        </p:blipFill>
        <p:spPr>
          <a:xfrm>
            <a:off x="468280" y="1426727"/>
            <a:ext cx="4255807" cy="5604259"/>
          </a:xfrm>
          <a:prstGeom prst="rect">
            <a:avLst/>
          </a:prstGeom>
        </p:spPr>
      </p:pic>
    </p:spTree>
    <p:extLst>
      <p:ext uri="{BB962C8B-B14F-4D97-AF65-F5344CB8AC3E}">
        <p14:creationId xmlns:p14="http://schemas.microsoft.com/office/powerpoint/2010/main" val="392878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06414" y="578224"/>
            <a:ext cx="7008786" cy="523220"/>
          </a:xfrm>
          <a:prstGeom prst="rect">
            <a:avLst/>
          </a:prstGeom>
          <a:noFill/>
          <a:ln w="9525">
            <a:noFill/>
            <a:miter lim="800000"/>
            <a:headEnd/>
            <a:tailEnd/>
          </a:ln>
        </p:spPr>
        <p:txBody>
          <a:bodyPr wrap="square">
            <a:spAutoFit/>
          </a:bodyPr>
          <a:lstStyle/>
          <a:p>
            <a:pPr>
              <a:spcBef>
                <a:spcPct val="50000"/>
              </a:spcBef>
            </a:pPr>
            <a:r>
              <a:rPr lang="de-DE" sz="2800" b="1" dirty="0">
                <a:solidFill>
                  <a:schemeClr val="tx2">
                    <a:lumMod val="75000"/>
                  </a:schemeClr>
                </a:solidFill>
                <a:cs typeface="Arial" pitchFamily="34" charset="0"/>
              </a:rPr>
              <a:t>In </a:t>
            </a:r>
            <a:r>
              <a:rPr lang="de-DE" sz="2800" b="1" dirty="0" err="1">
                <a:solidFill>
                  <a:schemeClr val="tx2">
                    <a:lumMod val="75000"/>
                  </a:schemeClr>
                </a:solidFill>
                <a:cs typeface="Arial" pitchFamily="34" charset="0"/>
              </a:rPr>
              <a:t>case</a:t>
            </a:r>
            <a:r>
              <a:rPr lang="de-DE" sz="2800" b="1" dirty="0">
                <a:solidFill>
                  <a:schemeClr val="tx2">
                    <a:lumMod val="75000"/>
                  </a:schemeClr>
                </a:solidFill>
                <a:cs typeface="Arial" pitchFamily="34" charset="0"/>
              </a:rPr>
              <a:t> </a:t>
            </a:r>
            <a:r>
              <a:rPr lang="de-DE" sz="2800" b="1" dirty="0" err="1">
                <a:solidFill>
                  <a:schemeClr val="tx2">
                    <a:lumMod val="75000"/>
                  </a:schemeClr>
                </a:solidFill>
                <a:cs typeface="Arial" pitchFamily="34" charset="0"/>
              </a:rPr>
              <a:t>of</a:t>
            </a:r>
            <a:r>
              <a:rPr lang="de-DE" sz="2800" b="1" dirty="0">
                <a:solidFill>
                  <a:schemeClr val="tx2">
                    <a:lumMod val="75000"/>
                  </a:schemeClr>
                </a:solidFill>
                <a:cs typeface="Arial" pitchFamily="34" charset="0"/>
              </a:rPr>
              <a:t> a </a:t>
            </a:r>
            <a:r>
              <a:rPr lang="de-DE" sz="2800" b="1" dirty="0" err="1">
                <a:solidFill>
                  <a:schemeClr val="tx2">
                    <a:lumMod val="75000"/>
                  </a:schemeClr>
                </a:solidFill>
                <a:cs typeface="Arial" pitchFamily="34" charset="0"/>
              </a:rPr>
              <a:t>fire</a:t>
            </a:r>
            <a:r>
              <a:rPr lang="de-DE" sz="2800" b="1" dirty="0">
                <a:solidFill>
                  <a:schemeClr val="tx2">
                    <a:lumMod val="75000"/>
                  </a:schemeClr>
                </a:solidFill>
                <a:cs typeface="Arial" pitchFamily="34" charset="0"/>
              </a:rPr>
              <a:t> </a:t>
            </a:r>
            <a:r>
              <a:rPr lang="de-DE" sz="2800" b="1" dirty="0" err="1">
                <a:solidFill>
                  <a:schemeClr val="tx2">
                    <a:lumMod val="75000"/>
                  </a:schemeClr>
                </a:solidFill>
                <a:cs typeface="Arial" pitchFamily="34" charset="0"/>
              </a:rPr>
              <a:t>alarm</a:t>
            </a:r>
            <a:endParaRPr lang="de-DE" sz="2800" b="1" dirty="0">
              <a:solidFill>
                <a:schemeClr val="tx2">
                  <a:lumMod val="75000"/>
                </a:schemeClr>
              </a:solidFill>
              <a:cs typeface="Arial" pitchFamily="34" charset="0"/>
            </a:endParaRPr>
          </a:p>
        </p:txBody>
      </p:sp>
      <p:sp>
        <p:nvSpPr>
          <p:cNvPr id="5" name="Text Box 9"/>
          <p:cNvSpPr txBox="1">
            <a:spLocks noChangeArrowheads="1"/>
          </p:cNvSpPr>
          <p:nvPr/>
        </p:nvSpPr>
        <p:spPr bwMode="auto">
          <a:xfrm>
            <a:off x="198040" y="1468704"/>
            <a:ext cx="9144000" cy="461665"/>
          </a:xfrm>
          <a:prstGeom prst="rect">
            <a:avLst/>
          </a:prstGeom>
          <a:noFill/>
          <a:ln w="9525">
            <a:noFill/>
            <a:miter lim="800000"/>
            <a:headEnd/>
            <a:tailEnd/>
          </a:ln>
        </p:spPr>
        <p:txBody>
          <a:bodyPr>
            <a:spAutoFit/>
          </a:bodyPr>
          <a:lstStyle/>
          <a:p>
            <a:pPr>
              <a:spcBef>
                <a:spcPct val="50000"/>
              </a:spcBef>
            </a:pPr>
            <a:r>
              <a:rPr lang="de-DE" sz="2400" b="1" dirty="0">
                <a:solidFill>
                  <a:srgbClr val="C00000"/>
                </a:solidFill>
              </a:rPr>
              <a:t>&gt;&gt;&gt; Keep </a:t>
            </a:r>
            <a:r>
              <a:rPr lang="de-DE" sz="2400" b="1" dirty="0" err="1">
                <a:solidFill>
                  <a:srgbClr val="C00000"/>
                </a:solidFill>
              </a:rPr>
              <a:t>calm</a:t>
            </a:r>
            <a:r>
              <a:rPr lang="de-DE" sz="2400" b="1" dirty="0">
                <a:solidFill>
                  <a:srgbClr val="C00000"/>
                </a:solidFill>
              </a:rPr>
              <a:t> and </a:t>
            </a:r>
            <a:r>
              <a:rPr lang="de-DE" sz="2400" b="1" dirty="0" err="1">
                <a:solidFill>
                  <a:srgbClr val="C00000"/>
                </a:solidFill>
              </a:rPr>
              <a:t>keep</a:t>
            </a:r>
            <a:r>
              <a:rPr lang="de-DE" sz="2400" b="1" dirty="0">
                <a:solidFill>
                  <a:srgbClr val="C00000"/>
                </a:solidFill>
              </a:rPr>
              <a:t> an </a:t>
            </a:r>
            <a:r>
              <a:rPr lang="de-DE" sz="2400" b="1" dirty="0" err="1">
                <a:solidFill>
                  <a:srgbClr val="C00000"/>
                </a:solidFill>
              </a:rPr>
              <a:t>overview</a:t>
            </a:r>
            <a:r>
              <a:rPr lang="de-DE" sz="2400" b="1" dirty="0">
                <a:solidFill>
                  <a:srgbClr val="C00000"/>
                </a:solidFill>
              </a:rPr>
              <a:t>!</a:t>
            </a:r>
          </a:p>
        </p:txBody>
      </p:sp>
      <p:sp>
        <p:nvSpPr>
          <p:cNvPr id="6" name="Text Box 10"/>
          <p:cNvSpPr txBox="1">
            <a:spLocks noChangeArrowheads="1"/>
          </p:cNvSpPr>
          <p:nvPr/>
        </p:nvSpPr>
        <p:spPr bwMode="auto">
          <a:xfrm>
            <a:off x="198040" y="2172787"/>
            <a:ext cx="9715500" cy="4565352"/>
          </a:xfrm>
          <a:prstGeom prst="rect">
            <a:avLst/>
          </a:prstGeom>
          <a:noFill/>
          <a:ln w="9525">
            <a:noFill/>
            <a:miter lim="800000"/>
            <a:headEnd/>
            <a:tailEnd/>
          </a:ln>
        </p:spPr>
        <p:txBody>
          <a:bodyPr wrap="square">
            <a:spAutoFit/>
          </a:bodyPr>
          <a:lstStyle/>
          <a:p>
            <a:pPr marL="285750" indent="-285750">
              <a:spcBef>
                <a:spcPts val="400"/>
              </a:spcBef>
              <a:buFont typeface="Wingdings" panose="05000000000000000000" pitchFamily="2" charset="2"/>
              <a:buChar char="§"/>
            </a:pPr>
            <a:r>
              <a:rPr lang="en-US" sz="2200" dirty="0">
                <a:solidFill>
                  <a:srgbClr val="002060"/>
                </a:solidFill>
              </a:rPr>
              <a:t>If the alarm (bell or voice) sounds, all persons must leave the building </a:t>
            </a:r>
            <a:r>
              <a:rPr lang="en-US" sz="2200" b="1" dirty="0">
                <a:solidFill>
                  <a:srgbClr val="002060"/>
                </a:solidFill>
              </a:rPr>
              <a:t>immediately</a:t>
            </a:r>
            <a:r>
              <a:rPr lang="en-US" sz="2200" dirty="0">
                <a:solidFill>
                  <a:srgbClr val="002060"/>
                </a:solidFill>
              </a:rPr>
              <a:t>. </a:t>
            </a:r>
          </a:p>
          <a:p>
            <a:pPr marL="285750" indent="-285750">
              <a:spcBef>
                <a:spcPts val="400"/>
              </a:spcBef>
              <a:buFont typeface="Wingdings" panose="05000000000000000000" pitchFamily="2" charset="2"/>
              <a:buChar char="§"/>
            </a:pPr>
            <a:r>
              <a:rPr lang="en-US" sz="2200" dirty="0">
                <a:solidFill>
                  <a:srgbClr val="002060"/>
                </a:solidFill>
              </a:rPr>
              <a:t>Warn people who may have </a:t>
            </a:r>
            <a:r>
              <a:rPr lang="en-US" sz="2200" b="1" dirty="0">
                <a:solidFill>
                  <a:srgbClr val="002060"/>
                </a:solidFill>
              </a:rPr>
              <a:t>overheard</a:t>
            </a:r>
            <a:r>
              <a:rPr lang="en-US" sz="2200" dirty="0">
                <a:solidFill>
                  <a:srgbClr val="002060"/>
                </a:solidFill>
              </a:rPr>
              <a:t> the alarm. </a:t>
            </a:r>
          </a:p>
          <a:p>
            <a:pPr marL="285750" indent="-285750">
              <a:spcBef>
                <a:spcPts val="400"/>
              </a:spcBef>
              <a:buFont typeface="Wingdings" panose="05000000000000000000" pitchFamily="2" charset="2"/>
              <a:buChar char="§"/>
            </a:pPr>
            <a:r>
              <a:rPr lang="en-US" sz="2200" dirty="0">
                <a:solidFill>
                  <a:srgbClr val="002060"/>
                </a:solidFill>
              </a:rPr>
              <a:t>When leaving the rooms, doors and windows must be closed but not locked.</a:t>
            </a:r>
          </a:p>
          <a:p>
            <a:pPr marL="285750" indent="-285750">
              <a:spcBef>
                <a:spcPts val="400"/>
              </a:spcBef>
              <a:buFont typeface="Wingdings" panose="05000000000000000000" pitchFamily="2" charset="2"/>
              <a:buChar char="§"/>
            </a:pPr>
            <a:r>
              <a:rPr lang="en-US" sz="2200" dirty="0">
                <a:solidFill>
                  <a:srgbClr val="002060"/>
                </a:solidFill>
              </a:rPr>
              <a:t>Take your personal belongings with you, such as ID cards, clothing, bags and keys, but only if they are in your immediate vicinity.</a:t>
            </a:r>
          </a:p>
          <a:p>
            <a:pPr marL="285750" indent="-285750">
              <a:spcBef>
                <a:spcPts val="400"/>
              </a:spcBef>
              <a:buFont typeface="Wingdings" panose="05000000000000000000" pitchFamily="2" charset="2"/>
              <a:buChar char="§"/>
            </a:pPr>
            <a:r>
              <a:rPr lang="en-US" sz="2200" dirty="0">
                <a:solidFill>
                  <a:srgbClr val="002060"/>
                </a:solidFill>
              </a:rPr>
              <a:t>Leave the building via the signposted escape routes. </a:t>
            </a:r>
          </a:p>
          <a:p>
            <a:pPr marL="285750" indent="-285750">
              <a:spcBef>
                <a:spcPts val="400"/>
              </a:spcBef>
              <a:buFont typeface="Wingdings" panose="05000000000000000000" pitchFamily="2" charset="2"/>
              <a:buChar char="§"/>
            </a:pPr>
            <a:r>
              <a:rPr lang="en-US" sz="2200" b="1" dirty="0">
                <a:solidFill>
                  <a:srgbClr val="002060"/>
                </a:solidFill>
              </a:rPr>
              <a:t>Do not use elevators</a:t>
            </a:r>
            <a:r>
              <a:rPr lang="en-US" sz="2200" dirty="0">
                <a:solidFill>
                  <a:srgbClr val="002060"/>
                </a:solidFill>
              </a:rPr>
              <a:t>! </a:t>
            </a:r>
          </a:p>
          <a:p>
            <a:pPr marL="285750" indent="-285750">
              <a:spcBef>
                <a:spcPts val="400"/>
              </a:spcBef>
              <a:buFont typeface="Wingdings" panose="05000000000000000000" pitchFamily="2" charset="2"/>
              <a:buChar char="§"/>
            </a:pPr>
            <a:r>
              <a:rPr lang="en-US" sz="2200" dirty="0">
                <a:solidFill>
                  <a:srgbClr val="002060"/>
                </a:solidFill>
              </a:rPr>
              <a:t>Help people with disabilities. Notify the emergency services if people </a:t>
            </a:r>
            <a:br>
              <a:rPr lang="en-US" sz="2200" dirty="0">
                <a:solidFill>
                  <a:srgbClr val="002060"/>
                </a:solidFill>
              </a:rPr>
            </a:br>
            <a:r>
              <a:rPr lang="en-US" sz="2200" dirty="0">
                <a:solidFill>
                  <a:srgbClr val="002060"/>
                </a:solidFill>
              </a:rPr>
              <a:t>are unable to leave the building on their own.</a:t>
            </a:r>
          </a:p>
          <a:p>
            <a:pPr marL="285750" indent="-285750">
              <a:spcBef>
                <a:spcPts val="400"/>
              </a:spcBef>
              <a:buFont typeface="Wingdings" panose="05000000000000000000" pitchFamily="2" charset="2"/>
              <a:buChar char="§"/>
            </a:pPr>
            <a:r>
              <a:rPr lang="en-US" sz="2200" dirty="0">
                <a:solidFill>
                  <a:srgbClr val="002060"/>
                </a:solidFill>
              </a:rPr>
              <a:t>Go to the </a:t>
            </a:r>
            <a:r>
              <a:rPr lang="en-US" sz="2200" b="1" dirty="0">
                <a:solidFill>
                  <a:srgbClr val="002060"/>
                </a:solidFill>
              </a:rPr>
              <a:t>assembly point </a:t>
            </a:r>
            <a:r>
              <a:rPr lang="en-US" sz="2200" dirty="0">
                <a:solidFill>
                  <a:srgbClr val="002060"/>
                </a:solidFill>
              </a:rPr>
              <a:t>indicated for your building.</a:t>
            </a:r>
          </a:p>
          <a:p>
            <a:pPr marL="285750" indent="-285750">
              <a:spcBef>
                <a:spcPts val="400"/>
              </a:spcBef>
              <a:buFont typeface="Wingdings" panose="05000000000000000000" pitchFamily="2" charset="2"/>
              <a:buChar char="§"/>
            </a:pPr>
            <a:r>
              <a:rPr lang="en-US" sz="2200" dirty="0">
                <a:solidFill>
                  <a:srgbClr val="002060"/>
                </a:solidFill>
              </a:rPr>
              <a:t>Follow the instructions of the emergency services RUB employees in charge.</a:t>
            </a:r>
          </a:p>
        </p:txBody>
      </p:sp>
      <p:sp>
        <p:nvSpPr>
          <p:cNvPr id="19" name="Textfeld 18"/>
          <p:cNvSpPr txBox="1"/>
          <p:nvPr/>
        </p:nvSpPr>
        <p:spPr>
          <a:xfrm>
            <a:off x="368117" y="7267094"/>
            <a:ext cx="2304737"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sp>
        <p:nvSpPr>
          <p:cNvPr id="17" name="Textfeld 16"/>
          <p:cNvSpPr txBox="1"/>
          <p:nvPr/>
        </p:nvSpPr>
        <p:spPr>
          <a:xfrm>
            <a:off x="468279" y="374301"/>
            <a:ext cx="6330085"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 / </a:t>
            </a:r>
            <a:r>
              <a:rPr lang="de-DE" sz="1000" b="1" dirty="0" err="1">
                <a:solidFill>
                  <a:srgbClr val="003560"/>
                </a:solidFill>
                <a:latin typeface="Arial" pitchFamily="34" charset="0"/>
                <a:cs typeface="Arial" pitchFamily="34" charset="0"/>
              </a:rPr>
              <a:t>Occupational</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Safety</a:t>
            </a:r>
            <a:r>
              <a:rPr lang="de-DE" sz="1000" b="1" dirty="0">
                <a:solidFill>
                  <a:srgbClr val="003560"/>
                </a:solidFill>
                <a:latin typeface="Arial" pitchFamily="34" charset="0"/>
                <a:cs typeface="Arial" pitchFamily="34" charset="0"/>
              </a:rPr>
              <a:t> and Environment </a:t>
            </a:r>
            <a:r>
              <a:rPr lang="de-DE" sz="1000" b="1" dirty="0" err="1">
                <a:solidFill>
                  <a:srgbClr val="003560"/>
                </a:solidFill>
                <a:latin typeface="Arial" pitchFamily="34" charset="0"/>
                <a:cs typeface="Arial" pitchFamily="34" charset="0"/>
              </a:rPr>
              <a:t>Protection</a:t>
            </a:r>
            <a:r>
              <a:rPr lang="de-DE" sz="1000" b="1" dirty="0">
                <a:solidFill>
                  <a:srgbClr val="003560"/>
                </a:solidFill>
                <a:latin typeface="Arial" pitchFamily="34" charset="0"/>
                <a:cs typeface="Arial" pitchFamily="34" charset="0"/>
              </a:rPr>
              <a:t> Unit</a:t>
            </a:r>
          </a:p>
        </p:txBody>
      </p:sp>
      <p:pic>
        <p:nvPicPr>
          <p:cNvPr id="3" name="Grafik 3">
            <a:extLst>
              <a:ext uri="{FF2B5EF4-FFF2-40B4-BE49-F238E27FC236}">
                <a16:creationId xmlns:a16="http://schemas.microsoft.com/office/drawing/2014/main" id="{D8CE9A82-55C1-0029-D904-3CAA3A589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940" y="4141249"/>
            <a:ext cx="999080" cy="100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feld 5"/>
          <p:cNvSpPr txBox="1">
            <a:spLocks noChangeArrowheads="1"/>
          </p:cNvSpPr>
          <p:nvPr/>
        </p:nvSpPr>
        <p:spPr bwMode="auto">
          <a:xfrm>
            <a:off x="341451" y="541078"/>
            <a:ext cx="4628114" cy="514350"/>
          </a:xfrm>
          <a:prstGeom prst="rect">
            <a:avLst/>
          </a:prstGeom>
          <a:noFill/>
          <a:ln w="9525">
            <a:noFill/>
            <a:miter lim="800000"/>
            <a:headEnd/>
            <a:tailEnd/>
          </a:ln>
        </p:spPr>
        <p:txBody>
          <a:bodyPr wrap="square" lIns="82936" tIns="41468" rIns="82936" bIns="41468">
            <a:spAutoFit/>
          </a:bodyPr>
          <a:lstStyle/>
          <a:p>
            <a:r>
              <a:rPr lang="de-DE" sz="2800" b="1" dirty="0">
                <a:solidFill>
                  <a:srgbClr val="003560"/>
                </a:solidFill>
                <a:cs typeface="Arial" charset="0"/>
              </a:rPr>
              <a:t>Assembly </a:t>
            </a:r>
            <a:r>
              <a:rPr lang="de-DE" sz="2800" b="1" dirty="0" err="1">
                <a:solidFill>
                  <a:srgbClr val="003560"/>
                </a:solidFill>
                <a:cs typeface="Arial" charset="0"/>
              </a:rPr>
              <a:t>points</a:t>
            </a:r>
            <a:r>
              <a:rPr lang="de-DE" sz="2800" b="1" dirty="0">
                <a:solidFill>
                  <a:srgbClr val="003560"/>
                </a:solidFill>
                <a:cs typeface="Arial" charset="0"/>
              </a:rPr>
              <a:t> at RUB</a:t>
            </a:r>
            <a:endParaRPr lang="de-DE" sz="2800" b="1" dirty="0">
              <a:solidFill>
                <a:prstClr val="black"/>
              </a:solidFill>
            </a:endParaRPr>
          </a:p>
        </p:txBody>
      </p:sp>
      <p:sp>
        <p:nvSpPr>
          <p:cNvPr id="26" name="Textfeld 25"/>
          <p:cNvSpPr txBox="1"/>
          <p:nvPr/>
        </p:nvSpPr>
        <p:spPr>
          <a:xfrm>
            <a:off x="468279" y="385015"/>
            <a:ext cx="6260512"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 / </a:t>
            </a:r>
            <a:r>
              <a:rPr lang="de-DE" sz="1000" b="1" dirty="0" err="1">
                <a:solidFill>
                  <a:srgbClr val="003560"/>
                </a:solidFill>
                <a:latin typeface="Arial" pitchFamily="34" charset="0"/>
                <a:cs typeface="Arial" pitchFamily="34" charset="0"/>
              </a:rPr>
              <a:t>Occupational</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Safety</a:t>
            </a:r>
            <a:r>
              <a:rPr lang="de-DE" sz="1000" b="1" dirty="0">
                <a:solidFill>
                  <a:srgbClr val="003560"/>
                </a:solidFill>
                <a:latin typeface="Arial" pitchFamily="34" charset="0"/>
                <a:cs typeface="Arial" pitchFamily="34" charset="0"/>
              </a:rPr>
              <a:t> and Environment </a:t>
            </a:r>
            <a:r>
              <a:rPr lang="de-DE" sz="1000" b="1" dirty="0" err="1">
                <a:solidFill>
                  <a:srgbClr val="003560"/>
                </a:solidFill>
                <a:latin typeface="Arial" pitchFamily="34" charset="0"/>
                <a:cs typeface="Arial" pitchFamily="34" charset="0"/>
              </a:rPr>
              <a:t>Protection</a:t>
            </a:r>
            <a:r>
              <a:rPr lang="de-DE" sz="1000" b="1" dirty="0">
                <a:solidFill>
                  <a:srgbClr val="003560"/>
                </a:solidFill>
                <a:latin typeface="Arial" pitchFamily="34" charset="0"/>
                <a:cs typeface="Arial" pitchFamily="34" charset="0"/>
              </a:rPr>
              <a:t> Unit</a:t>
            </a:r>
          </a:p>
        </p:txBody>
      </p:sp>
      <p:sp>
        <p:nvSpPr>
          <p:cNvPr id="30" name="Textfeld 29"/>
          <p:cNvSpPr txBox="1"/>
          <p:nvPr/>
        </p:nvSpPr>
        <p:spPr>
          <a:xfrm>
            <a:off x="360710" y="7261526"/>
            <a:ext cx="2294798"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pic>
        <p:nvPicPr>
          <p:cNvPr id="3" name="Grafik 2">
            <a:extLst>
              <a:ext uri="{FF2B5EF4-FFF2-40B4-BE49-F238E27FC236}">
                <a16:creationId xmlns:a16="http://schemas.microsoft.com/office/drawing/2014/main" id="{3DC2E7BD-9580-B736-50AC-A02014B18016}"/>
              </a:ext>
            </a:extLst>
          </p:cNvPr>
          <p:cNvPicPr>
            <a:picLocks noChangeAspect="1"/>
          </p:cNvPicPr>
          <p:nvPr/>
        </p:nvPicPr>
        <p:blipFill>
          <a:blip r:embed="rId3"/>
          <a:stretch>
            <a:fillRect/>
          </a:stretch>
        </p:blipFill>
        <p:spPr>
          <a:xfrm>
            <a:off x="341451" y="1087339"/>
            <a:ext cx="8283596" cy="5932846"/>
          </a:xfrm>
          <a:prstGeom prst="rect">
            <a:avLst/>
          </a:prstGeom>
        </p:spPr>
      </p:pic>
    </p:spTree>
    <p:extLst>
      <p:ext uri="{BB962C8B-B14F-4D97-AF65-F5344CB8AC3E}">
        <p14:creationId xmlns:p14="http://schemas.microsoft.com/office/powerpoint/2010/main" val="120417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feld 5"/>
          <p:cNvSpPr txBox="1">
            <a:spLocks noChangeArrowheads="1"/>
          </p:cNvSpPr>
          <p:nvPr/>
        </p:nvSpPr>
        <p:spPr bwMode="auto">
          <a:xfrm>
            <a:off x="271267" y="976354"/>
            <a:ext cx="4500594" cy="514633"/>
          </a:xfrm>
          <a:prstGeom prst="rect">
            <a:avLst/>
          </a:prstGeom>
          <a:noFill/>
          <a:ln w="9525">
            <a:noFill/>
            <a:miter lim="800000"/>
            <a:headEnd/>
            <a:tailEnd/>
          </a:ln>
        </p:spPr>
        <p:txBody>
          <a:bodyPr wrap="square" lIns="82936" tIns="41468" rIns="82936" bIns="41468">
            <a:spAutoFit/>
          </a:bodyPr>
          <a:lstStyle/>
          <a:p>
            <a:r>
              <a:rPr lang="de-DE" sz="2800" b="1" dirty="0">
                <a:solidFill>
                  <a:srgbClr val="003560"/>
                </a:solidFill>
                <a:cs typeface="Arial" charset="0"/>
              </a:rPr>
              <a:t>Assembly </a:t>
            </a:r>
            <a:r>
              <a:rPr lang="de-DE" sz="2800" b="1" dirty="0" err="1">
                <a:solidFill>
                  <a:srgbClr val="003560"/>
                </a:solidFill>
                <a:cs typeface="Arial" charset="0"/>
              </a:rPr>
              <a:t>points</a:t>
            </a:r>
            <a:r>
              <a:rPr lang="de-DE" sz="2800" b="1" dirty="0">
                <a:solidFill>
                  <a:srgbClr val="003560"/>
                </a:solidFill>
                <a:cs typeface="Arial" charset="0"/>
              </a:rPr>
              <a:t> at </a:t>
            </a:r>
            <a:r>
              <a:rPr lang="de-DE" sz="2800" b="1" dirty="0" err="1">
                <a:solidFill>
                  <a:srgbClr val="003560"/>
                </a:solidFill>
                <a:cs typeface="Arial" charset="0"/>
              </a:rPr>
              <a:t>the</a:t>
            </a:r>
            <a:r>
              <a:rPr lang="de-DE" sz="2800" b="1" dirty="0">
                <a:solidFill>
                  <a:srgbClr val="003560"/>
                </a:solidFill>
                <a:cs typeface="Arial" charset="0"/>
              </a:rPr>
              <a:t> RUB</a:t>
            </a:r>
            <a:endParaRPr lang="de-DE" sz="2800" b="1" dirty="0">
              <a:solidFill>
                <a:prstClr val="black"/>
              </a:solidFill>
            </a:endParaRPr>
          </a:p>
        </p:txBody>
      </p:sp>
      <p:sp>
        <p:nvSpPr>
          <p:cNvPr id="26" name="Textfeld 25"/>
          <p:cNvSpPr txBox="1"/>
          <p:nvPr/>
        </p:nvSpPr>
        <p:spPr>
          <a:xfrm>
            <a:off x="468280" y="428580"/>
            <a:ext cx="4500594" cy="307777"/>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Stabsstelle Arbeitssicherheit und Umweltschutz / </a:t>
            </a:r>
            <a:r>
              <a:rPr lang="de-DE" sz="1000" b="1" dirty="0" err="1">
                <a:solidFill>
                  <a:srgbClr val="003560"/>
                </a:solidFill>
                <a:latin typeface="Arial" pitchFamily="34" charset="0"/>
                <a:cs typeface="Arial" pitchFamily="34" charset="0"/>
              </a:rPr>
              <a:t>Occupational</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Safety</a:t>
            </a:r>
            <a:r>
              <a:rPr lang="de-DE" sz="1000" b="1" dirty="0">
                <a:solidFill>
                  <a:srgbClr val="003560"/>
                </a:solidFill>
                <a:latin typeface="Arial" pitchFamily="34" charset="0"/>
                <a:cs typeface="Arial" pitchFamily="34" charset="0"/>
              </a:rPr>
              <a:t> and Environment </a:t>
            </a:r>
            <a:r>
              <a:rPr lang="de-DE" sz="1000" b="1" dirty="0" err="1">
                <a:solidFill>
                  <a:srgbClr val="003560"/>
                </a:solidFill>
                <a:latin typeface="Arial" pitchFamily="34" charset="0"/>
                <a:cs typeface="Arial" pitchFamily="34" charset="0"/>
              </a:rPr>
              <a:t>Protection</a:t>
            </a:r>
            <a:r>
              <a:rPr lang="de-DE" sz="1000" b="1" dirty="0">
                <a:solidFill>
                  <a:srgbClr val="003560"/>
                </a:solidFill>
                <a:latin typeface="Arial" pitchFamily="34" charset="0"/>
                <a:cs typeface="Arial" pitchFamily="34" charset="0"/>
              </a:rPr>
              <a:t> Unit</a:t>
            </a:r>
          </a:p>
        </p:txBody>
      </p:sp>
      <p:pic>
        <p:nvPicPr>
          <p:cNvPr id="4" name="Grafik 1">
            <a:extLst>
              <a:ext uri="{FF2B5EF4-FFF2-40B4-BE49-F238E27FC236}">
                <a16:creationId xmlns:a16="http://schemas.microsoft.com/office/drawing/2014/main" id="{7902BBF5-E220-7BB2-5798-DEF084188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464" y="2843851"/>
            <a:ext cx="1841114" cy="184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6">
            <a:extLst>
              <a:ext uri="{FF2B5EF4-FFF2-40B4-BE49-F238E27FC236}">
                <a16:creationId xmlns:a16="http://schemas.microsoft.com/office/drawing/2014/main" id="{8D5426A6-E382-7E0F-0D9E-C5BAD152E335}"/>
              </a:ext>
            </a:extLst>
          </p:cNvPr>
          <p:cNvSpPr txBox="1">
            <a:spLocks noChangeArrowheads="1"/>
          </p:cNvSpPr>
          <p:nvPr/>
        </p:nvSpPr>
        <p:spPr bwMode="auto">
          <a:xfrm>
            <a:off x="202834" y="1838680"/>
            <a:ext cx="4102760" cy="63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de-DE" sz="1764" dirty="0">
                <a:solidFill>
                  <a:srgbClr val="003560"/>
                </a:solidFill>
              </a:rPr>
              <a:t>The assembly points are marked with this sign:</a:t>
            </a:r>
            <a:endParaRPr lang="de-DE" altLang="de-DE" sz="1764" dirty="0">
              <a:solidFill>
                <a:srgbClr val="003560"/>
              </a:solidFill>
            </a:endParaRPr>
          </a:p>
        </p:txBody>
      </p:sp>
      <p:sp>
        <p:nvSpPr>
          <p:cNvPr id="6" name="Rechteck 11">
            <a:extLst>
              <a:ext uri="{FF2B5EF4-FFF2-40B4-BE49-F238E27FC236}">
                <a16:creationId xmlns:a16="http://schemas.microsoft.com/office/drawing/2014/main" id="{5E60D9A7-2C6F-8EAD-C568-E3F9D04E66D4}"/>
              </a:ext>
            </a:extLst>
          </p:cNvPr>
          <p:cNvSpPr>
            <a:spLocks noChangeArrowheads="1"/>
          </p:cNvSpPr>
          <p:nvPr/>
        </p:nvSpPr>
        <p:spPr bwMode="auto">
          <a:xfrm>
            <a:off x="271267" y="5318977"/>
            <a:ext cx="3598368" cy="9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de-DE" sz="1764" b="1" dirty="0">
                <a:solidFill>
                  <a:srgbClr val="003560"/>
                </a:solidFill>
              </a:rPr>
              <a:t>Make sure in advance that you know where the assembly point for your current building is located!</a:t>
            </a:r>
            <a:endParaRPr lang="de-DE" altLang="de-DE" sz="1764" b="1" dirty="0">
              <a:solidFill>
                <a:srgbClr val="003560"/>
              </a:solidFill>
            </a:endParaRPr>
          </a:p>
        </p:txBody>
      </p:sp>
      <p:sp>
        <p:nvSpPr>
          <p:cNvPr id="8" name="Textfeld 7">
            <a:extLst>
              <a:ext uri="{FF2B5EF4-FFF2-40B4-BE49-F238E27FC236}">
                <a16:creationId xmlns:a16="http://schemas.microsoft.com/office/drawing/2014/main" id="{46937825-0A33-E97C-009A-C7BDBC2C2E6A}"/>
              </a:ext>
            </a:extLst>
          </p:cNvPr>
          <p:cNvSpPr txBox="1"/>
          <p:nvPr/>
        </p:nvSpPr>
        <p:spPr>
          <a:xfrm>
            <a:off x="468280" y="7142594"/>
            <a:ext cx="2294798" cy="153888"/>
          </a:xfrm>
          <a:prstGeom prst="rect">
            <a:avLst/>
          </a:prstGeom>
          <a:noFill/>
        </p:spPr>
        <p:txBody>
          <a:bodyPr wrap="square" lIns="0" tIns="0" rIns="0" bIns="0" rtlCol="0">
            <a:spAutoFit/>
          </a:bodyPr>
          <a:lstStyle/>
          <a:p>
            <a:r>
              <a:rPr lang="de-DE" sz="1000" b="1" dirty="0">
                <a:solidFill>
                  <a:srgbClr val="003560"/>
                </a:solidFill>
                <a:latin typeface="Arial" pitchFamily="34" charset="0"/>
                <a:cs typeface="Arial" pitchFamily="34" charset="0"/>
              </a:rPr>
              <a:t>SHORT INTRODUCTION </a:t>
            </a:r>
            <a:r>
              <a:rPr lang="de-DE" sz="1000" b="1" dirty="0" err="1">
                <a:solidFill>
                  <a:srgbClr val="003560"/>
                </a:solidFill>
                <a:latin typeface="Arial" pitchFamily="34" charset="0"/>
                <a:cs typeface="Arial" pitchFamily="34" charset="0"/>
              </a:rPr>
              <a:t>for</a:t>
            </a:r>
            <a:r>
              <a:rPr lang="de-DE" sz="1000" b="1" dirty="0">
                <a:solidFill>
                  <a:srgbClr val="003560"/>
                </a:solidFill>
                <a:latin typeface="Arial" pitchFamily="34" charset="0"/>
                <a:cs typeface="Arial" pitchFamily="34" charset="0"/>
              </a:rPr>
              <a:t> </a:t>
            </a:r>
            <a:r>
              <a:rPr lang="de-DE" sz="1000" b="1" dirty="0" err="1">
                <a:solidFill>
                  <a:srgbClr val="003560"/>
                </a:solidFill>
                <a:latin typeface="Arial" pitchFamily="34" charset="0"/>
                <a:cs typeface="Arial" pitchFamily="34" charset="0"/>
              </a:rPr>
              <a:t>students</a:t>
            </a:r>
            <a:endParaRPr lang="de-DE" sz="1000" b="1" dirty="0">
              <a:solidFill>
                <a:srgbClr val="003560"/>
              </a:solidFill>
              <a:latin typeface="Arial" pitchFamily="34" charset="0"/>
              <a:cs typeface="Arial" pitchFamily="34" charset="0"/>
            </a:endParaRPr>
          </a:p>
        </p:txBody>
      </p:sp>
      <p:pic>
        <p:nvPicPr>
          <p:cNvPr id="3" name="Grafik 2">
            <a:extLst>
              <a:ext uri="{FF2B5EF4-FFF2-40B4-BE49-F238E27FC236}">
                <a16:creationId xmlns:a16="http://schemas.microsoft.com/office/drawing/2014/main" id="{BB20DD32-3F6C-E59D-E076-A5128847A21F}"/>
              </a:ext>
            </a:extLst>
          </p:cNvPr>
          <p:cNvPicPr>
            <a:picLocks noChangeAspect="1"/>
          </p:cNvPicPr>
          <p:nvPr/>
        </p:nvPicPr>
        <p:blipFill>
          <a:blip r:embed="rId4"/>
          <a:stretch>
            <a:fillRect/>
          </a:stretch>
        </p:blipFill>
        <p:spPr>
          <a:xfrm>
            <a:off x="4993901" y="736357"/>
            <a:ext cx="4618444" cy="6623700"/>
          </a:xfrm>
          <a:prstGeom prst="rect">
            <a:avLst/>
          </a:prstGeom>
        </p:spPr>
      </p:pic>
    </p:spTree>
    <p:extLst>
      <p:ext uri="{BB962C8B-B14F-4D97-AF65-F5344CB8AC3E}">
        <p14:creationId xmlns:p14="http://schemas.microsoft.com/office/powerpoint/2010/main" val="1251638320"/>
      </p:ext>
    </p:extLst>
  </p:cSld>
  <p:clrMapOvr>
    <a:masterClrMapping/>
  </p:clrMapOvr>
</p:sld>
</file>

<file path=ppt/theme/theme1.xml><?xml version="1.0" encoding="utf-8"?>
<a:theme xmlns:a="http://schemas.openxmlformats.org/drawingml/2006/main" name="Titelfolie mit Tex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ntent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extforma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01_PPT Arial</Template>
  <TotalTime>0</TotalTime>
  <Words>1354</Words>
  <Application>Microsoft Office PowerPoint</Application>
  <PresentationFormat>Benutzerdefiniert</PresentationFormat>
  <Paragraphs>148</Paragraphs>
  <Slides>16</Slides>
  <Notes>16</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16</vt:i4>
      </vt:variant>
    </vt:vector>
  </HeadingPairs>
  <TitlesOfParts>
    <vt:vector size="23" baseType="lpstr">
      <vt:lpstr>Arial</vt:lpstr>
      <vt:lpstr>Calibri</vt:lpstr>
      <vt:lpstr>RubFlama</vt:lpstr>
      <vt:lpstr>Wingdings</vt:lpstr>
      <vt:lpstr>Titelfolie mit Text</vt:lpstr>
      <vt:lpstr>Contentfolie</vt:lpstr>
      <vt:lpstr>Textformate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Beate Schiller</dc:creator>
  <cp:lastModifiedBy>Haun, Claudia</cp:lastModifiedBy>
  <cp:revision>303</cp:revision>
  <cp:lastPrinted>2017-09-25T12:21:32Z</cp:lastPrinted>
  <dcterms:created xsi:type="dcterms:W3CDTF">2009-11-16T10:30:05Z</dcterms:created>
  <dcterms:modified xsi:type="dcterms:W3CDTF">2025-09-29T06:32:43Z</dcterms:modified>
</cp:coreProperties>
</file>