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53" r:id="rId1"/>
    <p:sldMasterId id="2147483651" r:id="rId2"/>
    <p:sldMasterId id="2147483655" r:id="rId3"/>
  </p:sldMasterIdLst>
  <p:notesMasterIdLst>
    <p:notesMasterId r:id="rId20"/>
  </p:notesMasterIdLst>
  <p:handoutMasterIdLst>
    <p:handoutMasterId r:id="rId21"/>
  </p:handoutMasterIdLst>
  <p:sldIdLst>
    <p:sldId id="280" r:id="rId4"/>
    <p:sldId id="298" r:id="rId5"/>
    <p:sldId id="275" r:id="rId6"/>
    <p:sldId id="299" r:id="rId7"/>
    <p:sldId id="282" r:id="rId8"/>
    <p:sldId id="291" r:id="rId9"/>
    <p:sldId id="285" r:id="rId10"/>
    <p:sldId id="293" r:id="rId11"/>
    <p:sldId id="366" r:id="rId12"/>
    <p:sldId id="287" r:id="rId13"/>
    <p:sldId id="297" r:id="rId14"/>
    <p:sldId id="296" r:id="rId15"/>
    <p:sldId id="290" r:id="rId16"/>
    <p:sldId id="367" r:id="rId17"/>
    <p:sldId id="369" r:id="rId18"/>
    <p:sldId id="370" r:id="rId19"/>
  </p:sldIdLst>
  <p:sldSz cx="10080625" cy="7561263"/>
  <p:notesSz cx="6799263" cy="9929813"/>
  <p:defaultTextStyle>
    <a:defPPr>
      <a:defRPr lang="de-DE"/>
    </a:defPPr>
    <a:lvl1pPr marL="0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4017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8035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2052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6069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20086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24104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28121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32138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59">
          <p15:clr>
            <a:srgbClr val="A4A3A4"/>
          </p15:clr>
        </p15:guide>
        <p15:guide id="2" pos="3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A43F0"/>
    <a:srgbClr val="5941E9"/>
    <a:srgbClr val="003560"/>
    <a:srgbClr val="E6E4E4"/>
    <a:srgbClr val="E7E7E7"/>
    <a:srgbClr val="94C1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9" autoAdjust="0"/>
    <p:restoredTop sz="94675" autoAdjust="0"/>
  </p:normalViewPr>
  <p:slideViewPr>
    <p:cSldViewPr snapToGrid="0" snapToObjects="1">
      <p:cViewPr varScale="1">
        <p:scale>
          <a:sx n="51" d="100"/>
          <a:sy n="51" d="100"/>
        </p:scale>
        <p:origin x="1696" y="36"/>
      </p:cViewPr>
      <p:guideLst>
        <p:guide orient="horz" pos="1859"/>
        <p:guide pos="3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823" cy="497997"/>
          </a:xfrm>
          <a:prstGeom prst="rect">
            <a:avLst/>
          </a:prstGeom>
        </p:spPr>
        <p:txBody>
          <a:bodyPr vert="horz" lIns="91349" tIns="45674" rIns="91349" bIns="4567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855" y="2"/>
            <a:ext cx="2946823" cy="497997"/>
          </a:xfrm>
          <a:prstGeom prst="rect">
            <a:avLst/>
          </a:prstGeom>
        </p:spPr>
        <p:txBody>
          <a:bodyPr vert="horz" lIns="91349" tIns="45674" rIns="91349" bIns="45674" rtlCol="0"/>
          <a:lstStyle>
            <a:lvl1pPr algn="r">
              <a:defRPr sz="1200"/>
            </a:lvl1pPr>
          </a:lstStyle>
          <a:p>
            <a:fld id="{F5014232-FBA4-47EE-B365-1C297CE24CA1}" type="datetimeFigureOut">
              <a:rPr lang="de-DE" smtClean="0"/>
              <a:t>29.09.2025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1817"/>
            <a:ext cx="2946823" cy="497997"/>
          </a:xfrm>
          <a:prstGeom prst="rect">
            <a:avLst/>
          </a:prstGeom>
        </p:spPr>
        <p:txBody>
          <a:bodyPr vert="horz" lIns="91349" tIns="45674" rIns="91349" bIns="4567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855" y="9431817"/>
            <a:ext cx="2946823" cy="497997"/>
          </a:xfrm>
          <a:prstGeom prst="rect">
            <a:avLst/>
          </a:prstGeom>
        </p:spPr>
        <p:txBody>
          <a:bodyPr vert="horz" lIns="91349" tIns="45674" rIns="91349" bIns="45674" rtlCol="0" anchor="b"/>
          <a:lstStyle>
            <a:lvl1pPr algn="r">
              <a:defRPr sz="1200"/>
            </a:lvl1pPr>
          </a:lstStyle>
          <a:p>
            <a:fld id="{D80F437D-A395-4BE6-AD66-855FFD93E6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3904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347" cy="496491"/>
          </a:xfrm>
          <a:prstGeom prst="rect">
            <a:avLst/>
          </a:prstGeom>
        </p:spPr>
        <p:txBody>
          <a:bodyPr vert="horz" lIns="91349" tIns="45674" rIns="91349" bIns="4567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1344" y="1"/>
            <a:ext cx="2946347" cy="496491"/>
          </a:xfrm>
          <a:prstGeom prst="rect">
            <a:avLst/>
          </a:prstGeom>
        </p:spPr>
        <p:txBody>
          <a:bodyPr vert="horz" lIns="91349" tIns="45674" rIns="91349" bIns="45674" rtlCol="0"/>
          <a:lstStyle>
            <a:lvl1pPr algn="r">
              <a:defRPr sz="1200"/>
            </a:lvl1pPr>
          </a:lstStyle>
          <a:p>
            <a:fld id="{84C8A77F-3D00-445F-B220-9D8F98DF2D8C}" type="datetimeFigureOut">
              <a:rPr lang="de-DE" smtClean="0"/>
              <a:pPr/>
              <a:t>29.09.2025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49" tIns="45674" rIns="91349" bIns="4567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349" tIns="45674" rIns="91349" bIns="45674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31600"/>
            <a:ext cx="2946347" cy="496491"/>
          </a:xfrm>
          <a:prstGeom prst="rect">
            <a:avLst/>
          </a:prstGeom>
        </p:spPr>
        <p:txBody>
          <a:bodyPr vert="horz" lIns="91349" tIns="45674" rIns="91349" bIns="4567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1344" y="9431600"/>
            <a:ext cx="2946347" cy="496491"/>
          </a:xfrm>
          <a:prstGeom prst="rect">
            <a:avLst/>
          </a:prstGeom>
        </p:spPr>
        <p:txBody>
          <a:bodyPr vert="horz" lIns="91349" tIns="45674" rIns="91349" bIns="45674" rtlCol="0" anchor="b"/>
          <a:lstStyle>
            <a:lvl1pPr algn="r">
              <a:defRPr sz="1200"/>
            </a:lvl1pPr>
          </a:lstStyle>
          <a:p>
            <a:fld id="{2FF142B0-932D-45B5-941B-F78BA9A0660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7580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4017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08035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12052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16069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20086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24104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28121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32138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688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2048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6021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54336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78354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B7B5B9-028E-6F9F-C03F-203ECEB705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93C5FCB-C439-1948-FB57-589141B584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7418FA4-0BF4-BB3A-1618-6DF799A508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8C003F3-ECC6-EC2E-16DA-1E7D9048BA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26137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7D21B2-E73F-198C-8A93-9D6F82E8F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DDD6EA1-F124-67C4-F1EC-22C82A1FF4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047D0CC-76F7-4288-7267-65A09C7828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E83A3C0-D06A-C029-7EF6-B882C43E83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1596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6108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9108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4302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660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6819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FF04FA-4C09-473A-889B-3B2A89755135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567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FF04FA-4C09-473A-889B-3B2A89755135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616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346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rm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7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-3"/>
            <a:ext cx="9122400" cy="7066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Inhaltsplatzhalter 5" descr="Label_RUB_WEISS-BLAU_s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57600" y="0"/>
            <a:ext cx="1440000" cy="1440000"/>
          </a:xfrm>
          <a:prstGeom prst="rect">
            <a:avLst/>
          </a:prstGeom>
        </p:spPr>
      </p:pic>
      <p:pic>
        <p:nvPicPr>
          <p:cNvPr id="4" name="Grafik 3" descr="Wortmarke_BLAU_srg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0" y="468000"/>
            <a:ext cx="2376000" cy="1553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1008035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8013" indent="-378013" algn="l" defTabSz="1008035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9028" indent="-315011" algn="l" defTabSz="1008035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043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4060" indent="-252009" algn="l" defTabSz="1008035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078" indent="-252009" algn="l" defTabSz="1008035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2095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6112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80130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4147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17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5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2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069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86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4104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8121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2138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7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-2"/>
            <a:ext cx="9601200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Inhaltsplatzhalter 5" descr="Label_RUB_WEISS-BLAU_srg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18800" y="0"/>
            <a:ext cx="720000" cy="720000"/>
          </a:xfrm>
          <a:prstGeom prst="rect">
            <a:avLst/>
          </a:prstGeom>
        </p:spPr>
      </p:pic>
      <p:pic>
        <p:nvPicPr>
          <p:cNvPr id="10" name="Grafik 9" descr="Wortmarke_BLAU_srg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0" y="229288"/>
            <a:ext cx="1728000" cy="112953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9194740" y="7138217"/>
            <a:ext cx="36671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9CF035EB-F284-40BB-A304-AA520D83863F}" type="slidenum">
              <a:rPr lang="de-DE" sz="1000" baseline="0" smtClean="0">
                <a:latin typeface="Arial" pitchFamily="34" charset="0"/>
                <a:cs typeface="Arial" pitchFamily="34" charset="0"/>
              </a:rPr>
              <a:pPr algn="r"/>
              <a:t>‹Nr.›</a:t>
            </a:fld>
            <a:endParaRPr lang="de-DE" sz="1000" baseline="0" dirty="0"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7" r:id="rId2"/>
  </p:sldLayoutIdLst>
  <p:txStyles>
    <p:titleStyle>
      <a:lvl1pPr algn="ctr" defTabSz="1008035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8013" indent="-378013" algn="l" defTabSz="1008035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9028" indent="-315011" algn="l" defTabSz="1008035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043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4060" indent="-252009" algn="l" defTabSz="1008035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078" indent="-252009" algn="l" defTabSz="1008035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2095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6112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80130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4147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17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5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2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069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86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4104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8121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2138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37178" y="433473"/>
            <a:ext cx="7215518" cy="1569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3400" b="1" dirty="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Titel der Präsentation</a:t>
            </a:r>
          </a:p>
          <a:p>
            <a:r>
              <a:rPr lang="de-DE" sz="3400" dirty="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Sub-Titel der Präsentation</a:t>
            </a:r>
          </a:p>
          <a:p>
            <a:r>
              <a:rPr lang="de-DE" sz="3400" b="1" baseline="0" dirty="0">
                <a:solidFill>
                  <a:srgbClr val="8DAE10"/>
                </a:solidFill>
                <a:latin typeface="Arial" pitchFamily="34" charset="0"/>
                <a:cs typeface="Arial" pitchFamily="34" charset="0"/>
              </a:rPr>
              <a:t>Datum XX.XX. – XX.XX.20XX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37178" y="2207462"/>
            <a:ext cx="721551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b="1" dirty="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FAKULTÄT XY</a:t>
            </a:r>
          </a:p>
          <a:p>
            <a:r>
              <a:rPr lang="de-DE" sz="1400" dirty="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Lehrstuhl für XY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47452" y="2838985"/>
            <a:ext cx="7215518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3000" b="1" dirty="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Headline bei längeren Headlines</a:t>
            </a:r>
          </a:p>
          <a:p>
            <a:r>
              <a:rPr lang="de-DE" sz="3000" dirty="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Subheadline – optional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37178" y="3997842"/>
            <a:ext cx="4460258" cy="11926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288000">
              <a:lnSpc>
                <a:spcPts val="2700"/>
              </a:lnSpc>
              <a:spcAft>
                <a:spcPts val="600"/>
              </a:spcAft>
              <a:buSzPct val="130000"/>
              <a:buFont typeface="Wingdings" pitchFamily="2" charset="2"/>
              <a:buChar char="§"/>
            </a:pPr>
            <a:r>
              <a:rPr lang="de-DE" dirty="0" err="1">
                <a:latin typeface="Arial" pitchFamily="34" charset="0"/>
                <a:cs typeface="Arial" pitchFamily="34" charset="0"/>
              </a:rPr>
              <a:t>Bulletpoint</a:t>
            </a:r>
            <a:r>
              <a:rPr lang="de-DE" dirty="0">
                <a:latin typeface="Arial" pitchFamily="34" charset="0"/>
                <a:cs typeface="Arial" pitchFamily="34" charset="0"/>
              </a:rPr>
              <a:t> 1</a:t>
            </a:r>
          </a:p>
          <a:p>
            <a:pPr indent="288000">
              <a:lnSpc>
                <a:spcPts val="2700"/>
              </a:lnSpc>
              <a:spcAft>
                <a:spcPts val="600"/>
              </a:spcAft>
              <a:buSzPct val="130000"/>
              <a:buFont typeface="Wingdings" pitchFamily="2" charset="2"/>
              <a:buChar char="§"/>
            </a:pPr>
            <a:r>
              <a:rPr lang="de-DE" dirty="0" err="1">
                <a:latin typeface="Arial" pitchFamily="34" charset="0"/>
                <a:cs typeface="Arial" pitchFamily="34" charset="0"/>
              </a:rPr>
              <a:t>Bulletpoint</a:t>
            </a:r>
            <a:r>
              <a:rPr lang="de-DE" dirty="0">
                <a:latin typeface="Arial" pitchFamily="34" charset="0"/>
                <a:cs typeface="Arial" pitchFamily="34" charset="0"/>
              </a:rPr>
              <a:t> 2</a:t>
            </a:r>
          </a:p>
          <a:p>
            <a:pPr indent="288000">
              <a:lnSpc>
                <a:spcPts val="2700"/>
              </a:lnSpc>
              <a:spcAft>
                <a:spcPts val="600"/>
              </a:spcAft>
              <a:buSzPct val="130000"/>
              <a:buFont typeface="Wingdings" pitchFamily="2" charset="2"/>
              <a:buChar char="§"/>
            </a:pPr>
            <a:r>
              <a:rPr lang="de-DE" dirty="0" err="1">
                <a:latin typeface="Arial" pitchFamily="34" charset="0"/>
                <a:cs typeface="Arial" pitchFamily="34" charset="0"/>
              </a:rPr>
              <a:t>Bulletpoint</a:t>
            </a:r>
            <a:r>
              <a:rPr lang="de-DE" dirty="0">
                <a:latin typeface="Arial" pitchFamily="34" charset="0"/>
                <a:cs typeface="Arial" pitchFamily="34" charset="0"/>
              </a:rPr>
              <a:t> 3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68280" y="7142594"/>
            <a:ext cx="842968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baseline="0" dirty="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TITEL PRÄSENTATION </a:t>
            </a:r>
            <a:r>
              <a:rPr lang="de-DE" sz="1000" baseline="0" dirty="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TITEL PRÄSENTATION | Bochum | XX. – XX. Monat Jahr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37178" y="5348170"/>
            <a:ext cx="4460258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700"/>
              </a:lnSpc>
              <a:buSzPct val="130000"/>
            </a:pPr>
            <a:r>
              <a:rPr lang="de-DE" dirty="0" err="1">
                <a:latin typeface="Arial" pitchFamily="34" charset="0"/>
                <a:cs typeface="Arial" pitchFamily="34" charset="0"/>
              </a:rPr>
              <a:t>Cidunt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adignis</a:t>
            </a:r>
            <a:r>
              <a:rPr lang="de-DE" dirty="0">
                <a:latin typeface="Arial" pitchFamily="34" charset="0"/>
                <a:cs typeface="Arial" pitchFamily="34" charset="0"/>
              </a:rPr>
              <a:t> am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venibh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etue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alit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erostio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dipisisi</a:t>
            </a:r>
            <a:r>
              <a:rPr lang="de-DE" dirty="0">
                <a:latin typeface="Arial" pitchFamily="34" charset="0"/>
                <a:cs typeface="Arial" pitchFamily="34" charset="0"/>
              </a:rPr>
              <a:t> er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aliquissi</a:t>
            </a:r>
            <a:r>
              <a:rPr lang="de-DE" dirty="0">
                <a:latin typeface="Arial" pitchFamily="34" charset="0"/>
                <a:cs typeface="Arial" pitchFamily="34" charset="0"/>
              </a:rPr>
              <a:t>.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Unt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lortio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digna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cor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sum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vel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il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utem</a:t>
            </a:r>
            <a:r>
              <a:rPr lang="de-DE" dirty="0">
                <a:latin typeface="Arial" pitchFamily="34" charset="0"/>
                <a:cs typeface="Arial" pitchFamily="34" charset="0"/>
              </a:rPr>
              <a:t> ad et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nosto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od</a:t>
            </a:r>
            <a:r>
              <a:rPr lang="de-DE" dirty="0">
                <a:latin typeface="Arial" pitchFamily="34" charset="0"/>
                <a:cs typeface="Arial" pitchFamily="34" charset="0"/>
              </a:rPr>
              <a:t> magna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feugait</a:t>
            </a:r>
            <a:r>
              <a:rPr lang="de-DE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ctr" defTabSz="1008035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8013" indent="-378013" algn="l" defTabSz="1008035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9028" indent="-315011" algn="l" defTabSz="1008035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043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4060" indent="-252009" algn="l" defTabSz="1008035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078" indent="-252009" algn="l" defTabSz="1008035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2095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6112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80130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4147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17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5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2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069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86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4104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8121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2138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otfall.ruhr-uni-bochum.de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ium.ruhr-uni-bochum.de/de/mutterschutzrecht-fuer-studierend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Unfallanzeige-RUB-Studierende@akafoe.d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JRD9J4cv8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hyperlink" Target="https://services.ruhr-uni-bochum.de/de/rub-notfallhandbuch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es.ruhr-uni-bochum.de/de/begleitschutz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mailto:antidiskriminierung@rub.de" TargetMode="External"/><Relationship Id="rId3" Type="http://schemas.openxmlformats.org/officeDocument/2006/relationships/hyperlink" Target="https://einrichtungen.ruhr-uni-bochum.de/de/leitwarte-lw" TargetMode="External"/><Relationship Id="rId7" Type="http://schemas.openxmlformats.org/officeDocument/2006/relationships/hyperlink" Target="https://einrichtungen.ruhr-uni-bochum.de/de/antidiskriminierungsstelle-der-rub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tel:02343222332" TargetMode="External"/><Relationship Id="rId5" Type="http://schemas.openxmlformats.org/officeDocument/2006/relationships/hyperlink" Target="https://studium.ruhr-uni-bochum.de/de/kontakt-zur-psychologischen-studienberatung" TargetMode="External"/><Relationship Id="rId4" Type="http://schemas.openxmlformats.org/officeDocument/2006/relationships/hyperlink" Target="https://einrichtungen.ruhr-uni-bochum.de/de/justitiaria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/>
          <p:cNvSpPr txBox="1"/>
          <p:nvPr/>
        </p:nvSpPr>
        <p:spPr>
          <a:xfrm>
            <a:off x="468280" y="450355"/>
            <a:ext cx="299035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Stabsstelle Arbeitssicherheit und Umweltschutz</a:t>
            </a:r>
          </a:p>
          <a:p>
            <a:r>
              <a:rPr lang="de-DE" sz="1000" dirty="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298947" y="7285621"/>
            <a:ext cx="842968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KURZEINFÜHRUNG für Studierende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A897A67-7DA5-B63F-04E3-A4B0B9645BC3}"/>
              </a:ext>
            </a:extLst>
          </p:cNvPr>
          <p:cNvSpPr/>
          <p:nvPr/>
        </p:nvSpPr>
        <p:spPr>
          <a:xfrm>
            <a:off x="0" y="1452621"/>
            <a:ext cx="9618785" cy="5660177"/>
          </a:xfrm>
          <a:prstGeom prst="rect">
            <a:avLst/>
          </a:prstGeom>
          <a:solidFill>
            <a:srgbClr val="173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altLang="de-DE" sz="2205">
              <a:solidFill>
                <a:srgbClr val="17365C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37A69AB-FFA7-D255-A3C8-B5B7FC507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840" y="2518356"/>
            <a:ext cx="9338579" cy="151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44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	Sicherheit an der RUB – </a:t>
            </a:r>
            <a:r>
              <a:rPr lang="de-DE" sz="44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sz="44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Kurzeinführung für Studierende</a:t>
            </a:r>
            <a:endParaRPr lang="de-DE" sz="4400" dirty="0">
              <a:solidFill>
                <a:schemeClr val="bg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91032" y="862497"/>
            <a:ext cx="7591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003560"/>
                </a:solidFill>
                <a:cs typeface="Arial" pitchFamily="34" charset="0"/>
              </a:rPr>
              <a:t>Fluchtwege in Hörsälen und Seminarräumen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68280" y="7142594"/>
            <a:ext cx="842968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KURZEINFÜHRUNG für Studierende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68280" y="402189"/>
            <a:ext cx="450059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Stabsstelle Arbeitssicherheit und Umweltschutz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224" y="2372720"/>
            <a:ext cx="3963770" cy="264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4284920" y="2354958"/>
            <a:ext cx="56464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3560"/>
                </a:solidFill>
              </a:rPr>
              <a:t>die </a:t>
            </a:r>
            <a:r>
              <a:rPr lang="de-DE" sz="2400" b="1" dirty="0">
                <a:solidFill>
                  <a:srgbClr val="003560"/>
                </a:solidFill>
              </a:rPr>
              <a:t>Treppenstufen</a:t>
            </a:r>
            <a:r>
              <a:rPr lang="de-DE" sz="2400" dirty="0">
                <a:solidFill>
                  <a:srgbClr val="003560"/>
                </a:solidFill>
              </a:rPr>
              <a:t> in Hörsälen </a:t>
            </a:r>
            <a:r>
              <a:rPr lang="de-DE" sz="2400" b="1" dirty="0">
                <a:solidFill>
                  <a:srgbClr val="003560"/>
                </a:solidFill>
              </a:rPr>
              <a:t>müssen</a:t>
            </a:r>
            <a:r>
              <a:rPr lang="de-DE" sz="2400" dirty="0">
                <a:solidFill>
                  <a:srgbClr val="003560"/>
                </a:solidFill>
              </a:rPr>
              <a:t> frei bleiben, keine Taschen etc. abstellen </a:t>
            </a:r>
          </a:p>
          <a:p>
            <a:endParaRPr lang="de-DE" sz="2400" dirty="0">
              <a:solidFill>
                <a:srgbClr val="0035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3560"/>
                </a:solidFill>
              </a:rPr>
              <a:t>in Hörsäle und Seminarräume dürfen </a:t>
            </a:r>
            <a:r>
              <a:rPr lang="de-DE" sz="2400" b="1" dirty="0">
                <a:solidFill>
                  <a:srgbClr val="003560"/>
                </a:solidFill>
              </a:rPr>
              <a:t>keine zusätzlichen Stühle</a:t>
            </a:r>
            <a:r>
              <a:rPr lang="de-DE" sz="2400" dirty="0">
                <a:solidFill>
                  <a:srgbClr val="003560"/>
                </a:solidFill>
              </a:rPr>
              <a:t> eingebracht werden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solidFill>
                <a:srgbClr val="0035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3560"/>
                </a:solidFill>
              </a:rPr>
              <a:t>alle</a:t>
            </a:r>
            <a:r>
              <a:rPr lang="de-DE" sz="2400" b="1" dirty="0">
                <a:solidFill>
                  <a:srgbClr val="003560"/>
                </a:solidFill>
              </a:rPr>
              <a:t> Türen </a:t>
            </a:r>
            <a:r>
              <a:rPr lang="de-DE" sz="2400" dirty="0">
                <a:solidFill>
                  <a:srgbClr val="003560"/>
                </a:solidFill>
              </a:rPr>
              <a:t>von Hörsälen und Seminarräumen sind stets </a:t>
            </a:r>
            <a:r>
              <a:rPr lang="de-DE" sz="2400" b="1" dirty="0">
                <a:solidFill>
                  <a:srgbClr val="003560"/>
                </a:solidFill>
              </a:rPr>
              <a:t>freizuhalten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solidFill>
                <a:srgbClr val="0035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3560"/>
                </a:solidFill>
              </a:rPr>
              <a:t>Haben Sie Verständnis für Hinweise von Lehrenden, es dient </a:t>
            </a:r>
            <a:r>
              <a:rPr lang="de-DE" sz="2400" b="1" dirty="0">
                <a:solidFill>
                  <a:srgbClr val="003560"/>
                </a:solidFill>
              </a:rPr>
              <a:t>Ihrer</a:t>
            </a:r>
            <a:r>
              <a:rPr lang="de-DE" sz="2400" dirty="0">
                <a:solidFill>
                  <a:srgbClr val="003560"/>
                </a:solidFill>
              </a:rPr>
              <a:t> Sicherheit!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032" y="3615319"/>
            <a:ext cx="1475360" cy="95715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/>
          <p:cNvSpPr txBox="1"/>
          <p:nvPr/>
        </p:nvSpPr>
        <p:spPr>
          <a:xfrm>
            <a:off x="468280" y="439590"/>
            <a:ext cx="299035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Stabsstelle Arbeitssicherheit und Umweltschutz</a:t>
            </a:r>
            <a:r>
              <a:rPr lang="de-DE" sz="1000" dirty="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68280" y="7142594"/>
            <a:ext cx="842968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KURZEINFÜHRUNG für Studierende</a:t>
            </a:r>
          </a:p>
        </p:txBody>
      </p:sp>
      <p:sp>
        <p:nvSpPr>
          <p:cNvPr id="4" name="Rectangle 1026"/>
          <p:cNvSpPr txBox="1">
            <a:spLocks noChangeArrowheads="1"/>
          </p:cNvSpPr>
          <p:nvPr/>
        </p:nvSpPr>
        <p:spPr>
          <a:xfrm>
            <a:off x="298946" y="956592"/>
            <a:ext cx="5354507" cy="56451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50000"/>
              </a:spcBef>
            </a:pPr>
            <a:r>
              <a:rPr lang="de-DE" sz="2800" b="1" dirty="0">
                <a:solidFill>
                  <a:srgbClr val="003560"/>
                </a:solidFill>
                <a:cs typeface="Arial" pitchFamily="34" charset="0"/>
              </a:rPr>
              <a:t>Webseite für Notfälle an der RUB</a:t>
            </a:r>
          </a:p>
        </p:txBody>
      </p:sp>
      <p:sp>
        <p:nvSpPr>
          <p:cNvPr id="2" name="Rechteck 1"/>
          <p:cNvSpPr/>
          <p:nvPr/>
        </p:nvSpPr>
        <p:spPr>
          <a:xfrm>
            <a:off x="298947" y="1588919"/>
            <a:ext cx="84386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dirty="0">
                <a:solidFill>
                  <a:srgbClr val="003560"/>
                </a:solidFill>
              </a:rPr>
              <a:t>Sollte es zu einem größeren Notfall oder Schadensereignis an der RUB kommen, würden auf der Webseite </a:t>
            </a:r>
            <a:r>
              <a:rPr lang="de-DE" sz="2400" i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https://notfall.ruhr-uni-bochum.de/</a:t>
            </a:r>
            <a:r>
              <a:rPr lang="de-DE" sz="2400" i="1" dirty="0">
                <a:solidFill>
                  <a:srgbClr val="0070C0"/>
                </a:solidFill>
              </a:rPr>
              <a:t> </a:t>
            </a:r>
            <a:r>
              <a:rPr lang="de-DE" sz="2400" dirty="0">
                <a:solidFill>
                  <a:srgbClr val="003560"/>
                </a:solidFill>
              </a:rPr>
              <a:t>Informationen bereitgestellt!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E1D89BA-40E4-FB68-F652-A3B3516A7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139" y="2868514"/>
            <a:ext cx="3696985" cy="4351024"/>
          </a:xfrm>
          <a:prstGeom prst="rect">
            <a:avLst/>
          </a:prstGeom>
          <a:ln w="3492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11393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95729" y="906947"/>
            <a:ext cx="7591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003560"/>
                </a:solidFill>
                <a:cs typeface="Arial" pitchFamily="34" charset="0"/>
              </a:rPr>
              <a:t>Schwangere Studentinnen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68280" y="7142594"/>
            <a:ext cx="842968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KURZEINFÜHRUNG für Studierende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68280" y="463519"/>
            <a:ext cx="450059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Stabsstelle Arbeitssicherheit und Umweltschutz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284920" y="1587227"/>
            <a:ext cx="56464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3560"/>
                </a:solidFill>
              </a:rPr>
              <a:t>Für schwangere Studentinnen gilt das Mutterschutzgesetz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>
              <a:solidFill>
                <a:srgbClr val="0035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3560"/>
                </a:solidFill>
              </a:rPr>
              <a:t> Es gelten daher Meldepflichten, Schutzfristen und die Verpflichtung zur Bewertung von möglichen Gefährdungen beim Studium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>
              <a:solidFill>
                <a:srgbClr val="0035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3560"/>
                </a:solidFill>
              </a:rPr>
              <a:t> Schwangere Studentinnen melden sich bitte über die entsprechenden Internetseiten des Studierendensekretariats bei der Universität; informiert werden sollten unbedingt auch Praktikumsbetreuer*innen </a:t>
            </a:r>
            <a:r>
              <a:rPr lang="de-DE" dirty="0" err="1">
                <a:solidFill>
                  <a:srgbClr val="003560"/>
                </a:solidFill>
              </a:rPr>
              <a:t>u.ä.</a:t>
            </a:r>
            <a:endParaRPr lang="de-DE" dirty="0">
              <a:solidFill>
                <a:srgbClr val="0035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>
              <a:solidFill>
                <a:srgbClr val="0035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3560"/>
                </a:solidFill>
              </a:rPr>
              <a:t>Auf den Seiten des Studierendensekretariats finden sich weitere Informationen (</a:t>
            </a:r>
            <a:r>
              <a:rPr lang="de-DE" dirty="0">
                <a:solidFill>
                  <a:srgbClr val="003560"/>
                </a:solidFill>
                <a:hlinkClick r:id="rId3"/>
              </a:rPr>
              <a:t>https://studium.ruhr-uni-bochum.de/de/mutterschutzrecht-fuer-studierende</a:t>
            </a:r>
            <a:r>
              <a:rPr lang="de-DE" dirty="0">
                <a:solidFill>
                  <a:srgbClr val="003560"/>
                </a:solidFill>
              </a:rPr>
              <a:t>)   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92" y="2770320"/>
            <a:ext cx="3881161" cy="258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809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feld 18"/>
          <p:cNvSpPr txBox="1"/>
          <p:nvPr/>
        </p:nvSpPr>
        <p:spPr>
          <a:xfrm>
            <a:off x="468279" y="425382"/>
            <a:ext cx="450059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Stabsstelle Arbeitssicherheit und Umweltschutz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262467" y="939370"/>
            <a:ext cx="6767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tx2">
                    <a:lumMod val="75000"/>
                  </a:schemeClr>
                </a:solidFill>
              </a:rPr>
              <a:t>Versicherungsschutz auf dem RUB-Campus</a:t>
            </a:r>
          </a:p>
        </p:txBody>
      </p:sp>
      <p:sp>
        <p:nvSpPr>
          <p:cNvPr id="2" name="Rechteck 1"/>
          <p:cNvSpPr/>
          <p:nvPr/>
        </p:nvSpPr>
        <p:spPr>
          <a:xfrm>
            <a:off x="339400" y="7161129"/>
            <a:ext cx="23791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b="1" dirty="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KURZEINFÜHRUNG für Studierende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523" y="2657623"/>
            <a:ext cx="3958585" cy="1397909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71948" y="1830967"/>
            <a:ext cx="450059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3560"/>
                </a:solidFill>
              </a:rPr>
              <a:t>Beschäftigte und Studierende sind bei  Unfällen auf dem Campus über die Unfallkasse NRW versichert.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>
              <a:solidFill>
                <a:srgbClr val="0035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3560"/>
                </a:solidFill>
              </a:rPr>
              <a:t>Wegeunfälle zum Campus und nach Hause sind ebenfalls versichert.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>
              <a:solidFill>
                <a:srgbClr val="0035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3560"/>
                </a:solidFill>
              </a:rPr>
              <a:t>Unfallmeldungen für Studierende: AKAFOE, E-Mail: </a:t>
            </a:r>
            <a:r>
              <a:rPr lang="de-DE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4"/>
              </a:rPr>
              <a:t>Unfallanzeige-RUB-Studierende@akafoe.de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>
              <a:solidFill>
                <a:srgbClr val="003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663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feld 18"/>
          <p:cNvSpPr txBox="1"/>
          <p:nvPr/>
        </p:nvSpPr>
        <p:spPr>
          <a:xfrm>
            <a:off x="468279" y="425382"/>
            <a:ext cx="450059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Stabsstelle Arbeitssicherheit und Umweltschutz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251717" y="866076"/>
            <a:ext cx="88706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b="1" dirty="0">
                <a:solidFill>
                  <a:schemeClr val="tx2">
                    <a:lumMod val="75000"/>
                  </a:schemeClr>
                </a:solidFill>
              </a:rPr>
              <a:t>Weitere Informationsmöglichkeiten zum Umgang mit Notfällen</a:t>
            </a:r>
          </a:p>
        </p:txBody>
      </p:sp>
      <p:sp>
        <p:nvSpPr>
          <p:cNvPr id="2" name="Rechteck 1"/>
          <p:cNvSpPr/>
          <p:nvPr/>
        </p:nvSpPr>
        <p:spPr>
          <a:xfrm>
            <a:off x="339400" y="7161129"/>
            <a:ext cx="23791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b="1" dirty="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KURZEINFÜHRUNG für Studierende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22602" y="1462590"/>
            <a:ext cx="5977409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3560"/>
                </a:solidFill>
              </a:rPr>
              <a:t>Von Seiten der Stabsstelle Arbeitssicherheit wurde ein </a:t>
            </a:r>
            <a:r>
              <a:rPr lang="de-DE" b="1" dirty="0">
                <a:solidFill>
                  <a:srgbClr val="003560"/>
                </a:solidFill>
              </a:rPr>
              <a:t>Video</a:t>
            </a:r>
            <a:r>
              <a:rPr lang="de-DE" dirty="0">
                <a:solidFill>
                  <a:srgbClr val="003560"/>
                </a:solidFill>
              </a:rPr>
              <a:t> mit den wichtigsten Hinweisen zum Umgang mit Notfällen erstellt. Das Video dauert ca. 15 Minuten. Das Video finden Sie hier: </a:t>
            </a:r>
            <a:r>
              <a:rPr lang="de-DE" sz="1800" b="1" u="sng" dirty="0">
                <a:solidFill>
                  <a:srgbClr val="0563C1"/>
                </a:solidFill>
                <a:effectLst/>
                <a:ea typeface="Aptos" panose="020B0004020202020204" pitchFamily="34" charset="0"/>
                <a:hlinkClick r:id="rId3"/>
              </a:rPr>
              <a:t>https://youtu.be/VJRD9J4cv80</a:t>
            </a:r>
            <a:r>
              <a:rPr lang="de-DE" sz="1800" b="1" dirty="0">
                <a:effectLst/>
                <a:ea typeface="Aptos" panose="020B0004020202020204" pitchFamily="34" charset="0"/>
              </a:rPr>
              <a:t> </a:t>
            </a:r>
            <a:endParaRPr lang="de-DE" sz="1800" b="1" dirty="0">
              <a:solidFill>
                <a:srgbClr val="003560"/>
              </a:solidFill>
              <a:highlight>
                <a:srgbClr val="FFFF00"/>
              </a:highlight>
            </a:endParaRPr>
          </a:p>
          <a:p>
            <a:endParaRPr lang="de-DE" dirty="0">
              <a:solidFill>
                <a:srgbClr val="0035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3560"/>
                </a:solidFill>
              </a:rPr>
              <a:t>Das RUB-Notfallhandbuch beschreibt Notfall-szenarien jeglicher Art und gibt Handlungs-empfehlungen, was wann und von wem zu tun ist. Das Notfallhandbuch finden Sie unter: </a:t>
            </a:r>
            <a:r>
              <a:rPr lang="de-DE" sz="1800" b="1" dirty="0">
                <a:solidFill>
                  <a:srgbClr val="003560"/>
                </a:solidFill>
                <a:hlinkClick r:id="rId4"/>
              </a:rPr>
              <a:t>https://services.ruhr-uni-bochum.de/de/rub-notfallhandbuch</a:t>
            </a:r>
            <a:endParaRPr lang="de-DE" sz="1800" b="1" dirty="0">
              <a:solidFill>
                <a:srgbClr val="003560"/>
              </a:solidFill>
            </a:endParaRPr>
          </a:p>
          <a:p>
            <a:pPr lvl="1"/>
            <a:endParaRPr lang="de-DE" b="1" dirty="0">
              <a:solidFill>
                <a:srgbClr val="003560"/>
              </a:solidFill>
            </a:endParaRPr>
          </a:p>
          <a:p>
            <a:r>
              <a:rPr lang="de-DE" b="1" i="1" dirty="0">
                <a:solidFill>
                  <a:srgbClr val="003560"/>
                </a:solidFill>
              </a:rPr>
              <a:t>Hinweis: </a:t>
            </a:r>
            <a:r>
              <a:rPr lang="de-DE" dirty="0">
                <a:solidFill>
                  <a:srgbClr val="003560"/>
                </a:solidFill>
              </a:rPr>
              <a:t>Um das Notfallhandbuch herunterzuladen, müssen Sie Ihre RUB-</a:t>
            </a:r>
            <a:r>
              <a:rPr lang="de-DE" dirty="0" err="1">
                <a:solidFill>
                  <a:srgbClr val="003560"/>
                </a:solidFill>
              </a:rPr>
              <a:t>LoginID</a:t>
            </a:r>
            <a:r>
              <a:rPr lang="de-DE" dirty="0">
                <a:solidFill>
                  <a:srgbClr val="003560"/>
                </a:solidFill>
              </a:rPr>
              <a:t> und Ihr Passwort eingeben.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54BAA99-A25C-FB9D-880B-D7ACF775F1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0011" y="3950890"/>
            <a:ext cx="3210239" cy="321023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4D02121-EEFD-4E84-7CDE-13A5C15EC7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3470" y="1462590"/>
            <a:ext cx="3728197" cy="226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79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215D7F-417C-49AE-96CE-AC756C8F8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815D6F8F-83BD-80A8-9F91-9BF5E1208DD3}"/>
              </a:ext>
            </a:extLst>
          </p:cNvPr>
          <p:cNvSpPr txBox="1"/>
          <p:nvPr/>
        </p:nvSpPr>
        <p:spPr>
          <a:xfrm>
            <a:off x="-6090090" y="1737306"/>
            <a:ext cx="4276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800" b="1" dirty="0">
              <a:solidFill>
                <a:srgbClr val="003560"/>
              </a:solidFill>
              <a:cs typeface="Arial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499506F-6E74-0C90-341D-094683F2B005}"/>
              </a:ext>
            </a:extLst>
          </p:cNvPr>
          <p:cNvSpPr txBox="1"/>
          <p:nvPr/>
        </p:nvSpPr>
        <p:spPr>
          <a:xfrm>
            <a:off x="468280" y="7142594"/>
            <a:ext cx="842968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KURZEINFÜHRUNG für Studierende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46D6BD1-F244-DFDF-22F7-81247A3E78F3}"/>
              </a:ext>
            </a:extLst>
          </p:cNvPr>
          <p:cNvSpPr txBox="1"/>
          <p:nvPr/>
        </p:nvSpPr>
        <p:spPr>
          <a:xfrm>
            <a:off x="468280" y="463519"/>
            <a:ext cx="450059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Stabsstelle Arbeitssicherheit und Umweltschutz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813DC43-FE7A-712F-3F05-48A161C428AE}"/>
              </a:ext>
            </a:extLst>
          </p:cNvPr>
          <p:cNvSpPr txBox="1"/>
          <p:nvPr/>
        </p:nvSpPr>
        <p:spPr>
          <a:xfrm>
            <a:off x="174625" y="2239557"/>
            <a:ext cx="90414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3560"/>
                </a:solidFill>
              </a:rPr>
              <a:t>Wer sich an der Ruhr-Universität unsicher oder unwohl fühlt, kann sich auf dem Campus vom Wachdienst begleiten lassen.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>
              <a:solidFill>
                <a:srgbClr val="0035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3560"/>
                </a:solidFill>
              </a:rPr>
              <a:t>Sie können den </a:t>
            </a:r>
            <a:r>
              <a:rPr lang="de-DE" dirty="0">
                <a:solidFill>
                  <a:srgbClr val="003560"/>
                </a:solidFill>
                <a:hlinkClick r:id="rId3"/>
              </a:rPr>
              <a:t>Begleitschutz</a:t>
            </a:r>
            <a:r>
              <a:rPr lang="de-DE" dirty="0">
                <a:solidFill>
                  <a:srgbClr val="003560"/>
                </a:solidFill>
              </a:rPr>
              <a:t> täglich rund um die Uhr unter der Telefonnummer +49 </a:t>
            </a:r>
            <a:r>
              <a:rPr lang="de-DE" b="1" dirty="0">
                <a:solidFill>
                  <a:srgbClr val="003560"/>
                </a:solidFill>
              </a:rPr>
              <a:t>234 32 27001 </a:t>
            </a:r>
            <a:r>
              <a:rPr lang="de-DE" dirty="0">
                <a:solidFill>
                  <a:srgbClr val="003560"/>
                </a:solidFill>
              </a:rPr>
              <a:t>anfordern. Ein Mitarbeiter oder eine Mitarbeiterin ist in kurzer Zeit bei Ihnen vor Ort.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>
              <a:solidFill>
                <a:srgbClr val="0035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3560"/>
                </a:solidFill>
              </a:rPr>
              <a:t>Der Service ist kostenfrei für alle Studierenden, Beschäftigten, Forschenden, Lehrenden und Gäste der RUB.</a:t>
            </a:r>
          </a:p>
          <a:p>
            <a:endParaRPr lang="de-DE" dirty="0">
              <a:solidFill>
                <a:srgbClr val="0035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3560"/>
                </a:solidFill>
              </a:rPr>
              <a:t>Weitere Informationen zum Begleitschutz finden Sie hier: </a:t>
            </a:r>
            <a:r>
              <a:rPr lang="de-DE" dirty="0">
                <a:solidFill>
                  <a:srgbClr val="003560"/>
                </a:solidFill>
                <a:hlinkClick r:id="rId3"/>
              </a:rPr>
              <a:t>https://services.ruhr-uni-bochum.de/de/begleitschutz</a:t>
            </a:r>
            <a:r>
              <a:rPr lang="de-DE" dirty="0">
                <a:solidFill>
                  <a:srgbClr val="003560"/>
                </a:solidFill>
              </a:rPr>
              <a:t>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529066E-063D-75C2-93F0-835955BF54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1347" y="6130404"/>
            <a:ext cx="4294339" cy="96308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C1FB495-1ACC-FCFC-8644-628CFA352961}"/>
              </a:ext>
            </a:extLst>
          </p:cNvPr>
          <p:cNvSpPr txBox="1"/>
          <p:nvPr/>
        </p:nvSpPr>
        <p:spPr>
          <a:xfrm>
            <a:off x="468280" y="863952"/>
            <a:ext cx="842968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003560"/>
                </a:solidFill>
                <a:cs typeface="Arial" pitchFamily="34" charset="0"/>
              </a:rPr>
              <a:t>Weitere Unterstützungsangebote</a:t>
            </a:r>
          </a:p>
          <a:p>
            <a:endParaRPr lang="de-DE" sz="800" b="1" dirty="0">
              <a:solidFill>
                <a:srgbClr val="003560"/>
              </a:solidFill>
              <a:cs typeface="Arial" pitchFamily="34" charset="0"/>
            </a:endParaRPr>
          </a:p>
          <a:p>
            <a:endParaRPr lang="de-DE" sz="800" b="1" dirty="0">
              <a:solidFill>
                <a:srgbClr val="003560"/>
              </a:solidFill>
              <a:cs typeface="Arial" pitchFamily="34" charset="0"/>
            </a:endParaRPr>
          </a:p>
          <a:p>
            <a:r>
              <a:rPr lang="de-DE" sz="2400" b="1" dirty="0">
                <a:solidFill>
                  <a:srgbClr val="003560"/>
                </a:solidFill>
                <a:cs typeface="Arial" pitchFamily="34" charset="0"/>
              </a:rPr>
              <a:t>Begleitschutz – Begleitung durch den Wachdienst</a:t>
            </a:r>
          </a:p>
        </p:txBody>
      </p:sp>
    </p:spTree>
    <p:extLst>
      <p:ext uri="{BB962C8B-B14F-4D97-AF65-F5344CB8AC3E}">
        <p14:creationId xmlns:p14="http://schemas.microsoft.com/office/powerpoint/2010/main" val="284846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52566-2ADF-1852-511F-6FA9C539A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CD6ACAF4-A332-9432-98B4-A5FE0626058C}"/>
              </a:ext>
            </a:extLst>
          </p:cNvPr>
          <p:cNvSpPr txBox="1"/>
          <p:nvPr/>
        </p:nvSpPr>
        <p:spPr>
          <a:xfrm>
            <a:off x="468280" y="7142594"/>
            <a:ext cx="842968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KURZEINFÜHRUNG für Studierende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BB109EA-A16F-CDB8-27C1-DF7176808097}"/>
              </a:ext>
            </a:extLst>
          </p:cNvPr>
          <p:cNvSpPr txBox="1"/>
          <p:nvPr/>
        </p:nvSpPr>
        <p:spPr>
          <a:xfrm>
            <a:off x="468280" y="463519"/>
            <a:ext cx="450059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Stabsstelle Arbeitssicherheit und Umweltschutz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D4DB368-D68A-0FB1-1999-BF441273AC99}"/>
              </a:ext>
            </a:extLst>
          </p:cNvPr>
          <p:cNvSpPr txBox="1"/>
          <p:nvPr/>
        </p:nvSpPr>
        <p:spPr>
          <a:xfrm>
            <a:off x="468280" y="863952"/>
            <a:ext cx="8429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003560"/>
                </a:solidFill>
                <a:cs typeface="Arial" pitchFamily="34" charset="0"/>
              </a:rPr>
              <a:t>Weitere Unterstützungsangebote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B4A4D62-ABEC-BACB-BF06-307508206D7E}"/>
              </a:ext>
            </a:extLst>
          </p:cNvPr>
          <p:cNvSpPr txBox="1"/>
          <p:nvPr/>
        </p:nvSpPr>
        <p:spPr>
          <a:xfrm>
            <a:off x="468280" y="1510283"/>
            <a:ext cx="9481478" cy="5709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None/>
            </a:pPr>
            <a:r>
              <a:rPr lang="de-DE" sz="2000" b="1" kern="100" dirty="0">
                <a:solidFill>
                  <a:srgbClr val="003560"/>
                </a:solidFill>
                <a:effectLst/>
                <a:ea typeface="Calibri" panose="020F0502020204030204" pitchFamily="34" charset="0"/>
              </a:rPr>
              <a:t>Soziale und psychologische Hilfe</a:t>
            </a:r>
            <a:r>
              <a:rPr lang="de-DE" b="1" kern="100" dirty="0">
                <a:solidFill>
                  <a:srgbClr val="003560"/>
                </a:solidFill>
                <a:ea typeface="Calibri" panose="020F0502020204030204" pitchFamily="34" charset="0"/>
              </a:rPr>
              <a:t>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b="1" kern="100" dirty="0">
                <a:solidFill>
                  <a:srgbClr val="003560"/>
                </a:solidFill>
                <a:ea typeface="Calibri" panose="020F0502020204030204" pitchFamily="34" charset="0"/>
              </a:rPr>
              <a:t>Bei sexualisierter Belästigung, Exhibitionismus, (digitale) Gewalt, Stalking</a:t>
            </a:r>
            <a:endParaRPr lang="de-DE" kern="100" dirty="0">
              <a:solidFill>
                <a:srgbClr val="003560"/>
              </a:solidFill>
              <a:ea typeface="Calibri" panose="020F050202020403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de-DE" kern="100" dirty="0">
                <a:solidFill>
                  <a:srgbClr val="003560"/>
                </a:solidFill>
                <a:ea typeface="Calibri" panose="020F0502020204030204" pitchFamily="34" charset="0"/>
              </a:rPr>
              <a:t>Auf dem Campus: In akuten Fällen rufen Sie die </a:t>
            </a:r>
            <a:r>
              <a:rPr lang="de-DE" u="sng" kern="100" dirty="0">
                <a:solidFill>
                  <a:srgbClr val="003560"/>
                </a:solidFill>
                <a:ea typeface="Calibri" panose="020F0502020204030204" pitchFamily="34" charset="0"/>
              </a:rPr>
              <a:t>RUB-</a:t>
            </a:r>
            <a:r>
              <a:rPr lang="de-DE" u="sng" kern="100" dirty="0">
                <a:solidFill>
                  <a:srgbClr val="003560"/>
                </a:solidFill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Leitwarte</a:t>
            </a:r>
            <a:r>
              <a:rPr lang="de-DE" u="sng" kern="100" dirty="0">
                <a:solidFill>
                  <a:srgbClr val="003560"/>
                </a:solidFill>
                <a:ea typeface="Calibri" panose="020F0502020204030204" pitchFamily="34" charset="0"/>
              </a:rPr>
              <a:t> </a:t>
            </a:r>
            <a:r>
              <a:rPr lang="de-DE" kern="100" dirty="0">
                <a:solidFill>
                  <a:srgbClr val="003560"/>
                </a:solidFill>
                <a:ea typeface="Calibri" panose="020F0502020204030204" pitchFamily="34" charset="0"/>
              </a:rPr>
              <a:t>unter +</a:t>
            </a:r>
            <a:r>
              <a:rPr lang="de-DE" b="1" kern="100" dirty="0">
                <a:solidFill>
                  <a:srgbClr val="003560"/>
                </a:solidFill>
                <a:ea typeface="Calibri" panose="020F0502020204030204" pitchFamily="34" charset="0"/>
              </a:rPr>
              <a:t>49 234 32 23333 </a:t>
            </a:r>
            <a:r>
              <a:rPr lang="de-DE" kern="100" dirty="0">
                <a:solidFill>
                  <a:srgbClr val="003560"/>
                </a:solidFill>
                <a:ea typeface="Calibri" panose="020F0502020204030204" pitchFamily="34" charset="0"/>
              </a:rPr>
              <a:t>an (je nach Bedrohungslage leitet die RUB-Leitwarte Sie direkt an die Polizei weiter). In Außenliegenschaften: Telefonnummer 110 (Polizei).</a:t>
            </a:r>
          </a:p>
          <a:p>
            <a:pPr>
              <a:spcAft>
                <a:spcPts val="600"/>
              </a:spcAft>
              <a:buNone/>
            </a:pPr>
            <a:r>
              <a:rPr lang="de-DE" kern="100" dirty="0">
                <a:solidFill>
                  <a:srgbClr val="003560"/>
                </a:solidFill>
                <a:ea typeface="Calibri" panose="020F0502020204030204" pitchFamily="34" charset="0"/>
              </a:rPr>
              <a:t>&gt;&gt;&gt; Beim Erstatten einer Anzeige unterstützt Sie das </a:t>
            </a:r>
            <a:r>
              <a:rPr lang="de-DE" u="sng" kern="100" dirty="0">
                <a:solidFill>
                  <a:srgbClr val="003560"/>
                </a:solidFill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Justitiariat</a:t>
            </a:r>
            <a:r>
              <a:rPr lang="de-DE" u="sng" kern="100" dirty="0">
                <a:solidFill>
                  <a:srgbClr val="003560"/>
                </a:solidFill>
                <a:ea typeface="Calibri" panose="020F0502020204030204" pitchFamily="34" charset="0"/>
              </a:rPr>
              <a:t> der RUB</a:t>
            </a:r>
            <a:r>
              <a:rPr lang="de-DE" kern="100" dirty="0">
                <a:solidFill>
                  <a:srgbClr val="003560"/>
                </a:solidFill>
                <a:ea typeface="Calibri" panose="020F0502020204030204" pitchFamily="34" charset="0"/>
              </a:rPr>
              <a:t>.</a:t>
            </a:r>
          </a:p>
          <a:p>
            <a:pPr>
              <a:spcAft>
                <a:spcPts val="600"/>
              </a:spcAft>
              <a:buNone/>
            </a:pPr>
            <a:endParaRPr lang="de-DE" sz="1600" kern="100" dirty="0">
              <a:solidFill>
                <a:srgbClr val="003560"/>
              </a:solidFill>
              <a:effectLst/>
              <a:ea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u="sng" kern="100" dirty="0">
                <a:solidFill>
                  <a:srgbClr val="0000FF"/>
                </a:solidFill>
                <a:ea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Psychologische Studienberatung </a:t>
            </a:r>
            <a:r>
              <a:rPr lang="de-DE" sz="2000" kern="100" dirty="0">
                <a:solidFill>
                  <a:srgbClr val="003560"/>
                </a:solidFill>
                <a:effectLst/>
                <a:ea typeface="Calibri" panose="020F0502020204030204" pitchFamily="34" charset="0"/>
              </a:rPr>
              <a:t>(für Studierende der RUB)</a:t>
            </a:r>
          </a:p>
          <a:p>
            <a:pPr marL="442913"/>
            <a:r>
              <a:rPr lang="de-DE" b="1" dirty="0"/>
              <a:t>Telefonische Sprechstunde: </a:t>
            </a:r>
            <a:r>
              <a:rPr lang="de-DE" dirty="0"/>
              <a:t> </a:t>
            </a:r>
            <a:r>
              <a:rPr lang="de-DE" dirty="0">
                <a:hlinkClick r:id="rId6"/>
              </a:rPr>
              <a:t>0234 32 22332</a:t>
            </a:r>
            <a:endParaRPr lang="de-DE" dirty="0"/>
          </a:p>
          <a:p>
            <a:pPr marL="442913"/>
            <a:r>
              <a:rPr lang="de-DE" dirty="0"/>
              <a:t>montags: 9-10 Uhr, mittwochs: 13-14 Uhr, freitags: 9-10 Uhr</a:t>
            </a:r>
          </a:p>
          <a:p>
            <a:pPr lvl="0"/>
            <a:endParaRPr lang="de-DE" sz="1600" kern="100" dirty="0">
              <a:solidFill>
                <a:srgbClr val="003560"/>
              </a:solidFill>
              <a:effectLst/>
              <a:ea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u="sng" kern="100" dirty="0">
                <a:solidFill>
                  <a:srgbClr val="0000FF"/>
                </a:solidFill>
                <a:ea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Antidiskriminierungsstelle</a:t>
            </a:r>
            <a:r>
              <a:rPr lang="de-DE" u="sng" kern="100" dirty="0">
                <a:solidFill>
                  <a:srgbClr val="0000FF"/>
                </a:solidFill>
                <a:ea typeface="Calibri" panose="020F0502020204030204" pitchFamily="34" charset="0"/>
              </a:rPr>
              <a:t> </a:t>
            </a:r>
          </a:p>
          <a:p>
            <a:r>
              <a:rPr lang="de-DE" dirty="0">
                <a:solidFill>
                  <a:srgbClr val="003560"/>
                </a:solidFill>
              </a:rPr>
              <a:t>Z</a:t>
            </a:r>
            <a:r>
              <a:rPr lang="de-DE" b="0" i="0" dirty="0">
                <a:solidFill>
                  <a:srgbClr val="003560"/>
                </a:solidFill>
                <a:effectLst/>
              </a:rPr>
              <a:t>entrale Beratungs-, Vermittlungs- und Informationsstelle für alle Personen und Einrichtungen der Universität, die Diskriminierung erleben, beobachten oder Unterstützungsbedarf zum Thema haben. </a:t>
            </a:r>
            <a:r>
              <a:rPr lang="de-DE" dirty="0">
                <a:solidFill>
                  <a:srgbClr val="003560"/>
                </a:solidFill>
              </a:rPr>
              <a:t>Die Beratung erfolgt nach individueller Terminabsprache per Anmeldung unter: </a:t>
            </a:r>
            <a:r>
              <a:rPr lang="de-DE" dirty="0">
                <a:solidFill>
                  <a:srgbClr val="0000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antidiskriminierung@rub.de</a:t>
            </a:r>
            <a:r>
              <a:rPr lang="de-DE" dirty="0">
                <a:solidFill>
                  <a:srgbClr val="0000FF"/>
                </a:solidFill>
              </a:rPr>
              <a:t> </a:t>
            </a:r>
            <a:r>
              <a:rPr lang="de-DE" dirty="0">
                <a:solidFill>
                  <a:srgbClr val="003560"/>
                </a:solidFill>
              </a:rPr>
              <a:t>(auch auf Englisch möglich)</a:t>
            </a:r>
            <a:endParaRPr lang="de-DE" sz="2000" kern="100" dirty="0">
              <a:solidFill>
                <a:srgbClr val="003560"/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642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68280" y="767388"/>
            <a:ext cx="65719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8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Verkehrs- und Rettungswege, Notausgänge</a:t>
            </a:r>
            <a:endParaRPr lang="de-DE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468280" y="7142594"/>
            <a:ext cx="256367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KURZEINFÜHRUNG für Studierende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68280" y="455523"/>
            <a:ext cx="450059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Stabsstelle Arbeitssicherheit und Umweltschutz</a:t>
            </a:r>
          </a:p>
          <a:p>
            <a:endParaRPr lang="de-DE" sz="1000" dirty="0">
              <a:solidFill>
                <a:srgbClr val="0035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609" y="5643079"/>
            <a:ext cx="3038978" cy="1451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verkeilte Tür"/>
          <p:cNvPicPr>
            <a:picLocks noGrp="1"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991" y="2544761"/>
            <a:ext cx="2117469" cy="159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242" y="4475748"/>
            <a:ext cx="2123218" cy="265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Grafi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45" y="1317315"/>
            <a:ext cx="2843213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ultiplizieren 1"/>
          <p:cNvSpPr/>
          <p:nvPr/>
        </p:nvSpPr>
        <p:spPr>
          <a:xfrm>
            <a:off x="8035893" y="6294754"/>
            <a:ext cx="677334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Multiplizieren 11"/>
          <p:cNvSpPr/>
          <p:nvPr/>
        </p:nvSpPr>
        <p:spPr>
          <a:xfrm>
            <a:off x="8035893" y="3406578"/>
            <a:ext cx="677334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8B0FD00-1E75-9E48-B86B-0197D391809A}"/>
              </a:ext>
            </a:extLst>
          </p:cNvPr>
          <p:cNvSpPr txBox="1"/>
          <p:nvPr/>
        </p:nvSpPr>
        <p:spPr>
          <a:xfrm>
            <a:off x="202224" y="1582399"/>
            <a:ext cx="703068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5011" indent="-315011">
              <a:buFont typeface="Wingdings" panose="05000000000000000000" pitchFamily="2" charset="2"/>
              <a:buChar char="§"/>
              <a:defRPr/>
            </a:pPr>
            <a:r>
              <a:rPr lang="de-DE" dirty="0">
                <a:solidFill>
                  <a:srgbClr val="002060"/>
                </a:solidFill>
              </a:rPr>
              <a:t>Verkehrs- und Rettungswege dürfen nicht eingeengt werden und sind stets freizuhalten. Es dürfen keine Gegenstände gelagert werden – auch nicht kurzzeitig!</a:t>
            </a:r>
          </a:p>
          <a:p>
            <a:pPr marL="378013" lvl="1">
              <a:defRPr/>
            </a:pPr>
            <a:endParaRPr lang="de-DE" dirty="0">
              <a:solidFill>
                <a:srgbClr val="002060"/>
              </a:solidFill>
            </a:endParaRPr>
          </a:p>
          <a:p>
            <a:pPr marL="315011" indent="-315011">
              <a:buFont typeface="Wingdings" panose="05000000000000000000" pitchFamily="2" charset="2"/>
              <a:buChar char="§"/>
              <a:defRPr/>
            </a:pPr>
            <a:r>
              <a:rPr lang="de-DE" dirty="0">
                <a:solidFill>
                  <a:srgbClr val="002060"/>
                </a:solidFill>
              </a:rPr>
              <a:t>Rauch- bzw. Brandschutztüren und Notausgänge sind geschlossen zu halten, aber dürfen nichtverschlossen werden. Sie müssen sich jederzeit von innen ohne Hilfsmittel leicht öffnen lassen.</a:t>
            </a:r>
          </a:p>
          <a:p>
            <a:pPr marL="378013" lvl="1">
              <a:defRPr/>
            </a:pPr>
            <a:endParaRPr lang="de-DE" dirty="0">
              <a:solidFill>
                <a:srgbClr val="002060"/>
              </a:solidFill>
            </a:endParaRPr>
          </a:p>
          <a:p>
            <a:pPr marL="315011" indent="-315011">
              <a:buFont typeface="Wingdings" panose="05000000000000000000" pitchFamily="2" charset="2"/>
              <a:buChar char="§"/>
              <a:defRPr/>
            </a:pPr>
            <a:r>
              <a:rPr lang="de-DE" dirty="0">
                <a:solidFill>
                  <a:srgbClr val="002060"/>
                </a:solidFill>
              </a:rPr>
              <a:t>Rauch-/ Brandschutztüren nicht verkeilen.</a:t>
            </a:r>
          </a:p>
          <a:p>
            <a:pPr>
              <a:defRPr/>
            </a:pPr>
            <a:endParaRPr lang="de-DE" dirty="0">
              <a:solidFill>
                <a:srgbClr val="002060"/>
              </a:solidFill>
            </a:endParaRPr>
          </a:p>
          <a:p>
            <a:pPr marL="315011" indent="-315011">
              <a:buFont typeface="Wingdings" panose="05000000000000000000" pitchFamily="2" charset="2"/>
              <a:buChar char="§"/>
              <a:defRPr/>
            </a:pPr>
            <a:r>
              <a:rPr lang="de-DE" dirty="0">
                <a:solidFill>
                  <a:srgbClr val="002060"/>
                </a:solidFill>
              </a:rPr>
              <a:t>Notausgänge, Flucht- und Rettungswege sind sichtbar und dauerhaft zu kennzeichnen.</a:t>
            </a:r>
          </a:p>
        </p:txBody>
      </p:sp>
    </p:spTree>
    <p:extLst>
      <p:ext uri="{BB962C8B-B14F-4D97-AF65-F5344CB8AC3E}">
        <p14:creationId xmlns:p14="http://schemas.microsoft.com/office/powerpoint/2010/main" val="4248511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80379" y="711276"/>
            <a:ext cx="44344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 b="1" dirty="0">
                <a:solidFill>
                  <a:schemeClr val="tx2">
                    <a:lumMod val="75000"/>
                  </a:schemeClr>
                </a:solidFill>
              </a:rPr>
              <a:t>Flucht- und Rettungswege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80380" y="1586189"/>
            <a:ext cx="4195368" cy="39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altLang="de-DE" sz="2646" b="1" dirty="0">
                <a:solidFill>
                  <a:srgbClr val="002060"/>
                </a:solidFill>
                <a:cs typeface="Arial" panose="020B0604020202020204" pitchFamily="34" charset="0"/>
              </a:rPr>
              <a:t>Flucht- und </a:t>
            </a:r>
          </a:p>
          <a:p>
            <a:r>
              <a:rPr lang="de-DE" altLang="de-DE" sz="2646" b="1" dirty="0">
                <a:solidFill>
                  <a:srgbClr val="002060"/>
                </a:solidFill>
                <a:cs typeface="Arial" panose="020B0604020202020204" pitchFamily="34" charset="0"/>
              </a:rPr>
              <a:t>Rettungswegepläne beachten!</a:t>
            </a:r>
          </a:p>
          <a:p>
            <a:endParaRPr lang="de-DE" dirty="0"/>
          </a:p>
          <a:p>
            <a:r>
              <a:rPr lang="de-DE" sz="2646" b="1" dirty="0">
                <a:solidFill>
                  <a:srgbClr val="002060"/>
                </a:solidFill>
                <a:cs typeface="Arial" panose="020B0604020202020204" pitchFamily="34" charset="0"/>
              </a:rPr>
              <a:t>Wo befinden sich diese Pläne? Z.B. in Flurbereichen und Aufzugsvorräumen</a:t>
            </a:r>
          </a:p>
          <a:p>
            <a:endParaRPr lang="de-DE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r>
              <a:rPr lang="de-DE" sz="2646" b="1" dirty="0">
                <a:solidFill>
                  <a:srgbClr val="002060"/>
                </a:solidFill>
                <a:cs typeface="Arial" panose="020B0604020202020204" pitchFamily="34" charset="0"/>
              </a:rPr>
              <a:t>Informieren Sie sich über die Flucht- und Rettungswege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68280" y="7142594"/>
            <a:ext cx="842968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KURZEINFÜHRUNG für Studierende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67923" y="461895"/>
            <a:ext cx="450059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Stabsstelle Arbeitssicherheit und Umweltschutz</a:t>
            </a:r>
          </a:p>
        </p:txBody>
      </p:sp>
      <p:pic>
        <p:nvPicPr>
          <p:cNvPr id="2" name="Grafik 15">
            <a:extLst>
              <a:ext uri="{FF2B5EF4-FFF2-40B4-BE49-F238E27FC236}">
                <a16:creationId xmlns:a16="http://schemas.microsoft.com/office/drawing/2014/main" id="{D1950133-E842-A621-5967-2A5A796B5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792" y="397"/>
            <a:ext cx="5365833" cy="746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6A561F2D-13E6-4B2B-B5FE-7571BCA3D3DF}"/>
              </a:ext>
            </a:extLst>
          </p:cNvPr>
          <p:cNvSpPr txBox="1"/>
          <p:nvPr/>
        </p:nvSpPr>
        <p:spPr>
          <a:xfrm>
            <a:off x="344297" y="1436388"/>
            <a:ext cx="9863572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3200" b="1" dirty="0">
                <a:solidFill>
                  <a:srgbClr val="002060"/>
                </a:solidFill>
              </a:rPr>
              <a:t>RUB-Leitwarte </a:t>
            </a:r>
            <a:r>
              <a:rPr lang="de-DE" altLang="de-DE" sz="3200" dirty="0">
                <a:solidFill>
                  <a:srgbClr val="002060"/>
                </a:solidFill>
              </a:rPr>
              <a:t>(für Notfälle auf dem </a:t>
            </a:r>
            <a:r>
              <a:rPr lang="de-DE" altLang="de-DE" sz="3200" b="1" dirty="0">
                <a:solidFill>
                  <a:srgbClr val="002060"/>
                </a:solidFill>
              </a:rPr>
              <a:t>RUB-Campus</a:t>
            </a:r>
            <a:r>
              <a:rPr lang="de-DE" altLang="de-DE" sz="3200" dirty="0">
                <a:solidFill>
                  <a:srgbClr val="002060"/>
                </a:solidFill>
              </a:rPr>
              <a:t>)</a:t>
            </a:r>
          </a:p>
          <a:p>
            <a:endParaRPr lang="de-DE" altLang="de-DE" sz="1600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altLang="de-DE" sz="3200" dirty="0">
                <a:solidFill>
                  <a:srgbClr val="002060"/>
                </a:solidFill>
              </a:rPr>
              <a:t>Telefonnummer der RUB-Leitwarte </a:t>
            </a:r>
            <a:r>
              <a:rPr lang="de-DE" altLang="de-DE" sz="3200" b="1" dirty="0">
                <a:solidFill>
                  <a:srgbClr val="FF0000"/>
                </a:solidFill>
              </a:rPr>
              <a:t>0234/32-23333* </a:t>
            </a:r>
          </a:p>
          <a:p>
            <a:endParaRPr lang="de-DE" altLang="de-DE" sz="1600" dirty="0">
              <a:solidFill>
                <a:srgbClr val="002060"/>
              </a:solidFill>
            </a:endParaRPr>
          </a:p>
          <a:p>
            <a:pPr marL="87313" lvl="1"/>
            <a:r>
              <a:rPr lang="de-DE" altLang="de-DE" sz="3200" b="1" dirty="0">
                <a:solidFill>
                  <a:srgbClr val="002060"/>
                </a:solidFill>
              </a:rPr>
              <a:t>* Bitte speichern Sie diese Nummer in Ihrem Handy!!!</a:t>
            </a:r>
          </a:p>
          <a:p>
            <a:pPr marL="87313" lvl="1"/>
            <a:endParaRPr lang="de-DE" sz="1600" dirty="0">
              <a:solidFill>
                <a:srgbClr val="002060"/>
              </a:solidFill>
            </a:endParaRPr>
          </a:p>
          <a:p>
            <a:pPr marL="87313" lvl="1"/>
            <a:r>
              <a:rPr lang="de-DE" sz="2400" dirty="0">
                <a:solidFill>
                  <a:srgbClr val="002060"/>
                </a:solidFill>
              </a:rPr>
              <a:t>Die RUB-Leitwarte setzt die Rettungskette in Gang. Sie informiert Rettungskräfte von Feuerwehr und/oder Polizei und sorgt dafür, dass diese </a:t>
            </a:r>
            <a:r>
              <a:rPr lang="de-DE" sz="2400" b="1" dirty="0">
                <a:solidFill>
                  <a:srgbClr val="002060"/>
                </a:solidFill>
              </a:rPr>
              <a:t>schnellstmöglich</a:t>
            </a:r>
            <a:r>
              <a:rPr lang="de-DE" sz="2400" dirty="0">
                <a:solidFill>
                  <a:srgbClr val="002060"/>
                </a:solidFill>
              </a:rPr>
              <a:t> zum Einsatzort kommen. Sie sendet je nach Notfall Betriebssanitäter*innen zum Einsatzort. Die RUB-Leitwarte ist täglich rund um die Uhr besetzt.</a:t>
            </a:r>
          </a:p>
          <a:p>
            <a:pPr marL="87313" lvl="1"/>
            <a:endParaRPr lang="de-DE" sz="1400" b="1" dirty="0">
              <a:solidFill>
                <a:srgbClr val="002060"/>
              </a:solidFill>
              <a:latin typeface="+mn-lt"/>
            </a:endParaRPr>
          </a:p>
          <a:p>
            <a:pPr marL="87313" lvl="1"/>
            <a:r>
              <a:rPr lang="de-DE" sz="2400" b="1" dirty="0">
                <a:solidFill>
                  <a:srgbClr val="002060"/>
                </a:solidFill>
                <a:latin typeface="+mn-lt"/>
              </a:rPr>
              <a:t>Achtung:  </a:t>
            </a:r>
            <a:r>
              <a:rPr lang="de-DE" sz="2400" dirty="0">
                <a:solidFill>
                  <a:srgbClr val="002060"/>
                </a:solidFill>
                <a:latin typeface="+mn-lt"/>
              </a:rPr>
              <a:t>Bei Außenliegenschaften: Telefonnummer </a:t>
            </a:r>
            <a:r>
              <a:rPr lang="de-DE" sz="2400" b="1" dirty="0">
                <a:solidFill>
                  <a:srgbClr val="002060"/>
                </a:solidFill>
                <a:latin typeface="+mn-lt"/>
              </a:rPr>
              <a:t>112</a:t>
            </a:r>
            <a:r>
              <a:rPr lang="de-DE" sz="2400" dirty="0">
                <a:solidFill>
                  <a:srgbClr val="002060"/>
                </a:solidFill>
                <a:latin typeface="+mn-lt"/>
              </a:rPr>
              <a:t> (Feuerwehr und Rettungsdienst) </a:t>
            </a:r>
            <a:r>
              <a:rPr lang="de-DE" sz="2400" dirty="0">
                <a:solidFill>
                  <a:srgbClr val="002060"/>
                </a:solidFill>
              </a:rPr>
              <a:t>bzw. </a:t>
            </a:r>
            <a:r>
              <a:rPr lang="de-DE" sz="2400" b="1" dirty="0">
                <a:solidFill>
                  <a:srgbClr val="002060"/>
                </a:solidFill>
              </a:rPr>
              <a:t>110</a:t>
            </a:r>
            <a:r>
              <a:rPr lang="de-DE" sz="2400" dirty="0">
                <a:solidFill>
                  <a:srgbClr val="002060"/>
                </a:solidFill>
              </a:rPr>
              <a:t> (Polizei). </a:t>
            </a:r>
            <a:r>
              <a:rPr lang="de-DE" sz="2400" dirty="0">
                <a:solidFill>
                  <a:srgbClr val="002060"/>
                </a:solidFill>
                <a:latin typeface="+mn-lt"/>
              </a:rPr>
              <a:t>Informieren Sie anschließend auch die RUB-Leitwarte</a:t>
            </a:r>
            <a:endParaRPr lang="de-DE" altLang="de-DE" sz="3200" dirty="0">
              <a:solidFill>
                <a:srgbClr val="002060"/>
              </a:solidFill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2E90AC0E-FB13-4C7E-A8E3-A9115C312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297" y="572638"/>
            <a:ext cx="72192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 b="1" dirty="0">
                <a:solidFill>
                  <a:schemeClr val="tx2">
                    <a:lumMod val="75000"/>
                  </a:schemeClr>
                </a:solidFill>
              </a:rPr>
              <a:t>Start der Rettungskette an der RUB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3BF5A82-DFE8-4ADE-35ED-446CEC32C8DB}"/>
              </a:ext>
            </a:extLst>
          </p:cNvPr>
          <p:cNvSpPr txBox="1"/>
          <p:nvPr/>
        </p:nvSpPr>
        <p:spPr>
          <a:xfrm>
            <a:off x="468280" y="7142594"/>
            <a:ext cx="842968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KURZEINFÜHRUNG für Studierende</a:t>
            </a:r>
          </a:p>
        </p:txBody>
      </p:sp>
    </p:spTree>
    <p:extLst>
      <p:ext uri="{BB962C8B-B14F-4D97-AF65-F5344CB8AC3E}">
        <p14:creationId xmlns:p14="http://schemas.microsoft.com/office/powerpoint/2010/main" val="1831230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364881" y="7283013"/>
            <a:ext cx="259977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KURZEINFÜHRUNG für Studierende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60374" y="464068"/>
            <a:ext cx="450059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Stabsstelle Arbeitssicherheit und Umweltschutz</a:t>
            </a:r>
          </a:p>
        </p:txBody>
      </p:sp>
      <p:sp>
        <p:nvSpPr>
          <p:cNvPr id="2" name="Textfeld 19">
            <a:extLst>
              <a:ext uri="{FF2B5EF4-FFF2-40B4-BE49-F238E27FC236}">
                <a16:creationId xmlns:a16="http://schemas.microsoft.com/office/drawing/2014/main" id="{67650690-995E-6C37-568D-73BB0FF81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81" y="650563"/>
            <a:ext cx="77485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altLang="de-DE" sz="2800" b="1" dirty="0">
                <a:solidFill>
                  <a:srgbClr val="002060"/>
                </a:solidFill>
                <a:cs typeface="Arial" panose="020B0604020202020204" pitchFamily="34" charset="0"/>
              </a:rPr>
              <a:t>Brandschutzordnung Teil A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B32C9E7-1408-278F-BDB8-964CE28AD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77" y="1206390"/>
            <a:ext cx="8191667" cy="589080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19"/>
          <p:cNvSpPr txBox="1"/>
          <p:nvPr/>
        </p:nvSpPr>
        <p:spPr>
          <a:xfrm>
            <a:off x="468280" y="7260469"/>
            <a:ext cx="842968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KURZEINFÜHRUNG für Studierende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307606" y="748977"/>
            <a:ext cx="8746573" cy="43786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1008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j-ea"/>
                <a:cs typeface="Arial" pitchFamily="34" charset="0"/>
              </a:rPr>
              <a:t>Automatische externe Defibrillatoren</a:t>
            </a:r>
            <a:r>
              <a:rPr lang="de-DE" sz="2800" b="1" dirty="0">
                <a:solidFill>
                  <a:schemeClr val="tx2">
                    <a:lumMod val="75000"/>
                  </a:schemeClr>
                </a:solidFill>
                <a:ea typeface="+mj-ea"/>
                <a:cs typeface="Arial" pitchFamily="34" charset="0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j-ea"/>
                <a:cs typeface="Arial" pitchFamily="34" charset="0"/>
              </a:rPr>
              <a:t>(Laien-Defibrillator)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690" y="2419459"/>
            <a:ext cx="2343085" cy="2343085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68280" y="474237"/>
            <a:ext cx="450059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Stabsstelle Arbeitssicherheit und Umweltschutz</a:t>
            </a:r>
          </a:p>
        </p:txBody>
      </p:sp>
      <p:sp>
        <p:nvSpPr>
          <p:cNvPr id="6" name="Textfeld 6">
            <a:extLst>
              <a:ext uri="{FF2B5EF4-FFF2-40B4-BE49-F238E27FC236}">
                <a16:creationId xmlns:a16="http://schemas.microsoft.com/office/drawing/2014/main" id="{DFD43719-6EB3-FEE1-D35F-A328E7DF4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0312" y="1509597"/>
            <a:ext cx="4697664" cy="77098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de-DE" altLang="de-DE" sz="2205" dirty="0"/>
              <a:t>Auf dem Campus: Telefonnummer der RUB-Leitwarte: 0234-32-23333</a:t>
            </a:r>
            <a:endParaRPr lang="de-DE" altLang="de-DE" sz="1984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63092CE-B0A5-44BE-48D4-94AFE5630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690" y="4943725"/>
            <a:ext cx="2343085" cy="2038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13E4049-F247-1E0F-DD4B-41FB8E209D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606" y="1250140"/>
            <a:ext cx="4516107" cy="594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83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93430" y="1396286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200" b="1" dirty="0">
                <a:solidFill>
                  <a:srgbClr val="C00000"/>
                </a:solidFill>
              </a:rPr>
              <a:t>&gt;&gt;&gt; </a:t>
            </a:r>
            <a:r>
              <a:rPr lang="de-DE" sz="2800" b="1" dirty="0">
                <a:solidFill>
                  <a:srgbClr val="C00000"/>
                </a:solidFill>
              </a:rPr>
              <a:t>Bewahren Sie Ruhe und behalten Sie die Übersicht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468280" y="444523"/>
            <a:ext cx="450059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Stabsstelle Arbeitssicherheit und Umweltschutz</a:t>
            </a:r>
          </a:p>
        </p:txBody>
      </p:sp>
      <p:sp>
        <p:nvSpPr>
          <p:cNvPr id="3" name="Textfeld 19">
            <a:extLst>
              <a:ext uri="{FF2B5EF4-FFF2-40B4-BE49-F238E27FC236}">
                <a16:creationId xmlns:a16="http://schemas.microsoft.com/office/drawing/2014/main" id="{3CD507EE-11E9-1D34-4735-E6B6AEC4C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4" y="744989"/>
            <a:ext cx="85422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altLang="de-DE" sz="2800" b="1" dirty="0">
                <a:solidFill>
                  <a:srgbClr val="002060"/>
                </a:solidFill>
                <a:cs typeface="Arial" panose="020B0604020202020204" pitchFamily="34" charset="0"/>
              </a:rPr>
              <a:t>Verhalten bei Feueralarm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902D487-7E09-8AAF-86DA-7A236E61544A}"/>
              </a:ext>
            </a:extLst>
          </p:cNvPr>
          <p:cNvSpPr txBox="1"/>
          <p:nvPr/>
        </p:nvSpPr>
        <p:spPr>
          <a:xfrm>
            <a:off x="193430" y="1928952"/>
            <a:ext cx="9347444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altLang="de-DE" sz="2200" dirty="0">
                <a:solidFill>
                  <a:srgbClr val="002060"/>
                </a:solidFill>
              </a:rPr>
              <a:t>Bei Ertönen des Alarmsignals (Klingel- oder Sprachalarm) müssen </a:t>
            </a:r>
            <a:r>
              <a:rPr lang="de-DE" altLang="de-DE" sz="2200" b="1" dirty="0">
                <a:solidFill>
                  <a:srgbClr val="002060"/>
                </a:solidFill>
              </a:rPr>
              <a:t>alle Personen </a:t>
            </a:r>
            <a:r>
              <a:rPr lang="de-DE" altLang="de-DE" sz="2200" dirty="0">
                <a:solidFill>
                  <a:srgbClr val="002060"/>
                </a:solidFill>
              </a:rPr>
              <a:t>das Gebäude </a:t>
            </a:r>
            <a:r>
              <a:rPr lang="de-DE" altLang="de-DE" sz="2200" b="1" dirty="0">
                <a:solidFill>
                  <a:srgbClr val="002060"/>
                </a:solidFill>
              </a:rPr>
              <a:t>umgehend </a:t>
            </a:r>
            <a:r>
              <a:rPr lang="de-DE" altLang="de-DE" sz="2200" dirty="0">
                <a:solidFill>
                  <a:srgbClr val="002060"/>
                </a:solidFill>
              </a:rPr>
              <a:t>verlassen.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altLang="de-DE" sz="2200" dirty="0">
                <a:solidFill>
                  <a:srgbClr val="002060"/>
                </a:solidFill>
              </a:rPr>
              <a:t>Warnen Sie Personen, die den Feueralarm </a:t>
            </a:r>
            <a:r>
              <a:rPr lang="de-DE" altLang="de-DE" sz="2200" b="1" dirty="0">
                <a:solidFill>
                  <a:srgbClr val="002060"/>
                </a:solidFill>
              </a:rPr>
              <a:t>überhört</a:t>
            </a:r>
            <a:r>
              <a:rPr lang="de-DE" altLang="de-DE" sz="2200" dirty="0">
                <a:solidFill>
                  <a:srgbClr val="002060"/>
                </a:solidFill>
              </a:rPr>
              <a:t> haben könnten.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altLang="de-DE" sz="2200" dirty="0">
                <a:solidFill>
                  <a:srgbClr val="002060"/>
                </a:solidFill>
              </a:rPr>
              <a:t>Beim Verlassen der Räume sind Türen und Fenster </a:t>
            </a:r>
            <a:r>
              <a:rPr lang="de-DE" altLang="de-DE" sz="2200" b="1" dirty="0">
                <a:solidFill>
                  <a:srgbClr val="002060"/>
                </a:solidFill>
              </a:rPr>
              <a:t>zu schließen</a:t>
            </a:r>
            <a:r>
              <a:rPr lang="de-DE" altLang="de-DE" sz="2200" dirty="0">
                <a:solidFill>
                  <a:srgbClr val="002060"/>
                </a:solidFill>
              </a:rPr>
              <a:t>, jedoch </a:t>
            </a:r>
            <a:r>
              <a:rPr lang="de-DE" altLang="de-DE" sz="2200" b="1" dirty="0">
                <a:solidFill>
                  <a:srgbClr val="002060"/>
                </a:solidFill>
              </a:rPr>
              <a:t>nicht abzuschließen</a:t>
            </a:r>
            <a:r>
              <a:rPr lang="de-DE" altLang="de-DE" sz="2200" dirty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altLang="de-DE" sz="2200" dirty="0">
                <a:solidFill>
                  <a:srgbClr val="002060"/>
                </a:solidFill>
              </a:rPr>
              <a:t>Nehmen Sie Ihre persönlichen Sachen wie Ausweise, Kleidung, Taschen, Geld und Schlüssel mit, sofern diese sich in Ihrer unmittelbaren Nähe befinden.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altLang="de-DE" sz="2200" dirty="0">
                <a:solidFill>
                  <a:srgbClr val="002060"/>
                </a:solidFill>
              </a:rPr>
              <a:t>Verlassen Sie das Gebäude über die ausgeschilderten Fluchtwege.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altLang="de-DE" sz="2200" dirty="0">
                <a:solidFill>
                  <a:srgbClr val="002060"/>
                </a:solidFill>
              </a:rPr>
              <a:t>Benutzen Sie </a:t>
            </a:r>
            <a:r>
              <a:rPr lang="de-DE" altLang="de-DE" sz="2200" b="1" dirty="0">
                <a:solidFill>
                  <a:srgbClr val="002060"/>
                </a:solidFill>
              </a:rPr>
              <a:t>keine Aufzüge</a:t>
            </a:r>
            <a:r>
              <a:rPr lang="de-DE" altLang="de-DE" sz="2200" dirty="0">
                <a:solidFill>
                  <a:srgbClr val="002060"/>
                </a:solidFill>
              </a:rPr>
              <a:t>!</a:t>
            </a:r>
          </a:p>
          <a:p>
            <a:endParaRPr lang="de-DE" altLang="de-DE" sz="22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altLang="de-DE" sz="2200" dirty="0">
                <a:solidFill>
                  <a:srgbClr val="002060"/>
                </a:solidFill>
              </a:rPr>
              <a:t>Helfen Sie Menschen mit eingeschränkter Mobilität.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altLang="de-DE" sz="2200" dirty="0">
                <a:solidFill>
                  <a:srgbClr val="002060"/>
                </a:solidFill>
              </a:rPr>
              <a:t>Benachrichtigen Sie die Einsatzkräfte, wenn Personen nicht in der Lage sind, das Gebäude zu verlassen.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altLang="de-DE" sz="2200" dirty="0">
                <a:solidFill>
                  <a:srgbClr val="002060"/>
                </a:solidFill>
              </a:rPr>
              <a:t>Begeben Sie sich zu dem </a:t>
            </a:r>
            <a:r>
              <a:rPr lang="de-DE" altLang="de-DE" sz="2200" b="1" dirty="0">
                <a:solidFill>
                  <a:srgbClr val="002060"/>
                </a:solidFill>
              </a:rPr>
              <a:t>Sammelpunkt </a:t>
            </a:r>
            <a:r>
              <a:rPr lang="de-DE" altLang="de-DE" sz="2200" dirty="0">
                <a:solidFill>
                  <a:srgbClr val="002060"/>
                </a:solidFill>
              </a:rPr>
              <a:t>Ihres Gebäudes.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altLang="de-DE" sz="2200" dirty="0">
                <a:solidFill>
                  <a:srgbClr val="002060"/>
                </a:solidFill>
              </a:rPr>
              <a:t>Befolgen Sie die Anordnung der Einsatzleitung.</a:t>
            </a:r>
          </a:p>
        </p:txBody>
      </p:sp>
      <p:pic>
        <p:nvPicPr>
          <p:cNvPr id="10" name="Grafik 3">
            <a:extLst>
              <a:ext uri="{FF2B5EF4-FFF2-40B4-BE49-F238E27FC236}">
                <a16:creationId xmlns:a16="http://schemas.microsoft.com/office/drawing/2014/main" id="{5D493006-B437-DADB-C29F-F6AE37199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516" y="4514275"/>
            <a:ext cx="948041" cy="949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feld 5"/>
          <p:cNvSpPr txBox="1">
            <a:spLocks noChangeArrowheads="1"/>
          </p:cNvSpPr>
          <p:nvPr/>
        </p:nvSpPr>
        <p:spPr bwMode="auto">
          <a:xfrm>
            <a:off x="355071" y="582468"/>
            <a:ext cx="4058667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36" tIns="41468" rIns="82936" bIns="41468">
            <a:spAutoFit/>
          </a:bodyPr>
          <a:lstStyle/>
          <a:p>
            <a:r>
              <a:rPr lang="de-DE" sz="2800" b="1" dirty="0">
                <a:solidFill>
                  <a:srgbClr val="003560"/>
                </a:solidFill>
                <a:cs typeface="Arial" charset="0"/>
              </a:rPr>
              <a:t>Sammelplätze an der RUB</a:t>
            </a:r>
            <a:endParaRPr lang="de-DE" sz="2800" b="1" dirty="0">
              <a:solidFill>
                <a:prstClr val="black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468280" y="428580"/>
            <a:ext cx="450059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Stabsstelle Arbeitssicherheit und Umweltschutz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468280" y="7142594"/>
            <a:ext cx="842968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KURZEINFÜHRUNG für Studierende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C18C7DB-6399-6380-14EE-21CEA1DE8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071" y="1096818"/>
            <a:ext cx="8279898" cy="584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72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feld 5"/>
          <p:cNvSpPr txBox="1">
            <a:spLocks noChangeArrowheads="1"/>
          </p:cNvSpPr>
          <p:nvPr/>
        </p:nvSpPr>
        <p:spPr bwMode="auto">
          <a:xfrm>
            <a:off x="271267" y="976354"/>
            <a:ext cx="4072134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36" tIns="41468" rIns="82936" bIns="41468">
            <a:spAutoFit/>
          </a:bodyPr>
          <a:lstStyle/>
          <a:p>
            <a:r>
              <a:rPr lang="de-DE" sz="2800" b="1" dirty="0">
                <a:solidFill>
                  <a:srgbClr val="003560"/>
                </a:solidFill>
                <a:cs typeface="Arial" charset="0"/>
              </a:rPr>
              <a:t>Sammelplätze an der RUB</a:t>
            </a:r>
            <a:endParaRPr lang="de-DE" sz="2800" b="1" dirty="0">
              <a:solidFill>
                <a:prstClr val="black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468280" y="428580"/>
            <a:ext cx="450059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Stabsstelle Arbeitssicherheit und Umweltschutz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468280" y="7142594"/>
            <a:ext cx="842968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KURZEINFÜHRUNG für Studierende</a:t>
            </a:r>
          </a:p>
        </p:txBody>
      </p:sp>
      <p:pic>
        <p:nvPicPr>
          <p:cNvPr id="4" name="Grafik 1">
            <a:extLst>
              <a:ext uri="{FF2B5EF4-FFF2-40B4-BE49-F238E27FC236}">
                <a16:creationId xmlns:a16="http://schemas.microsoft.com/office/drawing/2014/main" id="{7902BBF5-E220-7BB2-5798-DEF084188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464" y="2843851"/>
            <a:ext cx="1841114" cy="1841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6">
            <a:extLst>
              <a:ext uri="{FF2B5EF4-FFF2-40B4-BE49-F238E27FC236}">
                <a16:creationId xmlns:a16="http://schemas.microsoft.com/office/drawing/2014/main" id="{8D5426A6-E382-7E0F-0D9E-C5BAD152E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641" y="1456709"/>
            <a:ext cx="4102760" cy="90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de-DE" altLang="de-DE" sz="1764" dirty="0">
              <a:solidFill>
                <a:srgbClr val="003560"/>
              </a:solidFill>
            </a:endParaRPr>
          </a:p>
          <a:p>
            <a:r>
              <a:rPr lang="de-DE" altLang="de-DE" sz="1764" dirty="0">
                <a:solidFill>
                  <a:srgbClr val="003560"/>
                </a:solidFill>
              </a:rPr>
              <a:t>Die Sammelplätze sind mit dem Schild „Sammelstelle“ gekennzeichnet.</a:t>
            </a:r>
          </a:p>
        </p:txBody>
      </p:sp>
      <p:sp>
        <p:nvSpPr>
          <p:cNvPr id="6" name="Rechteck 11">
            <a:extLst>
              <a:ext uri="{FF2B5EF4-FFF2-40B4-BE49-F238E27FC236}">
                <a16:creationId xmlns:a16="http://schemas.microsoft.com/office/drawing/2014/main" id="{5E60D9A7-2C6F-8EAD-C568-E3F9D04E6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641" y="5318977"/>
            <a:ext cx="3724777" cy="90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de-DE" altLang="de-DE" sz="1764" b="1" dirty="0">
                <a:solidFill>
                  <a:srgbClr val="003560"/>
                </a:solidFill>
              </a:rPr>
              <a:t>Vergewissern Sie sich im Vorfeld,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de-DE" altLang="de-DE" sz="1764" b="1" dirty="0">
                <a:solidFill>
                  <a:srgbClr val="003560"/>
                </a:solidFill>
              </a:rPr>
              <a:t>wo sich der entsprechende Sammelplatz befindet!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CF76587-0CEF-03E3-AB68-B561B0A3D1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5485" y="178463"/>
            <a:ext cx="4848902" cy="695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638320"/>
      </p:ext>
    </p:extLst>
  </p:cSld>
  <p:clrMapOvr>
    <a:masterClrMapping/>
  </p:clrMapOvr>
</p:sld>
</file>

<file path=ppt/theme/theme1.xml><?xml version="1.0" encoding="utf-8"?>
<a:theme xmlns:a="http://schemas.openxmlformats.org/drawingml/2006/main" name="Titelfolie mit Text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ontentfoli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Textformat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01_PPT Arial</Template>
  <TotalTime>0</TotalTime>
  <Words>1065</Words>
  <Application>Microsoft Office PowerPoint</Application>
  <PresentationFormat>Benutzerdefiniert</PresentationFormat>
  <Paragraphs>147</Paragraphs>
  <Slides>16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16</vt:i4>
      </vt:variant>
    </vt:vector>
  </HeadingPairs>
  <TitlesOfParts>
    <vt:vector size="23" baseType="lpstr">
      <vt:lpstr>Aptos</vt:lpstr>
      <vt:lpstr>Arial</vt:lpstr>
      <vt:lpstr>Calibri</vt:lpstr>
      <vt:lpstr>Wingdings</vt:lpstr>
      <vt:lpstr>Titelfolie mit Text</vt:lpstr>
      <vt:lpstr>Contentfolie</vt:lpstr>
      <vt:lpstr>Textformate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Beate Schiller</dc:creator>
  <cp:lastModifiedBy>Haun, Claudia</cp:lastModifiedBy>
  <cp:revision>284</cp:revision>
  <cp:lastPrinted>2017-09-04T06:16:31Z</cp:lastPrinted>
  <dcterms:created xsi:type="dcterms:W3CDTF">2009-11-16T10:30:05Z</dcterms:created>
  <dcterms:modified xsi:type="dcterms:W3CDTF">2025-09-29T06:33:22Z</dcterms:modified>
</cp:coreProperties>
</file>