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1" r:id="rId2"/>
    <p:sldId id="257" r:id="rId3"/>
    <p:sldId id="258" r:id="rId4"/>
    <p:sldId id="259" r:id="rId5"/>
    <p:sldId id="285" r:id="rId6"/>
    <p:sldId id="294" r:id="rId7"/>
    <p:sldId id="289" r:id="rId8"/>
    <p:sldId id="295" r:id="rId9"/>
    <p:sldId id="260" r:id="rId10"/>
    <p:sldId id="293" r:id="rId11"/>
    <p:sldId id="261" r:id="rId12"/>
    <p:sldId id="262" r:id="rId13"/>
    <p:sldId id="263" r:id="rId14"/>
    <p:sldId id="269" r:id="rId15"/>
    <p:sldId id="270" r:id="rId16"/>
    <p:sldId id="271" r:id="rId17"/>
    <p:sldId id="284" r:id="rId18"/>
    <p:sldId id="264" r:id="rId19"/>
    <p:sldId id="265" r:id="rId20"/>
    <p:sldId id="266" r:id="rId21"/>
    <p:sldId id="267"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51"/>
  </p:normalViewPr>
  <p:slideViewPr>
    <p:cSldViewPr snapToGrid="0">
      <p:cViewPr varScale="1">
        <p:scale>
          <a:sx n="100" d="100"/>
          <a:sy n="100" d="100"/>
        </p:scale>
        <p:origin x="84"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BFBA0C-8967-4B12-9724-D00DF0FE43B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de-DE"/>
        </a:p>
      </dgm:t>
    </dgm:pt>
    <dgm:pt modelId="{69EC1278-2384-4EEA-8E6D-A1472AE483D0}">
      <dgm:prSet phldrT="[Text]" custT="1"/>
      <dgm:spPr>
        <a:solidFill>
          <a:srgbClr val="003560"/>
        </a:solidFill>
      </dgm:spPr>
      <dgm:t>
        <a:bodyPr/>
        <a:lstStyle/>
        <a:p>
          <a:r>
            <a:rPr lang="de-DE" sz="1800" b="1" dirty="0">
              <a:latin typeface="Arial" panose="020B0604020202020204" pitchFamily="34" charset="0"/>
              <a:cs typeface="Arial" panose="020B0604020202020204" pitchFamily="34" charset="0"/>
            </a:rPr>
            <a:t>I. Nur </a:t>
          </a:r>
          <a:r>
            <a:rPr lang="de-DE" sz="1800" b="1" dirty="0" err="1">
              <a:latin typeface="Arial" panose="020B0604020202020204" pitchFamily="34" charset="0"/>
              <a:cs typeface="Arial" panose="020B0604020202020204" pitchFamily="34" charset="0"/>
            </a:rPr>
            <a:t>mat</a:t>
          </a:r>
          <a:r>
            <a:rPr lang="de-DE" sz="1800" b="1" dirty="0">
              <a:latin typeface="Arial" panose="020B0604020202020204" pitchFamily="34" charset="0"/>
              <a:cs typeface="Arial" panose="020B0604020202020204" pitchFamily="34" charset="0"/>
            </a:rPr>
            <a:t>. Prüfung</a:t>
          </a:r>
        </a:p>
      </dgm:t>
    </dgm:pt>
    <dgm:pt modelId="{7EEB30A3-82A8-48DC-A96C-442D71C6D913}" type="parTrans" cxnId="{CB5AB0B7-37F1-4592-88DF-7AACCAB6BFF5}">
      <dgm:prSet/>
      <dgm:spPr/>
      <dgm:t>
        <a:bodyPr/>
        <a:lstStyle/>
        <a:p>
          <a:endParaRPr lang="de-DE"/>
        </a:p>
      </dgm:t>
    </dgm:pt>
    <dgm:pt modelId="{B87AC337-F8FB-4DB3-8F1A-89B6AAFA936F}" type="sibTrans" cxnId="{CB5AB0B7-37F1-4592-88DF-7AACCAB6BFF5}">
      <dgm:prSet/>
      <dgm:spPr/>
      <dgm:t>
        <a:bodyPr/>
        <a:lstStyle/>
        <a:p>
          <a:endParaRPr lang="de-DE"/>
        </a:p>
      </dgm:t>
    </dgm:pt>
    <dgm:pt modelId="{6D7B0166-1E0C-4F49-ADD9-9B2B3AD1F432}">
      <dgm:prSet phldrT="[Text]"/>
      <dgm:spPr>
        <a:solidFill>
          <a:srgbClr val="8DAE10">
            <a:alpha val="90000"/>
          </a:srgbClr>
        </a:solidFill>
      </dgm:spPr>
      <dgm:t>
        <a:bodyPr/>
        <a:lstStyle/>
        <a:p>
          <a:r>
            <a:rPr lang="de-DE" dirty="0">
              <a:solidFill>
                <a:srgbClr val="003560"/>
              </a:solidFill>
              <a:latin typeface="Arial" panose="020B0604020202020204" pitchFamily="34" charset="0"/>
              <a:cs typeface="Arial" panose="020B0604020202020204" pitchFamily="34" charset="0"/>
            </a:rPr>
            <a:t>1. Konstellation</a:t>
          </a:r>
        </a:p>
      </dgm:t>
    </dgm:pt>
    <dgm:pt modelId="{CB8F4AD8-2645-44C7-9899-F5AAF4AA493F}" type="parTrans" cxnId="{5B02D3A0-9E29-40E1-AB6C-92E3B0746CAD}">
      <dgm:prSet/>
      <dgm:spPr/>
      <dgm:t>
        <a:bodyPr/>
        <a:lstStyle/>
        <a:p>
          <a:endParaRPr lang="de-DE"/>
        </a:p>
      </dgm:t>
    </dgm:pt>
    <dgm:pt modelId="{CCB5D005-4467-4851-951E-1187CED50F5A}" type="sibTrans" cxnId="{5B02D3A0-9E29-40E1-AB6C-92E3B0746CAD}">
      <dgm:prSet/>
      <dgm:spPr/>
      <dgm:t>
        <a:bodyPr/>
        <a:lstStyle/>
        <a:p>
          <a:endParaRPr lang="de-DE"/>
        </a:p>
      </dgm:t>
    </dgm:pt>
    <dgm:pt modelId="{824CA61E-9DC6-4010-99AB-E0D7EF39E3CD}">
      <dgm:prSet phldrT="[Text]"/>
      <dgm:spPr>
        <a:solidFill>
          <a:srgbClr val="8DAE10">
            <a:alpha val="90000"/>
          </a:srgbClr>
        </a:solidFill>
      </dgm:spPr>
      <dgm:t>
        <a:bodyPr/>
        <a:lstStyle/>
        <a:p>
          <a:r>
            <a:rPr lang="de-DE" dirty="0">
              <a:solidFill>
                <a:srgbClr val="003560"/>
              </a:solidFill>
              <a:latin typeface="Arial" panose="020B0604020202020204" pitchFamily="34" charset="0"/>
              <a:cs typeface="Arial" panose="020B0604020202020204" pitchFamily="34" charset="0"/>
            </a:rPr>
            <a:t>2. Konstellation</a:t>
          </a:r>
        </a:p>
      </dgm:t>
    </dgm:pt>
    <dgm:pt modelId="{10FF9929-5E9B-46DC-ADE5-D3DEE684AD30}" type="parTrans" cxnId="{26C44C85-837B-434D-8554-AF627C078E54}">
      <dgm:prSet/>
      <dgm:spPr/>
      <dgm:t>
        <a:bodyPr/>
        <a:lstStyle/>
        <a:p>
          <a:endParaRPr lang="de-DE"/>
        </a:p>
      </dgm:t>
    </dgm:pt>
    <dgm:pt modelId="{FA54B8C4-1FB7-452C-A6A6-DB4C0A509043}" type="sibTrans" cxnId="{26C44C85-837B-434D-8554-AF627C078E54}">
      <dgm:prSet/>
      <dgm:spPr/>
      <dgm:t>
        <a:bodyPr/>
        <a:lstStyle/>
        <a:p>
          <a:endParaRPr lang="de-DE"/>
        </a:p>
      </dgm:t>
    </dgm:pt>
    <dgm:pt modelId="{ACB07CB1-1DC0-4234-B8D7-E815B09F1CB8}">
      <dgm:prSet phldrT="[Text]" custT="1"/>
      <dgm:spPr>
        <a:solidFill>
          <a:srgbClr val="003560"/>
        </a:solidFill>
      </dgm:spPr>
      <dgm:t>
        <a:bodyPr/>
        <a:lstStyle/>
        <a:p>
          <a:r>
            <a:rPr lang="de-DE" sz="1800" b="1" dirty="0">
              <a:latin typeface="Arial" panose="020B0604020202020204" pitchFamily="34" charset="0"/>
              <a:cs typeface="Arial" panose="020B0604020202020204" pitchFamily="34" charset="0"/>
            </a:rPr>
            <a:t>II. Prozessuale + </a:t>
          </a:r>
          <a:r>
            <a:rPr lang="de-DE" sz="1800" b="1" dirty="0" err="1">
              <a:latin typeface="Arial" panose="020B0604020202020204" pitchFamily="34" charset="0"/>
              <a:cs typeface="Arial" panose="020B0604020202020204" pitchFamily="34" charset="0"/>
            </a:rPr>
            <a:t>mat</a:t>
          </a:r>
          <a:r>
            <a:rPr lang="de-DE" sz="1800" b="1" dirty="0">
              <a:latin typeface="Arial" panose="020B0604020202020204" pitchFamily="34" charset="0"/>
              <a:cs typeface="Arial" panose="020B0604020202020204" pitchFamily="34" charset="0"/>
            </a:rPr>
            <a:t>. Prüfung</a:t>
          </a:r>
        </a:p>
      </dgm:t>
    </dgm:pt>
    <dgm:pt modelId="{BE4BDA36-D39F-4FE0-9194-FBAC5EB7A4A4}" type="parTrans" cxnId="{D7C72A89-6705-4BE0-AC45-2C5DC6829BDE}">
      <dgm:prSet/>
      <dgm:spPr/>
      <dgm:t>
        <a:bodyPr/>
        <a:lstStyle/>
        <a:p>
          <a:endParaRPr lang="de-DE"/>
        </a:p>
      </dgm:t>
    </dgm:pt>
    <dgm:pt modelId="{DBF5667D-C379-4B58-9A25-BE8F5ECEBB97}" type="sibTrans" cxnId="{D7C72A89-6705-4BE0-AC45-2C5DC6829BDE}">
      <dgm:prSet/>
      <dgm:spPr/>
      <dgm:t>
        <a:bodyPr/>
        <a:lstStyle/>
        <a:p>
          <a:endParaRPr lang="de-DE"/>
        </a:p>
      </dgm:t>
    </dgm:pt>
    <dgm:pt modelId="{D02F2069-B996-4108-9238-904DC24B54C2}">
      <dgm:prSet phldrT="[Text]"/>
      <dgm:spPr>
        <a:solidFill>
          <a:srgbClr val="8DAE10">
            <a:alpha val="90000"/>
          </a:srgbClr>
        </a:solidFill>
      </dgm:spPr>
      <dgm:t>
        <a:bodyPr/>
        <a:lstStyle/>
        <a:p>
          <a:pPr>
            <a:buNone/>
          </a:pPr>
          <a:r>
            <a:rPr lang="de-DE" dirty="0">
              <a:solidFill>
                <a:srgbClr val="003560"/>
              </a:solidFill>
              <a:latin typeface="Arial" panose="020B0604020202020204" pitchFamily="34" charset="0"/>
              <a:cs typeface="Arial" panose="020B0604020202020204" pitchFamily="34" charset="0"/>
            </a:rPr>
            <a:t>	Dieselbe Konstellation mit prozessualer Einkleidung</a:t>
          </a:r>
        </a:p>
      </dgm:t>
    </dgm:pt>
    <dgm:pt modelId="{244706B0-61E1-4A58-A8BF-8805145F16AF}" type="parTrans" cxnId="{245A3200-3BEB-47BB-8BB2-4A9B0C57BE9B}">
      <dgm:prSet/>
      <dgm:spPr/>
      <dgm:t>
        <a:bodyPr/>
        <a:lstStyle/>
        <a:p>
          <a:endParaRPr lang="de-DE"/>
        </a:p>
      </dgm:t>
    </dgm:pt>
    <dgm:pt modelId="{F18B8BD1-0240-4D8E-8057-708311B434C5}" type="sibTrans" cxnId="{245A3200-3BEB-47BB-8BB2-4A9B0C57BE9B}">
      <dgm:prSet/>
      <dgm:spPr/>
      <dgm:t>
        <a:bodyPr/>
        <a:lstStyle/>
        <a:p>
          <a:endParaRPr lang="de-DE"/>
        </a:p>
      </dgm:t>
    </dgm:pt>
    <dgm:pt modelId="{82415C7D-E5D5-4DD9-A608-F58E048C82E2}">
      <dgm:prSet phldrT="[Text]"/>
      <dgm:spPr>
        <a:solidFill>
          <a:srgbClr val="003560"/>
        </a:solidFill>
      </dgm:spPr>
      <dgm:t>
        <a:bodyPr/>
        <a:lstStyle/>
        <a:p>
          <a:r>
            <a:rPr lang="de-DE" b="1" dirty="0">
              <a:latin typeface="Arial" panose="020B0604020202020204" pitchFamily="34" charset="0"/>
              <a:cs typeface="Arial" panose="020B0604020202020204" pitchFamily="34" charset="0"/>
            </a:rPr>
            <a:t>III. </a:t>
          </a:r>
          <a:r>
            <a:rPr lang="de-DE" b="1" dirty="0" err="1">
              <a:latin typeface="Arial" panose="020B0604020202020204" pitchFamily="34" charset="0"/>
              <a:cs typeface="Arial" panose="020B0604020202020204" pitchFamily="34" charset="0"/>
            </a:rPr>
            <a:t>Verwaltungsrechtl</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Prf</a:t>
          </a:r>
          <a:r>
            <a:rPr lang="de-DE" b="1" dirty="0">
              <a:latin typeface="Arial" panose="020B0604020202020204" pitchFamily="34" charset="0"/>
              <a:cs typeface="Arial" panose="020B0604020202020204" pitchFamily="34" charset="0"/>
            </a:rPr>
            <a:t>. + </a:t>
          </a:r>
          <a:r>
            <a:rPr lang="de-DE" b="1" dirty="0" err="1">
              <a:latin typeface="Arial" panose="020B0604020202020204" pitchFamily="34" charset="0"/>
              <a:cs typeface="Arial" panose="020B0604020202020204" pitchFamily="34" charset="0"/>
            </a:rPr>
            <a:t>Staatsorga</a:t>
          </a:r>
          <a:r>
            <a:rPr lang="de-DE" b="1" dirty="0">
              <a:latin typeface="Arial" panose="020B0604020202020204" pitchFamily="34" charset="0"/>
              <a:cs typeface="Arial" panose="020B0604020202020204" pitchFamily="34" charset="0"/>
            </a:rPr>
            <a:t>.</a:t>
          </a:r>
        </a:p>
      </dgm:t>
    </dgm:pt>
    <dgm:pt modelId="{CF2054C4-B3E8-4E24-9E6D-7F7BBA6AC959}" type="parTrans" cxnId="{32C20123-696C-4CB9-9F46-40B36A854B57}">
      <dgm:prSet/>
      <dgm:spPr/>
      <dgm:t>
        <a:bodyPr/>
        <a:lstStyle/>
        <a:p>
          <a:endParaRPr lang="de-DE"/>
        </a:p>
      </dgm:t>
    </dgm:pt>
    <dgm:pt modelId="{22CFA83F-04D6-4599-ABAE-11833C9F9F69}" type="sibTrans" cxnId="{32C20123-696C-4CB9-9F46-40B36A854B57}">
      <dgm:prSet/>
      <dgm:spPr/>
      <dgm:t>
        <a:bodyPr/>
        <a:lstStyle/>
        <a:p>
          <a:endParaRPr lang="de-DE"/>
        </a:p>
      </dgm:t>
    </dgm:pt>
    <dgm:pt modelId="{656CB610-4959-4116-8F05-4C06C7222823}">
      <dgm:prSet phldrT="[Text]" phldr="1"/>
      <dgm:spPr>
        <a:solidFill>
          <a:srgbClr val="8DAE10">
            <a:alpha val="90000"/>
          </a:srgbClr>
        </a:solidFill>
      </dgm:spPr>
      <dgm:t>
        <a:bodyPr/>
        <a:lstStyle/>
        <a:p>
          <a:endParaRPr lang="de-DE" dirty="0"/>
        </a:p>
      </dgm:t>
    </dgm:pt>
    <dgm:pt modelId="{8ABE7691-627C-42F2-A755-B9AA40C56699}" type="parTrans" cxnId="{B51122EA-0589-4FEA-98A6-2C52A30A1A8B}">
      <dgm:prSet/>
      <dgm:spPr/>
      <dgm:t>
        <a:bodyPr/>
        <a:lstStyle/>
        <a:p>
          <a:endParaRPr lang="de-DE"/>
        </a:p>
      </dgm:t>
    </dgm:pt>
    <dgm:pt modelId="{0A0B801C-22FF-4C51-A772-2FDB2FFA9166}" type="sibTrans" cxnId="{B51122EA-0589-4FEA-98A6-2C52A30A1A8B}">
      <dgm:prSet/>
      <dgm:spPr/>
      <dgm:t>
        <a:bodyPr/>
        <a:lstStyle/>
        <a:p>
          <a:endParaRPr lang="de-DE"/>
        </a:p>
      </dgm:t>
    </dgm:pt>
    <dgm:pt modelId="{B5DA6FB8-A129-471A-86B4-AFFDECCDDC64}">
      <dgm:prSet phldrT="[Text]"/>
      <dgm:spPr>
        <a:solidFill>
          <a:srgbClr val="8DAE10">
            <a:alpha val="90000"/>
          </a:srgbClr>
        </a:solidFill>
      </dgm:spPr>
      <dgm:t>
        <a:bodyPr/>
        <a:lstStyle/>
        <a:p>
          <a:r>
            <a:rPr lang="de-DE" dirty="0">
              <a:solidFill>
                <a:srgbClr val="003560"/>
              </a:solidFill>
              <a:latin typeface="Arial" panose="020B0604020202020204" pitchFamily="34" charset="0"/>
              <a:cs typeface="Arial" panose="020B0604020202020204" pitchFamily="34" charset="0"/>
            </a:rPr>
            <a:t>3. Konstellation</a:t>
          </a:r>
        </a:p>
      </dgm:t>
    </dgm:pt>
    <dgm:pt modelId="{DDFB35F3-C01E-4CDC-877A-D0C55D56BEA9}" type="parTrans" cxnId="{6E0B34BD-7FE1-4822-9C6E-44E9C8837811}">
      <dgm:prSet/>
      <dgm:spPr/>
      <dgm:t>
        <a:bodyPr/>
        <a:lstStyle/>
        <a:p>
          <a:endParaRPr lang="de-DE"/>
        </a:p>
      </dgm:t>
    </dgm:pt>
    <dgm:pt modelId="{009239A2-14B0-4509-8EFB-0E1BFADD7892}" type="sibTrans" cxnId="{6E0B34BD-7FE1-4822-9C6E-44E9C8837811}">
      <dgm:prSet/>
      <dgm:spPr/>
      <dgm:t>
        <a:bodyPr/>
        <a:lstStyle/>
        <a:p>
          <a:endParaRPr lang="de-DE"/>
        </a:p>
      </dgm:t>
    </dgm:pt>
    <dgm:pt modelId="{3A934D76-2486-454D-A777-C80EADCDFE2B}" type="pres">
      <dgm:prSet presAssocID="{F3BFBA0C-8967-4B12-9724-D00DF0FE43B0}" presName="Name0" presStyleCnt="0">
        <dgm:presLayoutVars>
          <dgm:dir/>
          <dgm:animLvl val="lvl"/>
          <dgm:resizeHandles val="exact"/>
        </dgm:presLayoutVars>
      </dgm:prSet>
      <dgm:spPr/>
    </dgm:pt>
    <dgm:pt modelId="{DC16697D-7F4C-4E20-8A7E-00C9B2BF3CDC}" type="pres">
      <dgm:prSet presAssocID="{69EC1278-2384-4EEA-8E6D-A1472AE483D0}" presName="composite" presStyleCnt="0"/>
      <dgm:spPr/>
    </dgm:pt>
    <dgm:pt modelId="{0D001E23-9624-4B89-BEDB-D462DAFBBADA}" type="pres">
      <dgm:prSet presAssocID="{69EC1278-2384-4EEA-8E6D-A1472AE483D0}" presName="parTx" presStyleLbl="alignNode1" presStyleIdx="0" presStyleCnt="3" custScaleY="161029" custLinFactNeighborX="-103" custLinFactNeighborY="-97906">
        <dgm:presLayoutVars>
          <dgm:chMax val="0"/>
          <dgm:chPref val="0"/>
          <dgm:bulletEnabled val="1"/>
        </dgm:presLayoutVars>
      </dgm:prSet>
      <dgm:spPr/>
    </dgm:pt>
    <dgm:pt modelId="{C19B9547-D129-49A5-A518-4D116F6EEA13}" type="pres">
      <dgm:prSet presAssocID="{69EC1278-2384-4EEA-8E6D-A1472AE483D0}" presName="desTx" presStyleLbl="alignAccFollowNode1" presStyleIdx="0" presStyleCnt="3" custLinFactNeighborX="-103" custLinFactNeighborY="683">
        <dgm:presLayoutVars>
          <dgm:bulletEnabled val="1"/>
        </dgm:presLayoutVars>
      </dgm:prSet>
      <dgm:spPr/>
    </dgm:pt>
    <dgm:pt modelId="{5B4E796A-0E0D-40A1-991B-FD98517B29AF}" type="pres">
      <dgm:prSet presAssocID="{B87AC337-F8FB-4DB3-8F1A-89B6AAFA936F}" presName="space" presStyleCnt="0"/>
      <dgm:spPr/>
    </dgm:pt>
    <dgm:pt modelId="{4D244825-D6E4-4517-953A-7179E647B87C}" type="pres">
      <dgm:prSet presAssocID="{ACB07CB1-1DC0-4234-B8D7-E815B09F1CB8}" presName="composite" presStyleCnt="0"/>
      <dgm:spPr/>
    </dgm:pt>
    <dgm:pt modelId="{986B9094-2EA9-494A-9929-FCCD4C6C9BE6}" type="pres">
      <dgm:prSet presAssocID="{ACB07CB1-1DC0-4234-B8D7-E815B09F1CB8}" presName="parTx" presStyleLbl="alignNode1" presStyleIdx="1" presStyleCnt="3" custScaleY="161029" custLinFactNeighborX="1934" custLinFactNeighborY="-97906">
        <dgm:presLayoutVars>
          <dgm:chMax val="0"/>
          <dgm:chPref val="0"/>
          <dgm:bulletEnabled val="1"/>
        </dgm:presLayoutVars>
      </dgm:prSet>
      <dgm:spPr/>
    </dgm:pt>
    <dgm:pt modelId="{3894C373-BC34-4AB8-99E7-ACCDA8F3CB47}" type="pres">
      <dgm:prSet presAssocID="{ACB07CB1-1DC0-4234-B8D7-E815B09F1CB8}" presName="desTx" presStyleLbl="alignAccFollowNode1" presStyleIdx="1" presStyleCnt="3" custLinFactNeighborX="1934" custLinFactNeighborY="683">
        <dgm:presLayoutVars>
          <dgm:bulletEnabled val="1"/>
        </dgm:presLayoutVars>
      </dgm:prSet>
      <dgm:spPr/>
    </dgm:pt>
    <dgm:pt modelId="{9614F5EA-76B1-49F0-BFCA-666ED88C09E9}" type="pres">
      <dgm:prSet presAssocID="{DBF5667D-C379-4B58-9A25-BE8F5ECEBB97}" presName="space" presStyleCnt="0"/>
      <dgm:spPr/>
    </dgm:pt>
    <dgm:pt modelId="{7E8CD99B-CD74-4360-AB00-8CB9BB357AF7}" type="pres">
      <dgm:prSet presAssocID="{82415C7D-E5D5-4DD9-A608-F58E048C82E2}" presName="composite" presStyleCnt="0"/>
      <dgm:spPr/>
    </dgm:pt>
    <dgm:pt modelId="{46FD81AE-4210-4E34-8592-CCF9371706BF}" type="pres">
      <dgm:prSet presAssocID="{82415C7D-E5D5-4DD9-A608-F58E048C82E2}" presName="parTx" presStyleLbl="alignNode1" presStyleIdx="2" presStyleCnt="3" custScaleY="152150" custLinFactY="-4722" custLinFactNeighborX="58307" custLinFactNeighborY="-100000">
        <dgm:presLayoutVars>
          <dgm:chMax val="0"/>
          <dgm:chPref val="0"/>
          <dgm:bulletEnabled val="1"/>
        </dgm:presLayoutVars>
      </dgm:prSet>
      <dgm:spPr/>
    </dgm:pt>
    <dgm:pt modelId="{555A5727-16B3-4BE9-85E9-926B04A322CE}" type="pres">
      <dgm:prSet presAssocID="{82415C7D-E5D5-4DD9-A608-F58E048C82E2}" presName="desTx" presStyleLbl="alignAccFollowNode1" presStyleIdx="2" presStyleCnt="3" custLinFactNeighborX="103" custLinFactNeighborY="683">
        <dgm:presLayoutVars>
          <dgm:bulletEnabled val="1"/>
        </dgm:presLayoutVars>
      </dgm:prSet>
      <dgm:spPr/>
    </dgm:pt>
  </dgm:ptLst>
  <dgm:cxnLst>
    <dgm:cxn modelId="{245A3200-3BEB-47BB-8BB2-4A9B0C57BE9B}" srcId="{ACB07CB1-1DC0-4234-B8D7-E815B09F1CB8}" destId="{D02F2069-B996-4108-9238-904DC24B54C2}" srcOrd="0" destOrd="0" parTransId="{244706B0-61E1-4A58-A8BF-8805145F16AF}" sibTransId="{F18B8BD1-0240-4D8E-8057-708311B434C5}"/>
    <dgm:cxn modelId="{32C20123-696C-4CB9-9F46-40B36A854B57}" srcId="{F3BFBA0C-8967-4B12-9724-D00DF0FE43B0}" destId="{82415C7D-E5D5-4DD9-A608-F58E048C82E2}" srcOrd="2" destOrd="0" parTransId="{CF2054C4-B3E8-4E24-9E6D-7F7BBA6AC959}" sibTransId="{22CFA83F-04D6-4599-ABAE-11833C9F9F69}"/>
    <dgm:cxn modelId="{E511D53B-2519-41FF-9E16-2A280D8AA4DD}" type="presOf" srcId="{D02F2069-B996-4108-9238-904DC24B54C2}" destId="{3894C373-BC34-4AB8-99E7-ACCDA8F3CB47}" srcOrd="0" destOrd="0" presId="urn:microsoft.com/office/officeart/2005/8/layout/hList1"/>
    <dgm:cxn modelId="{1FB59F4E-E96E-4D5A-8186-3E52F08E090F}" type="presOf" srcId="{656CB610-4959-4116-8F05-4C06C7222823}" destId="{555A5727-16B3-4BE9-85E9-926B04A322CE}" srcOrd="0" destOrd="0" presId="urn:microsoft.com/office/officeart/2005/8/layout/hList1"/>
    <dgm:cxn modelId="{98AF5554-DE76-47B9-BDB3-7B312775BC77}" type="presOf" srcId="{6D7B0166-1E0C-4F49-ADD9-9B2B3AD1F432}" destId="{C19B9547-D129-49A5-A518-4D116F6EEA13}" srcOrd="0" destOrd="0" presId="urn:microsoft.com/office/officeart/2005/8/layout/hList1"/>
    <dgm:cxn modelId="{26C44C85-837B-434D-8554-AF627C078E54}" srcId="{69EC1278-2384-4EEA-8E6D-A1472AE483D0}" destId="{824CA61E-9DC6-4010-99AB-E0D7EF39E3CD}" srcOrd="1" destOrd="0" parTransId="{10FF9929-5E9B-46DC-ADE5-D3DEE684AD30}" sibTransId="{FA54B8C4-1FB7-452C-A6A6-DB4C0A509043}"/>
    <dgm:cxn modelId="{D7C72A89-6705-4BE0-AC45-2C5DC6829BDE}" srcId="{F3BFBA0C-8967-4B12-9724-D00DF0FE43B0}" destId="{ACB07CB1-1DC0-4234-B8D7-E815B09F1CB8}" srcOrd="1" destOrd="0" parTransId="{BE4BDA36-D39F-4FE0-9194-FBAC5EB7A4A4}" sibTransId="{DBF5667D-C379-4B58-9A25-BE8F5ECEBB97}"/>
    <dgm:cxn modelId="{EF9B5A91-401A-4DA1-AED4-744795FF2B4C}" type="presOf" srcId="{824CA61E-9DC6-4010-99AB-E0D7EF39E3CD}" destId="{C19B9547-D129-49A5-A518-4D116F6EEA13}" srcOrd="0" destOrd="1" presId="urn:microsoft.com/office/officeart/2005/8/layout/hList1"/>
    <dgm:cxn modelId="{62B67993-E9BC-4F6E-8F54-ECC5220156C0}" type="presOf" srcId="{ACB07CB1-1DC0-4234-B8D7-E815B09F1CB8}" destId="{986B9094-2EA9-494A-9929-FCCD4C6C9BE6}" srcOrd="0" destOrd="0" presId="urn:microsoft.com/office/officeart/2005/8/layout/hList1"/>
    <dgm:cxn modelId="{5B02D3A0-9E29-40E1-AB6C-92E3B0746CAD}" srcId="{69EC1278-2384-4EEA-8E6D-A1472AE483D0}" destId="{6D7B0166-1E0C-4F49-ADD9-9B2B3AD1F432}" srcOrd="0" destOrd="0" parTransId="{CB8F4AD8-2645-44C7-9899-F5AAF4AA493F}" sibTransId="{CCB5D005-4467-4851-951E-1187CED50F5A}"/>
    <dgm:cxn modelId="{0C8593AA-397A-49FB-B757-2367C02FC141}" type="presOf" srcId="{B5DA6FB8-A129-471A-86B4-AFFDECCDDC64}" destId="{C19B9547-D129-49A5-A518-4D116F6EEA13}" srcOrd="0" destOrd="2" presId="urn:microsoft.com/office/officeart/2005/8/layout/hList1"/>
    <dgm:cxn modelId="{83719CAD-3925-4A52-ADE2-BB77D41BA4B9}" type="presOf" srcId="{69EC1278-2384-4EEA-8E6D-A1472AE483D0}" destId="{0D001E23-9624-4B89-BEDB-D462DAFBBADA}" srcOrd="0" destOrd="0" presId="urn:microsoft.com/office/officeart/2005/8/layout/hList1"/>
    <dgm:cxn modelId="{CB5AB0B7-37F1-4592-88DF-7AACCAB6BFF5}" srcId="{F3BFBA0C-8967-4B12-9724-D00DF0FE43B0}" destId="{69EC1278-2384-4EEA-8E6D-A1472AE483D0}" srcOrd="0" destOrd="0" parTransId="{7EEB30A3-82A8-48DC-A96C-442D71C6D913}" sibTransId="{B87AC337-F8FB-4DB3-8F1A-89B6AAFA936F}"/>
    <dgm:cxn modelId="{6E0B34BD-7FE1-4822-9C6E-44E9C8837811}" srcId="{69EC1278-2384-4EEA-8E6D-A1472AE483D0}" destId="{B5DA6FB8-A129-471A-86B4-AFFDECCDDC64}" srcOrd="2" destOrd="0" parTransId="{DDFB35F3-C01E-4CDC-877A-D0C55D56BEA9}" sibTransId="{009239A2-14B0-4509-8EFB-0E1BFADD7892}"/>
    <dgm:cxn modelId="{286A6CC6-3F0E-40E5-96FC-DC9D2AB06E8F}" type="presOf" srcId="{F3BFBA0C-8967-4B12-9724-D00DF0FE43B0}" destId="{3A934D76-2486-454D-A777-C80EADCDFE2B}" srcOrd="0" destOrd="0" presId="urn:microsoft.com/office/officeart/2005/8/layout/hList1"/>
    <dgm:cxn modelId="{BC87D0C7-51B3-4BA8-8A75-B39B9E2AB053}" type="presOf" srcId="{82415C7D-E5D5-4DD9-A608-F58E048C82E2}" destId="{46FD81AE-4210-4E34-8592-CCF9371706BF}" srcOrd="0" destOrd="0" presId="urn:microsoft.com/office/officeart/2005/8/layout/hList1"/>
    <dgm:cxn modelId="{B51122EA-0589-4FEA-98A6-2C52A30A1A8B}" srcId="{82415C7D-E5D5-4DD9-A608-F58E048C82E2}" destId="{656CB610-4959-4116-8F05-4C06C7222823}" srcOrd="0" destOrd="0" parTransId="{8ABE7691-627C-42F2-A755-B9AA40C56699}" sibTransId="{0A0B801C-22FF-4C51-A772-2FDB2FFA9166}"/>
    <dgm:cxn modelId="{F73B8E0C-0488-4EB7-B669-23192B65AEB4}" type="presParOf" srcId="{3A934D76-2486-454D-A777-C80EADCDFE2B}" destId="{DC16697D-7F4C-4E20-8A7E-00C9B2BF3CDC}" srcOrd="0" destOrd="0" presId="urn:microsoft.com/office/officeart/2005/8/layout/hList1"/>
    <dgm:cxn modelId="{5AE2B1F2-209A-4080-9516-F40C51329C73}" type="presParOf" srcId="{DC16697D-7F4C-4E20-8A7E-00C9B2BF3CDC}" destId="{0D001E23-9624-4B89-BEDB-D462DAFBBADA}" srcOrd="0" destOrd="0" presId="urn:microsoft.com/office/officeart/2005/8/layout/hList1"/>
    <dgm:cxn modelId="{43E06C73-61E1-418D-B322-3BF5C7E2B051}" type="presParOf" srcId="{DC16697D-7F4C-4E20-8A7E-00C9B2BF3CDC}" destId="{C19B9547-D129-49A5-A518-4D116F6EEA13}" srcOrd="1" destOrd="0" presId="urn:microsoft.com/office/officeart/2005/8/layout/hList1"/>
    <dgm:cxn modelId="{FA7B3CDC-AF37-4FEE-B361-069024D81D0E}" type="presParOf" srcId="{3A934D76-2486-454D-A777-C80EADCDFE2B}" destId="{5B4E796A-0E0D-40A1-991B-FD98517B29AF}" srcOrd="1" destOrd="0" presId="urn:microsoft.com/office/officeart/2005/8/layout/hList1"/>
    <dgm:cxn modelId="{F558C9BF-59BD-44B0-9116-03B5D85B6061}" type="presParOf" srcId="{3A934D76-2486-454D-A777-C80EADCDFE2B}" destId="{4D244825-D6E4-4517-953A-7179E647B87C}" srcOrd="2" destOrd="0" presId="urn:microsoft.com/office/officeart/2005/8/layout/hList1"/>
    <dgm:cxn modelId="{918A2036-AF87-497E-8C5C-74FAB07FD9DD}" type="presParOf" srcId="{4D244825-D6E4-4517-953A-7179E647B87C}" destId="{986B9094-2EA9-494A-9929-FCCD4C6C9BE6}" srcOrd="0" destOrd="0" presId="urn:microsoft.com/office/officeart/2005/8/layout/hList1"/>
    <dgm:cxn modelId="{69044ED1-32C9-433D-9D4D-379BC65A776D}" type="presParOf" srcId="{4D244825-D6E4-4517-953A-7179E647B87C}" destId="{3894C373-BC34-4AB8-99E7-ACCDA8F3CB47}" srcOrd="1" destOrd="0" presId="urn:microsoft.com/office/officeart/2005/8/layout/hList1"/>
    <dgm:cxn modelId="{2F282DC0-5871-4800-B476-C124DC48E466}" type="presParOf" srcId="{3A934D76-2486-454D-A777-C80EADCDFE2B}" destId="{9614F5EA-76B1-49F0-BFCA-666ED88C09E9}" srcOrd="3" destOrd="0" presId="urn:microsoft.com/office/officeart/2005/8/layout/hList1"/>
    <dgm:cxn modelId="{EECB09DB-2B7C-42FB-BDAC-1E71116CE8EA}" type="presParOf" srcId="{3A934D76-2486-454D-A777-C80EADCDFE2B}" destId="{7E8CD99B-CD74-4360-AB00-8CB9BB357AF7}" srcOrd="4" destOrd="0" presId="urn:microsoft.com/office/officeart/2005/8/layout/hList1"/>
    <dgm:cxn modelId="{67D84A23-9745-4440-9894-B86C00412F6C}" type="presParOf" srcId="{7E8CD99B-CD74-4360-AB00-8CB9BB357AF7}" destId="{46FD81AE-4210-4E34-8592-CCF9371706BF}" srcOrd="0" destOrd="0" presId="urn:microsoft.com/office/officeart/2005/8/layout/hList1"/>
    <dgm:cxn modelId="{B4D24111-A31F-46FC-98CA-1BB79CC7DAFD}" type="presParOf" srcId="{7E8CD99B-CD74-4360-AB00-8CB9BB357AF7}" destId="{555A5727-16B3-4BE9-85E9-926B04A322C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001E23-9624-4B89-BEDB-D462DAFBBADA}">
      <dsp:nvSpPr>
        <dsp:cNvPr id="0" name=""/>
        <dsp:cNvSpPr/>
      </dsp:nvSpPr>
      <dsp:spPr>
        <a:xfrm>
          <a:off x="0" y="0"/>
          <a:ext cx="2332376" cy="1392801"/>
        </a:xfrm>
        <a:prstGeom prst="rect">
          <a:avLst/>
        </a:prstGeom>
        <a:solidFill>
          <a:srgbClr val="00356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de-DE" sz="1800" b="1" kern="1200" dirty="0">
              <a:latin typeface="Arial" panose="020B0604020202020204" pitchFamily="34" charset="0"/>
              <a:cs typeface="Arial" panose="020B0604020202020204" pitchFamily="34" charset="0"/>
            </a:rPr>
            <a:t>I. Nur </a:t>
          </a:r>
          <a:r>
            <a:rPr lang="de-DE" sz="1800" b="1" kern="1200" dirty="0" err="1">
              <a:latin typeface="Arial" panose="020B0604020202020204" pitchFamily="34" charset="0"/>
              <a:cs typeface="Arial" panose="020B0604020202020204" pitchFamily="34" charset="0"/>
            </a:rPr>
            <a:t>mat</a:t>
          </a:r>
          <a:r>
            <a:rPr lang="de-DE" sz="1800" b="1" kern="1200" dirty="0">
              <a:latin typeface="Arial" panose="020B0604020202020204" pitchFamily="34" charset="0"/>
              <a:cs typeface="Arial" panose="020B0604020202020204" pitchFamily="34" charset="0"/>
            </a:rPr>
            <a:t>. Prüfung</a:t>
          </a:r>
        </a:p>
      </dsp:txBody>
      <dsp:txXfrm>
        <a:off x="0" y="0"/>
        <a:ext cx="2332376" cy="1392801"/>
      </dsp:txXfrm>
    </dsp:sp>
    <dsp:sp modelId="{C19B9547-D129-49A5-A518-4D116F6EEA13}">
      <dsp:nvSpPr>
        <dsp:cNvPr id="0" name=""/>
        <dsp:cNvSpPr/>
      </dsp:nvSpPr>
      <dsp:spPr>
        <a:xfrm>
          <a:off x="0" y="1720217"/>
          <a:ext cx="2332376" cy="1199736"/>
        </a:xfrm>
        <a:prstGeom prst="rect">
          <a:avLst/>
        </a:prstGeom>
        <a:solidFill>
          <a:srgbClr val="8DAE10">
            <a:alpha val="90000"/>
          </a:srgb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de-DE" sz="1800" kern="1200" dirty="0">
              <a:solidFill>
                <a:srgbClr val="003560"/>
              </a:solidFill>
              <a:latin typeface="Arial" panose="020B0604020202020204" pitchFamily="34" charset="0"/>
              <a:cs typeface="Arial" panose="020B0604020202020204" pitchFamily="34" charset="0"/>
            </a:rPr>
            <a:t>1. Konstellation</a:t>
          </a:r>
        </a:p>
        <a:p>
          <a:pPr marL="171450" lvl="1" indent="-171450" algn="l" defTabSz="800100">
            <a:lnSpc>
              <a:spcPct val="90000"/>
            </a:lnSpc>
            <a:spcBef>
              <a:spcPct val="0"/>
            </a:spcBef>
            <a:spcAft>
              <a:spcPct val="15000"/>
            </a:spcAft>
            <a:buChar char="•"/>
          </a:pPr>
          <a:r>
            <a:rPr lang="de-DE" sz="1800" kern="1200" dirty="0">
              <a:solidFill>
                <a:srgbClr val="003560"/>
              </a:solidFill>
              <a:latin typeface="Arial" panose="020B0604020202020204" pitchFamily="34" charset="0"/>
              <a:cs typeface="Arial" panose="020B0604020202020204" pitchFamily="34" charset="0"/>
            </a:rPr>
            <a:t>2. Konstellation</a:t>
          </a:r>
        </a:p>
        <a:p>
          <a:pPr marL="171450" lvl="1" indent="-171450" algn="l" defTabSz="800100">
            <a:lnSpc>
              <a:spcPct val="90000"/>
            </a:lnSpc>
            <a:spcBef>
              <a:spcPct val="0"/>
            </a:spcBef>
            <a:spcAft>
              <a:spcPct val="15000"/>
            </a:spcAft>
            <a:buChar char="•"/>
          </a:pPr>
          <a:r>
            <a:rPr lang="de-DE" sz="1800" kern="1200" dirty="0">
              <a:solidFill>
                <a:srgbClr val="003560"/>
              </a:solidFill>
              <a:latin typeface="Arial" panose="020B0604020202020204" pitchFamily="34" charset="0"/>
              <a:cs typeface="Arial" panose="020B0604020202020204" pitchFamily="34" charset="0"/>
            </a:rPr>
            <a:t>3. Konstellation</a:t>
          </a:r>
        </a:p>
      </dsp:txBody>
      <dsp:txXfrm>
        <a:off x="0" y="1720217"/>
        <a:ext cx="2332376" cy="1199736"/>
      </dsp:txXfrm>
    </dsp:sp>
    <dsp:sp modelId="{986B9094-2EA9-494A-9929-FCCD4C6C9BE6}">
      <dsp:nvSpPr>
        <dsp:cNvPr id="0" name=""/>
        <dsp:cNvSpPr/>
      </dsp:nvSpPr>
      <dsp:spPr>
        <a:xfrm>
          <a:off x="2706409" y="0"/>
          <a:ext cx="2332376" cy="1392801"/>
        </a:xfrm>
        <a:prstGeom prst="rect">
          <a:avLst/>
        </a:prstGeom>
        <a:solidFill>
          <a:srgbClr val="00356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de-DE" sz="1800" b="1" kern="1200" dirty="0">
              <a:latin typeface="Arial" panose="020B0604020202020204" pitchFamily="34" charset="0"/>
              <a:cs typeface="Arial" panose="020B0604020202020204" pitchFamily="34" charset="0"/>
            </a:rPr>
            <a:t>II. Prozessuale + </a:t>
          </a:r>
          <a:r>
            <a:rPr lang="de-DE" sz="1800" b="1" kern="1200" dirty="0" err="1">
              <a:latin typeface="Arial" panose="020B0604020202020204" pitchFamily="34" charset="0"/>
              <a:cs typeface="Arial" panose="020B0604020202020204" pitchFamily="34" charset="0"/>
            </a:rPr>
            <a:t>mat</a:t>
          </a:r>
          <a:r>
            <a:rPr lang="de-DE" sz="1800" b="1" kern="1200" dirty="0">
              <a:latin typeface="Arial" panose="020B0604020202020204" pitchFamily="34" charset="0"/>
              <a:cs typeface="Arial" panose="020B0604020202020204" pitchFamily="34" charset="0"/>
            </a:rPr>
            <a:t>. Prüfung</a:t>
          </a:r>
        </a:p>
      </dsp:txBody>
      <dsp:txXfrm>
        <a:off x="2706409" y="0"/>
        <a:ext cx="2332376" cy="1392801"/>
      </dsp:txXfrm>
    </dsp:sp>
    <dsp:sp modelId="{3894C373-BC34-4AB8-99E7-ACCDA8F3CB47}">
      <dsp:nvSpPr>
        <dsp:cNvPr id="0" name=""/>
        <dsp:cNvSpPr/>
      </dsp:nvSpPr>
      <dsp:spPr>
        <a:xfrm>
          <a:off x="2706409" y="1720217"/>
          <a:ext cx="2332376" cy="1199736"/>
        </a:xfrm>
        <a:prstGeom prst="rect">
          <a:avLst/>
        </a:prstGeom>
        <a:solidFill>
          <a:srgbClr val="8DAE10">
            <a:alpha val="90000"/>
          </a:srgb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None/>
          </a:pPr>
          <a:r>
            <a:rPr lang="de-DE" sz="1800" kern="1200" dirty="0">
              <a:solidFill>
                <a:srgbClr val="003560"/>
              </a:solidFill>
              <a:latin typeface="Arial" panose="020B0604020202020204" pitchFamily="34" charset="0"/>
              <a:cs typeface="Arial" panose="020B0604020202020204" pitchFamily="34" charset="0"/>
            </a:rPr>
            <a:t>	Dieselbe Konstellation mit prozessualer Einkleidung</a:t>
          </a:r>
        </a:p>
      </dsp:txBody>
      <dsp:txXfrm>
        <a:off x="2706409" y="1720217"/>
        <a:ext cx="2332376" cy="1199736"/>
      </dsp:txXfrm>
    </dsp:sp>
    <dsp:sp modelId="{46FD81AE-4210-4E34-8592-CCF9371706BF}">
      <dsp:nvSpPr>
        <dsp:cNvPr id="0" name=""/>
        <dsp:cNvSpPr/>
      </dsp:nvSpPr>
      <dsp:spPr>
        <a:xfrm>
          <a:off x="5322601" y="0"/>
          <a:ext cx="2332376" cy="1316003"/>
        </a:xfrm>
        <a:prstGeom prst="rect">
          <a:avLst/>
        </a:prstGeom>
        <a:solidFill>
          <a:srgbClr val="00356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de-DE" sz="1800" b="1" kern="1200" dirty="0">
              <a:latin typeface="Arial" panose="020B0604020202020204" pitchFamily="34" charset="0"/>
              <a:cs typeface="Arial" panose="020B0604020202020204" pitchFamily="34" charset="0"/>
            </a:rPr>
            <a:t>III. </a:t>
          </a:r>
          <a:r>
            <a:rPr lang="de-DE" sz="1800" b="1" kern="1200" dirty="0" err="1">
              <a:latin typeface="Arial" panose="020B0604020202020204" pitchFamily="34" charset="0"/>
              <a:cs typeface="Arial" panose="020B0604020202020204" pitchFamily="34" charset="0"/>
            </a:rPr>
            <a:t>Verwaltungsrechtl</a:t>
          </a:r>
          <a:r>
            <a:rPr lang="de-DE" sz="1800" b="1" kern="1200" dirty="0">
              <a:latin typeface="Arial" panose="020B0604020202020204" pitchFamily="34" charset="0"/>
              <a:cs typeface="Arial" panose="020B0604020202020204" pitchFamily="34" charset="0"/>
            </a:rPr>
            <a:t>. </a:t>
          </a:r>
          <a:r>
            <a:rPr lang="de-DE" sz="1800" b="1" kern="1200" dirty="0" err="1">
              <a:latin typeface="Arial" panose="020B0604020202020204" pitchFamily="34" charset="0"/>
              <a:cs typeface="Arial" panose="020B0604020202020204" pitchFamily="34" charset="0"/>
            </a:rPr>
            <a:t>Prf</a:t>
          </a:r>
          <a:r>
            <a:rPr lang="de-DE" sz="1800" b="1" kern="1200" dirty="0">
              <a:latin typeface="Arial" panose="020B0604020202020204" pitchFamily="34" charset="0"/>
              <a:cs typeface="Arial" panose="020B0604020202020204" pitchFamily="34" charset="0"/>
            </a:rPr>
            <a:t>. + </a:t>
          </a:r>
          <a:r>
            <a:rPr lang="de-DE" sz="1800" b="1" kern="1200" dirty="0" err="1">
              <a:latin typeface="Arial" panose="020B0604020202020204" pitchFamily="34" charset="0"/>
              <a:cs typeface="Arial" panose="020B0604020202020204" pitchFamily="34" charset="0"/>
            </a:rPr>
            <a:t>Staatsorga</a:t>
          </a:r>
          <a:r>
            <a:rPr lang="de-DE" sz="1800" b="1" kern="1200" dirty="0">
              <a:latin typeface="Arial" panose="020B0604020202020204" pitchFamily="34" charset="0"/>
              <a:cs typeface="Arial" panose="020B0604020202020204" pitchFamily="34" charset="0"/>
            </a:rPr>
            <a:t>.</a:t>
          </a:r>
        </a:p>
      </dsp:txBody>
      <dsp:txXfrm>
        <a:off x="5322601" y="0"/>
        <a:ext cx="2332376" cy="1316003"/>
      </dsp:txXfrm>
    </dsp:sp>
    <dsp:sp modelId="{555A5727-16B3-4BE9-85E9-926B04A322CE}">
      <dsp:nvSpPr>
        <dsp:cNvPr id="0" name=""/>
        <dsp:cNvSpPr/>
      </dsp:nvSpPr>
      <dsp:spPr>
        <a:xfrm>
          <a:off x="5322601" y="1701017"/>
          <a:ext cx="2332376" cy="1199736"/>
        </a:xfrm>
        <a:prstGeom prst="rect">
          <a:avLst/>
        </a:prstGeom>
        <a:solidFill>
          <a:srgbClr val="8DAE10">
            <a:alpha val="90000"/>
          </a:srgb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endParaRPr lang="de-DE" sz="1800" kern="1200" dirty="0"/>
        </a:p>
      </dsp:txBody>
      <dsp:txXfrm>
        <a:off x="5322601" y="1701017"/>
        <a:ext cx="2332376" cy="119973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49567-C2DC-1571-9CE0-F6DCFC7FD81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916E854-8488-3243-F51C-E49673AA46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58984A26-E854-3D1D-74AE-120070755146}"/>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0A6A54B9-1277-72C2-674C-41F36431136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4632BEE-0973-9169-4B01-493B69D7DF9C}"/>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3564321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9ABF0D-2904-1AD9-BB85-E9F25BA3975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DA16A9D-0DCE-5336-8190-EA67836E5AA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517C6A7-85F1-6138-6EDE-BC85D199E3E6}"/>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FDC81D0F-DF51-D477-937F-E7CE44C7710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92DDC07-EBDB-1396-5357-9DF42AA1D5BB}"/>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3864203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ED52D98-E050-8D44-A3AC-2AC33AD4D1F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CF3C543-6515-FDFB-E28D-0C2B9987B5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D9EB91F-6F31-89E3-483A-3ECE79990089}"/>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E5C7DA14-3F71-C30C-0032-E2A85584407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19537B6-3264-F3BE-7F3B-B1C0BC4D32D3}"/>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3687766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0421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elfolie mit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810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ED4AC7-282A-B801-49DB-EDFC2CA40F0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765FF84-F9B4-7F45-940F-56D8F13F34D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A398D59-9A06-8BBC-7039-EF915FF1D814}"/>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A81B1A45-4BD8-DF4C-4DCE-28D26C2F6A6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B97BD82-E6AB-4A3D-C044-696E651B8933}"/>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2068711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F53F77-BB94-AC50-EA0E-2ADFB197E54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4D8BFE8-2DD5-18A7-B9BF-FC5FD22C02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D525F-EC1B-7929-0A54-DFC06BE6EDDC}"/>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D2E18F2B-648A-0FD8-90AB-E7EFF1FFCAC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C341EC3-A833-3CB6-4422-1683E885A843}"/>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257785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40B61-2905-27F6-5F6F-8554529CC49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5203137-B330-2DD3-8A50-18C11B949CD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4E5261A-4218-78CD-B7F6-E2242BC2FB8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5C81DD8-D88F-9A3E-EAAC-0D987DBB7610}"/>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6" name="Fußzeilenplatzhalter 5">
            <a:extLst>
              <a:ext uri="{FF2B5EF4-FFF2-40B4-BE49-F238E27FC236}">
                <a16:creationId xmlns:a16="http://schemas.microsoft.com/office/drawing/2014/main" id="{25F09ED5-153D-6D80-3BB1-1F6ACE9057D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E9F6AF3-3358-BE7A-29DD-16AFCC884183}"/>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297088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041F36-218F-52DF-5F7F-008C02620BD5}"/>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30D4146D-BA07-6433-8688-C28997C247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5EF0CA3-30B0-D3BF-6EA8-0708F264467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8842956-3DB8-EAF1-E795-662780A2A1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6541623-3EA7-0D44-6C62-B7F7A8A4334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9B36065-28DE-9AB7-830A-20D11D8E74DE}"/>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8" name="Fußzeilenplatzhalter 7">
            <a:extLst>
              <a:ext uri="{FF2B5EF4-FFF2-40B4-BE49-F238E27FC236}">
                <a16:creationId xmlns:a16="http://schemas.microsoft.com/office/drawing/2014/main" id="{A370ACE9-93F4-86B2-573E-55B0738AE77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2712391-BBBC-7228-B963-6BE4DA44A9F6}"/>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2948398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12FCD1-8634-1F30-DA54-3339757CF63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291DFC0-6508-79AE-F81C-378F9AC44414}"/>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4" name="Fußzeilenplatzhalter 3">
            <a:extLst>
              <a:ext uri="{FF2B5EF4-FFF2-40B4-BE49-F238E27FC236}">
                <a16:creationId xmlns:a16="http://schemas.microsoft.com/office/drawing/2014/main" id="{7C9CD114-DCE8-2191-F4BE-0087F126283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8AF9739-7FA4-3AB0-1C8B-5BF3577D1E31}"/>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931491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3DA1513-E59D-C756-8F42-8F6424903BBB}"/>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3" name="Fußzeilenplatzhalter 2">
            <a:extLst>
              <a:ext uri="{FF2B5EF4-FFF2-40B4-BE49-F238E27FC236}">
                <a16:creationId xmlns:a16="http://schemas.microsoft.com/office/drawing/2014/main" id="{AC0AF71A-3BCE-EECE-6D7F-884768F7FAC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0860833-BC2A-1ED7-1604-2E97B7410350}"/>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3667872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A08803-287E-8E56-5227-734C3A77B0A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6BE8ED2-85FE-25FE-3D0E-5732BB9EF6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FDE9608-D96B-4B5E-3692-53766A0D6F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7A9E946-412D-0069-8F7C-6D1FE7749981}"/>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6" name="Fußzeilenplatzhalter 5">
            <a:extLst>
              <a:ext uri="{FF2B5EF4-FFF2-40B4-BE49-F238E27FC236}">
                <a16:creationId xmlns:a16="http://schemas.microsoft.com/office/drawing/2014/main" id="{59F71B21-AFF2-4441-182E-207BD46833F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69A5A21-C41E-52F8-A7B2-3DB10C734E80}"/>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273451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BB1263-4726-DA09-0A85-C5A3A71D551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CD8C8EE-24EB-10B8-E9EC-79F8A2B492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2925139-CAB0-B7AF-DF50-5B4495AED2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0ED6662-F57C-507B-30DC-8F8E2934E535}"/>
              </a:ext>
            </a:extLst>
          </p:cNvPr>
          <p:cNvSpPr>
            <a:spLocks noGrp="1"/>
          </p:cNvSpPr>
          <p:nvPr>
            <p:ph type="dt" sz="half" idx="10"/>
          </p:nvPr>
        </p:nvSpPr>
        <p:spPr/>
        <p:txBody>
          <a:bodyPr/>
          <a:lstStyle/>
          <a:p>
            <a:fld id="{872803E6-F4A0-9147-94C2-EDB4FBB8DA89}" type="datetimeFigureOut">
              <a:rPr lang="de-DE" smtClean="0"/>
              <a:t>24.09.2025</a:t>
            </a:fld>
            <a:endParaRPr lang="de-DE"/>
          </a:p>
        </p:txBody>
      </p:sp>
      <p:sp>
        <p:nvSpPr>
          <p:cNvPr id="6" name="Fußzeilenplatzhalter 5">
            <a:extLst>
              <a:ext uri="{FF2B5EF4-FFF2-40B4-BE49-F238E27FC236}">
                <a16:creationId xmlns:a16="http://schemas.microsoft.com/office/drawing/2014/main" id="{026BD879-797C-3EA5-2EA4-9B5663B4D8B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5D05D64-333F-0C99-60C9-F20255FFA5BB}"/>
              </a:ext>
            </a:extLst>
          </p:cNvPr>
          <p:cNvSpPr>
            <a:spLocks noGrp="1"/>
          </p:cNvSpPr>
          <p:nvPr>
            <p:ph type="sldNum" sz="quarter" idx="12"/>
          </p:nvPr>
        </p:nvSpPr>
        <p:spPr/>
        <p:txBody>
          <a:bodyPr/>
          <a:lstStyle/>
          <a:p>
            <a:fld id="{84EADFA6-00B5-B74F-A366-2E75F3141296}" type="slidenum">
              <a:rPr lang="de-DE" smtClean="0"/>
              <a:t>‹Nr.›</a:t>
            </a:fld>
            <a:endParaRPr lang="de-DE"/>
          </a:p>
        </p:txBody>
      </p:sp>
    </p:spTree>
    <p:extLst>
      <p:ext uri="{BB962C8B-B14F-4D97-AF65-F5344CB8AC3E}">
        <p14:creationId xmlns:p14="http://schemas.microsoft.com/office/powerpoint/2010/main" val="92027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327C848-0DBD-C24F-FD60-43BD8B55FF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CAF67DC-7ED8-D585-3CC1-188C461FC7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631135-1A95-1DFD-48DC-3F2B85C73A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2803E6-F4A0-9147-94C2-EDB4FBB8DA89}" type="datetimeFigureOut">
              <a:rPr lang="de-DE" smtClean="0"/>
              <a:t>24.09.2025</a:t>
            </a:fld>
            <a:endParaRPr lang="de-DE"/>
          </a:p>
        </p:txBody>
      </p:sp>
      <p:sp>
        <p:nvSpPr>
          <p:cNvPr id="5" name="Fußzeilenplatzhalter 4">
            <a:extLst>
              <a:ext uri="{FF2B5EF4-FFF2-40B4-BE49-F238E27FC236}">
                <a16:creationId xmlns:a16="http://schemas.microsoft.com/office/drawing/2014/main" id="{43F4722E-C6EC-BC8D-A056-8A07899944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96400CD2-EE8C-AE25-DC27-30F0B41F7E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4EADFA6-00B5-B74F-A366-2E75F3141296}" type="slidenum">
              <a:rPr lang="de-DE" smtClean="0"/>
              <a:t>‹Nr.›</a:t>
            </a:fld>
            <a:endParaRPr lang="de-DE"/>
          </a:p>
        </p:txBody>
      </p:sp>
    </p:spTree>
    <p:extLst>
      <p:ext uri="{BB962C8B-B14F-4D97-AF65-F5344CB8AC3E}">
        <p14:creationId xmlns:p14="http://schemas.microsoft.com/office/powerpoint/2010/main" val="2670748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s://www.sueddeutsche.de/politik/integration-seehofer-der-islam-gehoert-nicht-zu-deutschland-1.3908644"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DB18D54-FC35-443D-AB3D-38DA9DA5A446}"/>
              </a:ext>
            </a:extLst>
          </p:cNvPr>
          <p:cNvSpPr txBox="1"/>
          <p:nvPr/>
        </p:nvSpPr>
        <p:spPr>
          <a:xfrm>
            <a:off x="1805617" y="1602479"/>
            <a:ext cx="7913995" cy="2353850"/>
          </a:xfrm>
          <a:prstGeom prst="rect">
            <a:avLst/>
          </a:prstGeom>
          <a:noFill/>
        </p:spPr>
        <p:txBody>
          <a:bodyPr wrap="square" rtlCol="0">
            <a:spAutoFit/>
          </a:bodyPr>
          <a:lstStyle/>
          <a:p>
            <a:r>
              <a:rPr lang="de-DE" sz="2177" b="1" dirty="0">
                <a:solidFill>
                  <a:srgbClr val="003560"/>
                </a:solidFill>
                <a:latin typeface="Arial" panose="020B0604020202020204" pitchFamily="34" charset="0"/>
              </a:rPr>
              <a:t>AG im Staatsorganisationsrecht </a:t>
            </a:r>
          </a:p>
          <a:p>
            <a:endParaRPr lang="de-DE" sz="2177" b="1" dirty="0">
              <a:solidFill>
                <a:srgbClr val="003560"/>
              </a:solidFill>
              <a:latin typeface="Arial" panose="020B0604020202020204" pitchFamily="34" charset="0"/>
            </a:endParaRPr>
          </a:p>
          <a:p>
            <a:r>
              <a:rPr lang="de-DE" sz="2177" b="1" dirty="0">
                <a:solidFill>
                  <a:srgbClr val="003560"/>
                </a:solidFill>
                <a:latin typeface="Arial" panose="020B0604020202020204" pitchFamily="34" charset="0"/>
              </a:rPr>
              <a:t>Inhalt der 2. Einheit:</a:t>
            </a:r>
            <a:endParaRPr lang="de-DE" sz="1633" dirty="0">
              <a:solidFill>
                <a:srgbClr val="003560"/>
              </a:solidFill>
              <a:latin typeface="Arial" panose="020B0604020202020204" pitchFamily="34" charset="0"/>
            </a:endParaRPr>
          </a:p>
          <a:p>
            <a:pPr marL="767447" lvl="1" indent="-311010">
              <a:buFont typeface="Arial" panose="020B0604020202020204" pitchFamily="34" charset="0"/>
              <a:buChar char="•"/>
            </a:pPr>
            <a:r>
              <a:rPr lang="de-DE" sz="1633" dirty="0">
                <a:solidFill>
                  <a:srgbClr val="003560"/>
                </a:solidFill>
                <a:latin typeface="Arial" panose="020B0604020202020204" pitchFamily="34" charset="0"/>
              </a:rPr>
              <a:t>Aufbau einer klassischen Falllösung</a:t>
            </a:r>
          </a:p>
          <a:p>
            <a:pPr marL="767447" lvl="1" indent="-311010">
              <a:buFont typeface="Arial" panose="020B0604020202020204" pitchFamily="34" charset="0"/>
              <a:buChar char="•"/>
            </a:pPr>
            <a:r>
              <a:rPr lang="de-DE" sz="1633" dirty="0">
                <a:solidFill>
                  <a:srgbClr val="003560"/>
                </a:solidFill>
                <a:latin typeface="Arial" panose="020B0604020202020204" pitchFamily="34" charset="0"/>
              </a:rPr>
              <a:t>Relevante Fragestellungen</a:t>
            </a:r>
          </a:p>
          <a:p>
            <a:pPr marL="456437" lvl="1"/>
            <a:endParaRPr lang="de-DE" sz="1633" dirty="0">
              <a:solidFill>
                <a:srgbClr val="003560"/>
              </a:solidFill>
              <a:latin typeface="Arial" panose="020B0604020202020204" pitchFamily="34" charset="0"/>
            </a:endParaRPr>
          </a:p>
          <a:p>
            <a:pPr lvl="1"/>
            <a:endParaRPr lang="de-DE" sz="1633" dirty="0">
              <a:solidFill>
                <a:srgbClr val="003560"/>
              </a:solidFill>
              <a:latin typeface="Arial" panose="020B0604020202020204" pitchFamily="34" charset="0"/>
            </a:endParaRPr>
          </a:p>
          <a:p>
            <a:pPr lvl="1"/>
            <a:endParaRPr lang="de-DE" sz="1633" dirty="0">
              <a:solidFill>
                <a:srgbClr val="003560"/>
              </a:solidFill>
              <a:latin typeface="Arial" panose="020B0604020202020204" pitchFamily="34" charset="0"/>
            </a:endParaRPr>
          </a:p>
        </p:txBody>
      </p:sp>
    </p:spTree>
    <p:extLst>
      <p:ext uri="{BB962C8B-B14F-4D97-AF65-F5344CB8AC3E}">
        <p14:creationId xmlns:p14="http://schemas.microsoft.com/office/powerpoint/2010/main" val="2999908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feld 1">
            <a:extLst>
              <a:ext uri="{FF2B5EF4-FFF2-40B4-BE49-F238E27FC236}">
                <a16:creationId xmlns:a16="http://schemas.microsoft.com/office/drawing/2014/main" id="{BD40958D-BDD4-4FC0-978B-FC6ECDE87E5C}"/>
              </a:ext>
            </a:extLst>
          </p:cNvPr>
          <p:cNvSpPr txBox="1">
            <a:spLocks noChangeArrowheads="1"/>
          </p:cNvSpPr>
          <p:nvPr/>
        </p:nvSpPr>
        <p:spPr bwMode="auto">
          <a:xfrm>
            <a:off x="2139296" y="1612631"/>
            <a:ext cx="66075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altLang="de-DE" sz="1633" b="1">
                <a:solidFill>
                  <a:srgbClr val="003560"/>
                </a:solidFill>
                <a:latin typeface="Arial" panose="020B0604020202020204" pitchFamily="34" charset="0"/>
              </a:rPr>
              <a:t>Fall I</a:t>
            </a:r>
          </a:p>
        </p:txBody>
      </p:sp>
      <p:sp>
        <p:nvSpPr>
          <p:cNvPr id="10243" name="Textfeld 2">
            <a:extLst>
              <a:ext uri="{FF2B5EF4-FFF2-40B4-BE49-F238E27FC236}">
                <a16:creationId xmlns:a16="http://schemas.microsoft.com/office/drawing/2014/main" id="{3507EA47-D3B1-4EAC-B542-15C6F5822D58}"/>
              </a:ext>
            </a:extLst>
          </p:cNvPr>
          <p:cNvSpPr txBox="1">
            <a:spLocks noChangeArrowheads="1"/>
          </p:cNvSpPr>
          <p:nvPr/>
        </p:nvSpPr>
        <p:spPr bwMode="auto">
          <a:xfrm>
            <a:off x="2139297" y="2020109"/>
            <a:ext cx="7816939" cy="3359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dirty="0">
                <a:latin typeface="Arial" panose="020B0604020202020204" pitchFamily="34" charset="0"/>
              </a:rPr>
              <a:t>[…]</a:t>
            </a:r>
          </a:p>
          <a:p>
            <a:endParaRPr lang="de-DE" altLang="de-DE" sz="1633" dirty="0">
              <a:latin typeface="Arial" panose="020B0604020202020204" pitchFamily="34" charset="0"/>
            </a:endParaRPr>
          </a:p>
          <a:p>
            <a:r>
              <a:rPr lang="de-DE" altLang="de-DE" sz="1633" dirty="0">
                <a:solidFill>
                  <a:srgbClr val="003560"/>
                </a:solidFill>
                <a:latin typeface="Arial" panose="020B0604020202020204" pitchFamily="34" charset="0"/>
              </a:rPr>
              <a:t>Die AfD – mit 92 Abgeordneten im BT vertreten – sieht sich stets als die </a:t>
            </a:r>
            <a:r>
              <a:rPr lang="de-DE" altLang="de-DE" sz="1633" i="1" dirty="0">
                <a:solidFill>
                  <a:srgbClr val="003560"/>
                </a:solidFill>
                <a:latin typeface="Arial" panose="020B0604020202020204" pitchFamily="34" charset="0"/>
              </a:rPr>
              <a:t>„Verteidigerin des deutschen Volkes“ </a:t>
            </a:r>
            <a:r>
              <a:rPr lang="de-DE" altLang="de-DE" sz="1633" dirty="0">
                <a:solidFill>
                  <a:srgbClr val="003560"/>
                </a:solidFill>
                <a:latin typeface="Arial" panose="020B0604020202020204" pitchFamily="34" charset="0"/>
              </a:rPr>
              <a:t>und möchte zum Schutz des deutschen Volkes gegen dieses – nach ihrem Dafürhalten – </a:t>
            </a:r>
            <a:r>
              <a:rPr lang="de-DE" altLang="de-DE" sz="1633" i="1" dirty="0">
                <a:solidFill>
                  <a:srgbClr val="003560"/>
                </a:solidFill>
                <a:latin typeface="Arial" panose="020B0604020202020204" pitchFamily="34" charset="0"/>
              </a:rPr>
              <a:t>„eklatant verfassungswidrige Gesetz“</a:t>
            </a:r>
            <a:r>
              <a:rPr lang="de-DE" altLang="de-DE" sz="1633" dirty="0">
                <a:solidFill>
                  <a:srgbClr val="003560"/>
                </a:solidFill>
                <a:latin typeface="Arial" panose="020B0604020202020204" pitchFamily="34" charset="0"/>
              </a:rPr>
              <a:t> vor dem BVerfG klagen. Auch die schwarz-gelbe Landesregierung aus NRW möchte das Gesetz vor dem BVerfG </a:t>
            </a:r>
            <a:r>
              <a:rPr lang="de-DE" altLang="de-DE" sz="1633" i="1" dirty="0">
                <a:solidFill>
                  <a:srgbClr val="003560"/>
                </a:solidFill>
                <a:latin typeface="Arial" panose="020B0604020202020204" pitchFamily="34" charset="0"/>
              </a:rPr>
              <a:t>„anfechten“</a:t>
            </a:r>
            <a:r>
              <a:rPr lang="de-DE" altLang="de-DE" sz="1633" dirty="0">
                <a:solidFill>
                  <a:srgbClr val="003560"/>
                </a:solidFill>
                <a:latin typeface="Arial" panose="020B0604020202020204" pitchFamily="34" charset="0"/>
              </a:rPr>
              <a:t>, da in den landeseigenen Ministerien gerade Gesetzestexte ausgearbeitet werden, die selbigen Inhalt haben (insb. Anerkennung der Rechtsfähigkeit KI-basierter Roboter). Es sei schlichtweg ungerecht, wenn man nicht selber </a:t>
            </a:r>
            <a:r>
              <a:rPr lang="de-DE" altLang="de-DE" sz="1633" i="1" dirty="0">
                <a:solidFill>
                  <a:srgbClr val="003560"/>
                </a:solidFill>
                <a:latin typeface="Arial" panose="020B0604020202020204" pitchFamily="34" charset="0"/>
              </a:rPr>
              <a:t>„die Lorbeeren dieses avantgardistischen Unterfangens erringen würde“</a:t>
            </a:r>
            <a:r>
              <a:rPr lang="de-DE" altLang="de-DE" sz="1633" dirty="0">
                <a:solidFill>
                  <a:srgbClr val="003560"/>
                </a:solidFill>
                <a:latin typeface="Arial" panose="020B0604020202020204" pitchFamily="34" charset="0"/>
              </a:rPr>
              <a:t>. </a:t>
            </a:r>
          </a:p>
          <a:p>
            <a:endParaRPr lang="de-DE" altLang="de-DE" sz="1633" dirty="0">
              <a:latin typeface="Arial" panose="020B0604020202020204" pitchFamily="34" charset="0"/>
            </a:endParaRPr>
          </a:p>
          <a:p>
            <a:r>
              <a:rPr lang="de-DE" altLang="de-DE" sz="1633" b="1" dirty="0">
                <a:solidFill>
                  <a:srgbClr val="003560"/>
                </a:solidFill>
                <a:latin typeface="Arial" panose="020B0604020202020204" pitchFamily="34" charset="0"/>
              </a:rPr>
              <a:t>Haben die Anträge Aussicht auf Erfolg?</a:t>
            </a:r>
          </a:p>
        </p:txBody>
      </p:sp>
    </p:spTree>
    <p:extLst>
      <p:ext uri="{BB962C8B-B14F-4D97-AF65-F5344CB8AC3E}">
        <p14:creationId xmlns:p14="http://schemas.microsoft.com/office/powerpoint/2010/main" val="3577408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feld 1">
            <a:extLst>
              <a:ext uri="{FF2B5EF4-FFF2-40B4-BE49-F238E27FC236}">
                <a16:creationId xmlns:a16="http://schemas.microsoft.com/office/drawing/2014/main" id="{001C28B9-DD86-44DB-ABB5-32B4F9617CEC}"/>
              </a:ext>
            </a:extLst>
          </p:cNvPr>
          <p:cNvSpPr txBox="1">
            <a:spLocks noChangeArrowheads="1"/>
          </p:cNvSpPr>
          <p:nvPr/>
        </p:nvSpPr>
        <p:spPr bwMode="auto">
          <a:xfrm>
            <a:off x="2018348" y="1659741"/>
            <a:ext cx="8155304" cy="26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b="1" dirty="0">
                <a:solidFill>
                  <a:srgbClr val="003560"/>
                </a:solidFill>
                <a:latin typeface="Arial" panose="020B0604020202020204" pitchFamily="34" charset="0"/>
              </a:rPr>
              <a:t>Lösung Fall I</a:t>
            </a: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Vorweg: 	a) Welche </a:t>
            </a:r>
            <a:r>
              <a:rPr lang="de-DE" altLang="de-DE" sz="1633" b="1" dirty="0">
                <a:solidFill>
                  <a:srgbClr val="003560"/>
                </a:solidFill>
                <a:latin typeface="Arial" panose="020B0604020202020204" pitchFamily="34" charset="0"/>
              </a:rPr>
              <a:t>Fragestellung</a:t>
            </a:r>
            <a:r>
              <a:rPr lang="de-DE" altLang="de-DE" sz="1633" dirty="0">
                <a:solidFill>
                  <a:srgbClr val="003560"/>
                </a:solidFill>
                <a:latin typeface="Arial" panose="020B0604020202020204" pitchFamily="34" charset="0"/>
              </a:rPr>
              <a:t> haben wir?</a:t>
            </a:r>
          </a:p>
          <a:p>
            <a:r>
              <a:rPr lang="de-DE" altLang="de-DE" sz="1633" dirty="0">
                <a:solidFill>
                  <a:srgbClr val="003560"/>
                </a:solidFill>
                <a:latin typeface="Arial" panose="020B0604020202020204" pitchFamily="34" charset="0"/>
              </a:rPr>
              <a:t>	b) Welche </a:t>
            </a:r>
            <a:r>
              <a:rPr lang="de-DE" altLang="de-DE" sz="1633" b="1" dirty="0">
                <a:solidFill>
                  <a:srgbClr val="003560"/>
                </a:solidFill>
                <a:latin typeface="Arial" panose="020B0604020202020204" pitchFamily="34" charset="0"/>
              </a:rPr>
              <a:t>Konstellation</a:t>
            </a:r>
            <a:r>
              <a:rPr lang="de-DE" altLang="de-DE" sz="1633" dirty="0">
                <a:solidFill>
                  <a:srgbClr val="003560"/>
                </a:solidFill>
                <a:latin typeface="Arial" panose="020B0604020202020204" pitchFamily="34" charset="0"/>
              </a:rPr>
              <a:t> ist einschlägig?</a:t>
            </a:r>
          </a:p>
          <a:p>
            <a:endParaRPr lang="de-DE" altLang="de-DE" sz="1633" dirty="0">
              <a:solidFill>
                <a:srgbClr val="003560"/>
              </a:solidFill>
              <a:latin typeface="Arial" panose="020B0604020202020204" pitchFamily="34" charset="0"/>
            </a:endParaRP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Lösung:	a) </a:t>
            </a:r>
            <a:r>
              <a:rPr lang="de-DE" altLang="de-DE" sz="1633" b="1" dirty="0">
                <a:solidFill>
                  <a:srgbClr val="003560"/>
                </a:solidFill>
                <a:latin typeface="Arial" panose="020B0604020202020204" pitchFamily="34" charset="0"/>
              </a:rPr>
              <a:t>II. Fragestellung</a:t>
            </a:r>
            <a:r>
              <a:rPr lang="de-DE" altLang="de-DE" sz="1633" dirty="0">
                <a:solidFill>
                  <a:srgbClr val="003560"/>
                </a:solidFill>
                <a:latin typeface="Arial" panose="020B0604020202020204" pitchFamily="34" charset="0"/>
              </a:rPr>
              <a:t>, sprich </a:t>
            </a:r>
            <a:r>
              <a:rPr lang="de-DE" altLang="de-DE" sz="1633" b="1" dirty="0">
                <a:solidFill>
                  <a:srgbClr val="003560"/>
                </a:solidFill>
                <a:latin typeface="Arial" panose="020B0604020202020204" pitchFamily="34" charset="0"/>
              </a:rPr>
              <a:t>prozessuale</a:t>
            </a:r>
            <a:r>
              <a:rPr lang="de-DE" altLang="de-DE" sz="1633" dirty="0">
                <a:solidFill>
                  <a:srgbClr val="003560"/>
                </a:solidFill>
                <a:latin typeface="Arial" panose="020B0604020202020204" pitchFamily="34" charset="0"/>
              </a:rPr>
              <a:t> und </a:t>
            </a:r>
            <a:r>
              <a:rPr lang="de-DE" altLang="de-DE" sz="1633" b="1" dirty="0">
                <a:solidFill>
                  <a:srgbClr val="003560"/>
                </a:solidFill>
                <a:latin typeface="Arial" panose="020B0604020202020204" pitchFamily="34" charset="0"/>
              </a:rPr>
              <a:t>materielle</a:t>
            </a:r>
            <a:r>
              <a:rPr lang="de-DE" altLang="de-DE" sz="1633" dirty="0">
                <a:solidFill>
                  <a:srgbClr val="003560"/>
                </a:solidFill>
                <a:latin typeface="Arial" panose="020B0604020202020204" pitchFamily="34" charset="0"/>
              </a:rPr>
              <a:t> Prüfung.</a:t>
            </a: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	b) </a:t>
            </a:r>
            <a:r>
              <a:rPr lang="de-DE" altLang="de-DE" sz="1633" b="1" dirty="0">
                <a:solidFill>
                  <a:srgbClr val="003560"/>
                </a:solidFill>
                <a:latin typeface="Arial" panose="020B0604020202020204" pitchFamily="34" charset="0"/>
              </a:rPr>
              <a:t>2. Konstellation</a:t>
            </a:r>
            <a:r>
              <a:rPr lang="de-DE" altLang="de-DE" sz="1633" dirty="0">
                <a:solidFill>
                  <a:srgbClr val="003560"/>
                </a:solidFill>
                <a:latin typeface="Arial" panose="020B0604020202020204" pitchFamily="34" charset="0"/>
              </a:rPr>
              <a:t>, sprich Vereinbarkeit einer Maßnahme</a:t>
            </a:r>
            <a:r>
              <a:rPr lang="de-DE" altLang="de-DE" sz="1633" i="1" dirty="0">
                <a:solidFill>
                  <a:srgbClr val="003560"/>
                </a:solidFill>
                <a:latin typeface="Arial" panose="020B0604020202020204" pitchFamily="34" charset="0"/>
              </a:rPr>
              <a:t>, </a:t>
            </a:r>
            <a:br>
              <a:rPr lang="de-DE" altLang="de-DE" sz="1633" i="1" dirty="0">
                <a:solidFill>
                  <a:srgbClr val="003560"/>
                </a:solidFill>
                <a:latin typeface="Arial" panose="020B0604020202020204" pitchFamily="34" charset="0"/>
              </a:rPr>
            </a:br>
            <a:r>
              <a:rPr lang="de-DE" altLang="de-DE" sz="1633" i="1" dirty="0">
                <a:solidFill>
                  <a:srgbClr val="003560"/>
                </a:solidFill>
                <a:latin typeface="Arial" panose="020B0604020202020204" pitchFamily="34" charset="0"/>
              </a:rPr>
              <a:t>	in concreto</a:t>
            </a:r>
            <a:r>
              <a:rPr lang="de-DE" altLang="de-DE" sz="1633" dirty="0">
                <a:solidFill>
                  <a:srgbClr val="003560"/>
                </a:solidFill>
                <a:latin typeface="Arial" panose="020B0604020202020204" pitchFamily="34" charset="0"/>
              </a:rPr>
              <a:t> des KI-Gesetzes, mit der Verfassung.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26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feld 1">
            <a:extLst>
              <a:ext uri="{FF2B5EF4-FFF2-40B4-BE49-F238E27FC236}">
                <a16:creationId xmlns:a16="http://schemas.microsoft.com/office/drawing/2014/main" id="{9B26EE4D-CE1E-46DD-A65D-74DCD76E4D83}"/>
              </a:ext>
            </a:extLst>
          </p:cNvPr>
          <p:cNvSpPr txBox="1">
            <a:spLocks noChangeArrowheads="1"/>
          </p:cNvSpPr>
          <p:nvPr/>
        </p:nvSpPr>
        <p:spPr bwMode="auto">
          <a:xfrm>
            <a:off x="2248724" y="1526175"/>
            <a:ext cx="7694552" cy="4112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b="1" dirty="0">
                <a:solidFill>
                  <a:srgbClr val="003560"/>
                </a:solidFill>
                <a:latin typeface="Arial" panose="020B0604020202020204" pitchFamily="34" charset="0"/>
              </a:rPr>
              <a:t>Lösung Fall I</a:t>
            </a:r>
          </a:p>
          <a:p>
            <a:endParaRPr lang="de-DE" altLang="de-DE" sz="1633" dirty="0">
              <a:solidFill>
                <a:srgbClr val="003560"/>
              </a:solidFill>
              <a:latin typeface="Arial" panose="020B0604020202020204" pitchFamily="34" charset="0"/>
            </a:endParaRPr>
          </a:p>
          <a:p>
            <a:r>
              <a:rPr lang="de-DE" altLang="de-DE" sz="1633" b="1" dirty="0">
                <a:solidFill>
                  <a:srgbClr val="003560"/>
                </a:solidFill>
                <a:latin typeface="Arial" panose="020B0604020202020204" pitchFamily="34" charset="0"/>
              </a:rPr>
              <a:t>Wonach ist gefragt?</a:t>
            </a:r>
          </a:p>
          <a:p>
            <a:r>
              <a:rPr lang="de-DE" altLang="de-DE" sz="1633" dirty="0">
                <a:solidFill>
                  <a:srgbClr val="003560"/>
                </a:solidFill>
                <a:latin typeface="Arial" panose="020B0604020202020204" pitchFamily="34" charset="0"/>
              </a:rPr>
              <a:t>Es ist nach den Erfolgsaussichten der Anträge vor dem BVerfG gefragt.</a:t>
            </a:r>
          </a:p>
          <a:p>
            <a:endParaRPr lang="de-DE" altLang="de-DE" sz="1633" dirty="0">
              <a:solidFill>
                <a:srgbClr val="003560"/>
              </a:solidFill>
              <a:latin typeface="Arial" panose="020B0604020202020204" pitchFamily="34" charset="0"/>
            </a:endParaRPr>
          </a:p>
          <a:p>
            <a:r>
              <a:rPr lang="de-DE" altLang="de-DE" sz="1633" b="1" dirty="0">
                <a:solidFill>
                  <a:srgbClr val="003560"/>
                </a:solidFill>
                <a:latin typeface="Arial" panose="020B0604020202020204" pitchFamily="34" charset="0"/>
              </a:rPr>
              <a:t>Exkurs: </a:t>
            </a:r>
            <a:r>
              <a:rPr lang="de-DE" altLang="de-DE" sz="1633" dirty="0">
                <a:solidFill>
                  <a:srgbClr val="003560"/>
                </a:solidFill>
                <a:latin typeface="Arial" panose="020B0604020202020204" pitchFamily="34" charset="0"/>
              </a:rPr>
              <a:t>Welche </a:t>
            </a:r>
            <a:r>
              <a:rPr lang="de-DE" altLang="de-DE" sz="1633" b="1" dirty="0">
                <a:solidFill>
                  <a:srgbClr val="003560"/>
                </a:solidFill>
                <a:latin typeface="Arial" panose="020B0604020202020204" pitchFamily="34" charset="0"/>
              </a:rPr>
              <a:t>Verfahrensarten</a:t>
            </a:r>
            <a:r>
              <a:rPr lang="de-DE" altLang="de-DE" sz="1633" dirty="0">
                <a:solidFill>
                  <a:srgbClr val="003560"/>
                </a:solidFill>
                <a:latin typeface="Arial" panose="020B0604020202020204" pitchFamily="34" charset="0"/>
              </a:rPr>
              <a:t> vor dem </a:t>
            </a:r>
            <a:r>
              <a:rPr lang="de-DE" altLang="de-DE" sz="1633" b="1" dirty="0">
                <a:solidFill>
                  <a:srgbClr val="003560"/>
                </a:solidFill>
                <a:latin typeface="Arial" panose="020B0604020202020204" pitchFamily="34" charset="0"/>
              </a:rPr>
              <a:t>BVerfG</a:t>
            </a:r>
            <a:r>
              <a:rPr lang="de-DE" altLang="de-DE" sz="1633" dirty="0">
                <a:solidFill>
                  <a:srgbClr val="003560"/>
                </a:solidFill>
                <a:latin typeface="Arial" panose="020B0604020202020204" pitchFamily="34" charset="0"/>
              </a:rPr>
              <a:t> kennt Ihr?</a:t>
            </a:r>
          </a:p>
          <a:p>
            <a:endParaRPr lang="de-DE" altLang="de-DE" sz="1633" dirty="0">
              <a:solidFill>
                <a:srgbClr val="003560"/>
              </a:solidFill>
              <a:latin typeface="Arial" panose="020B0604020202020204" pitchFamily="34" charset="0"/>
            </a:endParaRPr>
          </a:p>
          <a:p>
            <a:r>
              <a:rPr lang="de-DE" altLang="de-DE" sz="1633" b="1" dirty="0">
                <a:solidFill>
                  <a:srgbClr val="003560"/>
                </a:solidFill>
                <a:latin typeface="Arial" panose="020B0604020202020204" pitchFamily="34" charset="0"/>
              </a:rPr>
              <a:t>Tipp: </a:t>
            </a:r>
            <a:r>
              <a:rPr lang="de-DE" altLang="de-DE" sz="1633" dirty="0">
                <a:solidFill>
                  <a:srgbClr val="003560"/>
                </a:solidFill>
                <a:latin typeface="Arial" panose="020B0604020202020204" pitchFamily="34" charset="0"/>
              </a:rPr>
              <a:t>Schaut erstmal im </a:t>
            </a:r>
            <a:r>
              <a:rPr lang="de-DE" altLang="de-DE" sz="1633" b="1" dirty="0">
                <a:solidFill>
                  <a:srgbClr val="003560"/>
                </a:solidFill>
                <a:latin typeface="Arial" panose="020B0604020202020204" pitchFamily="34" charset="0"/>
              </a:rPr>
              <a:t>GG</a:t>
            </a:r>
            <a:r>
              <a:rPr lang="de-DE" altLang="de-DE" sz="1633" dirty="0">
                <a:solidFill>
                  <a:srgbClr val="003560"/>
                </a:solidFill>
                <a:latin typeface="Arial" panose="020B0604020202020204" pitchFamily="34" charset="0"/>
              </a:rPr>
              <a:t>, wo etwas zu dem </a:t>
            </a:r>
            <a:r>
              <a:rPr lang="de-DE" altLang="de-DE" sz="1633" b="1" dirty="0">
                <a:solidFill>
                  <a:srgbClr val="003560"/>
                </a:solidFill>
                <a:latin typeface="Arial" panose="020B0604020202020204" pitchFamily="34" charset="0"/>
              </a:rPr>
              <a:t>Zuständigkeit</a:t>
            </a:r>
            <a:r>
              <a:rPr lang="de-DE" altLang="de-DE" sz="1633" dirty="0">
                <a:solidFill>
                  <a:srgbClr val="003560"/>
                </a:solidFill>
                <a:latin typeface="Arial" panose="020B0604020202020204" pitchFamily="34" charset="0"/>
              </a:rPr>
              <a:t>sbereich des </a:t>
            </a:r>
            <a:r>
              <a:rPr lang="de-DE" altLang="de-DE" sz="1633" b="1" dirty="0">
                <a:solidFill>
                  <a:srgbClr val="003560"/>
                </a:solidFill>
                <a:latin typeface="Arial" panose="020B0604020202020204" pitchFamily="34" charset="0"/>
              </a:rPr>
              <a:t>BVerfG</a:t>
            </a:r>
            <a:r>
              <a:rPr lang="de-DE" altLang="de-DE" sz="1633" dirty="0">
                <a:solidFill>
                  <a:srgbClr val="003560"/>
                </a:solidFill>
                <a:latin typeface="Arial" panose="020B0604020202020204" pitchFamily="34" charset="0"/>
              </a:rPr>
              <a:t> steht.</a:t>
            </a:r>
          </a:p>
          <a:p>
            <a:endParaRPr lang="de-DE" altLang="de-DE" sz="1633" dirty="0">
              <a:solidFill>
                <a:srgbClr val="003560"/>
              </a:solidFill>
              <a:latin typeface="Arial" panose="020B0604020202020204" pitchFamily="34" charset="0"/>
            </a:endParaRPr>
          </a:p>
          <a:p>
            <a:r>
              <a:rPr lang="de-DE" altLang="de-DE" sz="1633" b="1" dirty="0">
                <a:solidFill>
                  <a:srgbClr val="003560"/>
                </a:solidFill>
                <a:latin typeface="Arial" panose="020B0604020202020204" pitchFamily="34" charset="0"/>
                <a:sym typeface="Wingdings" panose="05000000000000000000" pitchFamily="2" charset="2"/>
              </a:rPr>
              <a:t> Art. 93 Abs. 1-3 GG</a:t>
            </a:r>
            <a:r>
              <a:rPr lang="de-DE" altLang="de-DE" sz="1633" dirty="0">
                <a:solidFill>
                  <a:srgbClr val="003560"/>
                </a:solidFill>
                <a:latin typeface="Arial" panose="020B0604020202020204" pitchFamily="34" charset="0"/>
                <a:sym typeface="Wingdings" panose="05000000000000000000" pitchFamily="2" charset="2"/>
              </a:rPr>
              <a:t> </a:t>
            </a:r>
            <a:r>
              <a:rPr lang="de-DE" altLang="de-DE" sz="1633" i="1" dirty="0">
                <a:solidFill>
                  <a:srgbClr val="003560"/>
                </a:solidFill>
                <a:latin typeface="Arial" panose="020B0604020202020204" pitchFamily="34" charset="0"/>
                <a:sym typeface="Wingdings" panose="05000000000000000000" pitchFamily="2" charset="2"/>
              </a:rPr>
              <a:t>(Die Entscheidungszuständigkeiten des BVerfG ergeben sich durch Einzelaufzählungen in Art. 93 Abs. 1 u. 2, in weiteren Artikeln des GG (vgl. Art. 93 Abs. 1 Nr. 5) und in verschiedenen Bundesgesetzen (vgl. Art. 93 Abs. 3). Insofern besteht hinsichtlich der Möglichkeiten, das BVerfG anzurufen, </a:t>
            </a:r>
            <a:r>
              <a:rPr lang="de-DE" altLang="de-DE" sz="1633" b="1" i="1" dirty="0">
                <a:solidFill>
                  <a:srgbClr val="003560"/>
                </a:solidFill>
                <a:latin typeface="Arial" panose="020B0604020202020204" pitchFamily="34" charset="0"/>
                <a:sym typeface="Wingdings" panose="05000000000000000000" pitchFamily="2" charset="2"/>
              </a:rPr>
              <a:t>ein enumerativer Numerus clausus. </a:t>
            </a:r>
            <a:r>
              <a:rPr lang="de-DE" altLang="de-DE" sz="1633" dirty="0">
                <a:solidFill>
                  <a:srgbClr val="003560"/>
                </a:solidFill>
                <a:latin typeface="Arial" panose="020B0604020202020204" pitchFamily="34" charset="0"/>
                <a:sym typeface="Wingdings" panose="05000000000000000000" pitchFamily="2" charset="2"/>
              </a:rPr>
              <a:t>[</a:t>
            </a:r>
            <a:r>
              <a:rPr lang="de-DE" altLang="de-DE" sz="1633" i="1" dirty="0">
                <a:solidFill>
                  <a:srgbClr val="003560"/>
                </a:solidFill>
                <a:latin typeface="Arial" panose="020B0604020202020204" pitchFamily="34" charset="0"/>
                <a:sym typeface="Wingdings" panose="05000000000000000000" pitchFamily="2" charset="2"/>
              </a:rPr>
              <a:t>Morgenthaler</a:t>
            </a:r>
            <a:r>
              <a:rPr lang="de-DE" altLang="de-DE" sz="1633" dirty="0">
                <a:solidFill>
                  <a:srgbClr val="003560"/>
                </a:solidFill>
                <a:latin typeface="Arial" panose="020B0604020202020204" pitchFamily="34" charset="0"/>
                <a:sym typeface="Wingdings" panose="05000000000000000000" pitchFamily="2" charset="2"/>
              </a:rPr>
              <a:t>/BeckOK-GG (48 Ed.), Art. 93 Rn. 12 ff.])</a:t>
            </a:r>
            <a:endParaRPr lang="de-DE" altLang="de-DE" sz="1633" dirty="0">
              <a:solidFill>
                <a:srgbClr val="00356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0">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0">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9158A892-0CB3-43FF-8E0B-C8DBBC44E224}"/>
              </a:ext>
            </a:extLst>
          </p:cNvPr>
          <p:cNvSpPr txBox="1"/>
          <p:nvPr/>
        </p:nvSpPr>
        <p:spPr>
          <a:xfrm>
            <a:off x="1771836" y="2000756"/>
            <a:ext cx="8648327" cy="2856488"/>
          </a:xfrm>
          <a:prstGeom prst="rect">
            <a:avLst/>
          </a:prstGeom>
          <a:noFill/>
        </p:spPr>
        <p:txBody>
          <a:bodyPr wrap="square">
            <a:spAutoFit/>
          </a:bodyPr>
          <a:lstStyle/>
          <a:p>
            <a:pPr>
              <a:defRPr/>
            </a:pPr>
            <a:r>
              <a:rPr lang="de-DE" sz="1633" b="1" dirty="0">
                <a:solidFill>
                  <a:srgbClr val="003560"/>
                </a:solidFill>
                <a:latin typeface="Arial" panose="020B0604020202020204" pitchFamily="34" charset="0"/>
              </a:rPr>
              <a:t>Lösung Fall I</a:t>
            </a:r>
          </a:p>
          <a:p>
            <a:pPr>
              <a:defRPr/>
            </a:pPr>
            <a:endParaRPr lang="de-DE" sz="1633" dirty="0"/>
          </a:p>
          <a:p>
            <a:pPr>
              <a:defRPr/>
            </a:pPr>
            <a:r>
              <a:rPr lang="de-DE" sz="1633" b="1" dirty="0">
                <a:solidFill>
                  <a:srgbClr val="003560"/>
                </a:solidFill>
                <a:latin typeface="Arial" panose="020B0604020202020204" pitchFamily="34" charset="0"/>
              </a:rPr>
              <a:t>Exkurs: Wichtige Verfahren vor dem BVerfG:</a:t>
            </a:r>
          </a:p>
          <a:p>
            <a:pPr>
              <a:defRPr/>
            </a:pPr>
            <a:endParaRPr lang="de-DE" sz="1633" dirty="0">
              <a:solidFill>
                <a:srgbClr val="003560"/>
              </a:solidFill>
              <a:latin typeface="Arial" panose="020B0604020202020204" pitchFamily="34" charset="0"/>
            </a:endParaRPr>
          </a:p>
          <a:p>
            <a:pPr marL="311010" indent="-311010">
              <a:buFont typeface="Arial" panose="020B0604020202020204" pitchFamily="34" charset="0"/>
              <a:buChar char="•"/>
              <a:defRPr/>
            </a:pPr>
            <a:r>
              <a:rPr lang="de-DE" sz="1633" b="1" dirty="0">
                <a:solidFill>
                  <a:srgbClr val="003560"/>
                </a:solidFill>
                <a:latin typeface="Arial" panose="020B0604020202020204" pitchFamily="34" charset="0"/>
              </a:rPr>
              <a:t>Organstreitverfahren</a:t>
            </a:r>
            <a:r>
              <a:rPr lang="de-DE" sz="1633" dirty="0">
                <a:solidFill>
                  <a:srgbClr val="003560"/>
                </a:solidFill>
                <a:latin typeface="Arial" panose="020B0604020202020204" pitchFamily="34" charset="0"/>
              </a:rPr>
              <a:t>, Art. 93 Abs. 1 Nr. 1 GG, §§ 13 Nr. 5, 63 ff. BVerfGG</a:t>
            </a:r>
          </a:p>
          <a:p>
            <a:pPr>
              <a:defRPr/>
            </a:pPr>
            <a:endParaRPr lang="de-DE" sz="1633" dirty="0">
              <a:solidFill>
                <a:srgbClr val="003560"/>
              </a:solidFill>
              <a:latin typeface="Arial" panose="020B0604020202020204" pitchFamily="34" charset="0"/>
            </a:endParaRPr>
          </a:p>
          <a:p>
            <a:pPr marL="311010" indent="-311010">
              <a:buFont typeface="Arial" panose="020B0604020202020204" pitchFamily="34" charset="0"/>
              <a:buChar char="•"/>
              <a:defRPr/>
            </a:pPr>
            <a:r>
              <a:rPr lang="de-DE" sz="1633" b="1" dirty="0">
                <a:solidFill>
                  <a:srgbClr val="003560"/>
                </a:solidFill>
                <a:latin typeface="Arial" panose="020B0604020202020204" pitchFamily="34" charset="0"/>
              </a:rPr>
              <a:t>Abstrakte Normenkontrolle</a:t>
            </a:r>
            <a:r>
              <a:rPr lang="de-DE" sz="1633" dirty="0">
                <a:solidFill>
                  <a:srgbClr val="003560"/>
                </a:solidFill>
                <a:latin typeface="Arial" panose="020B0604020202020204" pitchFamily="34" charset="0"/>
              </a:rPr>
              <a:t>, Art. 93 Abs. 1 Nr. 2 GG, §§ 13 Nr. 6, 76 ff. BVerfGG</a:t>
            </a:r>
          </a:p>
          <a:p>
            <a:pPr marL="311010" indent="-311010">
              <a:buFont typeface="Arial" panose="020B0604020202020204" pitchFamily="34" charset="0"/>
              <a:buChar char="•"/>
              <a:defRPr/>
            </a:pPr>
            <a:endParaRPr lang="de-DE" sz="1633" dirty="0">
              <a:solidFill>
                <a:srgbClr val="003560"/>
              </a:solidFill>
              <a:latin typeface="Arial" panose="020B0604020202020204" pitchFamily="34" charset="0"/>
            </a:endParaRPr>
          </a:p>
          <a:p>
            <a:pPr marL="311010" indent="-311010">
              <a:buFont typeface="Arial" panose="020B0604020202020204" pitchFamily="34" charset="0"/>
              <a:buChar char="•"/>
              <a:defRPr/>
            </a:pPr>
            <a:r>
              <a:rPr lang="de-DE" sz="1633" dirty="0">
                <a:solidFill>
                  <a:srgbClr val="003560"/>
                </a:solidFill>
                <a:latin typeface="Arial" panose="020B0604020202020204" pitchFamily="34" charset="0"/>
              </a:rPr>
              <a:t>Konkrete Normenkontrolle, Art. 100 Abs. 1 GG, §§ 13 Nr. 11, 80 ff. BVerfGG</a:t>
            </a:r>
            <a:br>
              <a:rPr lang="de-DE" sz="1633" dirty="0">
                <a:solidFill>
                  <a:srgbClr val="003560"/>
                </a:solidFill>
                <a:latin typeface="Arial" panose="020B0604020202020204" pitchFamily="34" charset="0"/>
              </a:rPr>
            </a:br>
            <a:endParaRPr lang="de-DE" sz="1633" dirty="0">
              <a:solidFill>
                <a:srgbClr val="003560"/>
              </a:solidFill>
              <a:latin typeface="Arial" panose="020B0604020202020204" pitchFamily="34" charset="0"/>
            </a:endParaRPr>
          </a:p>
          <a:p>
            <a:pPr marL="311010" indent="-311010">
              <a:buFont typeface="Arial" panose="020B0604020202020204" pitchFamily="34" charset="0"/>
              <a:buChar char="•"/>
              <a:defRPr/>
            </a:pPr>
            <a:r>
              <a:rPr lang="de-DE" sz="1633" dirty="0">
                <a:solidFill>
                  <a:srgbClr val="003560"/>
                </a:solidFill>
                <a:latin typeface="Arial" panose="020B0604020202020204" pitchFamily="34" charset="0"/>
              </a:rPr>
              <a:t>Bund-Länder-Streit, Art. 93 Abs. 1 Nr. 3 GG, §§ 13 Nr. 7, 68 ff. BVerfGG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8262076-62C9-4CBC-8D53-080DD1CBF3B1}"/>
              </a:ext>
            </a:extLst>
          </p:cNvPr>
          <p:cNvSpPr txBox="1">
            <a:spLocks noChangeArrowheads="1"/>
          </p:cNvSpPr>
          <p:nvPr/>
        </p:nvSpPr>
        <p:spPr bwMode="auto">
          <a:xfrm>
            <a:off x="1833327" y="1121253"/>
            <a:ext cx="8525345" cy="4866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1" hangingPunct="1"/>
            <a:r>
              <a:rPr lang="en-US" altLang="de-DE" sz="1633" b="1" dirty="0" err="1">
                <a:solidFill>
                  <a:srgbClr val="003560"/>
                </a:solidFill>
                <a:latin typeface="Arial" panose="020B0604020202020204" pitchFamily="34" charset="0"/>
              </a:rPr>
              <a:t>Exkurs</a:t>
            </a:r>
            <a:r>
              <a:rPr lang="en-US" altLang="de-DE" sz="1633" b="1" dirty="0">
                <a:solidFill>
                  <a:srgbClr val="003560"/>
                </a:solidFill>
                <a:latin typeface="Arial" panose="020B0604020202020204" pitchFamily="34" charset="0"/>
              </a:rPr>
              <a:t>: </a:t>
            </a:r>
            <a:r>
              <a:rPr lang="en-US" altLang="de-DE" sz="1633" b="1" dirty="0" err="1">
                <a:solidFill>
                  <a:srgbClr val="003560"/>
                </a:solidFill>
                <a:latin typeface="Arial" panose="020B0604020202020204" pitchFamily="34" charset="0"/>
              </a:rPr>
              <a:t>Organstreitverfahren</a:t>
            </a:r>
            <a:endParaRPr lang="en-US" altLang="de-DE" sz="1633" b="1" dirty="0">
              <a:solidFill>
                <a:srgbClr val="003560"/>
              </a:solidFill>
              <a:latin typeface="Arial" panose="020B0604020202020204" pitchFamily="34" charset="0"/>
            </a:endParaRPr>
          </a:p>
          <a:p>
            <a:pPr algn="just" eaLnBrk="1" hangingPunct="1"/>
            <a:endParaRPr lang="en-US" altLang="de-DE" sz="1633" b="1" dirty="0">
              <a:solidFill>
                <a:srgbClr val="003560"/>
              </a:solidFill>
              <a:latin typeface="Arial" panose="020B0604020202020204" pitchFamily="34" charset="0"/>
            </a:endParaRPr>
          </a:p>
          <a:p>
            <a:pPr algn="just" eaLnBrk="1" hangingPunct="1"/>
            <a:r>
              <a:rPr lang="en-US" altLang="de-DE" sz="1633" b="1" dirty="0">
                <a:solidFill>
                  <a:srgbClr val="003560"/>
                </a:solidFill>
                <a:latin typeface="Arial" panose="020B0604020202020204" pitchFamily="34" charset="0"/>
              </a:rPr>
              <a:t>A. </a:t>
            </a:r>
            <a:r>
              <a:rPr lang="en-US" altLang="de-DE" sz="1633" b="1" dirty="0" err="1">
                <a:solidFill>
                  <a:srgbClr val="003560"/>
                </a:solidFill>
                <a:latin typeface="Arial" panose="020B0604020202020204" pitchFamily="34" charset="0"/>
              </a:rPr>
              <a:t>Zulässigkeit</a:t>
            </a:r>
            <a:endParaRPr lang="en-US" altLang="de-DE" sz="1633" b="1"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 Zuständigkeit des BVerfG, Art. 93 Abs. 1  Nr. 1 GG, § 13 Nr. 5 BVerfGG </a:t>
            </a:r>
          </a:p>
          <a:p>
            <a:pPr marL="400050" indent="-400050" eaLnBrk="1" hangingPunct="1">
              <a:buAutoNum type="romanUcPeriod"/>
            </a:pPr>
            <a:endParaRPr lang="de-DE" altLang="de-DE" sz="1633" b="1"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II. Parteifähigkeit (Beteiligtenfähigkeit), Art. 93 Abs. 1  Nr. 1 GG, § 63 BVerfGG</a:t>
            </a:r>
          </a:p>
          <a:p>
            <a:pPr eaLnBrk="1" hangingPunct="1"/>
            <a:r>
              <a:rPr lang="de-DE" altLang="de-DE" sz="1633" dirty="0">
                <a:solidFill>
                  <a:srgbClr val="FF0000"/>
                </a:solidFill>
                <a:latin typeface="Arial" panose="020B0604020202020204" pitchFamily="34" charset="0"/>
              </a:rPr>
              <a:t>- von Antragsteller UND Antragsgegner!  </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III. Streitgegenstand (Antragsgegenstand), Art. 93 Abs. 1 Nr. 1 GG, § 64 Abs. 1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IV. Antragsbefugnis, Art. 93 Abs. 1 Nr. 1 GG, § 64 Abs. 1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V. Form, §§ 23 Abs. 1, 64 Abs. 2 BVerfGG / Frist, § 64 Abs. 3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VI. Rechtsschutzbedürfnis (nur bei Anlass prüfen)</a:t>
            </a:r>
            <a:endParaRPr lang="en-US" altLang="de-DE" sz="1633" dirty="0">
              <a:solidFill>
                <a:srgbClr val="003560"/>
              </a:solidFill>
              <a:latin typeface="Arial" panose="020B0604020202020204" pitchFamily="34" charset="0"/>
            </a:endParaRPr>
          </a:p>
          <a:p>
            <a:pPr algn="just" eaLnBrk="1" hangingPunct="1"/>
            <a:endParaRPr lang="en-US" altLang="de-DE" sz="1633" dirty="0">
              <a:solidFill>
                <a:srgbClr val="003560"/>
              </a:solidFill>
              <a:latin typeface="Arial" panose="020B0604020202020204" pitchFamily="34" charset="0"/>
            </a:endParaRPr>
          </a:p>
          <a:p>
            <a:pPr algn="just" eaLnBrk="1" hangingPunct="1"/>
            <a:r>
              <a:rPr lang="en-US" altLang="de-DE" sz="1633" b="1" dirty="0">
                <a:solidFill>
                  <a:srgbClr val="003560"/>
                </a:solidFill>
                <a:latin typeface="Arial" panose="020B0604020202020204" pitchFamily="34" charset="0"/>
              </a:rPr>
              <a:t>B. </a:t>
            </a:r>
            <a:r>
              <a:rPr lang="en-US" altLang="de-DE" sz="1633" b="1" dirty="0" err="1">
                <a:solidFill>
                  <a:srgbClr val="003560"/>
                </a:solidFill>
                <a:latin typeface="Arial" panose="020B0604020202020204" pitchFamily="34" charset="0"/>
              </a:rPr>
              <a:t>Begründetheit</a:t>
            </a:r>
            <a:endParaRPr lang="en-US" altLang="de-DE" sz="1633" b="1"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Der Antrag ist begründet, soweit die gerügte Maßnahme/Unterlassung des Ag. die verfassungsmäßigen Rechte und Pflichten des Ast. verletzt oder unmittelbar gefährdet.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ED140A73-01C4-4B2C-8B97-D49A87D5012D}"/>
              </a:ext>
            </a:extLst>
          </p:cNvPr>
          <p:cNvSpPr txBox="1">
            <a:spLocks noChangeArrowheads="1"/>
          </p:cNvSpPr>
          <p:nvPr/>
        </p:nvSpPr>
        <p:spPr bwMode="auto">
          <a:xfrm>
            <a:off x="1707586" y="1121253"/>
            <a:ext cx="8776827" cy="4615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1" hangingPunct="1"/>
            <a:r>
              <a:rPr lang="en-US" altLang="de-DE" sz="1633" b="1" dirty="0" err="1">
                <a:solidFill>
                  <a:srgbClr val="003560"/>
                </a:solidFill>
                <a:latin typeface="Arial" panose="020B0604020202020204" pitchFamily="34" charset="0"/>
              </a:rPr>
              <a:t>Exkurs</a:t>
            </a:r>
            <a:r>
              <a:rPr lang="en-US" altLang="de-DE" sz="1633" b="1" dirty="0">
                <a:solidFill>
                  <a:srgbClr val="003560"/>
                </a:solidFill>
                <a:latin typeface="Arial" panose="020B0604020202020204" pitchFamily="34" charset="0"/>
              </a:rPr>
              <a:t>: </a:t>
            </a:r>
            <a:r>
              <a:rPr lang="en-US" altLang="de-DE" sz="1633" b="1" dirty="0" err="1">
                <a:solidFill>
                  <a:srgbClr val="003560"/>
                </a:solidFill>
                <a:latin typeface="Arial" panose="020B0604020202020204" pitchFamily="34" charset="0"/>
              </a:rPr>
              <a:t>Abstrakte</a:t>
            </a:r>
            <a:r>
              <a:rPr lang="en-US" altLang="de-DE" sz="1633" b="1" dirty="0">
                <a:solidFill>
                  <a:srgbClr val="003560"/>
                </a:solidFill>
                <a:latin typeface="Arial" panose="020B0604020202020204" pitchFamily="34" charset="0"/>
              </a:rPr>
              <a:t> </a:t>
            </a:r>
            <a:r>
              <a:rPr lang="en-US" altLang="de-DE" sz="1633" b="1" dirty="0" err="1">
                <a:solidFill>
                  <a:srgbClr val="003560"/>
                </a:solidFill>
                <a:latin typeface="Arial" panose="020B0604020202020204" pitchFamily="34" charset="0"/>
              </a:rPr>
              <a:t>Normenkontrolle</a:t>
            </a:r>
            <a:endParaRPr lang="en-US" altLang="de-DE" sz="1633" b="1" dirty="0">
              <a:solidFill>
                <a:srgbClr val="003560"/>
              </a:solidFill>
              <a:latin typeface="Arial" panose="020B0604020202020204" pitchFamily="34" charset="0"/>
            </a:endParaRPr>
          </a:p>
          <a:p>
            <a:pPr algn="just" eaLnBrk="1" hangingPunct="1"/>
            <a:endParaRPr lang="en-US" altLang="de-DE" sz="1633" b="1" dirty="0">
              <a:solidFill>
                <a:srgbClr val="003560"/>
              </a:solidFill>
              <a:latin typeface="Arial" panose="020B0604020202020204" pitchFamily="34" charset="0"/>
            </a:endParaRPr>
          </a:p>
          <a:p>
            <a:pPr algn="just" eaLnBrk="1" hangingPunct="1"/>
            <a:r>
              <a:rPr lang="en-US" altLang="de-DE" sz="1633" b="1" dirty="0">
                <a:solidFill>
                  <a:srgbClr val="003560"/>
                </a:solidFill>
                <a:latin typeface="Arial" panose="020B0604020202020204" pitchFamily="34" charset="0"/>
              </a:rPr>
              <a:t>A. </a:t>
            </a:r>
            <a:r>
              <a:rPr lang="en-US" altLang="de-DE" sz="1633" b="1" dirty="0" err="1">
                <a:solidFill>
                  <a:srgbClr val="003560"/>
                </a:solidFill>
                <a:latin typeface="Arial" panose="020B0604020202020204" pitchFamily="34" charset="0"/>
              </a:rPr>
              <a:t>Zulässigkeit</a:t>
            </a:r>
            <a:endParaRPr lang="en-US" altLang="de-DE" sz="1633" b="1" dirty="0">
              <a:solidFill>
                <a:srgbClr val="003560"/>
              </a:solidFill>
              <a:latin typeface="Arial" panose="020B0604020202020204" pitchFamily="34" charset="0"/>
            </a:endParaRPr>
          </a:p>
          <a:p>
            <a:pPr eaLnBrk="1" hangingPunct="1">
              <a:buFontTx/>
              <a:buAutoNum type="romanUcPeriod"/>
            </a:pPr>
            <a:r>
              <a:rPr lang="de-DE" altLang="de-DE" sz="1633" dirty="0">
                <a:solidFill>
                  <a:srgbClr val="003560"/>
                </a:solidFill>
                <a:latin typeface="Arial" panose="020B0604020202020204" pitchFamily="34" charset="0"/>
              </a:rPr>
              <a:t> Zuständigkeit des BVerfG, Art. 93 Abs. 1  Nr. 2 GG, § 13 Nr. 6 BVerfGG </a:t>
            </a:r>
          </a:p>
          <a:p>
            <a:pPr eaLnBrk="1" hangingPunct="1">
              <a:buFontTx/>
              <a:buAutoNum type="romanUcPeriod"/>
            </a:pPr>
            <a:endParaRPr lang="de-DE" altLang="de-DE" sz="1633" b="1"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II. Antragsberechtigung, Art. 93 Abs. 1  Nr. 2 GG, § 76 Abs. 1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III. Antragsgegenstand (Prüfungsgegenstand), Art. 93 Abs. 1 Nr. 2 GG, § 76 Abs. 1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IV. Antragsgrund (Antragsbefugnis), Art. 93 Abs. 1 Nr. 2 GG, § 76 Abs. 1 BVerfGG</a:t>
            </a:r>
          </a:p>
          <a:p>
            <a:pPr eaLnBrk="1" hangingPunct="1"/>
            <a:endParaRPr lang="de-DE"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V. Klarstellungsinteresse (nur bei Anlass prüfen)</a:t>
            </a:r>
          </a:p>
          <a:p>
            <a:pPr eaLnBrk="1" hangingPunct="1"/>
            <a:endParaRPr lang="en-US" altLang="de-DE" sz="1633"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VI. Form, §§ 23 Abs. 1 BVerfGG / keine Frist</a:t>
            </a:r>
          </a:p>
          <a:p>
            <a:pPr eaLnBrk="1" hangingPunct="1"/>
            <a:r>
              <a:rPr lang="de-DE" altLang="de-DE" sz="1633" dirty="0">
                <a:solidFill>
                  <a:srgbClr val="003560"/>
                </a:solidFill>
                <a:latin typeface="Arial" panose="020B0604020202020204" pitchFamily="34" charset="0"/>
              </a:rPr>
              <a:t>	</a:t>
            </a:r>
            <a:endParaRPr lang="en-US" altLang="de-DE" sz="1633" dirty="0">
              <a:solidFill>
                <a:srgbClr val="003560"/>
              </a:solidFill>
              <a:latin typeface="Arial" panose="020B0604020202020204" pitchFamily="34" charset="0"/>
            </a:endParaRPr>
          </a:p>
          <a:p>
            <a:pPr algn="just" eaLnBrk="1" hangingPunct="1"/>
            <a:r>
              <a:rPr lang="en-US" altLang="de-DE" sz="1633" b="1" dirty="0">
                <a:solidFill>
                  <a:srgbClr val="003560"/>
                </a:solidFill>
                <a:latin typeface="Arial" panose="020B0604020202020204" pitchFamily="34" charset="0"/>
              </a:rPr>
              <a:t>B. </a:t>
            </a:r>
            <a:r>
              <a:rPr lang="en-US" altLang="de-DE" sz="1633" b="1" dirty="0" err="1">
                <a:solidFill>
                  <a:srgbClr val="003560"/>
                </a:solidFill>
                <a:latin typeface="Arial" panose="020B0604020202020204" pitchFamily="34" charset="0"/>
              </a:rPr>
              <a:t>Begründetheit</a:t>
            </a:r>
            <a:endParaRPr lang="en-US" altLang="de-DE" sz="1633" b="1" dirty="0">
              <a:solidFill>
                <a:srgbClr val="003560"/>
              </a:solidFill>
              <a:latin typeface="Arial" panose="020B0604020202020204" pitchFamily="34" charset="0"/>
            </a:endParaRPr>
          </a:p>
          <a:p>
            <a:pPr eaLnBrk="1" hangingPunct="1"/>
            <a:r>
              <a:rPr lang="de-DE" altLang="de-DE" sz="1633" dirty="0">
                <a:solidFill>
                  <a:srgbClr val="003560"/>
                </a:solidFill>
                <a:latin typeface="Arial" panose="020B0604020202020204" pitchFamily="34" charset="0"/>
              </a:rPr>
              <a:t>Der Antrag ist begründet, soweit Bundesrecht mit dem GG oder Landesrecht mit dem Grundgesetz oder dem sonstigen Bundesrecht unvereinbar ist.  </a:t>
            </a:r>
            <a:endParaRPr lang="en-US" altLang="de-DE" sz="1633" dirty="0">
              <a:solidFill>
                <a:srgbClr val="00356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57205E6-0A3C-412D-9A33-0447B0AB4ACD}"/>
              </a:ext>
            </a:extLst>
          </p:cNvPr>
          <p:cNvSpPr txBox="1"/>
          <p:nvPr/>
        </p:nvSpPr>
        <p:spPr>
          <a:xfrm>
            <a:off x="1855646" y="1460007"/>
            <a:ext cx="8377041" cy="3442866"/>
          </a:xfrm>
          <a:prstGeom prst="rect">
            <a:avLst/>
          </a:prstGeom>
          <a:noFill/>
        </p:spPr>
        <p:txBody>
          <a:bodyPr>
            <a:spAutoFit/>
          </a:bodyPr>
          <a:lstStyle/>
          <a:p>
            <a:pPr algn="just" eaLnBrk="1" hangingPunct="1">
              <a:defRPr/>
            </a:pPr>
            <a:r>
              <a:rPr lang="en-US" altLang="de-DE" sz="1633" b="1" dirty="0" err="1">
                <a:solidFill>
                  <a:srgbClr val="003560"/>
                </a:solidFill>
                <a:latin typeface="Arial" panose="020B0604020202020204" pitchFamily="34" charset="0"/>
              </a:rPr>
              <a:t>Fortsetzung</a:t>
            </a:r>
            <a:r>
              <a:rPr lang="en-US" altLang="de-DE" sz="1633" b="1" dirty="0">
                <a:solidFill>
                  <a:srgbClr val="003560"/>
                </a:solidFill>
                <a:latin typeface="Arial" panose="020B0604020202020204" pitchFamily="34" charset="0"/>
              </a:rPr>
              <a:t>: Abstrakte </a:t>
            </a:r>
            <a:r>
              <a:rPr lang="en-US" altLang="de-DE" sz="1633" b="1" dirty="0" err="1">
                <a:solidFill>
                  <a:srgbClr val="003560"/>
                </a:solidFill>
                <a:latin typeface="Arial" panose="020B0604020202020204" pitchFamily="34" charset="0"/>
              </a:rPr>
              <a:t>Normenkontrolle</a:t>
            </a:r>
            <a:endParaRPr lang="en-US" altLang="de-DE" sz="1633" b="1" dirty="0">
              <a:solidFill>
                <a:srgbClr val="003560"/>
              </a:solidFill>
              <a:latin typeface="Arial" panose="020B0604020202020204" pitchFamily="34" charset="0"/>
            </a:endParaRPr>
          </a:p>
          <a:p>
            <a:pPr algn="just" eaLnBrk="1" hangingPunct="1">
              <a:defRPr/>
            </a:pPr>
            <a:endParaRPr lang="en-US" altLang="de-DE" sz="726" b="1" dirty="0">
              <a:solidFill>
                <a:srgbClr val="003560"/>
              </a:solidFill>
              <a:latin typeface="Arial" panose="020B0604020202020204" pitchFamily="34" charset="0"/>
            </a:endParaRPr>
          </a:p>
          <a:p>
            <a:pPr eaLnBrk="1" hangingPunct="1">
              <a:defRPr/>
            </a:pPr>
            <a:r>
              <a:rPr lang="de-DE" altLang="de-DE" sz="726" dirty="0">
                <a:solidFill>
                  <a:srgbClr val="003560"/>
                </a:solidFill>
                <a:latin typeface="Arial" panose="020B0604020202020204" pitchFamily="34" charset="0"/>
              </a:rPr>
              <a:t>	</a:t>
            </a:r>
            <a:endParaRPr lang="en-US" altLang="de-DE" sz="726" dirty="0">
              <a:solidFill>
                <a:srgbClr val="003560"/>
              </a:solidFill>
              <a:latin typeface="Arial" panose="020B0604020202020204" pitchFamily="34" charset="0"/>
            </a:endParaRPr>
          </a:p>
          <a:p>
            <a:pPr eaLnBrk="1" hangingPunct="1">
              <a:defRPr/>
            </a:pPr>
            <a:r>
              <a:rPr lang="en-US" altLang="de-DE" sz="1633" dirty="0">
                <a:solidFill>
                  <a:srgbClr val="003560"/>
                </a:solidFill>
                <a:latin typeface="Arial" panose="020B0604020202020204" pitchFamily="34" charset="0"/>
              </a:rPr>
              <a:t>(</a:t>
            </a:r>
            <a:r>
              <a:rPr lang="en-US" altLang="de-DE" sz="1633" dirty="0" err="1">
                <a:solidFill>
                  <a:srgbClr val="003560"/>
                </a:solidFill>
                <a:latin typeface="Arial" panose="020B0604020202020204" pitchFamily="34" charset="0"/>
              </a:rPr>
              <a:t>Hier</a:t>
            </a:r>
            <a:r>
              <a:rPr lang="en-US" altLang="de-DE" sz="1633" dirty="0">
                <a:solidFill>
                  <a:srgbClr val="003560"/>
                </a:solidFill>
                <a:latin typeface="Arial" panose="020B0604020202020204" pitchFamily="34" charset="0"/>
              </a:rPr>
              <a:t>: </a:t>
            </a:r>
            <a:r>
              <a:rPr lang="en-US" altLang="de-DE" sz="1633" dirty="0" err="1">
                <a:solidFill>
                  <a:srgbClr val="003560"/>
                </a:solidFill>
                <a:latin typeface="Arial" panose="020B0604020202020204" pitchFamily="34" charset="0"/>
              </a:rPr>
              <a:t>Begründetheitsprüfung</a:t>
            </a:r>
            <a:r>
              <a:rPr lang="en-US" altLang="de-DE" sz="1633" dirty="0">
                <a:solidFill>
                  <a:srgbClr val="003560"/>
                </a:solidFill>
                <a:latin typeface="Arial" panose="020B0604020202020204" pitchFamily="34" charset="0"/>
              </a:rPr>
              <a:t>, </a:t>
            </a:r>
            <a:r>
              <a:rPr lang="en-US" altLang="de-DE" sz="1633" dirty="0" err="1">
                <a:solidFill>
                  <a:srgbClr val="003560"/>
                </a:solidFill>
                <a:latin typeface="Arial" panose="020B0604020202020204" pitchFamily="34" charset="0"/>
              </a:rPr>
              <a:t>wenn</a:t>
            </a:r>
            <a:r>
              <a:rPr lang="en-US" altLang="de-DE" sz="1633" dirty="0">
                <a:solidFill>
                  <a:srgbClr val="003560"/>
                </a:solidFill>
                <a:latin typeface="Arial" panose="020B0604020202020204" pitchFamily="34" charset="0"/>
              </a:rPr>
              <a:t> </a:t>
            </a:r>
            <a:r>
              <a:rPr lang="en-US" altLang="de-DE" sz="1633" dirty="0" err="1">
                <a:solidFill>
                  <a:srgbClr val="003560"/>
                </a:solidFill>
                <a:latin typeface="Arial" panose="020B0604020202020204" pitchFamily="34" charset="0"/>
              </a:rPr>
              <a:t>ein</a:t>
            </a:r>
            <a:r>
              <a:rPr lang="en-US" altLang="de-DE" sz="1633" dirty="0">
                <a:solidFill>
                  <a:srgbClr val="003560"/>
                </a:solidFill>
                <a:latin typeface="Arial" panose="020B0604020202020204" pitchFamily="34" charset="0"/>
              </a:rPr>
              <a:t> </a:t>
            </a:r>
            <a:r>
              <a:rPr lang="de-DE" altLang="de-DE" sz="1633" b="1" dirty="0">
                <a:solidFill>
                  <a:srgbClr val="003560"/>
                </a:solidFill>
                <a:latin typeface="Arial" panose="020B0604020202020204" pitchFamily="34" charset="0"/>
              </a:rPr>
              <a:t>Bundesgesetz</a:t>
            </a:r>
            <a:r>
              <a:rPr lang="de-DE" altLang="de-DE" sz="1633" dirty="0">
                <a:solidFill>
                  <a:srgbClr val="003560"/>
                </a:solidFill>
                <a:latin typeface="Arial" panose="020B0604020202020204" pitchFamily="34" charset="0"/>
              </a:rPr>
              <a:t> auf seine Vereinbarkeit mit dem </a:t>
            </a:r>
            <a:r>
              <a:rPr lang="de-DE" altLang="de-DE" sz="1633" b="1" dirty="0">
                <a:solidFill>
                  <a:srgbClr val="003560"/>
                </a:solidFill>
                <a:latin typeface="Arial" panose="020B0604020202020204" pitchFamily="34" charset="0"/>
              </a:rPr>
              <a:t>Grundgesetz</a:t>
            </a:r>
            <a:r>
              <a:rPr lang="de-DE" altLang="de-DE" sz="1633" dirty="0">
                <a:solidFill>
                  <a:srgbClr val="003560"/>
                </a:solidFill>
                <a:latin typeface="Arial" panose="020B0604020202020204" pitchFamily="34" charset="0"/>
              </a:rPr>
              <a:t> überprüft werden soll)</a:t>
            </a:r>
            <a:endParaRPr lang="en-US" altLang="de-DE" sz="1633" dirty="0">
              <a:solidFill>
                <a:srgbClr val="003560"/>
              </a:solidFill>
              <a:latin typeface="Arial" panose="020B0604020202020204" pitchFamily="34" charset="0"/>
            </a:endParaRPr>
          </a:p>
          <a:p>
            <a:pPr eaLnBrk="1" hangingPunct="1">
              <a:defRPr/>
            </a:pPr>
            <a:endParaRPr lang="de-DE" altLang="de-DE" sz="1633" dirty="0">
              <a:solidFill>
                <a:srgbClr val="003560"/>
              </a:solidFill>
              <a:latin typeface="Arial" panose="020B0604020202020204" pitchFamily="34" charset="0"/>
            </a:endParaRPr>
          </a:p>
          <a:p>
            <a:pPr eaLnBrk="1" hangingPunct="1">
              <a:defRPr/>
            </a:pPr>
            <a:r>
              <a:rPr lang="de-DE" altLang="de-DE" sz="1633" dirty="0">
                <a:solidFill>
                  <a:srgbClr val="003560"/>
                </a:solidFill>
                <a:latin typeface="Arial" panose="020B0604020202020204" pitchFamily="34" charset="0"/>
              </a:rPr>
              <a:t>Der Antrag ist begründet, wenn das Gesetz X mit dem Grundgesetz unvereinbar ist.  </a:t>
            </a:r>
          </a:p>
          <a:p>
            <a:pPr eaLnBrk="1" hangingPunct="1">
              <a:defRPr/>
            </a:pPr>
            <a:endParaRPr lang="de-DE" altLang="de-DE" sz="726" dirty="0">
              <a:solidFill>
                <a:srgbClr val="003560"/>
              </a:solidFill>
              <a:latin typeface="Arial" panose="020B0604020202020204" pitchFamily="34" charset="0"/>
            </a:endParaRPr>
          </a:p>
          <a:p>
            <a:pPr marL="466515" indent="-466515">
              <a:buFontTx/>
              <a:buAutoNum type="romanUcPeriod"/>
              <a:defRPr/>
            </a:pPr>
            <a:r>
              <a:rPr lang="de-DE" altLang="de-DE" sz="1633" dirty="0">
                <a:solidFill>
                  <a:srgbClr val="003560"/>
                </a:solidFill>
                <a:latin typeface="Arial" panose="020B0604020202020204" pitchFamily="34" charset="0"/>
              </a:rPr>
              <a:t>Formelle Verfassungsmäßigkeit des Gesetzes X</a:t>
            </a:r>
          </a:p>
          <a:p>
            <a:pPr marL="777526" lvl="1" indent="-414680">
              <a:buFontTx/>
              <a:buAutoNum type="arabicPeriod"/>
              <a:defRPr/>
            </a:pPr>
            <a:r>
              <a:rPr lang="de-DE" altLang="de-DE" sz="1633" dirty="0">
                <a:solidFill>
                  <a:srgbClr val="003560"/>
                </a:solidFill>
                <a:latin typeface="Arial" panose="020B0604020202020204" pitchFamily="34" charset="0"/>
              </a:rPr>
              <a:t>Gesetzgebungskompetenz des Bundes</a:t>
            </a:r>
          </a:p>
          <a:p>
            <a:pPr marL="777526" lvl="1" indent="-414680">
              <a:buFontTx/>
              <a:buAutoNum type="arabicPeriod"/>
              <a:defRPr/>
            </a:pPr>
            <a:r>
              <a:rPr lang="de-DE" altLang="de-DE" sz="1633" dirty="0">
                <a:solidFill>
                  <a:srgbClr val="003560"/>
                </a:solidFill>
                <a:latin typeface="Arial" panose="020B0604020202020204" pitchFamily="34" charset="0"/>
              </a:rPr>
              <a:t>Gesetzgebungsverfahren</a:t>
            </a:r>
          </a:p>
          <a:p>
            <a:pPr eaLnBrk="1" hangingPunct="1">
              <a:defRPr/>
            </a:pPr>
            <a:endParaRPr lang="de-DE" altLang="de-DE" sz="1633" dirty="0">
              <a:solidFill>
                <a:srgbClr val="003560"/>
              </a:solidFill>
              <a:latin typeface="Arial" panose="020B0604020202020204" pitchFamily="34" charset="0"/>
            </a:endParaRPr>
          </a:p>
          <a:p>
            <a:pPr marL="466515" indent="-466515">
              <a:buFontTx/>
              <a:buAutoNum type="romanUcPeriod" startAt="2"/>
              <a:defRPr/>
            </a:pPr>
            <a:r>
              <a:rPr lang="de-DE" altLang="de-DE" sz="1633" dirty="0">
                <a:solidFill>
                  <a:srgbClr val="003560"/>
                </a:solidFill>
                <a:latin typeface="Arial" panose="020B0604020202020204" pitchFamily="34" charset="0"/>
              </a:rPr>
              <a:t>Materielle Verfassungsmäßigkeit des Gesetzes X</a:t>
            </a:r>
          </a:p>
          <a:p>
            <a:pPr marL="777526" lvl="1" indent="-414680">
              <a:buFontTx/>
              <a:buAutoNum type="arabicPeriod"/>
              <a:defRPr/>
            </a:pPr>
            <a:r>
              <a:rPr lang="de-DE" altLang="de-DE" sz="1633" dirty="0">
                <a:solidFill>
                  <a:srgbClr val="003560"/>
                </a:solidFill>
                <a:latin typeface="Arial" panose="020B0604020202020204" pitchFamily="34" charset="0"/>
              </a:rPr>
              <a:t>Verstoß gegen Prinzip P1, K1, V1</a:t>
            </a:r>
          </a:p>
          <a:p>
            <a:pPr marL="777526" lvl="1" indent="-414680">
              <a:buFontTx/>
              <a:buAutoNum type="arabicPeriod"/>
              <a:defRPr/>
            </a:pPr>
            <a:r>
              <a:rPr lang="de-DE" altLang="de-DE" sz="1633" dirty="0">
                <a:solidFill>
                  <a:srgbClr val="003560"/>
                </a:solidFill>
                <a:latin typeface="Arial" panose="020B0604020202020204" pitchFamily="34" charset="0"/>
              </a:rPr>
              <a:t>Verstoß gegen Prinzip P2 usw. </a:t>
            </a:r>
            <a:endParaRPr lang="en-US" altLang="de-DE" sz="1633" dirty="0">
              <a:solidFill>
                <a:srgbClr val="00356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feld 1">
            <a:extLst>
              <a:ext uri="{FF2B5EF4-FFF2-40B4-BE49-F238E27FC236}">
                <a16:creationId xmlns:a16="http://schemas.microsoft.com/office/drawing/2014/main" id="{94E8612C-31F9-481B-BB01-17CA2383B933}"/>
              </a:ext>
            </a:extLst>
          </p:cNvPr>
          <p:cNvSpPr txBox="1">
            <a:spLocks noChangeArrowheads="1"/>
          </p:cNvSpPr>
          <p:nvPr/>
        </p:nvSpPr>
        <p:spPr bwMode="auto">
          <a:xfrm>
            <a:off x="2406387" y="2922258"/>
            <a:ext cx="7379226" cy="101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de-DE" altLang="de-DE" sz="5986" dirty="0">
                <a:solidFill>
                  <a:srgbClr val="003560"/>
                </a:solidFill>
                <a:latin typeface="Arial" panose="020B0604020202020204" pitchFamily="34" charset="0"/>
              </a:rPr>
              <a:t>Fragen?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feld 1">
            <a:extLst>
              <a:ext uri="{FF2B5EF4-FFF2-40B4-BE49-F238E27FC236}">
                <a16:creationId xmlns:a16="http://schemas.microsoft.com/office/drawing/2014/main" id="{2B5AE7DB-F923-4A4C-8B57-B46D43650735}"/>
              </a:ext>
            </a:extLst>
          </p:cNvPr>
          <p:cNvSpPr txBox="1">
            <a:spLocks noChangeArrowheads="1"/>
          </p:cNvSpPr>
          <p:nvPr/>
        </p:nvSpPr>
        <p:spPr bwMode="auto">
          <a:xfrm>
            <a:off x="1939157" y="1352019"/>
            <a:ext cx="8247454"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de-DE" altLang="de-DE" sz="1633"/>
          </a:p>
        </p:txBody>
      </p:sp>
      <p:sp>
        <p:nvSpPr>
          <p:cNvPr id="3" name="Textfeld 2">
            <a:extLst>
              <a:ext uri="{FF2B5EF4-FFF2-40B4-BE49-F238E27FC236}">
                <a16:creationId xmlns:a16="http://schemas.microsoft.com/office/drawing/2014/main" id="{39CD4EAC-248B-41CF-8DA5-7FBF7B5F1593}"/>
              </a:ext>
            </a:extLst>
          </p:cNvPr>
          <p:cNvSpPr txBox="1"/>
          <p:nvPr/>
        </p:nvSpPr>
        <p:spPr>
          <a:xfrm>
            <a:off x="1939157" y="1474406"/>
            <a:ext cx="8369842" cy="4615494"/>
          </a:xfrm>
          <a:prstGeom prst="rect">
            <a:avLst/>
          </a:prstGeom>
          <a:noFill/>
        </p:spPr>
        <p:txBody>
          <a:bodyPr>
            <a:spAutoFit/>
          </a:bodyPr>
          <a:lstStyle/>
          <a:p>
            <a:pPr>
              <a:defRPr/>
            </a:pPr>
            <a:r>
              <a:rPr lang="de-DE" sz="1633" b="1" dirty="0">
                <a:solidFill>
                  <a:srgbClr val="003560"/>
                </a:solidFill>
                <a:latin typeface="Arial" panose="020B0604020202020204" pitchFamily="34" charset="0"/>
              </a:rPr>
              <a:t>Lösung Fall I</a:t>
            </a:r>
          </a:p>
          <a:p>
            <a:pPr>
              <a:defRPr/>
            </a:pPr>
            <a:endParaRPr lang="de-DE" sz="1633" dirty="0">
              <a:solidFill>
                <a:srgbClr val="003560"/>
              </a:solidFill>
              <a:latin typeface="Arial" panose="020B0604020202020204" pitchFamily="34" charset="0"/>
            </a:endParaRPr>
          </a:p>
          <a:p>
            <a:pPr>
              <a:defRPr/>
            </a:pPr>
            <a:r>
              <a:rPr lang="de-DE" sz="1633" b="1" dirty="0">
                <a:solidFill>
                  <a:srgbClr val="003560"/>
                </a:solidFill>
                <a:latin typeface="Arial" panose="020B0604020202020204" pitchFamily="34" charset="0"/>
              </a:rPr>
              <a:t>1. Antrag der AfD</a:t>
            </a:r>
            <a:r>
              <a:rPr lang="de-DE" sz="1633" dirty="0">
                <a:solidFill>
                  <a:srgbClr val="003560"/>
                </a:solidFill>
                <a:latin typeface="Arial" panose="020B0604020202020204" pitchFamily="34" charset="0"/>
              </a:rPr>
              <a:t>:</a:t>
            </a:r>
          </a:p>
          <a:p>
            <a:pPr>
              <a:defRPr/>
            </a:pPr>
            <a:r>
              <a:rPr lang="de-DE" sz="1633" dirty="0">
                <a:solidFill>
                  <a:srgbClr val="003560"/>
                </a:solidFill>
                <a:latin typeface="Arial" panose="020B0604020202020204" pitchFamily="34" charset="0"/>
              </a:rPr>
              <a:t>Der Antrag der 92 Abgeordneten hat Erfolg, wenn er zulässig (A.) und soweit er begründet (B.) ist. In Betracht kommt hier eine abstrakte Normenkontrolle.</a:t>
            </a:r>
          </a:p>
          <a:p>
            <a:pPr>
              <a:defRPr/>
            </a:pPr>
            <a:endParaRPr lang="de-DE" sz="1633" dirty="0">
              <a:solidFill>
                <a:srgbClr val="003560"/>
              </a:solidFill>
              <a:latin typeface="Arial" panose="020B0604020202020204" pitchFamily="34" charset="0"/>
            </a:endParaRPr>
          </a:p>
          <a:p>
            <a:pPr>
              <a:defRPr/>
            </a:pPr>
            <a:r>
              <a:rPr lang="de-DE" sz="1633" dirty="0">
                <a:solidFill>
                  <a:srgbClr val="003560"/>
                </a:solidFill>
                <a:latin typeface="Arial" panose="020B0604020202020204" pitchFamily="34" charset="0"/>
              </a:rPr>
              <a:t>A. Zulässigkeit</a:t>
            </a:r>
          </a:p>
          <a:p>
            <a:pPr>
              <a:defRPr/>
            </a:pPr>
            <a:r>
              <a:rPr lang="de-DE" sz="1633" dirty="0">
                <a:solidFill>
                  <a:srgbClr val="003560"/>
                </a:solidFill>
                <a:latin typeface="Arial" panose="020B0604020202020204" pitchFamily="34" charset="0"/>
              </a:rPr>
              <a:t>I. Zuständigkeit des BVerfG, Art. 93 Abs. 1 Nr. 2 GG, § 13 Nr. 6 BVerfGG</a:t>
            </a:r>
          </a:p>
          <a:p>
            <a:pPr>
              <a:defRPr/>
            </a:pPr>
            <a:r>
              <a:rPr lang="de-DE" sz="1633" dirty="0">
                <a:solidFill>
                  <a:srgbClr val="003560"/>
                </a:solidFill>
                <a:latin typeface="Arial" panose="020B0604020202020204" pitchFamily="34" charset="0"/>
              </a:rPr>
              <a:t>II. Antragsberechtigung, Art. 93 Abs. 1 Nr. 2 GG, § 76 Abs. 1 BVerfGG</a:t>
            </a:r>
          </a:p>
          <a:p>
            <a:pPr marL="767447" lvl="1" indent="-311010">
              <a:buFont typeface="Arial" panose="020B0604020202020204" pitchFamily="34" charset="0"/>
              <a:buChar char="•"/>
              <a:defRPr/>
            </a:pPr>
            <a:r>
              <a:rPr lang="de-DE" sz="1633" dirty="0">
                <a:solidFill>
                  <a:srgbClr val="003560"/>
                </a:solidFill>
                <a:latin typeface="Arial" panose="020B0604020202020204" pitchFamily="34" charset="0"/>
              </a:rPr>
              <a:t>Bundesregierung</a:t>
            </a:r>
          </a:p>
          <a:p>
            <a:pPr marL="767447" lvl="1" indent="-311010">
              <a:buFont typeface="Arial" panose="020B0604020202020204" pitchFamily="34" charset="0"/>
              <a:buChar char="•"/>
              <a:defRPr/>
            </a:pPr>
            <a:r>
              <a:rPr lang="de-DE" sz="1633" dirty="0">
                <a:solidFill>
                  <a:srgbClr val="003560"/>
                </a:solidFill>
                <a:latin typeface="Arial" panose="020B0604020202020204" pitchFamily="34" charset="0"/>
              </a:rPr>
              <a:t>Landesregierung</a:t>
            </a:r>
          </a:p>
          <a:p>
            <a:pPr marL="767447" lvl="1" indent="-311010">
              <a:buFont typeface="Arial" panose="020B0604020202020204" pitchFamily="34" charset="0"/>
              <a:buChar char="•"/>
              <a:defRPr/>
            </a:pPr>
            <a:r>
              <a:rPr lang="de-DE" sz="1633" b="1" dirty="0">
                <a:solidFill>
                  <a:srgbClr val="003560"/>
                </a:solidFill>
                <a:latin typeface="Arial" panose="020B0604020202020204" pitchFamily="34" charset="0"/>
              </a:rPr>
              <a:t>Viertel der Mitglieder des Bundestages</a:t>
            </a:r>
            <a:r>
              <a:rPr lang="de-DE" sz="1633" dirty="0">
                <a:solidFill>
                  <a:srgbClr val="003560"/>
                </a:solidFill>
                <a:latin typeface="Arial" panose="020B0604020202020204" pitchFamily="34" charset="0"/>
              </a:rPr>
              <a:t>, sprich 25% von 630 (§ 1 I BWahlG)</a:t>
            </a:r>
          </a:p>
          <a:p>
            <a:pPr marL="456437" lvl="1">
              <a:defRPr/>
            </a:pPr>
            <a:r>
              <a:rPr lang="de-DE" sz="1633" dirty="0">
                <a:solidFill>
                  <a:srgbClr val="003560"/>
                </a:solidFill>
                <a:latin typeface="Arial" panose="020B0604020202020204" pitchFamily="34" charset="0"/>
                <a:sym typeface="Wingdings" pitchFamily="2" charset="2"/>
              </a:rPr>
              <a:t> </a:t>
            </a:r>
            <a:r>
              <a:rPr lang="de-DE" sz="1633" dirty="0">
                <a:solidFill>
                  <a:srgbClr val="003560"/>
                </a:solidFill>
                <a:latin typeface="Arial" panose="020B0604020202020204" pitchFamily="34" charset="0"/>
              </a:rPr>
              <a:t>92 = 25%? </a:t>
            </a:r>
            <a:r>
              <a:rPr lang="de-DE" sz="1633" b="1" dirty="0">
                <a:solidFill>
                  <a:srgbClr val="003560"/>
                </a:solidFill>
                <a:latin typeface="Arial" panose="020B0604020202020204" pitchFamily="34" charset="0"/>
              </a:rPr>
              <a:t>Nein;</a:t>
            </a:r>
            <a:r>
              <a:rPr lang="de-DE" sz="1633" dirty="0">
                <a:solidFill>
                  <a:srgbClr val="003560"/>
                </a:solidFill>
                <a:latin typeface="Arial" panose="020B0604020202020204" pitchFamily="34" charset="0"/>
              </a:rPr>
              <a:t> 25% v. 630 = 157,5; </a:t>
            </a:r>
            <a:r>
              <a:rPr lang="de-DE" sz="1633" dirty="0">
                <a:solidFill>
                  <a:srgbClr val="003560"/>
                </a:solidFill>
                <a:latin typeface="Arial" panose="020B0604020202020204" pitchFamily="34" charset="0"/>
                <a:sym typeface="Wingdings" panose="05000000000000000000" pitchFamily="2" charset="2"/>
              </a:rPr>
              <a:t> Mithin</a:t>
            </a:r>
            <a:r>
              <a:rPr lang="de-DE" sz="1633" dirty="0">
                <a:solidFill>
                  <a:srgbClr val="003560"/>
                </a:solidFill>
                <a:latin typeface="Arial" panose="020B0604020202020204" pitchFamily="34" charset="0"/>
              </a:rPr>
              <a:t> 92 &lt; 25% v. 630  (~157)</a:t>
            </a:r>
          </a:p>
          <a:p>
            <a:pPr lvl="1">
              <a:defRPr/>
            </a:pPr>
            <a:endParaRPr lang="de-DE" sz="1633" dirty="0">
              <a:solidFill>
                <a:srgbClr val="003560"/>
              </a:solidFill>
              <a:latin typeface="Arial" panose="020B0604020202020204" pitchFamily="34" charset="0"/>
            </a:endParaRPr>
          </a:p>
          <a:p>
            <a:pPr>
              <a:defRPr/>
            </a:pPr>
            <a:r>
              <a:rPr lang="de-DE" sz="1633" dirty="0">
                <a:solidFill>
                  <a:srgbClr val="003560"/>
                </a:solidFill>
                <a:latin typeface="Arial" panose="020B0604020202020204" pitchFamily="34" charset="0"/>
              </a:rPr>
              <a:t>III. Zwischenergebnis</a:t>
            </a:r>
          </a:p>
          <a:p>
            <a:pPr>
              <a:defRPr/>
            </a:pPr>
            <a:r>
              <a:rPr lang="de-DE" sz="1633" dirty="0">
                <a:solidFill>
                  <a:srgbClr val="003560"/>
                </a:solidFill>
                <a:latin typeface="Arial" panose="020B0604020202020204" pitchFamily="34" charset="0"/>
              </a:rPr>
              <a:t>Der Antrag der 92 Abgeordneten ist unzulässig.</a:t>
            </a:r>
          </a:p>
          <a:p>
            <a:pPr>
              <a:defRPr/>
            </a:pPr>
            <a:r>
              <a:rPr lang="de-DE" sz="1633" dirty="0">
                <a:solidFill>
                  <a:srgbClr val="003560"/>
                </a:solidFill>
                <a:latin typeface="Arial" panose="020B0604020202020204" pitchFamily="34" charset="0"/>
              </a:rPr>
              <a:t>B. Ergebnis</a:t>
            </a:r>
          </a:p>
          <a:p>
            <a:pPr>
              <a:defRPr/>
            </a:pPr>
            <a:r>
              <a:rPr lang="de-DE" sz="1633" dirty="0">
                <a:solidFill>
                  <a:srgbClr val="003560"/>
                </a:solidFill>
                <a:latin typeface="Arial" panose="020B0604020202020204" pitchFamily="34" charset="0"/>
              </a:rPr>
              <a:t>Der Antrag hat keinen Erfolg.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6803B83-0824-4AF5-85F4-80448ACB7A9D}"/>
              </a:ext>
            </a:extLst>
          </p:cNvPr>
          <p:cNvSpPr txBox="1"/>
          <p:nvPr/>
        </p:nvSpPr>
        <p:spPr>
          <a:xfrm>
            <a:off x="2001071" y="1628470"/>
            <a:ext cx="8559134" cy="4112921"/>
          </a:xfrm>
          <a:prstGeom prst="rect">
            <a:avLst/>
          </a:prstGeom>
          <a:noFill/>
        </p:spPr>
        <p:txBody>
          <a:bodyPr wrap="square">
            <a:spAutoFit/>
          </a:bodyPr>
          <a:lstStyle/>
          <a:p>
            <a:pPr>
              <a:defRPr/>
            </a:pPr>
            <a:r>
              <a:rPr lang="de-DE" sz="1633" b="1" dirty="0">
                <a:solidFill>
                  <a:srgbClr val="003560"/>
                </a:solidFill>
                <a:latin typeface="Arial" panose="020B0604020202020204" pitchFamily="34" charset="0"/>
              </a:rPr>
              <a:t>Lösung Fall I</a:t>
            </a:r>
          </a:p>
          <a:p>
            <a:pPr>
              <a:defRPr/>
            </a:pPr>
            <a:endParaRPr lang="de-DE" sz="1633" dirty="0">
              <a:solidFill>
                <a:srgbClr val="003560"/>
              </a:solidFill>
              <a:latin typeface="Arial" panose="020B0604020202020204" pitchFamily="34" charset="0"/>
            </a:endParaRPr>
          </a:p>
          <a:p>
            <a:pPr>
              <a:defRPr/>
            </a:pPr>
            <a:r>
              <a:rPr lang="de-DE" sz="1633" b="1" dirty="0">
                <a:solidFill>
                  <a:srgbClr val="003560"/>
                </a:solidFill>
                <a:latin typeface="Arial" panose="020B0604020202020204" pitchFamily="34" charset="0"/>
              </a:rPr>
              <a:t>2. Antrag der Landesregierung NRW</a:t>
            </a:r>
          </a:p>
          <a:p>
            <a:pPr>
              <a:defRPr/>
            </a:pPr>
            <a:r>
              <a:rPr lang="de-DE" sz="1633" dirty="0">
                <a:solidFill>
                  <a:srgbClr val="003560"/>
                </a:solidFill>
                <a:latin typeface="Arial" panose="020B0604020202020204" pitchFamily="34" charset="0"/>
              </a:rPr>
              <a:t>Der Antrag der Landesregierung NRW hat Erfolg, wenn er zulässig (A.) und soweit er begründet (B.) ist. </a:t>
            </a:r>
          </a:p>
          <a:p>
            <a:pPr>
              <a:defRPr/>
            </a:pPr>
            <a:r>
              <a:rPr lang="de-DE" sz="1633" dirty="0">
                <a:solidFill>
                  <a:srgbClr val="003560"/>
                </a:solidFill>
                <a:latin typeface="Arial" panose="020B0604020202020204" pitchFamily="34" charset="0"/>
              </a:rPr>
              <a:t>In Betracht kommt erneut eine abstrakte Normenkontrolle.</a:t>
            </a:r>
          </a:p>
          <a:p>
            <a:pPr>
              <a:defRPr/>
            </a:pPr>
            <a:endParaRPr lang="de-DE" sz="1633" dirty="0">
              <a:solidFill>
                <a:srgbClr val="003560"/>
              </a:solidFill>
              <a:latin typeface="Arial" panose="020B0604020202020204" pitchFamily="34" charset="0"/>
            </a:endParaRPr>
          </a:p>
          <a:p>
            <a:pPr marL="414680" indent="-414680">
              <a:buFontTx/>
              <a:buAutoNum type="alphaUcPeriod"/>
              <a:defRPr/>
            </a:pPr>
            <a:r>
              <a:rPr lang="de-DE" sz="1633" dirty="0">
                <a:solidFill>
                  <a:srgbClr val="003560"/>
                </a:solidFill>
                <a:latin typeface="Arial" panose="020B0604020202020204" pitchFamily="34" charset="0"/>
              </a:rPr>
              <a:t>Zulässigkeit</a:t>
            </a:r>
          </a:p>
          <a:p>
            <a:pPr marL="466515" indent="-466515">
              <a:buFontTx/>
              <a:buAutoNum type="romanUcPeriod"/>
              <a:defRPr/>
            </a:pPr>
            <a:r>
              <a:rPr lang="de-DE" sz="1633" dirty="0">
                <a:solidFill>
                  <a:srgbClr val="003560"/>
                </a:solidFill>
                <a:latin typeface="Arial" panose="020B0604020202020204" pitchFamily="34" charset="0"/>
              </a:rPr>
              <a:t>Zuständigkeit des BVerfG, Art 93 Abs. 1 Nr. 2, § 13 Nr. 6 BVerfGG</a:t>
            </a:r>
          </a:p>
          <a:p>
            <a:pPr marL="466515" indent="-466515">
              <a:buFontTx/>
              <a:buAutoNum type="romanUcPeriod"/>
              <a:defRPr/>
            </a:pPr>
            <a:r>
              <a:rPr lang="de-DE" sz="1633" dirty="0">
                <a:solidFill>
                  <a:srgbClr val="003560"/>
                </a:solidFill>
                <a:latin typeface="Arial" panose="020B0604020202020204" pitchFamily="34" charset="0"/>
              </a:rPr>
              <a:t>Antragsberechtigung, Art 93 Abs. 1 Nr. 2 GG, § 76 Abs. 1 BVerfGG</a:t>
            </a:r>
          </a:p>
          <a:p>
            <a:pPr marL="767447" lvl="1" indent="-311010">
              <a:buFont typeface="Arial" panose="020B0604020202020204" pitchFamily="34" charset="0"/>
              <a:buChar char="•"/>
              <a:defRPr/>
            </a:pPr>
            <a:r>
              <a:rPr lang="de-DE" sz="1633" dirty="0">
                <a:solidFill>
                  <a:srgbClr val="003560"/>
                </a:solidFill>
                <a:latin typeface="Arial" panose="020B0604020202020204" pitchFamily="34" charset="0"/>
              </a:rPr>
              <a:t>Bundesregierung</a:t>
            </a:r>
          </a:p>
          <a:p>
            <a:pPr marL="767447" lvl="1" indent="-311010">
              <a:buFont typeface="Arial" panose="020B0604020202020204" pitchFamily="34" charset="0"/>
              <a:buChar char="•"/>
              <a:defRPr/>
            </a:pPr>
            <a:r>
              <a:rPr lang="de-DE" sz="1633" b="1" dirty="0">
                <a:solidFill>
                  <a:srgbClr val="003560"/>
                </a:solidFill>
                <a:latin typeface="Arial" panose="020B0604020202020204" pitchFamily="34" charset="0"/>
              </a:rPr>
              <a:t>Landesregierung </a:t>
            </a:r>
            <a:r>
              <a:rPr lang="de-DE" sz="1633" b="1" dirty="0">
                <a:solidFill>
                  <a:srgbClr val="003560"/>
                </a:solidFill>
                <a:latin typeface="Arial" panose="020B0604020202020204" pitchFamily="34" charset="0"/>
                <a:sym typeface="Wingdings" panose="05000000000000000000" pitchFamily="2" charset="2"/>
              </a:rPr>
              <a:t> (+)</a:t>
            </a:r>
            <a:endParaRPr lang="de-DE" sz="1633" b="1" dirty="0">
              <a:solidFill>
                <a:srgbClr val="003560"/>
              </a:solidFill>
              <a:latin typeface="Arial" panose="020B0604020202020204" pitchFamily="34" charset="0"/>
            </a:endParaRPr>
          </a:p>
          <a:p>
            <a:pPr marL="767447" lvl="1" indent="-311010">
              <a:buFont typeface="Arial" panose="020B0604020202020204" pitchFamily="34" charset="0"/>
              <a:buChar char="•"/>
              <a:defRPr/>
            </a:pPr>
            <a:r>
              <a:rPr lang="de-DE" sz="1633" dirty="0">
                <a:solidFill>
                  <a:srgbClr val="003560"/>
                </a:solidFill>
                <a:latin typeface="Arial" panose="020B0604020202020204" pitchFamily="34" charset="0"/>
              </a:rPr>
              <a:t>Viertel der Mitglieder des Bundestages</a:t>
            </a:r>
          </a:p>
          <a:p>
            <a:pPr>
              <a:defRPr/>
            </a:pPr>
            <a:r>
              <a:rPr lang="de-DE" sz="1633" dirty="0">
                <a:solidFill>
                  <a:srgbClr val="003560"/>
                </a:solidFill>
                <a:latin typeface="Arial" panose="020B0604020202020204" pitchFamily="34" charset="0"/>
              </a:rPr>
              <a:t>III. Antragsgegenstand (Prüfungsgegenstand), Art, 93 Abs. 1 Nr. 2, § 76 Abs. 1 BVerfGG</a:t>
            </a:r>
          </a:p>
          <a:p>
            <a:pPr>
              <a:defRPr/>
            </a:pPr>
            <a:r>
              <a:rPr lang="de-DE" sz="1633" b="1" dirty="0">
                <a:solidFill>
                  <a:srgbClr val="003560"/>
                </a:solidFill>
                <a:latin typeface="Arial" panose="020B0604020202020204" pitchFamily="34" charset="0"/>
              </a:rPr>
              <a:t>Siehe Wortlaut! </a:t>
            </a:r>
            <a:r>
              <a:rPr lang="de-DE" sz="1633" b="1" dirty="0">
                <a:solidFill>
                  <a:srgbClr val="003560"/>
                </a:solidFill>
                <a:latin typeface="Arial" panose="020B0604020202020204" pitchFamily="34" charset="0"/>
                <a:sym typeface="Wingdings" panose="05000000000000000000" pitchFamily="2" charset="2"/>
              </a:rPr>
              <a:t> Bundesrecht oder Landesrecht</a:t>
            </a:r>
            <a:endParaRPr lang="de-DE" sz="1633" b="1" dirty="0">
              <a:solidFill>
                <a:srgbClr val="003560"/>
              </a:solidFill>
              <a:latin typeface="Arial" panose="020B0604020202020204" pitchFamily="34" charset="0"/>
            </a:endParaRPr>
          </a:p>
          <a:p>
            <a:pPr>
              <a:defRPr/>
            </a:pPr>
            <a:r>
              <a:rPr lang="de-DE" sz="1633" dirty="0">
                <a:solidFill>
                  <a:srgbClr val="003560"/>
                </a:solidFill>
                <a:latin typeface="Arial" panose="020B0604020202020204" pitchFamily="34" charset="0"/>
              </a:rPr>
              <a:t>Hier: KI-Gesetz in Form eines </a:t>
            </a:r>
            <a:r>
              <a:rPr lang="de-DE" sz="1633" b="1" dirty="0">
                <a:solidFill>
                  <a:srgbClr val="003560"/>
                </a:solidFill>
                <a:latin typeface="Arial" panose="020B0604020202020204" pitchFamily="34" charset="0"/>
              </a:rPr>
              <a:t>formellen Parlamentsgesetzes des Bundes </a:t>
            </a:r>
            <a:r>
              <a:rPr lang="de-DE" sz="1633" dirty="0">
                <a:solidFill>
                  <a:srgbClr val="003560"/>
                </a:solidFill>
                <a:latin typeface="Arial" panose="020B0604020202020204" pitchFamily="34" charset="0"/>
              </a:rPr>
              <a:t>(+)</a:t>
            </a:r>
            <a:r>
              <a:rPr lang="de-DE" sz="1633"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feld 1">
            <a:extLst>
              <a:ext uri="{FF2B5EF4-FFF2-40B4-BE49-F238E27FC236}">
                <a16:creationId xmlns:a16="http://schemas.microsoft.com/office/drawing/2014/main" id="{67DB3545-599E-4123-911F-AE1B91968AE3}"/>
              </a:ext>
            </a:extLst>
          </p:cNvPr>
          <p:cNvSpPr txBox="1">
            <a:spLocks noChangeArrowheads="1"/>
          </p:cNvSpPr>
          <p:nvPr/>
        </p:nvSpPr>
        <p:spPr bwMode="auto">
          <a:xfrm>
            <a:off x="3093195" y="1427198"/>
            <a:ext cx="6005610" cy="594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de-DE" altLang="de-DE" sz="1633" b="1" dirty="0">
                <a:solidFill>
                  <a:srgbClr val="003560"/>
                </a:solidFill>
                <a:latin typeface="Arial" panose="020B0604020202020204" pitchFamily="34" charset="0"/>
              </a:rPr>
              <a:t>Welches sind die typischen staatsorganisationsrechtlichen Fragestellungen?</a:t>
            </a:r>
          </a:p>
        </p:txBody>
      </p:sp>
      <p:graphicFrame>
        <p:nvGraphicFramePr>
          <p:cNvPr id="4" name="Diagramm 3">
            <a:extLst>
              <a:ext uri="{FF2B5EF4-FFF2-40B4-BE49-F238E27FC236}">
                <a16:creationId xmlns:a16="http://schemas.microsoft.com/office/drawing/2014/main" id="{851E588F-E695-4F70-BA5F-612A5BBEAF67}"/>
              </a:ext>
            </a:extLst>
          </p:cNvPr>
          <p:cNvGraphicFramePr/>
          <p:nvPr>
            <p:extLst>
              <p:ext uri="{D42A27DB-BD31-4B8C-83A1-F6EECF244321}">
                <p14:modId xmlns:p14="http://schemas.microsoft.com/office/powerpoint/2010/main" val="1982935846"/>
              </p:ext>
            </p:extLst>
          </p:nvPr>
        </p:nvGraphicFramePr>
        <p:xfrm>
          <a:off x="2268511" y="2452342"/>
          <a:ext cx="7654978" cy="3494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Grafik 2" descr="Schließen">
            <a:extLst>
              <a:ext uri="{FF2B5EF4-FFF2-40B4-BE49-F238E27FC236}">
                <a16:creationId xmlns:a16="http://schemas.microsoft.com/office/drawing/2014/main" id="{F14663B1-BFD0-4326-9EC9-096051510AB6}"/>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332879" y="2718145"/>
            <a:ext cx="829353" cy="829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descr="Schließen">
            <a:extLst>
              <a:ext uri="{FF2B5EF4-FFF2-40B4-BE49-F238E27FC236}">
                <a16:creationId xmlns:a16="http://schemas.microsoft.com/office/drawing/2014/main" id="{541A4567-5DDB-42B5-822C-C057AFAB008D}"/>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332879" y="4291323"/>
            <a:ext cx="829353" cy="829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feld 2">
            <a:extLst>
              <a:ext uri="{FF2B5EF4-FFF2-40B4-BE49-F238E27FC236}">
                <a16:creationId xmlns:a16="http://schemas.microsoft.com/office/drawing/2014/main" id="{8F23F00B-BB3D-4364-9DEC-7041BE311737}"/>
              </a:ext>
            </a:extLst>
          </p:cNvPr>
          <p:cNvSpPr txBox="1">
            <a:spLocks noChangeArrowheads="1"/>
          </p:cNvSpPr>
          <p:nvPr/>
        </p:nvSpPr>
        <p:spPr bwMode="auto">
          <a:xfrm>
            <a:off x="2265283" y="1665551"/>
            <a:ext cx="7661435" cy="4112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de-DE" altLang="de-DE" sz="1633" b="1" dirty="0">
                <a:solidFill>
                  <a:srgbClr val="003560"/>
                </a:solidFill>
                <a:latin typeface="Arial" panose="020B0604020202020204" pitchFamily="34" charset="0"/>
              </a:rPr>
              <a:t>Lösung Fall I</a:t>
            </a:r>
          </a:p>
          <a:p>
            <a:pPr>
              <a:defRPr/>
            </a:pPr>
            <a:endParaRPr lang="de-DE" altLang="de-DE" sz="1633" b="1" dirty="0">
              <a:solidFill>
                <a:srgbClr val="003560"/>
              </a:solidFill>
              <a:latin typeface="Arial" panose="020B0604020202020204" pitchFamily="34" charset="0"/>
            </a:endParaRPr>
          </a:p>
          <a:p>
            <a:pPr>
              <a:defRPr/>
            </a:pPr>
            <a:r>
              <a:rPr lang="de-DE" altLang="de-DE" sz="1633" dirty="0">
                <a:solidFill>
                  <a:srgbClr val="003560"/>
                </a:solidFill>
                <a:latin typeface="Arial" panose="020B0604020202020204" pitchFamily="34" charset="0"/>
              </a:rPr>
              <a:t>IV. Antragsgrund (Antragsbefugnis)</a:t>
            </a:r>
          </a:p>
          <a:p>
            <a:pPr>
              <a:defRPr/>
            </a:pPr>
            <a:r>
              <a:rPr lang="de-DE" altLang="de-DE" sz="1633" dirty="0">
                <a:solidFill>
                  <a:srgbClr val="003560"/>
                </a:solidFill>
                <a:latin typeface="Arial" panose="020B0604020202020204" pitchFamily="34" charset="0"/>
              </a:rPr>
              <a:t>(„Ohne jeden Anlass kann die abstrakte Normenkontrolle nicht</a:t>
            </a:r>
            <a:r>
              <a:rPr lang="de-DE" altLang="de-DE" sz="1633" b="1" dirty="0">
                <a:solidFill>
                  <a:srgbClr val="003560"/>
                </a:solidFill>
                <a:latin typeface="Arial" panose="020B0604020202020204" pitchFamily="34" charset="0"/>
              </a:rPr>
              <a:t> ‘vom Zaun gebrochen werden‘ </a:t>
            </a:r>
            <a:r>
              <a:rPr lang="de-DE" altLang="de-DE" sz="1633" dirty="0">
                <a:solidFill>
                  <a:srgbClr val="003560"/>
                </a:solidFill>
                <a:latin typeface="Arial" panose="020B0604020202020204" pitchFamily="34" charset="0"/>
              </a:rPr>
              <a:t>“; </a:t>
            </a:r>
            <a:r>
              <a:rPr lang="de-DE" altLang="de-DE" sz="1633" i="1" dirty="0" err="1">
                <a:solidFill>
                  <a:srgbClr val="003560"/>
                </a:solidFill>
                <a:latin typeface="Arial" panose="020B0604020202020204" pitchFamily="34" charset="0"/>
              </a:rPr>
              <a:t>Gröpl</a:t>
            </a:r>
            <a:r>
              <a:rPr lang="de-DE" altLang="de-DE" sz="1633" dirty="0">
                <a:solidFill>
                  <a:srgbClr val="003560"/>
                </a:solidFill>
                <a:latin typeface="Arial" panose="020B0604020202020204" pitchFamily="34" charset="0"/>
              </a:rPr>
              <a:t>, </a:t>
            </a:r>
            <a:r>
              <a:rPr lang="de-DE" altLang="de-DE" sz="1633" dirty="0" err="1">
                <a:solidFill>
                  <a:srgbClr val="003560"/>
                </a:solidFill>
                <a:latin typeface="Arial" panose="020B0604020202020204" pitchFamily="34" charset="0"/>
              </a:rPr>
              <a:t>StaatsR</a:t>
            </a:r>
            <a:r>
              <a:rPr lang="de-DE" altLang="de-DE" sz="1633" dirty="0">
                <a:solidFill>
                  <a:srgbClr val="003560"/>
                </a:solidFill>
                <a:latin typeface="Arial" panose="020B0604020202020204" pitchFamily="34" charset="0"/>
              </a:rPr>
              <a:t> I, 12. Aufl. 2020, Rn. 1534)</a:t>
            </a:r>
          </a:p>
          <a:p>
            <a:pPr>
              <a:defRPr/>
            </a:pPr>
            <a:endParaRPr lang="de-DE" altLang="de-DE" sz="1633" dirty="0">
              <a:solidFill>
                <a:srgbClr val="003560"/>
              </a:solidFill>
              <a:latin typeface="Arial" panose="020B0604020202020204" pitchFamily="34" charset="0"/>
            </a:endParaRPr>
          </a:p>
          <a:p>
            <a:pPr>
              <a:defRPr/>
            </a:pPr>
            <a:r>
              <a:rPr lang="de-DE" altLang="de-DE" sz="1633" b="1" dirty="0">
                <a:solidFill>
                  <a:srgbClr val="003560"/>
                </a:solidFill>
                <a:latin typeface="Arial" panose="020B0604020202020204" pitchFamily="34" charset="0"/>
              </a:rPr>
              <a:t>Wieder Wortlaut!!! </a:t>
            </a:r>
          </a:p>
          <a:p>
            <a:pPr marL="285750" indent="-285750">
              <a:buFont typeface="Arial" panose="020B0604020202020204" pitchFamily="34" charset="0"/>
              <a:buChar char="•"/>
              <a:defRPr/>
            </a:pPr>
            <a:r>
              <a:rPr lang="de-DE" altLang="de-DE" sz="1633" b="1" dirty="0">
                <a:solidFill>
                  <a:srgbClr val="003560"/>
                </a:solidFill>
                <a:latin typeface="Arial" panose="020B0604020202020204" pitchFamily="34" charset="0"/>
              </a:rPr>
              <a:t>Art. 93 Abs. 1 Nr. 2 GG </a:t>
            </a:r>
            <a:r>
              <a:rPr lang="de-DE" altLang="de-DE" sz="1633" b="1" dirty="0">
                <a:solidFill>
                  <a:srgbClr val="003560"/>
                </a:solidFill>
                <a:latin typeface="Arial" panose="020B0604020202020204" pitchFamily="34" charset="0"/>
                <a:sym typeface="Wingdings" panose="05000000000000000000" pitchFamily="2" charset="2"/>
              </a:rPr>
              <a:t> </a:t>
            </a:r>
            <a:r>
              <a:rPr lang="de-DE" altLang="de-DE" sz="1633" i="1" dirty="0">
                <a:solidFill>
                  <a:srgbClr val="003560"/>
                </a:solidFill>
                <a:latin typeface="Arial" panose="020B0604020202020204" pitchFamily="34" charset="0"/>
                <a:sym typeface="Wingdings" panose="05000000000000000000" pitchFamily="2" charset="2"/>
              </a:rPr>
              <a:t>„…Meinungsverschiedenheiten oder Zweifeln...“  (weiter gefasst)</a:t>
            </a:r>
            <a:endParaRPr lang="de-DE" altLang="de-DE" sz="1633" b="1" i="1" dirty="0">
              <a:solidFill>
                <a:srgbClr val="003560"/>
              </a:solidFill>
              <a:latin typeface="Arial" panose="020B0604020202020204" pitchFamily="34" charset="0"/>
              <a:sym typeface="Wingdings" panose="05000000000000000000" pitchFamily="2" charset="2"/>
            </a:endParaRPr>
          </a:p>
          <a:p>
            <a:pPr marL="285750" indent="-285750">
              <a:buFont typeface="Arial" panose="020B0604020202020204" pitchFamily="34" charset="0"/>
              <a:buChar char="•"/>
              <a:defRPr/>
            </a:pPr>
            <a:r>
              <a:rPr lang="de-DE" altLang="de-DE" sz="1633" b="1" i="1" dirty="0">
                <a:solidFill>
                  <a:srgbClr val="003560"/>
                </a:solidFill>
                <a:latin typeface="Arial" panose="020B0604020202020204" pitchFamily="34" charset="0"/>
                <a:sym typeface="Wingdings" panose="05000000000000000000" pitchFamily="2" charset="2"/>
              </a:rPr>
              <a:t>§ 76 Abs. 1 Nr. 1 BVerfGG  </a:t>
            </a:r>
            <a:r>
              <a:rPr lang="de-DE" altLang="de-DE" sz="1633" i="1" dirty="0">
                <a:solidFill>
                  <a:srgbClr val="003560"/>
                </a:solidFill>
                <a:latin typeface="Arial" panose="020B0604020202020204" pitchFamily="34" charset="0"/>
                <a:sym typeface="Wingdings" panose="05000000000000000000" pitchFamily="2" charset="2"/>
              </a:rPr>
              <a:t>„…für nichtig halten…“  (enger gefasst)</a:t>
            </a:r>
          </a:p>
          <a:p>
            <a:pPr marL="285750" indent="-285750">
              <a:buFont typeface="Arial" panose="020B0604020202020204" pitchFamily="34" charset="0"/>
              <a:buChar char="•"/>
              <a:defRPr/>
            </a:pPr>
            <a:endParaRPr lang="de-DE" altLang="de-DE" sz="1633" b="1" i="1" dirty="0">
              <a:solidFill>
                <a:srgbClr val="003560"/>
              </a:solidFill>
              <a:latin typeface="Arial" panose="020B0604020202020204" pitchFamily="34" charset="0"/>
              <a:sym typeface="Wingdings" panose="05000000000000000000" pitchFamily="2" charset="2"/>
            </a:endParaRPr>
          </a:p>
          <a:p>
            <a:pPr>
              <a:defRPr/>
            </a:pPr>
            <a:r>
              <a:rPr lang="de-DE" altLang="de-DE" sz="1633" b="1" dirty="0">
                <a:solidFill>
                  <a:srgbClr val="003560"/>
                </a:solidFill>
                <a:latin typeface="Arial" panose="020B0604020202020204" pitchFamily="34" charset="0"/>
                <a:sym typeface="Wingdings" panose="05000000000000000000" pitchFamily="2" charset="2"/>
              </a:rPr>
              <a:t>Welchen Anforderungen muss der Ast. entsprechen? </a:t>
            </a:r>
          </a:p>
          <a:p>
            <a:pPr algn="ctr">
              <a:defRPr/>
            </a:pPr>
            <a:endParaRPr lang="de-DE" altLang="de-DE" sz="1633" b="1" dirty="0">
              <a:solidFill>
                <a:srgbClr val="003560"/>
              </a:solidFill>
              <a:latin typeface="Arial" panose="020B0604020202020204" pitchFamily="34" charset="0"/>
              <a:sym typeface="Wingdings" panose="05000000000000000000" pitchFamily="2" charset="2"/>
            </a:endParaRPr>
          </a:p>
          <a:p>
            <a:pPr>
              <a:defRPr/>
            </a:pPr>
            <a:r>
              <a:rPr lang="de-DE" altLang="de-DE" sz="1633" dirty="0">
                <a:solidFill>
                  <a:srgbClr val="003560"/>
                </a:solidFill>
                <a:latin typeface="Arial" panose="020B0604020202020204" pitchFamily="34" charset="0"/>
                <a:sym typeface="Wingdings" panose="05000000000000000000" pitchFamily="2" charset="2"/>
              </a:rPr>
              <a:t> Ausreichend: 93 Abs. 1 Nr. 2 GG. Ein einfaches Bundesgesetz (BVerfGG) kann nicht die Anforderungen des GG einschränken!  Normenhierarchie!</a:t>
            </a:r>
          </a:p>
          <a:p>
            <a:pPr>
              <a:defRPr/>
            </a:pPr>
            <a:endParaRPr lang="de-DE" altLang="de-DE" sz="1633" i="1" dirty="0">
              <a:solidFill>
                <a:srgbClr val="003560"/>
              </a:solidFill>
              <a:latin typeface="Arial" panose="020B0604020202020204" pitchFamily="34" charset="0"/>
              <a:sym typeface="Wingdings" panose="05000000000000000000"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6">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86">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638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feld 1">
            <a:extLst>
              <a:ext uri="{FF2B5EF4-FFF2-40B4-BE49-F238E27FC236}">
                <a16:creationId xmlns:a16="http://schemas.microsoft.com/office/drawing/2014/main" id="{DA5EA337-B0EB-4BF5-95D6-A639248484F1}"/>
              </a:ext>
            </a:extLst>
          </p:cNvPr>
          <p:cNvSpPr txBox="1">
            <a:spLocks noChangeArrowheads="1"/>
          </p:cNvSpPr>
          <p:nvPr/>
        </p:nvSpPr>
        <p:spPr bwMode="auto">
          <a:xfrm>
            <a:off x="1917314" y="1246896"/>
            <a:ext cx="8357371" cy="4364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de-DE" altLang="de-DE" sz="1633" b="1" dirty="0">
                <a:solidFill>
                  <a:srgbClr val="003560"/>
                </a:solidFill>
                <a:latin typeface="Arial" panose="020B0604020202020204" pitchFamily="34" charset="0"/>
              </a:rPr>
              <a:t>Lösung Fall I</a:t>
            </a: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IV. Antragsgrund (</a:t>
            </a:r>
            <a:r>
              <a:rPr lang="de-DE" altLang="de-DE" sz="1633" i="1" dirty="0">
                <a:solidFill>
                  <a:srgbClr val="003560"/>
                </a:solidFill>
                <a:latin typeface="Arial" panose="020B0604020202020204" pitchFamily="34" charset="0"/>
              </a:rPr>
              <a:t>Fortsetzung</a:t>
            </a:r>
            <a:r>
              <a:rPr lang="de-DE" altLang="de-DE" sz="1633" dirty="0">
                <a:solidFill>
                  <a:srgbClr val="003560"/>
                </a:solidFill>
                <a:latin typeface="Arial" panose="020B0604020202020204" pitchFamily="34" charset="0"/>
              </a:rPr>
              <a:t>)</a:t>
            </a:r>
          </a:p>
          <a:p>
            <a:r>
              <a:rPr lang="de-DE" altLang="de-DE" sz="1633" dirty="0">
                <a:solidFill>
                  <a:srgbClr val="003560"/>
                </a:solidFill>
                <a:latin typeface="Arial" panose="020B0604020202020204" pitchFamily="34" charset="0"/>
              </a:rPr>
              <a:t>Die Landesregierung müsste also an der Verfassungsmäßigkeit des KI-Gesetzes zweifeln oder es müssten Meinungsverschiedenheiten bezüglich der Verfassungsmäßigkeit des KI-Gesetzes bestehen. </a:t>
            </a:r>
          </a:p>
          <a:p>
            <a:r>
              <a:rPr lang="de-DE" altLang="de-DE" sz="1633" dirty="0">
                <a:solidFill>
                  <a:srgbClr val="003560"/>
                </a:solidFill>
                <a:latin typeface="Arial" panose="020B0604020202020204" pitchFamily="34" charset="0"/>
              </a:rPr>
              <a:t>Indes trägt die Landesregierung nur vor, dass sie selbst Initiatorin </a:t>
            </a:r>
            <a:r>
              <a:rPr lang="de-DE" altLang="de-DE" sz="1633">
                <a:solidFill>
                  <a:srgbClr val="003560"/>
                </a:solidFill>
                <a:latin typeface="Arial" panose="020B0604020202020204" pitchFamily="34" charset="0"/>
              </a:rPr>
              <a:t>eines solchen </a:t>
            </a:r>
            <a:r>
              <a:rPr lang="de-DE" altLang="de-DE" sz="1633" dirty="0">
                <a:solidFill>
                  <a:srgbClr val="003560"/>
                </a:solidFill>
                <a:latin typeface="Arial" panose="020B0604020202020204" pitchFamily="34" charset="0"/>
              </a:rPr>
              <a:t>Gesetztes sein will und nur deswegen die Nichtigkeitserklärung seitens des BVerfG begehrt. Bedenken bezüglich der Verfassungsmäßigkeit hat sie ausweislich des Sachverhaltes nicht. Daher liegt kein Antragsgrund vor.</a:t>
            </a: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V. Zwischenergebnis</a:t>
            </a:r>
          </a:p>
          <a:p>
            <a:r>
              <a:rPr lang="de-DE" altLang="de-DE" sz="1633" dirty="0">
                <a:solidFill>
                  <a:srgbClr val="003560"/>
                </a:solidFill>
                <a:latin typeface="Arial" panose="020B0604020202020204" pitchFamily="34" charset="0"/>
              </a:rPr>
              <a:t>In Ermangelung eines Antragsgrundes ist der Antrag unzulässig.</a:t>
            </a:r>
          </a:p>
          <a:p>
            <a:endParaRPr lang="de-DE" altLang="de-DE" sz="1633" dirty="0">
              <a:solidFill>
                <a:srgbClr val="003560"/>
              </a:solidFill>
              <a:latin typeface="Arial" panose="020B0604020202020204" pitchFamily="34" charset="0"/>
            </a:endParaRPr>
          </a:p>
          <a:p>
            <a:r>
              <a:rPr lang="de-DE" altLang="de-DE" sz="1633" dirty="0">
                <a:solidFill>
                  <a:srgbClr val="003560"/>
                </a:solidFill>
                <a:latin typeface="Arial" panose="020B0604020202020204" pitchFamily="34" charset="0"/>
              </a:rPr>
              <a:t>B. Ergebnis</a:t>
            </a:r>
          </a:p>
          <a:p>
            <a:r>
              <a:rPr lang="de-DE" altLang="de-DE" sz="1633" dirty="0">
                <a:solidFill>
                  <a:srgbClr val="003560"/>
                </a:solidFill>
                <a:latin typeface="Arial" panose="020B0604020202020204" pitchFamily="34" charset="0"/>
              </a:rPr>
              <a:t>Der Antrag der Landesregierung hat keinen Erfolg.</a:t>
            </a:r>
          </a:p>
          <a:p>
            <a:endParaRPr lang="de-DE" altLang="de-DE" sz="1633"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0">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7410">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7410">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7410">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741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feld 2">
            <a:extLst>
              <a:ext uri="{FF2B5EF4-FFF2-40B4-BE49-F238E27FC236}">
                <a16:creationId xmlns:a16="http://schemas.microsoft.com/office/drawing/2014/main" id="{56FF1AAC-7EBE-4085-9C6E-CE262CAADECB}"/>
              </a:ext>
            </a:extLst>
          </p:cNvPr>
          <p:cNvSpPr txBox="1">
            <a:spLocks noChangeArrowheads="1"/>
          </p:cNvSpPr>
          <p:nvPr/>
        </p:nvSpPr>
        <p:spPr bwMode="auto">
          <a:xfrm>
            <a:off x="2340875" y="1735019"/>
            <a:ext cx="6917034"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b="1" dirty="0">
                <a:solidFill>
                  <a:srgbClr val="003560"/>
                </a:solidFill>
                <a:latin typeface="Arial" panose="020B0604020202020204" pitchFamily="34" charset="0"/>
              </a:rPr>
              <a:t>Welche Klausurkonstellationen sind typisch?</a:t>
            </a:r>
          </a:p>
        </p:txBody>
      </p:sp>
      <p:sp>
        <p:nvSpPr>
          <p:cNvPr id="8195" name="Textfeld 3">
            <a:extLst>
              <a:ext uri="{FF2B5EF4-FFF2-40B4-BE49-F238E27FC236}">
                <a16:creationId xmlns:a16="http://schemas.microsoft.com/office/drawing/2014/main" id="{E25681B0-2DAD-41BF-A361-3337C3BEAF17}"/>
              </a:ext>
            </a:extLst>
          </p:cNvPr>
          <p:cNvSpPr txBox="1">
            <a:spLocks noChangeArrowheads="1"/>
          </p:cNvSpPr>
          <p:nvPr/>
        </p:nvSpPr>
        <p:spPr bwMode="auto">
          <a:xfrm>
            <a:off x="2340876" y="2449183"/>
            <a:ext cx="6204308" cy="594906"/>
          </a:xfrm>
          <a:prstGeom prst="rect">
            <a:avLst/>
          </a:prstGeom>
          <a:solidFill>
            <a:srgbClr val="00356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b="1" dirty="0">
                <a:solidFill>
                  <a:srgbClr val="E7E7E7"/>
                </a:solidFill>
                <a:latin typeface="Arial" panose="020B0604020202020204" pitchFamily="34" charset="0"/>
              </a:rPr>
              <a:t>1. Frage nach der Vereinbarkeit einer Maßnahme mit einer </a:t>
            </a:r>
            <a:r>
              <a:rPr lang="de-DE" altLang="de-DE" sz="1633" i="1" u="sng" dirty="0">
                <a:solidFill>
                  <a:srgbClr val="E7E7E7"/>
                </a:solidFill>
                <a:latin typeface="Arial" panose="020B0604020202020204" pitchFamily="34" charset="0"/>
              </a:rPr>
              <a:t>konkreten</a:t>
            </a:r>
            <a:r>
              <a:rPr lang="de-DE" altLang="de-DE" sz="1633" b="1" dirty="0">
                <a:solidFill>
                  <a:srgbClr val="E7E7E7"/>
                </a:solidFill>
                <a:latin typeface="Arial" panose="020B0604020202020204" pitchFamily="34" charset="0"/>
              </a:rPr>
              <a:t> staatsorganisationsrechtlichen Bestimmung.</a:t>
            </a:r>
          </a:p>
        </p:txBody>
      </p:sp>
      <p:sp>
        <p:nvSpPr>
          <p:cNvPr id="8196" name="Textfeld 4">
            <a:extLst>
              <a:ext uri="{FF2B5EF4-FFF2-40B4-BE49-F238E27FC236}">
                <a16:creationId xmlns:a16="http://schemas.microsoft.com/office/drawing/2014/main" id="{A9ED7404-8101-4D1C-9115-8E600BD42724}"/>
              </a:ext>
            </a:extLst>
          </p:cNvPr>
          <p:cNvSpPr txBox="1">
            <a:spLocks noChangeArrowheads="1"/>
          </p:cNvSpPr>
          <p:nvPr/>
        </p:nvSpPr>
        <p:spPr bwMode="auto">
          <a:xfrm>
            <a:off x="2340875" y="3562186"/>
            <a:ext cx="5012591" cy="594906"/>
          </a:xfrm>
          <a:prstGeom prst="rect">
            <a:avLst/>
          </a:prstGeom>
          <a:solidFill>
            <a:srgbClr val="0035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altLang="de-DE" sz="1633" b="1" dirty="0">
                <a:solidFill>
                  <a:srgbClr val="E7E7E7"/>
                </a:solidFill>
                <a:latin typeface="Arial" panose="020B0604020202020204" pitchFamily="34" charset="0"/>
              </a:rPr>
              <a:t>2. Frage nach der Vereinbarkeit einer Maßnahme</a:t>
            </a:r>
          </a:p>
          <a:p>
            <a:r>
              <a:rPr lang="de-DE" altLang="de-DE" sz="1633" b="1" dirty="0">
                <a:solidFill>
                  <a:srgbClr val="E7E7E7"/>
                </a:solidFill>
                <a:latin typeface="Arial" panose="020B0604020202020204" pitchFamily="34" charset="0"/>
              </a:rPr>
              <a:t> </a:t>
            </a:r>
            <a:r>
              <a:rPr lang="de-DE" altLang="de-DE" sz="1633" i="1" u="sng" dirty="0">
                <a:solidFill>
                  <a:srgbClr val="E7E7E7"/>
                </a:solidFill>
                <a:latin typeface="Arial" panose="020B0604020202020204" pitchFamily="34" charset="0"/>
              </a:rPr>
              <a:t>allgemein</a:t>
            </a:r>
            <a:r>
              <a:rPr lang="de-DE" altLang="de-DE" sz="1633" b="1" dirty="0">
                <a:solidFill>
                  <a:srgbClr val="E7E7E7"/>
                </a:solidFill>
                <a:latin typeface="Arial" panose="020B0604020202020204" pitchFamily="34" charset="0"/>
              </a:rPr>
              <a:t> mit der Verfassung.</a:t>
            </a:r>
          </a:p>
        </p:txBody>
      </p:sp>
      <p:sp>
        <p:nvSpPr>
          <p:cNvPr id="8197" name="Textfeld 5">
            <a:extLst>
              <a:ext uri="{FF2B5EF4-FFF2-40B4-BE49-F238E27FC236}">
                <a16:creationId xmlns:a16="http://schemas.microsoft.com/office/drawing/2014/main" id="{A883FDFC-4A2D-4AE6-A82E-AE401AA26950}"/>
              </a:ext>
            </a:extLst>
          </p:cNvPr>
          <p:cNvSpPr txBox="1">
            <a:spLocks noChangeArrowheads="1"/>
          </p:cNvSpPr>
          <p:nvPr/>
        </p:nvSpPr>
        <p:spPr bwMode="auto">
          <a:xfrm>
            <a:off x="2340876" y="4675190"/>
            <a:ext cx="6204308" cy="594906"/>
          </a:xfrm>
          <a:prstGeom prst="rect">
            <a:avLst/>
          </a:prstGeom>
          <a:solidFill>
            <a:srgbClr val="00356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1633" b="1" dirty="0">
                <a:solidFill>
                  <a:srgbClr val="E7E7E7"/>
                </a:solidFill>
                <a:latin typeface="Arial" panose="020B0604020202020204" pitchFamily="34" charset="0"/>
              </a:rPr>
              <a:t>3. Frage, ob ein Verfassungsorgan in seinen staatsorganisationsrechtlichen Rechten verletzt worden ist.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6" grpId="0" animBg="1"/>
      <p:bldP spid="819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feld 1">
            <a:extLst>
              <a:ext uri="{FF2B5EF4-FFF2-40B4-BE49-F238E27FC236}">
                <a16:creationId xmlns:a16="http://schemas.microsoft.com/office/drawing/2014/main" id="{2384B50D-ACF8-4B4A-A672-5D69F0F0A4EC}"/>
              </a:ext>
            </a:extLst>
          </p:cNvPr>
          <p:cNvSpPr txBox="1">
            <a:spLocks noChangeArrowheads="1"/>
          </p:cNvSpPr>
          <p:nvPr/>
        </p:nvSpPr>
        <p:spPr bwMode="auto">
          <a:xfrm>
            <a:off x="4571200" y="2922258"/>
            <a:ext cx="3049600" cy="101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e-DE" altLang="de-DE" sz="5986" dirty="0">
                <a:solidFill>
                  <a:srgbClr val="003560"/>
                </a:solidFill>
                <a:latin typeface="Arial" panose="020B0604020202020204" pitchFamily="34" charset="0"/>
              </a:rPr>
              <a:t>Fragen?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A4C64443-9974-4DEA-AB7A-18C821063C1E}"/>
              </a:ext>
            </a:extLst>
          </p:cNvPr>
          <p:cNvSpPr txBox="1"/>
          <p:nvPr/>
        </p:nvSpPr>
        <p:spPr>
          <a:xfrm>
            <a:off x="2020508" y="1735019"/>
            <a:ext cx="8150985" cy="3861635"/>
          </a:xfrm>
          <a:prstGeom prst="rect">
            <a:avLst/>
          </a:prstGeom>
          <a:noFill/>
        </p:spPr>
        <p:txBody>
          <a:bodyPr>
            <a:spAutoFit/>
          </a:bodyPr>
          <a:lstStyle/>
          <a:p>
            <a:pPr>
              <a:defRPr/>
            </a:pPr>
            <a:r>
              <a:rPr lang="de-DE" sz="1633" b="1" dirty="0">
                <a:solidFill>
                  <a:srgbClr val="003560"/>
                </a:solidFill>
                <a:latin typeface="Arial" panose="020B0604020202020204" pitchFamily="34" charset="0"/>
              </a:rPr>
              <a:t>Anwendung</a:t>
            </a:r>
          </a:p>
          <a:p>
            <a:pPr>
              <a:defRPr/>
            </a:pPr>
            <a:endParaRPr lang="de-DE" sz="1633" b="1" u="sng" dirty="0">
              <a:solidFill>
                <a:srgbClr val="003560"/>
              </a:solidFill>
              <a:latin typeface="Arial" panose="020B0604020202020204" pitchFamily="34" charset="0"/>
            </a:endParaRPr>
          </a:p>
          <a:p>
            <a:pPr marL="414680" indent="-414680" algn="just">
              <a:buFontTx/>
              <a:buAutoNum type="arabicPeriod"/>
              <a:defRPr/>
            </a:pPr>
            <a:r>
              <a:rPr lang="de-DE" sz="1633" b="1" dirty="0">
                <a:solidFill>
                  <a:srgbClr val="003560"/>
                </a:solidFill>
                <a:latin typeface="Arial" panose="020B0604020202020204" pitchFamily="34" charset="0"/>
              </a:rPr>
              <a:t>Frage:</a:t>
            </a:r>
          </a:p>
          <a:p>
            <a:pPr algn="just">
              <a:defRPr/>
            </a:pPr>
            <a:r>
              <a:rPr lang="de-DE" sz="1633" dirty="0">
                <a:solidFill>
                  <a:srgbClr val="003560"/>
                </a:solidFill>
                <a:latin typeface="Arial" panose="020B0604020202020204" pitchFamily="34" charset="0"/>
              </a:rPr>
              <a:t>Die Landesregierung des Freistaats Bayern initiiert im bayrischen Landtag ein Gesetz, dass für die Einfuhr von Betäubungsmitteln die Todesstrafe vorsieht. Man müsse endlich wieder die Bürgerinnen und Bürger schützen und die hochfrequentierte Einfuhr von verbotenen Substanzen insb. aus Tschechien nachhaltig unterbinden.</a:t>
            </a:r>
          </a:p>
          <a:p>
            <a:pPr algn="just">
              <a:defRPr/>
            </a:pPr>
            <a:r>
              <a:rPr lang="de-DE" sz="1633" dirty="0">
                <a:solidFill>
                  <a:srgbClr val="003560"/>
                </a:solidFill>
                <a:latin typeface="Arial" panose="020B0604020202020204" pitchFamily="34" charset="0"/>
              </a:rPr>
              <a:t>Bei den Lesungen im Landtag hält die Opposition der Landesregierung die Verfassungswidrigkeit des geplanten Gesetzes vor. </a:t>
            </a:r>
          </a:p>
          <a:p>
            <a:pPr algn="just">
              <a:defRPr/>
            </a:pPr>
            <a:endParaRPr lang="de-DE" sz="1633" dirty="0">
              <a:solidFill>
                <a:srgbClr val="003560"/>
              </a:solidFill>
              <a:latin typeface="Arial" panose="020B0604020202020204" pitchFamily="34" charset="0"/>
            </a:endParaRPr>
          </a:p>
          <a:p>
            <a:pPr algn="just">
              <a:defRPr/>
            </a:pPr>
            <a:r>
              <a:rPr lang="de-DE" sz="1633" b="1" dirty="0">
                <a:solidFill>
                  <a:srgbClr val="003560"/>
                </a:solidFill>
                <a:latin typeface="Arial" panose="020B0604020202020204" pitchFamily="34" charset="0"/>
              </a:rPr>
              <a:t>Sind die Bedenken der Opposition gegen das Gesetz berechtigt?</a:t>
            </a:r>
          </a:p>
          <a:p>
            <a:pPr algn="just">
              <a:defRPr/>
            </a:pPr>
            <a:r>
              <a:rPr lang="de-DE" sz="1633" dirty="0">
                <a:solidFill>
                  <a:srgbClr val="003560"/>
                </a:solidFill>
                <a:latin typeface="Arial" panose="020B0604020202020204" pitchFamily="34" charset="0"/>
              </a:rPr>
              <a:t>Nenne die Fragestellung sowie die Konstellation!</a:t>
            </a:r>
          </a:p>
          <a:p>
            <a:pPr>
              <a:defRPr/>
            </a:pPr>
            <a:endParaRPr lang="de-DE" sz="1633" dirty="0">
              <a:solidFill>
                <a:srgbClr val="003560"/>
              </a:solidFill>
              <a:latin typeface="Arial" panose="020B0604020202020204" pitchFamily="34" charset="0"/>
            </a:endParaRPr>
          </a:p>
          <a:p>
            <a:pPr>
              <a:defRPr/>
            </a:pPr>
            <a:endParaRPr lang="de-DE" sz="1633" dirty="0">
              <a:solidFill>
                <a:srgbClr val="003560"/>
              </a:solidFill>
              <a:latin typeface="Arial" panose="020B0604020202020204" pitchFamily="34" charset="0"/>
            </a:endParaRPr>
          </a:p>
          <a:p>
            <a:pPr>
              <a:defRPr/>
            </a:pPr>
            <a:endParaRPr lang="de-DE" sz="1633" dirty="0">
              <a:solidFill>
                <a:srgbClr val="00356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7B5C1F0-417B-1460-4CFE-78406D480DD3}"/>
              </a:ext>
            </a:extLst>
          </p:cNvPr>
          <p:cNvSpPr txBox="1"/>
          <p:nvPr/>
        </p:nvSpPr>
        <p:spPr>
          <a:xfrm>
            <a:off x="1327611" y="3059668"/>
            <a:ext cx="9536778" cy="369332"/>
          </a:xfrm>
          <a:prstGeom prst="rect">
            <a:avLst/>
          </a:prstGeom>
          <a:noFill/>
        </p:spPr>
        <p:txBody>
          <a:bodyPr wrap="none" rtlCol="0">
            <a:spAutoFit/>
          </a:bodyPr>
          <a:lstStyle/>
          <a:p>
            <a:r>
              <a:rPr lang="de-DE" b="1" dirty="0">
                <a:solidFill>
                  <a:srgbClr val="003560"/>
                </a:solidFill>
              </a:rPr>
              <a:t>Lösung: </a:t>
            </a:r>
            <a:r>
              <a:rPr lang="de-DE" dirty="0">
                <a:solidFill>
                  <a:srgbClr val="003560"/>
                </a:solidFill>
              </a:rPr>
              <a:t>rein materielle Prüfung und Frage nach der Vereinbarkeit allgemein mit der Verfassung </a:t>
            </a:r>
          </a:p>
        </p:txBody>
      </p:sp>
    </p:spTree>
    <p:extLst>
      <p:ext uri="{BB962C8B-B14F-4D97-AF65-F5344CB8AC3E}">
        <p14:creationId xmlns:p14="http://schemas.microsoft.com/office/powerpoint/2010/main" val="2158756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E52B27D4-CFBC-44CA-A0AA-88D5E22A49DF}"/>
              </a:ext>
            </a:extLst>
          </p:cNvPr>
          <p:cNvSpPr txBox="1">
            <a:spLocks noChangeArrowheads="1"/>
          </p:cNvSpPr>
          <p:nvPr/>
        </p:nvSpPr>
        <p:spPr bwMode="auto">
          <a:xfrm>
            <a:off x="2029147" y="1532921"/>
            <a:ext cx="8133707" cy="4364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de-DE" altLang="de-DE" sz="1633" b="1" dirty="0">
                <a:solidFill>
                  <a:srgbClr val="003560"/>
                </a:solidFill>
                <a:latin typeface="Arial" panose="020B0604020202020204" pitchFamily="34" charset="0"/>
              </a:rPr>
              <a:t>Anwendung</a:t>
            </a:r>
          </a:p>
          <a:p>
            <a:pPr algn="just"/>
            <a:endParaRPr lang="de-DE" altLang="de-DE" sz="1633" b="1" dirty="0">
              <a:solidFill>
                <a:srgbClr val="003560"/>
              </a:solidFill>
              <a:latin typeface="Arial" panose="020B0604020202020204" pitchFamily="34" charset="0"/>
            </a:endParaRPr>
          </a:p>
          <a:p>
            <a:pPr marL="414680" indent="-414680" algn="just">
              <a:buFont typeface="+mj-lt"/>
              <a:buAutoNum type="arabicPeriod" startAt="2"/>
            </a:pPr>
            <a:r>
              <a:rPr lang="de-DE" altLang="de-DE" sz="1633" b="1" dirty="0">
                <a:solidFill>
                  <a:srgbClr val="003560"/>
                </a:solidFill>
                <a:latin typeface="Arial" panose="020B0604020202020204" pitchFamily="34" charset="0"/>
              </a:rPr>
              <a:t>Frage:</a:t>
            </a:r>
          </a:p>
          <a:p>
            <a:pPr algn="just"/>
            <a:r>
              <a:rPr lang="de-DE" altLang="de-DE" sz="1633" dirty="0">
                <a:solidFill>
                  <a:srgbClr val="003560"/>
                </a:solidFill>
                <a:latin typeface="Arial" panose="020B0604020202020204" pitchFamily="34" charset="0"/>
              </a:rPr>
              <a:t>Innenminister S ist der Ansicht, der Islam gehöre nicht zu Deutschland. Kanzlerin M sieht das entschieden anders und verbittet sich solche Äußerungen. </a:t>
            </a:r>
          </a:p>
          <a:p>
            <a:pPr algn="just"/>
            <a:r>
              <a:rPr lang="de-DE" altLang="de-DE" sz="1633" dirty="0">
                <a:solidFill>
                  <a:srgbClr val="003560"/>
                </a:solidFill>
                <a:latin typeface="Arial" panose="020B0604020202020204" pitchFamily="34" charset="0"/>
              </a:rPr>
              <a:t>Am nächsten Abend sitzt S erneut in einer Talkshow und bekräftigt seinen Standpunkt und plädiert für das Verbot des Islams in Deutschland. </a:t>
            </a:r>
          </a:p>
          <a:p>
            <a:pPr algn="just"/>
            <a:r>
              <a:rPr lang="de-DE" altLang="de-DE" sz="1633" dirty="0">
                <a:solidFill>
                  <a:srgbClr val="003560"/>
                </a:solidFill>
                <a:latin typeface="Arial" panose="020B0604020202020204" pitchFamily="34" charset="0"/>
              </a:rPr>
              <a:t>Unmittelbar nach der Sendung bestellt M den S ins Kanzleramt und droht ihm, bei weiterer Zuwiderhandlung mit seiner Entlassung.</a:t>
            </a:r>
          </a:p>
          <a:p>
            <a:pPr algn="just"/>
            <a:r>
              <a:rPr lang="de-DE" altLang="de-DE" sz="1633" dirty="0">
                <a:solidFill>
                  <a:srgbClr val="003560"/>
                </a:solidFill>
                <a:latin typeface="Arial" panose="020B0604020202020204" pitchFamily="34" charset="0"/>
              </a:rPr>
              <a:t>S ist empört. M dürfe ihm nicht mit so einem Übel drohen, da seine Äußerungen von seiner Ressortkompetenz nach Art. 65 S. 2 GG gedeckt seien. </a:t>
            </a:r>
          </a:p>
          <a:p>
            <a:pPr algn="just"/>
            <a:endParaRPr lang="de-DE" altLang="de-DE" sz="1633" dirty="0">
              <a:solidFill>
                <a:srgbClr val="003560"/>
              </a:solidFill>
              <a:latin typeface="Arial" panose="020B0604020202020204" pitchFamily="34" charset="0"/>
            </a:endParaRPr>
          </a:p>
          <a:p>
            <a:pPr algn="just"/>
            <a:r>
              <a:rPr lang="de-DE" altLang="de-DE" sz="1633" dirty="0">
                <a:solidFill>
                  <a:srgbClr val="003560"/>
                </a:solidFill>
                <a:latin typeface="Arial" panose="020B0604020202020204" pitchFamily="34" charset="0"/>
              </a:rPr>
              <a:t>Fall angelehnt an: </a:t>
            </a:r>
            <a:r>
              <a:rPr lang="de-DE" sz="1633" dirty="0">
                <a:hlinkClick r:id="rId2"/>
              </a:rPr>
              <a:t>Seehofer: Der Islam gehört nicht zu Deutschland - Politik - SZ.de (sueddeutsche.de)</a:t>
            </a:r>
            <a:r>
              <a:rPr lang="de-DE" sz="1633" dirty="0"/>
              <a:t> (zuletzt aufgerufen am 24.09.2025).</a:t>
            </a:r>
            <a:endParaRPr lang="de-DE" altLang="de-DE" sz="1633" dirty="0">
              <a:solidFill>
                <a:srgbClr val="003560"/>
              </a:solidFill>
              <a:latin typeface="Arial" panose="020B0604020202020204" pitchFamily="34" charset="0"/>
            </a:endParaRPr>
          </a:p>
          <a:p>
            <a:pPr algn="just"/>
            <a:endParaRPr lang="de-DE" altLang="de-DE" sz="1633" dirty="0">
              <a:solidFill>
                <a:srgbClr val="003560"/>
              </a:solidFill>
              <a:latin typeface="Arial" panose="020B0604020202020204" pitchFamily="34" charset="0"/>
            </a:endParaRPr>
          </a:p>
          <a:p>
            <a:pPr algn="just"/>
            <a:r>
              <a:rPr lang="de-DE" altLang="de-DE" sz="1633" b="1" dirty="0">
                <a:solidFill>
                  <a:srgbClr val="003560"/>
                </a:solidFill>
                <a:latin typeface="Arial" panose="020B0604020202020204" pitchFamily="34" charset="0"/>
              </a:rPr>
              <a:t>Hätte die Anrufung des BVerfG Aussicht auf Erfolg?</a:t>
            </a:r>
          </a:p>
          <a:p>
            <a:pPr algn="just"/>
            <a:r>
              <a:rPr lang="de-DE" altLang="de-DE" sz="1633" dirty="0">
                <a:solidFill>
                  <a:srgbClr val="003560"/>
                </a:solidFill>
                <a:latin typeface="Arial" panose="020B0604020202020204" pitchFamily="34" charset="0"/>
              </a:rPr>
              <a:t>Nennt nur die Fragestellung sowie die Konstellation!</a:t>
            </a:r>
            <a:endParaRPr lang="de-DE" altLang="de-DE" sz="1633"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783630E-1546-C8BC-89EF-5FFB05E9F694}"/>
              </a:ext>
            </a:extLst>
          </p:cNvPr>
          <p:cNvSpPr txBox="1"/>
          <p:nvPr/>
        </p:nvSpPr>
        <p:spPr>
          <a:xfrm>
            <a:off x="1077735" y="2782669"/>
            <a:ext cx="10036530" cy="646331"/>
          </a:xfrm>
          <a:prstGeom prst="rect">
            <a:avLst/>
          </a:prstGeom>
          <a:noFill/>
        </p:spPr>
        <p:txBody>
          <a:bodyPr wrap="none" rtlCol="0">
            <a:spAutoFit/>
          </a:bodyPr>
          <a:lstStyle/>
          <a:p>
            <a:r>
              <a:rPr lang="de-DE" b="1" dirty="0">
                <a:solidFill>
                  <a:srgbClr val="003560"/>
                </a:solidFill>
              </a:rPr>
              <a:t>Lösung: </a:t>
            </a:r>
            <a:r>
              <a:rPr lang="de-DE" dirty="0">
                <a:solidFill>
                  <a:srgbClr val="003560"/>
                </a:solidFill>
              </a:rPr>
              <a:t>Fragestellung II: Erfolgsaussichten = prozessuale und </a:t>
            </a:r>
            <a:r>
              <a:rPr lang="de-DE" dirty="0" err="1">
                <a:solidFill>
                  <a:srgbClr val="003560"/>
                </a:solidFill>
              </a:rPr>
              <a:t>mat</a:t>
            </a:r>
            <a:r>
              <a:rPr lang="de-DE" dirty="0">
                <a:solidFill>
                  <a:srgbClr val="003560"/>
                </a:solidFill>
              </a:rPr>
              <a:t>. Prüfung</a:t>
            </a:r>
          </a:p>
          <a:p>
            <a:r>
              <a:rPr lang="de-DE" dirty="0">
                <a:solidFill>
                  <a:srgbClr val="003560"/>
                </a:solidFill>
              </a:rPr>
              <a:t>+ Konstellation III: Frage nach einer konkreten Verletzung der staatsorganisationsrechtlichen Rechte</a:t>
            </a:r>
          </a:p>
        </p:txBody>
      </p:sp>
    </p:spTree>
    <p:extLst>
      <p:ext uri="{BB962C8B-B14F-4D97-AF65-F5344CB8AC3E}">
        <p14:creationId xmlns:p14="http://schemas.microsoft.com/office/powerpoint/2010/main" val="1203026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feld 1">
            <a:extLst>
              <a:ext uri="{FF2B5EF4-FFF2-40B4-BE49-F238E27FC236}">
                <a16:creationId xmlns:a16="http://schemas.microsoft.com/office/drawing/2014/main" id="{BD40958D-BDD4-4FC0-978B-FC6ECDE87E5C}"/>
              </a:ext>
            </a:extLst>
          </p:cNvPr>
          <p:cNvSpPr txBox="1">
            <a:spLocks noChangeArrowheads="1"/>
          </p:cNvSpPr>
          <p:nvPr/>
        </p:nvSpPr>
        <p:spPr bwMode="auto">
          <a:xfrm>
            <a:off x="2139296" y="1612631"/>
            <a:ext cx="66075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altLang="de-DE" sz="1633" b="1">
                <a:solidFill>
                  <a:srgbClr val="003560"/>
                </a:solidFill>
                <a:latin typeface="Arial" panose="020B0604020202020204" pitchFamily="34" charset="0"/>
              </a:rPr>
              <a:t>Fall I</a:t>
            </a:r>
          </a:p>
        </p:txBody>
      </p:sp>
      <p:sp>
        <p:nvSpPr>
          <p:cNvPr id="10243" name="Textfeld 2">
            <a:extLst>
              <a:ext uri="{FF2B5EF4-FFF2-40B4-BE49-F238E27FC236}">
                <a16:creationId xmlns:a16="http://schemas.microsoft.com/office/drawing/2014/main" id="{3507EA47-D3B1-4EAC-B542-15C6F5822D58}"/>
              </a:ext>
            </a:extLst>
          </p:cNvPr>
          <p:cNvSpPr txBox="1">
            <a:spLocks noChangeArrowheads="1"/>
          </p:cNvSpPr>
          <p:nvPr/>
        </p:nvSpPr>
        <p:spPr bwMode="auto">
          <a:xfrm>
            <a:off x="2139297" y="2020109"/>
            <a:ext cx="7816939" cy="26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de-DE" altLang="de-DE" sz="1633" dirty="0">
                <a:solidFill>
                  <a:srgbClr val="003560"/>
                </a:solidFill>
                <a:latin typeface="Arial" panose="020B0604020202020204" pitchFamily="34" charset="0"/>
              </a:rPr>
              <a:t>Der 19. Deutsche Bundestag, bestehend aus 709 Mitgliedern, beschließt unter Einhaltung der Vorschriften über das Gesetzgebungsverfahren ein </a:t>
            </a:r>
            <a:r>
              <a:rPr lang="de-DE" altLang="de-DE" sz="1633" i="1" dirty="0">
                <a:solidFill>
                  <a:srgbClr val="003560"/>
                </a:solidFill>
                <a:latin typeface="Arial" panose="020B0604020202020204" pitchFamily="34" charset="0"/>
              </a:rPr>
              <a:t>KI-Gesetz</a:t>
            </a:r>
            <a:r>
              <a:rPr lang="de-DE" altLang="de-DE" sz="1633" dirty="0">
                <a:solidFill>
                  <a:srgbClr val="003560"/>
                </a:solidFill>
                <a:latin typeface="Arial" panose="020B0604020202020204" pitchFamily="34" charset="0"/>
              </a:rPr>
              <a:t>, das ausgefertigt und verkündet wird. </a:t>
            </a:r>
          </a:p>
          <a:p>
            <a:pPr algn="just"/>
            <a:endParaRPr lang="de-DE" altLang="de-DE" sz="1633" dirty="0">
              <a:solidFill>
                <a:srgbClr val="003560"/>
              </a:solidFill>
              <a:latin typeface="Arial" panose="020B0604020202020204" pitchFamily="34" charset="0"/>
            </a:endParaRPr>
          </a:p>
          <a:p>
            <a:pPr algn="just"/>
            <a:r>
              <a:rPr lang="de-DE" altLang="de-DE" sz="1633" dirty="0">
                <a:solidFill>
                  <a:srgbClr val="003560"/>
                </a:solidFill>
                <a:latin typeface="Arial" panose="020B0604020202020204" pitchFamily="34" charset="0"/>
              </a:rPr>
              <a:t>Das Gesetz statuiert u. a. die Rechtsfähigkeit von KI-basierten Robotern. Gegen diesen gesetzgeberischen Vorstoß regt sich Unmut, da man dadurch der </a:t>
            </a:r>
            <a:r>
              <a:rPr lang="de-DE" altLang="de-DE" sz="1633" i="1" dirty="0">
                <a:solidFill>
                  <a:srgbClr val="003560"/>
                </a:solidFill>
                <a:latin typeface="Arial" panose="020B0604020202020204" pitchFamily="34" charset="0"/>
              </a:rPr>
              <a:t>„Erhebung der Maschine über den Menschen“</a:t>
            </a:r>
            <a:r>
              <a:rPr lang="de-DE" altLang="de-DE" sz="1633" dirty="0">
                <a:solidFill>
                  <a:srgbClr val="003560"/>
                </a:solidFill>
                <a:latin typeface="Arial" panose="020B0604020202020204" pitchFamily="34" charset="0"/>
              </a:rPr>
              <a:t> Vorschub leiste und eine derartige </a:t>
            </a:r>
            <a:r>
              <a:rPr lang="de-DE" altLang="de-DE" sz="1633" i="1" dirty="0">
                <a:solidFill>
                  <a:srgbClr val="003560"/>
                </a:solidFill>
                <a:latin typeface="Arial" panose="020B0604020202020204" pitchFamily="34" charset="0"/>
              </a:rPr>
              <a:t>„Emanzipation der Technik“ </a:t>
            </a:r>
            <a:r>
              <a:rPr lang="de-DE" altLang="de-DE" sz="1633" dirty="0">
                <a:solidFill>
                  <a:srgbClr val="003560"/>
                </a:solidFill>
                <a:latin typeface="Arial" panose="020B0604020202020204" pitchFamily="34" charset="0"/>
              </a:rPr>
              <a:t>große Gefahren mit sich brächten.</a:t>
            </a:r>
          </a:p>
          <a:p>
            <a:pPr algn="just"/>
            <a:r>
              <a:rPr lang="de-DE" altLang="de-DE" sz="1633" dirty="0">
                <a:solidFill>
                  <a:srgbClr val="003560"/>
                </a:solidFill>
                <a:latin typeface="Arial" panose="020B0604020202020204" pitchFamily="34" charset="0"/>
              </a:rPr>
              <a:t>[…]</a:t>
            </a:r>
          </a:p>
          <a:p>
            <a:endParaRPr lang="de-DE" altLang="de-DE" sz="1633"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1737</Words>
  <Application>Microsoft Office PowerPoint</Application>
  <PresentationFormat>Breitbild</PresentationFormat>
  <Paragraphs>189</Paragraphs>
  <Slides>21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21</vt:i4>
      </vt:variant>
    </vt:vector>
  </HeadingPairs>
  <TitlesOfParts>
    <vt:vector size="25" baseType="lpstr">
      <vt:lpstr>Aptos</vt:lpstr>
      <vt:lpstr>Aptos Display</vt:lpstr>
      <vt:lpstr>Arial</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Bongartz, Tim</dc:creator>
  <cp:lastModifiedBy>Sternkopf, Nick</cp:lastModifiedBy>
  <cp:revision>8</cp:revision>
  <dcterms:created xsi:type="dcterms:W3CDTF">2024-09-12T07:10:16Z</dcterms:created>
  <dcterms:modified xsi:type="dcterms:W3CDTF">2025-09-24T14:38:21Z</dcterms:modified>
</cp:coreProperties>
</file>