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73" r:id="rId3"/>
    <p:sldId id="337" r:id="rId4"/>
    <p:sldId id="343" r:id="rId5"/>
    <p:sldId id="344" r:id="rId6"/>
    <p:sldId id="345" r:id="rId7"/>
    <p:sldId id="346" r:id="rId8"/>
    <p:sldId id="347" r:id="rId9"/>
    <p:sldId id="348" r:id="rId10"/>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4" autoAdjust="0"/>
    <p:restoredTop sz="93969" autoAdjust="0"/>
  </p:normalViewPr>
  <p:slideViewPr>
    <p:cSldViewPr snapToObjects="1">
      <p:cViewPr varScale="1">
        <p:scale>
          <a:sx n="88" d="100"/>
          <a:sy n="88" d="100"/>
        </p:scale>
        <p:origin x="85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09.07.2025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3731F-3B55-BEF3-2ED7-40A602CAED7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D2C0A6B-CD2A-95C7-E2B5-EB7A32302C3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4BA2E25-C902-CD6E-3CA3-B63343EE1B3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F8105BD-5A56-CD79-2C1D-150DE25482CD}"/>
              </a:ext>
            </a:extLst>
          </p:cNvPr>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670830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BCC4F-710C-65EF-CE06-C64B82EB798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6C6ACBC-41B4-01A7-970B-394B1792D1E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131AC42-98B3-A7B7-F2C8-9567F62C952B}"/>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AAE11353-FA73-BA35-6A23-4D941B4A9B70}"/>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347170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FAFCF-2634-44C7-CAC3-E9D70A4BB81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1C6AA25-DE1A-8AD9-C589-FAE8463C42B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21C590F-A89D-E91D-3D5D-5DE16A5AEB82}"/>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CF800EA-FFAA-4A43-B80F-BBD9247AAAD6}"/>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4024658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5224B-9DA5-8301-E9DC-B20ABC1F975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5076917-1D93-A850-BC40-B2DD7AF611C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5DC58FE-5B45-B1B6-5A74-412C8B4AE40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69890D0-253F-DFCC-5351-678D3BD89462}"/>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278342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CAF55-3988-7F31-14B3-30D74980B0B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0518553-05E9-EE3D-BDC8-F228A0DF5D6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1AF59C0-96D1-FD60-85B7-36B31AA0F23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C00B25A8-46DD-144D-52C1-FE9780A664F5}"/>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2312942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6EBFE-7ECC-88CA-C5BC-3C9CAB2F99B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9010B9C-277F-B990-9082-1468B3B292F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78661BA-4994-D256-A182-4EC1729EC121}"/>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A1E512BE-9FC5-5E51-FE9C-3A2236B5F8AD}"/>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1358910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DC594-6E90-B27E-71CB-9E6CA574C01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872AA6F-033C-788A-2FD3-9801151B1B3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8C476C9-AA6F-BDC8-39F0-B65759345961}"/>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D653B59-1A4C-08CE-0610-0D1F9E1C3613}"/>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658525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13: Präsentieren, inszenieren, </a:t>
            </a:r>
            <a:r>
              <a:rPr lang="de-DE" b="1" dirty="0" err="1"/>
              <a:t>disseminieren</a:t>
            </a:r>
            <a:r>
              <a:rPr lang="de-DE" b="1" dirty="0"/>
              <a:t>: Performative Sozialwissenschaft</a:t>
            </a:r>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a:t>Theorien und methoden der Kulturpsychologie</a:t>
            </a:r>
            <a:endParaRPr lang="de-DE" b="1" dirty="0"/>
          </a:p>
        </p:txBody>
      </p:sp>
      <p:pic>
        <p:nvPicPr>
          <p:cNvPr id="8" name="Bildplatzhalter 11" descr="Ein Bild, das Zeichnung, Entwurf, Kunst, Darstellung enthält.&#10;&#10;Automatisch generierte Beschreibung">
            <a:extLst>
              <a:ext uri="{FF2B5EF4-FFF2-40B4-BE49-F238E27FC236}">
                <a16:creationId xmlns:a16="http://schemas.microsoft.com/office/drawing/2014/main" id="{3877DFF7-119D-2DE6-162A-66CAFF8347AE}"/>
              </a:ext>
            </a:extLst>
          </p:cNvPr>
          <p:cNvPicPr>
            <a:picLocks noGrp="1" noChangeAspect="1"/>
          </p:cNvPicPr>
          <p:nvPr>
            <p:ph type="pic" sz="quarter" idx="13"/>
          </p:nvPr>
        </p:nvPicPr>
        <p:blipFill>
          <a:blip r:embed="rId2"/>
          <a:srcRect t="15934" b="15934"/>
          <a:stretch>
            <a:fillRect/>
          </a:stretch>
        </p:blipFill>
        <p:spPr>
          <a:xfrm>
            <a:off x="0" y="0"/>
            <a:ext cx="8183563" cy="3186113"/>
          </a:xfrm>
        </p:spPr>
      </p:pic>
    </p:spTree>
    <p:extLst>
      <p:ext uri="{BB962C8B-B14F-4D97-AF65-F5344CB8AC3E}">
        <p14:creationId xmlns:p14="http://schemas.microsoft.com/office/powerpoint/2010/main" val="342693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accent3">
                    <a:lumMod val="75000"/>
                  </a:schemeClr>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401594"/>
            <a:ext cx="7560000" cy="2936386"/>
          </a:xfrm>
        </p:spPr>
        <p:txBody>
          <a:bodyPr/>
          <a:lstStyle/>
          <a:p>
            <a:pPr marL="457200" indent="-457200">
              <a:buFont typeface="+mj-lt"/>
              <a:buAutoNum type="arabicPeriod"/>
            </a:pPr>
            <a:r>
              <a:rPr lang="de-DE" sz="2000" b="0" dirty="0"/>
              <a:t>Performative Sozialforschung: Allgemeine Charakteristika</a:t>
            </a:r>
          </a:p>
          <a:p>
            <a:pPr marL="457200" indent="-457200">
              <a:buFont typeface="+mj-lt"/>
              <a:buAutoNum type="arabicPeriod"/>
            </a:pPr>
            <a:r>
              <a:rPr lang="de-DE" sz="2000" b="0" dirty="0"/>
              <a:t>Forschungsprojekt: „Die Sozialwissenschaft im Theater“</a:t>
            </a:r>
          </a:p>
          <a:p>
            <a:pPr algn="just">
              <a:lnSpc>
                <a:spcPct val="100000"/>
              </a:lnSpc>
              <a:buSzPct val="100000"/>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0264-753D-62C1-91B1-21C08B31755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099B70-2BA2-A7F7-8A4F-4EC75E170B15}"/>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1. Performative Sozialforschung: Allgemeine Charakteristika </a:t>
            </a:r>
            <a:br>
              <a:rPr lang="de-DE" sz="2400" b="0" dirty="0"/>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ED2B8AD4-80E0-585E-E72E-EB752A79FC65}"/>
              </a:ext>
            </a:extLst>
          </p:cNvPr>
          <p:cNvSpPr>
            <a:spLocks noGrp="1"/>
          </p:cNvSpPr>
          <p:nvPr>
            <p:ph idx="1"/>
          </p:nvPr>
        </p:nvSpPr>
        <p:spPr>
          <a:xfrm>
            <a:off x="289787" y="1103557"/>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1800" b="0" dirty="0">
                <a:solidFill>
                  <a:schemeClr val="tx2">
                    <a:lumMod val="90000"/>
                    <a:lumOff val="10000"/>
                  </a:schemeClr>
                </a:solidFill>
              </a:rPr>
              <a:t>Umfasst die Verwendung verschiedener </a:t>
            </a:r>
            <a:r>
              <a:rPr lang="de-DE" sz="1800" dirty="0">
                <a:solidFill>
                  <a:schemeClr val="tx2">
                    <a:lumMod val="90000"/>
                    <a:lumOff val="10000"/>
                  </a:schemeClr>
                </a:solidFill>
              </a:rPr>
              <a:t>Formen künstlerischer Darstellung </a:t>
            </a:r>
            <a:r>
              <a:rPr lang="de-DE" sz="1800" b="0" dirty="0">
                <a:solidFill>
                  <a:schemeClr val="tx2">
                    <a:lumMod val="90000"/>
                    <a:lumOff val="10000"/>
                  </a:schemeClr>
                </a:solidFill>
              </a:rPr>
              <a:t>in der Durchführung von wissenschaftlichen Projekten </a:t>
            </a:r>
          </a:p>
          <a:p>
            <a:pPr marL="753750" lvl="3" indent="-285750" algn="just">
              <a:lnSpc>
                <a:spcPct val="100000"/>
              </a:lnSpc>
              <a:spcAft>
                <a:spcPts val="0"/>
              </a:spcAft>
              <a:buFont typeface="Wingdings" panose="05000000000000000000" pitchFamily="2" charset="2"/>
              <a:buChar char="Ø"/>
            </a:pPr>
            <a:r>
              <a:rPr lang="de-DE" sz="1800" b="0" dirty="0">
                <a:solidFill>
                  <a:schemeClr val="tx2">
                    <a:lumMod val="90000"/>
                    <a:lumOff val="10000"/>
                  </a:schemeClr>
                </a:solidFill>
                <a:sym typeface="Wingdings" panose="05000000000000000000" pitchFamily="2" charset="2"/>
              </a:rPr>
              <a:t>Theater, Live-Performance, Tanz, Musik, Ausstellung, Installation, Film, Foto, Website, Text als künstlerische Formen und Darstellungsmodi</a:t>
            </a:r>
          </a:p>
          <a:p>
            <a:pPr marL="753750" lvl="3" indent="-285750" algn="just">
              <a:lnSpc>
                <a:spcPct val="100000"/>
              </a:lnSpc>
              <a:spcAft>
                <a:spcPts val="0"/>
              </a:spcAft>
              <a:buFont typeface="Wingdings" panose="05000000000000000000" pitchFamily="2" charset="2"/>
              <a:buChar char="Ø"/>
            </a:pPr>
            <a:endParaRPr lang="de-DE" sz="1800" dirty="0">
              <a:solidFill>
                <a:schemeClr val="tx2">
                  <a:lumMod val="90000"/>
                  <a:lumOff val="10000"/>
                </a:schemeClr>
              </a:solidFill>
              <a:sym typeface="Wingdings" panose="05000000000000000000" pitchFamily="2" charset="2"/>
            </a:endParaRPr>
          </a:p>
          <a:p>
            <a:pPr marL="285750" lvl="1" indent="-285750" algn="just">
              <a:lnSpc>
                <a:spcPct val="100000"/>
              </a:lnSpc>
              <a:spcAft>
                <a:spcPts val="0"/>
              </a:spcAft>
              <a:buFont typeface="Arial" panose="020B0604020202020204" pitchFamily="34" charset="0"/>
              <a:buChar char="•"/>
            </a:pPr>
            <a:r>
              <a:rPr lang="de-DE" sz="1600" dirty="0">
                <a:solidFill>
                  <a:schemeClr val="tx2">
                    <a:lumMod val="90000"/>
                    <a:lumOff val="10000"/>
                  </a:schemeClr>
                </a:solidFill>
              </a:rPr>
              <a:t>Performative Sozialwissenschaft lädt „Forschende ein, sich mit Themen zu befassen, die auch von großer persönlicher Bedeutung sind. Anstatt also von der Profession gezwungen zu werden, Dialogen zu folgen bzw. sich an Dialogen zu beteiligen, deren Inhalte und Rahmen schon festgelegt sind, lädt performative Sozialwissenschaft Forschende zu </a:t>
            </a:r>
            <a:r>
              <a:rPr lang="de-DE" sz="1600" b="1" dirty="0">
                <a:solidFill>
                  <a:schemeClr val="tx2">
                    <a:lumMod val="90000"/>
                    <a:lumOff val="10000"/>
                  </a:schemeClr>
                </a:solidFill>
              </a:rPr>
              <a:t>leidenschaftlicher Beschäftigung</a:t>
            </a:r>
            <a:r>
              <a:rPr lang="de-DE" sz="1600" dirty="0">
                <a:solidFill>
                  <a:schemeClr val="tx2">
                    <a:lumMod val="90000"/>
                    <a:lumOff val="10000"/>
                  </a:schemeClr>
                </a:solidFill>
              </a:rPr>
              <a:t> </a:t>
            </a:r>
            <a:r>
              <a:rPr lang="de-DE" sz="1600" b="1" dirty="0">
                <a:solidFill>
                  <a:schemeClr val="tx2">
                    <a:lumMod val="90000"/>
                    <a:lumOff val="10000"/>
                  </a:schemeClr>
                </a:solidFill>
              </a:rPr>
              <a:t>mit relevanten Untersuchungsfragen </a:t>
            </a:r>
            <a:r>
              <a:rPr lang="de-DE" sz="1600" dirty="0">
                <a:solidFill>
                  <a:schemeClr val="tx2">
                    <a:lumMod val="90000"/>
                    <a:lumOff val="10000"/>
                  </a:schemeClr>
                </a:solidFill>
              </a:rPr>
              <a:t>ein. Und sie erlaubt, </a:t>
            </a:r>
            <a:r>
              <a:rPr lang="de-DE" sz="1600" b="1" dirty="0">
                <a:solidFill>
                  <a:schemeClr val="tx2">
                    <a:lumMod val="90000"/>
                    <a:lumOff val="10000"/>
                  </a:schemeClr>
                </a:solidFill>
              </a:rPr>
              <a:t>Kommunikationsformen und -fertigkeiten zu nutzen</a:t>
            </a:r>
            <a:r>
              <a:rPr lang="de-DE" sz="1600" dirty="0">
                <a:solidFill>
                  <a:schemeClr val="tx2">
                    <a:lumMod val="90000"/>
                    <a:lumOff val="10000"/>
                  </a:schemeClr>
                </a:solidFill>
              </a:rPr>
              <a:t> […], die sonst aus dem Berufsleben ausgeschlossen wären.“ (Gergen &amp; Gergen 2010, S. 363; </a:t>
            </a:r>
            <a:r>
              <a:rPr lang="de-DE" sz="1600" dirty="0" err="1">
                <a:solidFill>
                  <a:schemeClr val="tx2">
                    <a:lumMod val="90000"/>
                    <a:lumOff val="10000"/>
                  </a:schemeClr>
                </a:solidFill>
              </a:rPr>
              <a:t>Herv</a:t>
            </a:r>
            <a:r>
              <a:rPr lang="de-DE" sz="1600" dirty="0">
                <a:solidFill>
                  <a:schemeClr val="tx2">
                    <a:lumMod val="90000"/>
                    <a:lumOff val="10000"/>
                  </a:schemeClr>
                </a:solidFill>
              </a:rPr>
              <a:t>. PSR)</a:t>
            </a:r>
            <a:endParaRPr lang="de-DE" sz="16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26DD922F-93CF-48A4-F3A5-3F41A26B7FD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05016D1-4678-7E5E-A35A-0B74534EBEBB}"/>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ED0F306-2871-6072-08AD-B28767580CE6}"/>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61752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3EBA3-28E5-1E5D-8382-A548736DE22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386C59-D9D1-3591-8B09-04C00E6703F1}"/>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1. Performative Sozialforschung: Allgemeine Charakteristika </a:t>
            </a:r>
            <a:br>
              <a:rPr lang="de-DE" sz="2400" b="0" dirty="0"/>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91E75ED0-9C37-7E9F-A60B-8D1DD077D9AD}"/>
              </a:ext>
            </a:extLst>
          </p:cNvPr>
          <p:cNvSpPr>
            <a:spLocks noGrp="1"/>
          </p:cNvSpPr>
          <p:nvPr>
            <p:ph idx="1"/>
          </p:nvPr>
        </p:nvSpPr>
        <p:spPr>
          <a:xfrm>
            <a:off x="289787" y="1103557"/>
            <a:ext cx="8244472" cy="2936386"/>
          </a:xfrm>
        </p:spPr>
        <p:txBody>
          <a:bodyPr/>
          <a:lstStyle/>
          <a:p>
            <a:pPr marL="285750" indent="-285750" algn="just">
              <a:lnSpc>
                <a:spcPct val="100000"/>
              </a:lnSpc>
              <a:spcAft>
                <a:spcPts val="0"/>
              </a:spcAft>
              <a:buSzPct val="100000"/>
              <a:buFont typeface="Arial" panose="020B0604020202020204" pitchFamily="34" charset="0"/>
              <a:buChar char="•"/>
            </a:pPr>
            <a:r>
              <a:rPr lang="de-DE" sz="2000" b="0" dirty="0"/>
              <a:t>„ist die Forschung eingeladen, sich mit den Begrenzungen der traditionellen Formen des Schreibens in den Sozialwissenschaften zu befassen (zusammen mit grafischen und tabellarischen Darstellungen der Welt), sie ist eingeladen, die Potenziale alternativer Ausdrucksweisen zu erkunden“ (Gergen &amp; Gergen 2010, S. 361; </a:t>
            </a:r>
            <a:r>
              <a:rPr lang="de-DE" sz="2000" b="0" dirty="0" err="1"/>
              <a:t>Herv</a:t>
            </a:r>
            <a:r>
              <a:rPr lang="de-DE" sz="2000" b="0" dirty="0"/>
              <a:t>. PSR) </a:t>
            </a:r>
            <a:endParaRPr lang="de-DE" sz="1600" b="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DE4F7C26-BC6E-B806-1125-9B48C535F7D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A294875-CC11-DAEC-FE2F-7738B47339AC}"/>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258BB0D7-FD68-0B3B-7F21-134517F2BA0C}"/>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752680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83C47-0D68-28C0-417D-589A9555B37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EBB706-925F-9BBC-4E57-2C046BA44CAB}"/>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1. Performative Sozialforschung: Allgemeine Charakteristika </a:t>
            </a:r>
            <a:br>
              <a:rPr lang="de-DE" sz="2400" b="0" dirty="0"/>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AEB4B4DC-AB27-9873-434E-D670E889D44E}"/>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09BC550-368C-D111-D612-E3B459D4BB42}"/>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C9673442-A78C-F2A3-B98D-5F8595A300D8}"/>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8" name="Inhaltsplatzhalter 7">
            <a:extLst>
              <a:ext uri="{FF2B5EF4-FFF2-40B4-BE49-F238E27FC236}">
                <a16:creationId xmlns:a16="http://schemas.microsoft.com/office/drawing/2014/main" id="{C549419F-B618-C8A0-667C-87AC1E50753C}"/>
              </a:ext>
            </a:extLst>
          </p:cNvPr>
          <p:cNvSpPr>
            <a:spLocks noGrp="1"/>
          </p:cNvSpPr>
          <p:nvPr>
            <p:ph idx="1"/>
          </p:nvPr>
        </p:nvSpPr>
        <p:spPr>
          <a:xfrm>
            <a:off x="313317" y="1069279"/>
            <a:ext cx="8496488" cy="3366000"/>
          </a:xfrm>
        </p:spPr>
        <p:txBody>
          <a:bodyPr/>
          <a:lstStyle/>
          <a:p>
            <a:pPr>
              <a:spcAft>
                <a:spcPts val="300"/>
              </a:spcAft>
            </a:pPr>
            <a:r>
              <a:rPr lang="de-DE" sz="1600" b="0" dirty="0"/>
              <a:t>• Fachsprache vs. Alternative Modi der Darstellung </a:t>
            </a:r>
          </a:p>
          <a:p>
            <a:pPr>
              <a:spcAft>
                <a:spcPts val="300"/>
              </a:spcAft>
            </a:pPr>
            <a:r>
              <a:rPr lang="de-DE" sz="1600" b="0" dirty="0"/>
              <a:t>• Zielgruppe </a:t>
            </a:r>
            <a:r>
              <a:rPr lang="de-DE" sz="1600" b="0" dirty="0" err="1"/>
              <a:t>scientific</a:t>
            </a:r>
            <a:r>
              <a:rPr lang="de-DE" sz="1600" b="0" dirty="0"/>
              <a:t> </a:t>
            </a:r>
            <a:r>
              <a:rPr lang="de-DE" sz="1600" b="0" dirty="0" err="1"/>
              <a:t>community</a:t>
            </a:r>
            <a:r>
              <a:rPr lang="de-DE" sz="1600" b="0" dirty="0"/>
              <a:t> vs. Zielgruppe </a:t>
            </a:r>
            <a:r>
              <a:rPr lang="de-DE" sz="1600" b="0" dirty="0" err="1"/>
              <a:t>scientific</a:t>
            </a:r>
            <a:r>
              <a:rPr lang="de-DE" sz="1600" b="0" dirty="0"/>
              <a:t> </a:t>
            </a:r>
            <a:r>
              <a:rPr lang="de-DE" sz="1600" b="0" dirty="0" err="1"/>
              <a:t>community</a:t>
            </a:r>
            <a:r>
              <a:rPr lang="de-DE" sz="1600" b="0" dirty="0"/>
              <a:t>, „Betroffene“, Öffentlichkeit </a:t>
            </a:r>
          </a:p>
          <a:p>
            <a:pPr>
              <a:spcAft>
                <a:spcPts val="300"/>
              </a:spcAft>
            </a:pPr>
            <a:r>
              <a:rPr lang="de-DE" sz="1600" b="0" dirty="0"/>
              <a:t>• Darstellungsweise realistisch: Spiegelbild der Wirklichkeit vs. Darstellungsweise ästhetisch: Einladung zu speziellen Perspektiven auf die Welt </a:t>
            </a:r>
          </a:p>
          <a:p>
            <a:pPr>
              <a:spcAft>
                <a:spcPts val="300"/>
              </a:spcAft>
            </a:pPr>
            <a:r>
              <a:rPr lang="de-DE" sz="1600" b="0" dirty="0"/>
              <a:t>• Sprache/Text im Stil der Erklärung vs. Sprache/Text mit Ironie, Metapher, Humor</a:t>
            </a:r>
          </a:p>
          <a:p>
            <a:pPr>
              <a:spcAft>
                <a:spcPts val="300"/>
              </a:spcAft>
            </a:pPr>
            <a:r>
              <a:rPr lang="de-DE" sz="1600" b="0" dirty="0"/>
              <a:t> • Betonung von Kohärenz vs. Betonung von Ambiguität </a:t>
            </a:r>
          </a:p>
          <a:p>
            <a:pPr>
              <a:spcAft>
                <a:spcPts val="300"/>
              </a:spcAft>
            </a:pPr>
            <a:r>
              <a:rPr lang="de-DE" sz="1600" b="0" dirty="0"/>
              <a:t>• Vorstellung einer wertfreien und nicht standortgebundenen Forschung vs. Sichtbarkeit für Involviertheit und Kontext erzeugen </a:t>
            </a:r>
          </a:p>
          <a:p>
            <a:pPr>
              <a:spcAft>
                <a:spcPts val="300"/>
              </a:spcAft>
            </a:pPr>
            <a:r>
              <a:rPr lang="de-DE" sz="1600" b="0" dirty="0"/>
              <a:t>• Wissenschaft als Ort der Wahrheit vs. Wissenschaft als Mehrstimmigkeit </a:t>
            </a:r>
          </a:p>
          <a:p>
            <a:pPr>
              <a:spcAft>
                <a:spcPts val="300"/>
              </a:spcAft>
            </a:pPr>
            <a:endParaRPr lang="de-DE" sz="1600" b="0" dirty="0"/>
          </a:p>
          <a:p>
            <a:pPr>
              <a:spcAft>
                <a:spcPts val="300"/>
              </a:spcAft>
            </a:pPr>
            <a:r>
              <a:rPr lang="de-DE" sz="1600" dirty="0"/>
              <a:t>Performative Sozialwissenschaft: Publikum affizieren, zum Dialog einladen, zum Handeln motivieren </a:t>
            </a:r>
            <a:r>
              <a:rPr lang="de-DE" sz="1600" b="0" dirty="0"/>
              <a:t>(orientiert an Gergen &amp; Gergen 2010, S. 361–362) </a:t>
            </a:r>
          </a:p>
        </p:txBody>
      </p:sp>
    </p:spTree>
    <p:extLst>
      <p:ext uri="{BB962C8B-B14F-4D97-AF65-F5344CB8AC3E}">
        <p14:creationId xmlns:p14="http://schemas.microsoft.com/office/powerpoint/2010/main" val="3160847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02E9D-68CF-7010-28D6-0734F6C4EC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C17E4EB-E156-CA0A-613B-3177E863BC6E}"/>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1. Performative Sozialforschung: Allgemeine Charakteristika </a:t>
            </a:r>
            <a:br>
              <a:rPr lang="de-DE" sz="2400" b="0" dirty="0"/>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B96E2440-1138-E104-FB7D-9DA5757BD4A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6AEBF3-35E6-36A6-51F3-0A6B18125003}"/>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E123773A-F663-167E-0CFE-CF8FFF1A5C57}"/>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8" name="Inhaltsplatzhalter 7">
            <a:extLst>
              <a:ext uri="{FF2B5EF4-FFF2-40B4-BE49-F238E27FC236}">
                <a16:creationId xmlns:a16="http://schemas.microsoft.com/office/drawing/2014/main" id="{8D269E80-A495-2FE5-2C81-A6466FA11C46}"/>
              </a:ext>
            </a:extLst>
          </p:cNvPr>
          <p:cNvSpPr>
            <a:spLocks noGrp="1"/>
          </p:cNvSpPr>
          <p:nvPr>
            <p:ph idx="1"/>
          </p:nvPr>
        </p:nvSpPr>
        <p:spPr>
          <a:xfrm>
            <a:off x="324000" y="1186787"/>
            <a:ext cx="8496488" cy="3366000"/>
          </a:xfrm>
        </p:spPr>
        <p:txBody>
          <a:bodyPr/>
          <a:lstStyle/>
          <a:p>
            <a:pPr marL="342900" indent="-342900">
              <a:spcAft>
                <a:spcPts val="300"/>
              </a:spcAft>
              <a:buFont typeface="Arial" panose="020B0604020202020204" pitchFamily="34" charset="0"/>
              <a:buChar char="•"/>
            </a:pPr>
            <a:r>
              <a:rPr lang="de-DE" sz="2000" b="0" dirty="0"/>
              <a:t>„unter allen Entwicklungen innerhalb der qualitativen Forschung sind die performativen Praktiken die radikalsten. Dies ist so, weil sie im Gegensatz zu den meisten qualitativen Methoden die Identität der Disziplin herausfordern. Indem sie die Grenze zwischen Kunst und Wissenschaft, Fakt und Fiktion, Ernsthaftigkeit und Spiel verwischen, stellen sie die Aktivitäten und Standards der ‚normalen Wissenschaft‘ infrage.“ (Gergen &amp; Gergen 2010, S. 363; </a:t>
            </a:r>
            <a:r>
              <a:rPr lang="de-DE" sz="2000" b="0" dirty="0" err="1"/>
              <a:t>Herv</a:t>
            </a:r>
            <a:r>
              <a:rPr lang="de-DE" sz="2000" b="0" dirty="0"/>
              <a:t>. PSR) </a:t>
            </a:r>
          </a:p>
          <a:p>
            <a:pPr marL="342900" indent="-342900">
              <a:spcAft>
                <a:spcPts val="300"/>
              </a:spcAft>
              <a:buFont typeface="Arial" panose="020B0604020202020204" pitchFamily="34" charset="0"/>
              <a:buChar char="•"/>
            </a:pPr>
            <a:endParaRPr lang="de-DE" sz="1600" b="0" dirty="0"/>
          </a:p>
        </p:txBody>
      </p:sp>
    </p:spTree>
    <p:extLst>
      <p:ext uri="{BB962C8B-B14F-4D97-AF65-F5344CB8AC3E}">
        <p14:creationId xmlns:p14="http://schemas.microsoft.com/office/powerpoint/2010/main" val="2415696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68743-C712-BA28-D9B1-D034DCA163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3E44491-0659-08A0-FA41-56A80BAD8176}"/>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1. Performative Sozialforschung: Allgemeine Charakteristika </a:t>
            </a:r>
            <a:br>
              <a:rPr lang="de-DE" sz="2400" b="0" dirty="0"/>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B055782C-24D1-DD3E-201C-9DCA790418A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0D1CA18-AF8F-69D1-EF2D-A4A1350CB153}"/>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251D2811-031E-1D48-AC0F-419DF564E318}"/>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8" name="Inhaltsplatzhalter 7">
            <a:extLst>
              <a:ext uri="{FF2B5EF4-FFF2-40B4-BE49-F238E27FC236}">
                <a16:creationId xmlns:a16="http://schemas.microsoft.com/office/drawing/2014/main" id="{D33369CA-BEE7-45A8-BE18-AC20F4EC5095}"/>
              </a:ext>
            </a:extLst>
          </p:cNvPr>
          <p:cNvSpPr>
            <a:spLocks noGrp="1"/>
          </p:cNvSpPr>
          <p:nvPr>
            <p:ph idx="1"/>
          </p:nvPr>
        </p:nvSpPr>
        <p:spPr>
          <a:xfrm>
            <a:off x="324000" y="1186787"/>
            <a:ext cx="8496488" cy="3366000"/>
          </a:xfrm>
        </p:spPr>
        <p:txBody>
          <a:bodyPr/>
          <a:lstStyle/>
          <a:p>
            <a:pPr marL="342900" indent="-342900">
              <a:lnSpc>
                <a:spcPct val="100000"/>
              </a:lnSpc>
              <a:spcAft>
                <a:spcPts val="0"/>
              </a:spcAft>
              <a:buFont typeface="Arial" panose="020B0604020202020204" pitchFamily="34" charset="0"/>
              <a:buChar char="•"/>
            </a:pPr>
            <a:r>
              <a:rPr lang="de-DE" sz="1800" dirty="0"/>
              <a:t>Wie kann Performative Sozialforschung bewertet und ihr (wissenschaftlicher) Beitrag bemessen werden?</a:t>
            </a:r>
          </a:p>
          <a:p>
            <a:pPr marL="753750" lvl="3" indent="-285750">
              <a:lnSpc>
                <a:spcPct val="100000"/>
              </a:lnSpc>
              <a:spcAft>
                <a:spcPts val="0"/>
              </a:spcAft>
              <a:buFont typeface="Wingdings" panose="05000000000000000000" pitchFamily="2" charset="2"/>
              <a:buChar char="Ø"/>
            </a:pPr>
            <a:r>
              <a:rPr lang="de-DE" sz="1800" b="0" dirty="0"/>
              <a:t>„Performativ orientierte Wissenschaftler/innen halten die Idee der Akkumulation von Wissen zumeist für irreführend, da sich die Muster des Soziallebens unaufhörlich wandeln. Die Sozialwissenschaften erlangen ihre Bedeutung nicht, indem sie versuchen, die Zukunft auf Grundlage von Beobachtungen der Vergangenheit vorherzusagen, sondern weil sie an den Prozessen teilhaben (wollen), die diese Zukunft erschaffen. “ (Gergen &amp; Gergen 2010, S. 364; PSR) </a:t>
            </a:r>
          </a:p>
        </p:txBody>
      </p:sp>
    </p:spTree>
    <p:extLst>
      <p:ext uri="{BB962C8B-B14F-4D97-AF65-F5344CB8AC3E}">
        <p14:creationId xmlns:p14="http://schemas.microsoft.com/office/powerpoint/2010/main" val="3641558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C35E1-5E0C-3429-BDB9-182E369F34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B495B6-686C-8C21-B5D1-3D5EB34F7373}"/>
              </a:ext>
            </a:extLst>
          </p:cNvPr>
          <p:cNvSpPr>
            <a:spLocks noGrp="1"/>
          </p:cNvSpPr>
          <p:nvPr>
            <p:ph type="title"/>
          </p:nvPr>
        </p:nvSpPr>
        <p:spPr>
          <a:xfrm>
            <a:off x="826482" y="155466"/>
            <a:ext cx="7560000" cy="468000"/>
          </a:xfrm>
        </p:spPr>
        <p:txBody>
          <a:bodyPr/>
          <a:lstStyle/>
          <a:p>
            <a:pPr algn="ctr"/>
            <a:r>
              <a:rPr lang="de-DE" sz="2400" b="1" dirty="0">
                <a:solidFill>
                  <a:schemeClr val="accent4"/>
                </a:solidFill>
              </a:rPr>
              <a:t>2. </a:t>
            </a:r>
            <a:r>
              <a:rPr lang="de-DE" sz="2400" b="1" dirty="0" err="1">
                <a:solidFill>
                  <a:schemeClr val="accent4"/>
                </a:solidFill>
              </a:rPr>
              <a:t>Lessons</a:t>
            </a:r>
            <a:r>
              <a:rPr lang="de-DE" sz="2400" b="1" dirty="0">
                <a:solidFill>
                  <a:schemeClr val="accent4"/>
                </a:solidFill>
              </a:rPr>
              <a:t> </a:t>
            </a:r>
            <a:r>
              <a:rPr lang="de-DE" sz="2400" b="1" dirty="0" err="1">
                <a:solidFill>
                  <a:schemeClr val="accent4"/>
                </a:solidFill>
              </a:rPr>
              <a:t>learned</a:t>
            </a:r>
            <a:r>
              <a:rPr lang="de-DE" sz="2400" b="1" dirty="0">
                <a:solidFill>
                  <a:schemeClr val="accent4"/>
                </a:solidFill>
              </a:rPr>
              <a:t>: Lehrforschungsprojekt</a:t>
            </a:r>
            <a:br>
              <a:rPr lang="de-DE" sz="2400" b="1" dirty="0">
                <a:solidFill>
                  <a:schemeClr val="accent4"/>
                </a:solidFill>
              </a:rPr>
            </a:br>
            <a:r>
              <a:rPr lang="de-DE" sz="2400" b="1" dirty="0">
                <a:solidFill>
                  <a:schemeClr val="accent4"/>
                </a:solidFill>
              </a:rPr>
              <a:t> „Die Sozialwissenschaften im Theater“</a:t>
            </a:r>
            <a:br>
              <a:rPr lang="de-DE" sz="2400" b="0" dirty="0"/>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009A6170-E5D5-59CC-285E-4FEF7FC0F2C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4CB0615-F1CA-964E-6D82-83D1D2E48358}"/>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28F42C75-D7FD-53F8-22F2-6E50938176E5}"/>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10" name="Grafik 9">
            <a:extLst>
              <a:ext uri="{FF2B5EF4-FFF2-40B4-BE49-F238E27FC236}">
                <a16:creationId xmlns:a16="http://schemas.microsoft.com/office/drawing/2014/main" id="{95C15F13-74F5-5A2B-61A6-72C9FACB8445}"/>
              </a:ext>
            </a:extLst>
          </p:cNvPr>
          <p:cNvPicPr>
            <a:picLocks noChangeAspect="1"/>
          </p:cNvPicPr>
          <p:nvPr/>
        </p:nvPicPr>
        <p:blipFill>
          <a:blip r:embed="rId3"/>
          <a:stretch>
            <a:fillRect/>
          </a:stretch>
        </p:blipFill>
        <p:spPr>
          <a:xfrm>
            <a:off x="216221" y="1062002"/>
            <a:ext cx="8711558" cy="3402807"/>
          </a:xfrm>
          <a:prstGeom prst="rect">
            <a:avLst/>
          </a:prstGeom>
        </p:spPr>
      </p:pic>
    </p:spTree>
    <p:extLst>
      <p:ext uri="{BB962C8B-B14F-4D97-AF65-F5344CB8AC3E}">
        <p14:creationId xmlns:p14="http://schemas.microsoft.com/office/powerpoint/2010/main" val="379800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B2DEB-264C-AF34-9C2C-F54D5A6DF6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BECFEB-4531-823B-5B14-EA7059F5C643}"/>
              </a:ext>
            </a:extLst>
          </p:cNvPr>
          <p:cNvSpPr>
            <a:spLocks noGrp="1"/>
          </p:cNvSpPr>
          <p:nvPr>
            <p:ph type="title"/>
          </p:nvPr>
        </p:nvSpPr>
        <p:spPr>
          <a:xfrm>
            <a:off x="792000" y="283500"/>
            <a:ext cx="7560000" cy="468000"/>
          </a:xfrm>
        </p:spPr>
        <p:txBody>
          <a:bodyPr/>
          <a:lstStyle/>
          <a:p>
            <a:pPr algn="ctr"/>
            <a:r>
              <a:rPr lang="de-DE" sz="2400" b="1" dirty="0">
                <a:solidFill>
                  <a:schemeClr val="accent4"/>
                </a:solidFill>
              </a:rPr>
              <a:t>Literatur</a:t>
            </a:r>
            <a:br>
              <a:rPr lang="de-DE" sz="2400" b="0" dirty="0"/>
            </a:br>
            <a:endParaRPr lang="de-DE" sz="2400" b="1" dirty="0">
              <a:solidFill>
                <a:schemeClr val="accent3">
                  <a:lumMod val="75000"/>
                </a:schemeClr>
              </a:solidFill>
            </a:endParaRPr>
          </a:p>
        </p:txBody>
      </p:sp>
      <p:sp>
        <p:nvSpPr>
          <p:cNvPr id="4" name="Fußzeilenplatzhalter 3">
            <a:extLst>
              <a:ext uri="{FF2B5EF4-FFF2-40B4-BE49-F238E27FC236}">
                <a16:creationId xmlns:a16="http://schemas.microsoft.com/office/drawing/2014/main" id="{5182CD6F-AB86-147B-D1FB-63A05772F1CD}"/>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20836960-80D6-923A-0AC5-509E6A8FE281}"/>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60B6214C-084E-A27E-42B2-3D415C6E715A}"/>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3" name="Textfeld 2">
            <a:extLst>
              <a:ext uri="{FF2B5EF4-FFF2-40B4-BE49-F238E27FC236}">
                <a16:creationId xmlns:a16="http://schemas.microsoft.com/office/drawing/2014/main" id="{D69C2431-0BFC-A478-741B-B964DAF9F066}"/>
              </a:ext>
            </a:extLst>
          </p:cNvPr>
          <p:cNvSpPr txBox="1"/>
          <p:nvPr/>
        </p:nvSpPr>
        <p:spPr>
          <a:xfrm>
            <a:off x="324000" y="1156384"/>
            <a:ext cx="7956440" cy="1477328"/>
          </a:xfrm>
          <a:prstGeom prst="rect">
            <a:avLst/>
          </a:prstGeom>
          <a:noFill/>
        </p:spPr>
        <p:txBody>
          <a:bodyPr wrap="square" rtlCol="0">
            <a:spAutoFit/>
          </a:bodyPr>
          <a:lstStyle/>
          <a:p>
            <a:pPr marL="285750" indent="-285750">
              <a:buFont typeface="Arial" panose="020B0604020202020204" pitchFamily="34" charset="0"/>
              <a:buChar char="•"/>
            </a:pPr>
            <a:r>
              <a:rPr lang="de-DE" sz="1800" dirty="0">
                <a:solidFill>
                  <a:schemeClr val="tx2"/>
                </a:solidFill>
              </a:rPr>
              <a:t>Gergen, M. M. &amp; Gergen, K. J. (2010). Performative Sozialwissenschaft. In G. Mey &amp; K. </a:t>
            </a:r>
            <a:r>
              <a:rPr lang="de-DE" sz="1800" dirty="0" err="1">
                <a:solidFill>
                  <a:schemeClr val="tx2"/>
                </a:solidFill>
              </a:rPr>
              <a:t>Mruck</a:t>
            </a:r>
            <a:r>
              <a:rPr lang="de-DE" sz="1800" dirty="0">
                <a:solidFill>
                  <a:schemeClr val="tx2"/>
                </a:solidFill>
              </a:rPr>
              <a:t> (Hrsg.), Handbuch Qualitative Forschung in der Psychologie (S. 358–366). Wiesbaden: VS Verlag für Sozialwissenschaften. DOI: https://doi.org/10.1007/978-3-531-92052-8_25</a:t>
            </a:r>
          </a:p>
        </p:txBody>
      </p:sp>
    </p:spTree>
    <p:extLst>
      <p:ext uri="{BB962C8B-B14F-4D97-AF65-F5344CB8AC3E}">
        <p14:creationId xmlns:p14="http://schemas.microsoft.com/office/powerpoint/2010/main" val="3283929576"/>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1632</Words>
  <Application>Microsoft Office PowerPoint</Application>
  <PresentationFormat>Bildschirmpräsentation (16:9)</PresentationFormat>
  <Paragraphs>95</Paragraphs>
  <Slides>9</Slides>
  <Notes>7</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Wingdings</vt:lpstr>
      <vt:lpstr>PowerPoint Master RUB</vt:lpstr>
      <vt:lpstr>Theorien und methoden der Kulturpsychologie</vt:lpstr>
      <vt:lpstr>Wiederholung der Vorlesungsinhalte</vt:lpstr>
      <vt:lpstr>1. Performative Sozialforschung: Allgemeine Charakteristika  </vt:lpstr>
      <vt:lpstr>1. Performative Sozialforschung: Allgemeine Charakteristika  </vt:lpstr>
      <vt:lpstr>1. Performative Sozialforschung: Allgemeine Charakteristika  </vt:lpstr>
      <vt:lpstr>1. Performative Sozialforschung: Allgemeine Charakteristika  </vt:lpstr>
      <vt:lpstr>1. Performative Sozialforschung: Allgemeine Charakteristika  </vt:lpstr>
      <vt:lpstr>2. Lessons learned: Lehrforschungsprojekt  „Die Sozialwissenschaften im Theater“ </vt:lpstr>
      <vt:lpstr>Literatur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26</cp:revision>
  <dcterms:created xsi:type="dcterms:W3CDTF">2024-09-12T00:31:16Z</dcterms:created>
  <dcterms:modified xsi:type="dcterms:W3CDTF">2025-07-08T23:44:39Z</dcterms:modified>
</cp:coreProperties>
</file>