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73" r:id="rId3"/>
    <p:sldId id="292" r:id="rId4"/>
    <p:sldId id="336" r:id="rId5"/>
    <p:sldId id="301" r:id="rId6"/>
    <p:sldId id="337" r:id="rId7"/>
    <p:sldId id="338" r:id="rId8"/>
    <p:sldId id="339" r:id="rId9"/>
    <p:sldId id="340" r:id="rId10"/>
    <p:sldId id="341" r:id="rId11"/>
    <p:sldId id="335" r:id="rId12"/>
    <p:sldId id="342" r:id="rId13"/>
    <p:sldId id="343" r:id="rId14"/>
    <p:sldId id="334" r:id="rId15"/>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8" autoAdjust="0"/>
    <p:restoredTop sz="93969" autoAdjust="0"/>
  </p:normalViewPr>
  <p:slideViewPr>
    <p:cSldViewPr snapToObjects="1">
      <p:cViewPr varScale="1">
        <p:scale>
          <a:sx n="88" d="100"/>
          <a:sy n="88"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24.06.2025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36434-B227-F2C2-4047-AD805D12F02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3B62838-2819-DB64-B98B-3359EAC5BAA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62AD85F-08A4-895C-86D7-A809D3BD0DE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52650EC8-452C-D2E2-3DA3-FC1018373416}"/>
              </a:ext>
            </a:extLst>
          </p:cNvPr>
          <p:cNvSpPr>
            <a:spLocks noGrp="1"/>
          </p:cNvSpPr>
          <p:nvPr>
            <p:ph type="sldNum" sz="quarter" idx="5"/>
          </p:nvPr>
        </p:nvSpPr>
        <p:spPr/>
        <p:txBody>
          <a:bodyPr/>
          <a:lstStyle/>
          <a:p>
            <a:fld id="{B9A045E6-D734-4DB2-BEE5-DF972DD20CA2}" type="slidenum">
              <a:rPr lang="de-DE" smtClean="0"/>
              <a:t>12</a:t>
            </a:fld>
            <a:endParaRPr lang="de-DE"/>
          </a:p>
        </p:txBody>
      </p:sp>
    </p:spTree>
    <p:extLst>
      <p:ext uri="{BB962C8B-B14F-4D97-AF65-F5344CB8AC3E}">
        <p14:creationId xmlns:p14="http://schemas.microsoft.com/office/powerpoint/2010/main" val="160860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8148A-ED25-D3F7-95EC-1D029F7DD46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71B49C6-4229-2980-172C-DE1AA32EB3A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2A6B722-D952-5496-F610-594CA1AE6296}"/>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D29D6DB-DCF3-0114-BD07-7136E2D38826}"/>
              </a:ext>
            </a:extLst>
          </p:cNvPr>
          <p:cNvSpPr>
            <a:spLocks noGrp="1"/>
          </p:cNvSpPr>
          <p:nvPr>
            <p:ph type="sldNum" sz="quarter" idx="5"/>
          </p:nvPr>
        </p:nvSpPr>
        <p:spPr/>
        <p:txBody>
          <a:bodyPr/>
          <a:lstStyle/>
          <a:p>
            <a:fld id="{B9A045E6-D734-4DB2-BEE5-DF972DD20CA2}" type="slidenum">
              <a:rPr lang="de-DE" smtClean="0"/>
              <a:t>13</a:t>
            </a:fld>
            <a:endParaRPr lang="de-DE"/>
          </a:p>
        </p:txBody>
      </p:sp>
    </p:spTree>
    <p:extLst>
      <p:ext uri="{BB962C8B-B14F-4D97-AF65-F5344CB8AC3E}">
        <p14:creationId xmlns:p14="http://schemas.microsoft.com/office/powerpoint/2010/main" val="708028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1C333-9255-11E9-6F17-96F80FF1FF4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82CB175-73E3-D0DC-E851-DE1DF831F65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F5310CF-F9B4-9630-4449-81E3E4B2954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8CE133E-E40E-3775-850F-4249043273F1}"/>
              </a:ext>
            </a:extLst>
          </p:cNvPr>
          <p:cNvSpPr>
            <a:spLocks noGrp="1"/>
          </p:cNvSpPr>
          <p:nvPr>
            <p:ph type="sldNum" sz="quarter" idx="5"/>
          </p:nvPr>
        </p:nvSpPr>
        <p:spPr/>
        <p:txBody>
          <a:bodyPr/>
          <a:lstStyle/>
          <a:p>
            <a:fld id="{B9A045E6-D734-4DB2-BEE5-DF972DD20CA2}" type="slidenum">
              <a:rPr lang="de-DE" smtClean="0"/>
              <a:t>14</a:t>
            </a:fld>
            <a:endParaRPr lang="de-DE"/>
          </a:p>
        </p:txBody>
      </p:sp>
    </p:spTree>
    <p:extLst>
      <p:ext uri="{BB962C8B-B14F-4D97-AF65-F5344CB8AC3E}">
        <p14:creationId xmlns:p14="http://schemas.microsoft.com/office/powerpoint/2010/main" val="79514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263E9-25CE-2E4F-2230-1AA496D101C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0652DE3-159F-A280-34E6-36C4B343F33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3C2FCE98-33AE-6462-7D93-DD94518A7307}"/>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1B0FA82D-2E9C-86AE-7F3B-DA18BA8990E3}"/>
              </a:ext>
            </a:extLst>
          </p:cNvPr>
          <p:cNvSpPr>
            <a:spLocks noGrp="1"/>
          </p:cNvSpPr>
          <p:nvPr>
            <p:ph type="sldNum" sz="quarter" idx="5"/>
          </p:nvPr>
        </p:nvSpPr>
        <p:spPr/>
        <p:txBody>
          <a:bodyPr/>
          <a:lstStyle/>
          <a:p>
            <a:fld id="{B9A045E6-D734-4DB2-BEE5-DF972DD20CA2}" type="slidenum">
              <a:rPr lang="de-DE" smtClean="0"/>
              <a:t>4</a:t>
            </a:fld>
            <a:endParaRPr lang="de-DE"/>
          </a:p>
        </p:txBody>
      </p:sp>
    </p:spTree>
    <p:extLst>
      <p:ext uri="{BB962C8B-B14F-4D97-AF65-F5344CB8AC3E}">
        <p14:creationId xmlns:p14="http://schemas.microsoft.com/office/powerpoint/2010/main" val="215255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A710F-0A96-312B-0F6C-F0BA53B6B53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7C3BB73-3603-5ADD-5850-45EDF11F542C}"/>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3A125B0-66EC-6619-006E-28FCEDE45FFD}"/>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08AF2AC4-ABEC-8721-4751-14CE01125729}"/>
              </a:ext>
            </a:extLst>
          </p:cNvPr>
          <p:cNvSpPr>
            <a:spLocks noGrp="1"/>
          </p:cNvSpPr>
          <p:nvPr>
            <p:ph type="sldNum" sz="quarter" idx="5"/>
          </p:nvPr>
        </p:nvSpPr>
        <p:spPr/>
        <p:txBody>
          <a:bodyPr/>
          <a:lstStyle/>
          <a:p>
            <a:fld id="{B9A045E6-D734-4DB2-BEE5-DF972DD20CA2}" type="slidenum">
              <a:rPr lang="de-DE" smtClean="0"/>
              <a:t>5</a:t>
            </a:fld>
            <a:endParaRPr lang="de-DE"/>
          </a:p>
        </p:txBody>
      </p:sp>
    </p:spTree>
    <p:extLst>
      <p:ext uri="{BB962C8B-B14F-4D97-AF65-F5344CB8AC3E}">
        <p14:creationId xmlns:p14="http://schemas.microsoft.com/office/powerpoint/2010/main" val="2029069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0333A-D509-D3FE-D56B-4EE7A7233F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C2E2664-6AFE-FD15-3A86-9E78AAB93F6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7D633FC-371B-196B-A9F9-528B8F86F2C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999D37DB-C64D-3636-DE5F-3C836CB41D3F}"/>
              </a:ext>
            </a:extLst>
          </p:cNvPr>
          <p:cNvSpPr>
            <a:spLocks noGrp="1"/>
          </p:cNvSpPr>
          <p:nvPr>
            <p:ph type="sldNum" sz="quarter" idx="5"/>
          </p:nvPr>
        </p:nvSpPr>
        <p:spPr/>
        <p:txBody>
          <a:bodyPr/>
          <a:lstStyle/>
          <a:p>
            <a:fld id="{B9A045E6-D734-4DB2-BEE5-DF972DD20CA2}" type="slidenum">
              <a:rPr lang="de-DE" smtClean="0"/>
              <a:t>6</a:t>
            </a:fld>
            <a:endParaRPr lang="de-DE"/>
          </a:p>
        </p:txBody>
      </p:sp>
    </p:spTree>
    <p:extLst>
      <p:ext uri="{BB962C8B-B14F-4D97-AF65-F5344CB8AC3E}">
        <p14:creationId xmlns:p14="http://schemas.microsoft.com/office/powerpoint/2010/main" val="1350901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A0BA9-1EE0-5AC5-E00E-84085DB89BD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2DA5EC7-D128-73EE-3B89-52D6DECDB54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4DA366F-6B2A-D5DD-9139-BDF13BD8814C}"/>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399715B9-60B0-A89E-B28F-7D706BEF807C}"/>
              </a:ext>
            </a:extLst>
          </p:cNvPr>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3473533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B0A54-BA3F-36E8-7CCE-A13081D992A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FE6D51D-25BE-6930-3D74-59F3721EC27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828567D-D0C9-577E-9157-460D280C2553}"/>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7645F973-0066-B3DC-2DD1-2E88AD279294}"/>
              </a:ext>
            </a:extLst>
          </p:cNvPr>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1602437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E007E-FBBC-B44B-B960-6248923C922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BCC7996-B92A-9009-54BF-B7B7364DD74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1336154-1E76-9CB8-CF17-DE4359B85FE8}"/>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81F2800A-31D9-D9C7-E1B7-BE33911D691C}"/>
              </a:ext>
            </a:extLst>
          </p:cNvPr>
          <p:cNvSpPr>
            <a:spLocks noGrp="1"/>
          </p:cNvSpPr>
          <p:nvPr>
            <p:ph type="sldNum" sz="quarter" idx="5"/>
          </p:nvPr>
        </p:nvSpPr>
        <p:spPr/>
        <p:txBody>
          <a:bodyPr/>
          <a:lstStyle/>
          <a:p>
            <a:fld id="{B9A045E6-D734-4DB2-BEE5-DF972DD20CA2}" type="slidenum">
              <a:rPr lang="de-DE" smtClean="0"/>
              <a:t>9</a:t>
            </a:fld>
            <a:endParaRPr lang="de-DE"/>
          </a:p>
        </p:txBody>
      </p:sp>
    </p:spTree>
    <p:extLst>
      <p:ext uri="{BB962C8B-B14F-4D97-AF65-F5344CB8AC3E}">
        <p14:creationId xmlns:p14="http://schemas.microsoft.com/office/powerpoint/2010/main" val="2485662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E19D0-5BD2-FB04-A3C5-833CD7613D0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16E258A-545B-6624-DD5C-8ECEADD9D68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4744641-B2B9-D5CA-214B-1BFE1A4165F9}"/>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22714A2C-994C-DE75-8C40-8FC29141355F}"/>
              </a:ext>
            </a:extLst>
          </p:cNvPr>
          <p:cNvSpPr>
            <a:spLocks noGrp="1"/>
          </p:cNvSpPr>
          <p:nvPr>
            <p:ph type="sldNum" sz="quarter" idx="5"/>
          </p:nvPr>
        </p:nvSpPr>
        <p:spPr/>
        <p:txBody>
          <a:bodyPr/>
          <a:lstStyle/>
          <a:p>
            <a:fld id="{B9A045E6-D734-4DB2-BEE5-DF972DD20CA2}" type="slidenum">
              <a:rPr lang="de-DE" smtClean="0"/>
              <a:t>10</a:t>
            </a:fld>
            <a:endParaRPr lang="de-DE"/>
          </a:p>
        </p:txBody>
      </p:sp>
    </p:spTree>
    <p:extLst>
      <p:ext uri="{BB962C8B-B14F-4D97-AF65-F5344CB8AC3E}">
        <p14:creationId xmlns:p14="http://schemas.microsoft.com/office/powerpoint/2010/main" val="1964084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57652-72C7-BC2F-A858-D6E632B22D3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328C26-0375-4287-DD7D-A3434ABFA93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AA5972C9-D056-CF57-6A46-E9C10B0938D0}"/>
              </a:ext>
            </a:extLst>
          </p:cNvPr>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a:extLst>
              <a:ext uri="{FF2B5EF4-FFF2-40B4-BE49-F238E27FC236}">
                <a16:creationId xmlns:a16="http://schemas.microsoft.com/office/drawing/2014/main" id="{BD5D6905-D648-2847-2C18-1909717A3D64}"/>
              </a:ext>
            </a:extLst>
          </p:cNvPr>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42590232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journal-fuerpsychologie.de/article/view/239"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hyperlink" Target="https://www.diamond-painting-deutschland.de/images/product_images/original_images/DP-BEC-934-.jp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10: Bildtheoretisch informierte Zugänge: Bildanalyse</a:t>
            </a:r>
          </a:p>
        </p:txBody>
      </p:sp>
      <p:pic>
        <p:nvPicPr>
          <p:cNvPr id="5" name="Bildplatzhalter 4" descr="Ein Bild, das Farbigkeit, Kunst, Magenta, orange enthält.&#10;&#10;Automatisch generierte Beschreibung">
            <a:extLst>
              <a:ext uri="{FF2B5EF4-FFF2-40B4-BE49-F238E27FC236}">
                <a16:creationId xmlns:a16="http://schemas.microsoft.com/office/drawing/2014/main" id="{AC6A1043-6A0D-1E90-2CED-1A4EF23FF49A}"/>
              </a:ext>
            </a:extLst>
          </p:cNvPr>
          <p:cNvPicPr>
            <a:picLocks noGrp="1" noChangeAspect="1"/>
          </p:cNvPicPr>
          <p:nvPr>
            <p:ph type="pic" sz="quarter" idx="13"/>
          </p:nvPr>
        </p:nvPicPr>
        <p:blipFill>
          <a:blip r:embed="rId2"/>
          <a:srcRect t="12921" b="12921"/>
          <a:stretch>
            <a:fillRect/>
          </a:stretch>
        </p:blipFill>
        <p:spPr/>
      </p:pic>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16E1C-5E6B-AD90-13B2-EE50E56806F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478BA77-69BA-5DF0-03D2-55C718DC72C1}"/>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22A637DB-7AB1-BAA5-A766-3F3B76D3925A}"/>
              </a:ext>
            </a:extLst>
          </p:cNvPr>
          <p:cNvSpPr>
            <a:spLocks noGrp="1"/>
          </p:cNvSpPr>
          <p:nvPr>
            <p:ph idx="1"/>
          </p:nvPr>
        </p:nvSpPr>
        <p:spPr>
          <a:xfrm>
            <a:off x="449764" y="915566"/>
            <a:ext cx="8244472" cy="2936386"/>
          </a:xfrm>
        </p:spPr>
        <p:txBody>
          <a:bodyPr/>
          <a:lstStyle/>
          <a:p>
            <a:pPr marL="234000" lvl="3" indent="0" algn="just">
              <a:lnSpc>
                <a:spcPct val="100000"/>
              </a:lnSpc>
              <a:spcAft>
                <a:spcPts val="0"/>
              </a:spcAft>
              <a:buNone/>
            </a:pPr>
            <a:r>
              <a:rPr lang="de-DE" sz="2000" b="1" dirty="0">
                <a:solidFill>
                  <a:schemeClr val="bg2"/>
                </a:solidFill>
              </a:rPr>
              <a:t>3. Planimetrische Ganzheitsstruktur: </a:t>
            </a:r>
            <a:r>
              <a:rPr lang="de-DE" sz="2000" dirty="0"/>
              <a:t>Die planimetrische Ganzheitsstruktur bezieht sich auf die Komposition des Bildes in der Fläche. Sie analysiert, wie alle Elemente des Bildes zusammenwirken, um eine kohärente und ausgewogene Komposition zu schaffen. Diese Struktur ermöglicht es, das Bild als eine Einheit zu verstehen, in der jedes Element seinen Platz und seine Bedeutung hat (</a:t>
            </a:r>
            <a:r>
              <a:rPr lang="de-DE" sz="2000" dirty="0" err="1"/>
              <a:t>Plontke</a:t>
            </a:r>
            <a:r>
              <a:rPr lang="de-DE" sz="2000" dirty="0"/>
              <a:t> 2022, S. 286).</a:t>
            </a:r>
            <a:endParaRPr lang="de-DE" sz="2000" b="1" dirty="0">
              <a:solidFill>
                <a:schemeClr val="bg2"/>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78AA7611-FBAD-7B98-E793-23CB3B3ACB9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C513C81D-32D4-509F-8F21-06A67DB9C83D}"/>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AFCAFABE-56E1-DE1C-0E34-67BC91C21B0B}"/>
              </a:ext>
            </a:extLst>
          </p:cNvPr>
          <p:cNvCxnSpPr/>
          <p:nvPr/>
        </p:nvCxnSpPr>
        <p:spPr>
          <a:xfrm>
            <a:off x="0" y="781131"/>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395604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490BE-49F7-BB9E-AC06-8B1A86CE072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8190D7-D5BF-D9AB-BFDE-4B61B864CA40}"/>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3. Bildanalyse: Methodisches Vorgehen</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018D0A13-CC93-4404-0113-EF8F29326142}"/>
              </a:ext>
            </a:extLst>
          </p:cNvPr>
          <p:cNvSpPr>
            <a:spLocks noGrp="1"/>
          </p:cNvSpPr>
          <p:nvPr>
            <p:ph idx="1"/>
          </p:nvPr>
        </p:nvSpPr>
        <p:spPr>
          <a:xfrm>
            <a:off x="225515" y="1202276"/>
            <a:ext cx="8244472" cy="2936386"/>
          </a:xfrm>
        </p:spPr>
        <p:txBody>
          <a:bodyPr/>
          <a:lstStyle/>
          <a:p>
            <a:pPr marL="468000" lvl="4" indent="0" algn="just">
              <a:lnSpc>
                <a:spcPct val="100000"/>
              </a:lnSpc>
              <a:spcAft>
                <a:spcPts val="0"/>
              </a:spcAft>
              <a:buNone/>
            </a:pPr>
            <a:r>
              <a:rPr lang="de-DE" sz="1800" b="1" dirty="0"/>
              <a:t>Leitfragen für einen kulturpsychologisch orientierten Zugang zum Bild </a:t>
            </a:r>
            <a:r>
              <a:rPr lang="de-DE" sz="1800" dirty="0">
                <a:solidFill>
                  <a:schemeClr val="bg2"/>
                </a:solidFill>
              </a:rPr>
              <a:t>1. Inhalt: </a:t>
            </a:r>
            <a:r>
              <a:rPr lang="de-DE" sz="1800" i="1" dirty="0"/>
              <a:t>Was ist auf dem Bild zu sehen? </a:t>
            </a:r>
          </a:p>
          <a:p>
            <a:pPr marL="810900" lvl="4" indent="-342900" algn="just">
              <a:lnSpc>
                <a:spcPct val="100000"/>
              </a:lnSpc>
              <a:spcAft>
                <a:spcPts val="0"/>
              </a:spcAft>
              <a:buAutoNum type="alphaLcParenR"/>
            </a:pPr>
            <a:r>
              <a:rPr lang="de-DE" sz="1800" dirty="0"/>
              <a:t>Möglichst neutrale Beschreibung dessen, was auf dem Bild dargestellt ist (‚wiedererkennendes Sehen‘). </a:t>
            </a:r>
          </a:p>
          <a:p>
            <a:pPr marL="810900" lvl="4" indent="-342900" algn="just">
              <a:lnSpc>
                <a:spcPct val="100000"/>
              </a:lnSpc>
              <a:spcAft>
                <a:spcPts val="0"/>
              </a:spcAft>
              <a:buAutoNum type="alphaLcParenR"/>
            </a:pPr>
            <a:r>
              <a:rPr lang="de-DE" sz="1800" dirty="0"/>
              <a:t>Subjektive Artikulation von Gefühlen, Affekten, Assoziationen und Irritationen (‚leiblich-affektives Sehen‘). (</a:t>
            </a:r>
            <a:r>
              <a:rPr lang="de-DE" sz="1800" dirty="0" err="1"/>
              <a:t>Plontke</a:t>
            </a:r>
            <a:r>
              <a:rPr lang="de-DE" sz="1800" dirty="0"/>
              <a:t> 2022, S. 289) </a:t>
            </a:r>
          </a:p>
          <a:p>
            <a:pPr marL="468000" lvl="4" indent="0" algn="just">
              <a:lnSpc>
                <a:spcPct val="100000"/>
              </a:lnSpc>
              <a:spcAft>
                <a:spcPts val="0"/>
              </a:spcAft>
              <a:buNone/>
            </a:pPr>
            <a:r>
              <a:rPr lang="de-DE" sz="1800" dirty="0">
                <a:solidFill>
                  <a:schemeClr val="bg2"/>
                </a:solidFill>
              </a:rPr>
              <a:t>2. Formale Komposition: </a:t>
            </a:r>
            <a:r>
              <a:rPr lang="de-DE" sz="1800" i="1" dirty="0"/>
              <a:t>Wie wird etwas mit formal-ästhetischen Mitteln (Farbgestaltung, Hell/Dunkel-Relationen, Schärfe/Unschärfe, Perspektive, szenische Choreografie, Planimetrie, inner-ikonische Bezüge einzelner Bildelemente zueinander etc.) ins Bild gesetzt und kommuniziert?</a:t>
            </a:r>
            <a:r>
              <a:rPr lang="de-DE" sz="1800" dirty="0"/>
              <a:t> (</a:t>
            </a:r>
            <a:r>
              <a:rPr lang="de-DE" sz="1800" dirty="0" err="1"/>
              <a:t>Plontke</a:t>
            </a:r>
            <a:r>
              <a:rPr lang="de-DE" sz="1800" dirty="0"/>
              <a:t> 2022, S. 289)</a:t>
            </a:r>
          </a:p>
        </p:txBody>
      </p:sp>
      <p:sp>
        <p:nvSpPr>
          <p:cNvPr id="4" name="Fußzeilenplatzhalter 3">
            <a:extLst>
              <a:ext uri="{FF2B5EF4-FFF2-40B4-BE49-F238E27FC236}">
                <a16:creationId xmlns:a16="http://schemas.microsoft.com/office/drawing/2014/main" id="{B64B125D-E98D-760D-A499-EF625478BEB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6418FBF-6090-3030-AE84-5B253D4C7337}"/>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0D36CF34-63B0-761C-33B8-74C458A98A1A}"/>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219848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39601-706E-1323-088D-0ABBD3BF3E4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AA46ECC-8BB5-FC3E-D4A0-8D82D3690FAA}"/>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3. Bildanalyse: Methodisches Vorgehen</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317E0BEC-A19A-701C-046B-B01B58B9A29F}"/>
              </a:ext>
            </a:extLst>
          </p:cNvPr>
          <p:cNvSpPr>
            <a:spLocks noGrp="1"/>
          </p:cNvSpPr>
          <p:nvPr>
            <p:ph idx="1"/>
          </p:nvPr>
        </p:nvSpPr>
        <p:spPr>
          <a:xfrm>
            <a:off x="225515" y="1103557"/>
            <a:ext cx="8244472" cy="2936386"/>
          </a:xfrm>
        </p:spPr>
        <p:txBody>
          <a:bodyPr/>
          <a:lstStyle/>
          <a:p>
            <a:pPr marL="468000" lvl="4" indent="0" algn="just">
              <a:lnSpc>
                <a:spcPct val="100000"/>
              </a:lnSpc>
              <a:spcAft>
                <a:spcPts val="0"/>
              </a:spcAft>
              <a:buNone/>
            </a:pPr>
            <a:r>
              <a:rPr lang="de-DE" sz="1800" dirty="0">
                <a:solidFill>
                  <a:schemeClr val="bg2"/>
                </a:solidFill>
              </a:rPr>
              <a:t>3. Medialität und Materialität: </a:t>
            </a:r>
            <a:r>
              <a:rPr lang="de-DE" sz="1800" i="1" dirty="0"/>
              <a:t>Um welche Bildsorte handelt es sich (Foto, Zeichnung, Malerei, digitales/materielles Bild, künstlerisches Bild, Schnappschuss etc.) und welche Bedeutung könnte der spezifischen Medialität und Materialität zukommen</a:t>
            </a:r>
          </a:p>
          <a:p>
            <a:pPr marL="810900" lvl="4" indent="-342900" algn="just">
              <a:lnSpc>
                <a:spcPct val="100000"/>
              </a:lnSpc>
              <a:spcAft>
                <a:spcPts val="0"/>
              </a:spcAft>
              <a:buAutoNum type="alphaLcParenR"/>
            </a:pPr>
            <a:r>
              <a:rPr lang="de-DE" sz="1800" dirty="0"/>
              <a:t>mit Bezug auf das Bild selbst?</a:t>
            </a:r>
          </a:p>
          <a:p>
            <a:pPr marL="810900" lvl="4" indent="-342900" algn="just">
              <a:lnSpc>
                <a:spcPct val="100000"/>
              </a:lnSpc>
              <a:spcAft>
                <a:spcPts val="0"/>
              </a:spcAft>
              <a:buAutoNum type="alphaLcParenR"/>
            </a:pPr>
            <a:r>
              <a:rPr lang="de-DE" sz="1800" dirty="0"/>
              <a:t>im Hinblick auf mögliche Verwendungszusammenhänge? (</a:t>
            </a:r>
            <a:r>
              <a:rPr lang="de-DE" sz="1800" dirty="0" err="1"/>
              <a:t>Plontke</a:t>
            </a:r>
            <a:r>
              <a:rPr lang="de-DE" sz="1800" dirty="0"/>
              <a:t> 2022, S. 289) </a:t>
            </a:r>
          </a:p>
          <a:p>
            <a:pPr marL="468000" lvl="4" indent="0" algn="just">
              <a:lnSpc>
                <a:spcPct val="100000"/>
              </a:lnSpc>
              <a:spcAft>
                <a:spcPts val="0"/>
              </a:spcAft>
              <a:buNone/>
            </a:pPr>
            <a:r>
              <a:rPr lang="de-DE" sz="1800" dirty="0">
                <a:solidFill>
                  <a:schemeClr val="bg2"/>
                </a:solidFill>
              </a:rPr>
              <a:t>4. Extra-ikonisches Kontextwissen, Bild-Text-Zusammenhänge und pragmatische Verwendungszusammenhänge: </a:t>
            </a:r>
            <a:r>
              <a:rPr lang="de-DE" sz="1800" i="1" dirty="0"/>
              <a:t>In welchem </a:t>
            </a:r>
            <a:r>
              <a:rPr lang="de-DE" sz="1800" i="1" dirty="0" err="1"/>
              <a:t>un</a:t>
            </a:r>
            <a:r>
              <a:rPr lang="de-DE" sz="1800" i="1" dirty="0"/>
              <a:t>-/mittelbaren Kontext steht das Bild? Wird es z. B. von Textelementen begleitet, und in welchen sinnkonstituierenden Verweisungszusammenhängen stehen Bild und Text? </a:t>
            </a:r>
            <a:r>
              <a:rPr lang="de-DE" sz="1800" dirty="0"/>
              <a:t>(</a:t>
            </a:r>
            <a:r>
              <a:rPr lang="de-DE" sz="1800" dirty="0" err="1"/>
              <a:t>Plontke</a:t>
            </a:r>
            <a:r>
              <a:rPr lang="de-DE" sz="1800" dirty="0"/>
              <a:t> 2022, S. 289) </a:t>
            </a:r>
          </a:p>
        </p:txBody>
      </p:sp>
      <p:sp>
        <p:nvSpPr>
          <p:cNvPr id="4" name="Fußzeilenplatzhalter 3">
            <a:extLst>
              <a:ext uri="{FF2B5EF4-FFF2-40B4-BE49-F238E27FC236}">
                <a16:creationId xmlns:a16="http://schemas.microsoft.com/office/drawing/2014/main" id="{2CF3EBE0-C434-5A3F-9A21-C2FA013B1E4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15FFDF8D-66D9-F678-721B-D70E2C451476}"/>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cxnSp>
        <p:nvCxnSpPr>
          <p:cNvPr id="7" name="Gerader Verbinder 6">
            <a:extLst>
              <a:ext uri="{FF2B5EF4-FFF2-40B4-BE49-F238E27FC236}">
                <a16:creationId xmlns:a16="http://schemas.microsoft.com/office/drawing/2014/main" id="{D6F119F4-7C1E-435D-93CE-B7428DBE53CF}"/>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013781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2C471-9ABC-0B16-B911-86FE0938C26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C05CD03-EFBD-E5AE-7B53-7D80ED27F5FE}"/>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3. Bildanalyse: Methodisches Vorgehen</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21F67237-9B58-AE24-B9F9-CF1BB136BADB}"/>
              </a:ext>
            </a:extLst>
          </p:cNvPr>
          <p:cNvSpPr>
            <a:spLocks noGrp="1"/>
          </p:cNvSpPr>
          <p:nvPr>
            <p:ph idx="1"/>
          </p:nvPr>
        </p:nvSpPr>
        <p:spPr>
          <a:xfrm>
            <a:off x="225515" y="1223649"/>
            <a:ext cx="8244472" cy="2936386"/>
          </a:xfrm>
        </p:spPr>
        <p:txBody>
          <a:bodyPr/>
          <a:lstStyle/>
          <a:p>
            <a:pPr marL="468000" lvl="4" indent="0" algn="just">
              <a:lnSpc>
                <a:spcPct val="100000"/>
              </a:lnSpc>
              <a:spcAft>
                <a:spcPts val="0"/>
              </a:spcAft>
              <a:buNone/>
            </a:pPr>
            <a:r>
              <a:rPr lang="de-DE" sz="1800" dirty="0">
                <a:solidFill>
                  <a:schemeClr val="bg2"/>
                </a:solidFill>
              </a:rPr>
              <a:t>5. Systematisches Vergleichen Inter-ikonische Vergleiche: </a:t>
            </a:r>
            <a:r>
              <a:rPr lang="de-DE" sz="1800" i="1" dirty="0"/>
              <a:t>Analyse und Vergleich von unterschiedlichen Bildern […] Triangulation: Kombination der Bildanalyse mit anderen, auch texthermeneutischen Verfahren und Analysen weiterer Daten </a:t>
            </a:r>
            <a:r>
              <a:rPr lang="de-DE" sz="1800" dirty="0"/>
              <a:t>(</a:t>
            </a:r>
            <a:r>
              <a:rPr lang="de-DE" sz="1800" dirty="0" err="1"/>
              <a:t>Plontke</a:t>
            </a:r>
            <a:r>
              <a:rPr lang="de-DE" sz="1800" dirty="0"/>
              <a:t> 2022, S. 290)</a:t>
            </a:r>
          </a:p>
        </p:txBody>
      </p:sp>
      <p:sp>
        <p:nvSpPr>
          <p:cNvPr id="4" name="Fußzeilenplatzhalter 3">
            <a:extLst>
              <a:ext uri="{FF2B5EF4-FFF2-40B4-BE49-F238E27FC236}">
                <a16:creationId xmlns:a16="http://schemas.microsoft.com/office/drawing/2014/main" id="{5F6E1731-82A7-4958-556D-DB6A826AE075}"/>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043C8C4-E609-0F6D-67CE-AD1861976D37}"/>
              </a:ext>
            </a:extLst>
          </p:cNvPr>
          <p:cNvSpPr>
            <a:spLocks noGrp="1"/>
          </p:cNvSpPr>
          <p:nvPr>
            <p:ph type="sldNum" sz="quarter" idx="12"/>
          </p:nvPr>
        </p:nvSpPr>
        <p:spPr/>
        <p:txBody>
          <a:bodyPr/>
          <a:lstStyle/>
          <a:p>
            <a:fld id="{6C8FC03C-C266-4645-ABC5-645062898383}" type="slidenum">
              <a:rPr lang="de-DE" smtClean="0"/>
              <a:pPr/>
              <a:t>13</a:t>
            </a:fld>
            <a:r>
              <a:rPr lang="de-DE"/>
              <a:t> </a:t>
            </a:r>
            <a:endParaRPr lang="de-DE" dirty="0"/>
          </a:p>
        </p:txBody>
      </p:sp>
      <p:cxnSp>
        <p:nvCxnSpPr>
          <p:cNvPr id="7" name="Gerader Verbinder 6">
            <a:extLst>
              <a:ext uri="{FF2B5EF4-FFF2-40B4-BE49-F238E27FC236}">
                <a16:creationId xmlns:a16="http://schemas.microsoft.com/office/drawing/2014/main" id="{38D8D39C-1AE1-042F-32B7-EB3FCFD086C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352982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CC7C3-A802-AD00-5A39-96A457A57F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64816D-5AEF-0063-BAE2-7C4E6DC701E9}"/>
              </a:ext>
            </a:extLst>
          </p:cNvPr>
          <p:cNvSpPr>
            <a:spLocks noGrp="1"/>
          </p:cNvSpPr>
          <p:nvPr>
            <p:ph type="title"/>
          </p:nvPr>
        </p:nvSpPr>
        <p:spPr>
          <a:xfrm>
            <a:off x="567751" y="323332"/>
            <a:ext cx="7560000" cy="468000"/>
          </a:xfrm>
        </p:spPr>
        <p:txBody>
          <a:bodyPr/>
          <a:lstStyle/>
          <a:p>
            <a:pPr algn="ctr"/>
            <a:r>
              <a:rPr lang="de-DE" sz="3200" b="1" dirty="0">
                <a:solidFill>
                  <a:schemeClr val="bg2"/>
                </a:solidFill>
              </a:rPr>
              <a:t>Literatur</a:t>
            </a:r>
          </a:p>
        </p:txBody>
      </p:sp>
      <p:sp>
        <p:nvSpPr>
          <p:cNvPr id="3" name="Inhaltsplatzhalter 2">
            <a:extLst>
              <a:ext uri="{FF2B5EF4-FFF2-40B4-BE49-F238E27FC236}">
                <a16:creationId xmlns:a16="http://schemas.microsoft.com/office/drawing/2014/main" id="{82E793A9-D41E-79D9-F723-854B057F4010}"/>
              </a:ext>
            </a:extLst>
          </p:cNvPr>
          <p:cNvSpPr>
            <a:spLocks noGrp="1"/>
          </p:cNvSpPr>
          <p:nvPr>
            <p:ph idx="1"/>
          </p:nvPr>
        </p:nvSpPr>
        <p:spPr>
          <a:xfrm>
            <a:off x="324000" y="1183817"/>
            <a:ext cx="8244472" cy="2936386"/>
          </a:xfrm>
        </p:spPr>
        <p:txBody>
          <a:bodyPr/>
          <a:lstStyle/>
          <a:p>
            <a:pPr algn="just">
              <a:lnSpc>
                <a:spcPct val="100000"/>
              </a:lnSpc>
              <a:spcAft>
                <a:spcPts val="0"/>
              </a:spcAft>
              <a:buSzPct val="100000"/>
            </a:pPr>
            <a:r>
              <a:rPr lang="de-DE" sz="1800" b="0" dirty="0"/>
              <a:t>• </a:t>
            </a:r>
            <a:r>
              <a:rPr lang="de-DE" sz="1800" b="0" dirty="0" err="1"/>
              <a:t>Plontke</a:t>
            </a:r>
            <a:r>
              <a:rPr lang="de-DE" sz="1800" b="0" dirty="0"/>
              <a:t>, S. (2022). Bildanalyse. In U. </a:t>
            </a:r>
            <a:r>
              <a:rPr lang="de-DE" sz="1800" b="0" dirty="0" err="1"/>
              <a:t>Wolfradt</a:t>
            </a:r>
            <a:r>
              <a:rPr lang="de-DE" sz="1800" b="0" dirty="0"/>
              <a:t>, L. </a:t>
            </a:r>
            <a:r>
              <a:rPr lang="de-DE" sz="1800" b="0" dirty="0" err="1"/>
              <a:t>Allolio-Näcke</a:t>
            </a:r>
            <a:r>
              <a:rPr lang="de-DE" sz="1800" b="0" dirty="0"/>
              <a:t> &amp; P. S. Ruppel (Hrsg.), Kulturpsychologie – Eine Einführung (S. 281– 294). Wiesbaden: Springer. DOI: https://doi.org/10.1007/978-3- 658-37918-6_25 </a:t>
            </a:r>
          </a:p>
          <a:p>
            <a:pPr algn="just">
              <a:lnSpc>
                <a:spcPct val="100000"/>
              </a:lnSpc>
              <a:spcAft>
                <a:spcPts val="0"/>
              </a:spcAft>
              <a:buSzPct val="100000"/>
            </a:pPr>
            <a:r>
              <a:rPr lang="de-DE" sz="1800" b="0" dirty="0"/>
              <a:t>• </a:t>
            </a:r>
            <a:r>
              <a:rPr lang="de-DE" sz="1800" b="0" dirty="0" err="1"/>
              <a:t>Przyborski</a:t>
            </a:r>
            <a:r>
              <a:rPr lang="de-DE" sz="1800" b="0" dirty="0"/>
              <a:t>, A. (2018). Bildkommunikation. Qualitative Bild- und Medienforschung. München: </a:t>
            </a:r>
            <a:r>
              <a:rPr lang="de-DE" sz="1800" b="0" dirty="0" err="1"/>
              <a:t>Oldenbourg</a:t>
            </a:r>
            <a:r>
              <a:rPr lang="de-DE" sz="1800" b="0" dirty="0"/>
              <a:t>.</a:t>
            </a:r>
          </a:p>
          <a:p>
            <a:pPr algn="just">
              <a:lnSpc>
                <a:spcPct val="100000"/>
              </a:lnSpc>
              <a:spcAft>
                <a:spcPts val="0"/>
              </a:spcAft>
              <a:buSzPct val="100000"/>
            </a:pPr>
            <a:r>
              <a:rPr lang="de-DE" sz="1800" b="0" dirty="0"/>
              <a:t>• </a:t>
            </a:r>
            <a:r>
              <a:rPr lang="de-DE" sz="1800" b="0" dirty="0" err="1"/>
              <a:t>Przyborski</a:t>
            </a:r>
            <a:r>
              <a:rPr lang="de-DE" sz="1800" b="0" dirty="0"/>
              <a:t>, A., &amp; </a:t>
            </a:r>
            <a:r>
              <a:rPr lang="de-DE" sz="1800" b="0" dirty="0" err="1"/>
              <a:t>Slunecko</a:t>
            </a:r>
            <a:r>
              <a:rPr lang="de-DE" sz="1800" b="0" dirty="0"/>
              <a:t>, T. (2012). Linie und Erkennen: Die Linie als Instrument sozialwissenschaftlicher Bildinterpretation. Journal für Psychologie 20 (3). </a:t>
            </a:r>
            <a:r>
              <a:rPr lang="de-DE" sz="1800" b="0" dirty="0">
                <a:hlinkClick r:id="rId3"/>
              </a:rPr>
              <a:t>https://journal-fuerpsychologie.de/article/view/239</a:t>
            </a:r>
            <a:endParaRPr lang="de-DE" sz="1800" b="0" dirty="0"/>
          </a:p>
          <a:p>
            <a:pPr>
              <a:lnSpc>
                <a:spcPct val="100000"/>
              </a:lnSpc>
              <a:spcAft>
                <a:spcPts val="0"/>
              </a:spcAft>
              <a:buSzPct val="100000"/>
            </a:pPr>
            <a:r>
              <a:rPr lang="de-DE" sz="1800" b="0" dirty="0">
                <a:solidFill>
                  <a:schemeClr val="tx2">
                    <a:lumMod val="90000"/>
                    <a:lumOff val="10000"/>
                  </a:schemeClr>
                </a:solidFill>
              </a:rPr>
              <a:t>Bild: </a:t>
            </a:r>
            <a:r>
              <a:rPr lang="de-DE" sz="1800" b="0" dirty="0">
                <a:solidFill>
                  <a:schemeClr val="tx2">
                    <a:lumMod val="90000"/>
                    <a:lumOff val="10000"/>
                  </a:schemeClr>
                </a:solidFill>
                <a:hlinkClick r:id="rId4"/>
              </a:rPr>
              <a:t>https://www.diamond-painting-deutschland.de/images/product_images/original_images/DP-BEC-934-.jpg</a:t>
            </a:r>
            <a:r>
              <a:rPr lang="de-DE" sz="1800" b="0" dirty="0">
                <a:solidFill>
                  <a:schemeClr val="tx2">
                    <a:lumMod val="90000"/>
                    <a:lumOff val="10000"/>
                  </a:schemeClr>
                </a:solidFill>
              </a:rPr>
              <a:t> </a:t>
            </a:r>
            <a:r>
              <a:rPr lang="de-DE" sz="1800" b="0">
                <a:solidFill>
                  <a:schemeClr val="tx2">
                    <a:lumMod val="90000"/>
                    <a:lumOff val="10000"/>
                  </a:schemeClr>
                </a:solidFill>
              </a:rPr>
              <a:t>(Zugriff 20.06.2025)</a:t>
            </a: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17EAC7BC-EF82-744D-3F6A-BCEA4B431BB1}"/>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9BCB026-6168-5BC6-9AD1-836AFBE06F29}"/>
              </a:ext>
            </a:extLst>
          </p:cNvPr>
          <p:cNvSpPr>
            <a:spLocks noGrp="1"/>
          </p:cNvSpPr>
          <p:nvPr>
            <p:ph type="sldNum" sz="quarter" idx="12"/>
          </p:nvPr>
        </p:nvSpPr>
        <p:spPr/>
        <p:txBody>
          <a:bodyPr/>
          <a:lstStyle/>
          <a:p>
            <a:fld id="{6C8FC03C-C266-4645-ABC5-645062898383}" type="slidenum">
              <a:rPr lang="de-DE" smtClean="0"/>
              <a:pPr/>
              <a:t>14</a:t>
            </a:fld>
            <a:r>
              <a:rPr lang="de-DE"/>
              <a:t> </a:t>
            </a:r>
            <a:endParaRPr lang="de-DE" dirty="0"/>
          </a:p>
        </p:txBody>
      </p:sp>
      <p:cxnSp>
        <p:nvCxnSpPr>
          <p:cNvPr id="7" name="Gerader Verbinder 6">
            <a:extLst>
              <a:ext uri="{FF2B5EF4-FFF2-40B4-BE49-F238E27FC236}">
                <a16:creationId xmlns:a16="http://schemas.microsoft.com/office/drawing/2014/main" id="{2035FF47-AFF9-69D2-B66C-6DDA62E97D84}"/>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83696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bg2"/>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401594"/>
            <a:ext cx="7560000" cy="2936386"/>
          </a:xfrm>
        </p:spPr>
        <p:txBody>
          <a:bodyPr/>
          <a:lstStyle/>
          <a:p>
            <a:pPr marL="342900" indent="-342900" algn="just">
              <a:lnSpc>
                <a:spcPct val="100000"/>
              </a:lnSpc>
              <a:buSzPct val="100000"/>
              <a:buFont typeface="+mj-lt"/>
              <a:buAutoNum type="arabicPeriod"/>
            </a:pPr>
            <a:r>
              <a:rPr lang="de-DE" sz="2000" b="0" dirty="0">
                <a:solidFill>
                  <a:schemeClr val="tx2">
                    <a:lumMod val="90000"/>
                    <a:lumOff val="10000"/>
                  </a:schemeClr>
                </a:solidFill>
              </a:rPr>
              <a:t>Leben mit und in Bildern</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Bildanalyse: Theoretische Zugänge</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Bildanalyse: Methodisches Vorgehen</a:t>
            </a:r>
          </a:p>
          <a:p>
            <a:pPr marL="342900" indent="-342900" algn="just">
              <a:lnSpc>
                <a:spcPct val="100000"/>
              </a:lnSpc>
              <a:buSzPct val="100000"/>
              <a:buFont typeface="+mj-lt"/>
              <a:buAutoNum type="arabicPeriod"/>
            </a:pP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Leben mit und in Bildern</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618D303F-E15F-3243-B985-E4B190F4595F}"/>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06F6BBF0-3D96-CA21-CD46-073077DBAC5B}"/>
              </a:ext>
            </a:extLst>
          </p:cNvPr>
          <p:cNvSpPr txBox="1"/>
          <p:nvPr/>
        </p:nvSpPr>
        <p:spPr>
          <a:xfrm>
            <a:off x="339889" y="1156422"/>
            <a:ext cx="8391502" cy="2585323"/>
          </a:xfrm>
          <a:prstGeom prst="rect">
            <a:avLst/>
          </a:prstGeom>
          <a:noFill/>
        </p:spPr>
        <p:txBody>
          <a:bodyPr wrap="square">
            <a:spAutoFit/>
          </a:bodyPr>
          <a:lstStyle/>
          <a:p>
            <a:pPr algn="just"/>
            <a:r>
              <a:rPr lang="de-DE" sz="1800" dirty="0">
                <a:solidFill>
                  <a:srgbClr val="002060"/>
                </a:solidFill>
              </a:rPr>
              <a:t>• „Neben einer sich durch Sprache konstituierenden Handlungs- und Lebenspraxis sind auch die vielfältigen Bilderwelten, in die Personen eingebunden sind, von Bedeutung für deren Denken, Fühlen, Wünschen, Wollen, Tun und Lassen. Psychisches ist auch ikonisch vermittelt, Menschen kommunizieren in und mit Bildern.“ (</a:t>
            </a:r>
            <a:r>
              <a:rPr lang="de-DE" sz="1800" dirty="0" err="1">
                <a:solidFill>
                  <a:srgbClr val="002060"/>
                </a:solidFill>
              </a:rPr>
              <a:t>Plontke</a:t>
            </a:r>
            <a:r>
              <a:rPr lang="de-DE" sz="1800" dirty="0">
                <a:solidFill>
                  <a:srgbClr val="002060"/>
                </a:solidFill>
              </a:rPr>
              <a:t> 2022, S. 281) </a:t>
            </a:r>
          </a:p>
          <a:p>
            <a:pPr algn="just"/>
            <a:endParaRPr lang="de-DE" sz="1800" dirty="0">
              <a:solidFill>
                <a:srgbClr val="002060"/>
              </a:solidFill>
            </a:endParaRPr>
          </a:p>
          <a:p>
            <a:pPr algn="just"/>
            <a:r>
              <a:rPr lang="de-DE" sz="1800" dirty="0">
                <a:solidFill>
                  <a:srgbClr val="002060"/>
                </a:solidFill>
              </a:rPr>
              <a:t>• Bilder legen seit frühester Zeit Zeugnis ab über gesellschaftliche und kulturelle Phänomene und Bewusstseinsinhalte (Entwicklungen, Tendenzen, Strukturen, Werthaltungen, Deutungsmuster, Weltbilder.</a:t>
            </a:r>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D95DC-D80F-F634-3950-1CD42640DA5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A05DA65-4E82-B327-F272-F99AFC5600C1}"/>
              </a:ext>
            </a:extLst>
          </p:cNvPr>
          <p:cNvSpPr>
            <a:spLocks noGrp="1"/>
          </p:cNvSpPr>
          <p:nvPr>
            <p:ph type="title"/>
          </p:nvPr>
        </p:nvSpPr>
        <p:spPr>
          <a:xfrm>
            <a:off x="467999" y="396000"/>
            <a:ext cx="8225795" cy="468000"/>
          </a:xfrm>
        </p:spPr>
        <p:txBody>
          <a:bodyPr/>
          <a:lstStyle/>
          <a:p>
            <a:pPr algn="ctr"/>
            <a:r>
              <a:rPr lang="de-DE" sz="2400" b="1" dirty="0">
                <a:solidFill>
                  <a:schemeClr val="bg2"/>
                </a:solidFill>
              </a:rPr>
              <a:t>1. Leben mit und in Bildern</a:t>
            </a:r>
            <a:br>
              <a:rPr lang="de-DE" sz="2400" b="1" dirty="0">
                <a:solidFill>
                  <a:schemeClr val="bg2"/>
                </a:solidFill>
              </a:rPr>
            </a:br>
            <a:endParaRPr lang="de-DE" sz="2400" b="1" dirty="0">
              <a:solidFill>
                <a:schemeClr val="bg2"/>
              </a:solidFill>
            </a:endParaRPr>
          </a:p>
        </p:txBody>
      </p:sp>
      <p:sp>
        <p:nvSpPr>
          <p:cNvPr id="3" name="Inhaltsplatzhalter 2">
            <a:extLst>
              <a:ext uri="{FF2B5EF4-FFF2-40B4-BE49-F238E27FC236}">
                <a16:creationId xmlns:a16="http://schemas.microsoft.com/office/drawing/2014/main" id="{A8816077-0C8C-0BD4-91DC-930611E3926C}"/>
              </a:ext>
            </a:extLst>
          </p:cNvPr>
          <p:cNvSpPr>
            <a:spLocks noGrp="1"/>
          </p:cNvSpPr>
          <p:nvPr>
            <p:ph idx="1"/>
          </p:nvPr>
        </p:nvSpPr>
        <p:spPr>
          <a:xfrm>
            <a:off x="449323" y="1203678"/>
            <a:ext cx="8244472" cy="2936386"/>
          </a:xfrm>
        </p:spPr>
        <p:txBody>
          <a:bodyPr/>
          <a:lstStyle/>
          <a:p>
            <a:pPr algn="just">
              <a:lnSpc>
                <a:spcPct val="100000"/>
              </a:lnSpc>
              <a:spcAft>
                <a:spcPts val="0"/>
              </a:spcAft>
              <a:buSzPct val="100000"/>
            </a:pPr>
            <a:endParaRPr lang="de-DE" sz="18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a:p>
            <a:pPr algn="just">
              <a:lnSpc>
                <a:spcPct val="100000"/>
              </a:lnSpc>
              <a:spcAft>
                <a:spcPts val="0"/>
              </a:spcAft>
              <a:buSzPct val="100000"/>
            </a:pPr>
            <a:endParaRPr lang="de-DE" sz="14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72BC26C-E469-6FEF-A373-BB0B4482582E}"/>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BB4C5F3-00F9-73E3-ECF1-B1F39D083A93}"/>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cxnSp>
        <p:nvCxnSpPr>
          <p:cNvPr id="7" name="Gerader Verbinder 6">
            <a:extLst>
              <a:ext uri="{FF2B5EF4-FFF2-40B4-BE49-F238E27FC236}">
                <a16:creationId xmlns:a16="http://schemas.microsoft.com/office/drawing/2014/main" id="{B7634F0E-53F5-30C4-F455-EBFB2D041E7C}"/>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6" name="Grafik 5">
            <a:extLst>
              <a:ext uri="{FF2B5EF4-FFF2-40B4-BE49-F238E27FC236}">
                <a16:creationId xmlns:a16="http://schemas.microsoft.com/office/drawing/2014/main" id="{A2A6F051-C888-F443-24E0-971FC900CB4A}"/>
              </a:ext>
            </a:extLst>
          </p:cNvPr>
          <p:cNvPicPr>
            <a:picLocks noChangeAspect="1"/>
          </p:cNvPicPr>
          <p:nvPr/>
        </p:nvPicPr>
        <p:blipFill>
          <a:blip r:embed="rId3"/>
          <a:stretch>
            <a:fillRect/>
          </a:stretch>
        </p:blipFill>
        <p:spPr>
          <a:xfrm>
            <a:off x="428498" y="1279997"/>
            <a:ext cx="8242506" cy="2932430"/>
          </a:xfrm>
          <a:prstGeom prst="rect">
            <a:avLst/>
          </a:prstGeom>
        </p:spPr>
      </p:pic>
      <p:sp>
        <p:nvSpPr>
          <p:cNvPr id="9" name="Textfeld 8">
            <a:extLst>
              <a:ext uri="{FF2B5EF4-FFF2-40B4-BE49-F238E27FC236}">
                <a16:creationId xmlns:a16="http://schemas.microsoft.com/office/drawing/2014/main" id="{2DB036D2-3BAE-EC1C-D230-96C9C80547C0}"/>
              </a:ext>
            </a:extLst>
          </p:cNvPr>
          <p:cNvSpPr txBox="1"/>
          <p:nvPr/>
        </p:nvSpPr>
        <p:spPr>
          <a:xfrm>
            <a:off x="354000" y="1156422"/>
            <a:ext cx="8391502" cy="1754326"/>
          </a:xfrm>
          <a:prstGeom prst="rect">
            <a:avLst/>
          </a:prstGeom>
          <a:noFill/>
        </p:spPr>
        <p:txBody>
          <a:bodyPr wrap="square">
            <a:spAutoFit/>
          </a:bodyPr>
          <a:lstStyle/>
          <a:p>
            <a:r>
              <a:rPr lang="de-DE" sz="1800" dirty="0">
                <a:solidFill>
                  <a:srgbClr val="002060"/>
                </a:solidFill>
              </a:rPr>
              <a:t>→ Bilder können Geschichten und Geschichte machen.</a:t>
            </a:r>
          </a:p>
          <a:p>
            <a:r>
              <a:rPr lang="de-DE" sz="1800" dirty="0">
                <a:solidFill>
                  <a:srgbClr val="002060"/>
                </a:solidFill>
              </a:rPr>
              <a:t>→ Bilder können uns irritieren und dadurch Reflexionen über Vertrautes und Unvertrautes auslösen. Sie können aber auch Zustimmung und Ablehnung einfordern. </a:t>
            </a:r>
          </a:p>
          <a:p>
            <a:r>
              <a:rPr lang="de-DE" sz="1800" dirty="0">
                <a:solidFill>
                  <a:srgbClr val="002060"/>
                </a:solidFill>
              </a:rPr>
              <a:t>→ Bilder sind immer nur Ausschnitte einer Wirklichkeit, die durch die Wahl der Ausschnitte auch stets mitkonstruiert wird.</a:t>
            </a:r>
          </a:p>
        </p:txBody>
      </p:sp>
    </p:spTree>
    <p:extLst>
      <p:ext uri="{BB962C8B-B14F-4D97-AF65-F5344CB8AC3E}">
        <p14:creationId xmlns:p14="http://schemas.microsoft.com/office/powerpoint/2010/main" val="1629186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8D0FA-280D-B4D7-FC2E-4D5AF6A2AD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F3B7537-D512-408A-7930-0E00AB483B44}"/>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B6DADE4-A174-931C-BF67-0D2088EAE836}"/>
              </a:ext>
            </a:extLst>
          </p:cNvPr>
          <p:cNvSpPr>
            <a:spLocks noGrp="1"/>
          </p:cNvSpPr>
          <p:nvPr>
            <p:ph idx="1"/>
          </p:nvPr>
        </p:nvSpPr>
        <p:spPr>
          <a:xfrm>
            <a:off x="450000" y="1278664"/>
            <a:ext cx="8244472" cy="2936386"/>
          </a:xfrm>
        </p:spPr>
        <p:txBody>
          <a:bodyPr/>
          <a:lstStyle/>
          <a:p>
            <a:pPr lvl="2" algn="just">
              <a:lnSpc>
                <a:spcPct val="100000"/>
              </a:lnSpc>
              <a:spcAft>
                <a:spcPts val="0"/>
              </a:spcAft>
              <a:buFont typeface="Arial" panose="020B0604020202020204" pitchFamily="34" charset="0"/>
              <a:buChar char="•"/>
            </a:pPr>
            <a:r>
              <a:rPr lang="de-DE" sz="1800" dirty="0"/>
              <a:t>Das Bild in der Kulturpsychologie Ziel einer kulturpsychologisch orientierten Bildhermeneutik ist „die Rekonstruktion der Bedeutungen und Funktionen von Bildern im menschlichen Erleben, Denken und Handeln. Kultur wird in dieser Perspektive als praktisches (implizites wie auch explizites) Orientierungswissen verstanden, das Bildpraktiken ebenso wie den Bildern selbst inhärent ist“ (</a:t>
            </a:r>
            <a:r>
              <a:rPr lang="de-DE" sz="1800" dirty="0" err="1"/>
              <a:t>Plontke</a:t>
            </a:r>
            <a:r>
              <a:rPr lang="de-DE" sz="1800" dirty="0"/>
              <a:t> 2022, S. 288)</a:t>
            </a:r>
            <a:endParaRPr lang="de-DE" sz="1800" dirty="0">
              <a:solidFill>
                <a:schemeClr val="tx2">
                  <a:lumMod val="90000"/>
                  <a:lumOff val="10000"/>
                </a:schemeClr>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6A1BCEE-1A6E-645B-6B18-DC51BB4CC9D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E474163D-1178-898D-65DB-43B4283835DA}"/>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cxnSp>
        <p:nvCxnSpPr>
          <p:cNvPr id="7" name="Gerader Verbinder 6">
            <a:extLst>
              <a:ext uri="{FF2B5EF4-FFF2-40B4-BE49-F238E27FC236}">
                <a16:creationId xmlns:a16="http://schemas.microsoft.com/office/drawing/2014/main" id="{CA3E40E7-FFC3-28B8-ADF0-35924E308758}"/>
              </a:ext>
            </a:extLst>
          </p:cNvPr>
          <p:cNvCxnSpPr/>
          <p:nvPr/>
        </p:nvCxnSpPr>
        <p:spPr>
          <a:xfrm>
            <a:off x="0" y="987574"/>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23140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9B04F-9AAC-2C29-715E-06BA7A0C53D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89D418E-C8B0-5E8B-A5FC-97276B4D4789}"/>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234671A7-B419-73F5-061B-60B881F7AA4C}"/>
              </a:ext>
            </a:extLst>
          </p:cNvPr>
          <p:cNvSpPr>
            <a:spLocks noGrp="1"/>
          </p:cNvSpPr>
          <p:nvPr>
            <p:ph idx="1"/>
          </p:nvPr>
        </p:nvSpPr>
        <p:spPr>
          <a:xfrm>
            <a:off x="449764" y="915566"/>
            <a:ext cx="8244472" cy="2936386"/>
          </a:xfrm>
        </p:spPr>
        <p:txBody>
          <a:bodyPr/>
          <a:lstStyle/>
          <a:p>
            <a:pPr lvl="2" algn="just">
              <a:lnSpc>
                <a:spcPct val="100000"/>
              </a:lnSpc>
              <a:spcAft>
                <a:spcPts val="0"/>
              </a:spcAft>
              <a:buFont typeface="Arial" panose="020B0604020202020204" pitchFamily="34" charset="0"/>
              <a:buChar char="•"/>
            </a:pPr>
            <a:r>
              <a:rPr lang="de-DE" sz="1800" b="1" dirty="0">
                <a:solidFill>
                  <a:schemeClr val="bg2"/>
                </a:solidFill>
              </a:rPr>
              <a:t>Ikonologie</a:t>
            </a:r>
            <a:r>
              <a:rPr lang="de-DE" sz="1800" dirty="0"/>
              <a:t> (Erwin Panofsky) und </a:t>
            </a:r>
            <a:r>
              <a:rPr lang="de-DE" sz="1800" b="1" dirty="0" err="1">
                <a:solidFill>
                  <a:schemeClr val="bg2"/>
                </a:solidFill>
              </a:rPr>
              <a:t>Ikonik</a:t>
            </a:r>
            <a:r>
              <a:rPr lang="de-DE" sz="1800" dirty="0"/>
              <a:t> (Max Imdahl) In der Bildanalyse haben sich verschiedene Ansätze aus der Kunstgeschichte als methodologische und methodische Bezugspunkte etabliert. </a:t>
            </a:r>
          </a:p>
          <a:p>
            <a:pPr lvl="2" algn="just">
              <a:lnSpc>
                <a:spcPct val="100000"/>
              </a:lnSpc>
              <a:spcAft>
                <a:spcPts val="0"/>
              </a:spcAft>
              <a:buFont typeface="Arial" panose="020B0604020202020204" pitchFamily="34" charset="0"/>
              <a:buChar char="•"/>
            </a:pPr>
            <a:r>
              <a:rPr lang="de-DE" sz="1800" b="1" dirty="0">
                <a:solidFill>
                  <a:schemeClr val="bg2"/>
                </a:solidFill>
                <a:sym typeface="Wingdings" panose="05000000000000000000" pitchFamily="2" charset="2"/>
              </a:rPr>
              <a:t>Ikonologie: </a:t>
            </a:r>
            <a:r>
              <a:rPr lang="de-DE" sz="1800" dirty="0"/>
              <a:t>„Bilder als Dokumente eines bestimmten Zeitgeists oder einer Epoche, in dem sich der Habitus des Bildherstellers ausdrückt“ (</a:t>
            </a:r>
            <a:r>
              <a:rPr lang="de-DE" sz="1800" dirty="0" err="1"/>
              <a:t>Plontke</a:t>
            </a:r>
            <a:r>
              <a:rPr lang="de-DE" sz="1800" dirty="0"/>
              <a:t> 2022, S. 284) </a:t>
            </a:r>
          </a:p>
          <a:p>
            <a:pPr lvl="2" algn="just">
              <a:lnSpc>
                <a:spcPct val="100000"/>
              </a:lnSpc>
              <a:spcAft>
                <a:spcPts val="0"/>
              </a:spcAft>
              <a:buFont typeface="Arial" panose="020B0604020202020204" pitchFamily="34" charset="0"/>
              <a:buChar char="•"/>
            </a:pPr>
            <a:r>
              <a:rPr lang="de-DE" sz="1800" b="1" dirty="0" err="1">
                <a:solidFill>
                  <a:schemeClr val="bg2"/>
                </a:solidFill>
                <a:sym typeface="Wingdings" panose="05000000000000000000" pitchFamily="2" charset="2"/>
              </a:rPr>
              <a:t>Ikonik</a:t>
            </a:r>
            <a:r>
              <a:rPr lang="de-DE" sz="1800" b="1" dirty="0">
                <a:solidFill>
                  <a:schemeClr val="bg2"/>
                </a:solidFill>
                <a:sym typeface="Wingdings" panose="05000000000000000000" pitchFamily="2" charset="2"/>
              </a:rPr>
              <a:t>: </a:t>
            </a:r>
            <a:r>
              <a:rPr lang="de-DE" sz="1800" dirty="0"/>
              <a:t>„Anders als bei Panofsky ist für Imdahl der ikonische Sinn bereits in die Komposition des Bildes eingelassen und wird nicht erst durch die Anwendung eines externen, textlichen Vorwissens und bloßes Wiedererkennen offenbar.“ (</a:t>
            </a:r>
            <a:r>
              <a:rPr lang="de-DE" sz="1800" dirty="0" err="1"/>
              <a:t>Plontke</a:t>
            </a:r>
            <a:r>
              <a:rPr lang="de-DE" sz="1800" dirty="0"/>
              <a:t> 2022, S. 286)</a:t>
            </a:r>
          </a:p>
          <a:p>
            <a:pPr lvl="2" algn="just">
              <a:lnSpc>
                <a:spcPct val="100000"/>
              </a:lnSpc>
              <a:spcAft>
                <a:spcPts val="0"/>
              </a:spcAft>
              <a:buFont typeface="Arial" panose="020B0604020202020204" pitchFamily="34" charset="0"/>
              <a:buChar char="•"/>
            </a:pPr>
            <a:r>
              <a:rPr lang="de-DE" sz="1800" dirty="0"/>
              <a:t>wiedererkennendes Sehen vs. sehendes Sehen („das sich von vorgelagerten Konzepten löst und das Bild als autonome, nach immanenten Gesetzen geregelte Konstruktion wahrnimmt“ [</a:t>
            </a:r>
            <a:r>
              <a:rPr lang="de-DE" sz="1800" dirty="0" err="1"/>
              <a:t>Plontke</a:t>
            </a:r>
            <a:r>
              <a:rPr lang="de-DE" sz="1800" dirty="0"/>
              <a:t> 2022, S. 286])</a:t>
            </a:r>
            <a:endParaRPr lang="de-DE" sz="1800" b="1" dirty="0">
              <a:solidFill>
                <a:schemeClr val="bg2"/>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B06229AA-C0C1-7498-50C3-B3A7DFEBBDAF}"/>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B7A47150-A51F-B6A2-37BA-562A3C353E24}"/>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cxnSp>
        <p:nvCxnSpPr>
          <p:cNvPr id="7" name="Gerader Verbinder 6">
            <a:extLst>
              <a:ext uri="{FF2B5EF4-FFF2-40B4-BE49-F238E27FC236}">
                <a16:creationId xmlns:a16="http://schemas.microsoft.com/office/drawing/2014/main" id="{ABACB7C4-AC44-CABA-1F6E-BF32838B5B33}"/>
              </a:ext>
            </a:extLst>
          </p:cNvPr>
          <p:cNvCxnSpPr/>
          <p:nvPr/>
        </p:nvCxnSpPr>
        <p:spPr>
          <a:xfrm>
            <a:off x="0" y="781131"/>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685599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62B27-C545-44BD-3FC4-FD683E009D1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5BC04C7-5BE8-8342-86D9-25D443AF9EA6}"/>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49B773A0-68CD-39CA-03EA-151DA81A455B}"/>
              </a:ext>
            </a:extLst>
          </p:cNvPr>
          <p:cNvSpPr>
            <a:spLocks noGrp="1"/>
          </p:cNvSpPr>
          <p:nvPr>
            <p:ph idx="1"/>
          </p:nvPr>
        </p:nvSpPr>
        <p:spPr>
          <a:xfrm>
            <a:off x="449764" y="915566"/>
            <a:ext cx="8244472" cy="2936386"/>
          </a:xfrm>
        </p:spPr>
        <p:txBody>
          <a:bodyPr/>
          <a:lstStyle/>
          <a:p>
            <a:pPr lvl="2" algn="just">
              <a:lnSpc>
                <a:spcPct val="100000"/>
              </a:lnSpc>
              <a:spcAft>
                <a:spcPts val="0"/>
              </a:spcAft>
              <a:buFont typeface="Arial" panose="020B0604020202020204" pitchFamily="34" charset="0"/>
              <a:buChar char="•"/>
            </a:pPr>
            <a:r>
              <a:rPr lang="de-DE" sz="2000" b="1" dirty="0" err="1">
                <a:solidFill>
                  <a:schemeClr val="bg2"/>
                </a:solidFill>
              </a:rPr>
              <a:t>Ikonik</a:t>
            </a:r>
            <a:r>
              <a:rPr lang="de-DE" sz="2000" dirty="0"/>
              <a:t> (Max Imdahl) Rekonstruktion der „Sinngehalte auf der Ebene der Formalstruktur des Bildes“ (</a:t>
            </a:r>
            <a:r>
              <a:rPr lang="de-DE" sz="2000" dirty="0" err="1"/>
              <a:t>Plontke</a:t>
            </a:r>
            <a:r>
              <a:rPr lang="de-DE" sz="2000" dirty="0"/>
              <a:t> 2022, S. 286) </a:t>
            </a:r>
          </a:p>
          <a:p>
            <a:pPr marL="457200" lvl="2" indent="-457200" algn="just">
              <a:lnSpc>
                <a:spcPct val="100000"/>
              </a:lnSpc>
              <a:spcAft>
                <a:spcPts val="0"/>
              </a:spcAft>
              <a:buAutoNum type="arabicPeriod"/>
            </a:pPr>
            <a:r>
              <a:rPr lang="de-DE" sz="2000" dirty="0"/>
              <a:t>Perspektivische Projektion </a:t>
            </a:r>
          </a:p>
          <a:p>
            <a:pPr marL="457200" lvl="2" indent="-457200" algn="just">
              <a:lnSpc>
                <a:spcPct val="100000"/>
              </a:lnSpc>
              <a:spcAft>
                <a:spcPts val="0"/>
              </a:spcAft>
              <a:buAutoNum type="arabicPeriod"/>
            </a:pPr>
            <a:r>
              <a:rPr lang="de-DE" sz="2000" dirty="0"/>
              <a:t>Szenische Choreografie </a:t>
            </a:r>
          </a:p>
          <a:p>
            <a:pPr marL="457200" lvl="2" indent="-457200" algn="just">
              <a:lnSpc>
                <a:spcPct val="100000"/>
              </a:lnSpc>
              <a:spcAft>
                <a:spcPts val="0"/>
              </a:spcAft>
              <a:buAutoNum type="arabicPeriod"/>
            </a:pPr>
            <a:r>
              <a:rPr lang="de-DE" sz="2000" dirty="0"/>
              <a:t>Planimetrische Ganzheitsstruktur</a:t>
            </a:r>
            <a:endParaRPr lang="de-DE" sz="1800" b="1" dirty="0">
              <a:solidFill>
                <a:schemeClr val="bg2"/>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DB1D338B-B23A-E5AB-AB07-6523647784FA}"/>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D1576289-2E7C-0B88-D7D0-E7B1E7FC56E3}"/>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68A3C680-41CC-475F-D025-D25C70CA584B}"/>
              </a:ext>
            </a:extLst>
          </p:cNvPr>
          <p:cNvCxnSpPr/>
          <p:nvPr/>
        </p:nvCxnSpPr>
        <p:spPr>
          <a:xfrm>
            <a:off x="0" y="781131"/>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90743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2F9D7-8D2E-3407-B32C-B2DAABC54CB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563189F-0B8F-DA19-375C-52198ADDDA00}"/>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64975312-166F-80DE-3309-2A9A8F523F90}"/>
              </a:ext>
            </a:extLst>
          </p:cNvPr>
          <p:cNvSpPr>
            <a:spLocks noGrp="1"/>
          </p:cNvSpPr>
          <p:nvPr>
            <p:ph idx="1"/>
          </p:nvPr>
        </p:nvSpPr>
        <p:spPr>
          <a:xfrm>
            <a:off x="449764" y="915566"/>
            <a:ext cx="8244472" cy="2936386"/>
          </a:xfrm>
        </p:spPr>
        <p:txBody>
          <a:bodyPr/>
          <a:lstStyle/>
          <a:p>
            <a:pPr marL="457200" lvl="2" indent="-457200" algn="just">
              <a:lnSpc>
                <a:spcPct val="100000"/>
              </a:lnSpc>
              <a:spcAft>
                <a:spcPts val="0"/>
              </a:spcAft>
              <a:buFont typeface="+mj-lt"/>
              <a:buAutoNum type="arabicPeriod"/>
            </a:pPr>
            <a:r>
              <a:rPr lang="de-DE" sz="2000" b="1" dirty="0">
                <a:solidFill>
                  <a:schemeClr val="bg2"/>
                </a:solidFill>
              </a:rPr>
              <a:t>Perspektivische Projektion: </a:t>
            </a:r>
            <a:r>
              <a:rPr lang="de-DE" sz="2000" dirty="0"/>
              <a:t>Die perspektivische Projektion beschäftigt sich mit der Herstellung von Räumlichkeit im Bild. Sie verweist auf den Standpunkt der Bildproduzierenden und vermittelt den Betrachtenden bestimmte Sichtweisen und Weltanschauungen. Diese Projektion ist ein Schlüsselelement, das den Raum innerhalb des Bildes organisiert und dem Betrachter eine bestimmte Perspektive nahelegt (</a:t>
            </a:r>
            <a:r>
              <a:rPr lang="de-DE" sz="2000" dirty="0" err="1"/>
              <a:t>Plontke</a:t>
            </a:r>
            <a:r>
              <a:rPr lang="de-DE" sz="2000" dirty="0"/>
              <a:t> 2022, S. 286).</a:t>
            </a:r>
            <a:endParaRPr lang="de-DE" sz="2000" b="1" dirty="0">
              <a:solidFill>
                <a:schemeClr val="bg2"/>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2317E1D5-1FB0-9328-B75B-AF7BBC9D43CC}"/>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C54D7D1-515D-B67E-8272-BCBB6620A5AD}"/>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46DE918A-AC68-A56A-E0DF-BE591AF5BFE7}"/>
              </a:ext>
            </a:extLst>
          </p:cNvPr>
          <p:cNvCxnSpPr/>
          <p:nvPr/>
        </p:nvCxnSpPr>
        <p:spPr>
          <a:xfrm>
            <a:off x="0" y="781131"/>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pic>
        <p:nvPicPr>
          <p:cNvPr id="1026" name="Picture 2" descr="Diamond Painting Bilder aus Deutschland, schnelle Lieferung - Leonardo da  Vinci - Das letzte Abendmahl, runde Steinchen, 70x140cm, 60 Farben inkl. 4  AB, Vollbild">
            <a:extLst>
              <a:ext uri="{FF2B5EF4-FFF2-40B4-BE49-F238E27FC236}">
                <a16:creationId xmlns:a16="http://schemas.microsoft.com/office/drawing/2014/main" id="{12773072-9EC4-A482-1FF4-477E39BE8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1945" y="3169961"/>
            <a:ext cx="3904109" cy="19520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33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9C2F6-A7D5-99E4-2CDB-94C29906D49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4C833B-7E28-7695-4611-0A23AFB9B819}"/>
              </a:ext>
            </a:extLst>
          </p:cNvPr>
          <p:cNvSpPr>
            <a:spLocks noGrp="1"/>
          </p:cNvSpPr>
          <p:nvPr>
            <p:ph type="title"/>
          </p:nvPr>
        </p:nvSpPr>
        <p:spPr>
          <a:xfrm>
            <a:off x="567751" y="283500"/>
            <a:ext cx="7560000" cy="468000"/>
          </a:xfrm>
        </p:spPr>
        <p:txBody>
          <a:bodyPr/>
          <a:lstStyle/>
          <a:p>
            <a:pPr algn="ctr"/>
            <a:r>
              <a:rPr lang="de-DE" sz="2400" b="1" dirty="0">
                <a:solidFill>
                  <a:schemeClr val="bg2"/>
                </a:solidFill>
              </a:rPr>
              <a:t>2. Bildanalyse: Theoretische Zugänge</a:t>
            </a:r>
            <a:br>
              <a:rPr lang="de-DE" sz="2400" b="1" dirty="0">
                <a:solidFill>
                  <a:schemeClr val="tx2">
                    <a:lumMod val="90000"/>
                    <a:lumOff val="10000"/>
                  </a:schemeClr>
                </a:solidFill>
              </a:rPr>
            </a:br>
            <a:endParaRPr lang="de-DE" sz="2400" b="1" dirty="0">
              <a:solidFill>
                <a:schemeClr val="accent3">
                  <a:lumMod val="75000"/>
                </a:schemeClr>
              </a:solidFill>
            </a:endParaRPr>
          </a:p>
        </p:txBody>
      </p:sp>
      <p:sp>
        <p:nvSpPr>
          <p:cNvPr id="3" name="Inhaltsplatzhalter 2">
            <a:extLst>
              <a:ext uri="{FF2B5EF4-FFF2-40B4-BE49-F238E27FC236}">
                <a16:creationId xmlns:a16="http://schemas.microsoft.com/office/drawing/2014/main" id="{36306A44-5020-F25B-F4DD-EF188763EB45}"/>
              </a:ext>
            </a:extLst>
          </p:cNvPr>
          <p:cNvSpPr>
            <a:spLocks noGrp="1"/>
          </p:cNvSpPr>
          <p:nvPr>
            <p:ph idx="1"/>
          </p:nvPr>
        </p:nvSpPr>
        <p:spPr>
          <a:xfrm>
            <a:off x="449764" y="915566"/>
            <a:ext cx="8244472" cy="2936386"/>
          </a:xfrm>
        </p:spPr>
        <p:txBody>
          <a:bodyPr/>
          <a:lstStyle/>
          <a:p>
            <a:pPr marL="234000" lvl="3" indent="0" algn="just">
              <a:lnSpc>
                <a:spcPct val="100000"/>
              </a:lnSpc>
              <a:spcAft>
                <a:spcPts val="0"/>
              </a:spcAft>
              <a:buNone/>
            </a:pPr>
            <a:r>
              <a:rPr lang="de-DE" sz="2000" b="1" dirty="0">
                <a:solidFill>
                  <a:schemeClr val="bg2"/>
                </a:solidFill>
              </a:rPr>
              <a:t>2. Szenische Choreografie: </a:t>
            </a:r>
            <a:r>
              <a:rPr lang="de-DE" sz="2000" dirty="0"/>
              <a:t>Dieser Aspekt konzentriert sich auf das Verhältnis der abgebildeten Figuren zueinander. Durch die Analyse der Positionierung, Nähe und Distanz sowie der Blicke, Mimik und Gestik der Figuren wird untersucht, wie sie miteinander interagieren und welche narrativen Strukturen dadurch entstehen. Die szenische Choreografie bietet Einblicke in die Dynamik und die Beziehungen innerhalb des Bildes (</a:t>
            </a:r>
            <a:r>
              <a:rPr lang="de-DE" sz="2000" dirty="0" err="1"/>
              <a:t>Plontke</a:t>
            </a:r>
            <a:r>
              <a:rPr lang="de-DE" sz="2000" dirty="0"/>
              <a:t> 2022, S. 286).</a:t>
            </a:r>
            <a:endParaRPr lang="de-DE" sz="2000" b="1" dirty="0">
              <a:solidFill>
                <a:schemeClr val="bg2"/>
              </a:solidFill>
              <a:sym typeface="Wingdings" panose="05000000000000000000" pitchFamily="2" charset="2"/>
            </a:endParaRPr>
          </a:p>
        </p:txBody>
      </p:sp>
      <p:sp>
        <p:nvSpPr>
          <p:cNvPr id="4" name="Fußzeilenplatzhalter 3">
            <a:extLst>
              <a:ext uri="{FF2B5EF4-FFF2-40B4-BE49-F238E27FC236}">
                <a16:creationId xmlns:a16="http://schemas.microsoft.com/office/drawing/2014/main" id="{04794F14-EDF7-E38F-3DA8-D482093170B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1E74C248-FC85-01D0-9B59-4F1318A7EA04}"/>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168A4F6E-EFE7-8CC6-3986-AA6105529F61}"/>
              </a:ext>
            </a:extLst>
          </p:cNvPr>
          <p:cNvCxnSpPr/>
          <p:nvPr/>
        </p:nvCxnSpPr>
        <p:spPr>
          <a:xfrm>
            <a:off x="0" y="781131"/>
            <a:ext cx="9144000" cy="0"/>
          </a:xfrm>
          <a:prstGeom prst="line">
            <a:avLst/>
          </a:prstGeom>
          <a:ln w="28575">
            <a:solidFill>
              <a:schemeClr val="bg2"/>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62249444"/>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2796</Words>
  <Application>Microsoft Office PowerPoint</Application>
  <PresentationFormat>Bildschirmpräsentation (16:9)</PresentationFormat>
  <Paragraphs>161</Paragraphs>
  <Slides>14</Slides>
  <Notes>12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Wingdings</vt:lpstr>
      <vt:lpstr>PowerPoint Master RUB</vt:lpstr>
      <vt:lpstr>Theorien und methoden der Kulturpsychologie</vt:lpstr>
      <vt:lpstr>Wiederholung der Vorlesungsinhalte</vt:lpstr>
      <vt:lpstr>1. Leben mit und in Bildern </vt:lpstr>
      <vt:lpstr>1. Leben mit und in Bildern </vt:lpstr>
      <vt:lpstr>2. Bildanalyse: Theoretische Zugänge </vt:lpstr>
      <vt:lpstr>2. Bildanalyse: Theoretische Zugänge </vt:lpstr>
      <vt:lpstr>2. Bildanalyse: Theoretische Zugänge </vt:lpstr>
      <vt:lpstr>2. Bildanalyse: Theoretische Zugänge </vt:lpstr>
      <vt:lpstr>2. Bildanalyse: Theoretische Zugänge </vt:lpstr>
      <vt:lpstr>2. Bildanalyse: Theoretische Zugänge </vt:lpstr>
      <vt:lpstr>3. Bildanalyse: Methodisches Vorgehen </vt:lpstr>
      <vt:lpstr>3. Bildanalyse: Methodisches Vorgehen </vt:lpstr>
      <vt:lpstr>3. Bildanalyse: Methodisches Vorgehen </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25</cp:revision>
  <dcterms:created xsi:type="dcterms:W3CDTF">2024-09-12T00:31:16Z</dcterms:created>
  <dcterms:modified xsi:type="dcterms:W3CDTF">2025-06-24T14:45:30Z</dcterms:modified>
</cp:coreProperties>
</file>