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73" r:id="rId3"/>
    <p:sldId id="292" r:id="rId4"/>
    <p:sldId id="336" r:id="rId5"/>
    <p:sldId id="337" r:id="rId6"/>
    <p:sldId id="338" r:id="rId7"/>
    <p:sldId id="301" r:id="rId8"/>
    <p:sldId id="339" r:id="rId9"/>
    <p:sldId id="341" r:id="rId10"/>
    <p:sldId id="342" r:id="rId11"/>
    <p:sldId id="343" r:id="rId12"/>
    <p:sldId id="260" r:id="rId13"/>
    <p:sldId id="335" r:id="rId14"/>
    <p:sldId id="344" r:id="rId15"/>
    <p:sldId id="345" r:id="rId16"/>
    <p:sldId id="346" r:id="rId17"/>
    <p:sldId id="347" r:id="rId18"/>
    <p:sldId id="318" r:id="rId19"/>
    <p:sldId id="348" r:id="rId20"/>
    <p:sldId id="334" r:id="rId21"/>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88" autoAdjust="0"/>
    <p:restoredTop sz="93969" autoAdjust="0"/>
  </p:normalViewPr>
  <p:slideViewPr>
    <p:cSldViewPr snapToObjects="1">
      <p:cViewPr varScale="1">
        <p:scale>
          <a:sx n="91" d="100"/>
          <a:sy n="91" d="100"/>
        </p:scale>
        <p:origin x="62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728AD-B8FF-467B-AF5F-4891412E46D0}" type="datetimeFigureOut">
              <a:rPr lang="de-DE" smtClean="0"/>
              <a:t>11.12.2024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045E6-D734-4DB2-BEE5-DF972DD20CA2}" type="slidenum">
              <a:rPr lang="de-DE" smtClean="0"/>
              <a:t>‹Nr.›</a:t>
            </a:fld>
            <a:endParaRPr lang="de-DE"/>
          </a:p>
        </p:txBody>
      </p:sp>
    </p:spTree>
    <p:extLst>
      <p:ext uri="{BB962C8B-B14F-4D97-AF65-F5344CB8AC3E}">
        <p14:creationId xmlns:p14="http://schemas.microsoft.com/office/powerpoint/2010/main" val="56502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p:cNvSpPr>
            <a:spLocks noGrp="1"/>
          </p:cNvSpPr>
          <p:nvPr>
            <p:ph type="sldNum" sz="quarter" idx="5"/>
          </p:nvPr>
        </p:nvSpPr>
        <p:spPr/>
        <p:txBody>
          <a:bodyPr/>
          <a:lstStyle/>
          <a:p>
            <a:fld id="{B9A045E6-D734-4DB2-BEE5-DF972DD20CA2}" type="slidenum">
              <a:rPr lang="de-DE" smtClean="0"/>
              <a:t>3</a:t>
            </a:fld>
            <a:endParaRPr lang="de-DE"/>
          </a:p>
        </p:txBody>
      </p:sp>
    </p:spTree>
    <p:extLst>
      <p:ext uri="{BB962C8B-B14F-4D97-AF65-F5344CB8AC3E}">
        <p14:creationId xmlns:p14="http://schemas.microsoft.com/office/powerpoint/2010/main" val="2159713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57652-72C7-BC2F-A858-D6E632B22D3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328C26-0375-4287-DD7D-A3434ABFA93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A5972C9-D056-CF57-6A46-E9C10B0938D0}"/>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D5D6905-D648-2847-2C18-1909717A3D64}"/>
              </a:ext>
            </a:extLst>
          </p:cNvPr>
          <p:cNvSpPr>
            <a:spLocks noGrp="1"/>
          </p:cNvSpPr>
          <p:nvPr>
            <p:ph type="sldNum" sz="quarter" idx="5"/>
          </p:nvPr>
        </p:nvSpPr>
        <p:spPr/>
        <p:txBody>
          <a:bodyPr/>
          <a:lstStyle/>
          <a:p>
            <a:fld id="{B9A045E6-D734-4DB2-BEE5-DF972DD20CA2}" type="slidenum">
              <a:rPr lang="de-DE" smtClean="0"/>
              <a:t>13</a:t>
            </a:fld>
            <a:endParaRPr lang="de-DE"/>
          </a:p>
        </p:txBody>
      </p:sp>
    </p:spTree>
    <p:extLst>
      <p:ext uri="{BB962C8B-B14F-4D97-AF65-F5344CB8AC3E}">
        <p14:creationId xmlns:p14="http://schemas.microsoft.com/office/powerpoint/2010/main" val="42590232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D09F0-5F47-A9A9-FC40-E39F1801633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6277072-ECFE-80FE-C074-6513194D131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2F3CB81-A525-156B-1B81-5ED862BA6DBC}"/>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77D9FF4A-67F1-1435-0E06-D45359DBABB2}"/>
              </a:ext>
            </a:extLst>
          </p:cNvPr>
          <p:cNvSpPr>
            <a:spLocks noGrp="1"/>
          </p:cNvSpPr>
          <p:nvPr>
            <p:ph type="sldNum" sz="quarter" idx="5"/>
          </p:nvPr>
        </p:nvSpPr>
        <p:spPr/>
        <p:txBody>
          <a:bodyPr/>
          <a:lstStyle/>
          <a:p>
            <a:fld id="{B9A045E6-D734-4DB2-BEE5-DF972DD20CA2}" type="slidenum">
              <a:rPr lang="de-DE" smtClean="0"/>
              <a:t>14</a:t>
            </a:fld>
            <a:endParaRPr lang="de-DE"/>
          </a:p>
        </p:txBody>
      </p:sp>
    </p:spTree>
    <p:extLst>
      <p:ext uri="{BB962C8B-B14F-4D97-AF65-F5344CB8AC3E}">
        <p14:creationId xmlns:p14="http://schemas.microsoft.com/office/powerpoint/2010/main" val="2963474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56E98-BB43-3FB7-CE41-EAD165D4B3E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210963D-23D6-9238-FB21-DBB3658C11A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4975DB0-CE6D-451E-0C1A-DC59B9011D84}"/>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8DF8F90-5142-7A72-A7BC-9EA6CC3C344E}"/>
              </a:ext>
            </a:extLst>
          </p:cNvPr>
          <p:cNvSpPr>
            <a:spLocks noGrp="1"/>
          </p:cNvSpPr>
          <p:nvPr>
            <p:ph type="sldNum" sz="quarter" idx="5"/>
          </p:nvPr>
        </p:nvSpPr>
        <p:spPr/>
        <p:txBody>
          <a:bodyPr/>
          <a:lstStyle/>
          <a:p>
            <a:fld id="{B9A045E6-D734-4DB2-BEE5-DF972DD20CA2}" type="slidenum">
              <a:rPr lang="de-DE" smtClean="0"/>
              <a:t>15</a:t>
            </a:fld>
            <a:endParaRPr lang="de-DE"/>
          </a:p>
        </p:txBody>
      </p:sp>
    </p:spTree>
    <p:extLst>
      <p:ext uri="{BB962C8B-B14F-4D97-AF65-F5344CB8AC3E}">
        <p14:creationId xmlns:p14="http://schemas.microsoft.com/office/powerpoint/2010/main" val="37666981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AA7EC-82A0-795B-23E4-4DEA921E6CC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E2DD3A7-F3A2-D4C8-4DE0-9BC74015796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841BC31-EC34-7DBB-7F9D-641412FBCA73}"/>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1ED097F2-F400-8B25-68E3-38A129904891}"/>
              </a:ext>
            </a:extLst>
          </p:cNvPr>
          <p:cNvSpPr>
            <a:spLocks noGrp="1"/>
          </p:cNvSpPr>
          <p:nvPr>
            <p:ph type="sldNum" sz="quarter" idx="5"/>
          </p:nvPr>
        </p:nvSpPr>
        <p:spPr/>
        <p:txBody>
          <a:bodyPr/>
          <a:lstStyle/>
          <a:p>
            <a:fld id="{B9A045E6-D734-4DB2-BEE5-DF972DD20CA2}" type="slidenum">
              <a:rPr lang="de-DE" smtClean="0"/>
              <a:t>16</a:t>
            </a:fld>
            <a:endParaRPr lang="de-DE"/>
          </a:p>
        </p:txBody>
      </p:sp>
    </p:spTree>
    <p:extLst>
      <p:ext uri="{BB962C8B-B14F-4D97-AF65-F5344CB8AC3E}">
        <p14:creationId xmlns:p14="http://schemas.microsoft.com/office/powerpoint/2010/main" val="31250999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82F9F-19E9-AA69-6331-3F26A546127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DB667F1-7546-9E54-FEA3-D510168C240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389A335-315D-3392-8798-C9DB4F0B9893}"/>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47C0E276-B5A7-127F-73CB-CE1EE5106C27}"/>
              </a:ext>
            </a:extLst>
          </p:cNvPr>
          <p:cNvSpPr>
            <a:spLocks noGrp="1"/>
          </p:cNvSpPr>
          <p:nvPr>
            <p:ph type="sldNum" sz="quarter" idx="5"/>
          </p:nvPr>
        </p:nvSpPr>
        <p:spPr/>
        <p:txBody>
          <a:bodyPr/>
          <a:lstStyle/>
          <a:p>
            <a:fld id="{B9A045E6-D734-4DB2-BEE5-DF972DD20CA2}" type="slidenum">
              <a:rPr lang="de-DE" smtClean="0"/>
              <a:t>17</a:t>
            </a:fld>
            <a:endParaRPr lang="de-DE"/>
          </a:p>
        </p:txBody>
      </p:sp>
    </p:spTree>
    <p:extLst>
      <p:ext uri="{BB962C8B-B14F-4D97-AF65-F5344CB8AC3E}">
        <p14:creationId xmlns:p14="http://schemas.microsoft.com/office/powerpoint/2010/main" val="3960793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6A14C-AE9A-FE83-3111-42C4EF9D588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FA3D69F-A020-FA71-1A72-119F80BE6C8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DA847EC-BCE0-90C8-0F82-F78C48276ECA}"/>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6D44E04-0B41-B1C9-1427-D01E5B082986}"/>
              </a:ext>
            </a:extLst>
          </p:cNvPr>
          <p:cNvSpPr>
            <a:spLocks noGrp="1"/>
          </p:cNvSpPr>
          <p:nvPr>
            <p:ph type="sldNum" sz="quarter" idx="5"/>
          </p:nvPr>
        </p:nvSpPr>
        <p:spPr/>
        <p:txBody>
          <a:bodyPr/>
          <a:lstStyle/>
          <a:p>
            <a:fld id="{B9A045E6-D734-4DB2-BEE5-DF972DD20CA2}" type="slidenum">
              <a:rPr lang="de-DE" smtClean="0"/>
              <a:t>18</a:t>
            </a:fld>
            <a:endParaRPr lang="de-DE"/>
          </a:p>
        </p:txBody>
      </p:sp>
    </p:spTree>
    <p:extLst>
      <p:ext uri="{BB962C8B-B14F-4D97-AF65-F5344CB8AC3E}">
        <p14:creationId xmlns:p14="http://schemas.microsoft.com/office/powerpoint/2010/main" val="23627861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9C5B1-D475-8E0A-878F-EBF96FD25AC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201DEF0-197A-19C7-AFEB-2A82FCC3A1E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1F226F1-BBF6-B801-B30F-182001A0D8D6}"/>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3469E563-A5C4-8383-AA72-3CB263042B90}"/>
              </a:ext>
            </a:extLst>
          </p:cNvPr>
          <p:cNvSpPr>
            <a:spLocks noGrp="1"/>
          </p:cNvSpPr>
          <p:nvPr>
            <p:ph type="sldNum" sz="quarter" idx="5"/>
          </p:nvPr>
        </p:nvSpPr>
        <p:spPr/>
        <p:txBody>
          <a:bodyPr/>
          <a:lstStyle/>
          <a:p>
            <a:fld id="{B9A045E6-D734-4DB2-BEE5-DF972DD20CA2}" type="slidenum">
              <a:rPr lang="de-DE" smtClean="0"/>
              <a:t>19</a:t>
            </a:fld>
            <a:endParaRPr lang="de-DE"/>
          </a:p>
        </p:txBody>
      </p:sp>
    </p:spTree>
    <p:extLst>
      <p:ext uri="{BB962C8B-B14F-4D97-AF65-F5344CB8AC3E}">
        <p14:creationId xmlns:p14="http://schemas.microsoft.com/office/powerpoint/2010/main" val="35711793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1C333-9255-11E9-6F17-96F80FF1FF4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82CB175-73E3-D0DC-E851-DE1DF831F65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F5310CF-F9B4-9630-4449-81E3E4B29549}"/>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98CE133E-E40E-3775-850F-4249043273F1}"/>
              </a:ext>
            </a:extLst>
          </p:cNvPr>
          <p:cNvSpPr>
            <a:spLocks noGrp="1"/>
          </p:cNvSpPr>
          <p:nvPr>
            <p:ph type="sldNum" sz="quarter" idx="5"/>
          </p:nvPr>
        </p:nvSpPr>
        <p:spPr/>
        <p:txBody>
          <a:bodyPr/>
          <a:lstStyle/>
          <a:p>
            <a:fld id="{B9A045E6-D734-4DB2-BEE5-DF972DD20CA2}" type="slidenum">
              <a:rPr lang="de-DE" smtClean="0"/>
              <a:t>20</a:t>
            </a:fld>
            <a:endParaRPr lang="de-DE"/>
          </a:p>
        </p:txBody>
      </p:sp>
    </p:spTree>
    <p:extLst>
      <p:ext uri="{BB962C8B-B14F-4D97-AF65-F5344CB8AC3E}">
        <p14:creationId xmlns:p14="http://schemas.microsoft.com/office/powerpoint/2010/main" val="795149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5809F-85F3-945B-35A8-857708B7559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2A6E214-20E8-839A-D1B7-E5E72DF7CC4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394512B-D4F4-BE7A-8670-30E83E39B05D}"/>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9E90834-D212-CF22-3BF6-4099B0E21F5A}"/>
              </a:ext>
            </a:extLst>
          </p:cNvPr>
          <p:cNvSpPr>
            <a:spLocks noGrp="1"/>
          </p:cNvSpPr>
          <p:nvPr>
            <p:ph type="sldNum" sz="quarter" idx="5"/>
          </p:nvPr>
        </p:nvSpPr>
        <p:spPr/>
        <p:txBody>
          <a:bodyPr/>
          <a:lstStyle/>
          <a:p>
            <a:fld id="{B9A045E6-D734-4DB2-BEE5-DF972DD20CA2}" type="slidenum">
              <a:rPr lang="de-DE" smtClean="0"/>
              <a:t>4</a:t>
            </a:fld>
            <a:endParaRPr lang="de-DE"/>
          </a:p>
        </p:txBody>
      </p:sp>
    </p:spTree>
    <p:extLst>
      <p:ext uri="{BB962C8B-B14F-4D97-AF65-F5344CB8AC3E}">
        <p14:creationId xmlns:p14="http://schemas.microsoft.com/office/powerpoint/2010/main" val="2508580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DCA69-487A-7B47-965E-BA5C95B2F7B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3719F71-009D-F1A2-0E63-A3143A264EE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7474C9D-FD74-DEFB-3E3E-99F7AF32BE1A}"/>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33151078-BBF6-C4E6-D757-3379BCD4153C}"/>
              </a:ext>
            </a:extLst>
          </p:cNvPr>
          <p:cNvSpPr>
            <a:spLocks noGrp="1"/>
          </p:cNvSpPr>
          <p:nvPr>
            <p:ph type="sldNum" sz="quarter" idx="5"/>
          </p:nvPr>
        </p:nvSpPr>
        <p:spPr/>
        <p:txBody>
          <a:bodyPr/>
          <a:lstStyle/>
          <a:p>
            <a:fld id="{B9A045E6-D734-4DB2-BEE5-DF972DD20CA2}" type="slidenum">
              <a:rPr lang="de-DE" smtClean="0"/>
              <a:t>5</a:t>
            </a:fld>
            <a:endParaRPr lang="de-DE"/>
          </a:p>
        </p:txBody>
      </p:sp>
    </p:spTree>
    <p:extLst>
      <p:ext uri="{BB962C8B-B14F-4D97-AF65-F5344CB8AC3E}">
        <p14:creationId xmlns:p14="http://schemas.microsoft.com/office/powerpoint/2010/main" val="893899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76C38-B2D4-0BC4-C100-F2BA522D699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042FF6B-E9C4-99D3-2E48-36EC7E0C794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518CED4-1759-5A68-350A-8A12296B9257}"/>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D63625E6-DCE6-0DD1-B5AC-423E879483D1}"/>
              </a:ext>
            </a:extLst>
          </p:cNvPr>
          <p:cNvSpPr>
            <a:spLocks noGrp="1"/>
          </p:cNvSpPr>
          <p:nvPr>
            <p:ph type="sldNum" sz="quarter" idx="5"/>
          </p:nvPr>
        </p:nvSpPr>
        <p:spPr/>
        <p:txBody>
          <a:bodyPr/>
          <a:lstStyle/>
          <a:p>
            <a:fld id="{B9A045E6-D734-4DB2-BEE5-DF972DD20CA2}" type="slidenum">
              <a:rPr lang="de-DE" smtClean="0"/>
              <a:t>6</a:t>
            </a:fld>
            <a:endParaRPr lang="de-DE"/>
          </a:p>
        </p:txBody>
      </p:sp>
    </p:spTree>
    <p:extLst>
      <p:ext uri="{BB962C8B-B14F-4D97-AF65-F5344CB8AC3E}">
        <p14:creationId xmlns:p14="http://schemas.microsoft.com/office/powerpoint/2010/main" val="3894871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A710F-0A96-312B-0F6C-F0BA53B6B53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7C3BB73-3603-5ADD-5850-45EDF11F542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3A125B0-66EC-6619-006E-28FCEDE45FFD}"/>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8AF2AC4-ABEC-8721-4751-14CE01125729}"/>
              </a:ext>
            </a:extLst>
          </p:cNvPr>
          <p:cNvSpPr>
            <a:spLocks noGrp="1"/>
          </p:cNvSpPr>
          <p:nvPr>
            <p:ph type="sldNum" sz="quarter" idx="5"/>
          </p:nvPr>
        </p:nvSpPr>
        <p:spPr/>
        <p:txBody>
          <a:bodyPr/>
          <a:lstStyle/>
          <a:p>
            <a:fld id="{B9A045E6-D734-4DB2-BEE5-DF972DD20CA2}" type="slidenum">
              <a:rPr lang="de-DE" smtClean="0"/>
              <a:t>7</a:t>
            </a:fld>
            <a:endParaRPr lang="de-DE"/>
          </a:p>
        </p:txBody>
      </p:sp>
    </p:spTree>
    <p:extLst>
      <p:ext uri="{BB962C8B-B14F-4D97-AF65-F5344CB8AC3E}">
        <p14:creationId xmlns:p14="http://schemas.microsoft.com/office/powerpoint/2010/main" val="2029069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91745-7807-03A2-4510-AEC58991499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7301605-8428-0937-3341-64324B210DE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64B7ADA-EAE9-7E00-BAC6-E43A347C55F3}"/>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4591B2F-895A-9DBA-53F6-3168E3A005BE}"/>
              </a:ext>
            </a:extLst>
          </p:cNvPr>
          <p:cNvSpPr>
            <a:spLocks noGrp="1"/>
          </p:cNvSpPr>
          <p:nvPr>
            <p:ph type="sldNum" sz="quarter" idx="5"/>
          </p:nvPr>
        </p:nvSpPr>
        <p:spPr/>
        <p:txBody>
          <a:bodyPr/>
          <a:lstStyle/>
          <a:p>
            <a:fld id="{B9A045E6-D734-4DB2-BEE5-DF972DD20CA2}" type="slidenum">
              <a:rPr lang="de-DE" smtClean="0"/>
              <a:t>8</a:t>
            </a:fld>
            <a:endParaRPr lang="de-DE"/>
          </a:p>
        </p:txBody>
      </p:sp>
    </p:spTree>
    <p:extLst>
      <p:ext uri="{BB962C8B-B14F-4D97-AF65-F5344CB8AC3E}">
        <p14:creationId xmlns:p14="http://schemas.microsoft.com/office/powerpoint/2010/main" val="4020046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8B033-D77A-01B4-5798-5EC5F6A290E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4E1A44D-3247-B656-4E24-16FB450EA16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21A8C0F-7E2E-5B09-A428-D1E647988B53}"/>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3844CEEC-546F-F154-D4B2-5E3DF5640C7D}"/>
              </a:ext>
            </a:extLst>
          </p:cNvPr>
          <p:cNvSpPr>
            <a:spLocks noGrp="1"/>
          </p:cNvSpPr>
          <p:nvPr>
            <p:ph type="sldNum" sz="quarter" idx="5"/>
          </p:nvPr>
        </p:nvSpPr>
        <p:spPr/>
        <p:txBody>
          <a:bodyPr/>
          <a:lstStyle/>
          <a:p>
            <a:fld id="{B9A045E6-D734-4DB2-BEE5-DF972DD20CA2}" type="slidenum">
              <a:rPr lang="de-DE" smtClean="0"/>
              <a:t>9</a:t>
            </a:fld>
            <a:endParaRPr lang="de-DE"/>
          </a:p>
        </p:txBody>
      </p:sp>
    </p:spTree>
    <p:extLst>
      <p:ext uri="{BB962C8B-B14F-4D97-AF65-F5344CB8AC3E}">
        <p14:creationId xmlns:p14="http://schemas.microsoft.com/office/powerpoint/2010/main" val="3150500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0C1A3-E06D-A02E-0967-A7163BF360A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D0C4B6D-3BA1-BAB1-1543-CCFBCED9D1E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BFFC23F-2CDE-42B6-FEC1-C86498318DD2}"/>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AC7C09EF-7A2F-944E-CEB5-AF98F524905C}"/>
              </a:ext>
            </a:extLst>
          </p:cNvPr>
          <p:cNvSpPr>
            <a:spLocks noGrp="1"/>
          </p:cNvSpPr>
          <p:nvPr>
            <p:ph type="sldNum" sz="quarter" idx="5"/>
          </p:nvPr>
        </p:nvSpPr>
        <p:spPr/>
        <p:txBody>
          <a:bodyPr/>
          <a:lstStyle/>
          <a:p>
            <a:fld id="{B9A045E6-D734-4DB2-BEE5-DF972DD20CA2}" type="slidenum">
              <a:rPr lang="de-DE" smtClean="0"/>
              <a:t>10</a:t>
            </a:fld>
            <a:endParaRPr lang="de-DE"/>
          </a:p>
        </p:txBody>
      </p:sp>
    </p:spTree>
    <p:extLst>
      <p:ext uri="{BB962C8B-B14F-4D97-AF65-F5344CB8AC3E}">
        <p14:creationId xmlns:p14="http://schemas.microsoft.com/office/powerpoint/2010/main" val="1138969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91BA3-F37F-819A-B304-1E41D896709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1C0A8E7-7A0D-57A7-DB2D-89DF60022C0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552621C-C672-F0C0-9226-39185F7699D4}"/>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3571B159-800C-53E1-64E4-D58586D61789}"/>
              </a:ext>
            </a:extLst>
          </p:cNvPr>
          <p:cNvSpPr>
            <a:spLocks noGrp="1"/>
          </p:cNvSpPr>
          <p:nvPr>
            <p:ph type="sldNum" sz="quarter" idx="5"/>
          </p:nvPr>
        </p:nvSpPr>
        <p:spPr/>
        <p:txBody>
          <a:bodyPr/>
          <a:lstStyle/>
          <a:p>
            <a:fld id="{B9A045E6-D734-4DB2-BEE5-DF972DD20CA2}" type="slidenum">
              <a:rPr lang="de-DE" smtClean="0"/>
              <a:t>11</a:t>
            </a:fld>
            <a:endParaRPr lang="de-DE"/>
          </a:p>
        </p:txBody>
      </p:sp>
    </p:spTree>
    <p:extLst>
      <p:ext uri="{BB962C8B-B14F-4D97-AF65-F5344CB8AC3E}">
        <p14:creationId xmlns:p14="http://schemas.microsoft.com/office/powerpoint/2010/main" val="16629185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468000" y="4230000"/>
            <a:ext cx="7560000" cy="324000"/>
          </a:xfrm>
        </p:spPr>
        <p:txBody>
          <a:bodyPr/>
          <a:lstStyle>
            <a:lvl1pPr marL="0" indent="0" algn="l">
              <a:lnSpc>
                <a:spcPts val="2400"/>
              </a:lnSpc>
              <a:spcAft>
                <a:spcPts val="0"/>
              </a:spcAft>
              <a:buFont typeface="Arial" panose="020B0604020202020204" pitchFamily="34" charset="0"/>
              <a:buNone/>
              <a:defRPr sz="1500" b="0">
                <a:solidFill>
                  <a:schemeClr val="bg2"/>
                </a:solidFill>
              </a:defRPr>
            </a:lvl1pPr>
            <a:lvl2pPr marL="0" indent="0" algn="l">
              <a:lnSpc>
                <a:spcPts val="2400"/>
              </a:lnSpc>
              <a:spcAft>
                <a:spcPts val="0"/>
              </a:spcAft>
              <a:buFont typeface="Arial" panose="020B0604020202020204" pitchFamily="34" charset="0"/>
              <a:buNone/>
              <a:defRPr sz="1500" b="0">
                <a:solidFill>
                  <a:schemeClr val="bg2"/>
                </a:solidFill>
              </a:defRPr>
            </a:lvl2pPr>
            <a:lvl3pPr marL="0" indent="0" algn="l">
              <a:lnSpc>
                <a:spcPts val="2400"/>
              </a:lnSpc>
              <a:spcAft>
                <a:spcPts val="0"/>
              </a:spcAft>
              <a:buFont typeface="Arial" panose="020B0604020202020204" pitchFamily="34" charset="0"/>
              <a:buNone/>
              <a:defRPr sz="1500" b="0">
                <a:solidFill>
                  <a:schemeClr val="bg2"/>
                </a:solidFill>
              </a:defRPr>
            </a:lvl3pPr>
            <a:lvl4pPr marL="0" indent="0" algn="l">
              <a:lnSpc>
                <a:spcPts val="2400"/>
              </a:lnSpc>
              <a:spcAft>
                <a:spcPts val="0"/>
              </a:spcAft>
              <a:buFont typeface="Arial" panose="020B0604020202020204" pitchFamily="34" charset="0"/>
              <a:buNone/>
              <a:defRPr sz="1500" b="0">
                <a:solidFill>
                  <a:schemeClr val="bg2"/>
                </a:solidFill>
              </a:defRPr>
            </a:lvl4pPr>
            <a:lvl5pPr marL="0" indent="0" algn="l">
              <a:lnSpc>
                <a:spcPts val="2400"/>
              </a:lnSpc>
              <a:spcAft>
                <a:spcPts val="0"/>
              </a:spcAft>
              <a:buFont typeface="Arial" panose="020B0604020202020204" pitchFamily="34" charset="0"/>
              <a:buNone/>
              <a:defRPr sz="1500" b="0">
                <a:solidFill>
                  <a:schemeClr val="bg2"/>
                </a:solidFill>
              </a:defRPr>
            </a:lvl5pPr>
            <a:lvl6pPr marL="0" indent="0" algn="l">
              <a:lnSpc>
                <a:spcPts val="2400"/>
              </a:lnSpc>
              <a:spcAft>
                <a:spcPts val="0"/>
              </a:spcAft>
              <a:buFont typeface="Arial" panose="020B0604020202020204" pitchFamily="34" charset="0"/>
              <a:buNone/>
              <a:defRPr sz="1500" b="0">
                <a:solidFill>
                  <a:schemeClr val="bg2"/>
                </a:solidFill>
              </a:defRPr>
            </a:lvl6pPr>
            <a:lvl7pPr marL="0" indent="0" algn="l">
              <a:lnSpc>
                <a:spcPts val="2400"/>
              </a:lnSpc>
              <a:spcAft>
                <a:spcPts val="0"/>
              </a:spcAft>
              <a:buFont typeface="Arial" panose="020B0604020202020204" pitchFamily="34" charset="0"/>
              <a:buNone/>
              <a:defRPr sz="1500" b="0">
                <a:solidFill>
                  <a:schemeClr val="bg2"/>
                </a:solidFill>
              </a:defRPr>
            </a:lvl7pPr>
            <a:lvl8pPr marL="0" indent="0" algn="l">
              <a:lnSpc>
                <a:spcPts val="2400"/>
              </a:lnSpc>
              <a:spcAft>
                <a:spcPts val="0"/>
              </a:spcAft>
              <a:buFont typeface="Arial" panose="020B0604020202020204" pitchFamily="34" charset="0"/>
              <a:buNone/>
              <a:defRPr sz="1500" b="0">
                <a:solidFill>
                  <a:schemeClr val="bg2"/>
                </a:solidFill>
              </a:defRPr>
            </a:lvl8pPr>
            <a:lvl9pPr marL="0" indent="0" algn="l">
              <a:lnSpc>
                <a:spcPts val="2400"/>
              </a:lnSpc>
              <a:spcAft>
                <a:spcPts val="0"/>
              </a:spcAft>
              <a:buFont typeface="Arial" panose="020B0604020202020204" pitchFamily="34" charset="0"/>
              <a:buNone/>
              <a:defRPr sz="1500" b="0">
                <a:solidFill>
                  <a:schemeClr val="bg2"/>
                </a:solidFill>
              </a:defRPr>
            </a:lvl9pPr>
          </a:lstStyle>
          <a:p>
            <a:pPr lvl="0"/>
            <a:r>
              <a:rPr lang="de-DE" dirty="0"/>
              <a:t>Untertitel</a:t>
            </a:r>
          </a:p>
        </p:txBody>
      </p:sp>
      <p:sp>
        <p:nvSpPr>
          <p:cNvPr id="7" name="Datumsplatzhalter 6"/>
          <p:cNvSpPr>
            <a:spLocks noGrp="1"/>
          </p:cNvSpPr>
          <p:nvPr>
            <p:ph type="dt" sz="half" idx="10"/>
          </p:nvPr>
        </p:nvSpPr>
        <p:spPr>
          <a:xfrm>
            <a:off x="468000" y="4680000"/>
            <a:ext cx="7560000" cy="144000"/>
          </a:xfrm>
        </p:spPr>
        <p:txBody>
          <a:bodyPr/>
          <a:lstStyle>
            <a:lvl1pPr>
              <a:defRPr sz="900">
                <a:solidFill>
                  <a:schemeClr val="tx2"/>
                </a:solidFill>
              </a:defRPr>
            </a:lvl1pPr>
          </a:lstStyle>
          <a:p>
            <a:endParaRPr lang="de-DE" dirty="0"/>
          </a:p>
        </p:txBody>
      </p:sp>
      <p:pic>
        <p:nvPicPr>
          <p:cNvPr id="6" name="Grafik 5">
            <a:extLst>
              <a:ext uri="{FF2B5EF4-FFF2-40B4-BE49-F238E27FC236}">
                <a16:creationId xmlns:a16="http://schemas.microsoft.com/office/drawing/2014/main" id="{70D81F06-1D47-4C44-8C29-89662B0E161D}"/>
              </a:ext>
            </a:extLst>
          </p:cNvPr>
          <p:cNvPicPr>
            <a:picLocks noChangeAspect="1"/>
          </p:cNvPicPr>
          <p:nvPr userDrawn="1"/>
        </p:nvPicPr>
        <p:blipFill>
          <a:blip r:embed="rId2"/>
          <a:stretch>
            <a:fillRect/>
          </a:stretch>
        </p:blipFill>
        <p:spPr>
          <a:xfrm>
            <a:off x="468000" y="3499200"/>
            <a:ext cx="2505600" cy="173898"/>
          </a:xfrm>
          <a:prstGeom prst="rect">
            <a:avLst/>
          </a:prstGeom>
        </p:spPr>
      </p:pic>
      <p:sp>
        <p:nvSpPr>
          <p:cNvPr id="22" name="Bildplatzhalter 21">
            <a:extLst>
              <a:ext uri="{FF2B5EF4-FFF2-40B4-BE49-F238E27FC236}">
                <a16:creationId xmlns:a16="http://schemas.microsoft.com/office/drawing/2014/main" id="{84C7B36F-18FD-48F5-9A0D-FC40AEE68D0C}"/>
              </a:ext>
            </a:extLst>
          </p:cNvPr>
          <p:cNvSpPr>
            <a:spLocks noGrp="1"/>
          </p:cNvSpPr>
          <p:nvPr>
            <p:ph type="pic" sz="quarter" idx="13"/>
          </p:nvPr>
        </p:nvSpPr>
        <p:spPr>
          <a:xfrm>
            <a:off x="-1" y="-1"/>
            <a:ext cx="8182800" cy="3186000"/>
          </a:xfrm>
          <a:custGeom>
            <a:avLst/>
            <a:gdLst>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5201 w 8182800"/>
              <a:gd name="connsiteY4" fmla="*/ 1440001 h 3186000"/>
              <a:gd name="connsiteX5" fmla="*/ 8182800 w 8182800"/>
              <a:gd name="connsiteY5" fmla="*/ 1440001 h 3186000"/>
              <a:gd name="connsiteX6" fmla="*/ 8182800 w 8182800"/>
              <a:gd name="connsiteY6" fmla="*/ 3186000 h 3186000"/>
              <a:gd name="connsiteX7" fmla="*/ 0 w 8182800"/>
              <a:gd name="connsiteY7" fmla="*/ 3186000 h 31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82800" h="3186000">
                <a:moveTo>
                  <a:pt x="0" y="0"/>
                </a:moveTo>
                <a:lnTo>
                  <a:pt x="8182800" y="0"/>
                </a:lnTo>
                <a:lnTo>
                  <a:pt x="8182800" y="1"/>
                </a:lnTo>
                <a:lnTo>
                  <a:pt x="7225201" y="1"/>
                </a:lnTo>
                <a:lnTo>
                  <a:pt x="7225201" y="1440001"/>
                </a:lnTo>
                <a:lnTo>
                  <a:pt x="8182800" y="1440001"/>
                </a:lnTo>
                <a:lnTo>
                  <a:pt x="8182800" y="3186000"/>
                </a:lnTo>
                <a:lnTo>
                  <a:pt x="0" y="3186000"/>
                </a:lnTo>
                <a:close/>
              </a:path>
            </a:pathLst>
          </a:custGeom>
          <a:solidFill>
            <a:schemeClr val="bg1">
              <a:lumMod val="85000"/>
            </a:schemeClr>
          </a:solidFill>
        </p:spPr>
        <p:txBody>
          <a:bodyPr wrap="square" anchor="ctr">
            <a:noAutofit/>
          </a:bodyPr>
          <a:lstStyle>
            <a:lvl1pPr algn="ctr">
              <a:defRPr/>
            </a:lvl1pPr>
          </a:lstStyle>
          <a:p>
            <a:r>
              <a:rPr lang="de-DE"/>
              <a:t>Bild durch Klicken auf Symbol hinzufügen</a:t>
            </a:r>
            <a:endParaRPr lang="de-DE" dirty="0"/>
          </a:p>
        </p:txBody>
      </p:sp>
      <p:pic>
        <p:nvPicPr>
          <p:cNvPr id="16" name="Grafik 15">
            <a:extLst>
              <a:ext uri="{FF2B5EF4-FFF2-40B4-BE49-F238E27FC236}">
                <a16:creationId xmlns:a16="http://schemas.microsoft.com/office/drawing/2014/main" id="{C28E9FB3-DC3C-4E55-9877-2DEEAAB32903}"/>
              </a:ext>
            </a:extLst>
          </p:cNvPr>
          <p:cNvPicPr>
            <a:picLocks noChangeAspect="1"/>
          </p:cNvPicPr>
          <p:nvPr userDrawn="1"/>
        </p:nvPicPr>
        <p:blipFill>
          <a:blip r:embed="rId3"/>
          <a:stretch>
            <a:fillRect/>
          </a:stretch>
        </p:blipFill>
        <p:spPr>
          <a:xfrm>
            <a:off x="7225200" y="0"/>
            <a:ext cx="1440362" cy="1440000"/>
          </a:xfrm>
          <a:prstGeom prst="rect">
            <a:avLst/>
          </a:prstGeom>
        </p:spPr>
      </p:pic>
      <p:sp>
        <p:nvSpPr>
          <p:cNvPr id="23" name="Titel 22">
            <a:extLst>
              <a:ext uri="{FF2B5EF4-FFF2-40B4-BE49-F238E27FC236}">
                <a16:creationId xmlns:a16="http://schemas.microsoft.com/office/drawing/2014/main" id="{259FB325-4F00-4E24-9BB5-CBE59A8EE6E3}"/>
              </a:ext>
            </a:extLst>
          </p:cNvPr>
          <p:cNvSpPr>
            <a:spLocks noGrp="1"/>
          </p:cNvSpPr>
          <p:nvPr>
            <p:ph type="title"/>
          </p:nvPr>
        </p:nvSpPr>
        <p:spPr>
          <a:xfrm>
            <a:off x="468000" y="3895200"/>
            <a:ext cx="3527936" cy="324000"/>
          </a:xfrm>
        </p:spPr>
        <p:txBody>
          <a:bodyPr/>
          <a:lstStyle>
            <a:lvl1pPr>
              <a:lnSpc>
                <a:spcPts val="2500"/>
              </a:lnSpc>
              <a:defRPr cap="all" baseline="0"/>
            </a:lvl1pPr>
          </a:lstStyle>
          <a:p>
            <a:pPr lvl="0"/>
            <a:r>
              <a:rPr lang="de-DE"/>
              <a:t>Mastertitelformat bearbeiten</a:t>
            </a:r>
            <a:endParaRPr lang="de-DE" dirty="0"/>
          </a:p>
        </p:txBody>
      </p:sp>
      <p:sp>
        <p:nvSpPr>
          <p:cNvPr id="4" name="Bildplatzhalter 3">
            <a:extLst>
              <a:ext uri="{FF2B5EF4-FFF2-40B4-BE49-F238E27FC236}">
                <a16:creationId xmlns:a16="http://schemas.microsoft.com/office/drawing/2014/main" id="{EA11C8C5-D6EB-4C5D-9539-1ADEFC0908BE}"/>
              </a:ext>
            </a:extLst>
          </p:cNvPr>
          <p:cNvSpPr>
            <a:spLocks noGrp="1"/>
          </p:cNvSpPr>
          <p:nvPr>
            <p:ph type="pic" sz="quarter" idx="14" hasCustomPrompt="1"/>
          </p:nvPr>
        </p:nvSpPr>
        <p:spPr>
          <a:xfrm>
            <a:off x="5677199" y="3895200"/>
            <a:ext cx="2505600" cy="324000"/>
          </a:xfrm>
        </p:spPr>
        <p:txBody>
          <a:bodyPr anchor="ctr" anchorCtr="0"/>
          <a:lstStyle>
            <a:lvl1pPr algn="ctr">
              <a:defRPr sz="1050"/>
            </a:lvl1pPr>
          </a:lstStyle>
          <a:p>
            <a:r>
              <a:rPr lang="de-DE" dirty="0"/>
              <a:t>Logo auf Platzhalter ziehen</a:t>
            </a:r>
          </a:p>
        </p:txBody>
      </p:sp>
    </p:spTree>
    <p:extLst>
      <p:ext uri="{BB962C8B-B14F-4D97-AF65-F5344CB8AC3E}">
        <p14:creationId xmlns:p14="http://schemas.microsoft.com/office/powerpoint/2010/main" val="72258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 / Text /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324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104000" y="954000"/>
            <a:ext cx="4536000" cy="3024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119991346"/>
      </p:ext>
    </p:extLst>
  </p:cSld>
  <p:clrMapOvr>
    <a:masterClrMapping/>
  </p:clrMapOvr>
  <p:extLst>
    <p:ext uri="{DCECCB84-F9BA-43D5-87BE-67443E8EF086}">
      <p15:sldGuideLst xmlns:p15="http://schemas.microsoft.com/office/powerpoint/2012/main">
        <p15:guide id="1" pos="2583" userDrawn="1">
          <p15:clr>
            <a:srgbClr val="FBAE40"/>
          </p15:clr>
        </p15:guide>
        <p15:guide id="2" pos="5444" userDrawn="1">
          <p15:clr>
            <a:srgbClr val="FBAE40"/>
          </p15:clr>
        </p15:guide>
        <p15:guide id="3" orient="horz" pos="596" userDrawn="1">
          <p15:clr>
            <a:srgbClr val="FBAE40"/>
          </p15:clr>
        </p15:guide>
        <p15:guide id="4" orient="horz" pos="250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line / Text / Bild inkl. Bildunterzei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4104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3587194172"/>
      </p:ext>
    </p:extLst>
  </p:cSld>
  <p:clrMapOvr>
    <a:masterClrMapping/>
  </p:clrMapOvr>
  <p:extLst>
    <p:ext uri="{DCECCB84-F9BA-43D5-87BE-67443E8EF086}">
      <p15:sldGuideLst xmlns:p15="http://schemas.microsoft.com/office/powerpoint/2012/main">
        <p15:guide id="1" pos="2945" userDrawn="1">
          <p15:clr>
            <a:srgbClr val="FBAE40"/>
          </p15:clr>
        </p15:guide>
        <p15:guide id="2" pos="5444" userDrawn="1">
          <p15:clr>
            <a:srgbClr val="FBAE40"/>
          </p15:clr>
        </p15:guide>
        <p15:guide id="3" orient="horz" pos="596" userDrawn="1">
          <p15:clr>
            <a:srgbClr val="FBAE40"/>
          </p15:clr>
        </p15:guide>
        <p15:guide id="4" orient="horz" pos="226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line / Bild inkl. Bildunterzeile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5220000" y="918000"/>
            <a:ext cx="342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2413746602"/>
      </p:ext>
    </p:extLst>
  </p:cSld>
  <p:clrMapOvr>
    <a:masterClrMapping/>
  </p:clrMapOvr>
  <p:extLst>
    <p:ext uri="{DCECCB84-F9BA-43D5-87BE-67443E8EF086}">
      <p15:sldGuideLst xmlns:p15="http://schemas.microsoft.com/office/powerpoint/2012/main">
        <p15:guide id="1" pos="2945">
          <p15:clr>
            <a:srgbClr val="FBAE40"/>
          </p15:clr>
        </p15:guide>
        <p15:guide id="2" pos="5444">
          <p15:clr>
            <a:srgbClr val="FBAE40"/>
          </p15:clr>
        </p15:guide>
        <p15:guide id="3" orient="horz" pos="596">
          <p15:clr>
            <a:srgbClr val="FBAE40"/>
          </p15:clr>
        </p15:guide>
        <p15:guide id="4" orient="horz" pos="226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line / Text / 2 Bild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6480000" y="954000"/>
            <a:ext cx="2160000" cy="1440000"/>
          </a:xfrm>
        </p:spPr>
        <p:txBody>
          <a:bodyPr anchor="ctr"/>
          <a:lstStyle>
            <a:lvl1pPr algn="ctr">
              <a:defRPr/>
            </a:lvl1pPr>
          </a:lstStyle>
          <a:p>
            <a:r>
              <a:rPr lang="de-DE"/>
              <a:t>Bild durch Klicken auf Symbol hinzufügen</a:t>
            </a:r>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6480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56241470"/>
      </p:ext>
    </p:extLst>
  </p:cSld>
  <p:clrMapOvr>
    <a:masterClrMapping/>
  </p:clrMapOvr>
  <p:extLst>
    <p:ext uri="{DCECCB84-F9BA-43D5-87BE-67443E8EF086}">
      <p15:sldGuideLst xmlns:p15="http://schemas.microsoft.com/office/powerpoint/2012/main">
        <p15:guide id="1" pos="4077" userDrawn="1">
          <p15:clr>
            <a:srgbClr val="FBAE40"/>
          </p15:clr>
        </p15:guide>
        <p15:guide id="2" pos="5444">
          <p15:clr>
            <a:srgbClr val="FBAE40"/>
          </p15:clr>
        </p15:guide>
        <p15:guide id="3" orient="horz" pos="596">
          <p15:clr>
            <a:srgbClr val="FBAE40"/>
          </p15:clr>
        </p15:guide>
        <p15:guide id="4" orient="horz" pos="1653" userDrawn="1">
          <p15:clr>
            <a:srgbClr val="FBAE40"/>
          </p15:clr>
        </p15:guide>
        <p15:guide id="5" orient="horz" pos="2564" userDrawn="1">
          <p15:clr>
            <a:srgbClr val="FBAE40"/>
          </p15:clr>
        </p15:guide>
        <p15:guide id="6" orient="horz" pos="151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line / 2 Bilder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3240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2160000" cy="1440000"/>
          </a:xfrm>
        </p:spPr>
        <p:txBody>
          <a:bodyPr anchor="ctr"/>
          <a:lstStyle>
            <a:lvl1pPr algn="ctr">
              <a:defRPr/>
            </a:lvl1pPr>
          </a:lstStyle>
          <a:p>
            <a:r>
              <a:rPr lang="de-DE"/>
              <a:t>Bild durch Klicken auf Symbol hinzufügen</a:t>
            </a:r>
            <a:endParaRPr lang="de-DE" dirty="0"/>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468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987010232"/>
      </p:ext>
    </p:extLst>
  </p:cSld>
  <p:clrMapOvr>
    <a:masterClrMapping/>
  </p:clrMapOvr>
  <p:extLst>
    <p:ext uri="{DCECCB84-F9BA-43D5-87BE-67443E8EF086}">
      <p15:sldGuideLst xmlns:p15="http://schemas.microsoft.com/office/powerpoint/2012/main">
        <p15:guide id="1" pos="1658" userDrawn="1">
          <p15:clr>
            <a:srgbClr val="FBAE40"/>
          </p15:clr>
        </p15:guide>
        <p15:guide id="2" pos="5444">
          <p15:clr>
            <a:srgbClr val="FBAE40"/>
          </p15:clr>
        </p15:guide>
        <p15:guide id="3" orient="horz" pos="596">
          <p15:clr>
            <a:srgbClr val="FBAE40"/>
          </p15:clr>
        </p15:guide>
        <p15:guide id="4" orient="horz" pos="1653">
          <p15:clr>
            <a:srgbClr val="FBAE40"/>
          </p15:clr>
        </p15:guide>
        <p15:guide id="5" orient="horz" pos="2564">
          <p15:clr>
            <a:srgbClr val="FBAE40"/>
          </p15:clr>
        </p15:guide>
        <p15:guide id="6" orient="horz" pos="151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ur Headlin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HEADLINE EINFÜGEN</a:t>
            </a:r>
          </a:p>
        </p:txBody>
      </p:sp>
      <p:sp>
        <p:nvSpPr>
          <p:cNvPr id="4" name="Fußzeilenplatzhalter 3">
            <a:extLst>
              <a:ext uri="{FF2B5EF4-FFF2-40B4-BE49-F238E27FC236}">
                <a16:creationId xmlns:a16="http://schemas.microsoft.com/office/drawing/2014/main" id="{762F6D41-300A-44A6-A773-F84C7424CD65}"/>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D5674647-E98A-4E91-B769-603FBD38FC2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1783634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5E7FEC2D-DBFC-481D-89EF-55316F02D4F5}"/>
              </a:ext>
            </a:extLst>
          </p:cNvPr>
          <p:cNvSpPr>
            <a:spLocks noGrp="1"/>
          </p:cNvSpPr>
          <p:nvPr>
            <p:ph type="ftr" sz="quarter" idx="11"/>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5BC5583F-31A1-412C-900F-41106AD78426}"/>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418177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756000"/>
            <a:ext cx="8172000" cy="720000"/>
          </a:xfrm>
        </p:spPr>
        <p:txBody>
          <a:bodyPr/>
          <a:lstStyle>
            <a:lvl1pPr>
              <a:lnSpc>
                <a:spcPts val="5700"/>
              </a:lnSpc>
              <a:defRPr sz="4800" b="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476441"/>
            <a:ext cx="8172000" cy="1439863"/>
          </a:xfrm>
        </p:spPr>
        <p:txBody>
          <a:bodyPr/>
          <a:lstStyle>
            <a:lvl1pPr>
              <a:lnSpc>
                <a:spcPts val="5700"/>
              </a:lnSpc>
              <a:defRPr sz="4800" b="1">
                <a:solidFill>
                  <a:schemeClr val="bg1"/>
                </a:solidFill>
              </a:defRPr>
            </a:lvl1pPr>
            <a:lvl2pPr>
              <a:lnSpc>
                <a:spcPts val="5700"/>
              </a:lnSpc>
              <a:defRPr sz="4800" b="1">
                <a:solidFill>
                  <a:schemeClr val="bg1"/>
                </a:solidFill>
              </a:defRPr>
            </a:lvl2pPr>
            <a:lvl3pPr>
              <a:lnSpc>
                <a:spcPts val="5700"/>
              </a:lnSpc>
              <a:defRPr sz="4800" b="1">
                <a:solidFill>
                  <a:schemeClr val="bg1"/>
                </a:solidFill>
              </a:defRPr>
            </a:lvl3pPr>
            <a:lvl4pPr>
              <a:lnSpc>
                <a:spcPts val="5700"/>
              </a:lnSpc>
              <a:defRPr sz="4800" b="1">
                <a:solidFill>
                  <a:schemeClr val="bg1"/>
                </a:solidFill>
              </a:defRPr>
            </a:lvl4pPr>
            <a:lvl5pPr>
              <a:lnSpc>
                <a:spcPts val="5700"/>
              </a:lnSpc>
              <a:defRPr sz="4800" b="1">
                <a:solidFill>
                  <a:schemeClr val="bg1"/>
                </a:solidFill>
              </a:defRPr>
            </a:lvl5pPr>
            <a:lvl6pPr>
              <a:lnSpc>
                <a:spcPts val="5700"/>
              </a:lnSpc>
              <a:defRPr sz="4800" b="1">
                <a:solidFill>
                  <a:schemeClr val="bg1"/>
                </a:solidFill>
              </a:defRPr>
            </a:lvl6pPr>
            <a:lvl7pPr>
              <a:lnSpc>
                <a:spcPts val="5700"/>
              </a:lnSpc>
              <a:defRPr sz="4800" b="1">
                <a:solidFill>
                  <a:schemeClr val="bg1"/>
                </a:solidFill>
              </a:defRPr>
            </a:lvl7pPr>
            <a:lvl8pPr>
              <a:lnSpc>
                <a:spcPts val="5700"/>
              </a:lnSpc>
              <a:defRPr sz="4800" b="1">
                <a:solidFill>
                  <a:schemeClr val="bg1"/>
                </a:solidFill>
              </a:defRPr>
            </a:lvl8pPr>
            <a:lvl9pPr>
              <a:lnSpc>
                <a:spcPts val="5700"/>
              </a:lnSpc>
              <a:defRPr sz="4800" b="1">
                <a:solidFill>
                  <a:schemeClr val="bg1"/>
                </a:solidFill>
              </a:defRPr>
            </a:lvl9pPr>
          </a:lstStyle>
          <a:p>
            <a:pPr lvl="0"/>
            <a:r>
              <a:rPr lang="de-DE" dirty="0"/>
              <a:t>Hervorhebung</a:t>
            </a:r>
          </a:p>
        </p:txBody>
      </p:sp>
    </p:spTree>
    <p:extLst>
      <p:ext uri="{BB962C8B-B14F-4D97-AF65-F5344CB8AC3E}">
        <p14:creationId xmlns:p14="http://schemas.microsoft.com/office/powerpoint/2010/main" val="291089493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828000"/>
            <a:ext cx="8172000" cy="540000"/>
          </a:xfrm>
        </p:spPr>
        <p:txBody>
          <a:bodyPr/>
          <a:lstStyle>
            <a:lvl1pPr>
              <a:lnSpc>
                <a:spcPts val="4400"/>
              </a:lnSpc>
              <a:defRPr sz="360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367999"/>
            <a:ext cx="8172000" cy="2916000"/>
          </a:xfrm>
        </p:spPr>
        <p:txBody>
          <a:bodyPr/>
          <a:lstStyle>
            <a:lvl1pPr>
              <a:lnSpc>
                <a:spcPts val="4400"/>
              </a:lnSpc>
              <a:spcAft>
                <a:spcPts val="0"/>
              </a:spcAft>
              <a:defRPr sz="3600" b="0">
                <a:solidFill>
                  <a:schemeClr val="bg1"/>
                </a:solidFill>
              </a:defRPr>
            </a:lvl1pPr>
            <a:lvl2pPr>
              <a:lnSpc>
                <a:spcPts val="4400"/>
              </a:lnSpc>
              <a:defRPr sz="3600" b="0">
                <a:solidFill>
                  <a:schemeClr val="bg1"/>
                </a:solidFill>
              </a:defRPr>
            </a:lvl2pPr>
            <a:lvl3pPr>
              <a:lnSpc>
                <a:spcPts val="4400"/>
              </a:lnSpc>
              <a:defRPr sz="3600" b="0">
                <a:solidFill>
                  <a:schemeClr val="bg1"/>
                </a:solidFill>
              </a:defRPr>
            </a:lvl3pPr>
            <a:lvl4pPr>
              <a:lnSpc>
                <a:spcPts val="4400"/>
              </a:lnSpc>
              <a:defRPr sz="3600" b="0">
                <a:solidFill>
                  <a:schemeClr val="bg1"/>
                </a:solidFill>
              </a:defRPr>
            </a:lvl4pPr>
            <a:lvl5pPr>
              <a:lnSpc>
                <a:spcPts val="4400"/>
              </a:lnSpc>
              <a:defRPr sz="3600" b="0">
                <a:solidFill>
                  <a:schemeClr val="bg1"/>
                </a:solidFill>
              </a:defRPr>
            </a:lvl5pPr>
            <a:lvl6pPr>
              <a:lnSpc>
                <a:spcPts val="4400"/>
              </a:lnSpc>
              <a:defRPr sz="3600" b="0">
                <a:solidFill>
                  <a:schemeClr val="bg1"/>
                </a:solidFill>
              </a:defRPr>
            </a:lvl6pPr>
            <a:lvl7pPr>
              <a:lnSpc>
                <a:spcPts val="4400"/>
              </a:lnSpc>
              <a:defRPr sz="3600" b="0">
                <a:solidFill>
                  <a:schemeClr val="bg1"/>
                </a:solidFill>
              </a:defRPr>
            </a:lvl7pPr>
            <a:lvl8pPr>
              <a:lnSpc>
                <a:spcPts val="4400"/>
              </a:lnSpc>
              <a:defRPr sz="3600" b="0">
                <a:solidFill>
                  <a:schemeClr val="bg1"/>
                </a:solidFill>
              </a:defRPr>
            </a:lvl8pPr>
            <a:lvl9pPr>
              <a:lnSpc>
                <a:spcPts val="4400"/>
              </a:lnSpc>
              <a:defRPr sz="3600" b="0">
                <a:solidFill>
                  <a:schemeClr val="bg1"/>
                </a:solidFill>
              </a:defRPr>
            </a:lvl9pPr>
          </a:lstStyle>
          <a:p>
            <a:pPr lvl="0"/>
            <a:r>
              <a:rPr lang="de-DE" dirty="0"/>
              <a:t>Hervorhebung</a:t>
            </a:r>
          </a:p>
          <a:p>
            <a:pPr lvl="1"/>
            <a:endParaRPr lang="de-DE" dirty="0"/>
          </a:p>
        </p:txBody>
      </p:sp>
    </p:spTree>
    <p:extLst>
      <p:ext uri="{BB962C8B-B14F-4D97-AF65-F5344CB8AC3E}">
        <p14:creationId xmlns:p14="http://schemas.microsoft.com/office/powerpoint/2010/main" val="189705109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line //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p:txBody>
          <a:bodyPr/>
          <a:lstStyle>
            <a:lvl1pPr>
              <a:defRPr/>
            </a:lvl1pPr>
            <a:lvl2pPr defTabSz="234000">
              <a:tabLst>
                <a:tab pos="234000" algn="l"/>
              </a:tabLst>
              <a:defRPr/>
            </a:lvl2pPr>
            <a:lvl3pPr defTabSz="234000">
              <a:tabLst>
                <a:tab pos="234000" algn="l"/>
              </a:tabLst>
              <a:defRPr/>
            </a:lvl3pPr>
            <a:lvl4pPr defTabSz="234000">
              <a:tabLst>
                <a:tab pos="234000" algn="l"/>
              </a:tabLst>
              <a:defRPr/>
            </a:lvl4pPr>
            <a:lvl5pPr defTabSz="234000">
              <a:tabLst>
                <a:tab pos="234000" algn="l"/>
              </a:tabLst>
              <a:defRPr/>
            </a:lvl5pPr>
            <a:lvl6pPr marL="0" indent="0" defTabSz="234000">
              <a:buFont typeface="+mj-lt"/>
              <a:buNone/>
              <a:tabLst>
                <a:tab pos="234000" algn="l"/>
              </a:tabLst>
              <a:defRPr/>
            </a:lvl6pPr>
            <a:lvl7pPr defTabSz="234000">
              <a:tabLst>
                <a:tab pos="234000" algn="l"/>
              </a:tabLst>
              <a:defRPr/>
            </a:lvl7pPr>
            <a:lvl8pPr defTabSz="234000">
              <a:tabLst>
                <a:tab pos="234000" algn="l"/>
              </a:tabLst>
              <a:defRPr/>
            </a:lvl8pPr>
            <a:lvl9pPr defTabSz="234000">
              <a:tabLst>
                <a:tab pos="234000" algn="l"/>
              </a:tabLst>
              <a:defRPr/>
            </a:lvl9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33705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Headline // Tabel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Tabellenplatzhalter 4">
            <a:extLst>
              <a:ext uri="{FF2B5EF4-FFF2-40B4-BE49-F238E27FC236}">
                <a16:creationId xmlns:a16="http://schemas.microsoft.com/office/drawing/2014/main" id="{F5A8BB0B-4BD0-4791-8A9B-89C9D0000E35}"/>
              </a:ext>
            </a:extLst>
          </p:cNvPr>
          <p:cNvSpPr>
            <a:spLocks noGrp="1"/>
          </p:cNvSpPr>
          <p:nvPr>
            <p:ph type="tbl" sz="quarter" idx="13"/>
          </p:nvPr>
        </p:nvSpPr>
        <p:spPr>
          <a:xfrm>
            <a:off x="468000" y="918000"/>
            <a:ext cx="8172000" cy="3366000"/>
          </a:xfrm>
        </p:spPr>
        <p:txBody>
          <a:bodyPr anchor="ctr"/>
          <a:lstStyle>
            <a:lvl1pPr algn="ctr">
              <a:defRPr/>
            </a:lvl1pPr>
          </a:lstStyle>
          <a:p>
            <a:r>
              <a:rPr lang="de-DE"/>
              <a:t>Tabelle durch Klicken auf Symbol hinzufügen</a:t>
            </a:r>
            <a:endParaRPr lang="de-DE" dirty="0"/>
          </a:p>
        </p:txBody>
      </p:sp>
      <p:grpSp>
        <p:nvGrpSpPr>
          <p:cNvPr id="6" name="Regieanweisungen">
            <a:extLst>
              <a:ext uri="{FF2B5EF4-FFF2-40B4-BE49-F238E27FC236}">
                <a16:creationId xmlns:a16="http://schemas.microsoft.com/office/drawing/2014/main" id="{20CE116F-C667-495A-B654-8B72C3A079E7}"/>
              </a:ext>
            </a:extLst>
          </p:cNvPr>
          <p:cNvGrpSpPr/>
          <p:nvPr userDrawn="1"/>
        </p:nvGrpSpPr>
        <p:grpSpPr>
          <a:xfrm>
            <a:off x="-2628800" y="-468000"/>
            <a:ext cx="14833648" cy="6083999"/>
            <a:chOff x="-2628800" y="-468000"/>
            <a:chExt cx="14833648" cy="6083999"/>
          </a:xfrm>
        </p:grpSpPr>
        <p:sp>
          <p:nvSpPr>
            <p:cNvPr id="16" name="Listenebenen">
              <a:extLst>
                <a:ext uri="{FF2B5EF4-FFF2-40B4-BE49-F238E27FC236}">
                  <a16:creationId xmlns:a16="http://schemas.microsoft.com/office/drawing/2014/main" id="{84A0104B-AA90-4DE7-ADAE-6959FBC15DB1}"/>
                </a:ext>
              </a:extLst>
            </p:cNvPr>
            <p:cNvSpPr txBox="1"/>
            <p:nvPr userDrawn="1"/>
          </p:nvSpPr>
          <p:spPr>
            <a:xfrm rot="10800000" flipH="1" flipV="1">
              <a:off x="-2628800" y="1368000"/>
              <a:ext cx="2520800" cy="1527786"/>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Einfärbung einer Spalte/Zeile: </a:t>
              </a:r>
              <a:br>
                <a:rPr lang="de-DE" sz="1200" b="0" baseline="0" dirty="0">
                  <a:solidFill>
                    <a:schemeClr val="tx1"/>
                  </a:solidFill>
                  <a:latin typeface="+mn-lt"/>
                </a:rPr>
              </a:br>
              <a:r>
                <a:rPr lang="de-DE" sz="1200" b="1" baseline="0" dirty="0">
                  <a:solidFill>
                    <a:schemeClr val="tx1"/>
                  </a:solidFill>
                  <a:latin typeface="+mn-lt"/>
                </a:rPr>
                <a:t>Markieren der Spalte/Zeile: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 Entwurf / Tabellentools &gt; Schattierung &gt;</a:t>
              </a:r>
            </a:p>
            <a:p>
              <a:pPr marL="0" marR="0" lvl="0" indent="0" algn="r" defTabSz="905951" rtl="0" eaLnBrk="1" fontAlgn="auto" latinLnBrk="0" hangingPunct="1">
                <a:lnSpc>
                  <a:spcPct val="100000"/>
                </a:lnSpc>
                <a:spcBef>
                  <a:spcPts val="0"/>
                </a:spcBef>
                <a:spcAft>
                  <a:spcPts val="0"/>
                </a:spcAft>
                <a:buClrTx/>
                <a:buSzTx/>
                <a:buFontTx/>
                <a:buNone/>
                <a:tabLst/>
                <a:defRPr/>
              </a:pPr>
              <a:endParaRPr lang="de-DE" sz="1200" b="1" baseline="0" dirty="0">
                <a:solidFill>
                  <a:schemeClr val="tx1"/>
                </a:solidFill>
                <a:latin typeface="+mn-lt"/>
              </a:endParaRP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Die gewünschte Farbe aus den Designfarben auswählen</a:t>
              </a:r>
            </a:p>
          </p:txBody>
        </p:sp>
        <p:sp>
          <p:nvSpPr>
            <p:cNvPr id="10" name="Zurücksetzen">
              <a:extLst>
                <a:ext uri="{FF2B5EF4-FFF2-40B4-BE49-F238E27FC236}">
                  <a16:creationId xmlns:a16="http://schemas.microsoft.com/office/drawing/2014/main" id="{431D1FFE-03BA-4520-A89B-CDD1BC7E4751}"/>
                </a:ext>
              </a:extLst>
            </p:cNvPr>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1" name="Hilfslinien">
              <a:extLst>
                <a:ext uri="{FF2B5EF4-FFF2-40B4-BE49-F238E27FC236}">
                  <a16:creationId xmlns:a16="http://schemas.microsoft.com/office/drawing/2014/main" id="{38EA8585-E11F-4D10-9DAB-78E6756B2D63}"/>
                </a:ext>
              </a:extLst>
            </p:cNvPr>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Löschen einer Spalte/Zeile: </a:t>
              </a:r>
              <a:r>
                <a:rPr kumimoji="0" lang="de-DE" sz="1200" b="1" i="0" u="none" strike="noStrike" kern="1200" cap="none" spc="0" normalizeH="0" baseline="0" noProof="0" dirty="0">
                  <a:ln>
                    <a:noFill/>
                  </a:ln>
                  <a:solidFill>
                    <a:schemeClr val="tx1"/>
                  </a:solidFill>
                  <a:effectLst/>
                  <a:uLnTx/>
                  <a:uFillTx/>
                  <a:latin typeface="+mn-lt"/>
                  <a:ea typeface="+mn-ea"/>
                  <a:cs typeface="+mn-cs"/>
                </a:rPr>
                <a:t>Markieren der Spalte/Zeile: Layout &gt; Löschen &gt; Spalte bzw. Zeile löschen</a:t>
              </a:r>
            </a:p>
          </p:txBody>
        </p:sp>
        <p:sp>
          <p:nvSpPr>
            <p:cNvPr id="12" name="Fußzeile">
              <a:extLst>
                <a:ext uri="{FF2B5EF4-FFF2-40B4-BE49-F238E27FC236}">
                  <a16:creationId xmlns:a16="http://schemas.microsoft.com/office/drawing/2014/main" id="{4EFB3271-7B15-42ED-A704-B39FAEDC1436}"/>
                </a:ext>
              </a:extLst>
            </p:cNvPr>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13" name="Layoutwechsel">
              <a:extLst>
                <a:ext uri="{FF2B5EF4-FFF2-40B4-BE49-F238E27FC236}">
                  <a16:creationId xmlns:a16="http://schemas.microsoft.com/office/drawing/2014/main" id="{6BCDAEA0-53BC-4E57-84CA-5C530F05A90E}"/>
                </a:ext>
              </a:extLst>
            </p:cNvPr>
            <p:cNvSpPr txBox="1"/>
            <p:nvPr userDrawn="1"/>
          </p:nvSpPr>
          <p:spPr>
            <a:xfrm rot="10800000" flipH="1" flipV="1">
              <a:off x="9252000" y="2283786"/>
              <a:ext cx="2952848" cy="1044048"/>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Einfügen einer Spalte/Zeile:</a:t>
              </a:r>
            </a:p>
            <a:p>
              <a:pPr indent="0" algn="l">
                <a:lnSpc>
                  <a:spcPct val="100000"/>
                </a:lnSpc>
                <a:spcBef>
                  <a:spcPts val="0"/>
                </a:spcBef>
                <a:spcAft>
                  <a:spcPts val="0"/>
                </a:spcAft>
              </a:pPr>
              <a:r>
                <a:rPr lang="de-DE" sz="1200" b="1" baseline="0" dirty="0">
                  <a:solidFill>
                    <a:schemeClr val="tx1"/>
                  </a:solidFill>
                  <a:latin typeface="+mn-lt"/>
                </a:rPr>
                <a:t>Markieren der Spalte/Zeile neben der eine weitere eingefügt werden soll:</a:t>
              </a:r>
            </a:p>
            <a:p>
              <a:pPr indent="0" algn="l">
                <a:lnSpc>
                  <a:spcPct val="100000"/>
                </a:lnSpc>
                <a:spcBef>
                  <a:spcPts val="0"/>
                </a:spcBef>
                <a:spcAft>
                  <a:spcPts val="0"/>
                </a:spcAft>
              </a:pPr>
              <a:r>
                <a:rPr lang="de-DE" sz="1200" b="1" baseline="0" dirty="0">
                  <a:solidFill>
                    <a:schemeClr val="tx1"/>
                  </a:solidFill>
                  <a:latin typeface="+mn-lt"/>
                </a:rPr>
                <a:t>Layout &gt; Hier die gewünschte Einfügeoption auswählen</a:t>
              </a:r>
            </a:p>
          </p:txBody>
        </p:sp>
      </p:grpSp>
      <p:cxnSp>
        <p:nvCxnSpPr>
          <p:cNvPr id="19" name="Gerader Verbinder 18">
            <a:extLst>
              <a:ext uri="{FF2B5EF4-FFF2-40B4-BE49-F238E27FC236}">
                <a16:creationId xmlns:a16="http://schemas.microsoft.com/office/drawing/2014/main" id="{4573989D-8FFD-4555-AAB7-592C2CE3AC9F}"/>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Grafik 3">
            <a:extLst>
              <a:ext uri="{FF2B5EF4-FFF2-40B4-BE49-F238E27FC236}">
                <a16:creationId xmlns:a16="http://schemas.microsoft.com/office/drawing/2014/main" id="{F3269418-AEC9-43D6-9A0C-41CA02546BAE}"/>
              </a:ext>
            </a:extLst>
          </p:cNvPr>
          <p:cNvPicPr>
            <a:picLocks noChangeAspect="1"/>
          </p:cNvPicPr>
          <p:nvPr userDrawn="1"/>
        </p:nvPicPr>
        <p:blipFill rotWithShape="1">
          <a:blip r:embed="rId2"/>
          <a:srcRect b="4513"/>
          <a:stretch/>
        </p:blipFill>
        <p:spPr>
          <a:xfrm>
            <a:off x="9252000" y="3327773"/>
            <a:ext cx="2067213" cy="864158"/>
          </a:xfrm>
          <a:prstGeom prst="rect">
            <a:avLst/>
          </a:prstGeom>
        </p:spPr>
      </p:pic>
      <p:pic>
        <p:nvPicPr>
          <p:cNvPr id="15" name="Grafik 14">
            <a:extLst>
              <a:ext uri="{FF2B5EF4-FFF2-40B4-BE49-F238E27FC236}">
                <a16:creationId xmlns:a16="http://schemas.microsoft.com/office/drawing/2014/main" id="{081CC49D-33BF-49DC-B533-86BE2EB412AB}"/>
              </a:ext>
            </a:extLst>
          </p:cNvPr>
          <p:cNvPicPr>
            <a:picLocks noChangeAspect="1"/>
          </p:cNvPicPr>
          <p:nvPr userDrawn="1"/>
        </p:nvPicPr>
        <p:blipFill>
          <a:blip r:embed="rId3"/>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225254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ild vollflächig">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hasCustomPrompt="1"/>
          </p:nvPr>
        </p:nvSpPr>
        <p:spPr>
          <a:xfrm>
            <a:off x="0" y="0"/>
            <a:ext cx="9144000" cy="5148000"/>
          </a:xfrm>
        </p:spPr>
        <p:txBody>
          <a:bodyPr anchor="ctr"/>
          <a:lstStyle>
            <a:lvl1pPr algn="ctr">
              <a:defRPr/>
            </a:lvl1pPr>
          </a:lstStyle>
          <a:p>
            <a:r>
              <a:rPr lang="de-DE" dirty="0"/>
              <a:t>Vollbild durch klicken einfügen.</a:t>
            </a:r>
          </a:p>
        </p:txBody>
      </p:sp>
    </p:spTree>
    <p:extLst>
      <p:ext uri="{BB962C8B-B14F-4D97-AF65-F5344CB8AC3E}">
        <p14:creationId xmlns:p14="http://schemas.microsoft.com/office/powerpoint/2010/main" val="391117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klein">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p:nvPr>
        </p:nvSpPr>
        <p:spPr>
          <a:xfrm>
            <a:off x="2052000" y="468000"/>
            <a:ext cx="5040000" cy="336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2051999" y="3952800"/>
            <a:ext cx="5040000" cy="32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Tree>
    <p:extLst>
      <p:ext uri="{BB962C8B-B14F-4D97-AF65-F5344CB8AC3E}">
        <p14:creationId xmlns:p14="http://schemas.microsoft.com/office/powerpoint/2010/main" val="2325704136"/>
      </p:ext>
    </p:extLst>
  </p:cSld>
  <p:clrMapOvr>
    <a:masterClrMapping/>
  </p:clrMapOvr>
  <p:extLst>
    <p:ext uri="{DCECCB84-F9BA-43D5-87BE-67443E8EF086}">
      <p15:sldGuideLst xmlns:p15="http://schemas.microsoft.com/office/powerpoint/2012/main">
        <p15:guide id="1" pos="1292" userDrawn="1">
          <p15:clr>
            <a:srgbClr val="FBAE40"/>
          </p15:clr>
        </p15:guide>
        <p15:guide id="2" pos="4468" userDrawn="1">
          <p15:clr>
            <a:srgbClr val="FBAE40"/>
          </p15:clr>
        </p15:guide>
        <p15:guide id="3" orient="horz" pos="291" userDrawn="1">
          <p15:clr>
            <a:srgbClr val="FBAE40"/>
          </p15:clr>
        </p15:guide>
        <p15:guide id="4" orient="horz" pos="241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lder">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468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468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a:t>
            </a:r>
          </a:p>
          <a:p>
            <a:pPr lvl="1"/>
            <a:r>
              <a:rPr lang="de-DE" dirty="0"/>
              <a:t>Zweite Ebene</a:t>
            </a:r>
          </a:p>
        </p:txBody>
      </p:sp>
    </p:spTree>
    <p:extLst>
      <p:ext uri="{BB962C8B-B14F-4D97-AF65-F5344CB8AC3E}">
        <p14:creationId xmlns:p14="http://schemas.microsoft.com/office/powerpoint/2010/main" val="622643563"/>
      </p:ext>
    </p:extLst>
  </p:cSld>
  <p:clrMapOvr>
    <a:masterClrMapping/>
  </p:clrMapOvr>
  <p:extLst>
    <p:ext uri="{DCECCB84-F9BA-43D5-87BE-67443E8EF086}">
      <p15:sldGuideLst xmlns:p15="http://schemas.microsoft.com/office/powerpoint/2012/main">
        <p15:guide id="1" pos="2945" userDrawn="1">
          <p15:clr>
            <a:srgbClr val="FBAE40"/>
          </p15:clr>
        </p15:guide>
        <p15:guide id="2" pos="5443" userDrawn="1">
          <p15:clr>
            <a:srgbClr val="FBAE40"/>
          </p15:clr>
        </p15:guide>
        <p15:guide id="3" orient="horz" pos="291">
          <p15:clr>
            <a:srgbClr val="FBAE40"/>
          </p15:clr>
        </p15:guide>
        <p15:guide id="4" orient="horz" pos="1963" userDrawn="1">
          <p15:clr>
            <a:srgbClr val="FBAE40"/>
          </p15:clr>
        </p15:guide>
        <p15:guide id="5" pos="279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Bilder inkl. Headline">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954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954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2" name="Titel 1">
            <a:extLst>
              <a:ext uri="{FF2B5EF4-FFF2-40B4-BE49-F238E27FC236}">
                <a16:creationId xmlns:a16="http://schemas.microsoft.com/office/drawing/2014/main" id="{F0B3784F-BC20-4A45-986C-728B00F5961B}"/>
              </a:ext>
            </a:extLst>
          </p:cNvPr>
          <p:cNvSpPr>
            <a:spLocks noGrp="1"/>
          </p:cNvSpPr>
          <p:nvPr>
            <p:ph type="title" hasCustomPrompt="1"/>
          </p:nvPr>
        </p:nvSpPr>
        <p:spPr/>
        <p:txBody>
          <a:bodyPr/>
          <a:lstStyle>
            <a:lvl1pPr>
              <a:defRPr/>
            </a:lvl1pPr>
          </a:lstStyle>
          <a:p>
            <a:r>
              <a:rPr lang="de-DE" dirty="0"/>
              <a:t>KAPITEL | CHART-HEADLINE</a:t>
            </a:r>
          </a:p>
        </p:txBody>
      </p:sp>
    </p:spTree>
    <p:extLst>
      <p:ext uri="{BB962C8B-B14F-4D97-AF65-F5344CB8AC3E}">
        <p14:creationId xmlns:p14="http://schemas.microsoft.com/office/powerpoint/2010/main" val="4262250718"/>
      </p:ext>
    </p:extLst>
  </p:cSld>
  <p:clrMapOvr>
    <a:masterClrMapping/>
  </p:clrMapOvr>
  <p:extLst>
    <p:ext uri="{DCECCB84-F9BA-43D5-87BE-67443E8EF086}">
      <p15:sldGuideLst xmlns:p15="http://schemas.microsoft.com/office/powerpoint/2012/main">
        <p15:guide id="1" pos="2945">
          <p15:clr>
            <a:srgbClr val="FBAE40"/>
          </p15:clr>
        </p15:guide>
        <p15:guide id="3" orient="horz" pos="596" userDrawn="1">
          <p15:clr>
            <a:srgbClr val="FBAE40"/>
          </p15:clr>
        </p15:guide>
        <p15:guide id="4" orient="horz" pos="2269" userDrawn="1">
          <p15:clr>
            <a:srgbClr val="FBAE40"/>
          </p15:clr>
        </p15:guide>
        <p15:guide id="5" pos="2790">
          <p15:clr>
            <a:srgbClr val="FBAE40"/>
          </p15:clr>
        </p15:guide>
        <p15:guide id="6" pos="54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userDrawn="1">
            <p:ph type="title"/>
          </p:nvPr>
        </p:nvSpPr>
        <p:spPr>
          <a:xfrm>
            <a:off x="468000" y="396000"/>
            <a:ext cx="7560000" cy="468000"/>
          </a:xfrm>
          <a:prstGeom prst="rect">
            <a:avLst/>
          </a:prstGeom>
        </p:spPr>
        <p:txBody>
          <a:bodyPr vert="horz" lIns="0" tIns="0" rIns="0" bIns="0" rtlCol="0" anchor="t" anchorCtr="0">
            <a:noAutofit/>
          </a:bodyPr>
          <a:lstStyle/>
          <a:p>
            <a:r>
              <a:rPr lang="de-DE" dirty="0"/>
              <a:t>KAPITEL | CHART-HEADLINE</a:t>
            </a:r>
          </a:p>
        </p:txBody>
      </p:sp>
      <p:sp>
        <p:nvSpPr>
          <p:cNvPr id="3" name="Textplatzhalter 2"/>
          <p:cNvSpPr>
            <a:spLocks noGrp="1"/>
          </p:cNvSpPr>
          <p:nvPr userDrawn="1">
            <p:ph type="body" idx="1"/>
          </p:nvPr>
        </p:nvSpPr>
        <p:spPr>
          <a:xfrm>
            <a:off x="468000" y="918000"/>
            <a:ext cx="7560000" cy="3366000"/>
          </a:xfrm>
          <a:prstGeom prst="rect">
            <a:avLst/>
          </a:prstGeom>
        </p:spPr>
        <p:txBody>
          <a:bodyPr vert="horz" lIns="0" tIns="0" rIns="0" bIns="0" rtlCol="0" anchor="t" anchorCtr="0">
            <a:noAutofit/>
          </a:bodyPr>
          <a:lstStyle/>
          <a:p>
            <a:pPr lvl="0"/>
            <a:r>
              <a:rPr lang="de-DE" dirty="0" err="1"/>
              <a:t>Subline</a:t>
            </a:r>
            <a:r>
              <a:rPr lang="de-DE" dirty="0"/>
              <a:t> auf erster Ebene // für weitere Ebenen (Text und Aufzählungen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Datumsplatzhalter 3"/>
          <p:cNvSpPr>
            <a:spLocks noGrp="1"/>
          </p:cNvSpPr>
          <p:nvPr userDrawn="1">
            <p:ph type="dt" sz="half" idx="2"/>
          </p:nvPr>
        </p:nvSpPr>
        <p:spPr>
          <a:xfrm>
            <a:off x="360000" y="5524114"/>
            <a:ext cx="4284008" cy="179984"/>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endParaRPr lang="de-DE" dirty="0"/>
          </a:p>
        </p:txBody>
      </p:sp>
      <p:sp>
        <p:nvSpPr>
          <p:cNvPr id="5" name="Fußzeilenplatzhalter 4"/>
          <p:cNvSpPr>
            <a:spLocks noGrp="1"/>
          </p:cNvSpPr>
          <p:nvPr userDrawn="1">
            <p:ph type="ftr" sz="quarter" idx="3"/>
          </p:nvPr>
        </p:nvSpPr>
        <p:spPr>
          <a:xfrm>
            <a:off x="720000" y="4752000"/>
            <a:ext cx="6300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r>
              <a:rPr lang="de-DE" dirty="0"/>
              <a:t>Titel | ggf. weitere Angaben</a:t>
            </a:r>
          </a:p>
        </p:txBody>
      </p:sp>
      <p:sp>
        <p:nvSpPr>
          <p:cNvPr id="6" name="Foliennummernplatzhalter 5"/>
          <p:cNvSpPr>
            <a:spLocks noGrp="1"/>
          </p:cNvSpPr>
          <p:nvPr userDrawn="1">
            <p:ph type="sldNum" sz="quarter" idx="4"/>
          </p:nvPr>
        </p:nvSpPr>
        <p:spPr>
          <a:xfrm>
            <a:off x="324000" y="4752000"/>
            <a:ext cx="252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fld id="{6C8FC03C-C266-4645-ABC5-645062898383}" type="slidenum">
              <a:rPr lang="de-DE" smtClean="0"/>
              <a:pPr/>
              <a:t>‹Nr.›</a:t>
            </a:fld>
            <a:r>
              <a:rPr lang="de-DE"/>
              <a:t> </a:t>
            </a:r>
            <a:endParaRPr lang="de-DE" dirty="0"/>
          </a:p>
        </p:txBody>
      </p:sp>
      <p:grpSp>
        <p:nvGrpSpPr>
          <p:cNvPr id="31" name="Regieanweisungen"/>
          <p:cNvGrpSpPr/>
          <p:nvPr userDrawn="1"/>
        </p:nvGrpSpPr>
        <p:grpSpPr>
          <a:xfrm>
            <a:off x="-2088000" y="-468000"/>
            <a:ext cx="13284000" cy="6083999"/>
            <a:chOff x="-2088000" y="-468000"/>
            <a:chExt cx="13284000" cy="6083999"/>
          </a:xfrm>
        </p:grpSpPr>
        <p:grpSp>
          <p:nvGrpSpPr>
            <p:cNvPr id="29" name="Listenebenen"/>
            <p:cNvGrpSpPr/>
            <p:nvPr userDrawn="1"/>
          </p:nvGrpSpPr>
          <p:grpSpPr>
            <a:xfrm>
              <a:off x="-2088000" y="1368000"/>
              <a:ext cx="1980000" cy="2319874"/>
              <a:chOff x="-2088000" y="1368000"/>
              <a:chExt cx="1980000" cy="2319874"/>
            </a:xfrm>
          </p:grpSpPr>
          <p:sp>
            <p:nvSpPr>
              <p:cNvPr id="12" name="Text // Listenebene erhöhen"/>
              <p:cNvSpPr txBox="1"/>
              <p:nvPr userDrawn="1"/>
            </p:nvSpPr>
            <p:spPr>
              <a:xfrm>
                <a:off x="-2016000" y="2787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erhöhen</a:t>
                </a:r>
              </a:p>
            </p:txBody>
          </p:sp>
          <p:sp>
            <p:nvSpPr>
              <p:cNvPr id="13" name="Text // Listenebene verringern"/>
              <p:cNvSpPr txBox="1"/>
              <p:nvPr userDrawn="1"/>
            </p:nvSpPr>
            <p:spPr>
              <a:xfrm>
                <a:off x="-2016000" y="3291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verringern</a:t>
                </a:r>
              </a:p>
            </p:txBody>
          </p:sp>
          <p:sp>
            <p:nvSpPr>
              <p:cNvPr id="25" name="Listenebenen"/>
              <p:cNvSpPr txBox="1"/>
              <p:nvPr userDrawn="1"/>
            </p:nvSpPr>
            <p:spPr>
              <a:xfrm rot="10800000" flipH="1" flipV="1">
                <a:off x="-2088000" y="1368000"/>
                <a:ext cx="1980000" cy="828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Listen erstellen</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Wechseln Sie die Textebene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im Menü über: </a:t>
                </a:r>
                <a:br>
                  <a:rPr lang="de-DE" sz="1200" b="0" baseline="0" dirty="0">
                    <a:solidFill>
                      <a:schemeClr val="tx1"/>
                    </a:solidFill>
                    <a:latin typeface="+mn-lt"/>
                  </a:rPr>
                </a:br>
                <a:r>
                  <a:rPr lang="de-DE" sz="1200" b="1" baseline="0" dirty="0">
                    <a:solidFill>
                      <a:schemeClr val="tx1"/>
                    </a:solidFill>
                    <a:latin typeface="+mn-lt"/>
                  </a:rPr>
                  <a:t>Start &gt; Absatz &gt; Listenebene erhöhen/verringern</a:t>
                </a:r>
              </a:p>
            </p:txBody>
          </p:sp>
          <p:pic>
            <p:nvPicPr>
              <p:cNvPr id="27" name="Bild // Listenebene verringern"/>
              <p:cNvPicPr>
                <a:picLocks noChangeAspect="1"/>
              </p:cNvPicPr>
              <p:nvPr userDrawn="1"/>
            </p:nvPicPr>
            <p:blipFill>
              <a:blip r:embed="rId18"/>
              <a:stretch>
                <a:fillRect/>
              </a:stretch>
            </p:blipFill>
            <p:spPr>
              <a:xfrm>
                <a:off x="-963360" y="3291874"/>
                <a:ext cx="855360" cy="396000"/>
              </a:xfrm>
              <a:prstGeom prst="rect">
                <a:avLst/>
              </a:prstGeom>
            </p:spPr>
          </p:pic>
          <p:pic>
            <p:nvPicPr>
              <p:cNvPr id="28" name="Bild // Listenebene erhöhen"/>
              <p:cNvPicPr>
                <a:picLocks noChangeAspect="1"/>
              </p:cNvPicPr>
              <p:nvPr userDrawn="1"/>
            </p:nvPicPr>
            <p:blipFill>
              <a:blip r:embed="rId19"/>
              <a:stretch>
                <a:fillRect/>
              </a:stretch>
            </p:blipFill>
            <p:spPr>
              <a:xfrm>
                <a:off x="-963360" y="2787874"/>
                <a:ext cx="855360" cy="396000"/>
              </a:xfrm>
              <a:prstGeom prst="rect">
                <a:avLst/>
              </a:prstGeom>
            </p:spPr>
          </p:pic>
        </p:grpSp>
        <p:sp>
          <p:nvSpPr>
            <p:cNvPr id="14" name="Zurücksetzen"/>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5" name="Hilfslinien"/>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200" b="1" i="0" u="none" strike="noStrike" kern="1200" cap="none" spc="0" normalizeH="0" baseline="0" noProof="0" dirty="0">
                  <a:ln>
                    <a:noFill/>
                  </a:ln>
                  <a:solidFill>
                    <a:schemeClr val="tx1"/>
                  </a:solidFill>
                  <a:effectLst/>
                  <a:uLnTx/>
                  <a:uFillTx/>
                  <a:latin typeface="+mn-lt"/>
                  <a:ea typeface="+mn-ea"/>
                  <a:cs typeface="+mn-cs"/>
                </a:rPr>
                <a:t>Ansicht &gt; Anzeigen &gt; Haken bei Führungslinien setzen</a:t>
              </a:r>
            </a:p>
          </p:txBody>
        </p:sp>
        <p:sp>
          <p:nvSpPr>
            <p:cNvPr id="16" name="Fußzeile"/>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30" name="Layoutwechsel"/>
            <p:cNvSpPr txBox="1"/>
            <p:nvPr userDrawn="1"/>
          </p:nvSpPr>
          <p:spPr>
            <a:xfrm rot="10800000" flipH="1" flipV="1">
              <a:off x="9252000" y="2283786"/>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Wechsel des Folienlayouts </a:t>
              </a:r>
              <a:br>
                <a:rPr lang="de-DE" sz="1200" b="0" baseline="0" dirty="0">
                  <a:solidFill>
                    <a:schemeClr val="tx1"/>
                  </a:solidFill>
                  <a:latin typeface="+mn-lt"/>
                </a:rPr>
              </a:br>
              <a:r>
                <a:rPr lang="de-DE" sz="1200" b="0" baseline="0" dirty="0">
                  <a:solidFill>
                    <a:schemeClr val="tx1"/>
                  </a:solidFill>
                  <a:latin typeface="+mn-lt"/>
                </a:rPr>
                <a:t>im Menü über:</a:t>
              </a:r>
            </a:p>
            <a:p>
              <a:pPr marL="0" marR="0" lvl="0" indent="0" algn="l"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Start &gt; Folien &gt; Layout</a:t>
              </a:r>
            </a:p>
          </p:txBody>
        </p:sp>
      </p:grpSp>
      <p:cxnSp>
        <p:nvCxnSpPr>
          <p:cNvPr id="17" name="Gerader Verbinder 16">
            <a:extLst>
              <a:ext uri="{FF2B5EF4-FFF2-40B4-BE49-F238E27FC236}">
                <a16:creationId xmlns:a16="http://schemas.microsoft.com/office/drawing/2014/main" id="{F61B1FA0-8233-4248-B899-BF9702E3E986}"/>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Grafik 7">
            <a:extLst>
              <a:ext uri="{FF2B5EF4-FFF2-40B4-BE49-F238E27FC236}">
                <a16:creationId xmlns:a16="http://schemas.microsoft.com/office/drawing/2014/main" id="{289C4D98-9606-4382-895C-2F9999CA3289}"/>
              </a:ext>
            </a:extLst>
          </p:cNvPr>
          <p:cNvPicPr>
            <a:picLocks noChangeAspect="1"/>
          </p:cNvPicPr>
          <p:nvPr userDrawn="1"/>
        </p:nvPicPr>
        <p:blipFill>
          <a:blip r:embed="rId20"/>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75041921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67" r:id="rId5"/>
    <p:sldLayoutId id="2147483658" r:id="rId6"/>
    <p:sldLayoutId id="2147483659" r:id="rId7"/>
    <p:sldLayoutId id="2147483660" r:id="rId8"/>
    <p:sldLayoutId id="2147483661" r:id="rId9"/>
    <p:sldLayoutId id="2147483663" r:id="rId10"/>
    <p:sldLayoutId id="2147483662" r:id="rId11"/>
    <p:sldLayoutId id="2147483664" r:id="rId12"/>
    <p:sldLayoutId id="2147483665" r:id="rId13"/>
    <p:sldLayoutId id="2147483666" r:id="rId14"/>
    <p:sldLayoutId id="2147483654" r:id="rId15"/>
    <p:sldLayoutId id="2147483655" r:id="rId16"/>
  </p:sldLayoutIdLst>
  <p:hf hdr="0" dt="0"/>
  <p:txStyles>
    <p:titleStyle>
      <a:lvl1pPr marL="0" indent="0" algn="l" defTabSz="685800" rtl="0" eaLnBrk="1" latinLnBrk="0" hangingPunct="1">
        <a:lnSpc>
          <a:spcPct val="100000"/>
        </a:lnSpc>
        <a:spcBef>
          <a:spcPts val="0"/>
        </a:spcBef>
        <a:buFont typeface="Arial" panose="020B0604020202020204" pitchFamily="34" charset="0"/>
        <a:buNone/>
        <a:defRPr sz="2700" b="0" kern="1200" baseline="0">
          <a:solidFill>
            <a:schemeClr val="tx2"/>
          </a:solidFill>
          <a:latin typeface="+mn-lt"/>
          <a:ea typeface="+mj-ea"/>
          <a:cs typeface="+mj-cs"/>
        </a:defRPr>
      </a:lvl1pPr>
    </p:titleStyle>
    <p:body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2pPr>
      <a:lvl3pPr marL="234000" indent="-234000" algn="l" defTabSz="685800" rtl="0" eaLnBrk="1" latinLnBrk="0" hangingPunct="1">
        <a:lnSpc>
          <a:spcPts val="1800"/>
        </a:lnSpc>
        <a:spcBef>
          <a:spcPts val="0"/>
        </a:spcBef>
        <a:spcAft>
          <a:spcPts val="600"/>
        </a:spcAft>
        <a:buClr>
          <a:schemeClr val="bg2"/>
        </a:buClr>
        <a:buSzPct val="100000"/>
        <a:buFont typeface="Wingdings" panose="05000000000000000000" pitchFamily="2" charset="2"/>
        <a:buChar char="§"/>
        <a:defRPr sz="1500" kern="1200" baseline="0">
          <a:solidFill>
            <a:schemeClr val="tx2"/>
          </a:solidFill>
          <a:latin typeface="+mn-lt"/>
          <a:ea typeface="+mn-ea"/>
          <a:cs typeface="+mn-cs"/>
        </a:defRPr>
      </a:lvl3pPr>
      <a:lvl4pPr marL="468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4pPr>
      <a:lvl5pPr marL="702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5pPr>
      <a:lvl6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6pPr>
      <a:lvl7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7pPr>
      <a:lvl8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8pPr>
      <a:lvl9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2" userDrawn="1">
          <p15:clr>
            <a:srgbClr val="5ACBF0"/>
          </p15:clr>
        </p15:guide>
        <p15:guide id="2" pos="5059" userDrawn="1">
          <p15:clr>
            <a:srgbClr val="5ACBF0"/>
          </p15:clr>
        </p15:guide>
        <p15:guide id="3" orient="horz" pos="245" userDrawn="1">
          <p15:clr>
            <a:srgbClr val="5ACBF0"/>
          </p15:clr>
        </p15:guide>
        <p15:guide id="4" orient="horz" pos="2700" userDrawn="1">
          <p15:clr>
            <a:srgbClr val="5ACBF0"/>
          </p15:clr>
        </p15:guide>
        <p15:guide id="5" pos="5443"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s://doi.org/10.1007/978-3-658-37918-6_21"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5" Type="http://schemas.openxmlformats.org/officeDocument/2006/relationships/hyperlink" Target="https://doi.org/10.1007/978-3-658-37918-6_22" TargetMode="External"/><Relationship Id="rId4" Type="http://schemas.openxmlformats.org/officeDocument/2006/relationships/hyperlink" Target="https://doi.org/10.1007/978-3-658-26449-9"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a:extLst>
              <a:ext uri="{FF2B5EF4-FFF2-40B4-BE49-F238E27FC236}">
                <a16:creationId xmlns:a16="http://schemas.microsoft.com/office/drawing/2014/main" id="{3F806E7C-E56D-41BC-8AA6-00785CAB7568}"/>
              </a:ext>
            </a:extLst>
          </p:cNvPr>
          <p:cNvSpPr>
            <a:spLocks noGrp="1"/>
          </p:cNvSpPr>
          <p:nvPr>
            <p:ph type="subTitle" idx="1"/>
          </p:nvPr>
        </p:nvSpPr>
        <p:spPr>
          <a:xfrm>
            <a:off x="448044" y="4571923"/>
            <a:ext cx="7714799" cy="261034"/>
          </a:xfrm>
        </p:spPr>
        <p:txBody>
          <a:bodyPr/>
          <a:lstStyle/>
          <a:p>
            <a:pPr>
              <a:lnSpc>
                <a:spcPct val="100000"/>
              </a:lnSpc>
            </a:pPr>
            <a:r>
              <a:rPr lang="de-DE" b="1" dirty="0"/>
              <a:t>Übung 9: Sprachtheoretisch informierte Zugänge: Metaphern- und </a:t>
            </a:r>
            <a:r>
              <a:rPr lang="de-DE" b="1" dirty="0" err="1"/>
              <a:t>Narrationsanalyse</a:t>
            </a:r>
            <a:endParaRPr lang="de-DE" b="1" dirty="0"/>
          </a:p>
        </p:txBody>
      </p:sp>
      <p:sp>
        <p:nvSpPr>
          <p:cNvPr id="4" name="Titel 3">
            <a:extLst>
              <a:ext uri="{FF2B5EF4-FFF2-40B4-BE49-F238E27FC236}">
                <a16:creationId xmlns:a16="http://schemas.microsoft.com/office/drawing/2014/main" id="{591F5E70-F6F5-4247-85F2-66AA884FA4A4}"/>
              </a:ext>
            </a:extLst>
          </p:cNvPr>
          <p:cNvSpPr>
            <a:spLocks noGrp="1"/>
          </p:cNvSpPr>
          <p:nvPr>
            <p:ph type="title"/>
          </p:nvPr>
        </p:nvSpPr>
        <p:spPr>
          <a:xfrm>
            <a:off x="436102" y="3847478"/>
            <a:ext cx="6336248" cy="324000"/>
          </a:xfrm>
        </p:spPr>
        <p:txBody>
          <a:bodyPr/>
          <a:lstStyle/>
          <a:p>
            <a:r>
              <a:rPr lang="de-DE" b="1" dirty="0"/>
              <a:t>Theorien und </a:t>
            </a:r>
            <a:r>
              <a:rPr lang="de-DE" b="1" dirty="0" err="1"/>
              <a:t>methoden</a:t>
            </a:r>
            <a:r>
              <a:rPr lang="de-DE" b="1" dirty="0"/>
              <a:t> der Kulturpsychologie</a:t>
            </a:r>
          </a:p>
        </p:txBody>
      </p:sp>
      <p:pic>
        <p:nvPicPr>
          <p:cNvPr id="12" name="Bildplatzhalter 11" descr="Ein Bild, das Zeichnung, Entwurf, Kunst, Darstellung enthält.&#10;&#10;Automatisch generierte Beschreibung">
            <a:extLst>
              <a:ext uri="{FF2B5EF4-FFF2-40B4-BE49-F238E27FC236}">
                <a16:creationId xmlns:a16="http://schemas.microsoft.com/office/drawing/2014/main" id="{8A1CB712-69B9-FE11-1650-5204A15E7B19}"/>
              </a:ext>
            </a:extLst>
          </p:cNvPr>
          <p:cNvPicPr>
            <a:picLocks noGrp="1" noChangeAspect="1"/>
          </p:cNvPicPr>
          <p:nvPr>
            <p:ph type="pic" sz="quarter" idx="13"/>
          </p:nvPr>
        </p:nvPicPr>
        <p:blipFill>
          <a:blip r:embed="rId2"/>
          <a:srcRect t="15934" b="15934"/>
          <a:stretch>
            <a:fillRect/>
          </a:stretch>
        </p:blipFill>
        <p:spPr/>
      </p:pic>
    </p:spTree>
    <p:extLst>
      <p:ext uri="{BB962C8B-B14F-4D97-AF65-F5344CB8AC3E}">
        <p14:creationId xmlns:p14="http://schemas.microsoft.com/office/powerpoint/2010/main" val="3426932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E426A-2708-5429-9857-7BD4133753C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8FF517-3397-3D54-0054-A507CF5BC870}"/>
              </a:ext>
            </a:extLst>
          </p:cNvPr>
          <p:cNvSpPr>
            <a:spLocks noGrp="1"/>
          </p:cNvSpPr>
          <p:nvPr>
            <p:ph type="title"/>
          </p:nvPr>
        </p:nvSpPr>
        <p:spPr>
          <a:xfrm>
            <a:off x="567751" y="227583"/>
            <a:ext cx="7560000" cy="468000"/>
          </a:xfrm>
        </p:spPr>
        <p:txBody>
          <a:bodyPr/>
          <a:lstStyle/>
          <a:p>
            <a:pPr algn="ctr"/>
            <a:r>
              <a:rPr lang="de-DE" sz="2400" b="1" dirty="0">
                <a:solidFill>
                  <a:schemeClr val="bg2"/>
                </a:solidFill>
              </a:rPr>
              <a:t>2. Systematische </a:t>
            </a:r>
            <a:r>
              <a:rPr lang="de-DE" sz="2400" b="1" dirty="0" err="1">
                <a:solidFill>
                  <a:schemeClr val="bg2"/>
                </a:solidFill>
              </a:rPr>
              <a:t>Metaphernanalyse</a:t>
            </a:r>
            <a:r>
              <a:rPr lang="de-DE" sz="2400" b="1" dirty="0">
                <a:solidFill>
                  <a:schemeClr val="bg2"/>
                </a:solidFill>
              </a:rPr>
              <a:t>: Methodisches Vorgehen</a:t>
            </a:r>
            <a:br>
              <a:rPr lang="de-DE" sz="2400" b="0" dirty="0">
                <a:solidFill>
                  <a:schemeClr val="tx2">
                    <a:lumMod val="90000"/>
                    <a:lumOff val="10000"/>
                  </a:schemeClr>
                </a:solidFill>
              </a:rPr>
            </a:b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365AB853-9BAD-FE0E-3F90-A2C2AE64731B}"/>
              </a:ext>
            </a:extLst>
          </p:cNvPr>
          <p:cNvSpPr>
            <a:spLocks noGrp="1"/>
          </p:cNvSpPr>
          <p:nvPr>
            <p:ph idx="1"/>
          </p:nvPr>
        </p:nvSpPr>
        <p:spPr>
          <a:xfrm>
            <a:off x="324000" y="1079436"/>
            <a:ext cx="8244472" cy="2936386"/>
          </a:xfrm>
        </p:spPr>
        <p:txBody>
          <a:bodyPr/>
          <a:lstStyle/>
          <a:p>
            <a:pPr algn="just"/>
            <a:r>
              <a:rPr lang="de-DE" sz="1600" b="1" dirty="0"/>
              <a:t>Systematische </a:t>
            </a:r>
            <a:r>
              <a:rPr lang="de-DE" sz="1600" b="1" dirty="0" err="1"/>
              <a:t>Metaphernanalyse</a:t>
            </a:r>
            <a:r>
              <a:rPr lang="de-DE" sz="1600" b="1" dirty="0"/>
              <a:t> nach Rudolf Schmitt: </a:t>
            </a:r>
            <a:r>
              <a:rPr lang="de-DE" sz="1600" b="1" dirty="0">
                <a:highlight>
                  <a:srgbClr val="FFFF00"/>
                </a:highlight>
              </a:rPr>
              <a:t>Verfahrensschritte</a:t>
            </a:r>
          </a:p>
          <a:p>
            <a:pPr marL="0" indent="0" algn="just">
              <a:buNone/>
            </a:pPr>
            <a:r>
              <a:rPr lang="de-DE" sz="1600" dirty="0">
                <a:solidFill>
                  <a:schemeClr val="accent1"/>
                </a:solidFill>
              </a:rPr>
              <a:t>3. </a:t>
            </a:r>
            <a:r>
              <a:rPr lang="de-DE" sz="1600" b="0" u="sng" dirty="0"/>
              <a:t>Erhebung des Materials</a:t>
            </a:r>
          </a:p>
          <a:p>
            <a:pPr marL="0" indent="0" algn="just">
              <a:buNone/>
            </a:pPr>
            <a:r>
              <a:rPr lang="de-DE" sz="1600" b="0" dirty="0"/>
              <a:t>Da die </a:t>
            </a:r>
            <a:r>
              <a:rPr lang="de-DE" sz="1600" b="0" dirty="0" err="1"/>
              <a:t>Metaphernanalyse</a:t>
            </a:r>
            <a:r>
              <a:rPr lang="de-DE" sz="1600" b="0" dirty="0"/>
              <a:t> aufwendig ist, wird ein sparsames Sampling vorgeschlagen; bearbeitbar sind derzeit alle schriftlichen Dokumente (Interviews, Internetkommunikation, theoretische Literatur u. a.).“ (Schmitt 2022, S. 251–252; </a:t>
            </a:r>
            <a:r>
              <a:rPr lang="de-DE" sz="1600" b="0" dirty="0" err="1"/>
              <a:t>Herv</a:t>
            </a:r>
            <a:r>
              <a:rPr lang="de-DE" sz="1600" b="0" dirty="0"/>
              <a:t>. im Orig.)</a:t>
            </a:r>
          </a:p>
          <a:p>
            <a:pPr marL="0" indent="0" algn="just">
              <a:buNone/>
            </a:pPr>
            <a:r>
              <a:rPr lang="de-DE" sz="1600" b="0" dirty="0">
                <a:solidFill>
                  <a:schemeClr val="accent1"/>
                </a:solidFill>
              </a:rPr>
              <a:t>4. </a:t>
            </a:r>
            <a:r>
              <a:rPr lang="de-DE" sz="1600" b="0" u="sng" dirty="0"/>
              <a:t>Systematische Analyse einer Gruppe bzw. eines Einzelfalls</a:t>
            </a:r>
          </a:p>
          <a:p>
            <a:pPr marL="0" indent="0" algn="just">
              <a:buNone/>
            </a:pPr>
            <a:r>
              <a:rPr lang="de-DE" sz="1600" b="0" dirty="0"/>
              <a:t>• Extrahierung der für die Forschungsfrage relevanten, als metaphorisch erkannten Redewendungen aus Texten;</a:t>
            </a:r>
          </a:p>
          <a:p>
            <a:pPr marL="0" indent="0" algn="just">
              <a:buNone/>
            </a:pPr>
            <a:r>
              <a:rPr lang="de-DE" sz="1600" b="0" dirty="0"/>
              <a:t>• Bildung von metaphorischen Konzepten durch systematischen Vergleich im Hinblick auf gemeinsame Quellbereiche und gemeinsame Zielbereiche.“ (Schmitt 2022, S. 252; </a:t>
            </a:r>
            <a:r>
              <a:rPr lang="de-DE" sz="1600" b="0" dirty="0" err="1"/>
              <a:t>Herv</a:t>
            </a:r>
            <a:r>
              <a:rPr lang="de-DE" sz="1600" b="0" dirty="0"/>
              <a:t>. im Orig.)</a:t>
            </a:r>
          </a:p>
          <a:p>
            <a:pPr marL="0" indent="0" algn="just">
              <a:buNone/>
            </a:pPr>
            <a:endParaRPr lang="de-DE" sz="1600" b="0" dirty="0"/>
          </a:p>
          <a:p>
            <a:pPr algn="just"/>
            <a:endParaRPr lang="de-DE" sz="1800" b="0" dirty="0"/>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FD1931DF-F1AE-966A-E444-599F38379313}"/>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5212AE6A-98D2-266C-4354-065798233673}"/>
              </a:ext>
            </a:extLst>
          </p:cNvPr>
          <p:cNvSpPr>
            <a:spLocks noGrp="1"/>
          </p:cNvSpPr>
          <p:nvPr>
            <p:ph type="sldNum" sz="quarter" idx="12"/>
          </p:nvPr>
        </p:nvSpPr>
        <p:spPr/>
        <p:txBody>
          <a:bodyPr/>
          <a:lstStyle/>
          <a:p>
            <a:fld id="{6C8FC03C-C266-4645-ABC5-645062898383}" type="slidenum">
              <a:rPr lang="de-DE" smtClean="0"/>
              <a:pPr/>
              <a:t>10</a:t>
            </a:fld>
            <a:r>
              <a:rPr lang="de-DE"/>
              <a:t> </a:t>
            </a:r>
            <a:endParaRPr lang="de-DE" dirty="0"/>
          </a:p>
        </p:txBody>
      </p:sp>
      <p:cxnSp>
        <p:nvCxnSpPr>
          <p:cNvPr id="7" name="Gerader Verbinder 6">
            <a:extLst>
              <a:ext uri="{FF2B5EF4-FFF2-40B4-BE49-F238E27FC236}">
                <a16:creationId xmlns:a16="http://schemas.microsoft.com/office/drawing/2014/main" id="{31A6BF7A-4609-D386-B6CB-FAC7717DEAFF}"/>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21345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1DB52-3E84-DDF5-72C9-C777E52BC05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2F7F07D-2929-CD13-164D-65824B2EE2C2}"/>
              </a:ext>
            </a:extLst>
          </p:cNvPr>
          <p:cNvSpPr>
            <a:spLocks noGrp="1"/>
          </p:cNvSpPr>
          <p:nvPr>
            <p:ph type="title"/>
          </p:nvPr>
        </p:nvSpPr>
        <p:spPr>
          <a:xfrm>
            <a:off x="567751" y="227583"/>
            <a:ext cx="7560000" cy="468000"/>
          </a:xfrm>
        </p:spPr>
        <p:txBody>
          <a:bodyPr/>
          <a:lstStyle/>
          <a:p>
            <a:pPr algn="ctr"/>
            <a:r>
              <a:rPr lang="de-DE" sz="2400" b="1" dirty="0">
                <a:solidFill>
                  <a:schemeClr val="bg2"/>
                </a:solidFill>
              </a:rPr>
              <a:t>2. Systematische </a:t>
            </a:r>
            <a:r>
              <a:rPr lang="de-DE" sz="2400" b="1" dirty="0" err="1">
                <a:solidFill>
                  <a:schemeClr val="bg2"/>
                </a:solidFill>
              </a:rPr>
              <a:t>Metaphernanalyse</a:t>
            </a:r>
            <a:r>
              <a:rPr lang="de-DE" sz="2400" b="1" dirty="0">
                <a:solidFill>
                  <a:schemeClr val="bg2"/>
                </a:solidFill>
              </a:rPr>
              <a:t>: Methodisches Vorgehen</a:t>
            </a:r>
            <a:br>
              <a:rPr lang="de-DE" sz="2400" b="0" dirty="0">
                <a:solidFill>
                  <a:schemeClr val="tx2">
                    <a:lumMod val="90000"/>
                    <a:lumOff val="10000"/>
                  </a:schemeClr>
                </a:solidFill>
              </a:rPr>
            </a:b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01ACC023-3025-9E3F-75F1-0A98CB1AE4D4}"/>
              </a:ext>
            </a:extLst>
          </p:cNvPr>
          <p:cNvSpPr>
            <a:spLocks noGrp="1"/>
          </p:cNvSpPr>
          <p:nvPr>
            <p:ph idx="1"/>
          </p:nvPr>
        </p:nvSpPr>
        <p:spPr>
          <a:xfrm>
            <a:off x="324000" y="1079436"/>
            <a:ext cx="8244472" cy="2936386"/>
          </a:xfrm>
        </p:spPr>
        <p:txBody>
          <a:bodyPr/>
          <a:lstStyle/>
          <a:p>
            <a:pPr marL="0" indent="0" algn="just">
              <a:buNone/>
            </a:pPr>
            <a:r>
              <a:rPr lang="de-DE" sz="1600" dirty="0">
                <a:solidFill>
                  <a:schemeClr val="accent1"/>
                </a:solidFill>
              </a:rPr>
              <a:t>5. </a:t>
            </a:r>
            <a:r>
              <a:rPr lang="de-DE" sz="1600" b="0" u="sng" dirty="0">
                <a:solidFill>
                  <a:srgbClr val="002060"/>
                </a:solidFill>
              </a:rPr>
              <a:t>Interpretation mithilfe einer Heuristik</a:t>
            </a:r>
          </a:p>
          <a:p>
            <a:pPr marL="0" indent="0" algn="just">
              <a:buNone/>
            </a:pPr>
            <a:r>
              <a:rPr lang="de-DE" sz="1600" b="0" dirty="0"/>
              <a:t>Die Rekonstruktion von Implikationen der metaphorischen Konzepte nutzt eine Heuristik: der Vergleich metaphorischer Konzepte untereinander im Hinblick auf Differenzen und Übereinstimmungen ihrer Implikationen, die Analyse von </a:t>
            </a:r>
            <a:r>
              <a:rPr lang="de-DE" sz="1600" b="0" i="1" dirty="0" err="1"/>
              <a:t>hiding</a:t>
            </a:r>
            <a:r>
              <a:rPr lang="de-DE" sz="1600" b="0" dirty="0"/>
              <a:t> und </a:t>
            </a:r>
            <a:r>
              <a:rPr lang="de-DE" sz="1600" b="0" i="1" dirty="0" err="1"/>
              <a:t>highlighting</a:t>
            </a:r>
            <a:r>
              <a:rPr lang="de-DE" sz="1600" b="0" dirty="0"/>
              <a:t> des jeweiligen metaphorischen Musters (insbesondere hinsichtlich Machtrelationen), das Fehlen von Konzepten gegenüber dem kulturellen Horizont u. a.“ (Schmitt 2022, S. 252; </a:t>
            </a:r>
            <a:r>
              <a:rPr lang="de-DE" sz="1600" b="0" dirty="0" err="1"/>
              <a:t>Herv</a:t>
            </a:r>
            <a:r>
              <a:rPr lang="de-DE" sz="1600" b="0" dirty="0"/>
              <a:t>. im Orig.)</a:t>
            </a:r>
          </a:p>
          <a:p>
            <a:pPr marL="0" indent="0" algn="just">
              <a:buNone/>
            </a:pPr>
            <a:endParaRPr lang="de-DE" sz="1600" b="0" dirty="0"/>
          </a:p>
          <a:p>
            <a:pPr algn="just"/>
            <a:endParaRPr lang="de-DE" sz="1800" b="0" dirty="0"/>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30E1AC6A-8281-4C35-064E-F3185E1F5A68}"/>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6BB50DA0-7713-5A2E-C30B-82C509A8BAB2}"/>
              </a:ext>
            </a:extLst>
          </p:cNvPr>
          <p:cNvSpPr>
            <a:spLocks noGrp="1"/>
          </p:cNvSpPr>
          <p:nvPr>
            <p:ph type="sldNum" sz="quarter" idx="12"/>
          </p:nvPr>
        </p:nvSpPr>
        <p:spPr/>
        <p:txBody>
          <a:bodyPr/>
          <a:lstStyle/>
          <a:p>
            <a:fld id="{6C8FC03C-C266-4645-ABC5-645062898383}" type="slidenum">
              <a:rPr lang="de-DE" smtClean="0"/>
              <a:pPr/>
              <a:t>11</a:t>
            </a:fld>
            <a:r>
              <a:rPr lang="de-DE"/>
              <a:t> </a:t>
            </a:r>
            <a:endParaRPr lang="de-DE" dirty="0"/>
          </a:p>
        </p:txBody>
      </p:sp>
      <p:cxnSp>
        <p:nvCxnSpPr>
          <p:cNvPr id="7" name="Gerader Verbinder 6">
            <a:extLst>
              <a:ext uri="{FF2B5EF4-FFF2-40B4-BE49-F238E27FC236}">
                <a16:creationId xmlns:a16="http://schemas.microsoft.com/office/drawing/2014/main" id="{41392B05-1537-BC9B-7FFF-2F6C8A5308D1}"/>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759698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41D4AA-57B2-49DA-9F31-195B549F8FDD}"/>
              </a:ext>
            </a:extLst>
          </p:cNvPr>
          <p:cNvSpPr>
            <a:spLocks noGrp="1"/>
          </p:cNvSpPr>
          <p:nvPr>
            <p:ph type="title"/>
          </p:nvPr>
        </p:nvSpPr>
        <p:spPr>
          <a:xfrm>
            <a:off x="395536" y="2031750"/>
            <a:ext cx="8172000" cy="540000"/>
          </a:xfrm>
        </p:spPr>
        <p:txBody>
          <a:bodyPr/>
          <a:lstStyle/>
          <a:p>
            <a:pPr algn="ctr"/>
            <a:r>
              <a:rPr lang="de-DE" b="1" dirty="0" err="1"/>
              <a:t>Narrationsanalyse</a:t>
            </a:r>
            <a:br>
              <a:rPr lang="de-DE" b="1" dirty="0"/>
            </a:br>
            <a:r>
              <a:rPr lang="de-DE" b="1" dirty="0"/>
              <a:t>(B. Boothe)</a:t>
            </a:r>
          </a:p>
        </p:txBody>
      </p:sp>
    </p:spTree>
    <p:extLst>
      <p:ext uri="{BB962C8B-B14F-4D97-AF65-F5344CB8AC3E}">
        <p14:creationId xmlns:p14="http://schemas.microsoft.com/office/powerpoint/2010/main" val="3418300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490BE-49F7-BB9E-AC06-8B1A86CE072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C8190D7-D5BF-D9AB-BFDE-4B61B864CA40}"/>
              </a:ext>
            </a:extLst>
          </p:cNvPr>
          <p:cNvSpPr>
            <a:spLocks noGrp="1"/>
          </p:cNvSpPr>
          <p:nvPr>
            <p:ph type="title"/>
          </p:nvPr>
        </p:nvSpPr>
        <p:spPr>
          <a:xfrm>
            <a:off x="576000" y="207185"/>
            <a:ext cx="7560000" cy="468000"/>
          </a:xfrm>
        </p:spPr>
        <p:txBody>
          <a:bodyPr/>
          <a:lstStyle/>
          <a:p>
            <a:pPr algn="ctr"/>
            <a:r>
              <a:rPr lang="de-DE" sz="2400" b="1" dirty="0">
                <a:solidFill>
                  <a:schemeClr val="bg2"/>
                </a:solidFill>
              </a:rPr>
              <a:t>3. </a:t>
            </a:r>
            <a:r>
              <a:rPr lang="de-DE" sz="2400" b="1" dirty="0" err="1">
                <a:solidFill>
                  <a:schemeClr val="bg2"/>
                </a:solidFill>
              </a:rPr>
              <a:t>Narrationsanalyse</a:t>
            </a:r>
            <a:r>
              <a:rPr lang="de-DE" sz="2400" b="1" dirty="0">
                <a:solidFill>
                  <a:schemeClr val="bg2"/>
                </a:solidFill>
              </a:rPr>
              <a:t>:</a:t>
            </a:r>
            <a:br>
              <a:rPr lang="de-DE" sz="2400" b="1" dirty="0">
                <a:solidFill>
                  <a:schemeClr val="bg2"/>
                </a:solidFill>
              </a:rPr>
            </a:br>
            <a:r>
              <a:rPr lang="de-DE" sz="2400" b="1" dirty="0">
                <a:solidFill>
                  <a:schemeClr val="bg2"/>
                </a:solidFill>
              </a:rPr>
              <a:t> Kursorische Anmerkungen zum Hintergrund</a:t>
            </a:r>
            <a:br>
              <a:rPr lang="de-DE" sz="2400" b="0" dirty="0">
                <a:solidFill>
                  <a:schemeClr val="tx2">
                    <a:lumMod val="90000"/>
                    <a:lumOff val="10000"/>
                  </a:schemeClr>
                </a:solidFill>
              </a:rPr>
            </a:b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018D0A13-CC93-4404-0113-EF8F29326142}"/>
              </a:ext>
            </a:extLst>
          </p:cNvPr>
          <p:cNvSpPr>
            <a:spLocks noGrp="1"/>
          </p:cNvSpPr>
          <p:nvPr>
            <p:ph idx="1"/>
          </p:nvPr>
        </p:nvSpPr>
        <p:spPr>
          <a:xfrm>
            <a:off x="450000" y="1278664"/>
            <a:ext cx="8244472" cy="2936386"/>
          </a:xfrm>
        </p:spPr>
        <p:txBody>
          <a:bodyPr/>
          <a:lstStyle/>
          <a:p>
            <a:pPr lvl="2" algn="just">
              <a:lnSpc>
                <a:spcPct val="100000"/>
              </a:lnSpc>
              <a:spcAft>
                <a:spcPts val="0"/>
              </a:spcAft>
              <a:buFont typeface="Arial" panose="020B0604020202020204" pitchFamily="34" charset="0"/>
              <a:buChar char="•"/>
            </a:pPr>
            <a:endParaRPr lang="de-DE" sz="1600" dirty="0"/>
          </a:p>
          <a:p>
            <a:pPr marL="457200" lvl="2" indent="-457200" algn="just">
              <a:lnSpc>
                <a:spcPct val="100000"/>
              </a:lnSpc>
              <a:spcAft>
                <a:spcPts val="0"/>
              </a:spcAft>
              <a:buAutoNum type="arabicPeriod"/>
            </a:pPr>
            <a:r>
              <a:rPr lang="de-DE" sz="2000" b="1" dirty="0">
                <a:solidFill>
                  <a:schemeClr val="bg2"/>
                </a:solidFill>
              </a:rPr>
              <a:t>Narration: </a:t>
            </a:r>
            <a:r>
              <a:rPr lang="de-DE" sz="2000" dirty="0"/>
              <a:t>- </a:t>
            </a:r>
            <a:r>
              <a:rPr lang="de-DE" sz="2000" u="sng" dirty="0"/>
              <a:t>Herkunft: </a:t>
            </a:r>
            <a:r>
              <a:rPr lang="de-DE" sz="2000" dirty="0"/>
              <a:t>Das Wort "Narration" stammt aus dem Lateinischen „</a:t>
            </a:r>
            <a:r>
              <a:rPr lang="de-DE" sz="2000" dirty="0" err="1"/>
              <a:t>narratio</a:t>
            </a:r>
            <a:r>
              <a:rPr lang="de-DE" sz="2000" dirty="0"/>
              <a:t>“ = "Erzählung„ - </a:t>
            </a:r>
            <a:r>
              <a:rPr lang="de-DE" sz="2000" u="sng" dirty="0"/>
              <a:t>Definition: </a:t>
            </a:r>
            <a:r>
              <a:rPr lang="de-DE" sz="2000" dirty="0"/>
              <a:t>Eine strukturierte Darstellung von Ereignissen, häufig mit einem klaren Anfang, Mittelteil und Ende. </a:t>
            </a:r>
          </a:p>
          <a:p>
            <a:pPr marL="457200" lvl="2" indent="-457200" algn="just">
              <a:lnSpc>
                <a:spcPct val="100000"/>
              </a:lnSpc>
              <a:spcAft>
                <a:spcPts val="0"/>
              </a:spcAft>
              <a:buAutoNum type="arabicPeriod"/>
            </a:pPr>
            <a:r>
              <a:rPr lang="de-DE" sz="2000" b="1" dirty="0">
                <a:solidFill>
                  <a:schemeClr val="bg2"/>
                </a:solidFill>
              </a:rPr>
              <a:t>Temporalität: </a:t>
            </a:r>
            <a:r>
              <a:rPr lang="de-DE" sz="2000" dirty="0"/>
              <a:t>- </a:t>
            </a:r>
            <a:r>
              <a:rPr lang="de-DE" sz="2000" u="sng" dirty="0"/>
              <a:t>Zeitlichkeit: </a:t>
            </a:r>
            <a:r>
              <a:rPr lang="de-DE" sz="2000" dirty="0"/>
              <a:t>Bezieht sich auf die zeitliche Struktur und Abfolge der Ereignisse in einer Erzählung. - </a:t>
            </a:r>
            <a:r>
              <a:rPr lang="de-DE" sz="2000" u="sng" dirty="0"/>
              <a:t>Chronologie: </a:t>
            </a:r>
            <a:r>
              <a:rPr lang="de-DE" sz="2000" dirty="0"/>
              <a:t>Wie Ereignisse in der erzählten Zeit dargestellt werden, kann chronologisch oder nicht-chronologisch sein.</a:t>
            </a:r>
            <a:endParaRPr lang="de-DE" sz="1600" dirty="0"/>
          </a:p>
        </p:txBody>
      </p:sp>
      <p:sp>
        <p:nvSpPr>
          <p:cNvPr id="4" name="Fußzeilenplatzhalter 3">
            <a:extLst>
              <a:ext uri="{FF2B5EF4-FFF2-40B4-BE49-F238E27FC236}">
                <a16:creationId xmlns:a16="http://schemas.microsoft.com/office/drawing/2014/main" id="{B64B125D-E98D-760D-A499-EF625478BEB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96418FBF-6090-3030-AE84-5B253D4C7337}"/>
              </a:ext>
            </a:extLst>
          </p:cNvPr>
          <p:cNvSpPr>
            <a:spLocks noGrp="1"/>
          </p:cNvSpPr>
          <p:nvPr>
            <p:ph type="sldNum" sz="quarter" idx="12"/>
          </p:nvPr>
        </p:nvSpPr>
        <p:spPr/>
        <p:txBody>
          <a:bodyPr/>
          <a:lstStyle/>
          <a:p>
            <a:fld id="{6C8FC03C-C266-4645-ABC5-645062898383}" type="slidenum">
              <a:rPr lang="de-DE" smtClean="0"/>
              <a:pPr/>
              <a:t>13</a:t>
            </a:fld>
            <a:r>
              <a:rPr lang="de-DE"/>
              <a:t> </a:t>
            </a:r>
            <a:endParaRPr lang="de-DE" dirty="0"/>
          </a:p>
        </p:txBody>
      </p:sp>
      <p:cxnSp>
        <p:nvCxnSpPr>
          <p:cNvPr id="7" name="Gerader Verbinder 6">
            <a:extLst>
              <a:ext uri="{FF2B5EF4-FFF2-40B4-BE49-F238E27FC236}">
                <a16:creationId xmlns:a16="http://schemas.microsoft.com/office/drawing/2014/main" id="{0D36CF34-63B0-761C-33B8-74C458A98A1A}"/>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9" name="Inhaltsplatzhalter 2">
            <a:extLst>
              <a:ext uri="{FF2B5EF4-FFF2-40B4-BE49-F238E27FC236}">
                <a16:creationId xmlns:a16="http://schemas.microsoft.com/office/drawing/2014/main" id="{7322788F-D9D2-F796-7034-44374CC45DE7}"/>
              </a:ext>
            </a:extLst>
          </p:cNvPr>
          <p:cNvSpPr txBox="1">
            <a:spLocks/>
          </p:cNvSpPr>
          <p:nvPr/>
        </p:nvSpPr>
        <p:spPr>
          <a:xfrm>
            <a:off x="324000" y="1243062"/>
            <a:ext cx="8244472" cy="2936386"/>
          </a:xfrm>
          <a:prstGeom prst="rect">
            <a:avLst/>
          </a:prstGeom>
        </p:spPr>
        <p:txBody>
          <a:bodyPr vert="horz" lIns="0" tIns="0" rIns="0" bIns="0" rtlCol="0" anchor="t" anchorCtr="0">
            <a:noAutofit/>
          </a:bodyPr>
          <a:lst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2pPr>
            <a:lvl3pPr marL="234000" indent="-234000" algn="l" defTabSz="234000" rtl="0" eaLnBrk="1" latinLnBrk="0" hangingPunct="1">
              <a:lnSpc>
                <a:spcPts val="1800"/>
              </a:lnSpc>
              <a:spcBef>
                <a:spcPts val="0"/>
              </a:spcBef>
              <a:spcAft>
                <a:spcPts val="600"/>
              </a:spcAft>
              <a:buClr>
                <a:schemeClr val="bg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3pPr>
            <a:lvl4pPr marL="468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4pPr>
            <a:lvl5pPr marL="702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5pPr>
            <a:lvl6pPr marL="0" indent="0" algn="l" defTabSz="234000" rtl="0" eaLnBrk="1" latinLnBrk="0" hangingPunct="1">
              <a:lnSpc>
                <a:spcPts val="1800"/>
              </a:lnSpc>
              <a:spcBef>
                <a:spcPts val="0"/>
              </a:spcBef>
              <a:spcAft>
                <a:spcPts val="600"/>
              </a:spcAft>
              <a:buSzPct val="75000"/>
              <a:buFont typeface="+mj-lt"/>
              <a:buNone/>
              <a:tabLst>
                <a:tab pos="234000" algn="l"/>
              </a:tabLst>
              <a:defRPr sz="1500" kern="1200" baseline="0">
                <a:solidFill>
                  <a:schemeClr val="tx2"/>
                </a:solidFill>
                <a:latin typeface="+mn-lt"/>
                <a:ea typeface="+mn-ea"/>
                <a:cs typeface="+mn-cs"/>
              </a:defRPr>
            </a:lvl6pPr>
            <a:lvl7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7pPr>
            <a:lvl8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8pPr>
            <a:lvl9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9pPr>
          </a:lstStyle>
          <a:p>
            <a:pPr algn="just"/>
            <a:endParaRPr lang="de-DE" sz="1600" b="0" dirty="0"/>
          </a:p>
          <a:p>
            <a:pPr algn="just"/>
            <a:endParaRPr lang="de-DE" sz="1800" b="0" dirty="0"/>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spTree>
    <p:extLst>
      <p:ext uri="{BB962C8B-B14F-4D97-AF65-F5344CB8AC3E}">
        <p14:creationId xmlns:p14="http://schemas.microsoft.com/office/powerpoint/2010/main" val="3219848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55E69-6763-49BF-0CF4-3BF8640AD8B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06E0CE8-99FD-6DE2-F0CB-D8EA49822D85}"/>
              </a:ext>
            </a:extLst>
          </p:cNvPr>
          <p:cNvSpPr>
            <a:spLocks noGrp="1"/>
          </p:cNvSpPr>
          <p:nvPr>
            <p:ph type="title"/>
          </p:nvPr>
        </p:nvSpPr>
        <p:spPr>
          <a:xfrm>
            <a:off x="576000" y="207185"/>
            <a:ext cx="7560000" cy="468000"/>
          </a:xfrm>
        </p:spPr>
        <p:txBody>
          <a:bodyPr/>
          <a:lstStyle/>
          <a:p>
            <a:pPr algn="ctr"/>
            <a:r>
              <a:rPr lang="de-DE" sz="2400" b="1" dirty="0">
                <a:solidFill>
                  <a:schemeClr val="bg2"/>
                </a:solidFill>
              </a:rPr>
              <a:t>3. </a:t>
            </a:r>
            <a:r>
              <a:rPr lang="de-DE" sz="2400" b="1" dirty="0" err="1">
                <a:solidFill>
                  <a:schemeClr val="bg2"/>
                </a:solidFill>
              </a:rPr>
              <a:t>Narrationsanalyse</a:t>
            </a:r>
            <a:r>
              <a:rPr lang="de-DE" sz="2400" b="1" dirty="0">
                <a:solidFill>
                  <a:schemeClr val="bg2"/>
                </a:solidFill>
              </a:rPr>
              <a:t>:</a:t>
            </a:r>
            <a:br>
              <a:rPr lang="de-DE" sz="2400" b="1" dirty="0">
                <a:solidFill>
                  <a:schemeClr val="bg2"/>
                </a:solidFill>
              </a:rPr>
            </a:br>
            <a:r>
              <a:rPr lang="de-DE" sz="2400" b="1" dirty="0">
                <a:solidFill>
                  <a:schemeClr val="bg2"/>
                </a:solidFill>
              </a:rPr>
              <a:t> Kursorische Anmerkungen zum Hintergrund</a:t>
            </a:r>
            <a:br>
              <a:rPr lang="de-DE" sz="2400" b="0" dirty="0">
                <a:solidFill>
                  <a:schemeClr val="tx2">
                    <a:lumMod val="90000"/>
                    <a:lumOff val="10000"/>
                  </a:schemeClr>
                </a:solidFill>
              </a:rPr>
            </a:b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41A7D406-7432-C496-1787-313C1A111FB0}"/>
              </a:ext>
            </a:extLst>
          </p:cNvPr>
          <p:cNvSpPr>
            <a:spLocks noGrp="1"/>
          </p:cNvSpPr>
          <p:nvPr>
            <p:ph idx="1"/>
          </p:nvPr>
        </p:nvSpPr>
        <p:spPr>
          <a:xfrm>
            <a:off x="450000" y="1278664"/>
            <a:ext cx="8244472" cy="2936386"/>
          </a:xfrm>
        </p:spPr>
        <p:txBody>
          <a:bodyPr/>
          <a:lstStyle/>
          <a:p>
            <a:pPr lvl="2" algn="just">
              <a:lnSpc>
                <a:spcPct val="100000"/>
              </a:lnSpc>
              <a:spcAft>
                <a:spcPts val="0"/>
              </a:spcAft>
              <a:buFont typeface="Arial" panose="020B0604020202020204" pitchFamily="34" charset="0"/>
              <a:buChar char="•"/>
            </a:pPr>
            <a:endParaRPr lang="de-DE" sz="2000" dirty="0"/>
          </a:p>
          <a:p>
            <a:pPr marL="0" lvl="2" indent="0" algn="just">
              <a:lnSpc>
                <a:spcPct val="100000"/>
              </a:lnSpc>
              <a:spcAft>
                <a:spcPts val="0"/>
              </a:spcAft>
              <a:buNone/>
            </a:pPr>
            <a:r>
              <a:rPr lang="de-DE" sz="2000" b="1" dirty="0">
                <a:solidFill>
                  <a:schemeClr val="bg2"/>
                </a:solidFill>
              </a:rPr>
              <a:t>3. Sinn und Bedeutung: </a:t>
            </a:r>
            <a:r>
              <a:rPr lang="de-DE" sz="2000" dirty="0"/>
              <a:t>- </a:t>
            </a:r>
            <a:r>
              <a:rPr lang="de-DE" sz="2000" u="sng" dirty="0"/>
              <a:t>Interpretation: </a:t>
            </a:r>
            <a:r>
              <a:rPr lang="de-DE" sz="2000" dirty="0"/>
              <a:t>Narrationen vermitteln nicht nur Informationen, sondern auch Bedeutungen und Interpretationen der erzählten Ereignisse. - </a:t>
            </a:r>
            <a:r>
              <a:rPr lang="de-DE" sz="2000" u="sng" dirty="0"/>
              <a:t>Sinnkonstruktion: </a:t>
            </a:r>
            <a:r>
              <a:rPr lang="de-DE" sz="2000" dirty="0"/>
              <a:t>Wie die Erzählenden und Zuhörenden den Sinn der Ereignisse verstehen und konstruieren.</a:t>
            </a:r>
          </a:p>
          <a:p>
            <a:pPr marL="0" lvl="2" indent="0" algn="just">
              <a:lnSpc>
                <a:spcPct val="100000"/>
              </a:lnSpc>
              <a:spcAft>
                <a:spcPts val="0"/>
              </a:spcAft>
              <a:buNone/>
            </a:pPr>
            <a:r>
              <a:rPr lang="de-DE" sz="2000" b="1" dirty="0">
                <a:solidFill>
                  <a:schemeClr val="bg2"/>
                </a:solidFill>
              </a:rPr>
              <a:t>4. Big </a:t>
            </a:r>
            <a:r>
              <a:rPr lang="de-DE" sz="2000" b="1" dirty="0" err="1">
                <a:solidFill>
                  <a:schemeClr val="bg2"/>
                </a:solidFill>
              </a:rPr>
              <a:t>stories</a:t>
            </a:r>
            <a:r>
              <a:rPr lang="de-DE" sz="2000" b="1" dirty="0">
                <a:solidFill>
                  <a:schemeClr val="bg2"/>
                </a:solidFill>
              </a:rPr>
              <a:t> vs. </a:t>
            </a:r>
            <a:r>
              <a:rPr lang="de-DE" sz="2000" b="1" dirty="0" err="1">
                <a:solidFill>
                  <a:schemeClr val="bg2"/>
                </a:solidFill>
              </a:rPr>
              <a:t>small</a:t>
            </a:r>
            <a:r>
              <a:rPr lang="de-DE" sz="2000" b="1" dirty="0">
                <a:solidFill>
                  <a:schemeClr val="bg2"/>
                </a:solidFill>
              </a:rPr>
              <a:t> </a:t>
            </a:r>
            <a:r>
              <a:rPr lang="de-DE" sz="2000" b="1" dirty="0" err="1">
                <a:solidFill>
                  <a:schemeClr val="bg2"/>
                </a:solidFill>
              </a:rPr>
              <a:t>stories</a:t>
            </a:r>
            <a:r>
              <a:rPr lang="de-DE" sz="2000" b="1" dirty="0">
                <a:solidFill>
                  <a:schemeClr val="bg2"/>
                </a:solidFill>
              </a:rPr>
              <a:t>: </a:t>
            </a:r>
            <a:r>
              <a:rPr lang="de-DE" sz="2000" dirty="0"/>
              <a:t>- </a:t>
            </a:r>
            <a:r>
              <a:rPr lang="de-DE" sz="2000" u="sng" dirty="0"/>
              <a:t>Big Stories: </a:t>
            </a:r>
            <a:r>
              <a:rPr lang="de-DE" sz="2000" dirty="0"/>
              <a:t>Große, oft lebensbestimmende Erzählungen, die bedeutende Ereignisse oder Wendepunkte im Leben betreffen. - </a:t>
            </a:r>
            <a:r>
              <a:rPr lang="de-DE" sz="2000" u="sng" dirty="0"/>
              <a:t>Small Stories: </a:t>
            </a:r>
            <a:r>
              <a:rPr lang="de-DE" sz="2000" dirty="0"/>
              <a:t>Kleine, alltägliche Erzählungen, die oft spontane oder informelle Erlebnisse und Eindrücke schildern. </a:t>
            </a:r>
          </a:p>
        </p:txBody>
      </p:sp>
      <p:sp>
        <p:nvSpPr>
          <p:cNvPr id="4" name="Fußzeilenplatzhalter 3">
            <a:extLst>
              <a:ext uri="{FF2B5EF4-FFF2-40B4-BE49-F238E27FC236}">
                <a16:creationId xmlns:a16="http://schemas.microsoft.com/office/drawing/2014/main" id="{1390F1DF-C4C5-9330-2960-0E6AF09305B1}"/>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8995972-5956-CC0F-3A5B-5BEF57A1610F}"/>
              </a:ext>
            </a:extLst>
          </p:cNvPr>
          <p:cNvSpPr>
            <a:spLocks noGrp="1"/>
          </p:cNvSpPr>
          <p:nvPr>
            <p:ph type="sldNum" sz="quarter" idx="12"/>
          </p:nvPr>
        </p:nvSpPr>
        <p:spPr/>
        <p:txBody>
          <a:bodyPr/>
          <a:lstStyle/>
          <a:p>
            <a:fld id="{6C8FC03C-C266-4645-ABC5-645062898383}" type="slidenum">
              <a:rPr lang="de-DE" smtClean="0"/>
              <a:pPr/>
              <a:t>14</a:t>
            </a:fld>
            <a:r>
              <a:rPr lang="de-DE"/>
              <a:t> </a:t>
            </a:r>
            <a:endParaRPr lang="de-DE" dirty="0"/>
          </a:p>
        </p:txBody>
      </p:sp>
      <p:cxnSp>
        <p:nvCxnSpPr>
          <p:cNvPr id="7" name="Gerader Verbinder 6">
            <a:extLst>
              <a:ext uri="{FF2B5EF4-FFF2-40B4-BE49-F238E27FC236}">
                <a16:creationId xmlns:a16="http://schemas.microsoft.com/office/drawing/2014/main" id="{63F35BA3-933F-469F-1CFF-A3584E444974}"/>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9" name="Inhaltsplatzhalter 2">
            <a:extLst>
              <a:ext uri="{FF2B5EF4-FFF2-40B4-BE49-F238E27FC236}">
                <a16:creationId xmlns:a16="http://schemas.microsoft.com/office/drawing/2014/main" id="{FC8A5BFB-6913-577A-5937-A6274F2F54C6}"/>
              </a:ext>
            </a:extLst>
          </p:cNvPr>
          <p:cNvSpPr txBox="1">
            <a:spLocks/>
          </p:cNvSpPr>
          <p:nvPr/>
        </p:nvSpPr>
        <p:spPr>
          <a:xfrm>
            <a:off x="324000" y="1243062"/>
            <a:ext cx="8244472" cy="2936386"/>
          </a:xfrm>
          <a:prstGeom prst="rect">
            <a:avLst/>
          </a:prstGeom>
        </p:spPr>
        <p:txBody>
          <a:bodyPr vert="horz" lIns="0" tIns="0" rIns="0" bIns="0" rtlCol="0" anchor="t" anchorCtr="0">
            <a:noAutofit/>
          </a:bodyPr>
          <a:lst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2pPr>
            <a:lvl3pPr marL="234000" indent="-234000" algn="l" defTabSz="234000" rtl="0" eaLnBrk="1" latinLnBrk="0" hangingPunct="1">
              <a:lnSpc>
                <a:spcPts val="1800"/>
              </a:lnSpc>
              <a:spcBef>
                <a:spcPts val="0"/>
              </a:spcBef>
              <a:spcAft>
                <a:spcPts val="600"/>
              </a:spcAft>
              <a:buClr>
                <a:schemeClr val="bg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3pPr>
            <a:lvl4pPr marL="468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4pPr>
            <a:lvl5pPr marL="702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5pPr>
            <a:lvl6pPr marL="0" indent="0" algn="l" defTabSz="234000" rtl="0" eaLnBrk="1" latinLnBrk="0" hangingPunct="1">
              <a:lnSpc>
                <a:spcPts val="1800"/>
              </a:lnSpc>
              <a:spcBef>
                <a:spcPts val="0"/>
              </a:spcBef>
              <a:spcAft>
                <a:spcPts val="600"/>
              </a:spcAft>
              <a:buSzPct val="75000"/>
              <a:buFont typeface="+mj-lt"/>
              <a:buNone/>
              <a:tabLst>
                <a:tab pos="234000" algn="l"/>
              </a:tabLst>
              <a:defRPr sz="1500" kern="1200" baseline="0">
                <a:solidFill>
                  <a:schemeClr val="tx2"/>
                </a:solidFill>
                <a:latin typeface="+mn-lt"/>
                <a:ea typeface="+mn-ea"/>
                <a:cs typeface="+mn-cs"/>
              </a:defRPr>
            </a:lvl6pPr>
            <a:lvl7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7pPr>
            <a:lvl8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8pPr>
            <a:lvl9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9pPr>
          </a:lstStyle>
          <a:p>
            <a:pPr algn="just"/>
            <a:endParaRPr lang="de-DE" sz="1600" b="0" dirty="0"/>
          </a:p>
          <a:p>
            <a:pPr algn="just"/>
            <a:endParaRPr lang="de-DE" sz="1800" b="0" dirty="0"/>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spTree>
    <p:extLst>
      <p:ext uri="{BB962C8B-B14F-4D97-AF65-F5344CB8AC3E}">
        <p14:creationId xmlns:p14="http://schemas.microsoft.com/office/powerpoint/2010/main" val="1683834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DA3DC-CA4F-4929-BF8B-5DDFD313B78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BF84B97-974C-60A1-420F-4B06DDD4754F}"/>
              </a:ext>
            </a:extLst>
          </p:cNvPr>
          <p:cNvSpPr>
            <a:spLocks noGrp="1"/>
          </p:cNvSpPr>
          <p:nvPr>
            <p:ph type="title"/>
          </p:nvPr>
        </p:nvSpPr>
        <p:spPr>
          <a:xfrm>
            <a:off x="576000" y="207185"/>
            <a:ext cx="7560000" cy="468000"/>
          </a:xfrm>
        </p:spPr>
        <p:txBody>
          <a:bodyPr/>
          <a:lstStyle/>
          <a:p>
            <a:pPr algn="ctr"/>
            <a:r>
              <a:rPr lang="de-DE" sz="2400" b="1" dirty="0">
                <a:solidFill>
                  <a:schemeClr val="bg2"/>
                </a:solidFill>
              </a:rPr>
              <a:t>3. </a:t>
            </a:r>
            <a:r>
              <a:rPr lang="de-DE" sz="2400" b="1" dirty="0" err="1">
                <a:solidFill>
                  <a:schemeClr val="bg2"/>
                </a:solidFill>
              </a:rPr>
              <a:t>Narrationsanalyse</a:t>
            </a:r>
            <a:r>
              <a:rPr lang="de-DE" sz="2400" b="1" dirty="0">
                <a:solidFill>
                  <a:schemeClr val="bg2"/>
                </a:solidFill>
              </a:rPr>
              <a:t>:</a:t>
            </a:r>
            <a:br>
              <a:rPr lang="de-DE" sz="2400" b="1" dirty="0">
                <a:solidFill>
                  <a:schemeClr val="bg2"/>
                </a:solidFill>
              </a:rPr>
            </a:br>
            <a:r>
              <a:rPr lang="de-DE" sz="2400" b="1" dirty="0">
                <a:solidFill>
                  <a:schemeClr val="bg2"/>
                </a:solidFill>
              </a:rPr>
              <a:t> Kursorische Anmerkungen zum Hintergrund</a:t>
            </a:r>
            <a:br>
              <a:rPr lang="de-DE" sz="2400" b="0" dirty="0">
                <a:solidFill>
                  <a:schemeClr val="tx2">
                    <a:lumMod val="90000"/>
                    <a:lumOff val="10000"/>
                  </a:schemeClr>
                </a:solidFill>
              </a:rPr>
            </a:b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8392B9A1-BFFA-2F17-5190-5365B859A115}"/>
              </a:ext>
            </a:extLst>
          </p:cNvPr>
          <p:cNvSpPr>
            <a:spLocks noGrp="1"/>
          </p:cNvSpPr>
          <p:nvPr>
            <p:ph idx="1"/>
          </p:nvPr>
        </p:nvSpPr>
        <p:spPr>
          <a:xfrm>
            <a:off x="449764" y="1210745"/>
            <a:ext cx="8244472" cy="2936386"/>
          </a:xfrm>
        </p:spPr>
        <p:txBody>
          <a:bodyPr/>
          <a:lstStyle/>
          <a:p>
            <a:pPr lvl="2" algn="just">
              <a:lnSpc>
                <a:spcPct val="100000"/>
              </a:lnSpc>
              <a:spcAft>
                <a:spcPts val="0"/>
              </a:spcAft>
              <a:buFont typeface="Arial" panose="020B0604020202020204" pitchFamily="34" charset="0"/>
              <a:buChar char="•"/>
            </a:pPr>
            <a:endParaRPr lang="de-DE" sz="1800" dirty="0"/>
          </a:p>
          <a:p>
            <a:pPr marL="0" lvl="2" indent="0" algn="just">
              <a:lnSpc>
                <a:spcPct val="100000"/>
              </a:lnSpc>
              <a:spcAft>
                <a:spcPts val="0"/>
              </a:spcAft>
              <a:buNone/>
            </a:pPr>
            <a:r>
              <a:rPr lang="de-DE" sz="1800" b="1" dirty="0">
                <a:solidFill>
                  <a:schemeClr val="bg2"/>
                </a:solidFill>
              </a:rPr>
              <a:t>5. Stegreiferzählung</a:t>
            </a:r>
          </a:p>
          <a:p>
            <a:pPr marL="0" lvl="2" indent="0" algn="just">
              <a:lnSpc>
                <a:spcPct val="100000"/>
              </a:lnSpc>
              <a:spcAft>
                <a:spcPts val="0"/>
              </a:spcAft>
              <a:buNone/>
            </a:pPr>
            <a:r>
              <a:rPr lang="de-DE" sz="1800" b="1" dirty="0">
                <a:solidFill>
                  <a:schemeClr val="bg2"/>
                </a:solidFill>
              </a:rPr>
              <a:t>6. </a:t>
            </a:r>
            <a:r>
              <a:rPr lang="de-DE" sz="1800" b="1" dirty="0" err="1">
                <a:solidFill>
                  <a:schemeClr val="bg2"/>
                </a:solidFill>
              </a:rPr>
              <a:t>Positioning</a:t>
            </a:r>
            <a:r>
              <a:rPr lang="de-DE" sz="1800" b="1" dirty="0">
                <a:solidFill>
                  <a:schemeClr val="bg2"/>
                </a:solidFill>
              </a:rPr>
              <a:t>: </a:t>
            </a:r>
            <a:r>
              <a:rPr lang="de-DE" sz="1800" dirty="0"/>
              <a:t>- </a:t>
            </a:r>
            <a:r>
              <a:rPr lang="de-DE" sz="1800" u="sng" dirty="0"/>
              <a:t>Positionierung</a:t>
            </a:r>
            <a:r>
              <a:rPr lang="de-DE" sz="1800" dirty="0"/>
              <a:t>: Die Art und Weise, wie </a:t>
            </a:r>
            <a:r>
              <a:rPr lang="de-DE" sz="1800" dirty="0" err="1"/>
              <a:t>Erzähler:innen</a:t>
            </a:r>
            <a:r>
              <a:rPr lang="de-DE" sz="1800" dirty="0"/>
              <a:t> und Figuren innerhalb der Erzählung positioniert werden, sowohl sozial als auch in Bezug auf die Erzählung selbst. - </a:t>
            </a:r>
            <a:r>
              <a:rPr lang="de-DE" sz="1800" u="sng" dirty="0"/>
              <a:t>Erzählerposition</a:t>
            </a:r>
            <a:r>
              <a:rPr lang="de-DE" sz="1800" dirty="0"/>
              <a:t>: Kann sich darauf beziehen, wie </a:t>
            </a:r>
            <a:r>
              <a:rPr lang="de-DE" sz="1800" dirty="0" err="1"/>
              <a:t>Erzähler:innen</a:t>
            </a:r>
            <a:r>
              <a:rPr lang="de-DE" sz="1800" dirty="0"/>
              <a:t> ihre eigene Rolle und die der Figuren darstellen und wie sie sich selbst im Kontext der Erzählung sehen. </a:t>
            </a:r>
          </a:p>
          <a:p>
            <a:pPr marL="0" lvl="2" indent="0" algn="just">
              <a:lnSpc>
                <a:spcPct val="100000"/>
              </a:lnSpc>
              <a:spcAft>
                <a:spcPts val="0"/>
              </a:spcAft>
              <a:buNone/>
            </a:pPr>
            <a:r>
              <a:rPr lang="de-DE" sz="1800" b="1" dirty="0">
                <a:solidFill>
                  <a:schemeClr val="bg2"/>
                </a:solidFill>
              </a:rPr>
              <a:t>7. Narrative Identität: </a:t>
            </a:r>
            <a:r>
              <a:rPr lang="de-DE" sz="1800" dirty="0"/>
              <a:t>- </a:t>
            </a:r>
            <a:r>
              <a:rPr lang="de-DE" sz="1800" u="sng" dirty="0"/>
              <a:t>Identitätsbildung</a:t>
            </a:r>
            <a:r>
              <a:rPr lang="de-DE" sz="1800" dirty="0"/>
              <a:t>: Wie Menschen ihre Identität durch das Erzählen von Geschichten konstruieren und darstellen. - </a:t>
            </a:r>
            <a:r>
              <a:rPr lang="de-DE" sz="1800" u="sng" dirty="0"/>
              <a:t>Selbstverständnis</a:t>
            </a:r>
            <a:r>
              <a:rPr lang="de-DE" sz="1800" dirty="0"/>
              <a:t>: Die Erzählungen, die Menschen über sich selbst und ihr Leben erzählen, tragen zur Bildung ihrer persönlichen und sozialen Identität bei. </a:t>
            </a:r>
          </a:p>
        </p:txBody>
      </p:sp>
      <p:sp>
        <p:nvSpPr>
          <p:cNvPr id="4" name="Fußzeilenplatzhalter 3">
            <a:extLst>
              <a:ext uri="{FF2B5EF4-FFF2-40B4-BE49-F238E27FC236}">
                <a16:creationId xmlns:a16="http://schemas.microsoft.com/office/drawing/2014/main" id="{C191C6B5-0367-24E5-B026-587539091E57}"/>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3F5B24CC-1912-1A82-9CA7-ABAD61B696D8}"/>
              </a:ext>
            </a:extLst>
          </p:cNvPr>
          <p:cNvSpPr>
            <a:spLocks noGrp="1"/>
          </p:cNvSpPr>
          <p:nvPr>
            <p:ph type="sldNum" sz="quarter" idx="12"/>
          </p:nvPr>
        </p:nvSpPr>
        <p:spPr/>
        <p:txBody>
          <a:bodyPr/>
          <a:lstStyle/>
          <a:p>
            <a:fld id="{6C8FC03C-C266-4645-ABC5-645062898383}" type="slidenum">
              <a:rPr lang="de-DE" smtClean="0"/>
              <a:pPr/>
              <a:t>15</a:t>
            </a:fld>
            <a:r>
              <a:rPr lang="de-DE"/>
              <a:t> </a:t>
            </a:r>
            <a:endParaRPr lang="de-DE" dirty="0"/>
          </a:p>
        </p:txBody>
      </p:sp>
      <p:cxnSp>
        <p:nvCxnSpPr>
          <p:cNvPr id="7" name="Gerader Verbinder 6">
            <a:extLst>
              <a:ext uri="{FF2B5EF4-FFF2-40B4-BE49-F238E27FC236}">
                <a16:creationId xmlns:a16="http://schemas.microsoft.com/office/drawing/2014/main" id="{1FECBC24-3940-5A90-1252-01FD3D096FF2}"/>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9" name="Inhaltsplatzhalter 2">
            <a:extLst>
              <a:ext uri="{FF2B5EF4-FFF2-40B4-BE49-F238E27FC236}">
                <a16:creationId xmlns:a16="http://schemas.microsoft.com/office/drawing/2014/main" id="{1CF5D4AB-2177-C510-771E-B80D1DE953F4}"/>
              </a:ext>
            </a:extLst>
          </p:cNvPr>
          <p:cNvSpPr txBox="1">
            <a:spLocks/>
          </p:cNvSpPr>
          <p:nvPr/>
        </p:nvSpPr>
        <p:spPr>
          <a:xfrm>
            <a:off x="324000" y="1243062"/>
            <a:ext cx="8244472" cy="2936386"/>
          </a:xfrm>
          <a:prstGeom prst="rect">
            <a:avLst/>
          </a:prstGeom>
        </p:spPr>
        <p:txBody>
          <a:bodyPr vert="horz" lIns="0" tIns="0" rIns="0" bIns="0" rtlCol="0" anchor="t" anchorCtr="0">
            <a:noAutofit/>
          </a:bodyPr>
          <a:lst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2pPr>
            <a:lvl3pPr marL="234000" indent="-234000" algn="l" defTabSz="234000" rtl="0" eaLnBrk="1" latinLnBrk="0" hangingPunct="1">
              <a:lnSpc>
                <a:spcPts val="1800"/>
              </a:lnSpc>
              <a:spcBef>
                <a:spcPts val="0"/>
              </a:spcBef>
              <a:spcAft>
                <a:spcPts val="600"/>
              </a:spcAft>
              <a:buClr>
                <a:schemeClr val="bg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3pPr>
            <a:lvl4pPr marL="468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4pPr>
            <a:lvl5pPr marL="702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5pPr>
            <a:lvl6pPr marL="0" indent="0" algn="l" defTabSz="234000" rtl="0" eaLnBrk="1" latinLnBrk="0" hangingPunct="1">
              <a:lnSpc>
                <a:spcPts val="1800"/>
              </a:lnSpc>
              <a:spcBef>
                <a:spcPts val="0"/>
              </a:spcBef>
              <a:spcAft>
                <a:spcPts val="600"/>
              </a:spcAft>
              <a:buSzPct val="75000"/>
              <a:buFont typeface="+mj-lt"/>
              <a:buNone/>
              <a:tabLst>
                <a:tab pos="234000" algn="l"/>
              </a:tabLst>
              <a:defRPr sz="1500" kern="1200" baseline="0">
                <a:solidFill>
                  <a:schemeClr val="tx2"/>
                </a:solidFill>
                <a:latin typeface="+mn-lt"/>
                <a:ea typeface="+mn-ea"/>
                <a:cs typeface="+mn-cs"/>
              </a:defRPr>
            </a:lvl6pPr>
            <a:lvl7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7pPr>
            <a:lvl8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8pPr>
            <a:lvl9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9pPr>
          </a:lstStyle>
          <a:p>
            <a:pPr algn="just"/>
            <a:endParaRPr lang="de-DE" sz="1600" b="0" dirty="0"/>
          </a:p>
          <a:p>
            <a:pPr algn="just"/>
            <a:endParaRPr lang="de-DE" sz="1800" b="0" dirty="0"/>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spTree>
    <p:extLst>
      <p:ext uri="{BB962C8B-B14F-4D97-AF65-F5344CB8AC3E}">
        <p14:creationId xmlns:p14="http://schemas.microsoft.com/office/powerpoint/2010/main" val="28561413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54603-A062-ECE1-7890-3202EBFC930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3437F14-97BB-3840-25E5-2149FC050199}"/>
              </a:ext>
            </a:extLst>
          </p:cNvPr>
          <p:cNvSpPr>
            <a:spLocks noGrp="1"/>
          </p:cNvSpPr>
          <p:nvPr>
            <p:ph type="title"/>
          </p:nvPr>
        </p:nvSpPr>
        <p:spPr>
          <a:xfrm>
            <a:off x="576000" y="207185"/>
            <a:ext cx="7560000" cy="468000"/>
          </a:xfrm>
        </p:spPr>
        <p:txBody>
          <a:bodyPr/>
          <a:lstStyle/>
          <a:p>
            <a:pPr algn="ctr"/>
            <a:r>
              <a:rPr lang="de-DE" sz="2400" b="1" dirty="0">
                <a:solidFill>
                  <a:schemeClr val="bg2"/>
                </a:solidFill>
              </a:rPr>
              <a:t>3. </a:t>
            </a:r>
            <a:r>
              <a:rPr lang="de-DE" sz="2400" b="1" dirty="0" err="1">
                <a:solidFill>
                  <a:schemeClr val="bg2"/>
                </a:solidFill>
              </a:rPr>
              <a:t>Narrationsanalyse</a:t>
            </a:r>
            <a:r>
              <a:rPr lang="de-DE" sz="2400" b="1" dirty="0">
                <a:solidFill>
                  <a:schemeClr val="bg2"/>
                </a:solidFill>
              </a:rPr>
              <a:t>:</a:t>
            </a:r>
            <a:br>
              <a:rPr lang="de-DE" sz="2400" b="1" dirty="0">
                <a:solidFill>
                  <a:schemeClr val="bg2"/>
                </a:solidFill>
              </a:rPr>
            </a:br>
            <a:r>
              <a:rPr lang="de-DE" sz="2400" b="1" dirty="0">
                <a:solidFill>
                  <a:schemeClr val="bg2"/>
                </a:solidFill>
              </a:rPr>
              <a:t> Kursorische Anmerkungen zum Hintergrund</a:t>
            </a:r>
            <a:br>
              <a:rPr lang="de-DE" sz="2400" b="0" dirty="0">
                <a:solidFill>
                  <a:schemeClr val="tx2">
                    <a:lumMod val="90000"/>
                    <a:lumOff val="10000"/>
                  </a:schemeClr>
                </a:solidFill>
              </a:rPr>
            </a:b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D3B56141-B35F-FBFB-F1EE-D6E5FB871919}"/>
              </a:ext>
            </a:extLst>
          </p:cNvPr>
          <p:cNvSpPr>
            <a:spLocks noGrp="1"/>
          </p:cNvSpPr>
          <p:nvPr>
            <p:ph idx="1"/>
          </p:nvPr>
        </p:nvSpPr>
        <p:spPr>
          <a:xfrm>
            <a:off x="449764" y="1210745"/>
            <a:ext cx="8244472" cy="2936386"/>
          </a:xfrm>
        </p:spPr>
        <p:txBody>
          <a:bodyPr/>
          <a:lstStyle/>
          <a:p>
            <a:pPr lvl="2" algn="just">
              <a:lnSpc>
                <a:spcPct val="100000"/>
              </a:lnSpc>
              <a:spcAft>
                <a:spcPts val="0"/>
              </a:spcAft>
              <a:buFont typeface="Arial" panose="020B0604020202020204" pitchFamily="34" charset="0"/>
              <a:buChar char="•"/>
            </a:pPr>
            <a:endParaRPr lang="de-DE" sz="1800" dirty="0"/>
          </a:p>
          <a:p>
            <a:pPr marL="0" lvl="2" indent="0" algn="just">
              <a:lnSpc>
                <a:spcPct val="100000"/>
              </a:lnSpc>
              <a:spcAft>
                <a:spcPts val="0"/>
              </a:spcAft>
              <a:buNone/>
            </a:pPr>
            <a:r>
              <a:rPr lang="de-DE" sz="2000" b="1" dirty="0">
                <a:solidFill>
                  <a:schemeClr val="bg2"/>
                </a:solidFill>
              </a:rPr>
              <a:t>Anwendung: </a:t>
            </a:r>
            <a:r>
              <a:rPr lang="de-DE" sz="2000" dirty="0"/>
              <a:t>Die </a:t>
            </a:r>
            <a:r>
              <a:rPr lang="de-DE" sz="2000" dirty="0" err="1"/>
              <a:t>Narrationsanalyse</a:t>
            </a:r>
            <a:r>
              <a:rPr lang="de-DE" sz="2000" dirty="0"/>
              <a:t> wird in verschiedenen Disziplinen wie Literaturwissenschaft, Psychologie, Soziologie und Kommunikationswissenschaft verwendet, um zu verstehen, wie Geschichten strukturiert sind, welche Funktionen sie erfüllen und wie sie zur Konstruktion von Identität und Sinn beitragen.</a:t>
            </a:r>
            <a:endParaRPr lang="de-DE" sz="1800" dirty="0"/>
          </a:p>
        </p:txBody>
      </p:sp>
      <p:sp>
        <p:nvSpPr>
          <p:cNvPr id="4" name="Fußzeilenplatzhalter 3">
            <a:extLst>
              <a:ext uri="{FF2B5EF4-FFF2-40B4-BE49-F238E27FC236}">
                <a16:creationId xmlns:a16="http://schemas.microsoft.com/office/drawing/2014/main" id="{7D7CA586-33F4-2CDB-DE69-47925C4EFB6C}"/>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3CC9DE90-DC47-DD10-BDF8-52B581B002E8}"/>
              </a:ext>
            </a:extLst>
          </p:cNvPr>
          <p:cNvSpPr>
            <a:spLocks noGrp="1"/>
          </p:cNvSpPr>
          <p:nvPr>
            <p:ph type="sldNum" sz="quarter" idx="12"/>
          </p:nvPr>
        </p:nvSpPr>
        <p:spPr/>
        <p:txBody>
          <a:bodyPr/>
          <a:lstStyle/>
          <a:p>
            <a:fld id="{6C8FC03C-C266-4645-ABC5-645062898383}" type="slidenum">
              <a:rPr lang="de-DE" smtClean="0"/>
              <a:pPr/>
              <a:t>16</a:t>
            </a:fld>
            <a:r>
              <a:rPr lang="de-DE"/>
              <a:t> </a:t>
            </a:r>
            <a:endParaRPr lang="de-DE" dirty="0"/>
          </a:p>
        </p:txBody>
      </p:sp>
      <p:cxnSp>
        <p:nvCxnSpPr>
          <p:cNvPr id="7" name="Gerader Verbinder 6">
            <a:extLst>
              <a:ext uri="{FF2B5EF4-FFF2-40B4-BE49-F238E27FC236}">
                <a16:creationId xmlns:a16="http://schemas.microsoft.com/office/drawing/2014/main" id="{83E1F507-FEBA-DBE2-5BB7-F1A8016BAF84}"/>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9" name="Inhaltsplatzhalter 2">
            <a:extLst>
              <a:ext uri="{FF2B5EF4-FFF2-40B4-BE49-F238E27FC236}">
                <a16:creationId xmlns:a16="http://schemas.microsoft.com/office/drawing/2014/main" id="{911E7C35-E2AC-FDDB-3E80-2FC08549D43D}"/>
              </a:ext>
            </a:extLst>
          </p:cNvPr>
          <p:cNvSpPr txBox="1">
            <a:spLocks/>
          </p:cNvSpPr>
          <p:nvPr/>
        </p:nvSpPr>
        <p:spPr>
          <a:xfrm>
            <a:off x="324000" y="1243062"/>
            <a:ext cx="8244472" cy="2936386"/>
          </a:xfrm>
          <a:prstGeom prst="rect">
            <a:avLst/>
          </a:prstGeom>
        </p:spPr>
        <p:txBody>
          <a:bodyPr vert="horz" lIns="0" tIns="0" rIns="0" bIns="0" rtlCol="0" anchor="t" anchorCtr="0">
            <a:noAutofit/>
          </a:bodyPr>
          <a:lst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2pPr>
            <a:lvl3pPr marL="234000" indent="-234000" algn="l" defTabSz="234000" rtl="0" eaLnBrk="1" latinLnBrk="0" hangingPunct="1">
              <a:lnSpc>
                <a:spcPts val="1800"/>
              </a:lnSpc>
              <a:spcBef>
                <a:spcPts val="0"/>
              </a:spcBef>
              <a:spcAft>
                <a:spcPts val="600"/>
              </a:spcAft>
              <a:buClr>
                <a:schemeClr val="bg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3pPr>
            <a:lvl4pPr marL="468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4pPr>
            <a:lvl5pPr marL="702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5pPr>
            <a:lvl6pPr marL="0" indent="0" algn="l" defTabSz="234000" rtl="0" eaLnBrk="1" latinLnBrk="0" hangingPunct="1">
              <a:lnSpc>
                <a:spcPts val="1800"/>
              </a:lnSpc>
              <a:spcBef>
                <a:spcPts val="0"/>
              </a:spcBef>
              <a:spcAft>
                <a:spcPts val="600"/>
              </a:spcAft>
              <a:buSzPct val="75000"/>
              <a:buFont typeface="+mj-lt"/>
              <a:buNone/>
              <a:tabLst>
                <a:tab pos="234000" algn="l"/>
              </a:tabLst>
              <a:defRPr sz="1500" kern="1200" baseline="0">
                <a:solidFill>
                  <a:schemeClr val="tx2"/>
                </a:solidFill>
                <a:latin typeface="+mn-lt"/>
                <a:ea typeface="+mn-ea"/>
                <a:cs typeface="+mn-cs"/>
              </a:defRPr>
            </a:lvl6pPr>
            <a:lvl7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7pPr>
            <a:lvl8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8pPr>
            <a:lvl9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9pPr>
          </a:lstStyle>
          <a:p>
            <a:pPr algn="just"/>
            <a:endParaRPr lang="de-DE" sz="1600" b="0" dirty="0"/>
          </a:p>
          <a:p>
            <a:pPr algn="just"/>
            <a:endParaRPr lang="de-DE" sz="1800" b="0" dirty="0"/>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spTree>
    <p:extLst>
      <p:ext uri="{BB962C8B-B14F-4D97-AF65-F5344CB8AC3E}">
        <p14:creationId xmlns:p14="http://schemas.microsoft.com/office/powerpoint/2010/main" val="2031426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54151-22BE-359B-90D3-839221C7F75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27ACD7D-0B6E-B09E-A3B2-014DC582F331}"/>
              </a:ext>
            </a:extLst>
          </p:cNvPr>
          <p:cNvSpPr>
            <a:spLocks noGrp="1"/>
          </p:cNvSpPr>
          <p:nvPr>
            <p:ph type="title"/>
          </p:nvPr>
        </p:nvSpPr>
        <p:spPr>
          <a:xfrm>
            <a:off x="576000" y="207185"/>
            <a:ext cx="7560000" cy="468000"/>
          </a:xfrm>
        </p:spPr>
        <p:txBody>
          <a:bodyPr/>
          <a:lstStyle/>
          <a:p>
            <a:pPr algn="ctr"/>
            <a:r>
              <a:rPr lang="de-DE" sz="2400" b="1" dirty="0">
                <a:solidFill>
                  <a:schemeClr val="bg2"/>
                </a:solidFill>
              </a:rPr>
              <a:t>3. </a:t>
            </a:r>
            <a:r>
              <a:rPr lang="de-DE" sz="2400" b="1" dirty="0" err="1">
                <a:solidFill>
                  <a:schemeClr val="bg2"/>
                </a:solidFill>
              </a:rPr>
              <a:t>Narrationsanalyse</a:t>
            </a:r>
            <a:r>
              <a:rPr lang="de-DE" sz="2400" b="1" dirty="0">
                <a:solidFill>
                  <a:schemeClr val="bg2"/>
                </a:solidFill>
              </a:rPr>
              <a:t>:</a:t>
            </a:r>
            <a:br>
              <a:rPr lang="de-DE" sz="2400" b="1" dirty="0">
                <a:solidFill>
                  <a:schemeClr val="bg2"/>
                </a:solidFill>
              </a:rPr>
            </a:br>
            <a:r>
              <a:rPr lang="de-DE" sz="2400" b="1" dirty="0">
                <a:solidFill>
                  <a:schemeClr val="bg2"/>
                </a:solidFill>
              </a:rPr>
              <a:t> Kursorische Anmerkungen zum Hintergrund</a:t>
            </a:r>
            <a:br>
              <a:rPr lang="de-DE" sz="2400" b="0" dirty="0">
                <a:solidFill>
                  <a:schemeClr val="tx2">
                    <a:lumMod val="90000"/>
                    <a:lumOff val="10000"/>
                  </a:schemeClr>
                </a:solidFill>
              </a:rPr>
            </a:b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E9D7E3A2-4963-1347-10B2-5690F139BB46}"/>
              </a:ext>
            </a:extLst>
          </p:cNvPr>
          <p:cNvSpPr>
            <a:spLocks noGrp="1"/>
          </p:cNvSpPr>
          <p:nvPr>
            <p:ph idx="1"/>
          </p:nvPr>
        </p:nvSpPr>
        <p:spPr>
          <a:xfrm>
            <a:off x="449764" y="1210745"/>
            <a:ext cx="8244472" cy="2936386"/>
          </a:xfrm>
        </p:spPr>
        <p:txBody>
          <a:bodyPr/>
          <a:lstStyle/>
          <a:p>
            <a:pPr lvl="2" algn="just">
              <a:lnSpc>
                <a:spcPct val="100000"/>
              </a:lnSpc>
              <a:spcAft>
                <a:spcPts val="0"/>
              </a:spcAft>
              <a:buFont typeface="Arial" panose="020B0604020202020204" pitchFamily="34" charset="0"/>
              <a:buChar char="•"/>
            </a:pPr>
            <a:endParaRPr lang="de-DE" sz="1800" dirty="0"/>
          </a:p>
          <a:p>
            <a:pPr marL="0" lvl="2" indent="0" algn="just">
              <a:lnSpc>
                <a:spcPct val="100000"/>
              </a:lnSpc>
              <a:spcAft>
                <a:spcPts val="0"/>
              </a:spcAft>
              <a:buNone/>
            </a:pPr>
            <a:r>
              <a:rPr lang="de-DE" sz="2000" b="1" dirty="0">
                <a:solidFill>
                  <a:schemeClr val="bg2"/>
                </a:solidFill>
              </a:rPr>
              <a:t>Anwendung: </a:t>
            </a:r>
            <a:r>
              <a:rPr lang="de-DE" sz="2000" dirty="0"/>
              <a:t>Die </a:t>
            </a:r>
            <a:r>
              <a:rPr lang="de-DE" sz="2000" dirty="0" err="1"/>
              <a:t>Narrationsanalyse</a:t>
            </a:r>
            <a:r>
              <a:rPr lang="de-DE" sz="2000" dirty="0"/>
              <a:t> wird in verschiedenen Disziplinen wie Literaturwissenschaft, Psychologie, Soziologie und Kommunikationswissenschaft verwendet, um zu verstehen, wie Geschichten strukturiert sind, welche Funktionen sie erfüllen und wie sie zur Konstruktion von Identität und Sinn beitragen.</a:t>
            </a:r>
            <a:endParaRPr lang="de-DE" sz="1800" dirty="0"/>
          </a:p>
        </p:txBody>
      </p:sp>
      <p:sp>
        <p:nvSpPr>
          <p:cNvPr id="4" name="Fußzeilenplatzhalter 3">
            <a:extLst>
              <a:ext uri="{FF2B5EF4-FFF2-40B4-BE49-F238E27FC236}">
                <a16:creationId xmlns:a16="http://schemas.microsoft.com/office/drawing/2014/main" id="{9AF9FB06-CD8A-7C1A-22D7-8410E950A166}"/>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F3A012AB-388C-EFB9-0294-099C1B59639C}"/>
              </a:ext>
            </a:extLst>
          </p:cNvPr>
          <p:cNvSpPr>
            <a:spLocks noGrp="1"/>
          </p:cNvSpPr>
          <p:nvPr>
            <p:ph type="sldNum" sz="quarter" idx="12"/>
          </p:nvPr>
        </p:nvSpPr>
        <p:spPr/>
        <p:txBody>
          <a:bodyPr/>
          <a:lstStyle/>
          <a:p>
            <a:fld id="{6C8FC03C-C266-4645-ABC5-645062898383}" type="slidenum">
              <a:rPr lang="de-DE" smtClean="0"/>
              <a:pPr/>
              <a:t>17</a:t>
            </a:fld>
            <a:r>
              <a:rPr lang="de-DE"/>
              <a:t> </a:t>
            </a:r>
            <a:endParaRPr lang="de-DE" dirty="0"/>
          </a:p>
        </p:txBody>
      </p:sp>
      <p:cxnSp>
        <p:nvCxnSpPr>
          <p:cNvPr id="7" name="Gerader Verbinder 6">
            <a:extLst>
              <a:ext uri="{FF2B5EF4-FFF2-40B4-BE49-F238E27FC236}">
                <a16:creationId xmlns:a16="http://schemas.microsoft.com/office/drawing/2014/main" id="{5115969A-111E-40D4-7DD8-12EB382B4ED4}"/>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9" name="Inhaltsplatzhalter 2">
            <a:extLst>
              <a:ext uri="{FF2B5EF4-FFF2-40B4-BE49-F238E27FC236}">
                <a16:creationId xmlns:a16="http://schemas.microsoft.com/office/drawing/2014/main" id="{12DE3ACD-4424-B52B-C66C-984173887A8E}"/>
              </a:ext>
            </a:extLst>
          </p:cNvPr>
          <p:cNvSpPr txBox="1">
            <a:spLocks/>
          </p:cNvSpPr>
          <p:nvPr/>
        </p:nvSpPr>
        <p:spPr>
          <a:xfrm>
            <a:off x="324000" y="1243062"/>
            <a:ext cx="8244472" cy="2936386"/>
          </a:xfrm>
          <a:prstGeom prst="rect">
            <a:avLst/>
          </a:prstGeom>
        </p:spPr>
        <p:txBody>
          <a:bodyPr vert="horz" lIns="0" tIns="0" rIns="0" bIns="0" rtlCol="0" anchor="t" anchorCtr="0">
            <a:noAutofit/>
          </a:bodyPr>
          <a:lst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2pPr>
            <a:lvl3pPr marL="234000" indent="-234000" algn="l" defTabSz="234000" rtl="0" eaLnBrk="1" latinLnBrk="0" hangingPunct="1">
              <a:lnSpc>
                <a:spcPts val="1800"/>
              </a:lnSpc>
              <a:spcBef>
                <a:spcPts val="0"/>
              </a:spcBef>
              <a:spcAft>
                <a:spcPts val="600"/>
              </a:spcAft>
              <a:buClr>
                <a:schemeClr val="bg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3pPr>
            <a:lvl4pPr marL="468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4pPr>
            <a:lvl5pPr marL="702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5pPr>
            <a:lvl6pPr marL="0" indent="0" algn="l" defTabSz="234000" rtl="0" eaLnBrk="1" latinLnBrk="0" hangingPunct="1">
              <a:lnSpc>
                <a:spcPts val="1800"/>
              </a:lnSpc>
              <a:spcBef>
                <a:spcPts val="0"/>
              </a:spcBef>
              <a:spcAft>
                <a:spcPts val="600"/>
              </a:spcAft>
              <a:buSzPct val="75000"/>
              <a:buFont typeface="+mj-lt"/>
              <a:buNone/>
              <a:tabLst>
                <a:tab pos="234000" algn="l"/>
              </a:tabLst>
              <a:defRPr sz="1500" kern="1200" baseline="0">
                <a:solidFill>
                  <a:schemeClr val="tx2"/>
                </a:solidFill>
                <a:latin typeface="+mn-lt"/>
                <a:ea typeface="+mn-ea"/>
                <a:cs typeface="+mn-cs"/>
              </a:defRPr>
            </a:lvl6pPr>
            <a:lvl7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7pPr>
            <a:lvl8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8pPr>
            <a:lvl9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9pPr>
          </a:lstStyle>
          <a:p>
            <a:pPr algn="just"/>
            <a:endParaRPr lang="de-DE" sz="1600" b="0" dirty="0"/>
          </a:p>
          <a:p>
            <a:pPr algn="just"/>
            <a:endParaRPr lang="de-DE" sz="1800" b="0" dirty="0"/>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pic>
        <p:nvPicPr>
          <p:cNvPr id="8" name="Grafik 7">
            <a:extLst>
              <a:ext uri="{FF2B5EF4-FFF2-40B4-BE49-F238E27FC236}">
                <a16:creationId xmlns:a16="http://schemas.microsoft.com/office/drawing/2014/main" id="{00B065B0-5991-FE94-2A97-66C1A2D6BDA9}"/>
              </a:ext>
            </a:extLst>
          </p:cNvPr>
          <p:cNvPicPr>
            <a:picLocks noChangeAspect="1"/>
          </p:cNvPicPr>
          <p:nvPr/>
        </p:nvPicPr>
        <p:blipFill>
          <a:blip r:embed="rId3"/>
          <a:stretch>
            <a:fillRect/>
          </a:stretch>
        </p:blipFill>
        <p:spPr>
          <a:xfrm>
            <a:off x="420785" y="1091673"/>
            <a:ext cx="8050901" cy="3239163"/>
          </a:xfrm>
          <a:prstGeom prst="rect">
            <a:avLst/>
          </a:prstGeom>
        </p:spPr>
      </p:pic>
    </p:spTree>
    <p:extLst>
      <p:ext uri="{BB962C8B-B14F-4D97-AF65-F5344CB8AC3E}">
        <p14:creationId xmlns:p14="http://schemas.microsoft.com/office/powerpoint/2010/main" val="1986017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65146-B5DD-7B06-3FE7-0E68816A609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4F27F65-0BA1-FD64-15DD-941AA895C24C}"/>
              </a:ext>
            </a:extLst>
          </p:cNvPr>
          <p:cNvSpPr>
            <a:spLocks noGrp="1"/>
          </p:cNvSpPr>
          <p:nvPr>
            <p:ph type="title"/>
          </p:nvPr>
        </p:nvSpPr>
        <p:spPr>
          <a:xfrm>
            <a:off x="567751" y="167812"/>
            <a:ext cx="7560000" cy="468000"/>
          </a:xfrm>
        </p:spPr>
        <p:txBody>
          <a:bodyPr/>
          <a:lstStyle/>
          <a:p>
            <a:pPr algn="ctr"/>
            <a:r>
              <a:rPr lang="de-DE" sz="2400" b="1" dirty="0">
                <a:solidFill>
                  <a:schemeClr val="bg2"/>
                </a:solidFill>
              </a:rPr>
              <a:t>4. </a:t>
            </a:r>
            <a:r>
              <a:rPr lang="de-DE" sz="2400" b="1" dirty="0" err="1">
                <a:solidFill>
                  <a:schemeClr val="bg2"/>
                </a:solidFill>
              </a:rPr>
              <a:t>Narrationsanalyse</a:t>
            </a:r>
            <a:r>
              <a:rPr lang="de-DE" sz="2400" b="1" dirty="0">
                <a:solidFill>
                  <a:schemeClr val="bg2"/>
                </a:solidFill>
              </a:rPr>
              <a:t>: Exemplarisches methodisches Vorgehen</a:t>
            </a:r>
            <a:br>
              <a:rPr lang="de-DE" sz="2400" b="0" dirty="0">
                <a:solidFill>
                  <a:schemeClr val="tx2">
                    <a:lumMod val="90000"/>
                    <a:lumOff val="10000"/>
                  </a:schemeClr>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1470A188-F74C-E610-2496-2F26422C54A3}"/>
              </a:ext>
            </a:extLst>
          </p:cNvPr>
          <p:cNvSpPr>
            <a:spLocks noGrp="1"/>
          </p:cNvSpPr>
          <p:nvPr>
            <p:ph idx="1"/>
          </p:nvPr>
        </p:nvSpPr>
        <p:spPr>
          <a:xfrm>
            <a:off x="450000" y="1339337"/>
            <a:ext cx="8244472" cy="2936386"/>
          </a:xfrm>
        </p:spPr>
        <p:txBody>
          <a:bodyPr/>
          <a:lstStyle/>
          <a:p>
            <a:pPr marL="285750" indent="-285750" algn="just">
              <a:lnSpc>
                <a:spcPct val="100000"/>
              </a:lnSpc>
              <a:spcAft>
                <a:spcPts val="150"/>
              </a:spcAft>
              <a:buSzPct val="100000"/>
              <a:buFont typeface="Arial" panose="020B0604020202020204" pitchFamily="34" charset="0"/>
              <a:buChar char="•"/>
            </a:pPr>
            <a:endParaRPr lang="de-DE" sz="2000" b="0" dirty="0"/>
          </a:p>
          <a:p>
            <a:pPr marL="0" indent="0" algn="just">
              <a:buNone/>
            </a:pPr>
            <a:r>
              <a:rPr lang="de-DE" sz="2000" dirty="0">
                <a:solidFill>
                  <a:schemeClr val="accent1"/>
                </a:solidFill>
              </a:rPr>
              <a:t>1. </a:t>
            </a:r>
            <a:r>
              <a:rPr lang="de-DE" sz="2000" b="1" dirty="0"/>
              <a:t>Die Erzählbühne</a:t>
            </a:r>
          </a:p>
          <a:p>
            <a:pPr algn="just"/>
            <a:r>
              <a:rPr lang="de-DE" sz="2000" b="0" dirty="0"/>
              <a:t>Wie ist sie eingerichtet? Welche Figuren treten beim Beginn der Erzählung auf? Sind es menschliche Personen oder nicht-menschliche Lebewesen? Gibt es Angaben zur Zeitlichkeit? Ist die Erzählbühne als Räumlichkeit, das heißt durch Kulissen näher bestimmt? Ist sie mit Requisiten ausstaffiert?“ (Boothe 2022, S. 237; </a:t>
            </a:r>
            <a:r>
              <a:rPr lang="de-DE" sz="2000" b="0" dirty="0" err="1"/>
              <a:t>Herv</a:t>
            </a:r>
            <a:r>
              <a:rPr lang="de-DE" sz="2000" b="0" dirty="0"/>
              <a:t>. im Orig.)</a:t>
            </a:r>
          </a:p>
          <a:p>
            <a:pPr algn="just"/>
            <a:r>
              <a:rPr lang="de-DE" sz="2000" dirty="0">
                <a:solidFill>
                  <a:schemeClr val="accent1"/>
                </a:solidFill>
              </a:rPr>
              <a:t>2. </a:t>
            </a:r>
            <a:r>
              <a:rPr lang="de-DE" sz="2000" b="1" dirty="0"/>
              <a:t>Bestimmung der auftretenden Figuren</a:t>
            </a:r>
          </a:p>
          <a:p>
            <a:pPr algn="just"/>
            <a:r>
              <a:rPr lang="de-DE" sz="2000" b="0" dirty="0"/>
              <a:t>Die Positionierung der Figuren nach Geschlecht, Verwandtschaft, Vertrautheit, Status.“ (Boothe 2022, S. 237; </a:t>
            </a:r>
            <a:r>
              <a:rPr lang="de-DE" sz="2000" b="0" dirty="0" err="1"/>
              <a:t>Herv</a:t>
            </a:r>
            <a:r>
              <a:rPr lang="de-DE" sz="2000" b="0" dirty="0"/>
              <a:t>. im Orig.)</a:t>
            </a:r>
          </a:p>
          <a:p>
            <a:pPr marL="285750" indent="-285750" algn="just">
              <a:lnSpc>
                <a:spcPct val="100000"/>
              </a:lnSpc>
              <a:spcAft>
                <a:spcPts val="150"/>
              </a:spcAft>
              <a:buSzPct val="100000"/>
              <a:buFont typeface="Arial" panose="020B0604020202020204" pitchFamily="34" charset="0"/>
              <a:buChar char="•"/>
            </a:pPr>
            <a:endParaRPr lang="de-DE" sz="2000" b="0" dirty="0"/>
          </a:p>
          <a:p>
            <a:pPr marL="285750" indent="-285750" algn="just">
              <a:lnSpc>
                <a:spcPct val="100000"/>
              </a:lnSpc>
              <a:spcAft>
                <a:spcPts val="150"/>
              </a:spcAft>
              <a:buSzPct val="100000"/>
              <a:buFont typeface="Arial" panose="020B0604020202020204" pitchFamily="34" charset="0"/>
              <a:buChar char="•"/>
            </a:pPr>
            <a:endParaRPr lang="de-DE" sz="1600" b="0" dirty="0"/>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8D694540-80AF-9FFD-B76C-E990E7E6EE8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5AFDF2A-E6F5-E5A4-3543-3CF8382FED2D}"/>
              </a:ext>
            </a:extLst>
          </p:cNvPr>
          <p:cNvSpPr>
            <a:spLocks noGrp="1"/>
          </p:cNvSpPr>
          <p:nvPr>
            <p:ph type="sldNum" sz="quarter" idx="12"/>
          </p:nvPr>
        </p:nvSpPr>
        <p:spPr/>
        <p:txBody>
          <a:bodyPr/>
          <a:lstStyle/>
          <a:p>
            <a:fld id="{6C8FC03C-C266-4645-ABC5-645062898383}" type="slidenum">
              <a:rPr lang="de-DE" smtClean="0"/>
              <a:pPr/>
              <a:t>18</a:t>
            </a:fld>
            <a:r>
              <a:rPr lang="de-DE"/>
              <a:t> </a:t>
            </a:r>
            <a:endParaRPr lang="de-DE" dirty="0"/>
          </a:p>
        </p:txBody>
      </p:sp>
      <p:cxnSp>
        <p:nvCxnSpPr>
          <p:cNvPr id="7" name="Gerader Verbinder 6">
            <a:extLst>
              <a:ext uri="{FF2B5EF4-FFF2-40B4-BE49-F238E27FC236}">
                <a16:creationId xmlns:a16="http://schemas.microsoft.com/office/drawing/2014/main" id="{989554C9-3067-599B-34D7-F615BBCE0B2E}"/>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17" name="Inhaltsplatzhalter 2">
            <a:extLst>
              <a:ext uri="{FF2B5EF4-FFF2-40B4-BE49-F238E27FC236}">
                <a16:creationId xmlns:a16="http://schemas.microsoft.com/office/drawing/2014/main" id="{F3902687-DAD5-6F8C-6355-6DE0C35E01EA}"/>
              </a:ext>
            </a:extLst>
          </p:cNvPr>
          <p:cNvSpPr txBox="1">
            <a:spLocks/>
          </p:cNvSpPr>
          <p:nvPr/>
        </p:nvSpPr>
        <p:spPr>
          <a:xfrm>
            <a:off x="449764" y="1210745"/>
            <a:ext cx="8244472" cy="2936386"/>
          </a:xfrm>
          <a:prstGeom prst="rect">
            <a:avLst/>
          </a:prstGeom>
        </p:spPr>
        <p:txBody>
          <a:bodyPr vert="horz" lIns="0" tIns="0" rIns="0" bIns="0" rtlCol="0" anchor="t" anchorCtr="0">
            <a:noAutofit/>
          </a:bodyPr>
          <a:lst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2pPr>
            <a:lvl3pPr marL="234000" indent="-234000" algn="l" defTabSz="234000" rtl="0" eaLnBrk="1" latinLnBrk="0" hangingPunct="1">
              <a:lnSpc>
                <a:spcPts val="1800"/>
              </a:lnSpc>
              <a:spcBef>
                <a:spcPts val="0"/>
              </a:spcBef>
              <a:spcAft>
                <a:spcPts val="600"/>
              </a:spcAft>
              <a:buClr>
                <a:schemeClr val="bg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3pPr>
            <a:lvl4pPr marL="468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4pPr>
            <a:lvl5pPr marL="702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5pPr>
            <a:lvl6pPr marL="0" indent="0" algn="l" defTabSz="234000" rtl="0" eaLnBrk="1" latinLnBrk="0" hangingPunct="1">
              <a:lnSpc>
                <a:spcPts val="1800"/>
              </a:lnSpc>
              <a:spcBef>
                <a:spcPts val="0"/>
              </a:spcBef>
              <a:spcAft>
                <a:spcPts val="600"/>
              </a:spcAft>
              <a:buSzPct val="75000"/>
              <a:buFont typeface="+mj-lt"/>
              <a:buNone/>
              <a:tabLst>
                <a:tab pos="234000" algn="l"/>
              </a:tabLst>
              <a:defRPr sz="1500" kern="1200" baseline="0">
                <a:solidFill>
                  <a:schemeClr val="tx2"/>
                </a:solidFill>
                <a:latin typeface="+mn-lt"/>
                <a:ea typeface="+mn-ea"/>
                <a:cs typeface="+mn-cs"/>
              </a:defRPr>
            </a:lvl6pPr>
            <a:lvl7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7pPr>
            <a:lvl8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8pPr>
            <a:lvl9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9pPr>
          </a:lstStyle>
          <a:p>
            <a:pPr marL="0" lvl="2" indent="0" algn="just">
              <a:lnSpc>
                <a:spcPct val="100000"/>
              </a:lnSpc>
              <a:spcAft>
                <a:spcPts val="0"/>
              </a:spcAft>
              <a:buNone/>
            </a:pPr>
            <a:r>
              <a:rPr lang="de-DE" sz="1800" b="1" u="sng" dirty="0" err="1"/>
              <a:t>Narrationsanalyse</a:t>
            </a:r>
            <a:r>
              <a:rPr lang="de-DE" sz="1800" b="1" u="sng" dirty="0"/>
              <a:t> nach B. Boothe:</a:t>
            </a:r>
          </a:p>
        </p:txBody>
      </p:sp>
    </p:spTree>
    <p:extLst>
      <p:ext uri="{BB962C8B-B14F-4D97-AF65-F5344CB8AC3E}">
        <p14:creationId xmlns:p14="http://schemas.microsoft.com/office/powerpoint/2010/main" val="28852523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0819B-527C-464F-B5F5-DAF595533A4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6A43901-7BC3-6690-1AB0-CFECE57B5920}"/>
              </a:ext>
            </a:extLst>
          </p:cNvPr>
          <p:cNvSpPr>
            <a:spLocks noGrp="1"/>
          </p:cNvSpPr>
          <p:nvPr>
            <p:ph type="title"/>
          </p:nvPr>
        </p:nvSpPr>
        <p:spPr>
          <a:xfrm>
            <a:off x="567751" y="167812"/>
            <a:ext cx="7560000" cy="468000"/>
          </a:xfrm>
        </p:spPr>
        <p:txBody>
          <a:bodyPr/>
          <a:lstStyle/>
          <a:p>
            <a:pPr algn="ctr"/>
            <a:r>
              <a:rPr lang="de-DE" sz="2400" b="1" dirty="0">
                <a:solidFill>
                  <a:schemeClr val="bg2"/>
                </a:solidFill>
              </a:rPr>
              <a:t>4. </a:t>
            </a:r>
            <a:r>
              <a:rPr lang="de-DE" sz="2400" b="1" dirty="0" err="1">
                <a:solidFill>
                  <a:schemeClr val="bg2"/>
                </a:solidFill>
              </a:rPr>
              <a:t>Narrationsanalyse</a:t>
            </a:r>
            <a:r>
              <a:rPr lang="de-DE" sz="2400" b="1" dirty="0">
                <a:solidFill>
                  <a:schemeClr val="bg2"/>
                </a:solidFill>
              </a:rPr>
              <a:t>: Exemplarisches methodisches Vorgehen</a:t>
            </a:r>
            <a:br>
              <a:rPr lang="de-DE" sz="2400" b="0" dirty="0">
                <a:solidFill>
                  <a:schemeClr val="tx2">
                    <a:lumMod val="90000"/>
                    <a:lumOff val="10000"/>
                  </a:schemeClr>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40219049-705C-7DA7-F2EF-0A2143BE4C44}"/>
              </a:ext>
            </a:extLst>
          </p:cNvPr>
          <p:cNvSpPr>
            <a:spLocks noGrp="1"/>
          </p:cNvSpPr>
          <p:nvPr>
            <p:ph idx="1"/>
          </p:nvPr>
        </p:nvSpPr>
        <p:spPr>
          <a:xfrm>
            <a:off x="450000" y="1339337"/>
            <a:ext cx="8244472" cy="2936386"/>
          </a:xfrm>
        </p:spPr>
        <p:txBody>
          <a:bodyPr/>
          <a:lstStyle/>
          <a:p>
            <a:pPr algn="just">
              <a:lnSpc>
                <a:spcPct val="100000"/>
              </a:lnSpc>
              <a:spcAft>
                <a:spcPts val="150"/>
              </a:spcAft>
              <a:buSzPct val="100000"/>
            </a:pPr>
            <a:endParaRPr lang="de-DE" sz="2400" dirty="0"/>
          </a:p>
          <a:p>
            <a:pPr algn="just">
              <a:lnSpc>
                <a:spcPct val="100000"/>
              </a:lnSpc>
              <a:spcAft>
                <a:spcPts val="150"/>
              </a:spcAft>
              <a:buSzPct val="100000"/>
            </a:pPr>
            <a:r>
              <a:rPr lang="de-DE" sz="1800" b="0" dirty="0">
                <a:solidFill>
                  <a:schemeClr val="accent1"/>
                </a:solidFill>
              </a:rPr>
              <a:t>3. </a:t>
            </a:r>
            <a:r>
              <a:rPr lang="de-DE" sz="1800" dirty="0"/>
              <a:t>Rekonstruktion der Erzählorganisation: </a:t>
            </a:r>
            <a:r>
              <a:rPr lang="de-DE" sz="1800" b="0" dirty="0"/>
              <a:t>- Von der Einleitung über Spannungskurve zu Höhepunkt und Abschluss. - Orientierung, Komplikation, Evaluation, Abschluss, Koda.</a:t>
            </a:r>
          </a:p>
          <a:p>
            <a:pPr algn="just">
              <a:lnSpc>
                <a:spcPct val="100000"/>
              </a:lnSpc>
              <a:spcAft>
                <a:spcPts val="150"/>
              </a:spcAft>
              <a:buSzPct val="100000"/>
            </a:pPr>
            <a:r>
              <a:rPr lang="de-DE" sz="1800" b="0" dirty="0">
                <a:solidFill>
                  <a:schemeClr val="accent1"/>
                </a:solidFill>
              </a:rPr>
              <a:t>4. </a:t>
            </a:r>
            <a:r>
              <a:rPr lang="de-DE" sz="1800" dirty="0"/>
              <a:t>Akteure und Nicht-Akteure: </a:t>
            </a:r>
            <a:r>
              <a:rPr lang="de-DE" sz="1800" b="0" dirty="0"/>
              <a:t>- Verteilung der </a:t>
            </a:r>
            <a:r>
              <a:rPr lang="de-DE" sz="1800" b="0" dirty="0" err="1"/>
              <a:t>Agentivität</a:t>
            </a:r>
            <a:r>
              <a:rPr lang="de-DE" sz="1800" b="0" dirty="0"/>
              <a:t> der Figuren. - Wechsel der </a:t>
            </a:r>
            <a:r>
              <a:rPr lang="de-DE" sz="1800" b="0" dirty="0" err="1"/>
              <a:t>Akteurspositionen</a:t>
            </a:r>
            <a:r>
              <a:rPr lang="de-DE" sz="1800" b="0" dirty="0"/>
              <a:t> im Erzählverlauf. </a:t>
            </a:r>
          </a:p>
          <a:p>
            <a:pPr algn="just">
              <a:lnSpc>
                <a:spcPct val="100000"/>
              </a:lnSpc>
              <a:spcAft>
                <a:spcPts val="150"/>
              </a:spcAft>
              <a:buSzPct val="100000"/>
            </a:pPr>
            <a:r>
              <a:rPr lang="de-DE" sz="1800" b="0" dirty="0">
                <a:solidFill>
                  <a:schemeClr val="accent1"/>
                </a:solidFill>
              </a:rPr>
              <a:t>5. </a:t>
            </a:r>
            <a:r>
              <a:rPr lang="de-DE" sz="1800" dirty="0"/>
              <a:t>Bauplan der Handlungsorganisation: </a:t>
            </a:r>
            <a:r>
              <a:rPr lang="de-DE" sz="1800" b="0" dirty="0"/>
              <a:t>- Beweggründe und Ziel der Handlungen. - Entwicklung von Spannungsbogen und Konfliktdynamik. - Sympathie der Rezipienten mit dem Helden/der Heldin.</a:t>
            </a:r>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C600ACF9-B9C0-31DC-681F-4CE46A6CB18E}"/>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64E6FAE2-B7DF-2C54-7780-86088EFDAFEB}"/>
              </a:ext>
            </a:extLst>
          </p:cNvPr>
          <p:cNvSpPr>
            <a:spLocks noGrp="1"/>
          </p:cNvSpPr>
          <p:nvPr>
            <p:ph type="sldNum" sz="quarter" idx="12"/>
          </p:nvPr>
        </p:nvSpPr>
        <p:spPr/>
        <p:txBody>
          <a:bodyPr/>
          <a:lstStyle/>
          <a:p>
            <a:fld id="{6C8FC03C-C266-4645-ABC5-645062898383}" type="slidenum">
              <a:rPr lang="de-DE" smtClean="0"/>
              <a:pPr/>
              <a:t>19</a:t>
            </a:fld>
            <a:r>
              <a:rPr lang="de-DE"/>
              <a:t> </a:t>
            </a:r>
            <a:endParaRPr lang="de-DE" dirty="0"/>
          </a:p>
        </p:txBody>
      </p:sp>
      <p:cxnSp>
        <p:nvCxnSpPr>
          <p:cNvPr id="7" name="Gerader Verbinder 6">
            <a:extLst>
              <a:ext uri="{FF2B5EF4-FFF2-40B4-BE49-F238E27FC236}">
                <a16:creationId xmlns:a16="http://schemas.microsoft.com/office/drawing/2014/main" id="{071B72BB-2338-E211-B249-CD3E56BBD4E5}"/>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17" name="Inhaltsplatzhalter 2">
            <a:extLst>
              <a:ext uri="{FF2B5EF4-FFF2-40B4-BE49-F238E27FC236}">
                <a16:creationId xmlns:a16="http://schemas.microsoft.com/office/drawing/2014/main" id="{BF91B211-58ED-503E-07A9-D83BA1BAA299}"/>
              </a:ext>
            </a:extLst>
          </p:cNvPr>
          <p:cNvSpPr txBox="1">
            <a:spLocks/>
          </p:cNvSpPr>
          <p:nvPr/>
        </p:nvSpPr>
        <p:spPr>
          <a:xfrm>
            <a:off x="449764" y="1210745"/>
            <a:ext cx="8244472" cy="2936386"/>
          </a:xfrm>
          <a:prstGeom prst="rect">
            <a:avLst/>
          </a:prstGeom>
        </p:spPr>
        <p:txBody>
          <a:bodyPr vert="horz" lIns="0" tIns="0" rIns="0" bIns="0" rtlCol="0" anchor="t" anchorCtr="0">
            <a:noAutofit/>
          </a:bodyPr>
          <a:lst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2pPr>
            <a:lvl3pPr marL="234000" indent="-234000" algn="l" defTabSz="234000" rtl="0" eaLnBrk="1" latinLnBrk="0" hangingPunct="1">
              <a:lnSpc>
                <a:spcPts val="1800"/>
              </a:lnSpc>
              <a:spcBef>
                <a:spcPts val="0"/>
              </a:spcBef>
              <a:spcAft>
                <a:spcPts val="600"/>
              </a:spcAft>
              <a:buClr>
                <a:schemeClr val="bg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3pPr>
            <a:lvl4pPr marL="468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4pPr>
            <a:lvl5pPr marL="702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5pPr>
            <a:lvl6pPr marL="0" indent="0" algn="l" defTabSz="234000" rtl="0" eaLnBrk="1" latinLnBrk="0" hangingPunct="1">
              <a:lnSpc>
                <a:spcPts val="1800"/>
              </a:lnSpc>
              <a:spcBef>
                <a:spcPts val="0"/>
              </a:spcBef>
              <a:spcAft>
                <a:spcPts val="600"/>
              </a:spcAft>
              <a:buSzPct val="75000"/>
              <a:buFont typeface="+mj-lt"/>
              <a:buNone/>
              <a:tabLst>
                <a:tab pos="234000" algn="l"/>
              </a:tabLst>
              <a:defRPr sz="1500" kern="1200" baseline="0">
                <a:solidFill>
                  <a:schemeClr val="tx2"/>
                </a:solidFill>
                <a:latin typeface="+mn-lt"/>
                <a:ea typeface="+mn-ea"/>
                <a:cs typeface="+mn-cs"/>
              </a:defRPr>
            </a:lvl6pPr>
            <a:lvl7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7pPr>
            <a:lvl8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8pPr>
            <a:lvl9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9pPr>
          </a:lstStyle>
          <a:p>
            <a:pPr marL="0" lvl="2" indent="0" algn="just">
              <a:lnSpc>
                <a:spcPct val="100000"/>
              </a:lnSpc>
              <a:spcAft>
                <a:spcPts val="0"/>
              </a:spcAft>
              <a:buNone/>
            </a:pPr>
            <a:r>
              <a:rPr lang="de-DE" sz="1800" b="1" u="sng" dirty="0" err="1"/>
              <a:t>Narrationsanalyse</a:t>
            </a:r>
            <a:r>
              <a:rPr lang="de-DE" sz="1800" b="1" u="sng" dirty="0"/>
              <a:t> nach B. Boothe:</a:t>
            </a:r>
          </a:p>
        </p:txBody>
      </p:sp>
    </p:spTree>
    <p:extLst>
      <p:ext uri="{BB962C8B-B14F-4D97-AF65-F5344CB8AC3E}">
        <p14:creationId xmlns:p14="http://schemas.microsoft.com/office/powerpoint/2010/main" val="3670763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684EE-DF22-D11A-B59F-4A97805332E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E7095B-C7B0-BC4B-9FD4-2AA6BEE294E0}"/>
              </a:ext>
            </a:extLst>
          </p:cNvPr>
          <p:cNvSpPr>
            <a:spLocks noGrp="1"/>
          </p:cNvSpPr>
          <p:nvPr>
            <p:ph type="title"/>
          </p:nvPr>
        </p:nvSpPr>
        <p:spPr/>
        <p:txBody>
          <a:bodyPr/>
          <a:lstStyle/>
          <a:p>
            <a:pPr algn="ctr"/>
            <a:r>
              <a:rPr lang="de-DE" b="1" dirty="0">
                <a:solidFill>
                  <a:schemeClr val="bg2"/>
                </a:solidFill>
              </a:rPr>
              <a:t>Wiederholung der Vorlesungsinhalte</a:t>
            </a:r>
          </a:p>
        </p:txBody>
      </p:sp>
      <p:sp>
        <p:nvSpPr>
          <p:cNvPr id="3" name="Inhaltsplatzhalter 2">
            <a:extLst>
              <a:ext uri="{FF2B5EF4-FFF2-40B4-BE49-F238E27FC236}">
                <a16:creationId xmlns:a16="http://schemas.microsoft.com/office/drawing/2014/main" id="{D631F833-69AD-277F-DF78-9140C1892610}"/>
              </a:ext>
            </a:extLst>
          </p:cNvPr>
          <p:cNvSpPr>
            <a:spLocks noGrp="1"/>
          </p:cNvSpPr>
          <p:nvPr>
            <p:ph idx="1"/>
          </p:nvPr>
        </p:nvSpPr>
        <p:spPr>
          <a:xfrm>
            <a:off x="591260" y="1563638"/>
            <a:ext cx="7560000" cy="2936386"/>
          </a:xfrm>
        </p:spPr>
        <p:txBody>
          <a:bodyPr/>
          <a:lstStyle/>
          <a:p>
            <a:pPr marL="342900" indent="-342900" algn="just">
              <a:lnSpc>
                <a:spcPct val="100000"/>
              </a:lnSpc>
              <a:buSzPct val="100000"/>
              <a:buFont typeface="+mj-lt"/>
              <a:buAutoNum type="arabicPeriod"/>
            </a:pPr>
            <a:r>
              <a:rPr lang="de-DE" sz="2000" b="0" dirty="0" err="1">
                <a:solidFill>
                  <a:schemeClr val="tx2">
                    <a:lumMod val="90000"/>
                    <a:lumOff val="10000"/>
                  </a:schemeClr>
                </a:solidFill>
              </a:rPr>
              <a:t>Metaphernanalyse</a:t>
            </a:r>
            <a:r>
              <a:rPr lang="de-DE" sz="2000" b="0" dirty="0">
                <a:solidFill>
                  <a:schemeClr val="tx2">
                    <a:lumMod val="90000"/>
                    <a:lumOff val="10000"/>
                  </a:schemeClr>
                </a:solidFill>
              </a:rPr>
              <a:t>: Theoretische Zugänge</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Systematische </a:t>
            </a:r>
            <a:r>
              <a:rPr lang="de-DE" sz="2000" b="0" dirty="0" err="1">
                <a:solidFill>
                  <a:schemeClr val="tx2">
                    <a:lumMod val="90000"/>
                    <a:lumOff val="10000"/>
                  </a:schemeClr>
                </a:solidFill>
              </a:rPr>
              <a:t>Metaphernanalyse</a:t>
            </a:r>
            <a:r>
              <a:rPr lang="de-DE" sz="2000" b="0" dirty="0">
                <a:solidFill>
                  <a:schemeClr val="tx2">
                    <a:lumMod val="90000"/>
                    <a:lumOff val="10000"/>
                  </a:schemeClr>
                </a:solidFill>
              </a:rPr>
              <a:t>: Methodisches Vorgehen</a:t>
            </a:r>
          </a:p>
          <a:p>
            <a:pPr marL="342900" indent="-342900" algn="just">
              <a:lnSpc>
                <a:spcPct val="100000"/>
              </a:lnSpc>
              <a:buSzPct val="100000"/>
              <a:buFont typeface="+mj-lt"/>
              <a:buAutoNum type="arabicPeriod"/>
            </a:pPr>
            <a:r>
              <a:rPr lang="de-DE" sz="2000" b="0" dirty="0" err="1">
                <a:solidFill>
                  <a:schemeClr val="tx2">
                    <a:lumMod val="90000"/>
                    <a:lumOff val="10000"/>
                  </a:schemeClr>
                </a:solidFill>
              </a:rPr>
              <a:t>Narrationsanalyse</a:t>
            </a:r>
            <a:r>
              <a:rPr lang="de-DE" sz="2000" b="0" dirty="0">
                <a:solidFill>
                  <a:schemeClr val="tx2">
                    <a:lumMod val="90000"/>
                    <a:lumOff val="10000"/>
                  </a:schemeClr>
                </a:solidFill>
              </a:rPr>
              <a:t>: Kursorische Anmerkungen zum Hintergrund</a:t>
            </a:r>
          </a:p>
          <a:p>
            <a:pPr marL="342900" indent="-342900" algn="just">
              <a:lnSpc>
                <a:spcPct val="100000"/>
              </a:lnSpc>
              <a:buSzPct val="100000"/>
              <a:buFont typeface="+mj-lt"/>
              <a:buAutoNum type="arabicPeriod"/>
            </a:pPr>
            <a:r>
              <a:rPr lang="de-DE" sz="2000" b="0" dirty="0" err="1">
                <a:solidFill>
                  <a:schemeClr val="tx2">
                    <a:lumMod val="90000"/>
                    <a:lumOff val="10000"/>
                  </a:schemeClr>
                </a:solidFill>
              </a:rPr>
              <a:t>Narrationsanalyse</a:t>
            </a:r>
            <a:r>
              <a:rPr lang="de-DE" sz="2000" b="0" dirty="0">
                <a:solidFill>
                  <a:schemeClr val="tx2">
                    <a:lumMod val="90000"/>
                    <a:lumOff val="10000"/>
                  </a:schemeClr>
                </a:solidFill>
              </a:rPr>
              <a:t>: Exemplarisches methodisches Vorgehen</a:t>
            </a:r>
          </a:p>
          <a:p>
            <a:pPr algn="just">
              <a:lnSpc>
                <a:spcPct val="100000"/>
              </a:lnSpc>
              <a:buSzPct val="100000"/>
            </a:pPr>
            <a:endParaRPr lang="de-DE" sz="2000" b="0" dirty="0">
              <a:solidFill>
                <a:schemeClr val="tx2">
                  <a:lumMod val="90000"/>
                  <a:lumOff val="10000"/>
                </a:schemeClr>
              </a:solidFill>
            </a:endParaRPr>
          </a:p>
          <a:p>
            <a:pPr marL="342900" indent="-342900" algn="just">
              <a:lnSpc>
                <a:spcPct val="100000"/>
              </a:lnSpc>
              <a:buSzPct val="100000"/>
              <a:buFont typeface="+mj-lt"/>
              <a:buAutoNum type="arabicPeriod"/>
            </a:pPr>
            <a:endParaRPr lang="de-DE" sz="20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03FE2C83-3027-0CD6-3994-409B78C6D02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8CFDC28-136B-929C-565F-AEF8CBB45D2A}"/>
              </a:ext>
            </a:extLst>
          </p:cNvPr>
          <p:cNvSpPr>
            <a:spLocks noGrp="1"/>
          </p:cNvSpPr>
          <p:nvPr>
            <p:ph type="sldNum" sz="quarter" idx="12"/>
          </p:nvPr>
        </p:nvSpPr>
        <p:spPr/>
        <p:txBody>
          <a:bodyPr/>
          <a:lstStyle/>
          <a:p>
            <a:fld id="{6C8FC03C-C266-4645-ABC5-645062898383}" type="slidenum">
              <a:rPr lang="de-DE" smtClean="0"/>
              <a:pPr/>
              <a:t>2</a:t>
            </a:fld>
            <a:r>
              <a:rPr lang="de-DE"/>
              <a:t> </a:t>
            </a:r>
            <a:endParaRPr lang="de-DE" dirty="0"/>
          </a:p>
        </p:txBody>
      </p:sp>
      <p:cxnSp>
        <p:nvCxnSpPr>
          <p:cNvPr id="7" name="Gerader Verbinder 6">
            <a:extLst>
              <a:ext uri="{FF2B5EF4-FFF2-40B4-BE49-F238E27FC236}">
                <a16:creationId xmlns:a16="http://schemas.microsoft.com/office/drawing/2014/main" id="{625910E5-3F05-B6F4-9892-A663CF35E529}"/>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51527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CC7C3-A802-AD00-5A39-96A457A57F1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064816D-5AEF-0063-BAE2-7C4E6DC701E9}"/>
              </a:ext>
            </a:extLst>
          </p:cNvPr>
          <p:cNvSpPr>
            <a:spLocks noGrp="1"/>
          </p:cNvSpPr>
          <p:nvPr>
            <p:ph type="title"/>
          </p:nvPr>
        </p:nvSpPr>
        <p:spPr>
          <a:xfrm>
            <a:off x="567751" y="323332"/>
            <a:ext cx="7560000" cy="468000"/>
          </a:xfrm>
        </p:spPr>
        <p:txBody>
          <a:bodyPr/>
          <a:lstStyle/>
          <a:p>
            <a:pPr algn="ctr"/>
            <a:r>
              <a:rPr lang="de-DE" sz="3200" b="1" dirty="0">
                <a:solidFill>
                  <a:schemeClr val="bg2"/>
                </a:solidFill>
              </a:rPr>
              <a:t>Literatur</a:t>
            </a:r>
          </a:p>
        </p:txBody>
      </p:sp>
      <p:sp>
        <p:nvSpPr>
          <p:cNvPr id="3" name="Inhaltsplatzhalter 2">
            <a:extLst>
              <a:ext uri="{FF2B5EF4-FFF2-40B4-BE49-F238E27FC236}">
                <a16:creationId xmlns:a16="http://schemas.microsoft.com/office/drawing/2014/main" id="{82E793A9-D41E-79D9-F723-854B057F4010}"/>
              </a:ext>
            </a:extLst>
          </p:cNvPr>
          <p:cNvSpPr>
            <a:spLocks noGrp="1"/>
          </p:cNvSpPr>
          <p:nvPr>
            <p:ph idx="1"/>
          </p:nvPr>
        </p:nvSpPr>
        <p:spPr>
          <a:xfrm>
            <a:off x="324000" y="1103557"/>
            <a:ext cx="8568480" cy="2936386"/>
          </a:xfrm>
        </p:spPr>
        <p:txBody>
          <a:bodyPr/>
          <a:lstStyle/>
          <a:p>
            <a:pPr>
              <a:spcAft>
                <a:spcPts val="0"/>
              </a:spcAft>
            </a:pPr>
            <a:endParaRPr lang="de-DE" sz="1200" b="0" dirty="0"/>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1200" b="0" dirty="0">
              <a:solidFill>
                <a:schemeClr val="tx2">
                  <a:lumMod val="90000"/>
                  <a:lumOff val="10000"/>
                </a:schemeClr>
              </a:solidFill>
            </a:endParaRP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17EAC7BC-EF82-744D-3F6A-BCEA4B431BB1}"/>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9BCB026-6168-5BC6-9AD1-836AFBE06F29}"/>
              </a:ext>
            </a:extLst>
          </p:cNvPr>
          <p:cNvSpPr>
            <a:spLocks noGrp="1"/>
          </p:cNvSpPr>
          <p:nvPr>
            <p:ph type="sldNum" sz="quarter" idx="12"/>
          </p:nvPr>
        </p:nvSpPr>
        <p:spPr/>
        <p:txBody>
          <a:bodyPr/>
          <a:lstStyle/>
          <a:p>
            <a:fld id="{6C8FC03C-C266-4645-ABC5-645062898383}" type="slidenum">
              <a:rPr lang="de-DE" smtClean="0"/>
              <a:pPr/>
              <a:t>20</a:t>
            </a:fld>
            <a:r>
              <a:rPr lang="de-DE"/>
              <a:t> </a:t>
            </a:r>
            <a:endParaRPr lang="de-DE" dirty="0"/>
          </a:p>
        </p:txBody>
      </p:sp>
      <p:cxnSp>
        <p:nvCxnSpPr>
          <p:cNvPr id="7" name="Gerader Verbinder 6">
            <a:extLst>
              <a:ext uri="{FF2B5EF4-FFF2-40B4-BE49-F238E27FC236}">
                <a16:creationId xmlns:a16="http://schemas.microsoft.com/office/drawing/2014/main" id="{2035FF47-AFF9-69D2-B66C-6DDA62E97D84}"/>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
        <p:nvSpPr>
          <p:cNvPr id="8" name="Textfeld 7">
            <a:extLst>
              <a:ext uri="{FF2B5EF4-FFF2-40B4-BE49-F238E27FC236}">
                <a16:creationId xmlns:a16="http://schemas.microsoft.com/office/drawing/2014/main" id="{93B79F20-12AE-BF52-C0AB-44BE4F93C311}"/>
              </a:ext>
            </a:extLst>
          </p:cNvPr>
          <p:cNvSpPr txBox="1"/>
          <p:nvPr/>
        </p:nvSpPr>
        <p:spPr>
          <a:xfrm>
            <a:off x="324000" y="1183817"/>
            <a:ext cx="7935685" cy="2246769"/>
          </a:xfrm>
          <a:prstGeom prst="rect">
            <a:avLst/>
          </a:prstGeom>
          <a:noFill/>
        </p:spPr>
        <p:txBody>
          <a:bodyPr wrap="square">
            <a:spAutoFit/>
          </a:bodyPr>
          <a:lstStyle/>
          <a:p>
            <a:pPr algn="just"/>
            <a:r>
              <a:rPr lang="de-DE" sz="1400" dirty="0">
                <a:solidFill>
                  <a:schemeClr val="tx2"/>
                </a:solidFill>
              </a:rPr>
              <a:t>Boothe, B. (2022). </a:t>
            </a:r>
            <a:r>
              <a:rPr lang="de-DE" sz="1400" dirty="0" err="1">
                <a:solidFill>
                  <a:schemeClr val="tx2"/>
                </a:solidFill>
              </a:rPr>
              <a:t>Narrationsanalyse</a:t>
            </a:r>
            <a:r>
              <a:rPr lang="de-DE" sz="1400" dirty="0">
                <a:solidFill>
                  <a:schemeClr val="tx2"/>
                </a:solidFill>
              </a:rPr>
              <a:t>. In U. </a:t>
            </a:r>
            <a:r>
              <a:rPr lang="de-DE" sz="1400" dirty="0" err="1">
                <a:solidFill>
                  <a:schemeClr val="tx2"/>
                </a:solidFill>
              </a:rPr>
              <a:t>Wolfradt</a:t>
            </a:r>
            <a:r>
              <a:rPr lang="de-DE" sz="1400" dirty="0">
                <a:solidFill>
                  <a:schemeClr val="tx2"/>
                </a:solidFill>
              </a:rPr>
              <a:t>, L. </a:t>
            </a:r>
            <a:r>
              <a:rPr lang="de-DE" sz="1400" dirty="0" err="1">
                <a:solidFill>
                  <a:schemeClr val="tx2"/>
                </a:solidFill>
              </a:rPr>
              <a:t>Allolio-Näcke</a:t>
            </a:r>
            <a:r>
              <a:rPr lang="de-DE" sz="1400" dirty="0">
                <a:solidFill>
                  <a:schemeClr val="tx2"/>
                </a:solidFill>
              </a:rPr>
              <a:t> &amp; P. S. Ruppel (Hrsg.), Kulturpsychologie – Eine Einführung (S. 231–243). Wiesbaden: Springer. DOI: </a:t>
            </a:r>
            <a:r>
              <a:rPr lang="de-DE" sz="1400" dirty="0">
                <a:solidFill>
                  <a:schemeClr val="tx2"/>
                </a:solidFill>
                <a:hlinkClick r:id="rId3">
                  <a:extLst>
                    <a:ext uri="{A12FA001-AC4F-418D-AE19-62706E023703}">
                      <ahyp:hlinkClr xmlns:ahyp="http://schemas.microsoft.com/office/drawing/2018/hyperlinkcolor" val="tx"/>
                    </a:ext>
                  </a:extLst>
                </a:hlinkClick>
              </a:rPr>
              <a:t>https://doi.org/10.1007/978-3-658-37918-6_21</a:t>
            </a:r>
            <a:r>
              <a:rPr lang="de-DE" sz="1400" dirty="0">
                <a:solidFill>
                  <a:schemeClr val="tx2"/>
                </a:solidFill>
              </a:rPr>
              <a:t> </a:t>
            </a:r>
          </a:p>
          <a:p>
            <a:pPr algn="just"/>
            <a:r>
              <a:rPr lang="de-DE" sz="1400" dirty="0">
                <a:solidFill>
                  <a:schemeClr val="tx2"/>
                </a:solidFill>
              </a:rPr>
              <a:t>Buchholz, U., Schach, A. &amp; von der Haar, V. (2019). Werte und Metaphern in der Unternehmenskommunikation. Wiesbaden: Springer VS. DOI: </a:t>
            </a:r>
            <a:r>
              <a:rPr lang="de-DE" sz="1400" dirty="0">
                <a:solidFill>
                  <a:schemeClr val="tx2"/>
                </a:solidFill>
                <a:hlinkClick r:id="rId4">
                  <a:extLst>
                    <a:ext uri="{A12FA001-AC4F-418D-AE19-62706E023703}">
                      <ahyp:hlinkClr xmlns:ahyp="http://schemas.microsoft.com/office/drawing/2018/hyperlinkcolor" val="tx"/>
                    </a:ext>
                  </a:extLst>
                </a:hlinkClick>
              </a:rPr>
              <a:t>https://doi.org/10.1007/978-3-658-26449-9</a:t>
            </a:r>
            <a:r>
              <a:rPr lang="de-DE" sz="1400" dirty="0">
                <a:solidFill>
                  <a:schemeClr val="tx2"/>
                </a:solidFill>
              </a:rPr>
              <a:t> </a:t>
            </a:r>
          </a:p>
          <a:p>
            <a:pPr algn="just"/>
            <a:r>
              <a:rPr lang="de-DE" sz="1400" dirty="0" err="1">
                <a:solidFill>
                  <a:schemeClr val="tx2"/>
                </a:solidFill>
              </a:rPr>
              <a:t>Lakoff</a:t>
            </a:r>
            <a:r>
              <a:rPr lang="de-DE" sz="1400" dirty="0">
                <a:solidFill>
                  <a:schemeClr val="tx2"/>
                </a:solidFill>
              </a:rPr>
              <a:t>, G., &amp; Johnson, M. (2018). Leben in Metaphern (9. Aufl.). Heidelberg: Auer (Original: 1980).</a:t>
            </a:r>
          </a:p>
          <a:p>
            <a:pPr algn="just"/>
            <a:r>
              <a:rPr lang="de-DE" sz="1400" dirty="0">
                <a:solidFill>
                  <a:schemeClr val="tx2"/>
                </a:solidFill>
              </a:rPr>
              <a:t>Schmitt, R. (2022). </a:t>
            </a:r>
            <a:r>
              <a:rPr lang="de-DE" sz="1400" dirty="0" err="1">
                <a:solidFill>
                  <a:schemeClr val="tx2"/>
                </a:solidFill>
              </a:rPr>
              <a:t>Metaphernanalyse</a:t>
            </a:r>
            <a:r>
              <a:rPr lang="de-DE" sz="1400" dirty="0">
                <a:solidFill>
                  <a:schemeClr val="tx2"/>
                </a:solidFill>
              </a:rPr>
              <a:t>. In U. </a:t>
            </a:r>
            <a:r>
              <a:rPr lang="de-DE" sz="1400" dirty="0" err="1">
                <a:solidFill>
                  <a:schemeClr val="tx2"/>
                </a:solidFill>
              </a:rPr>
              <a:t>Wolfradt</a:t>
            </a:r>
            <a:r>
              <a:rPr lang="de-DE" sz="1400" dirty="0">
                <a:solidFill>
                  <a:schemeClr val="tx2"/>
                </a:solidFill>
              </a:rPr>
              <a:t>, L. </a:t>
            </a:r>
            <a:r>
              <a:rPr lang="de-DE" sz="1400" dirty="0" err="1">
                <a:solidFill>
                  <a:schemeClr val="tx2"/>
                </a:solidFill>
              </a:rPr>
              <a:t>Allolio-Näcke</a:t>
            </a:r>
            <a:r>
              <a:rPr lang="de-DE" sz="1400" dirty="0">
                <a:solidFill>
                  <a:schemeClr val="tx2"/>
                </a:solidFill>
              </a:rPr>
              <a:t> &amp; P. S. Ruppel (Hrsg.), Kulturpsychologie – Eine Einführung (S. 245–255). Wiesbaden: Springer. DOI: </a:t>
            </a:r>
            <a:r>
              <a:rPr lang="de-DE" sz="1400" dirty="0">
                <a:solidFill>
                  <a:schemeClr val="tx2"/>
                </a:solidFill>
                <a:hlinkClick r:id="rId5">
                  <a:extLst>
                    <a:ext uri="{A12FA001-AC4F-418D-AE19-62706E023703}">
                      <ahyp:hlinkClr xmlns:ahyp="http://schemas.microsoft.com/office/drawing/2018/hyperlinkcolor" val="tx"/>
                    </a:ext>
                  </a:extLst>
                </a:hlinkClick>
              </a:rPr>
              <a:t>https://doi.org/10.1007/978-3-658-37918-6_22</a:t>
            </a:r>
            <a:endParaRPr lang="de-DE" sz="1400" dirty="0">
              <a:solidFill>
                <a:schemeClr val="tx2"/>
              </a:solidFill>
            </a:endParaRPr>
          </a:p>
        </p:txBody>
      </p:sp>
    </p:spTree>
    <p:extLst>
      <p:ext uri="{BB962C8B-B14F-4D97-AF65-F5344CB8AC3E}">
        <p14:creationId xmlns:p14="http://schemas.microsoft.com/office/powerpoint/2010/main" val="836969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79941-63CA-A241-AB40-59D23B2B72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976258B-2D32-5B02-19C8-5BF2EA071817}"/>
              </a:ext>
            </a:extLst>
          </p:cNvPr>
          <p:cNvSpPr>
            <a:spLocks noGrp="1"/>
          </p:cNvSpPr>
          <p:nvPr>
            <p:ph type="title"/>
          </p:nvPr>
        </p:nvSpPr>
        <p:spPr>
          <a:xfrm>
            <a:off x="467999" y="396000"/>
            <a:ext cx="8225795" cy="468000"/>
          </a:xfrm>
        </p:spPr>
        <p:txBody>
          <a:bodyPr/>
          <a:lstStyle/>
          <a:p>
            <a:pPr algn="ctr"/>
            <a:r>
              <a:rPr lang="de-DE" sz="2400" b="1" dirty="0">
                <a:solidFill>
                  <a:schemeClr val="bg2"/>
                </a:solidFill>
              </a:rPr>
              <a:t>1. </a:t>
            </a:r>
            <a:r>
              <a:rPr lang="de-DE" sz="2400" b="1" dirty="0" err="1">
                <a:solidFill>
                  <a:schemeClr val="bg2"/>
                </a:solidFill>
              </a:rPr>
              <a:t>Metaphernanalyse</a:t>
            </a:r>
            <a:r>
              <a:rPr lang="de-DE" sz="2400" b="1" dirty="0">
                <a:solidFill>
                  <a:schemeClr val="bg2"/>
                </a:solidFill>
              </a:rPr>
              <a:t>: Theoretische Zugänge</a:t>
            </a:r>
            <a:br>
              <a:rPr lang="de-DE" sz="2400" b="0" dirty="0">
                <a:solidFill>
                  <a:schemeClr val="tx2">
                    <a:lumMod val="90000"/>
                    <a:lumOff val="10000"/>
                  </a:schemeClr>
                </a:solidFill>
              </a:rPr>
            </a:b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76CEC37C-F4FA-FCEF-1EAF-80559651BC18}"/>
              </a:ext>
            </a:extLst>
          </p:cNvPr>
          <p:cNvSpPr>
            <a:spLocks noGrp="1"/>
          </p:cNvSpPr>
          <p:nvPr>
            <p:ph idx="1"/>
          </p:nvPr>
        </p:nvSpPr>
        <p:spPr>
          <a:xfrm>
            <a:off x="449323" y="1203678"/>
            <a:ext cx="8244472" cy="2936386"/>
          </a:xfrm>
        </p:spPr>
        <p:txBody>
          <a:bodyPr/>
          <a:lstStyle/>
          <a:p>
            <a:pPr algn="just">
              <a:lnSpc>
                <a:spcPct val="100000"/>
              </a:lnSpc>
              <a:spcAft>
                <a:spcPts val="0"/>
              </a:spcAft>
              <a:buSzPct val="100000"/>
            </a:pPr>
            <a:endParaRPr lang="de-DE" sz="18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B6D19EEA-7CB0-5D70-B71A-373D2407F83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8901481-8159-4EF5-94BA-F61B7763F00C}"/>
              </a:ext>
            </a:extLst>
          </p:cNvPr>
          <p:cNvSpPr>
            <a:spLocks noGrp="1"/>
          </p:cNvSpPr>
          <p:nvPr>
            <p:ph type="sldNum" sz="quarter" idx="12"/>
          </p:nvPr>
        </p:nvSpPr>
        <p:spPr/>
        <p:txBody>
          <a:bodyPr/>
          <a:lstStyle/>
          <a:p>
            <a:fld id="{6C8FC03C-C266-4645-ABC5-645062898383}" type="slidenum">
              <a:rPr lang="de-DE" smtClean="0"/>
              <a:pPr/>
              <a:t>3</a:t>
            </a:fld>
            <a:r>
              <a:rPr lang="de-DE"/>
              <a:t> </a:t>
            </a:r>
            <a:endParaRPr lang="de-DE" dirty="0"/>
          </a:p>
        </p:txBody>
      </p:sp>
      <p:cxnSp>
        <p:nvCxnSpPr>
          <p:cNvPr id="7" name="Gerader Verbinder 6">
            <a:extLst>
              <a:ext uri="{FF2B5EF4-FFF2-40B4-BE49-F238E27FC236}">
                <a16:creationId xmlns:a16="http://schemas.microsoft.com/office/drawing/2014/main" id="{13E64745-F303-5084-A370-F2E759870FB1}"/>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pic>
        <p:nvPicPr>
          <p:cNvPr id="6" name="Grafik 5">
            <a:extLst>
              <a:ext uri="{FF2B5EF4-FFF2-40B4-BE49-F238E27FC236}">
                <a16:creationId xmlns:a16="http://schemas.microsoft.com/office/drawing/2014/main" id="{618D303F-E15F-3243-B985-E4B190F4595F}"/>
              </a:ext>
            </a:extLst>
          </p:cNvPr>
          <p:cNvPicPr>
            <a:picLocks noChangeAspect="1"/>
          </p:cNvPicPr>
          <p:nvPr/>
        </p:nvPicPr>
        <p:blipFill>
          <a:blip r:embed="rId3"/>
          <a:stretch>
            <a:fillRect/>
          </a:stretch>
        </p:blipFill>
        <p:spPr>
          <a:xfrm>
            <a:off x="428498" y="1279997"/>
            <a:ext cx="8242506" cy="2932430"/>
          </a:xfrm>
          <a:prstGeom prst="rect">
            <a:avLst/>
          </a:prstGeom>
        </p:spPr>
      </p:pic>
      <p:sp>
        <p:nvSpPr>
          <p:cNvPr id="9" name="Textfeld 8">
            <a:extLst>
              <a:ext uri="{FF2B5EF4-FFF2-40B4-BE49-F238E27FC236}">
                <a16:creationId xmlns:a16="http://schemas.microsoft.com/office/drawing/2014/main" id="{B2DEDAFD-7584-B273-4FDB-CBCDD1E9F490}"/>
              </a:ext>
            </a:extLst>
          </p:cNvPr>
          <p:cNvSpPr txBox="1"/>
          <p:nvPr/>
        </p:nvSpPr>
        <p:spPr>
          <a:xfrm>
            <a:off x="213808" y="1111149"/>
            <a:ext cx="8715502" cy="3354765"/>
          </a:xfrm>
          <a:prstGeom prst="rect">
            <a:avLst/>
          </a:prstGeom>
          <a:noFill/>
        </p:spPr>
        <p:txBody>
          <a:bodyPr wrap="square">
            <a:spAutoFit/>
          </a:bodyPr>
          <a:lstStyle/>
          <a:p>
            <a:pPr marL="285750" indent="-285750" algn="just">
              <a:buFont typeface="Arial" panose="020B0604020202020204" pitchFamily="34" charset="0"/>
              <a:buChar char="•"/>
            </a:pPr>
            <a:r>
              <a:rPr lang="de-DE" sz="1800" dirty="0">
                <a:solidFill>
                  <a:srgbClr val="002060"/>
                </a:solidFill>
              </a:rPr>
              <a:t>„Die </a:t>
            </a:r>
            <a:r>
              <a:rPr lang="de-DE" sz="1800" dirty="0" err="1">
                <a:solidFill>
                  <a:srgbClr val="002060"/>
                </a:solidFill>
              </a:rPr>
              <a:t>Metaphernanalyse</a:t>
            </a:r>
            <a:r>
              <a:rPr lang="de-DE" sz="1800" dirty="0">
                <a:solidFill>
                  <a:srgbClr val="002060"/>
                </a:solidFill>
              </a:rPr>
              <a:t> reflektiert Sprachbilder als wirkmächtige kulturelle Deutungsmuster, die früh von den Subjekten angeeignet und tradiert, aber auch neu interpretiert und verändert werden.“ (Schmitt 2022, S. 246)</a:t>
            </a:r>
          </a:p>
          <a:p>
            <a:pPr marL="285750" indent="-285750" algn="just">
              <a:buFont typeface="Arial" panose="020B0604020202020204" pitchFamily="34" charset="0"/>
              <a:buChar char="•"/>
            </a:pPr>
            <a:r>
              <a:rPr lang="de-DE" sz="1800" dirty="0">
                <a:solidFill>
                  <a:srgbClr val="002060"/>
                </a:solidFill>
              </a:rPr>
              <a:t>Metapher aus dem Altgriechischen „Übertragung“ (</a:t>
            </a:r>
            <a:r>
              <a:rPr lang="de-DE" sz="1800" dirty="0" err="1">
                <a:solidFill>
                  <a:srgbClr val="002060"/>
                </a:solidFill>
              </a:rPr>
              <a:t>metaphorá</a:t>
            </a:r>
            <a:r>
              <a:rPr lang="de-DE" sz="1800" dirty="0">
                <a:solidFill>
                  <a:srgbClr val="002060"/>
                </a:solidFill>
              </a:rPr>
              <a:t>)</a:t>
            </a:r>
          </a:p>
          <a:p>
            <a:pPr marL="285750" indent="-285750" algn="just">
              <a:buFont typeface="Arial" panose="020B0604020202020204" pitchFamily="34" charset="0"/>
              <a:buChar char="•"/>
            </a:pPr>
            <a:r>
              <a:rPr lang="de-DE" sz="1800" dirty="0">
                <a:solidFill>
                  <a:srgbClr val="002060"/>
                </a:solidFill>
              </a:rPr>
              <a:t>Erweitertes Verständnis von Metapher durch George </a:t>
            </a:r>
            <a:r>
              <a:rPr lang="de-DE" sz="1800" dirty="0" err="1">
                <a:solidFill>
                  <a:srgbClr val="002060"/>
                </a:solidFill>
              </a:rPr>
              <a:t>Lakoff</a:t>
            </a:r>
            <a:r>
              <a:rPr lang="de-DE" sz="1800" dirty="0">
                <a:solidFill>
                  <a:srgbClr val="002060"/>
                </a:solidFill>
              </a:rPr>
              <a:t> und Mark Johnson in der kognitiven Linguistik / kognitiven </a:t>
            </a:r>
            <a:r>
              <a:rPr lang="de-DE" sz="1800" dirty="0" err="1">
                <a:solidFill>
                  <a:srgbClr val="002060"/>
                </a:solidFill>
              </a:rPr>
              <a:t>Metapherntheorie</a:t>
            </a:r>
            <a:endParaRPr lang="de-DE" sz="1800" dirty="0">
              <a:solidFill>
                <a:srgbClr val="002060"/>
              </a:solidFill>
            </a:endParaRPr>
          </a:p>
          <a:p>
            <a:pPr marL="0" indent="0" algn="just">
              <a:buNone/>
            </a:pPr>
            <a:endParaRPr lang="de-DE" sz="1800" b="1" dirty="0">
              <a:solidFill>
                <a:srgbClr val="002060"/>
              </a:solidFill>
            </a:endParaRPr>
          </a:p>
          <a:p>
            <a:pPr marL="0" indent="0" algn="just">
              <a:buNone/>
            </a:pPr>
            <a:r>
              <a:rPr lang="de-DE" sz="1800" b="1" dirty="0">
                <a:solidFill>
                  <a:srgbClr val="002060"/>
                </a:solidFill>
              </a:rPr>
              <a:t>Definition:</a:t>
            </a:r>
          </a:p>
          <a:p>
            <a:pPr marL="0" indent="0" algn="just">
              <a:buNone/>
            </a:pPr>
            <a:r>
              <a:rPr lang="de-DE" sz="1800" dirty="0">
                <a:solidFill>
                  <a:srgbClr val="002060"/>
                </a:solidFill>
              </a:rPr>
              <a:t>„Das Wesen der Metapher besteht darin, </a:t>
            </a:r>
            <a:r>
              <a:rPr lang="de-DE" sz="1800" dirty="0" err="1">
                <a:solidFill>
                  <a:srgbClr val="002060"/>
                </a:solidFill>
              </a:rPr>
              <a:t>daß</a:t>
            </a:r>
            <a:r>
              <a:rPr lang="de-DE" sz="1800" dirty="0">
                <a:solidFill>
                  <a:srgbClr val="002060"/>
                </a:solidFill>
              </a:rPr>
              <a:t> wir durch sie eine Sache oder einen Vorgang in Begriffen einer anderen Sache bzw. eines anderen Vorgangs verstehen und erfahren können“ (</a:t>
            </a:r>
            <a:r>
              <a:rPr lang="de-DE" sz="1800" dirty="0" err="1">
                <a:solidFill>
                  <a:srgbClr val="002060"/>
                </a:solidFill>
              </a:rPr>
              <a:t>Lakoff</a:t>
            </a:r>
            <a:r>
              <a:rPr lang="de-DE" sz="1800" dirty="0">
                <a:solidFill>
                  <a:srgbClr val="002060"/>
                </a:solidFill>
              </a:rPr>
              <a:t> &amp; Johnson 2018, S. 13).</a:t>
            </a:r>
          </a:p>
          <a:p>
            <a:pPr marL="285750" indent="-285750" algn="just">
              <a:buFont typeface="Arial" panose="020B0604020202020204" pitchFamily="34" charset="0"/>
              <a:buChar char="•"/>
            </a:pPr>
            <a:endParaRPr lang="de-DE" sz="1400" dirty="0"/>
          </a:p>
        </p:txBody>
      </p:sp>
    </p:spTree>
    <p:extLst>
      <p:ext uri="{BB962C8B-B14F-4D97-AF65-F5344CB8AC3E}">
        <p14:creationId xmlns:p14="http://schemas.microsoft.com/office/powerpoint/2010/main" val="176049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4AE4D-24B3-3B0D-D099-B979AD94F00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2976E7D-AD43-6FF4-263F-1153F090A081}"/>
              </a:ext>
            </a:extLst>
          </p:cNvPr>
          <p:cNvSpPr>
            <a:spLocks noGrp="1"/>
          </p:cNvSpPr>
          <p:nvPr>
            <p:ph type="title"/>
          </p:nvPr>
        </p:nvSpPr>
        <p:spPr>
          <a:xfrm>
            <a:off x="467999" y="396000"/>
            <a:ext cx="8225795" cy="468000"/>
          </a:xfrm>
        </p:spPr>
        <p:txBody>
          <a:bodyPr/>
          <a:lstStyle/>
          <a:p>
            <a:pPr algn="ctr"/>
            <a:r>
              <a:rPr lang="de-DE" sz="2400" b="1" dirty="0">
                <a:solidFill>
                  <a:schemeClr val="bg2"/>
                </a:solidFill>
              </a:rPr>
              <a:t>1. </a:t>
            </a:r>
            <a:r>
              <a:rPr lang="de-DE" sz="2400" b="1" dirty="0" err="1">
                <a:solidFill>
                  <a:schemeClr val="bg2"/>
                </a:solidFill>
              </a:rPr>
              <a:t>Metaphernanalyse</a:t>
            </a:r>
            <a:r>
              <a:rPr lang="de-DE" sz="2400" b="1" dirty="0">
                <a:solidFill>
                  <a:schemeClr val="bg2"/>
                </a:solidFill>
              </a:rPr>
              <a:t>: Theoretische Zugänge</a:t>
            </a:r>
            <a:br>
              <a:rPr lang="de-DE" sz="2400" b="0" dirty="0">
                <a:solidFill>
                  <a:schemeClr val="tx2">
                    <a:lumMod val="90000"/>
                    <a:lumOff val="10000"/>
                  </a:schemeClr>
                </a:solidFill>
              </a:rPr>
            </a:b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2083F385-30F3-A62D-FC4F-B291A2EA64B1}"/>
              </a:ext>
            </a:extLst>
          </p:cNvPr>
          <p:cNvSpPr>
            <a:spLocks noGrp="1"/>
          </p:cNvSpPr>
          <p:nvPr>
            <p:ph idx="1"/>
          </p:nvPr>
        </p:nvSpPr>
        <p:spPr>
          <a:xfrm>
            <a:off x="449323" y="1203678"/>
            <a:ext cx="8244472" cy="2936386"/>
          </a:xfrm>
        </p:spPr>
        <p:txBody>
          <a:bodyPr/>
          <a:lstStyle/>
          <a:p>
            <a:pPr algn="just">
              <a:lnSpc>
                <a:spcPct val="100000"/>
              </a:lnSpc>
              <a:spcAft>
                <a:spcPts val="0"/>
              </a:spcAft>
              <a:buSzPct val="100000"/>
            </a:pPr>
            <a:endParaRPr lang="de-DE" sz="18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17937D9B-65CC-B679-4EAE-9F3238D785EE}"/>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27556B0-155D-7C74-37EA-392FC7A3FDE7}"/>
              </a:ext>
            </a:extLst>
          </p:cNvPr>
          <p:cNvSpPr>
            <a:spLocks noGrp="1"/>
          </p:cNvSpPr>
          <p:nvPr>
            <p:ph type="sldNum" sz="quarter" idx="12"/>
          </p:nvPr>
        </p:nvSpPr>
        <p:spPr/>
        <p:txBody>
          <a:bodyPr/>
          <a:lstStyle/>
          <a:p>
            <a:fld id="{6C8FC03C-C266-4645-ABC5-645062898383}" type="slidenum">
              <a:rPr lang="de-DE" smtClean="0"/>
              <a:pPr/>
              <a:t>4</a:t>
            </a:fld>
            <a:r>
              <a:rPr lang="de-DE"/>
              <a:t> </a:t>
            </a:r>
            <a:endParaRPr lang="de-DE" dirty="0"/>
          </a:p>
        </p:txBody>
      </p:sp>
      <p:cxnSp>
        <p:nvCxnSpPr>
          <p:cNvPr id="7" name="Gerader Verbinder 6">
            <a:extLst>
              <a:ext uri="{FF2B5EF4-FFF2-40B4-BE49-F238E27FC236}">
                <a16:creationId xmlns:a16="http://schemas.microsoft.com/office/drawing/2014/main" id="{DD7F6B88-807D-EF30-FD4E-D13B67E8BEEB}"/>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pic>
        <p:nvPicPr>
          <p:cNvPr id="6" name="Grafik 5">
            <a:extLst>
              <a:ext uri="{FF2B5EF4-FFF2-40B4-BE49-F238E27FC236}">
                <a16:creationId xmlns:a16="http://schemas.microsoft.com/office/drawing/2014/main" id="{9D3CF530-EE22-D60E-14E6-9B2FF94851DD}"/>
              </a:ext>
            </a:extLst>
          </p:cNvPr>
          <p:cNvPicPr>
            <a:picLocks noChangeAspect="1"/>
          </p:cNvPicPr>
          <p:nvPr/>
        </p:nvPicPr>
        <p:blipFill>
          <a:blip r:embed="rId3"/>
          <a:stretch>
            <a:fillRect/>
          </a:stretch>
        </p:blipFill>
        <p:spPr>
          <a:xfrm>
            <a:off x="428498" y="1279997"/>
            <a:ext cx="8242506" cy="2932430"/>
          </a:xfrm>
          <a:prstGeom prst="rect">
            <a:avLst/>
          </a:prstGeom>
        </p:spPr>
      </p:pic>
      <p:sp>
        <p:nvSpPr>
          <p:cNvPr id="9" name="Textfeld 8">
            <a:extLst>
              <a:ext uri="{FF2B5EF4-FFF2-40B4-BE49-F238E27FC236}">
                <a16:creationId xmlns:a16="http://schemas.microsoft.com/office/drawing/2014/main" id="{3D34D30E-7227-1D45-6EAD-A408B98D23BF}"/>
              </a:ext>
            </a:extLst>
          </p:cNvPr>
          <p:cNvSpPr txBox="1"/>
          <p:nvPr/>
        </p:nvSpPr>
        <p:spPr>
          <a:xfrm>
            <a:off x="213808" y="1111149"/>
            <a:ext cx="8715502" cy="3077766"/>
          </a:xfrm>
          <a:prstGeom prst="rect">
            <a:avLst/>
          </a:prstGeom>
          <a:noFill/>
        </p:spPr>
        <p:txBody>
          <a:bodyPr wrap="square">
            <a:spAutoFit/>
          </a:bodyPr>
          <a:lstStyle/>
          <a:p>
            <a:pPr marL="285750" indent="-285750" algn="just">
              <a:buFont typeface="Arial" panose="020B0604020202020204" pitchFamily="34" charset="0"/>
              <a:buChar char="•"/>
            </a:pPr>
            <a:r>
              <a:rPr lang="de-DE" sz="1800" dirty="0">
                <a:solidFill>
                  <a:srgbClr val="002060"/>
                </a:solidFill>
              </a:rPr>
              <a:t>„Wenn jemand ‚vor Wut kocht‘‚ oder wenn es in ihm ‚brodelt‘, wird ein Affekt in Bildern von kochender Flüssigkeit in einem Gefäß verstanden. Diese Redewendungen enthalten </a:t>
            </a:r>
            <a:r>
              <a:rPr lang="de-DE" sz="1800" b="1" dirty="0">
                <a:solidFill>
                  <a:srgbClr val="002060"/>
                </a:solidFill>
              </a:rPr>
              <a:t>drei Elemente der weiten Definition von Metaphern </a:t>
            </a:r>
            <a:r>
              <a:rPr lang="de-DE" sz="1800" dirty="0">
                <a:solidFill>
                  <a:srgbClr val="002060"/>
                </a:solidFill>
              </a:rPr>
              <a:t>(s. </a:t>
            </a:r>
            <a:r>
              <a:rPr lang="de-DE" sz="1800" dirty="0" err="1">
                <a:solidFill>
                  <a:srgbClr val="002060"/>
                </a:solidFill>
              </a:rPr>
              <a:t>Lakoff</a:t>
            </a:r>
            <a:r>
              <a:rPr lang="de-DE" sz="1800" dirty="0">
                <a:solidFill>
                  <a:srgbClr val="002060"/>
                </a:solidFill>
              </a:rPr>
              <a:t> und Johnson 2018, S. 20–26):</a:t>
            </a:r>
          </a:p>
          <a:p>
            <a:pPr marL="285750" indent="-285750" algn="just">
              <a:buFont typeface="Arial" panose="020B0604020202020204" pitchFamily="34" charset="0"/>
              <a:buChar char="•"/>
            </a:pPr>
            <a:r>
              <a:rPr lang="de-DE" sz="1800" dirty="0">
                <a:solidFill>
                  <a:srgbClr val="002060"/>
                </a:solidFill>
              </a:rPr>
              <a:t>Es lässt sich ein </a:t>
            </a:r>
            <a:r>
              <a:rPr lang="de-DE" sz="1800" b="1" dirty="0">
                <a:solidFill>
                  <a:srgbClr val="002060"/>
                </a:solidFill>
                <a:highlight>
                  <a:srgbClr val="FFFF00"/>
                </a:highlight>
              </a:rPr>
              <a:t>Quellbereich der Metapher</a:t>
            </a:r>
            <a:r>
              <a:rPr lang="de-DE" sz="1800" dirty="0">
                <a:solidFill>
                  <a:srgbClr val="002060"/>
                </a:solidFill>
              </a:rPr>
              <a:t>, d. h. eine für die Befragten konkret-sinnliche Erfahrungsbasis rekonstruieren (hier: kochende Flüssigkeiten).</a:t>
            </a:r>
          </a:p>
          <a:p>
            <a:pPr marL="285750" indent="-285750" algn="just">
              <a:buFont typeface="Arial" panose="020B0604020202020204" pitchFamily="34" charset="0"/>
              <a:buChar char="•"/>
            </a:pPr>
            <a:r>
              <a:rPr lang="de-DE" sz="1800" dirty="0">
                <a:solidFill>
                  <a:srgbClr val="002060"/>
                </a:solidFill>
              </a:rPr>
              <a:t>Die Formulierungen beziehen sich auf einen komplexen </a:t>
            </a:r>
            <a:r>
              <a:rPr lang="de-DE" sz="1800" b="1" dirty="0">
                <a:solidFill>
                  <a:srgbClr val="002060"/>
                </a:solidFill>
                <a:highlight>
                  <a:srgbClr val="FFFF00"/>
                </a:highlight>
              </a:rPr>
              <a:t>Zielbereich</a:t>
            </a:r>
            <a:r>
              <a:rPr lang="de-DE" sz="1800" dirty="0">
                <a:solidFill>
                  <a:srgbClr val="002060"/>
                </a:solidFill>
              </a:rPr>
              <a:t> (hier: ein Affekt).</a:t>
            </a:r>
          </a:p>
          <a:p>
            <a:pPr marL="285750" indent="-285750" algn="just">
              <a:buFont typeface="Arial" panose="020B0604020202020204" pitchFamily="34" charset="0"/>
              <a:buChar char="•"/>
            </a:pPr>
            <a:r>
              <a:rPr lang="de-DE" sz="1800" dirty="0">
                <a:solidFill>
                  <a:srgbClr val="002060"/>
                </a:solidFill>
              </a:rPr>
              <a:t>Sie</a:t>
            </a:r>
            <a:r>
              <a:rPr lang="de-DE" sz="1800" dirty="0">
                <a:solidFill>
                  <a:srgbClr val="002060"/>
                </a:solidFill>
                <a:highlight>
                  <a:srgbClr val="FFFF00"/>
                </a:highlight>
              </a:rPr>
              <a:t> </a:t>
            </a:r>
            <a:r>
              <a:rPr lang="de-DE" sz="1800" b="1" dirty="0">
                <a:solidFill>
                  <a:srgbClr val="002060"/>
                </a:solidFill>
                <a:highlight>
                  <a:srgbClr val="FFFF00"/>
                </a:highlight>
              </a:rPr>
              <a:t>übertragen</a:t>
            </a:r>
            <a:r>
              <a:rPr lang="de-DE" sz="1800" dirty="0">
                <a:solidFill>
                  <a:srgbClr val="002060"/>
                </a:solidFill>
                <a:highlight>
                  <a:srgbClr val="FFFF00"/>
                </a:highlight>
              </a:rPr>
              <a:t> </a:t>
            </a:r>
            <a:r>
              <a:rPr lang="de-DE" sz="1800" dirty="0">
                <a:solidFill>
                  <a:srgbClr val="002060"/>
                </a:solidFill>
              </a:rPr>
              <a:t>dabei ein konkretes Erfahrungsmuster von einer semantischen Quelle auf ein abstrakteres Ziel.“ (Schmitt 2022, S. 246; </a:t>
            </a:r>
            <a:r>
              <a:rPr lang="de-DE" sz="1800" dirty="0" err="1">
                <a:solidFill>
                  <a:srgbClr val="002060"/>
                </a:solidFill>
              </a:rPr>
              <a:t>Herv</a:t>
            </a:r>
            <a:r>
              <a:rPr lang="de-DE" sz="1800" dirty="0">
                <a:solidFill>
                  <a:srgbClr val="002060"/>
                </a:solidFill>
              </a:rPr>
              <a:t>. PSR)</a:t>
            </a:r>
          </a:p>
          <a:p>
            <a:pPr marL="285750" indent="-285750" algn="just">
              <a:buFont typeface="Arial" panose="020B0604020202020204" pitchFamily="34" charset="0"/>
              <a:buChar char="•"/>
            </a:pPr>
            <a:endParaRPr lang="de-DE" sz="1400" dirty="0"/>
          </a:p>
        </p:txBody>
      </p:sp>
    </p:spTree>
    <p:extLst>
      <p:ext uri="{BB962C8B-B14F-4D97-AF65-F5344CB8AC3E}">
        <p14:creationId xmlns:p14="http://schemas.microsoft.com/office/powerpoint/2010/main" val="2014942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498F4-96B7-BC9B-ADF9-793C221D90F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CCC89BA-81FE-D1C5-D572-79E06726159F}"/>
              </a:ext>
            </a:extLst>
          </p:cNvPr>
          <p:cNvSpPr>
            <a:spLocks noGrp="1"/>
          </p:cNvSpPr>
          <p:nvPr>
            <p:ph type="title"/>
          </p:nvPr>
        </p:nvSpPr>
        <p:spPr>
          <a:xfrm>
            <a:off x="467999" y="396000"/>
            <a:ext cx="8225795" cy="468000"/>
          </a:xfrm>
        </p:spPr>
        <p:txBody>
          <a:bodyPr/>
          <a:lstStyle/>
          <a:p>
            <a:pPr algn="ctr"/>
            <a:r>
              <a:rPr lang="de-DE" sz="2400" b="1" dirty="0">
                <a:solidFill>
                  <a:schemeClr val="bg2"/>
                </a:solidFill>
              </a:rPr>
              <a:t>1. </a:t>
            </a:r>
            <a:r>
              <a:rPr lang="de-DE" sz="2400" b="1" dirty="0" err="1">
                <a:solidFill>
                  <a:schemeClr val="bg2"/>
                </a:solidFill>
              </a:rPr>
              <a:t>Metaphernanalyse</a:t>
            </a:r>
            <a:r>
              <a:rPr lang="de-DE" sz="2400" b="1" dirty="0">
                <a:solidFill>
                  <a:schemeClr val="bg2"/>
                </a:solidFill>
              </a:rPr>
              <a:t>: Theoretische Zugänge</a:t>
            </a:r>
            <a:br>
              <a:rPr lang="de-DE" sz="2400" b="0" dirty="0">
                <a:solidFill>
                  <a:schemeClr val="tx2">
                    <a:lumMod val="90000"/>
                    <a:lumOff val="10000"/>
                  </a:schemeClr>
                </a:solidFill>
              </a:rPr>
            </a:b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739EDDD4-7AE9-8624-1167-B027E3B3837D}"/>
              </a:ext>
            </a:extLst>
          </p:cNvPr>
          <p:cNvSpPr>
            <a:spLocks noGrp="1"/>
          </p:cNvSpPr>
          <p:nvPr>
            <p:ph idx="1"/>
          </p:nvPr>
        </p:nvSpPr>
        <p:spPr>
          <a:xfrm>
            <a:off x="449323" y="1203678"/>
            <a:ext cx="8244472" cy="2936386"/>
          </a:xfrm>
        </p:spPr>
        <p:txBody>
          <a:bodyPr/>
          <a:lstStyle/>
          <a:p>
            <a:pPr algn="just">
              <a:lnSpc>
                <a:spcPct val="100000"/>
              </a:lnSpc>
              <a:spcAft>
                <a:spcPts val="0"/>
              </a:spcAft>
              <a:buSzPct val="100000"/>
            </a:pPr>
            <a:endParaRPr lang="de-DE" sz="18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8E13245F-52C7-D51F-05AB-F80255FC0B9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C663F447-1901-4C6C-DC4A-DE8DA7CD4DED}"/>
              </a:ext>
            </a:extLst>
          </p:cNvPr>
          <p:cNvSpPr>
            <a:spLocks noGrp="1"/>
          </p:cNvSpPr>
          <p:nvPr>
            <p:ph type="sldNum" sz="quarter" idx="12"/>
          </p:nvPr>
        </p:nvSpPr>
        <p:spPr/>
        <p:txBody>
          <a:bodyPr/>
          <a:lstStyle/>
          <a:p>
            <a:fld id="{6C8FC03C-C266-4645-ABC5-645062898383}" type="slidenum">
              <a:rPr lang="de-DE" smtClean="0"/>
              <a:pPr/>
              <a:t>5</a:t>
            </a:fld>
            <a:r>
              <a:rPr lang="de-DE"/>
              <a:t> </a:t>
            </a:r>
            <a:endParaRPr lang="de-DE" dirty="0"/>
          </a:p>
        </p:txBody>
      </p:sp>
      <p:cxnSp>
        <p:nvCxnSpPr>
          <p:cNvPr id="7" name="Gerader Verbinder 6">
            <a:extLst>
              <a:ext uri="{FF2B5EF4-FFF2-40B4-BE49-F238E27FC236}">
                <a16:creationId xmlns:a16="http://schemas.microsoft.com/office/drawing/2014/main" id="{CC279D99-894E-602F-1637-EEB414DC6599}"/>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pic>
        <p:nvPicPr>
          <p:cNvPr id="6" name="Grafik 5">
            <a:extLst>
              <a:ext uri="{FF2B5EF4-FFF2-40B4-BE49-F238E27FC236}">
                <a16:creationId xmlns:a16="http://schemas.microsoft.com/office/drawing/2014/main" id="{FBB0C711-7AC7-0990-EBB1-8121634F7219}"/>
              </a:ext>
            </a:extLst>
          </p:cNvPr>
          <p:cNvPicPr>
            <a:picLocks noChangeAspect="1"/>
          </p:cNvPicPr>
          <p:nvPr/>
        </p:nvPicPr>
        <p:blipFill>
          <a:blip r:embed="rId3"/>
          <a:stretch>
            <a:fillRect/>
          </a:stretch>
        </p:blipFill>
        <p:spPr>
          <a:xfrm>
            <a:off x="428498" y="1279997"/>
            <a:ext cx="8242506" cy="2932430"/>
          </a:xfrm>
          <a:prstGeom prst="rect">
            <a:avLst/>
          </a:prstGeom>
        </p:spPr>
      </p:pic>
      <p:sp>
        <p:nvSpPr>
          <p:cNvPr id="9" name="Textfeld 8">
            <a:extLst>
              <a:ext uri="{FF2B5EF4-FFF2-40B4-BE49-F238E27FC236}">
                <a16:creationId xmlns:a16="http://schemas.microsoft.com/office/drawing/2014/main" id="{0D51AB53-CF6D-B4E5-0773-1D46C3758811}"/>
              </a:ext>
            </a:extLst>
          </p:cNvPr>
          <p:cNvSpPr txBox="1"/>
          <p:nvPr/>
        </p:nvSpPr>
        <p:spPr>
          <a:xfrm>
            <a:off x="213808" y="1111149"/>
            <a:ext cx="8715502" cy="2523768"/>
          </a:xfrm>
          <a:prstGeom prst="rect">
            <a:avLst/>
          </a:prstGeom>
          <a:noFill/>
        </p:spPr>
        <p:txBody>
          <a:bodyPr wrap="square">
            <a:spAutoFit/>
          </a:bodyPr>
          <a:lstStyle/>
          <a:p>
            <a:pPr algn="just"/>
            <a:r>
              <a:rPr lang="de-DE" sz="1800" b="1" dirty="0">
                <a:solidFill>
                  <a:srgbClr val="002060"/>
                </a:solidFill>
              </a:rPr>
              <a:t>Metapher</a:t>
            </a:r>
          </a:p>
          <a:p>
            <a:pPr algn="just"/>
            <a:endParaRPr lang="de-DE" sz="1800" b="1" dirty="0">
              <a:solidFill>
                <a:srgbClr val="002060"/>
              </a:solidFill>
            </a:endParaRPr>
          </a:p>
          <a:p>
            <a:pPr algn="just"/>
            <a:r>
              <a:rPr lang="de-DE" sz="1800" dirty="0">
                <a:solidFill>
                  <a:srgbClr val="002060"/>
                </a:solidFill>
              </a:rPr>
              <a:t>„Alle Redewendungen, in denen Bedeutungen von einem Quellbereich auf einen Zielbereich übertragen werden, gelten für </a:t>
            </a:r>
            <a:r>
              <a:rPr lang="de-DE" sz="1800" dirty="0" err="1">
                <a:solidFill>
                  <a:srgbClr val="002060"/>
                </a:solidFill>
              </a:rPr>
              <a:t>Lakoff</a:t>
            </a:r>
            <a:r>
              <a:rPr lang="de-DE" sz="1800" dirty="0">
                <a:solidFill>
                  <a:srgbClr val="002060"/>
                </a:solidFill>
              </a:rPr>
              <a:t> und Johnson als Metapher. Diese weite Definition […] fokussiert auf den Prozess der Übertragung von Mustern der Wahrnehmung von einem Phänomen auf ein anderes. Diese Übertragung dient gleichermaßen der individuellen Versprachlichung des Phänomens wie der sozial geteilten Sinnstiftung.“ (Schmitt 2022, S. 247)</a:t>
            </a:r>
          </a:p>
          <a:p>
            <a:pPr marL="285750" indent="-285750" algn="just">
              <a:buFont typeface="Arial" panose="020B0604020202020204" pitchFamily="34" charset="0"/>
              <a:buChar char="•"/>
            </a:pPr>
            <a:endParaRPr lang="de-DE" sz="1400" dirty="0"/>
          </a:p>
        </p:txBody>
      </p:sp>
    </p:spTree>
    <p:extLst>
      <p:ext uri="{BB962C8B-B14F-4D97-AF65-F5344CB8AC3E}">
        <p14:creationId xmlns:p14="http://schemas.microsoft.com/office/powerpoint/2010/main" val="3031258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B21E9-FCF4-D05C-BDBD-24BADF87F88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6E61BD5-A122-391D-D45C-EB6C7CD6FE2E}"/>
              </a:ext>
            </a:extLst>
          </p:cNvPr>
          <p:cNvSpPr>
            <a:spLocks noGrp="1"/>
          </p:cNvSpPr>
          <p:nvPr>
            <p:ph type="title"/>
          </p:nvPr>
        </p:nvSpPr>
        <p:spPr>
          <a:xfrm>
            <a:off x="467999" y="396000"/>
            <a:ext cx="8225795" cy="468000"/>
          </a:xfrm>
        </p:spPr>
        <p:txBody>
          <a:bodyPr/>
          <a:lstStyle/>
          <a:p>
            <a:pPr algn="ctr"/>
            <a:r>
              <a:rPr lang="de-DE" sz="2400" b="1" dirty="0">
                <a:solidFill>
                  <a:schemeClr val="bg2"/>
                </a:solidFill>
              </a:rPr>
              <a:t>1. </a:t>
            </a:r>
            <a:r>
              <a:rPr lang="de-DE" sz="2400" b="1" dirty="0" err="1">
                <a:solidFill>
                  <a:schemeClr val="bg2"/>
                </a:solidFill>
              </a:rPr>
              <a:t>Metaphernanalyse</a:t>
            </a:r>
            <a:r>
              <a:rPr lang="de-DE" sz="2400" b="1" dirty="0">
                <a:solidFill>
                  <a:schemeClr val="bg2"/>
                </a:solidFill>
              </a:rPr>
              <a:t>: Theoretische Zugänge</a:t>
            </a:r>
            <a:br>
              <a:rPr lang="de-DE" sz="2400" b="0" dirty="0">
                <a:solidFill>
                  <a:schemeClr val="tx2">
                    <a:lumMod val="90000"/>
                    <a:lumOff val="10000"/>
                  </a:schemeClr>
                </a:solidFill>
              </a:rPr>
            </a:b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408CA7F0-21D6-AC97-1CC5-CCBBE16080B3}"/>
              </a:ext>
            </a:extLst>
          </p:cNvPr>
          <p:cNvSpPr>
            <a:spLocks noGrp="1"/>
          </p:cNvSpPr>
          <p:nvPr>
            <p:ph idx="1"/>
          </p:nvPr>
        </p:nvSpPr>
        <p:spPr>
          <a:xfrm>
            <a:off x="449323" y="1203678"/>
            <a:ext cx="8244472" cy="2936386"/>
          </a:xfrm>
        </p:spPr>
        <p:txBody>
          <a:bodyPr/>
          <a:lstStyle/>
          <a:p>
            <a:pPr algn="just">
              <a:lnSpc>
                <a:spcPct val="100000"/>
              </a:lnSpc>
              <a:spcAft>
                <a:spcPts val="0"/>
              </a:spcAft>
              <a:buSzPct val="100000"/>
            </a:pPr>
            <a:endParaRPr lang="de-DE" sz="18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D40407EF-2641-8DA8-414B-DBE5577CCA2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5374006F-B329-5EE8-8D83-DC0F53DE90E0}"/>
              </a:ext>
            </a:extLst>
          </p:cNvPr>
          <p:cNvSpPr>
            <a:spLocks noGrp="1"/>
          </p:cNvSpPr>
          <p:nvPr>
            <p:ph type="sldNum" sz="quarter" idx="12"/>
          </p:nvPr>
        </p:nvSpPr>
        <p:spPr/>
        <p:txBody>
          <a:bodyPr/>
          <a:lstStyle/>
          <a:p>
            <a:fld id="{6C8FC03C-C266-4645-ABC5-645062898383}" type="slidenum">
              <a:rPr lang="de-DE" smtClean="0"/>
              <a:pPr/>
              <a:t>6</a:t>
            </a:fld>
            <a:r>
              <a:rPr lang="de-DE"/>
              <a:t> </a:t>
            </a:r>
            <a:endParaRPr lang="de-DE" dirty="0"/>
          </a:p>
        </p:txBody>
      </p:sp>
      <p:cxnSp>
        <p:nvCxnSpPr>
          <p:cNvPr id="7" name="Gerader Verbinder 6">
            <a:extLst>
              <a:ext uri="{FF2B5EF4-FFF2-40B4-BE49-F238E27FC236}">
                <a16:creationId xmlns:a16="http://schemas.microsoft.com/office/drawing/2014/main" id="{E4B3190A-32E2-F972-E83A-E9BAA7394F61}"/>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pic>
        <p:nvPicPr>
          <p:cNvPr id="6" name="Grafik 5">
            <a:extLst>
              <a:ext uri="{FF2B5EF4-FFF2-40B4-BE49-F238E27FC236}">
                <a16:creationId xmlns:a16="http://schemas.microsoft.com/office/drawing/2014/main" id="{6B144B9E-2C44-29F6-15DA-1C80BB8A9E04}"/>
              </a:ext>
            </a:extLst>
          </p:cNvPr>
          <p:cNvPicPr>
            <a:picLocks noChangeAspect="1"/>
          </p:cNvPicPr>
          <p:nvPr/>
        </p:nvPicPr>
        <p:blipFill>
          <a:blip r:embed="rId3"/>
          <a:stretch>
            <a:fillRect/>
          </a:stretch>
        </p:blipFill>
        <p:spPr>
          <a:xfrm>
            <a:off x="428498" y="1279997"/>
            <a:ext cx="8242506" cy="2932430"/>
          </a:xfrm>
          <a:prstGeom prst="rect">
            <a:avLst/>
          </a:prstGeom>
        </p:spPr>
      </p:pic>
      <p:sp>
        <p:nvSpPr>
          <p:cNvPr id="9" name="Textfeld 8">
            <a:extLst>
              <a:ext uri="{FF2B5EF4-FFF2-40B4-BE49-F238E27FC236}">
                <a16:creationId xmlns:a16="http://schemas.microsoft.com/office/drawing/2014/main" id="{AAB49841-1C41-C0D9-4D0A-9484EC15D5AE}"/>
              </a:ext>
            </a:extLst>
          </p:cNvPr>
          <p:cNvSpPr txBox="1"/>
          <p:nvPr/>
        </p:nvSpPr>
        <p:spPr>
          <a:xfrm>
            <a:off x="213808" y="1111149"/>
            <a:ext cx="8715502" cy="3508653"/>
          </a:xfrm>
          <a:prstGeom prst="rect">
            <a:avLst/>
          </a:prstGeom>
          <a:noFill/>
        </p:spPr>
        <p:txBody>
          <a:bodyPr wrap="square">
            <a:spAutoFit/>
          </a:bodyPr>
          <a:lstStyle/>
          <a:p>
            <a:pPr algn="just"/>
            <a:r>
              <a:rPr lang="de-DE" sz="1600" b="1" dirty="0" err="1">
                <a:solidFill>
                  <a:srgbClr val="002060"/>
                </a:solidFill>
              </a:rPr>
              <a:t>highlighting</a:t>
            </a:r>
            <a:r>
              <a:rPr lang="de-DE" sz="1600" b="1" dirty="0">
                <a:solidFill>
                  <a:srgbClr val="002060"/>
                </a:solidFill>
              </a:rPr>
              <a:t> und </a:t>
            </a:r>
            <a:r>
              <a:rPr lang="de-DE" sz="1600" b="1" dirty="0" err="1">
                <a:solidFill>
                  <a:srgbClr val="002060"/>
                </a:solidFill>
              </a:rPr>
              <a:t>hiding</a:t>
            </a:r>
            <a:r>
              <a:rPr lang="de-DE" sz="1600" b="1" dirty="0">
                <a:solidFill>
                  <a:srgbClr val="002060"/>
                </a:solidFill>
              </a:rPr>
              <a:t> und metaphorische Kognition</a:t>
            </a:r>
          </a:p>
          <a:p>
            <a:pPr algn="just"/>
            <a:endParaRPr lang="de-DE" sz="1600" b="1" dirty="0">
              <a:solidFill>
                <a:srgbClr val="002060"/>
              </a:solidFill>
            </a:endParaRPr>
          </a:p>
          <a:p>
            <a:pPr algn="just"/>
            <a:r>
              <a:rPr lang="de-DE" sz="1600" b="1" dirty="0">
                <a:solidFill>
                  <a:srgbClr val="002060"/>
                </a:solidFill>
              </a:rPr>
              <a:t>Metaphern „heben Aspekte hervor und vernachlässigen andere bzw. verhindern deren Wahrnehmung</a:t>
            </a:r>
            <a:r>
              <a:rPr lang="de-DE" sz="1600" dirty="0">
                <a:solidFill>
                  <a:srgbClr val="002060"/>
                </a:solidFill>
              </a:rPr>
              <a:t>. So legt die Wahrnehmung von psychischen Erkrankungen in Bildern von beschädigten Werkzeugen oder Maschinen (jmd. ‚tickt nicht richtig‘, ‚ausrasten‘, ‚ausklinken‘) eine Fokussierung auf Reparatur durch den ‚Psychoklempner‘ nahe. Fachwissenschaftlich sprechen wir von psychischen ‚Mechanismen‘ und forschen über ‚Funktionen‘ des Verhaltens, reden von depressiver ‚Verarbeitung‘ und der ‚Regulation‘ von Gefühlen. Anders als die konkurrierende organische Metaphorik des Wachstums (vom ‚Wurzeln schlagen‘ bis zum ‚psychischen Wachstum‘) bieten die technischen Metaphern nicht die Möglichkeit des Nichteingriffs und des Abwartens, sondern forcieren handwerklich gedachtes psychosoziales Handeln: So </a:t>
            </a:r>
            <a:r>
              <a:rPr lang="de-DE" sz="1600" b="1" dirty="0">
                <a:solidFill>
                  <a:srgbClr val="002060"/>
                </a:solidFill>
              </a:rPr>
              <a:t>konstruieren, beleuchten und verdunkeln Metaphern Zusammenhänge und leiten damit Denken, Handeln und Fühlen an</a:t>
            </a:r>
            <a:r>
              <a:rPr lang="de-DE" sz="1600" dirty="0">
                <a:solidFill>
                  <a:srgbClr val="002060"/>
                </a:solidFill>
              </a:rPr>
              <a:t>.“ (Schmitt 2022, S. 248–249; </a:t>
            </a:r>
            <a:r>
              <a:rPr lang="de-DE" sz="1600" dirty="0" err="1">
                <a:solidFill>
                  <a:srgbClr val="002060"/>
                </a:solidFill>
              </a:rPr>
              <a:t>Herv</a:t>
            </a:r>
            <a:r>
              <a:rPr lang="de-DE" sz="1600" dirty="0">
                <a:solidFill>
                  <a:srgbClr val="002060"/>
                </a:solidFill>
              </a:rPr>
              <a:t>. PSR)</a:t>
            </a:r>
          </a:p>
          <a:p>
            <a:pPr marL="285750" indent="-285750" algn="just">
              <a:buFont typeface="Arial" panose="020B0604020202020204" pitchFamily="34" charset="0"/>
              <a:buChar char="•"/>
            </a:pPr>
            <a:endParaRPr lang="de-DE" sz="1400" dirty="0"/>
          </a:p>
        </p:txBody>
      </p:sp>
    </p:spTree>
    <p:extLst>
      <p:ext uri="{BB962C8B-B14F-4D97-AF65-F5344CB8AC3E}">
        <p14:creationId xmlns:p14="http://schemas.microsoft.com/office/powerpoint/2010/main" val="3365382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8D0FA-280D-B4D7-FC2E-4D5AF6A2AD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F3B7537-D512-408A-7930-0E00AB483B44}"/>
              </a:ext>
            </a:extLst>
          </p:cNvPr>
          <p:cNvSpPr>
            <a:spLocks noGrp="1"/>
          </p:cNvSpPr>
          <p:nvPr>
            <p:ph type="title"/>
          </p:nvPr>
        </p:nvSpPr>
        <p:spPr>
          <a:xfrm>
            <a:off x="567751" y="227583"/>
            <a:ext cx="7560000" cy="468000"/>
          </a:xfrm>
        </p:spPr>
        <p:txBody>
          <a:bodyPr/>
          <a:lstStyle/>
          <a:p>
            <a:pPr algn="ctr"/>
            <a:r>
              <a:rPr lang="de-DE" sz="2400" b="1" dirty="0">
                <a:solidFill>
                  <a:schemeClr val="bg2"/>
                </a:solidFill>
              </a:rPr>
              <a:t>2. Systematische </a:t>
            </a:r>
            <a:r>
              <a:rPr lang="de-DE" sz="2400" b="1" dirty="0" err="1">
                <a:solidFill>
                  <a:schemeClr val="bg2"/>
                </a:solidFill>
              </a:rPr>
              <a:t>Metaphernanalyse</a:t>
            </a:r>
            <a:r>
              <a:rPr lang="de-DE" sz="2400" b="1" dirty="0">
                <a:solidFill>
                  <a:schemeClr val="bg2"/>
                </a:solidFill>
              </a:rPr>
              <a:t>: Methodisches Vorgehen</a:t>
            </a:r>
            <a:br>
              <a:rPr lang="de-DE" sz="2400" b="0" dirty="0">
                <a:solidFill>
                  <a:schemeClr val="tx2">
                    <a:lumMod val="90000"/>
                    <a:lumOff val="10000"/>
                  </a:schemeClr>
                </a:solidFill>
              </a:rPr>
            </a:b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4B6DADE4-A174-931C-BF67-0D2088EAE836}"/>
              </a:ext>
            </a:extLst>
          </p:cNvPr>
          <p:cNvSpPr>
            <a:spLocks noGrp="1"/>
          </p:cNvSpPr>
          <p:nvPr>
            <p:ph idx="1"/>
          </p:nvPr>
        </p:nvSpPr>
        <p:spPr>
          <a:xfrm>
            <a:off x="450000" y="1279566"/>
            <a:ext cx="8244472" cy="2936386"/>
          </a:xfrm>
        </p:spPr>
        <p:txBody>
          <a:bodyPr/>
          <a:lstStyle/>
          <a:p>
            <a:pPr algn="just"/>
            <a:r>
              <a:rPr lang="de-DE" sz="1800" b="1" dirty="0"/>
              <a:t>Systematische </a:t>
            </a:r>
            <a:r>
              <a:rPr lang="de-DE" sz="1800" b="1" dirty="0" err="1"/>
              <a:t>Metaphernanalyse</a:t>
            </a:r>
            <a:r>
              <a:rPr lang="de-DE" sz="1800" b="1" dirty="0"/>
              <a:t> nach Rudolf Schmitt: </a:t>
            </a:r>
            <a:r>
              <a:rPr lang="de-DE" sz="1800" b="1" dirty="0">
                <a:highlight>
                  <a:srgbClr val="FFFF00"/>
                </a:highlight>
              </a:rPr>
              <a:t>Ziel</a:t>
            </a:r>
          </a:p>
          <a:p>
            <a:pPr algn="just"/>
            <a:r>
              <a:rPr lang="de-DE" sz="1800" b="0" dirty="0"/>
              <a:t>„Wenn zum Beispiel über eine Diskussion gesagt wird, jeder ‚schwache‘ Punkt der Argumentation sei ‚attackiert‘ worden, oder dass sich jemand hilflos ‚verteidigt‘ hätte, dann ist in der Lebenswelt eine Deutung lebendig, die das Verstehen des Phänomens ‚Diskussion‘ durch die Brille der Metapher des Kampfes strukturiert (</a:t>
            </a:r>
            <a:r>
              <a:rPr lang="de-DE" sz="1800" b="0" dirty="0" err="1"/>
              <a:t>Lakoff</a:t>
            </a:r>
            <a:r>
              <a:rPr lang="de-DE" sz="1800" b="0" dirty="0"/>
              <a:t> und Johnson 1980, S. 4–6). </a:t>
            </a:r>
            <a:r>
              <a:rPr lang="de-DE" sz="1800" b="0" dirty="0" err="1"/>
              <a:t>Metaphernanalysen</a:t>
            </a:r>
            <a:r>
              <a:rPr lang="de-DE" sz="1800" b="0" dirty="0"/>
              <a:t> versuchen, diese lebensweltlich und </a:t>
            </a:r>
            <a:r>
              <a:rPr lang="de-DE" sz="1800" b="0" dirty="0" err="1"/>
              <a:t>ungewusst</a:t>
            </a:r>
            <a:r>
              <a:rPr lang="de-DE" sz="1800" b="0" dirty="0"/>
              <a:t> genutzten metaphorischen Muster durch wissenschaftliches Verstehen des alltäglichen Verstehens zu rekonstruieren.“ (Schmitt 2022, S. 250; </a:t>
            </a:r>
            <a:r>
              <a:rPr lang="de-DE" sz="1800" b="0" dirty="0" err="1"/>
              <a:t>Herv</a:t>
            </a:r>
            <a:r>
              <a:rPr lang="de-DE" sz="1800" b="0" dirty="0"/>
              <a:t>. PSR)</a:t>
            </a:r>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B6A1BCEE-1A6E-645B-6B18-DC51BB4CC9D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474163D-1178-898D-65DB-43B4283835DA}"/>
              </a:ext>
            </a:extLst>
          </p:cNvPr>
          <p:cNvSpPr>
            <a:spLocks noGrp="1"/>
          </p:cNvSpPr>
          <p:nvPr>
            <p:ph type="sldNum" sz="quarter" idx="12"/>
          </p:nvPr>
        </p:nvSpPr>
        <p:spPr/>
        <p:txBody>
          <a:bodyPr/>
          <a:lstStyle/>
          <a:p>
            <a:fld id="{6C8FC03C-C266-4645-ABC5-645062898383}" type="slidenum">
              <a:rPr lang="de-DE" smtClean="0"/>
              <a:pPr/>
              <a:t>7</a:t>
            </a:fld>
            <a:r>
              <a:rPr lang="de-DE"/>
              <a:t> </a:t>
            </a:r>
            <a:endParaRPr lang="de-DE" dirty="0"/>
          </a:p>
        </p:txBody>
      </p:sp>
      <p:cxnSp>
        <p:nvCxnSpPr>
          <p:cNvPr id="7" name="Gerader Verbinder 6">
            <a:extLst>
              <a:ext uri="{FF2B5EF4-FFF2-40B4-BE49-F238E27FC236}">
                <a16:creationId xmlns:a16="http://schemas.microsoft.com/office/drawing/2014/main" id="{CA3E40E7-FFC3-28B8-ADF0-35924E308758}"/>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23140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005A1-8BD6-4F1C-8BEE-6A27A19830E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BCBEE83-DE95-A8D9-407A-A4BD852C7E99}"/>
              </a:ext>
            </a:extLst>
          </p:cNvPr>
          <p:cNvSpPr>
            <a:spLocks noGrp="1"/>
          </p:cNvSpPr>
          <p:nvPr>
            <p:ph type="title"/>
          </p:nvPr>
        </p:nvSpPr>
        <p:spPr>
          <a:xfrm>
            <a:off x="567751" y="227583"/>
            <a:ext cx="7560000" cy="468000"/>
          </a:xfrm>
        </p:spPr>
        <p:txBody>
          <a:bodyPr/>
          <a:lstStyle/>
          <a:p>
            <a:pPr algn="ctr"/>
            <a:r>
              <a:rPr lang="de-DE" sz="2400" b="1" dirty="0">
                <a:solidFill>
                  <a:schemeClr val="bg2"/>
                </a:solidFill>
              </a:rPr>
              <a:t>2. Systematische </a:t>
            </a:r>
            <a:r>
              <a:rPr lang="de-DE" sz="2400" b="1" dirty="0" err="1">
                <a:solidFill>
                  <a:schemeClr val="bg2"/>
                </a:solidFill>
              </a:rPr>
              <a:t>Metaphernanalyse</a:t>
            </a:r>
            <a:r>
              <a:rPr lang="de-DE" sz="2400" b="1" dirty="0">
                <a:solidFill>
                  <a:schemeClr val="bg2"/>
                </a:solidFill>
              </a:rPr>
              <a:t>: Methodisches Vorgehen</a:t>
            </a:r>
            <a:br>
              <a:rPr lang="de-DE" sz="2400" b="0" dirty="0">
                <a:solidFill>
                  <a:schemeClr val="tx2">
                    <a:lumMod val="90000"/>
                    <a:lumOff val="10000"/>
                  </a:schemeClr>
                </a:solidFill>
              </a:rPr>
            </a:b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1CCA7078-144C-1D4F-281E-A014E2CB9775}"/>
              </a:ext>
            </a:extLst>
          </p:cNvPr>
          <p:cNvSpPr>
            <a:spLocks noGrp="1"/>
          </p:cNvSpPr>
          <p:nvPr>
            <p:ph idx="1"/>
          </p:nvPr>
        </p:nvSpPr>
        <p:spPr>
          <a:xfrm>
            <a:off x="450000" y="1279566"/>
            <a:ext cx="8244472" cy="2936386"/>
          </a:xfrm>
        </p:spPr>
        <p:txBody>
          <a:bodyPr/>
          <a:lstStyle/>
          <a:p>
            <a:pPr algn="just"/>
            <a:r>
              <a:rPr lang="de-DE" sz="1800" b="1" dirty="0"/>
              <a:t>Systematische </a:t>
            </a:r>
            <a:r>
              <a:rPr lang="de-DE" sz="1800" b="1" dirty="0" err="1"/>
              <a:t>Metaphernanalyse</a:t>
            </a:r>
            <a:r>
              <a:rPr lang="de-DE" sz="1800" b="1" dirty="0"/>
              <a:t> nach Rudolf Schmitt: </a:t>
            </a:r>
            <a:r>
              <a:rPr lang="de-DE" sz="1800" b="1" dirty="0">
                <a:highlight>
                  <a:srgbClr val="FFFF00"/>
                </a:highlight>
              </a:rPr>
              <a:t>Ziel</a:t>
            </a:r>
          </a:p>
          <a:p>
            <a:pPr algn="just"/>
            <a:r>
              <a:rPr lang="de-DE" sz="1800" b="0" dirty="0"/>
              <a:t>„Metaphorische Konzepte sind im Rahmen der vorgeschlagenen Methode das Resultat einer hermeneutischen Bemühung, den gemeinsamen Sinn von mehreren Metaphern zu erschließen.“ (Schmitt 2022, S. 250)</a:t>
            </a:r>
          </a:p>
          <a:p>
            <a:pPr algn="just"/>
            <a:r>
              <a:rPr lang="de-DE" sz="1800" b="0" dirty="0"/>
              <a:t>„Einzelne und auffallende Metaphern, welche in älteren Analysen dominieren, lenken oft vom Geflecht unauffälliger, aber das Verstehen vorstrukturierender Metaphern ab. Die Analyse soll ein Geflecht metaphorischer Konzepte explizieren und die Fragen beantworten: Welche Implikationen haben die metaphorischen Muster für Fühlen, Denken und Handeln? Welche Bruchstellen und Widersprüche zwischen unterschiedlichen metaphorischen Konzeptualisierungen eines Phänomens sind zu finden?“ (Schmitt 2022, S. 250)</a:t>
            </a:r>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041B4220-C477-631B-5580-B450C5CACF14}"/>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AFF3EBC4-E95A-6C59-3ED4-58518662ED58}"/>
              </a:ext>
            </a:extLst>
          </p:cNvPr>
          <p:cNvSpPr>
            <a:spLocks noGrp="1"/>
          </p:cNvSpPr>
          <p:nvPr>
            <p:ph type="sldNum" sz="quarter" idx="12"/>
          </p:nvPr>
        </p:nvSpPr>
        <p:spPr/>
        <p:txBody>
          <a:bodyPr/>
          <a:lstStyle/>
          <a:p>
            <a:fld id="{6C8FC03C-C266-4645-ABC5-645062898383}" type="slidenum">
              <a:rPr lang="de-DE" smtClean="0"/>
              <a:pPr/>
              <a:t>8</a:t>
            </a:fld>
            <a:r>
              <a:rPr lang="de-DE"/>
              <a:t> </a:t>
            </a:r>
            <a:endParaRPr lang="de-DE" dirty="0"/>
          </a:p>
        </p:txBody>
      </p:sp>
      <p:cxnSp>
        <p:nvCxnSpPr>
          <p:cNvPr id="7" name="Gerader Verbinder 6">
            <a:extLst>
              <a:ext uri="{FF2B5EF4-FFF2-40B4-BE49-F238E27FC236}">
                <a16:creationId xmlns:a16="http://schemas.microsoft.com/office/drawing/2014/main" id="{6C851FC7-8F0E-AC7E-1C76-A03383B73159}"/>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537705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FD129-4BCC-93AE-6DF8-D3D1DEE6986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7C690B7-E166-B535-F171-B27CEC98FC68}"/>
              </a:ext>
            </a:extLst>
          </p:cNvPr>
          <p:cNvSpPr>
            <a:spLocks noGrp="1"/>
          </p:cNvSpPr>
          <p:nvPr>
            <p:ph type="title"/>
          </p:nvPr>
        </p:nvSpPr>
        <p:spPr>
          <a:xfrm>
            <a:off x="567751" y="227583"/>
            <a:ext cx="7560000" cy="468000"/>
          </a:xfrm>
        </p:spPr>
        <p:txBody>
          <a:bodyPr/>
          <a:lstStyle/>
          <a:p>
            <a:pPr algn="ctr"/>
            <a:r>
              <a:rPr lang="de-DE" sz="2400" b="1" dirty="0">
                <a:solidFill>
                  <a:schemeClr val="bg2"/>
                </a:solidFill>
              </a:rPr>
              <a:t>2. Systematische </a:t>
            </a:r>
            <a:r>
              <a:rPr lang="de-DE" sz="2400" b="1" dirty="0" err="1">
                <a:solidFill>
                  <a:schemeClr val="bg2"/>
                </a:solidFill>
              </a:rPr>
              <a:t>Metaphernanalyse</a:t>
            </a:r>
            <a:r>
              <a:rPr lang="de-DE" sz="2400" b="1" dirty="0">
                <a:solidFill>
                  <a:schemeClr val="bg2"/>
                </a:solidFill>
              </a:rPr>
              <a:t>: Methodisches Vorgehen</a:t>
            </a:r>
            <a:br>
              <a:rPr lang="de-DE" sz="2400" b="0" dirty="0">
                <a:solidFill>
                  <a:schemeClr val="tx2">
                    <a:lumMod val="90000"/>
                    <a:lumOff val="10000"/>
                  </a:schemeClr>
                </a:solidFill>
              </a:rPr>
            </a:b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333F1479-05F7-789A-1456-AC693526D7CF}"/>
              </a:ext>
            </a:extLst>
          </p:cNvPr>
          <p:cNvSpPr>
            <a:spLocks noGrp="1"/>
          </p:cNvSpPr>
          <p:nvPr>
            <p:ph idx="1"/>
          </p:nvPr>
        </p:nvSpPr>
        <p:spPr>
          <a:xfrm>
            <a:off x="324000" y="1079436"/>
            <a:ext cx="8244472" cy="2936386"/>
          </a:xfrm>
        </p:spPr>
        <p:txBody>
          <a:bodyPr/>
          <a:lstStyle/>
          <a:p>
            <a:pPr algn="just"/>
            <a:r>
              <a:rPr lang="de-DE" sz="1600" b="1" dirty="0"/>
              <a:t>Systematische </a:t>
            </a:r>
            <a:r>
              <a:rPr lang="de-DE" sz="1600" b="1" dirty="0" err="1"/>
              <a:t>Metaphernanalyse</a:t>
            </a:r>
            <a:r>
              <a:rPr lang="de-DE" sz="1600" b="1" dirty="0"/>
              <a:t> nach Rudolf Schmitt: </a:t>
            </a:r>
            <a:r>
              <a:rPr lang="de-DE" sz="1600" b="1" dirty="0">
                <a:highlight>
                  <a:srgbClr val="FFFF00"/>
                </a:highlight>
              </a:rPr>
              <a:t>Verfahrensschritte</a:t>
            </a:r>
          </a:p>
          <a:p>
            <a:pPr marL="0" indent="0" algn="just">
              <a:buNone/>
            </a:pPr>
            <a:r>
              <a:rPr lang="de-DE" sz="1600" dirty="0">
                <a:solidFill>
                  <a:schemeClr val="accent1"/>
                </a:solidFill>
              </a:rPr>
              <a:t>1. </a:t>
            </a:r>
            <a:r>
              <a:rPr lang="de-DE" sz="1600" b="0" u="sng" dirty="0"/>
              <a:t>Zielbereiche identifizieren</a:t>
            </a:r>
          </a:p>
          <a:p>
            <a:pPr algn="just"/>
            <a:r>
              <a:rPr lang="de-DE" sz="1600" b="0" dirty="0"/>
              <a:t>„Welche Phänomene stehen im Fokus der Forschungsfrage und sollten als Zielbereiche einer </a:t>
            </a:r>
            <a:r>
              <a:rPr lang="de-DE" sz="1600" b="0" dirty="0" err="1"/>
              <a:t>Metaphorisierung</a:t>
            </a:r>
            <a:r>
              <a:rPr lang="de-DE" sz="1600" b="0" dirty="0"/>
              <a:t> untersucht werden (z. B. Erkrankungen, psychosoziale Umbrüche)?“ (Schmitt 2022, S. 251; </a:t>
            </a:r>
            <a:r>
              <a:rPr lang="de-DE" sz="1600" b="0" dirty="0" err="1"/>
              <a:t>Herv</a:t>
            </a:r>
            <a:r>
              <a:rPr lang="de-DE" sz="1600" b="0" dirty="0"/>
              <a:t>. im Orig.)</a:t>
            </a:r>
          </a:p>
          <a:p>
            <a:pPr marL="0" indent="0" algn="just">
              <a:buNone/>
            </a:pPr>
            <a:r>
              <a:rPr lang="de-DE" sz="1600" dirty="0">
                <a:solidFill>
                  <a:schemeClr val="accent1"/>
                </a:solidFill>
              </a:rPr>
              <a:t>2. </a:t>
            </a:r>
            <a:r>
              <a:rPr lang="de-DE" sz="1600" b="0" u="sng" dirty="0"/>
              <a:t>Sammlung der kulturell üblichen Hintergrundmetaphern der Zielbereiche, Eigenanalyse</a:t>
            </a:r>
          </a:p>
          <a:p>
            <a:pPr marL="0" indent="0" algn="just">
              <a:spcAft>
                <a:spcPts val="600"/>
              </a:spcAft>
              <a:buNone/>
            </a:pPr>
            <a:r>
              <a:rPr lang="de-DE" sz="1600" b="0" dirty="0"/>
              <a:t>Um die kulturell übliche </a:t>
            </a:r>
            <a:r>
              <a:rPr lang="de-DE" sz="1600" b="0" dirty="0" err="1"/>
              <a:t>Metaphorisierung</a:t>
            </a:r>
            <a:r>
              <a:rPr lang="de-DE" sz="1600" b="0" dirty="0"/>
              <a:t> eines Themas zu erfassen, wird ein Horizont von möglichen </a:t>
            </a:r>
            <a:r>
              <a:rPr lang="de-DE" sz="1600" b="0" dirty="0" err="1"/>
              <a:t>Metaphernfeldern</a:t>
            </a:r>
            <a:r>
              <a:rPr lang="de-DE" sz="1600" b="0" dirty="0"/>
              <a:t> zu den Zielbereichen aus heterogenen Materialien (Lexika, Broschüren, Zeitungen, Protokolle, Medien) gesammelt (kultureller Vergleichshorizont).</a:t>
            </a:r>
          </a:p>
          <a:p>
            <a:pPr marL="0" indent="0" algn="just">
              <a:spcAft>
                <a:spcPts val="600"/>
              </a:spcAft>
              <a:buNone/>
            </a:pPr>
            <a:r>
              <a:rPr lang="de-DE" sz="1600" b="0" dirty="0"/>
              <a:t>Die eigenen Metaphern der Forschenden für das Thema werden erhoben, da sie sonst als gegeben hingenommen und übersehen werden (Reflexion der Standortgebundenheit).“ (Schmitt 2022, S. 251; </a:t>
            </a:r>
            <a:r>
              <a:rPr lang="de-DE" sz="1600" b="0" dirty="0" err="1"/>
              <a:t>Herv</a:t>
            </a:r>
            <a:r>
              <a:rPr lang="de-DE" sz="1600" b="0" dirty="0"/>
              <a:t>. im Orig.)</a:t>
            </a:r>
          </a:p>
          <a:p>
            <a:pPr algn="just"/>
            <a:endParaRPr lang="de-DE" sz="1800" b="0" dirty="0"/>
          </a:p>
          <a:p>
            <a:pPr lvl="2" algn="just">
              <a:lnSpc>
                <a:spcPct val="100000"/>
              </a:lnSpc>
              <a:spcAft>
                <a:spcPts val="0"/>
              </a:spcAft>
              <a:buFont typeface="Arial" panose="020B0604020202020204" pitchFamily="34" charset="0"/>
              <a:buChar char="•"/>
            </a:pPr>
            <a:endParaRPr lang="de-DE" sz="140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7AD69EFB-2CD1-7F6F-666D-3861A1D52266}"/>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54C00E5-216C-3143-77BB-4674F51738A1}"/>
              </a:ext>
            </a:extLst>
          </p:cNvPr>
          <p:cNvSpPr>
            <a:spLocks noGrp="1"/>
          </p:cNvSpPr>
          <p:nvPr>
            <p:ph type="sldNum" sz="quarter" idx="12"/>
          </p:nvPr>
        </p:nvSpPr>
        <p:spPr/>
        <p:txBody>
          <a:bodyPr/>
          <a:lstStyle/>
          <a:p>
            <a:fld id="{6C8FC03C-C266-4645-ABC5-645062898383}" type="slidenum">
              <a:rPr lang="de-DE" smtClean="0"/>
              <a:pPr/>
              <a:t>9</a:t>
            </a:fld>
            <a:r>
              <a:rPr lang="de-DE"/>
              <a:t> </a:t>
            </a:r>
            <a:endParaRPr lang="de-DE" dirty="0"/>
          </a:p>
        </p:txBody>
      </p:sp>
      <p:cxnSp>
        <p:nvCxnSpPr>
          <p:cNvPr id="7" name="Gerader Verbinder 6">
            <a:extLst>
              <a:ext uri="{FF2B5EF4-FFF2-40B4-BE49-F238E27FC236}">
                <a16:creationId xmlns:a16="http://schemas.microsoft.com/office/drawing/2014/main" id="{913C8FA6-90A7-919F-4AD2-3E119C58E0BE}"/>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299472581"/>
      </p:ext>
    </p:extLst>
  </p:cSld>
  <p:clrMapOvr>
    <a:masterClrMapping/>
  </p:clrMapOvr>
</p:sld>
</file>

<file path=ppt/theme/theme1.xml><?xml version="1.0" encoding="utf-8"?>
<a:theme xmlns:a="http://schemas.openxmlformats.org/drawingml/2006/main" name="PowerPoint Master RUB">
  <a:themeElements>
    <a:clrScheme name="RUB">
      <a:dk1>
        <a:sysClr val="windowText" lastClr="000000"/>
      </a:dk1>
      <a:lt1>
        <a:sysClr val="window" lastClr="FFFFFF"/>
      </a:lt1>
      <a:dk2>
        <a:srgbClr val="003560"/>
      </a:dk2>
      <a:lt2>
        <a:srgbClr val="8DAE10"/>
      </a:lt2>
      <a:accent1>
        <a:srgbClr val="FFCC00"/>
      </a:accent1>
      <a:accent2>
        <a:srgbClr val="EE7203"/>
      </a:accent2>
      <a:accent3>
        <a:srgbClr val="E6332A"/>
      </a:accent3>
      <a:accent4>
        <a:srgbClr val="B71E3F"/>
      </a:accent4>
      <a:accent5>
        <a:srgbClr val="9C5516"/>
      </a:accent5>
      <a:accent6>
        <a:srgbClr val="59211C"/>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_RUB_03a.potx" id="{C867D821-36E8-4CDA-B68D-4949E463F39D}" vid="{F84F8B3F-9528-42A9-B5AE-3004D541450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RUB-Pra╠êsentation-16zu9</Template>
  <TotalTime>0</TotalTime>
  <Words>4340</Words>
  <Application>Microsoft Office PowerPoint</Application>
  <PresentationFormat>Bildschirmpräsentation (16:9)</PresentationFormat>
  <Paragraphs>284</Paragraphs>
  <Slides>20</Slides>
  <Notes>17</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20</vt:i4>
      </vt:variant>
    </vt:vector>
  </HeadingPairs>
  <TitlesOfParts>
    <vt:vector size="24" baseType="lpstr">
      <vt:lpstr>Arial</vt:lpstr>
      <vt:lpstr>Calibri</vt:lpstr>
      <vt:lpstr>Wingdings</vt:lpstr>
      <vt:lpstr>PowerPoint Master RUB</vt:lpstr>
      <vt:lpstr>Theorien und methoden der Kulturpsychologie</vt:lpstr>
      <vt:lpstr>Wiederholung der Vorlesungsinhalte</vt:lpstr>
      <vt:lpstr>1. Metaphernanalyse: Theoretische Zugänge  </vt:lpstr>
      <vt:lpstr>1. Metaphernanalyse: Theoretische Zugänge  </vt:lpstr>
      <vt:lpstr>1. Metaphernanalyse: Theoretische Zugänge  </vt:lpstr>
      <vt:lpstr>1. Metaphernanalyse: Theoretische Zugänge  </vt:lpstr>
      <vt:lpstr>2. Systematische Metaphernanalyse: Methodisches Vorgehen  </vt:lpstr>
      <vt:lpstr>2. Systematische Metaphernanalyse: Methodisches Vorgehen  </vt:lpstr>
      <vt:lpstr>2. Systematische Metaphernanalyse: Methodisches Vorgehen  </vt:lpstr>
      <vt:lpstr>2. Systematische Metaphernanalyse: Methodisches Vorgehen  </vt:lpstr>
      <vt:lpstr>2. Systematische Metaphernanalyse: Methodisches Vorgehen  </vt:lpstr>
      <vt:lpstr>Narrationsanalyse (B. Boothe)</vt:lpstr>
      <vt:lpstr>3. Narrationsanalyse:  Kursorische Anmerkungen zum Hintergrund  </vt:lpstr>
      <vt:lpstr>3. Narrationsanalyse:  Kursorische Anmerkungen zum Hintergrund  </vt:lpstr>
      <vt:lpstr>3. Narrationsanalyse:  Kursorische Anmerkungen zum Hintergrund  </vt:lpstr>
      <vt:lpstr>3. Narrationsanalyse:  Kursorische Anmerkungen zum Hintergrund  </vt:lpstr>
      <vt:lpstr>3. Narrationsanalyse:  Kursorische Anmerkungen zum Hintergrund  </vt:lpstr>
      <vt:lpstr>4. Narrationsanalyse: Exemplarisches methodisches Vorgehen </vt:lpstr>
      <vt:lpstr>4. Narrationsanalyse: Exemplarisches methodisches Vorgehen </vt:lpstr>
      <vt:lpstr>Literatur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 Scheliga</dc:creator>
  <cp:lastModifiedBy>Marie Scheliga</cp:lastModifiedBy>
  <cp:revision>30</cp:revision>
  <dcterms:created xsi:type="dcterms:W3CDTF">2024-09-12T00:31:16Z</dcterms:created>
  <dcterms:modified xsi:type="dcterms:W3CDTF">2024-12-11T11:27:51Z</dcterms:modified>
</cp:coreProperties>
</file>