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73" r:id="rId3"/>
    <p:sldId id="292" r:id="rId4"/>
    <p:sldId id="301" r:id="rId5"/>
    <p:sldId id="335" r:id="rId6"/>
    <p:sldId id="344" r:id="rId7"/>
    <p:sldId id="345" r:id="rId8"/>
    <p:sldId id="347" r:id="rId9"/>
    <p:sldId id="348" r:id="rId10"/>
    <p:sldId id="353" r:id="rId11"/>
    <p:sldId id="318" r:id="rId12"/>
    <p:sldId id="349" r:id="rId13"/>
    <p:sldId id="260" r:id="rId14"/>
    <p:sldId id="340" r:id="rId15"/>
    <p:sldId id="350" r:id="rId16"/>
    <p:sldId id="351" r:id="rId17"/>
    <p:sldId id="352" r:id="rId18"/>
    <p:sldId id="334" r:id="rId19"/>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3969" autoAdjust="0"/>
  </p:normalViewPr>
  <p:slideViewPr>
    <p:cSldViewPr snapToObjects="1">
      <p:cViewPr varScale="1">
        <p:scale>
          <a:sx n="88" d="100"/>
          <a:sy n="88" d="100"/>
        </p:scale>
        <p:origin x="22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04.12.2024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43CDB-99C5-EC4F-487E-DCE8407C04B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B46AFAE-331E-F308-758D-1E5D388A762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0B27301-D63B-AF64-C3FF-6A232380A871}"/>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F3AD4E4-A6C4-EB69-32BC-A4A3404AB2BA}"/>
              </a:ext>
            </a:extLst>
          </p:cNvPr>
          <p:cNvSpPr>
            <a:spLocks noGrp="1"/>
          </p:cNvSpPr>
          <p:nvPr>
            <p:ph type="sldNum" sz="quarter" idx="5"/>
          </p:nvPr>
        </p:nvSpPr>
        <p:spPr/>
        <p:txBody>
          <a:bodyPr/>
          <a:lstStyle/>
          <a:p>
            <a:fld id="{B9A045E6-D734-4DB2-BEE5-DF972DD20CA2}" type="slidenum">
              <a:rPr lang="de-DE" smtClean="0"/>
              <a:t>14</a:t>
            </a:fld>
            <a:endParaRPr lang="de-DE"/>
          </a:p>
        </p:txBody>
      </p:sp>
    </p:spTree>
    <p:extLst>
      <p:ext uri="{BB962C8B-B14F-4D97-AF65-F5344CB8AC3E}">
        <p14:creationId xmlns:p14="http://schemas.microsoft.com/office/powerpoint/2010/main" val="1370971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70420-8F40-CDD5-56C1-8DF174115AC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BF9B61A-30A8-776D-F7BF-6D014EB8BD6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F6C1130-8678-BA55-3D92-D9FB7B0A7617}"/>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CC706798-3D37-6FB6-ADCA-B722E0CC1301}"/>
              </a:ext>
            </a:extLst>
          </p:cNvPr>
          <p:cNvSpPr>
            <a:spLocks noGrp="1"/>
          </p:cNvSpPr>
          <p:nvPr>
            <p:ph type="sldNum" sz="quarter" idx="5"/>
          </p:nvPr>
        </p:nvSpPr>
        <p:spPr/>
        <p:txBody>
          <a:bodyPr/>
          <a:lstStyle/>
          <a:p>
            <a:fld id="{B9A045E6-D734-4DB2-BEE5-DF972DD20CA2}" type="slidenum">
              <a:rPr lang="de-DE" smtClean="0"/>
              <a:t>15</a:t>
            </a:fld>
            <a:endParaRPr lang="de-DE"/>
          </a:p>
        </p:txBody>
      </p:sp>
    </p:spTree>
    <p:extLst>
      <p:ext uri="{BB962C8B-B14F-4D97-AF65-F5344CB8AC3E}">
        <p14:creationId xmlns:p14="http://schemas.microsoft.com/office/powerpoint/2010/main" val="18922196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FB76A-A744-3D1D-33EB-C13647FF392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094F046-D35E-B5F2-247F-B34A842968A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354143A-6B0B-DBE7-3A2F-E52B17BCB9B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AA3C68B-1D4C-EA31-62E4-8A7F45FB453D}"/>
              </a:ext>
            </a:extLst>
          </p:cNvPr>
          <p:cNvSpPr>
            <a:spLocks noGrp="1"/>
          </p:cNvSpPr>
          <p:nvPr>
            <p:ph type="sldNum" sz="quarter" idx="5"/>
          </p:nvPr>
        </p:nvSpPr>
        <p:spPr/>
        <p:txBody>
          <a:bodyPr/>
          <a:lstStyle/>
          <a:p>
            <a:fld id="{B9A045E6-D734-4DB2-BEE5-DF972DD20CA2}" type="slidenum">
              <a:rPr lang="de-DE" smtClean="0"/>
              <a:t>16</a:t>
            </a:fld>
            <a:endParaRPr lang="de-DE"/>
          </a:p>
        </p:txBody>
      </p:sp>
    </p:spTree>
    <p:extLst>
      <p:ext uri="{BB962C8B-B14F-4D97-AF65-F5344CB8AC3E}">
        <p14:creationId xmlns:p14="http://schemas.microsoft.com/office/powerpoint/2010/main" val="21121315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EE27E-1460-1843-9A0E-32F387FD607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90593C4-57C7-8976-6008-01961AED73A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D2EFE36-12A0-1377-6C4C-2153893F6AD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BB1FAA1-A896-8B39-1F87-90315FB0596B}"/>
              </a:ext>
            </a:extLst>
          </p:cNvPr>
          <p:cNvSpPr>
            <a:spLocks noGrp="1"/>
          </p:cNvSpPr>
          <p:nvPr>
            <p:ph type="sldNum" sz="quarter" idx="5"/>
          </p:nvPr>
        </p:nvSpPr>
        <p:spPr/>
        <p:txBody>
          <a:bodyPr/>
          <a:lstStyle/>
          <a:p>
            <a:fld id="{B9A045E6-D734-4DB2-BEE5-DF972DD20CA2}" type="slidenum">
              <a:rPr lang="de-DE" smtClean="0"/>
              <a:t>17</a:t>
            </a:fld>
            <a:endParaRPr lang="de-DE"/>
          </a:p>
        </p:txBody>
      </p:sp>
    </p:spTree>
    <p:extLst>
      <p:ext uri="{BB962C8B-B14F-4D97-AF65-F5344CB8AC3E}">
        <p14:creationId xmlns:p14="http://schemas.microsoft.com/office/powerpoint/2010/main" val="1826227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C333-9255-11E9-6F17-96F80FF1FF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82CB175-73E3-D0DC-E851-DE1DF831F65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5310CF-F9B4-9630-4449-81E3E4B2954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8CE133E-E40E-3775-850F-4249043273F1}"/>
              </a:ext>
            </a:extLst>
          </p:cNvPr>
          <p:cNvSpPr>
            <a:spLocks noGrp="1"/>
          </p:cNvSpPr>
          <p:nvPr>
            <p:ph type="sldNum" sz="quarter" idx="5"/>
          </p:nvPr>
        </p:nvSpPr>
        <p:spPr/>
        <p:txBody>
          <a:bodyPr/>
          <a:lstStyle/>
          <a:p>
            <a:fld id="{B9A045E6-D734-4DB2-BEE5-DF972DD20CA2}" type="slidenum">
              <a:rPr lang="de-DE" smtClean="0"/>
              <a:t>18</a:t>
            </a:fld>
            <a:endParaRPr lang="de-DE"/>
          </a:p>
        </p:txBody>
      </p:sp>
    </p:spTree>
    <p:extLst>
      <p:ext uri="{BB962C8B-B14F-4D97-AF65-F5344CB8AC3E}">
        <p14:creationId xmlns:p14="http://schemas.microsoft.com/office/powerpoint/2010/main" val="795149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A710F-0A96-312B-0F6C-F0BA53B6B5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C3BB73-3603-5ADD-5850-45EDF11F54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A125B0-66EC-6619-006E-28FCEDE45FF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8AF2AC4-ABEC-8721-4751-14CE01125729}"/>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029069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57652-72C7-BC2F-A858-D6E632B22D3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328C26-0375-4287-DD7D-A3434ABFA93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A5972C9-D056-CF57-6A46-E9C10B0938D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D5D6905-D648-2847-2C18-1909717A3D64}"/>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4259023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5B62F-1FA0-EDFD-16D3-A91DC42A67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6C176AA-B136-32A9-F353-682FFB196FE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8C04351-A819-05FC-3E3E-6BD61D1A859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E74847E3-7C9E-F66B-5DF6-28D6C6B3035B}"/>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1467671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7BDA0-157C-417D-D1EB-4DFF4F451B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0FF8011-5291-078A-9845-23EC0E2D0DD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0A0C99E-1264-060D-EE98-2B7AA6A49DE6}"/>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D3BFFE2-78EA-CCDF-A52B-25E65A025F0C}"/>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4286342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798D6-13B7-0CD7-0A6A-A2BCBE069C1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34C8176-2C84-404D-F965-C21D48C4060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455B19A-A963-FC52-D800-BB626DA464BF}"/>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F26A84A4-2E9D-7B6E-B763-4242815DF2E5}"/>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3783784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64E6A-2BC3-76E5-8357-0D61016D622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16B76CD-353C-A33E-AE69-F24B0B4D5D7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2E4F578-658D-CAF1-F3A8-4244CE03570B}"/>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ED40C1D-3F1D-A24B-53F5-C6E9FD39F669}"/>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828649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B114F-27E2-8598-3643-E939DC74046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858A203-2A3A-34D5-E2CD-027569376C6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0D36C75-32B0-7218-97C4-84498F552FDF}"/>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B8ADF80-4EA6-04EF-452D-277AD2648E19}"/>
              </a:ext>
            </a:extLst>
          </p:cNvPr>
          <p:cNvSpPr>
            <a:spLocks noGrp="1"/>
          </p:cNvSpPr>
          <p:nvPr>
            <p:ph type="sldNum" sz="quarter" idx="5"/>
          </p:nvPr>
        </p:nvSpPr>
        <p:spPr/>
        <p:txBody>
          <a:bodyPr/>
          <a:lstStyle/>
          <a:p>
            <a:fld id="{B9A045E6-D734-4DB2-BEE5-DF972DD20CA2}" type="slidenum">
              <a:rPr lang="de-DE" smtClean="0"/>
              <a:t>10</a:t>
            </a:fld>
            <a:endParaRPr lang="de-DE"/>
          </a:p>
        </p:txBody>
      </p:sp>
    </p:spTree>
    <p:extLst>
      <p:ext uri="{BB962C8B-B14F-4D97-AF65-F5344CB8AC3E}">
        <p14:creationId xmlns:p14="http://schemas.microsoft.com/office/powerpoint/2010/main" val="1584574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A14C-AE9A-FE83-3111-42C4EF9D588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FA3D69F-A020-FA71-1A72-119F80BE6C8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DA847EC-BCE0-90C8-0F82-F78C48276EC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6D44E04-0B41-B1C9-1427-D01E5B082986}"/>
              </a:ext>
            </a:extLst>
          </p:cNvPr>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23627861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nbn-resolving.org/urn:nbn:de:0168-ssoar-57882-1"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https://link.springer.com/chapter/10.1007/978-3-658-37918-6_15" TargetMode="External"/><Relationship Id="rId4" Type="http://schemas.openxmlformats.org/officeDocument/2006/relationships/hyperlink" Target="https://doi.org/10.1007/978-3-658-37918-6_2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8: In der Tradition von Psychoanalyse und symbolischer Handlungstheorie: Tiefenhermeneutik und Konnotationsanalyse</a:t>
            </a:r>
          </a:p>
        </p:txBody>
      </p:sp>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dirty="0"/>
              <a:t>Theorien und </a:t>
            </a:r>
            <a:r>
              <a:rPr lang="de-DE" b="1" dirty="0" err="1"/>
              <a:t>methoden</a:t>
            </a:r>
            <a:r>
              <a:rPr lang="de-DE" b="1" dirty="0"/>
              <a:t> der Kulturpsychologie</a:t>
            </a:r>
          </a:p>
        </p:txBody>
      </p:sp>
      <p:pic>
        <p:nvPicPr>
          <p:cNvPr id="12" name="Bildplatzhalter 11" descr="Ein Bild, das Zeichnung, Entwurf, Kunst, Darstellung enthält.&#10;&#10;Automatisch generierte Beschreibung">
            <a:extLst>
              <a:ext uri="{FF2B5EF4-FFF2-40B4-BE49-F238E27FC236}">
                <a16:creationId xmlns:a16="http://schemas.microsoft.com/office/drawing/2014/main" id="{8A1CB712-69B9-FE11-1650-5204A15E7B19}"/>
              </a:ext>
            </a:extLst>
          </p:cNvPr>
          <p:cNvPicPr>
            <a:picLocks noGrp="1" noChangeAspect="1"/>
          </p:cNvPicPr>
          <p:nvPr>
            <p:ph type="pic" sz="quarter" idx="13"/>
          </p:nvPr>
        </p:nvPicPr>
        <p:blipFill>
          <a:blip r:embed="rId2"/>
          <a:srcRect t="15934" b="15934"/>
          <a:stretch>
            <a:fillRect/>
          </a:stretch>
        </p:blipFill>
        <p:spPr/>
      </p:pic>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62EF2-3D00-4A7E-DFA5-DA35A1839E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468454-0AAA-5FD9-0DDC-ECAB1BE800F2}"/>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Theoretische Zugänge: </a:t>
            </a:r>
            <a:br>
              <a:rPr lang="de-DE" sz="2400" b="1" dirty="0">
                <a:solidFill>
                  <a:schemeClr val="bg2"/>
                </a:solidFill>
              </a:rPr>
            </a:br>
            <a:r>
              <a:rPr lang="de-DE" sz="2400" b="1" dirty="0">
                <a:solidFill>
                  <a:schemeClr val="bg2"/>
                </a:solidFill>
              </a:rPr>
              <a:t>Formen der Interaktion </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4" name="Fußzeilenplatzhalter 3">
            <a:extLst>
              <a:ext uri="{FF2B5EF4-FFF2-40B4-BE49-F238E27FC236}">
                <a16:creationId xmlns:a16="http://schemas.microsoft.com/office/drawing/2014/main" id="{0AC96EC2-C125-D996-E184-3B3A4810665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824D40B0-0D9D-3C4D-B56F-AFB50E01BCEF}"/>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cxnSp>
        <p:nvCxnSpPr>
          <p:cNvPr id="7" name="Gerader Verbinder 6">
            <a:extLst>
              <a:ext uri="{FF2B5EF4-FFF2-40B4-BE49-F238E27FC236}">
                <a16:creationId xmlns:a16="http://schemas.microsoft.com/office/drawing/2014/main" id="{FAA5612F-5493-F546-E46F-B20DF71A6B22}"/>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10" name="Grafik 9">
            <a:extLst>
              <a:ext uri="{FF2B5EF4-FFF2-40B4-BE49-F238E27FC236}">
                <a16:creationId xmlns:a16="http://schemas.microsoft.com/office/drawing/2014/main" id="{180872D2-246A-4F80-8426-96E94DC9F02B}"/>
              </a:ext>
            </a:extLst>
          </p:cNvPr>
          <p:cNvPicPr>
            <a:picLocks noChangeAspect="1"/>
          </p:cNvPicPr>
          <p:nvPr/>
        </p:nvPicPr>
        <p:blipFill>
          <a:blip r:embed="rId3"/>
          <a:stretch>
            <a:fillRect/>
          </a:stretch>
        </p:blipFill>
        <p:spPr>
          <a:xfrm>
            <a:off x="324000" y="1161852"/>
            <a:ext cx="8382625" cy="3277751"/>
          </a:xfrm>
          <a:prstGeom prst="rect">
            <a:avLst/>
          </a:prstGeom>
        </p:spPr>
      </p:pic>
    </p:spTree>
    <p:extLst>
      <p:ext uri="{BB962C8B-B14F-4D97-AF65-F5344CB8AC3E}">
        <p14:creationId xmlns:p14="http://schemas.microsoft.com/office/powerpoint/2010/main" val="1521569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65146-B5DD-7B06-3FE7-0E68816A60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F27F65-0BA1-FD64-15DD-941AA895C24C}"/>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4. Methodisches Vorgehen</a:t>
            </a:r>
          </a:p>
        </p:txBody>
      </p:sp>
      <p:sp>
        <p:nvSpPr>
          <p:cNvPr id="3" name="Inhaltsplatzhalter 2">
            <a:extLst>
              <a:ext uri="{FF2B5EF4-FFF2-40B4-BE49-F238E27FC236}">
                <a16:creationId xmlns:a16="http://schemas.microsoft.com/office/drawing/2014/main" id="{1470A188-F74C-E610-2496-2F26422C54A3}"/>
              </a:ext>
            </a:extLst>
          </p:cNvPr>
          <p:cNvSpPr>
            <a:spLocks noGrp="1"/>
          </p:cNvSpPr>
          <p:nvPr>
            <p:ph idx="1"/>
          </p:nvPr>
        </p:nvSpPr>
        <p:spPr>
          <a:xfrm>
            <a:off x="450000" y="1339337"/>
            <a:ext cx="8244472" cy="2936386"/>
          </a:xfrm>
        </p:spPr>
        <p:txBody>
          <a:bodyPr/>
          <a:lstStyle/>
          <a:p>
            <a:pPr marL="285750" indent="-285750" algn="just">
              <a:lnSpc>
                <a:spcPct val="100000"/>
              </a:lnSpc>
              <a:spcAft>
                <a:spcPts val="150"/>
              </a:spcAft>
              <a:buSzPct val="100000"/>
              <a:buFont typeface="Arial" panose="020B0604020202020204" pitchFamily="34" charset="0"/>
              <a:buChar char="•"/>
            </a:pPr>
            <a:r>
              <a:rPr lang="de-DE" sz="2000" b="0" dirty="0"/>
              <a:t>Eigenes Erleben als Zugang</a:t>
            </a:r>
          </a:p>
          <a:p>
            <a:pPr marL="285750" indent="-285750" algn="just">
              <a:lnSpc>
                <a:spcPct val="100000"/>
              </a:lnSpc>
              <a:spcAft>
                <a:spcPts val="150"/>
              </a:spcAft>
              <a:buSzPct val="100000"/>
              <a:buFont typeface="Arial" panose="020B0604020202020204" pitchFamily="34" charset="0"/>
              <a:buChar char="•"/>
            </a:pPr>
            <a:r>
              <a:rPr lang="de-DE" sz="2000" b="0" dirty="0"/>
              <a:t>Latenter Sinn als Fluchtpunkt der Interpretation</a:t>
            </a:r>
          </a:p>
          <a:p>
            <a:pPr marL="285750" indent="-285750" algn="just">
              <a:lnSpc>
                <a:spcPct val="100000"/>
              </a:lnSpc>
              <a:spcAft>
                <a:spcPts val="150"/>
              </a:spcAft>
              <a:buSzPct val="100000"/>
              <a:buFont typeface="Arial" panose="020B0604020202020204" pitchFamily="34" charset="0"/>
              <a:buChar char="•"/>
            </a:pPr>
            <a:r>
              <a:rPr lang="de-DE" sz="2000" b="0" dirty="0"/>
              <a:t>Freie Assoziation und gleichschwebende Aufmerksamkeit</a:t>
            </a:r>
          </a:p>
          <a:p>
            <a:pPr marL="285750" indent="-285750" algn="just">
              <a:lnSpc>
                <a:spcPct val="100000"/>
              </a:lnSpc>
              <a:spcAft>
                <a:spcPts val="150"/>
              </a:spcAft>
              <a:buSzPct val="100000"/>
              <a:buFont typeface="Arial" panose="020B0604020202020204" pitchFamily="34" charset="0"/>
              <a:buChar char="•"/>
            </a:pPr>
            <a:r>
              <a:rPr lang="de-DE" sz="2000" b="0" dirty="0"/>
              <a:t>Wege zum latenten Sinn: Irritationen durch „Inkonsistenzen und Widersprüche im Datenmaterial“ (König 2023, S. 262)</a:t>
            </a:r>
          </a:p>
          <a:p>
            <a:pPr marL="285750" indent="-285750" algn="just">
              <a:lnSpc>
                <a:spcPct val="100000"/>
              </a:lnSpc>
              <a:spcAft>
                <a:spcPts val="150"/>
              </a:spcAft>
              <a:buSzPct val="100000"/>
              <a:buFont typeface="Arial" panose="020B0604020202020204" pitchFamily="34" charset="0"/>
              <a:buChar char="•"/>
            </a:pPr>
            <a:endParaRPr lang="de-DE" sz="16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D694540-80AF-9FFD-B76C-E990E7E6EE8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5AFDF2A-E6F5-E5A4-3543-3CF8382FED2D}"/>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cxnSp>
        <p:nvCxnSpPr>
          <p:cNvPr id="7" name="Gerader Verbinder 6">
            <a:extLst>
              <a:ext uri="{FF2B5EF4-FFF2-40B4-BE49-F238E27FC236}">
                <a16:creationId xmlns:a16="http://schemas.microsoft.com/office/drawing/2014/main" id="{989554C9-3067-599B-34D7-F615BBCE0B2E}"/>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885252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72DC01-4745-EFA1-E908-6925DD6E997B}"/>
              </a:ext>
            </a:extLst>
          </p:cNvPr>
          <p:cNvSpPr>
            <a:spLocks noGrp="1"/>
          </p:cNvSpPr>
          <p:nvPr>
            <p:ph type="title"/>
          </p:nvPr>
        </p:nvSpPr>
        <p:spPr>
          <a:xfrm>
            <a:off x="599394" y="157500"/>
            <a:ext cx="7560000" cy="468000"/>
          </a:xfrm>
        </p:spPr>
        <p:txBody>
          <a:bodyPr/>
          <a:lstStyle/>
          <a:p>
            <a:r>
              <a:rPr lang="de-DE" b="1" dirty="0">
                <a:solidFill>
                  <a:schemeClr val="bg2"/>
                </a:solidFill>
              </a:rPr>
              <a:t>Beispiel: </a:t>
            </a:r>
            <a:r>
              <a:rPr lang="de-DE" dirty="0">
                <a:solidFill>
                  <a:schemeClr val="bg2"/>
                </a:solidFill>
              </a:rPr>
              <a:t>ZDF-Sommerinterview mit A. Gauland</a:t>
            </a:r>
          </a:p>
        </p:txBody>
      </p:sp>
      <p:sp>
        <p:nvSpPr>
          <p:cNvPr id="4" name="Fußzeilenplatzhalter 3">
            <a:extLst>
              <a:ext uri="{FF2B5EF4-FFF2-40B4-BE49-F238E27FC236}">
                <a16:creationId xmlns:a16="http://schemas.microsoft.com/office/drawing/2014/main" id="{DF3351F7-E980-75C1-2AB9-A5016E154BDE}"/>
              </a:ext>
            </a:extLst>
          </p:cNvPr>
          <p:cNvSpPr>
            <a:spLocks noGrp="1"/>
          </p:cNvSpPr>
          <p:nvPr>
            <p:ph type="ftr" sz="quarter" idx="11"/>
          </p:nvPr>
        </p:nvSpPr>
        <p:spPr/>
        <p:txBody>
          <a:bodyPr/>
          <a:lstStyle/>
          <a:p>
            <a:r>
              <a:rPr lang="de-DE" dirty="0"/>
              <a:t>Titel | ggf. weitere Angaben</a:t>
            </a:r>
          </a:p>
        </p:txBody>
      </p:sp>
      <p:sp>
        <p:nvSpPr>
          <p:cNvPr id="5" name="Foliennummernplatzhalter 4">
            <a:extLst>
              <a:ext uri="{FF2B5EF4-FFF2-40B4-BE49-F238E27FC236}">
                <a16:creationId xmlns:a16="http://schemas.microsoft.com/office/drawing/2014/main" id="{49D4ED81-6B2E-09C2-64D6-AF166A6357AE}"/>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sp>
        <p:nvSpPr>
          <p:cNvPr id="6" name="Inhaltsplatzhalter 2">
            <a:extLst>
              <a:ext uri="{FF2B5EF4-FFF2-40B4-BE49-F238E27FC236}">
                <a16:creationId xmlns:a16="http://schemas.microsoft.com/office/drawing/2014/main" id="{F73B87D8-19CD-CED5-51C8-E890E1A37D59}"/>
              </a:ext>
            </a:extLst>
          </p:cNvPr>
          <p:cNvSpPr txBox="1">
            <a:spLocks/>
          </p:cNvSpPr>
          <p:nvPr/>
        </p:nvSpPr>
        <p:spPr>
          <a:xfrm>
            <a:off x="350098" y="843558"/>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marL="285750" indent="-285750" algn="just">
              <a:lnSpc>
                <a:spcPct val="100000"/>
              </a:lnSpc>
              <a:buFont typeface="Arial" panose="020B0604020202020204" pitchFamily="34" charset="0"/>
              <a:buChar char="•"/>
            </a:pPr>
            <a:r>
              <a:rPr lang="de-DE" sz="1400" dirty="0"/>
              <a:t>Situation: </a:t>
            </a:r>
            <a:r>
              <a:rPr lang="de-DE" sz="1400" b="0" dirty="0"/>
              <a:t>Interviewerin konfrontiert Gauland mit seiner früheren Aussage, dass „Hitler und die Nazis […] ein Vogelschiss in über 1000 Jahren deutscher Geschichte“ seien. </a:t>
            </a:r>
          </a:p>
          <a:p>
            <a:pPr marL="285750" indent="-285750" algn="just">
              <a:lnSpc>
                <a:spcPct val="100000"/>
              </a:lnSpc>
              <a:buFont typeface="Arial" panose="020B0604020202020204" pitchFamily="34" charset="0"/>
              <a:buChar char="•"/>
            </a:pPr>
            <a:r>
              <a:rPr lang="de-DE" sz="1400" dirty="0"/>
              <a:t>Reaktion Gauland: </a:t>
            </a:r>
            <a:r>
              <a:rPr lang="de-DE" sz="1400" b="0" dirty="0"/>
              <a:t>1.) Empörung und Abwehr 2.) Kontextverschiebung</a:t>
            </a:r>
          </a:p>
          <a:p>
            <a:pPr marL="285750" indent="-285750" algn="just">
              <a:lnSpc>
                <a:spcPct val="100000"/>
              </a:lnSpc>
              <a:spcAft>
                <a:spcPts val="0"/>
              </a:spcAft>
              <a:buFont typeface="Arial" panose="020B0604020202020204" pitchFamily="34" charset="0"/>
              <a:buChar char="•"/>
            </a:pPr>
            <a:r>
              <a:rPr lang="de-DE" sz="1400" dirty="0"/>
              <a:t>Tiefenhermeneutische Deutung: </a:t>
            </a:r>
          </a:p>
          <a:p>
            <a:pPr marL="753750" lvl="3" indent="-285750" algn="just">
              <a:lnSpc>
                <a:spcPct val="100000"/>
              </a:lnSpc>
              <a:spcAft>
                <a:spcPts val="0"/>
              </a:spcAft>
              <a:buFont typeface="Wingdings" panose="05000000000000000000" pitchFamily="2" charset="2"/>
              <a:buChar char="Ø"/>
            </a:pPr>
            <a:r>
              <a:rPr lang="de-DE" sz="1400" b="1" i="1" dirty="0"/>
              <a:t>manifester Sinn: </a:t>
            </a:r>
            <a:r>
              <a:rPr lang="de-DE" sz="1400" b="0" dirty="0"/>
              <a:t>Gauland versucht, seine Äußerung als historisch nüchterne Bemerkung darzustellen.</a:t>
            </a:r>
          </a:p>
          <a:p>
            <a:pPr marL="753750" lvl="3" indent="-285750" algn="just">
              <a:lnSpc>
                <a:spcPct val="100000"/>
              </a:lnSpc>
              <a:spcAft>
                <a:spcPts val="0"/>
              </a:spcAft>
              <a:buFont typeface="Wingdings" panose="05000000000000000000" pitchFamily="2" charset="2"/>
              <a:buChar char="Ø"/>
            </a:pPr>
            <a:r>
              <a:rPr lang="de-DE" sz="1400" b="1" i="1" dirty="0"/>
              <a:t>latenter Sinn: </a:t>
            </a:r>
            <a:r>
              <a:rPr lang="de-DE" sz="1400" b="0" dirty="0"/>
              <a:t>Seine Wortwahl jedoch impliziert eine Verharmlosung der NS-Verbrechen.</a:t>
            </a:r>
          </a:p>
          <a:p>
            <a:pPr marL="285750" lvl="1" indent="-285750" algn="just">
              <a:lnSpc>
                <a:spcPct val="100000"/>
              </a:lnSpc>
              <a:spcAft>
                <a:spcPts val="0"/>
              </a:spcAft>
              <a:buFont typeface="Arial" panose="020B0604020202020204" pitchFamily="34" charset="0"/>
              <a:buChar char="•"/>
            </a:pPr>
            <a:r>
              <a:rPr lang="de-DE" sz="1400" b="1" dirty="0"/>
              <a:t>Symbolische und symptomatische Interaktion: </a:t>
            </a:r>
          </a:p>
          <a:p>
            <a:pPr marL="753750" lvl="3" indent="-285750" algn="just">
              <a:lnSpc>
                <a:spcPct val="100000"/>
              </a:lnSpc>
              <a:spcAft>
                <a:spcPts val="0"/>
              </a:spcAft>
              <a:buFont typeface="Wingdings" panose="05000000000000000000" pitchFamily="2" charset="2"/>
              <a:buChar char="Ø"/>
            </a:pPr>
            <a:r>
              <a:rPr lang="de-DE" sz="1400" dirty="0"/>
              <a:t>Interviewerin agiert zunächst in einer symbolischen Interaktion </a:t>
            </a:r>
            <a:r>
              <a:rPr lang="de-DE" sz="1400" dirty="0">
                <a:sym typeface="Wingdings" panose="05000000000000000000" pitchFamily="2" charset="2"/>
              </a:rPr>
              <a:t> konfrontiert Gauland mit kritischer Frage </a:t>
            </a:r>
          </a:p>
          <a:p>
            <a:pPr marL="753750" lvl="3" indent="-285750" algn="just">
              <a:lnSpc>
                <a:spcPct val="100000"/>
              </a:lnSpc>
              <a:spcAft>
                <a:spcPts val="0"/>
              </a:spcAft>
              <a:buFont typeface="Wingdings" panose="05000000000000000000" pitchFamily="2" charset="2"/>
              <a:buChar char="Ø"/>
            </a:pPr>
            <a:r>
              <a:rPr lang="de-DE" sz="1400" dirty="0">
                <a:sym typeface="Wingdings" panose="05000000000000000000" pitchFamily="2" charset="2"/>
              </a:rPr>
              <a:t>Gauland weicht aus und verschiebt Verantwortung für die Provokation auf die Interviewerin  Interaktion verwandelt sich in symptomatische Interaktion</a:t>
            </a:r>
          </a:p>
          <a:p>
            <a:pPr marL="753750" lvl="3" indent="-285750" algn="just">
              <a:lnSpc>
                <a:spcPct val="100000"/>
              </a:lnSpc>
              <a:spcAft>
                <a:spcPts val="0"/>
              </a:spcAft>
              <a:buFont typeface="Wingdings" panose="05000000000000000000" pitchFamily="2" charset="2"/>
              <a:buChar char="Ø"/>
            </a:pPr>
            <a:r>
              <a:rPr lang="de-DE" sz="1400" dirty="0">
                <a:sym typeface="Wingdings" panose="05000000000000000000" pitchFamily="2" charset="2"/>
              </a:rPr>
              <a:t>Seine Strategie beinhaltet: Abwehrmechanismen wie Rationalisierung (Erklärung der zeitl. Dimension) und Projektion (Vorwurf der unangemessenen Fragestellung an die Interviewerin)</a:t>
            </a:r>
            <a:endParaRPr lang="de-DE" sz="1400" dirty="0"/>
          </a:p>
          <a:p>
            <a:pPr marL="285750" indent="-285750" algn="just">
              <a:lnSpc>
                <a:spcPct val="100000"/>
              </a:lnSpc>
              <a:spcAft>
                <a:spcPts val="0"/>
              </a:spcAft>
              <a:buFont typeface="Arial" panose="020B0604020202020204" pitchFamily="34" charset="0"/>
              <a:buChar char="•"/>
            </a:pPr>
            <a:endParaRPr lang="de-DE" sz="1600" dirty="0"/>
          </a:p>
          <a:p>
            <a:pPr marL="285750" indent="-285750" algn="just">
              <a:lnSpc>
                <a:spcPct val="100000"/>
              </a:lnSpc>
              <a:spcAft>
                <a:spcPts val="0"/>
              </a:spcAft>
              <a:buFont typeface="Arial" panose="020B0604020202020204" pitchFamily="34" charset="0"/>
              <a:buChar char="•"/>
            </a:pPr>
            <a:endParaRPr lang="de-DE" sz="1600" dirty="0"/>
          </a:p>
          <a:p>
            <a:pPr algn="just">
              <a:lnSpc>
                <a:spcPct val="100000"/>
              </a:lnSpc>
              <a:spcAft>
                <a:spcPts val="0"/>
              </a:spcAft>
            </a:pPr>
            <a:r>
              <a:rPr lang="de-DE" sz="1600" b="0" dirty="0">
                <a:sym typeface="Wingdings" panose="05000000000000000000" pitchFamily="2" charset="2"/>
              </a:rPr>
              <a:t>      </a:t>
            </a:r>
          </a:p>
          <a:p>
            <a:pPr marL="285750" indent="-285750" algn="just">
              <a:lnSpc>
                <a:spcPct val="100000"/>
              </a:lnSpc>
              <a:spcAft>
                <a:spcPts val="150"/>
              </a:spcAft>
              <a:buSzPct val="100000"/>
              <a:buFont typeface="Arial" panose="020B0604020202020204" pitchFamily="34" charset="0"/>
              <a:buChar char="•"/>
            </a:pPr>
            <a:endParaRPr lang="de-DE" sz="16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Tree>
    <p:extLst>
      <p:ext uri="{BB962C8B-B14F-4D97-AF65-F5344CB8AC3E}">
        <p14:creationId xmlns:p14="http://schemas.microsoft.com/office/powerpoint/2010/main" val="3109613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41D4AA-57B2-49DA-9F31-195B549F8FDD}"/>
              </a:ext>
            </a:extLst>
          </p:cNvPr>
          <p:cNvSpPr>
            <a:spLocks noGrp="1"/>
          </p:cNvSpPr>
          <p:nvPr>
            <p:ph type="title"/>
          </p:nvPr>
        </p:nvSpPr>
        <p:spPr>
          <a:xfrm>
            <a:off x="395536" y="2031750"/>
            <a:ext cx="8172000" cy="540000"/>
          </a:xfrm>
        </p:spPr>
        <p:txBody>
          <a:bodyPr/>
          <a:lstStyle/>
          <a:p>
            <a:pPr algn="ctr"/>
            <a:r>
              <a:rPr lang="de-DE" b="1" dirty="0"/>
              <a:t>Konnotationsanalyse (Ernst E. Boesch)</a:t>
            </a:r>
          </a:p>
        </p:txBody>
      </p:sp>
    </p:spTree>
    <p:extLst>
      <p:ext uri="{BB962C8B-B14F-4D97-AF65-F5344CB8AC3E}">
        <p14:creationId xmlns:p14="http://schemas.microsoft.com/office/powerpoint/2010/main" val="3418300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6E480-A52B-F63F-CF28-C4AC16A750C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2D8BCE0-BEF4-BE69-07F1-BE955C5F171A}"/>
              </a:ext>
            </a:extLst>
          </p:cNvPr>
          <p:cNvSpPr>
            <a:spLocks noGrp="1"/>
          </p:cNvSpPr>
          <p:nvPr>
            <p:ph type="title"/>
          </p:nvPr>
        </p:nvSpPr>
        <p:spPr>
          <a:xfrm>
            <a:off x="450000" y="258770"/>
            <a:ext cx="7560000" cy="468000"/>
          </a:xfrm>
        </p:spPr>
        <p:txBody>
          <a:bodyPr/>
          <a:lstStyle/>
          <a:p>
            <a:pPr algn="ctr"/>
            <a:r>
              <a:rPr lang="de-DE" sz="2400" b="1" dirty="0">
                <a:solidFill>
                  <a:schemeClr val="bg2"/>
                </a:solidFill>
              </a:rPr>
              <a:t>5. Anmerkungen zur Konnotationsanalyse</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9A9CF0F3-8B3F-8757-5238-3CC39CC664C6}"/>
              </a:ext>
            </a:extLst>
          </p:cNvPr>
          <p:cNvSpPr>
            <a:spLocks noGrp="1"/>
          </p:cNvSpPr>
          <p:nvPr>
            <p:ph idx="1"/>
          </p:nvPr>
        </p:nvSpPr>
        <p:spPr>
          <a:xfrm>
            <a:off x="450000" y="1103557"/>
            <a:ext cx="8244472" cy="2936386"/>
          </a:xfrm>
        </p:spPr>
        <p:txBody>
          <a:bodyPr/>
          <a:lstStyle/>
          <a:p>
            <a:pPr algn="just">
              <a:lnSpc>
                <a:spcPct val="100000"/>
              </a:lnSpc>
              <a:spcAft>
                <a:spcPts val="0"/>
              </a:spcAft>
              <a:buSzPct val="100000"/>
            </a:pPr>
            <a:r>
              <a:rPr lang="de-DE" sz="1800" dirty="0">
                <a:solidFill>
                  <a:schemeClr val="tx2">
                    <a:lumMod val="90000"/>
                    <a:lumOff val="10000"/>
                  </a:schemeClr>
                </a:solidFill>
              </a:rPr>
              <a:t>Konnotation vs. Denotation</a:t>
            </a:r>
          </a:p>
          <a:p>
            <a:pPr marL="285750" indent="-285750" algn="just">
              <a:spcAft>
                <a:spcPts val="0"/>
              </a:spcAft>
              <a:buFont typeface="Arial" panose="020B0604020202020204" pitchFamily="34" charset="0"/>
              <a:buChar char="•"/>
            </a:pPr>
            <a:endParaRPr lang="de-DE" sz="1400" b="0" dirty="0"/>
          </a:p>
          <a:p>
            <a:pPr marL="285750" indent="-285750" algn="just">
              <a:spcAft>
                <a:spcPts val="0"/>
              </a:spcAft>
              <a:buFont typeface="Arial" panose="020B0604020202020204" pitchFamily="34" charset="0"/>
              <a:buChar char="•"/>
            </a:pPr>
            <a:r>
              <a:rPr lang="de-DE" sz="1600" dirty="0"/>
              <a:t>Denotation: </a:t>
            </a:r>
            <a:r>
              <a:rPr lang="de-DE" sz="1600" b="0" dirty="0"/>
              <a:t>wörtliche, objektive Bedeutung eines Begriffs, z.B. nachschlagbar in Lexika</a:t>
            </a:r>
          </a:p>
          <a:p>
            <a:pPr marL="285750" indent="-285750" algn="just">
              <a:spcAft>
                <a:spcPts val="0"/>
              </a:spcAft>
              <a:buFont typeface="Arial" panose="020B0604020202020204" pitchFamily="34" charset="0"/>
              <a:buChar char="•"/>
            </a:pPr>
            <a:r>
              <a:rPr lang="de-DE" sz="1600" dirty="0"/>
              <a:t>Konnotation: </a:t>
            </a:r>
            <a:r>
              <a:rPr lang="de-DE" sz="1600" b="0" dirty="0"/>
              <a:t>subjektive und kulturell geprägte Assoziationen, die ein Begriff auslöst. Diese Bedeutungen sind nicht fixiert, sondern hängen von persönlicher Erfahrung und kulturellem Kontext ab. </a:t>
            </a:r>
          </a:p>
          <a:p>
            <a:pPr marL="285750" indent="-285750" algn="just">
              <a:spcAft>
                <a:spcPts val="0"/>
              </a:spcAft>
              <a:buFont typeface="Arial" panose="020B0604020202020204" pitchFamily="34" charset="0"/>
              <a:buChar char="•"/>
            </a:pPr>
            <a:endParaRPr lang="de-DE" sz="1600" b="0" dirty="0"/>
          </a:p>
          <a:p>
            <a:pPr algn="just">
              <a:spcAft>
                <a:spcPts val="0"/>
              </a:spcAft>
            </a:pPr>
            <a:r>
              <a:rPr lang="de-DE" sz="1600" b="0" dirty="0">
                <a:sym typeface="Wingdings" panose="05000000000000000000" pitchFamily="2" charset="2"/>
              </a:rPr>
              <a:t> menschliches Erleben ist laut Boesch </a:t>
            </a:r>
            <a:r>
              <a:rPr lang="de-DE" sz="1600" dirty="0">
                <a:sym typeface="Wingdings" panose="05000000000000000000" pitchFamily="2" charset="2"/>
              </a:rPr>
              <a:t>polyvalent</a:t>
            </a:r>
            <a:endParaRPr lang="de-DE" sz="1600" dirty="0"/>
          </a:p>
          <a:p>
            <a:pPr algn="just">
              <a:spcAft>
                <a:spcPts val="0"/>
              </a:spcAft>
            </a:pPr>
            <a:endParaRPr lang="de-DE" sz="14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FE1A73C-2440-C410-7A2A-16E9EDC0DB17}"/>
              </a:ext>
            </a:extLst>
          </p:cNvPr>
          <p:cNvSpPr>
            <a:spLocks noGrp="1"/>
          </p:cNvSpPr>
          <p:nvPr>
            <p:ph type="ftr" sz="quarter" idx="11"/>
          </p:nvPr>
        </p:nvSpPr>
        <p:spPr>
          <a:xfrm>
            <a:off x="827584" y="4806000"/>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15A412AA-9BDD-D714-97CF-97212A9FCC88}"/>
              </a:ext>
            </a:extLst>
          </p:cNvPr>
          <p:cNvSpPr>
            <a:spLocks noGrp="1"/>
          </p:cNvSpPr>
          <p:nvPr>
            <p:ph type="sldNum" sz="quarter" idx="12"/>
          </p:nvPr>
        </p:nvSpPr>
        <p:spPr/>
        <p:txBody>
          <a:bodyPr/>
          <a:lstStyle/>
          <a:p>
            <a:fld id="{6C8FC03C-C266-4645-ABC5-645062898383}" type="slidenum">
              <a:rPr lang="de-DE" smtClean="0"/>
              <a:pPr/>
              <a:t>14</a:t>
            </a:fld>
            <a:r>
              <a:rPr lang="de-DE"/>
              <a:t> </a:t>
            </a:r>
            <a:endParaRPr lang="de-DE" dirty="0"/>
          </a:p>
        </p:txBody>
      </p:sp>
      <p:cxnSp>
        <p:nvCxnSpPr>
          <p:cNvPr id="7" name="Gerader Verbinder 6">
            <a:extLst>
              <a:ext uri="{FF2B5EF4-FFF2-40B4-BE49-F238E27FC236}">
                <a16:creationId xmlns:a16="http://schemas.microsoft.com/office/drawing/2014/main" id="{51D542F8-A04D-E6C0-5701-675270C53740}"/>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663661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98EDE-329E-8881-49C9-B282C5F27A7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5FC4068-0795-1F47-3F64-B0E9B7B0B1E5}"/>
              </a:ext>
            </a:extLst>
          </p:cNvPr>
          <p:cNvSpPr>
            <a:spLocks noGrp="1"/>
          </p:cNvSpPr>
          <p:nvPr>
            <p:ph type="title"/>
          </p:nvPr>
        </p:nvSpPr>
        <p:spPr>
          <a:xfrm>
            <a:off x="450000" y="258770"/>
            <a:ext cx="7560000" cy="468000"/>
          </a:xfrm>
        </p:spPr>
        <p:txBody>
          <a:bodyPr/>
          <a:lstStyle/>
          <a:p>
            <a:pPr algn="ctr"/>
            <a:r>
              <a:rPr lang="de-DE" sz="2400" b="1" dirty="0">
                <a:solidFill>
                  <a:schemeClr val="bg2"/>
                </a:solidFill>
              </a:rPr>
              <a:t>5. Anmerkungen zur Konnotationsanalyse</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1B10BC9D-2931-2684-C2A0-5C6BCD88D741}"/>
              </a:ext>
            </a:extLst>
          </p:cNvPr>
          <p:cNvSpPr>
            <a:spLocks noGrp="1"/>
          </p:cNvSpPr>
          <p:nvPr>
            <p:ph idx="1"/>
          </p:nvPr>
        </p:nvSpPr>
        <p:spPr>
          <a:xfrm>
            <a:off x="450000" y="1103557"/>
            <a:ext cx="8244472" cy="2936386"/>
          </a:xfrm>
        </p:spPr>
        <p:txBody>
          <a:bodyPr/>
          <a:lstStyle/>
          <a:p>
            <a:pPr algn="just">
              <a:spcAft>
                <a:spcPts val="0"/>
              </a:spcAft>
            </a:pPr>
            <a:r>
              <a:rPr lang="de-DE" sz="1400" u="sng" dirty="0"/>
              <a:t>Freischwebende Aufmerksamkeit</a:t>
            </a:r>
          </a:p>
          <a:p>
            <a:pPr algn="just">
              <a:spcAft>
                <a:spcPts val="0"/>
              </a:spcAft>
            </a:pPr>
            <a:endParaRPr lang="de-DE" sz="1400" u="sng" dirty="0"/>
          </a:p>
          <a:p>
            <a:pPr algn="just">
              <a:spcAft>
                <a:spcPts val="0"/>
              </a:spcAft>
            </a:pPr>
            <a:r>
              <a:rPr lang="de-DE" sz="1400" u="sng" dirty="0"/>
              <a:t>Freie Assoziation</a:t>
            </a:r>
          </a:p>
          <a:p>
            <a:pPr algn="just">
              <a:spcAft>
                <a:spcPts val="0"/>
              </a:spcAft>
            </a:pPr>
            <a:r>
              <a:rPr lang="de-DE" sz="1400" b="0" dirty="0"/>
              <a:t>„Freud nutzte sie [die freie Assoziation], um, wie er meinte, die Barrieren der Verdrängung zu überlisten und so frühkindliche traumatische Erlebnisse aufzudecken. Mir schien dagegen das </a:t>
            </a:r>
            <a:r>
              <a:rPr lang="de-DE" sz="1400" dirty="0"/>
              <a:t>Sammeln der subjektiven Erlebniskonnotationen </a:t>
            </a:r>
            <a:r>
              <a:rPr lang="de-DE" sz="1400" b="0" dirty="0"/>
              <a:t>wesentlicher zu sein – ich sah und sehe den Menschen nicht vorwiegend aus der Perspektive verdrängter Determinanten, sondern meine, dass sein dauerndes Bemühen um Gestaltung seiner Welt und seines Selbst unsere vordringliche Aufmerksamkeit verdiene – auch wenn, gewiss, vergangene Einflüsse nicht unterschätzt werden. Und diese Vernetzung von Vergangenheit, Gegenwart und Zukunft zu verdeutlichen ist eben, wie gesagt, was die freien Assoziationen exemplarisch ermöglichen.“ (Boesch 2006, S. 9ff.)</a:t>
            </a:r>
          </a:p>
          <a:p>
            <a:pPr algn="just">
              <a:spcAft>
                <a:spcPts val="0"/>
              </a:spcAft>
            </a:pPr>
            <a:endParaRPr lang="de-DE" sz="1400" b="0" dirty="0"/>
          </a:p>
          <a:p>
            <a:pPr algn="just">
              <a:spcAft>
                <a:spcPts val="0"/>
              </a:spcAft>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558299BF-EF5D-421E-1212-E744CCF1F2D9}"/>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34E72C07-6256-40E5-7D8A-00C94C4125A5}"/>
              </a:ext>
            </a:extLst>
          </p:cNvPr>
          <p:cNvSpPr>
            <a:spLocks noGrp="1"/>
          </p:cNvSpPr>
          <p:nvPr>
            <p:ph type="sldNum" sz="quarter" idx="12"/>
          </p:nvPr>
        </p:nvSpPr>
        <p:spPr/>
        <p:txBody>
          <a:bodyPr/>
          <a:lstStyle/>
          <a:p>
            <a:fld id="{6C8FC03C-C266-4645-ABC5-645062898383}" type="slidenum">
              <a:rPr lang="de-DE" smtClean="0"/>
              <a:pPr/>
              <a:t>15</a:t>
            </a:fld>
            <a:r>
              <a:rPr lang="de-DE"/>
              <a:t> </a:t>
            </a:r>
            <a:endParaRPr lang="de-DE" dirty="0"/>
          </a:p>
        </p:txBody>
      </p:sp>
      <p:cxnSp>
        <p:nvCxnSpPr>
          <p:cNvPr id="7" name="Gerader Verbinder 6">
            <a:extLst>
              <a:ext uri="{FF2B5EF4-FFF2-40B4-BE49-F238E27FC236}">
                <a16:creationId xmlns:a16="http://schemas.microsoft.com/office/drawing/2014/main" id="{4EE54839-47C4-5A59-3269-8FFEBA7D8DFC}"/>
              </a:ext>
            </a:extLst>
          </p:cNvPr>
          <p:cNvCxnSpPr/>
          <p:nvPr/>
        </p:nvCxnSpPr>
        <p:spPr>
          <a:xfrm>
            <a:off x="0" y="810830"/>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786862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F5655-86E3-7ADC-F121-29ADD5AC47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92CAF63-52F9-5F3F-FB97-025987D220D5}"/>
              </a:ext>
            </a:extLst>
          </p:cNvPr>
          <p:cNvSpPr>
            <a:spLocks noGrp="1"/>
          </p:cNvSpPr>
          <p:nvPr>
            <p:ph type="title"/>
          </p:nvPr>
        </p:nvSpPr>
        <p:spPr>
          <a:xfrm>
            <a:off x="450000" y="258770"/>
            <a:ext cx="7560000" cy="468000"/>
          </a:xfrm>
        </p:spPr>
        <p:txBody>
          <a:bodyPr/>
          <a:lstStyle/>
          <a:p>
            <a:pPr algn="ctr"/>
            <a:r>
              <a:rPr lang="de-DE" sz="2400" b="1" dirty="0">
                <a:solidFill>
                  <a:schemeClr val="bg2"/>
                </a:solidFill>
              </a:rPr>
              <a:t>5. Anmerkungen zur Konnotationsanalyse</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BB7F891A-DB8B-C44A-AE59-D6FDC563FE34}"/>
              </a:ext>
            </a:extLst>
          </p:cNvPr>
          <p:cNvSpPr>
            <a:spLocks noGrp="1"/>
          </p:cNvSpPr>
          <p:nvPr>
            <p:ph idx="1"/>
          </p:nvPr>
        </p:nvSpPr>
        <p:spPr>
          <a:xfrm>
            <a:off x="450000" y="1140789"/>
            <a:ext cx="8244472" cy="2936386"/>
          </a:xfrm>
        </p:spPr>
        <p:txBody>
          <a:bodyPr/>
          <a:lstStyle/>
          <a:p>
            <a:pPr marL="285750" indent="-285750" algn="just">
              <a:lnSpc>
                <a:spcPct val="100000"/>
              </a:lnSpc>
              <a:spcAft>
                <a:spcPts val="0"/>
              </a:spcAft>
              <a:buSzPct val="100000"/>
              <a:buFont typeface="Arial" panose="020B0604020202020204" pitchFamily="34" charset="0"/>
              <a:buChar char="•"/>
            </a:pPr>
            <a:r>
              <a:rPr lang="de-DE" sz="1800" dirty="0">
                <a:solidFill>
                  <a:schemeClr val="tx2">
                    <a:lumMod val="90000"/>
                    <a:lumOff val="10000"/>
                  </a:schemeClr>
                </a:solidFill>
              </a:rPr>
              <a:t>Datengrundlage: </a:t>
            </a:r>
            <a:r>
              <a:rPr lang="de-DE" sz="1800" b="0" dirty="0">
                <a:solidFill>
                  <a:schemeClr val="tx2">
                    <a:lumMod val="90000"/>
                    <a:lumOff val="10000"/>
                  </a:schemeClr>
                </a:solidFill>
              </a:rPr>
              <a:t>Fantasie, Imagination, bildliche Vorstellungen, Wachträume vs. Erzählungen, Beschreibungen, Argumentationen </a:t>
            </a:r>
          </a:p>
          <a:p>
            <a:pPr lvl="4" algn="just">
              <a:lnSpc>
                <a:spcPct val="100000"/>
              </a:lnSpc>
              <a:spcAft>
                <a:spcPts val="0"/>
              </a:spcAft>
              <a:buFont typeface="Wingdings" panose="05000000000000000000" pitchFamily="2" charset="2"/>
              <a:buChar char="à"/>
            </a:pPr>
            <a:r>
              <a:rPr lang="de-DE" sz="1800" b="0" dirty="0">
                <a:solidFill>
                  <a:schemeClr val="tx2">
                    <a:lumMod val="90000"/>
                    <a:lumOff val="10000"/>
                  </a:schemeClr>
                </a:solidFill>
                <a:sym typeface="Wingdings" panose="05000000000000000000" pitchFamily="2" charset="2"/>
              </a:rPr>
              <a:t>Datenanalyse und –</a:t>
            </a:r>
            <a:r>
              <a:rPr lang="de-DE" sz="1800" b="0" dirty="0" err="1">
                <a:solidFill>
                  <a:schemeClr val="tx2">
                    <a:lumMod val="90000"/>
                    <a:lumOff val="10000"/>
                  </a:schemeClr>
                </a:solidFill>
                <a:sym typeface="Wingdings" panose="05000000000000000000" pitchFamily="2" charset="2"/>
              </a:rPr>
              <a:t>erhebung</a:t>
            </a:r>
            <a:r>
              <a:rPr lang="de-DE" sz="1800" b="0" dirty="0">
                <a:solidFill>
                  <a:schemeClr val="tx2">
                    <a:lumMod val="90000"/>
                    <a:lumOff val="10000"/>
                  </a:schemeClr>
                </a:solidFill>
                <a:sym typeface="Wingdings" panose="05000000000000000000" pitchFamily="2" charset="2"/>
              </a:rPr>
              <a:t> nicht strikt trennbar; Zuhören als zentrale Handlungspraxis</a:t>
            </a:r>
            <a:endParaRPr lang="de-DE" sz="1800" dirty="0">
              <a:solidFill>
                <a:schemeClr val="tx2">
                  <a:lumMod val="90000"/>
                  <a:lumOff val="10000"/>
                </a:schemeClr>
              </a:solidFill>
              <a:sym typeface="Wingdings" panose="05000000000000000000" pitchFamily="2" charset="2"/>
            </a:endParaRPr>
          </a:p>
          <a:p>
            <a:pPr lvl="4" algn="just">
              <a:lnSpc>
                <a:spcPct val="100000"/>
              </a:lnSpc>
              <a:spcAft>
                <a:spcPts val="0"/>
              </a:spcAft>
              <a:buFont typeface="Wingdings" panose="05000000000000000000" pitchFamily="2" charset="2"/>
              <a:buChar char="à"/>
            </a:pPr>
            <a:endParaRPr lang="de-DE" sz="1800" b="0" dirty="0">
              <a:solidFill>
                <a:schemeClr val="tx2">
                  <a:lumMod val="90000"/>
                  <a:lumOff val="10000"/>
                </a:schemeClr>
              </a:solidFill>
              <a:sym typeface="Wingdings" panose="05000000000000000000" pitchFamily="2" charset="2"/>
            </a:endParaRPr>
          </a:p>
          <a:p>
            <a:pPr lvl="2" algn="just">
              <a:lnSpc>
                <a:spcPct val="100000"/>
              </a:lnSpc>
              <a:spcAft>
                <a:spcPts val="0"/>
              </a:spcAft>
              <a:buFont typeface="Arial" panose="020B0604020202020204" pitchFamily="34" charset="0"/>
              <a:buChar char="•"/>
            </a:pPr>
            <a:r>
              <a:rPr lang="de-DE" sz="1800" b="1" dirty="0">
                <a:solidFill>
                  <a:schemeClr val="tx2">
                    <a:lumMod val="90000"/>
                    <a:lumOff val="10000"/>
                  </a:schemeClr>
                </a:solidFill>
                <a:sym typeface="Wingdings" panose="05000000000000000000" pitchFamily="2" charset="2"/>
              </a:rPr>
              <a:t>Einzelfallorientierung: </a:t>
            </a:r>
          </a:p>
          <a:p>
            <a:pPr marL="468000" lvl="4" indent="0" algn="just">
              <a:lnSpc>
                <a:spcPct val="100000"/>
              </a:lnSpc>
              <a:spcAft>
                <a:spcPts val="0"/>
              </a:spcAft>
              <a:buNone/>
            </a:pPr>
            <a:r>
              <a:rPr lang="de-DE" sz="1600" dirty="0"/>
              <a:t>„Mit der Konnotationsanalyse wird es möglich, individuelle, persönliche, subjektive (aber immer auch kulturell gedachte und potenziell kollektiv handlungsrelevante) Bedeutungsgefüge systematisch herauszuarbeiten, sodass am Ende der Analyse mit der Darstellung eines persönlichen Bedeutungsnetzes aufgewartet werden kann“ (Ruppel 2020, S. 206)</a:t>
            </a:r>
          </a:p>
          <a:p>
            <a:pPr marL="0" lvl="2" indent="0" algn="just">
              <a:lnSpc>
                <a:spcPct val="100000"/>
              </a:lnSpc>
              <a:spcAft>
                <a:spcPts val="0"/>
              </a:spcAft>
              <a:buNone/>
            </a:pPr>
            <a:endParaRPr lang="de-DE" sz="1800" b="1"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13058B40-93D2-D329-7B56-076D249E041B}"/>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8EA45F5-B151-44DB-09BD-48A9E2632940}"/>
              </a:ext>
            </a:extLst>
          </p:cNvPr>
          <p:cNvSpPr>
            <a:spLocks noGrp="1"/>
          </p:cNvSpPr>
          <p:nvPr>
            <p:ph type="sldNum" sz="quarter" idx="12"/>
          </p:nvPr>
        </p:nvSpPr>
        <p:spPr/>
        <p:txBody>
          <a:bodyPr/>
          <a:lstStyle/>
          <a:p>
            <a:fld id="{6C8FC03C-C266-4645-ABC5-645062898383}" type="slidenum">
              <a:rPr lang="de-DE" smtClean="0"/>
              <a:pPr/>
              <a:t>16</a:t>
            </a:fld>
            <a:r>
              <a:rPr lang="de-DE"/>
              <a:t> </a:t>
            </a:r>
            <a:endParaRPr lang="de-DE" dirty="0"/>
          </a:p>
        </p:txBody>
      </p:sp>
      <p:cxnSp>
        <p:nvCxnSpPr>
          <p:cNvPr id="7" name="Gerader Verbinder 6">
            <a:extLst>
              <a:ext uri="{FF2B5EF4-FFF2-40B4-BE49-F238E27FC236}">
                <a16:creationId xmlns:a16="http://schemas.microsoft.com/office/drawing/2014/main" id="{A1F3D0E3-89AB-6248-A31E-52800237ABC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332872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3B4A3-F6C2-E09D-5BA7-8C98398EBF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D48CBB2-FB15-B5B6-3D9F-FAC53092B33C}"/>
              </a:ext>
            </a:extLst>
          </p:cNvPr>
          <p:cNvSpPr>
            <a:spLocks noGrp="1"/>
          </p:cNvSpPr>
          <p:nvPr>
            <p:ph type="title"/>
          </p:nvPr>
        </p:nvSpPr>
        <p:spPr>
          <a:xfrm>
            <a:off x="450000" y="258770"/>
            <a:ext cx="7560000" cy="468000"/>
          </a:xfrm>
        </p:spPr>
        <p:txBody>
          <a:bodyPr/>
          <a:lstStyle/>
          <a:p>
            <a:pPr algn="ctr"/>
            <a:r>
              <a:rPr lang="de-DE" sz="2400" b="1" dirty="0">
                <a:solidFill>
                  <a:schemeClr val="bg2"/>
                </a:solidFill>
              </a:rPr>
              <a:t>5. Anmerkungen zur Konnotationsanalyse</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94AF9B0D-4495-2ECB-4283-15BF251FF9AA}"/>
              </a:ext>
            </a:extLst>
          </p:cNvPr>
          <p:cNvSpPr>
            <a:spLocks noGrp="1"/>
          </p:cNvSpPr>
          <p:nvPr>
            <p:ph idx="1"/>
          </p:nvPr>
        </p:nvSpPr>
        <p:spPr>
          <a:xfrm>
            <a:off x="450000" y="1140789"/>
            <a:ext cx="8244472" cy="2936386"/>
          </a:xfrm>
        </p:spPr>
        <p:txBody>
          <a:bodyPr/>
          <a:lstStyle/>
          <a:p>
            <a:pPr marL="0" indent="0">
              <a:buNone/>
            </a:pPr>
            <a:r>
              <a:rPr lang="de-DE" sz="1600" dirty="0"/>
              <a:t>Lehrveranstaltung als Ort für intensive Selbsterfahrung? </a:t>
            </a:r>
          </a:p>
          <a:p>
            <a:pPr>
              <a:buFont typeface="Arial" panose="020B0604020202020204" pitchFamily="34" charset="0"/>
              <a:buChar char="•"/>
            </a:pPr>
            <a:r>
              <a:rPr lang="de-DE" sz="1600" b="0" dirty="0"/>
              <a:t> „muss die Frage gestellt werden, ob ein Psychologieseminar, zumal ein auf qualitative Methoden (kultur-)psychologischer Forschung ausgerichtetes, an der Hochschule überhaupt den geeigneten Rahmen für derlei intensive Selbsterfahrung und deren Verbalisierung bieten kann“ (Ruppel 2020, S. 203)</a:t>
            </a:r>
          </a:p>
          <a:p>
            <a:pPr marL="0" indent="0">
              <a:buNone/>
            </a:pPr>
            <a:r>
              <a:rPr lang="de-DE" sz="1600" dirty="0"/>
              <a:t>Probleme/Herausforderungen: </a:t>
            </a:r>
          </a:p>
          <a:p>
            <a:pPr marL="342900" lvl="2" indent="-342900" algn="just">
              <a:lnSpc>
                <a:spcPct val="100000"/>
              </a:lnSpc>
              <a:spcAft>
                <a:spcPts val="0"/>
              </a:spcAft>
              <a:buAutoNum type="arabicPeriod"/>
            </a:pPr>
            <a:r>
              <a:rPr lang="de-DE" sz="1600" dirty="0">
                <a:solidFill>
                  <a:schemeClr val="tx2">
                    <a:lumMod val="90000"/>
                    <a:lumOff val="10000"/>
                  </a:schemeClr>
                </a:solidFill>
                <a:sym typeface="Wingdings" panose="05000000000000000000" pitchFamily="2" charset="2"/>
              </a:rPr>
              <a:t>fehlende Standardisierung</a:t>
            </a:r>
          </a:p>
          <a:p>
            <a:pPr marL="342900" lvl="2" indent="-342900" algn="just">
              <a:lnSpc>
                <a:spcPct val="100000"/>
              </a:lnSpc>
              <a:spcAft>
                <a:spcPts val="0"/>
              </a:spcAft>
              <a:buAutoNum type="arabicPeriod"/>
            </a:pPr>
            <a:r>
              <a:rPr lang="de-DE" sz="1600" dirty="0">
                <a:solidFill>
                  <a:schemeClr val="tx2">
                    <a:lumMod val="90000"/>
                    <a:lumOff val="10000"/>
                  </a:schemeClr>
                </a:solidFill>
                <a:sym typeface="Wingdings" panose="05000000000000000000" pitchFamily="2" charset="2"/>
              </a:rPr>
              <a:t>hohe Anforderungen</a:t>
            </a:r>
          </a:p>
          <a:p>
            <a:pPr marL="342900" lvl="2" indent="-342900" algn="just">
              <a:lnSpc>
                <a:spcPct val="100000"/>
              </a:lnSpc>
              <a:spcAft>
                <a:spcPts val="0"/>
              </a:spcAft>
              <a:buAutoNum type="arabicPeriod"/>
            </a:pPr>
            <a:r>
              <a:rPr lang="de-DE" sz="1600" dirty="0">
                <a:solidFill>
                  <a:schemeClr val="tx2">
                    <a:lumMod val="90000"/>
                    <a:lumOff val="10000"/>
                  </a:schemeClr>
                </a:solidFill>
                <a:sym typeface="Wingdings" panose="05000000000000000000" pitchFamily="2" charset="2"/>
              </a:rPr>
              <a:t>Subjektivität der Daten</a:t>
            </a:r>
          </a:p>
        </p:txBody>
      </p:sp>
      <p:sp>
        <p:nvSpPr>
          <p:cNvPr id="4" name="Fußzeilenplatzhalter 3">
            <a:extLst>
              <a:ext uri="{FF2B5EF4-FFF2-40B4-BE49-F238E27FC236}">
                <a16:creationId xmlns:a16="http://schemas.microsoft.com/office/drawing/2014/main" id="{AC1B2AF7-1939-A565-35ED-88703C0D153A}"/>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AFA3FC2F-708E-72BA-3F84-2477C13B3524}"/>
              </a:ext>
            </a:extLst>
          </p:cNvPr>
          <p:cNvSpPr>
            <a:spLocks noGrp="1"/>
          </p:cNvSpPr>
          <p:nvPr>
            <p:ph type="sldNum" sz="quarter" idx="12"/>
          </p:nvPr>
        </p:nvSpPr>
        <p:spPr/>
        <p:txBody>
          <a:bodyPr/>
          <a:lstStyle/>
          <a:p>
            <a:fld id="{6C8FC03C-C266-4645-ABC5-645062898383}" type="slidenum">
              <a:rPr lang="de-DE" smtClean="0"/>
              <a:pPr/>
              <a:t>17</a:t>
            </a:fld>
            <a:r>
              <a:rPr lang="de-DE"/>
              <a:t> </a:t>
            </a:r>
            <a:endParaRPr lang="de-DE" dirty="0"/>
          </a:p>
        </p:txBody>
      </p:sp>
      <p:cxnSp>
        <p:nvCxnSpPr>
          <p:cNvPr id="7" name="Gerader Verbinder 6">
            <a:extLst>
              <a:ext uri="{FF2B5EF4-FFF2-40B4-BE49-F238E27FC236}">
                <a16:creationId xmlns:a16="http://schemas.microsoft.com/office/drawing/2014/main" id="{FDDD10D9-C6A3-124A-D6A2-E696C7B041C5}"/>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76431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CC7C3-A802-AD00-5A39-96A457A57F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64816D-5AEF-0063-BAE2-7C4E6DC701E9}"/>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Literatur</a:t>
            </a:r>
          </a:p>
        </p:txBody>
      </p:sp>
      <p:sp>
        <p:nvSpPr>
          <p:cNvPr id="3" name="Inhaltsplatzhalter 2">
            <a:extLst>
              <a:ext uri="{FF2B5EF4-FFF2-40B4-BE49-F238E27FC236}">
                <a16:creationId xmlns:a16="http://schemas.microsoft.com/office/drawing/2014/main" id="{82E793A9-D41E-79D9-F723-854B057F4010}"/>
              </a:ext>
            </a:extLst>
          </p:cNvPr>
          <p:cNvSpPr>
            <a:spLocks noGrp="1"/>
          </p:cNvSpPr>
          <p:nvPr>
            <p:ph idx="1"/>
          </p:nvPr>
        </p:nvSpPr>
        <p:spPr>
          <a:xfrm>
            <a:off x="324000" y="1103557"/>
            <a:ext cx="8568480" cy="2936386"/>
          </a:xfrm>
        </p:spPr>
        <p:txBody>
          <a:bodyPr/>
          <a:lstStyle/>
          <a:p>
            <a:pPr>
              <a:spcAft>
                <a:spcPts val="0"/>
              </a:spcAft>
            </a:pPr>
            <a:r>
              <a:rPr lang="de-DE" sz="1200" b="0" dirty="0" err="1"/>
              <a:t>Chakkarath</a:t>
            </a:r>
            <a:r>
              <a:rPr lang="de-DE" sz="1200" b="0" dirty="0"/>
              <a:t>, P. (2006). Zur Kulturabhängigkeit von "Irritationen": Anmerkungen zur psychoanalytisch-tiefenhermeneutischen Textanalyse am Beispiel von H. D. Königs "Wedding Day"-Interpretation. Handlung, Kultur, Interpretation: Zeitschrift für Sozial- und Kulturwissenschaften, 15(2), 246–272. </a:t>
            </a:r>
            <a:r>
              <a:rPr lang="de-DE" sz="1200" b="0" dirty="0">
                <a:hlinkClick r:id="rId3"/>
              </a:rPr>
              <a:t>https://nbn-resolving.org/urn:nbn:de:0168-ssoar-57882-1</a:t>
            </a:r>
            <a:r>
              <a:rPr lang="de-DE" sz="1200" b="0" dirty="0"/>
              <a:t> </a:t>
            </a:r>
          </a:p>
          <a:p>
            <a:pPr>
              <a:spcAft>
                <a:spcPts val="0"/>
              </a:spcAft>
            </a:pPr>
            <a:r>
              <a:rPr lang="de-DE" sz="1200" b="0" dirty="0"/>
              <a:t>König, H.-D. (2005). Tiefenhermeneutik. In U. Flick, E. v. Kardorff &amp; I. Steinke (Hrsg.), Qualitative Forschung. Ein Handbuch (S. 556–569). Reinbek bei Hamburg: </a:t>
            </a:r>
            <a:r>
              <a:rPr lang="de-DE" sz="1200" b="0" dirty="0" err="1"/>
              <a:t>rowohlts</a:t>
            </a:r>
            <a:r>
              <a:rPr lang="de-DE" sz="1200" b="0" dirty="0"/>
              <a:t> </a:t>
            </a:r>
            <a:r>
              <a:rPr lang="de-DE" sz="1200" b="0" dirty="0" err="1"/>
              <a:t>enzyklopädie</a:t>
            </a:r>
            <a:r>
              <a:rPr lang="de-DE" sz="1200" b="0" dirty="0"/>
              <a:t>. </a:t>
            </a:r>
          </a:p>
          <a:p>
            <a:pPr>
              <a:spcAft>
                <a:spcPts val="0"/>
              </a:spcAft>
            </a:pPr>
            <a:r>
              <a:rPr lang="de-DE" sz="1200" b="0" dirty="0"/>
              <a:t>König, H.-D. (2023). Tiefenhermeneutische Kulturanalyse. In U. </a:t>
            </a:r>
            <a:r>
              <a:rPr lang="de-DE" sz="1200" b="0" dirty="0" err="1"/>
              <a:t>Wolfradt</a:t>
            </a:r>
            <a:r>
              <a:rPr lang="de-DE" sz="1200" b="0" dirty="0"/>
              <a:t>, L. </a:t>
            </a:r>
            <a:r>
              <a:rPr lang="de-DE" sz="1200" b="0" dirty="0" err="1"/>
              <a:t>Allolio-Näcke</a:t>
            </a:r>
            <a:r>
              <a:rPr lang="de-DE" sz="1200" b="0" dirty="0"/>
              <a:t> &amp; P. S. Ruppel (Hrsg.), Kulturpsychologie – Eine Einführung (S. 257–268). Wiesbaden: Springer. DOI: </a:t>
            </a:r>
            <a:r>
              <a:rPr lang="de-DE" sz="1200" b="0" dirty="0">
                <a:hlinkClick r:id="rId4"/>
              </a:rPr>
              <a:t>https://doi.org/10.1007/978-3-658-37918-6_23</a:t>
            </a:r>
            <a:r>
              <a:rPr lang="de-DE" sz="1200" b="0" dirty="0"/>
              <a:t> </a:t>
            </a:r>
          </a:p>
          <a:p>
            <a:pPr>
              <a:spcAft>
                <a:spcPts val="0"/>
              </a:spcAft>
            </a:pPr>
            <a:r>
              <a:rPr lang="de-DE" sz="1200" b="0" dirty="0"/>
              <a:t>Ruppel, P. S. (2020). Ernst E. Boeschs Methodik: Konnotationsanalyse als interpretatives Verfahren. In J. Straub, P. </a:t>
            </a:r>
            <a:r>
              <a:rPr lang="de-DE" sz="1200" b="0" dirty="0" err="1"/>
              <a:t>Chakkarath</a:t>
            </a:r>
            <a:r>
              <a:rPr lang="de-DE" sz="1200" b="0" dirty="0"/>
              <a:t> &amp; S. Salzmann (Hrsg.), Psychologie der Polyvalenz. Ernst Boeschs Kulturpsychologie in der Diskussion (S. 191–212). Bochum: Westdeutscher Universitätsverlag.</a:t>
            </a:r>
          </a:p>
          <a:p>
            <a:pPr>
              <a:spcAft>
                <a:spcPts val="0"/>
              </a:spcAft>
            </a:pPr>
            <a:r>
              <a:rPr lang="de-DE" sz="1200" b="0" dirty="0"/>
              <a:t>Straub, J. &amp; Ruppel, P. S. (2023). Relationale Hermeneutik: Theoretisch-methodologische Systematisierungen interpretativer Forschung. In U. </a:t>
            </a:r>
            <a:r>
              <a:rPr lang="de-DE" sz="1200" b="0" dirty="0" err="1"/>
              <a:t>Wolfradt</a:t>
            </a:r>
            <a:r>
              <a:rPr lang="de-DE" sz="1200" b="0" dirty="0"/>
              <a:t>, L. </a:t>
            </a:r>
            <a:r>
              <a:rPr lang="de-DE" sz="1200" b="0" dirty="0" err="1"/>
              <a:t>Allolio-Näcke</a:t>
            </a:r>
            <a:r>
              <a:rPr lang="de-DE" sz="1200" b="0" dirty="0"/>
              <a:t> &amp; P. S. Ruppel (Hrsg.), Kulturpsychologie – Eine Einführung (S. 157–172). Wiesbaden: Springer. DOI: </a:t>
            </a:r>
            <a:r>
              <a:rPr lang="de-DE" sz="1200" b="0" dirty="0">
                <a:hlinkClick r:id="rId5"/>
              </a:rPr>
              <a:t>https://link.springer.com/chapter/10.1007/978-3-658-37918-6_15</a:t>
            </a:r>
            <a:r>
              <a:rPr lang="de-DE" sz="1200" b="0" dirty="0"/>
              <a:t> </a:t>
            </a: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7EAC7BC-EF82-744D-3F6A-BCEA4B431BB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9BCB026-6168-5BC6-9AD1-836AFBE06F29}"/>
              </a:ext>
            </a:extLst>
          </p:cNvPr>
          <p:cNvSpPr>
            <a:spLocks noGrp="1"/>
          </p:cNvSpPr>
          <p:nvPr>
            <p:ph type="sldNum" sz="quarter" idx="12"/>
          </p:nvPr>
        </p:nvSpPr>
        <p:spPr/>
        <p:txBody>
          <a:bodyPr/>
          <a:lstStyle/>
          <a:p>
            <a:fld id="{6C8FC03C-C266-4645-ABC5-645062898383}" type="slidenum">
              <a:rPr lang="de-DE" smtClean="0"/>
              <a:pPr/>
              <a:t>18</a:t>
            </a:fld>
            <a:r>
              <a:rPr lang="de-DE"/>
              <a:t> </a:t>
            </a:r>
            <a:endParaRPr lang="de-DE" dirty="0"/>
          </a:p>
        </p:txBody>
      </p:sp>
      <p:cxnSp>
        <p:nvCxnSpPr>
          <p:cNvPr id="7" name="Gerader Verbinder 6">
            <a:extLst>
              <a:ext uri="{FF2B5EF4-FFF2-40B4-BE49-F238E27FC236}">
                <a16:creationId xmlns:a16="http://schemas.microsoft.com/office/drawing/2014/main" id="{2035FF47-AFF9-69D2-B66C-6DDA62E97D8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83696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bg2"/>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91260" y="1563638"/>
            <a:ext cx="7560000" cy="2936386"/>
          </a:xfrm>
        </p:spPr>
        <p:txBody>
          <a:bodyPr/>
          <a:lstStyle/>
          <a:p>
            <a:pPr marL="342900" indent="-342900" algn="just">
              <a:lnSpc>
                <a:spcPct val="100000"/>
              </a:lnSpc>
              <a:buSzPct val="100000"/>
              <a:buFont typeface="+mj-lt"/>
              <a:buAutoNum type="arabicPeriod"/>
            </a:pPr>
            <a:r>
              <a:rPr lang="de-DE" sz="2000" b="0" dirty="0">
                <a:solidFill>
                  <a:schemeClr val="tx2">
                    <a:lumMod val="90000"/>
                    <a:lumOff val="10000"/>
                  </a:schemeClr>
                </a:solidFill>
              </a:rPr>
              <a:t>Kultur bei S. Freud </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Tiefenhermeneutik und Kultur(-psychologie)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Theor. Zugänge: Szenisches Verstehen und latenter Sinn</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Methodisches Vorgehen</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Anmerkungen zur Konnotationsanalyse</a:t>
            </a:r>
          </a:p>
          <a:p>
            <a:pPr algn="just">
              <a:lnSpc>
                <a:spcPct val="100000"/>
              </a:lnSpc>
              <a:buSzPct val="100000"/>
            </a:pPr>
            <a:endParaRPr lang="de-DE" sz="2000" b="0" dirty="0">
              <a:solidFill>
                <a:schemeClr val="tx2">
                  <a:lumMod val="90000"/>
                  <a:lumOff val="10000"/>
                </a:schemeClr>
              </a:solidFill>
            </a:endParaRPr>
          </a:p>
          <a:p>
            <a:pPr marL="342900" indent="-342900" algn="just">
              <a:lnSpc>
                <a:spcPct val="100000"/>
              </a:lnSpc>
              <a:buSzPct val="100000"/>
              <a:buFont typeface="+mj-lt"/>
              <a:buAutoNum type="arabicPeriod"/>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Kultur bei Sigmund Freud </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618D303F-E15F-3243-B985-E4B190F4595F}"/>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B2DEDAFD-7584-B273-4FDB-CBCDD1E9F490}"/>
              </a:ext>
            </a:extLst>
          </p:cNvPr>
          <p:cNvSpPr txBox="1"/>
          <p:nvPr/>
        </p:nvSpPr>
        <p:spPr>
          <a:xfrm>
            <a:off x="213808" y="1111149"/>
            <a:ext cx="8715502" cy="3539430"/>
          </a:xfrm>
          <a:prstGeom prst="rect">
            <a:avLst/>
          </a:prstGeom>
          <a:noFill/>
        </p:spPr>
        <p:txBody>
          <a:bodyPr wrap="square">
            <a:spAutoFit/>
          </a:bodyPr>
          <a:lstStyle/>
          <a:p>
            <a:pPr marL="285750" indent="-285750" algn="just">
              <a:buFont typeface="Arial" panose="020B0604020202020204" pitchFamily="34" charset="0"/>
              <a:buChar char="•"/>
            </a:pPr>
            <a:r>
              <a:rPr lang="de-DE" sz="1400" b="1" dirty="0">
                <a:solidFill>
                  <a:schemeClr val="tx2"/>
                </a:solidFill>
              </a:rPr>
              <a:t>„Unsere Kultur ist ganz allgemein auf der Unterdrückung von Trieben aufgebaut.“ </a:t>
            </a:r>
            <a:r>
              <a:rPr lang="de-DE" sz="1400" dirty="0">
                <a:solidFill>
                  <a:schemeClr val="tx2"/>
                </a:solidFill>
              </a:rPr>
              <a:t>(Freud 1908)</a:t>
            </a:r>
          </a:p>
          <a:p>
            <a:pPr marL="285750" indent="-285750" algn="just">
              <a:buFont typeface="Arial" panose="020B0604020202020204" pitchFamily="34" charset="0"/>
              <a:buChar char="•"/>
            </a:pPr>
            <a:r>
              <a:rPr lang="de-DE" sz="1400" dirty="0">
                <a:solidFill>
                  <a:schemeClr val="tx2"/>
                </a:solidFill>
              </a:rPr>
              <a:t>Freud betrachtete Kultur als ein wesentliches Regulationssystem </a:t>
            </a:r>
            <a:r>
              <a:rPr lang="de-DE" sz="1400" dirty="0">
                <a:solidFill>
                  <a:schemeClr val="tx2"/>
                </a:solidFill>
                <a:sym typeface="Wingdings" panose="05000000000000000000" pitchFamily="2" charset="2"/>
              </a:rPr>
              <a:t> basiert auf der Unterdrückung von Trieben (sexueller und aggressiver Natur)</a:t>
            </a:r>
          </a:p>
          <a:p>
            <a:pPr marL="285750" indent="-285750" algn="just">
              <a:buFont typeface="Arial" panose="020B0604020202020204" pitchFamily="34" charset="0"/>
              <a:buChar char="•"/>
            </a:pPr>
            <a:r>
              <a:rPr lang="de-DE" sz="1400" dirty="0">
                <a:solidFill>
                  <a:schemeClr val="tx2"/>
                </a:solidFill>
                <a:sym typeface="Wingdings" panose="05000000000000000000" pitchFamily="2" charset="2"/>
              </a:rPr>
              <a:t>Er entwickelte seine systematischen Abhandlungen zur </a:t>
            </a:r>
            <a:r>
              <a:rPr lang="de-DE" sz="1400" dirty="0">
                <a:solidFill>
                  <a:schemeClr val="tx2"/>
                </a:solidFill>
              </a:rPr>
              <a:t>Entstehung, Entwicklung und Funktion von Kultur erst relativ spät; allerdings war seine psychoanalytische Grundlegung von Anfang an als eine Kulturtheorie konzipiert.</a:t>
            </a:r>
          </a:p>
          <a:p>
            <a:pPr marL="285750" indent="-285750" algn="just">
              <a:buFont typeface="Arial" panose="020B0604020202020204" pitchFamily="34" charset="0"/>
              <a:buChar char="•"/>
            </a:pPr>
            <a:r>
              <a:rPr lang="de-DE" sz="1400" dirty="0">
                <a:solidFill>
                  <a:schemeClr val="tx2"/>
                </a:solidFill>
              </a:rPr>
              <a:t>Er sah in der Kultur ein evolutionär entstandenes System, das die menschliche Natur kontrolliert und den Menschen vor den destruktiven Potenzialen seiner Triebe schützt.</a:t>
            </a:r>
          </a:p>
          <a:p>
            <a:pPr marL="285750" indent="-285750" algn="just">
              <a:buFont typeface="Arial" panose="020B0604020202020204" pitchFamily="34" charset="0"/>
              <a:buChar char="•"/>
            </a:pPr>
            <a:r>
              <a:rPr lang="de-DE" sz="1400" dirty="0">
                <a:solidFill>
                  <a:schemeClr val="tx2"/>
                </a:solidFill>
              </a:rPr>
              <a:t>Kultur bietet dem Menschen verschiedene Möglichkeiten, seine Triebe zu kanalisieren und zu sublimieren </a:t>
            </a:r>
            <a:r>
              <a:rPr lang="de-DE" sz="1400" dirty="0">
                <a:solidFill>
                  <a:schemeClr val="tx2"/>
                </a:solidFill>
                <a:sym typeface="Wingdings" panose="05000000000000000000" pitchFamily="2" charset="2"/>
              </a:rPr>
              <a:t> di</a:t>
            </a:r>
            <a:r>
              <a:rPr lang="de-DE" sz="1400" dirty="0">
                <a:solidFill>
                  <a:schemeClr val="tx2"/>
                </a:solidFill>
              </a:rPr>
              <a:t>ese Kanalisierung und Sublimierung manifestieren sich in kulturellen Errungenschaften wie Religion, Kunst und Wissenschaft.</a:t>
            </a:r>
          </a:p>
          <a:p>
            <a:pPr marL="285750" indent="-285750" algn="just">
              <a:buFont typeface="Arial" panose="020B0604020202020204" pitchFamily="34" charset="0"/>
              <a:buChar char="•"/>
            </a:pPr>
            <a:r>
              <a:rPr lang="de-DE" sz="1400" dirty="0">
                <a:solidFill>
                  <a:schemeClr val="tx2"/>
                </a:solidFill>
              </a:rPr>
              <a:t>Diese kulturellen Errungenschaften zeigen aber auch pathologische Züge, da sie als Widerpart zur ursprünglichen menschlichen Natur fungieren.</a:t>
            </a:r>
          </a:p>
          <a:p>
            <a:pPr algn="just"/>
            <a:r>
              <a:rPr lang="de-DE" sz="1400" dirty="0">
                <a:solidFill>
                  <a:schemeClr val="tx2"/>
                </a:solidFill>
              </a:rPr>
              <a:t> (vgl. </a:t>
            </a:r>
            <a:r>
              <a:rPr lang="de-DE" sz="1400" dirty="0" err="1">
                <a:solidFill>
                  <a:schemeClr val="tx2"/>
                </a:solidFill>
              </a:rPr>
              <a:t>Chakkarath</a:t>
            </a:r>
            <a:r>
              <a:rPr lang="de-DE" sz="1400" dirty="0">
                <a:solidFill>
                  <a:schemeClr val="tx2"/>
                </a:solidFill>
              </a:rPr>
              <a:t> 2006, S. 251).</a:t>
            </a:r>
          </a:p>
          <a:p>
            <a:pPr algn="just"/>
            <a:endParaRPr lang="de-DE" sz="1400" dirty="0">
              <a:solidFill>
                <a:schemeClr val="tx2"/>
              </a:solidFill>
            </a:endParaRPr>
          </a:p>
          <a:p>
            <a:pPr marL="285750" indent="-285750" algn="just">
              <a:buFont typeface="Arial" panose="020B0604020202020204" pitchFamily="34" charset="0"/>
              <a:buChar char="•"/>
            </a:pPr>
            <a:endParaRPr lang="de-DE" sz="1400" dirty="0">
              <a:solidFill>
                <a:schemeClr val="tx2"/>
              </a:solidFill>
            </a:endParaRPr>
          </a:p>
        </p:txBody>
      </p: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8D0FA-280D-B4D7-FC2E-4D5AF6A2AD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3B7537-D512-408A-7930-0E00AB483B44}"/>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Tiefenhermeneutik und Kultur(-psychologie)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B6DADE4-A174-931C-BF67-0D2088EAE836}"/>
              </a:ext>
            </a:extLst>
          </p:cNvPr>
          <p:cNvSpPr>
            <a:spLocks noGrp="1"/>
          </p:cNvSpPr>
          <p:nvPr>
            <p:ph idx="1"/>
          </p:nvPr>
        </p:nvSpPr>
        <p:spPr>
          <a:xfrm>
            <a:off x="450000" y="1103557"/>
            <a:ext cx="8244472" cy="2936386"/>
          </a:xfrm>
        </p:spPr>
        <p:txBody>
          <a:bodyPr/>
          <a:lstStyle/>
          <a:p>
            <a:pPr marL="285750" indent="-285750" algn="just">
              <a:spcAft>
                <a:spcPts val="0"/>
              </a:spcAft>
              <a:buFont typeface="Arial" panose="020B0604020202020204" pitchFamily="34" charset="0"/>
              <a:buChar char="•"/>
            </a:pPr>
            <a:r>
              <a:rPr lang="de-DE" sz="1800" b="0" dirty="0"/>
              <a:t>„Die Subjekte verständigen sich miteinander den geltenden Regeln entsprechend, leiden jedoch unter dem Zwang zur Unterdrückung sozial anstößiger Lebensentwürfe.“ (König 2023, S. 261)</a:t>
            </a:r>
          </a:p>
          <a:p>
            <a:pPr marL="285750" indent="-285750" algn="just">
              <a:spcAft>
                <a:spcPts val="0"/>
              </a:spcAft>
              <a:buFont typeface="Arial" panose="020B0604020202020204" pitchFamily="34" charset="0"/>
              <a:buChar char="•"/>
            </a:pPr>
            <a:r>
              <a:rPr lang="de-DE" sz="1800" b="0" dirty="0"/>
              <a:t>Tiefenhermeneutik = </a:t>
            </a:r>
            <a:r>
              <a:rPr lang="de-DE" sz="1800" dirty="0"/>
              <a:t>kulturpsychologische Methode</a:t>
            </a:r>
            <a:r>
              <a:rPr lang="de-DE" sz="1800" b="0" dirty="0"/>
              <a:t>, mit der sich die Doppelbödigkeit sozialer Interaktionen rekonstruieren lässt</a:t>
            </a:r>
          </a:p>
          <a:p>
            <a:pPr marL="285750" indent="-285750" algn="just">
              <a:spcAft>
                <a:spcPts val="0"/>
              </a:spcAft>
              <a:buFont typeface="Arial" panose="020B0604020202020204" pitchFamily="34" charset="0"/>
              <a:buChar char="•"/>
            </a:pPr>
            <a:r>
              <a:rPr lang="de-DE" sz="1800" b="0" dirty="0"/>
              <a:t>„Wo die Soziologie oftmals subjektive Prozesse ausblendet oder sie zu unmittelbar aus der sozialen Struktur ableitet und die Psychologie die von ihr untersuchten Subjekte häufig aus dem gesellschaftlichen Kontext herauslöst, der sie hervorgebracht hat, analysiert die Tiefenhermeneutik die individuelle Verarbeitung von sozialen Konflikten und Gewaltverhältnissen in bewussten und unbewussten Erfahrungen der Individuen. Zugleich wird untersucht, wie Subjekte soziale Welten konstruieren, sich an gesellschaftliche Herrschaftsverhältnisse anpassen, sich widersetzen oder sie zu verändern suchen.“ (König 2023, S. 266)</a:t>
            </a:r>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6A1BCEE-1A6E-645B-6B18-DC51BB4CC9D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74163D-1178-898D-65DB-43B4283835DA}"/>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cxnSp>
        <p:nvCxnSpPr>
          <p:cNvPr id="7" name="Gerader Verbinder 6">
            <a:extLst>
              <a:ext uri="{FF2B5EF4-FFF2-40B4-BE49-F238E27FC236}">
                <a16:creationId xmlns:a16="http://schemas.microsoft.com/office/drawing/2014/main" id="{CA3E40E7-FFC3-28B8-ADF0-35924E308758}"/>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2314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490BE-49F7-BB9E-AC06-8B1A86CE07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C8190D7-D5BF-D9AB-BFDE-4B61B864CA40}"/>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Theoretische Zugänge: </a:t>
            </a:r>
            <a:br>
              <a:rPr lang="de-DE" sz="2400" b="1" dirty="0">
                <a:solidFill>
                  <a:schemeClr val="bg2"/>
                </a:solidFill>
              </a:rPr>
            </a:br>
            <a:r>
              <a:rPr lang="de-DE" sz="2400" b="1" dirty="0">
                <a:solidFill>
                  <a:schemeClr val="bg2"/>
                </a:solidFill>
              </a:rPr>
              <a:t>Psychoanalyse als Inspiration </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018D0A13-CC93-4404-0113-EF8F29326142}"/>
              </a:ext>
            </a:extLst>
          </p:cNvPr>
          <p:cNvSpPr>
            <a:spLocks noGrp="1"/>
          </p:cNvSpPr>
          <p:nvPr>
            <p:ph idx="1"/>
          </p:nvPr>
        </p:nvSpPr>
        <p:spPr>
          <a:xfrm>
            <a:off x="450000" y="1278664"/>
            <a:ext cx="8244472" cy="2936386"/>
          </a:xfrm>
        </p:spPr>
        <p:txBody>
          <a:bodyPr/>
          <a:lstStyle/>
          <a:p>
            <a:pPr lvl="2" algn="just">
              <a:lnSpc>
                <a:spcPct val="100000"/>
              </a:lnSpc>
              <a:spcAft>
                <a:spcPts val="0"/>
              </a:spcAft>
              <a:buFont typeface="Arial" panose="020B0604020202020204" pitchFamily="34" charset="0"/>
              <a:buChar char="•"/>
            </a:pPr>
            <a:r>
              <a:rPr lang="de-DE" sz="1800" dirty="0"/>
              <a:t>Tiefenhermeneutik begründet von Alfred Lorenzer (Psychoanalytiker und Soziologe, 1922-2002)</a:t>
            </a:r>
          </a:p>
          <a:p>
            <a:pPr lvl="2" algn="just">
              <a:lnSpc>
                <a:spcPct val="100000"/>
              </a:lnSpc>
              <a:spcAft>
                <a:spcPts val="0"/>
              </a:spcAft>
              <a:buFont typeface="Arial" panose="020B0604020202020204" pitchFamily="34" charset="0"/>
              <a:buChar char="•"/>
            </a:pPr>
            <a:r>
              <a:rPr lang="de-DE" sz="1800" dirty="0"/>
              <a:t>Psychoanalyse dient zwar als wichtige Inspiration für die Tiefenhermeneutik, allerdings: Psychoanalyse hier </a:t>
            </a:r>
            <a:r>
              <a:rPr lang="de-DE" sz="1800" b="1" dirty="0"/>
              <a:t>nicht</a:t>
            </a:r>
            <a:r>
              <a:rPr lang="de-DE" sz="1800" dirty="0"/>
              <a:t> als Naturwissenschaft / rein klinische Praxis</a:t>
            </a:r>
          </a:p>
          <a:p>
            <a:pPr lvl="2" algn="just">
              <a:lnSpc>
                <a:spcPct val="100000"/>
              </a:lnSpc>
              <a:spcAft>
                <a:spcPts val="0"/>
              </a:spcAft>
              <a:buFont typeface="Arial" panose="020B0604020202020204" pitchFamily="34" charset="0"/>
              <a:buChar char="•"/>
            </a:pPr>
            <a:r>
              <a:rPr lang="de-DE" sz="1800" dirty="0"/>
              <a:t>Tiefenhermeneutik meint keine „Psychologisierung und Pathologisierung sozialer Phänomene (König 2022, S. 257)</a:t>
            </a:r>
          </a:p>
          <a:p>
            <a:pPr lvl="2" algn="just">
              <a:lnSpc>
                <a:spcPct val="100000"/>
              </a:lnSpc>
              <a:spcAft>
                <a:spcPts val="0"/>
              </a:spcAft>
              <a:buFont typeface="Arial" panose="020B0604020202020204" pitchFamily="34" charset="0"/>
              <a:buChar char="•"/>
            </a:pPr>
            <a:endParaRPr lang="de-DE" sz="1600" dirty="0"/>
          </a:p>
          <a:p>
            <a:pPr marL="0" lvl="2" indent="0" algn="just">
              <a:lnSpc>
                <a:spcPct val="100000"/>
              </a:lnSpc>
              <a:spcAft>
                <a:spcPts val="0"/>
              </a:spcAft>
              <a:buNone/>
            </a:pPr>
            <a:endParaRPr lang="de-DE" sz="1600" dirty="0"/>
          </a:p>
        </p:txBody>
      </p:sp>
      <p:sp>
        <p:nvSpPr>
          <p:cNvPr id="4" name="Fußzeilenplatzhalter 3">
            <a:extLst>
              <a:ext uri="{FF2B5EF4-FFF2-40B4-BE49-F238E27FC236}">
                <a16:creationId xmlns:a16="http://schemas.microsoft.com/office/drawing/2014/main" id="{B64B125D-E98D-760D-A499-EF625478BEB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6418FBF-6090-3030-AE84-5B253D4C7337}"/>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cxnSp>
        <p:nvCxnSpPr>
          <p:cNvPr id="7" name="Gerader Verbinder 6">
            <a:extLst>
              <a:ext uri="{FF2B5EF4-FFF2-40B4-BE49-F238E27FC236}">
                <a16:creationId xmlns:a16="http://schemas.microsoft.com/office/drawing/2014/main" id="{0D36CF34-63B0-761C-33B8-74C458A98A1A}"/>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219848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CDB1D-AD4A-B672-B953-652968BA6F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5DE6C46-69B9-E5DB-4CD1-F1F9E37F4F93}"/>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Theoretische Zugänge: </a:t>
            </a:r>
            <a:br>
              <a:rPr lang="de-DE" sz="2400" b="1" dirty="0">
                <a:solidFill>
                  <a:schemeClr val="bg2"/>
                </a:solidFill>
              </a:rPr>
            </a:br>
            <a:r>
              <a:rPr lang="de-DE" sz="2400" b="1" dirty="0">
                <a:solidFill>
                  <a:schemeClr val="bg2"/>
                </a:solidFill>
              </a:rPr>
              <a:t>Szenisches Verhalten und latenter Sinn </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7A49D645-4775-1038-92E3-83BF7EC43BFA}"/>
              </a:ext>
            </a:extLst>
          </p:cNvPr>
          <p:cNvSpPr>
            <a:spLocks noGrp="1"/>
          </p:cNvSpPr>
          <p:nvPr>
            <p:ph idx="1"/>
          </p:nvPr>
        </p:nvSpPr>
        <p:spPr>
          <a:xfrm>
            <a:off x="449764" y="987574"/>
            <a:ext cx="8244472" cy="2936386"/>
          </a:xfrm>
        </p:spPr>
        <p:txBody>
          <a:bodyPr/>
          <a:lstStyle/>
          <a:p>
            <a:pPr marL="285750" indent="-285750" algn="just">
              <a:buFont typeface="Arial" panose="020B0604020202020204" pitchFamily="34" charset="0"/>
              <a:buChar char="•"/>
            </a:pPr>
            <a:r>
              <a:rPr lang="de-DE" sz="1600" b="0" dirty="0"/>
              <a:t>„man nicht einfach die Begriffe [der Psychoanalyse], wohl aber die in der klinischen Praxis entwickelte </a:t>
            </a:r>
            <a:r>
              <a:rPr lang="de-DE" sz="1600" dirty="0"/>
              <a:t>Methode des szenischen Verstehens </a:t>
            </a:r>
            <a:r>
              <a:rPr lang="de-DE" sz="1600" b="0" dirty="0"/>
              <a:t>auf die soziale Welt anwendet, sie allerdings dem jenseits der Couch gelegenen Forschungsgegenstand entsprechend modifizieren muss“ (König 2022, S. 257)</a:t>
            </a:r>
          </a:p>
          <a:p>
            <a:pPr marL="285750" indent="-285750" algn="just">
              <a:buFont typeface="Arial" panose="020B0604020202020204" pitchFamily="34" charset="0"/>
              <a:buChar char="•"/>
            </a:pPr>
            <a:r>
              <a:rPr lang="de-DE" sz="1600" b="0" dirty="0"/>
              <a:t>„Szenisches Interpretieren erschließt […] einen hinter dem manifesten Sinn verborgenen </a:t>
            </a:r>
            <a:r>
              <a:rPr lang="de-DE" sz="1600" dirty="0"/>
              <a:t>latenten Sinn</a:t>
            </a:r>
            <a:r>
              <a:rPr lang="de-DE" sz="1600" b="0" dirty="0"/>
              <a:t>, der aufgrund seiner sozialen Anstößigkeit den herrschenden Diskurs unterläuft.“ (König 2022, S. 260)</a:t>
            </a:r>
          </a:p>
          <a:p>
            <a:pPr marL="285750" indent="-285750" algn="just">
              <a:buFont typeface="Arial" panose="020B0604020202020204" pitchFamily="34" charset="0"/>
              <a:buChar char="•"/>
            </a:pPr>
            <a:r>
              <a:rPr lang="de-DE" sz="1600" b="0" dirty="0"/>
              <a:t>„Im Alltag gehe es [gemäß Alfred Lorenzer] um das </a:t>
            </a:r>
            <a:r>
              <a:rPr lang="de-DE" sz="1600" b="0" i="1" dirty="0"/>
              <a:t>logische Verstehen </a:t>
            </a:r>
            <a:r>
              <a:rPr lang="de-DE" sz="1600" b="0" dirty="0"/>
              <a:t>der Sätze und um das </a:t>
            </a:r>
            <a:r>
              <a:rPr lang="de-DE" sz="1600" b="0" i="1" dirty="0"/>
              <a:t>psychologische Verstehen </a:t>
            </a:r>
            <a:r>
              <a:rPr lang="de-DE" sz="1600" b="0" dirty="0"/>
              <a:t>der Stimmungslage der Sprecherin, die sich in Wortwahl und Gesten ausdrücke. </a:t>
            </a:r>
            <a:r>
              <a:rPr lang="de-DE" sz="1600" b="0" i="1" dirty="0"/>
              <a:t>Szenisches Verstehen </a:t>
            </a:r>
            <a:r>
              <a:rPr lang="de-DE" sz="1600" b="0" dirty="0"/>
              <a:t>heiße im Unterschied dazu, dass der Analytiker den logischen Sinn der Sätze und das psychologische Verstehen der Analysandin auf das eigene Erleben wirken lasse, um aufgrund der Reflexion der eigenen emotionalen Reaktionen die zwischen ihnen Gestalt annehmende Beziehungsszene zu verstehen“ (König 2022, S. 259; </a:t>
            </a:r>
            <a:r>
              <a:rPr lang="de-DE" sz="1600" b="0" dirty="0" err="1"/>
              <a:t>Herv</a:t>
            </a:r>
            <a:r>
              <a:rPr lang="de-DE" sz="1600" b="0" dirty="0"/>
              <a:t>. im Orig.)</a:t>
            </a:r>
          </a:p>
          <a:p>
            <a:pPr lvl="2" algn="just">
              <a:lnSpc>
                <a:spcPct val="100000"/>
              </a:lnSpc>
              <a:spcAft>
                <a:spcPts val="0"/>
              </a:spcAft>
              <a:buFont typeface="Arial" panose="020B0604020202020204" pitchFamily="34" charset="0"/>
              <a:buChar char="•"/>
            </a:pPr>
            <a:endParaRPr lang="de-DE" sz="1600" dirty="0"/>
          </a:p>
          <a:p>
            <a:pPr marL="0" lvl="2" indent="0" algn="just">
              <a:lnSpc>
                <a:spcPct val="100000"/>
              </a:lnSpc>
              <a:spcAft>
                <a:spcPts val="0"/>
              </a:spcAft>
              <a:buNone/>
            </a:pPr>
            <a:endParaRPr lang="de-DE" sz="1600" dirty="0"/>
          </a:p>
        </p:txBody>
      </p:sp>
      <p:sp>
        <p:nvSpPr>
          <p:cNvPr id="4" name="Fußzeilenplatzhalter 3">
            <a:extLst>
              <a:ext uri="{FF2B5EF4-FFF2-40B4-BE49-F238E27FC236}">
                <a16:creationId xmlns:a16="http://schemas.microsoft.com/office/drawing/2014/main" id="{5BAA9AB7-215C-724C-74EC-68A794ED429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B1C8F35-A702-A4F9-3EE7-8F9FA3E45F40}"/>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51870179-70AA-7EF6-7D51-AB055EF47EE2}"/>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672114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2E2A5-FE75-6BFD-0073-87AD4079952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EE5F3C1-3291-9B4F-602B-BB6855E9E5CE}"/>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Theoretische Zugänge: </a:t>
            </a:r>
            <a:br>
              <a:rPr lang="de-DE" sz="2400" b="1" dirty="0">
                <a:solidFill>
                  <a:schemeClr val="bg2"/>
                </a:solidFill>
              </a:rPr>
            </a:br>
            <a:r>
              <a:rPr lang="de-DE" sz="2400" b="1" dirty="0">
                <a:solidFill>
                  <a:schemeClr val="bg2"/>
                </a:solidFill>
              </a:rPr>
              <a:t>Szenisches Verhalten und latenter Sinn </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FE73A656-75D7-1808-FDCE-684EDB634F3A}"/>
              </a:ext>
            </a:extLst>
          </p:cNvPr>
          <p:cNvSpPr>
            <a:spLocks noGrp="1"/>
          </p:cNvSpPr>
          <p:nvPr>
            <p:ph idx="1"/>
          </p:nvPr>
        </p:nvSpPr>
        <p:spPr>
          <a:xfrm>
            <a:off x="449764" y="1219540"/>
            <a:ext cx="8244472" cy="2936386"/>
          </a:xfrm>
        </p:spPr>
        <p:txBody>
          <a:bodyPr/>
          <a:lstStyle/>
          <a:p>
            <a:pPr marL="285750" indent="-285750" algn="just">
              <a:buFont typeface="Arial" panose="020B0604020202020204" pitchFamily="34" charset="0"/>
              <a:buChar char="•"/>
            </a:pPr>
            <a:r>
              <a:rPr lang="de-DE" sz="1600" u="sng" dirty="0"/>
              <a:t>verschiedene </a:t>
            </a:r>
            <a:r>
              <a:rPr lang="de-DE" sz="1600" u="sng" dirty="0" err="1"/>
              <a:t>Verstehensebenen</a:t>
            </a:r>
            <a:r>
              <a:rPr lang="de-DE" sz="1600" u="sng" dirty="0"/>
              <a:t>:</a:t>
            </a:r>
          </a:p>
          <a:p>
            <a:pPr marL="285750" indent="-285750" algn="just">
              <a:buFont typeface="Wingdings" panose="05000000000000000000" pitchFamily="2" charset="2"/>
              <a:buChar char="à"/>
            </a:pPr>
            <a:r>
              <a:rPr lang="de-DE" sz="1600" dirty="0">
                <a:sym typeface="Wingdings" panose="05000000000000000000" pitchFamily="2" charset="2"/>
              </a:rPr>
              <a:t>logisches Verstehen </a:t>
            </a:r>
            <a:r>
              <a:rPr lang="de-DE" sz="1600" b="0" dirty="0">
                <a:sym typeface="Wingdings" panose="05000000000000000000" pitchFamily="2" charset="2"/>
              </a:rPr>
              <a:t>des sachlichen Gehalts von Kommunikation und Interaktion (Verstehen des Gesprochenen; Worüber wird gesprochen?)</a:t>
            </a:r>
          </a:p>
          <a:p>
            <a:pPr marL="285750" indent="-285750" algn="just">
              <a:buFont typeface="Wingdings" panose="05000000000000000000" pitchFamily="2" charset="2"/>
              <a:buChar char="à"/>
            </a:pPr>
            <a:r>
              <a:rPr lang="de-DE" sz="1600" dirty="0">
                <a:sym typeface="Wingdings" panose="05000000000000000000" pitchFamily="2" charset="2"/>
              </a:rPr>
              <a:t>psychologisches Verstehen </a:t>
            </a:r>
            <a:r>
              <a:rPr lang="de-DE" sz="1600" b="0" dirty="0">
                <a:sym typeface="Wingdings" panose="05000000000000000000" pitchFamily="2" charset="2"/>
              </a:rPr>
              <a:t>des emotionalen Beziehungsgehalts (Verstehen des Sprechers; Wie wird miteinander gesprochen?)</a:t>
            </a:r>
          </a:p>
          <a:p>
            <a:pPr marL="285750" indent="-285750" algn="just">
              <a:buFont typeface="Wingdings" panose="05000000000000000000" pitchFamily="2" charset="2"/>
              <a:buChar char="à"/>
            </a:pPr>
            <a:r>
              <a:rPr lang="de-DE" sz="1600" dirty="0">
                <a:sym typeface="Wingdings" panose="05000000000000000000" pitchFamily="2" charset="2"/>
              </a:rPr>
              <a:t>szenisches Verstehen </a:t>
            </a:r>
            <a:r>
              <a:rPr lang="de-DE" sz="1600" b="0" dirty="0">
                <a:sym typeface="Wingdings" panose="05000000000000000000" pitchFamily="2" charset="2"/>
              </a:rPr>
              <a:t>derjenigen Muster einer Szene, welche die Lebensäußerungen mitorganisieren (Verstehen der Situation; Wie wird worüber gesprochen?)</a:t>
            </a:r>
          </a:p>
          <a:p>
            <a:pPr marL="285750" indent="-285750" algn="just">
              <a:buFont typeface="Wingdings" panose="05000000000000000000" pitchFamily="2" charset="2"/>
              <a:buChar char="à"/>
            </a:pPr>
            <a:r>
              <a:rPr lang="de-DE" sz="1600" dirty="0">
                <a:solidFill>
                  <a:schemeClr val="accent3"/>
                </a:solidFill>
                <a:sym typeface="Wingdings" panose="05000000000000000000" pitchFamily="2" charset="2"/>
              </a:rPr>
              <a:t>tiefenhermeneutisches Verstehen </a:t>
            </a:r>
            <a:r>
              <a:rPr lang="de-DE" sz="1600" b="0" dirty="0">
                <a:solidFill>
                  <a:schemeClr val="accent3"/>
                </a:solidFill>
                <a:sym typeface="Wingdings" panose="05000000000000000000" pitchFamily="2" charset="2"/>
              </a:rPr>
              <a:t>der in Szenen verborgenen Wünsche und Abwehrvorgänge (Warum wird wie worüber gesprochen?)</a:t>
            </a:r>
          </a:p>
          <a:p>
            <a:pPr marL="285750" indent="-285750" algn="just">
              <a:buFont typeface="Wingdings" panose="05000000000000000000" pitchFamily="2" charset="2"/>
              <a:buChar char="à"/>
            </a:pPr>
            <a:endParaRPr lang="de-DE" sz="1600" dirty="0"/>
          </a:p>
          <a:p>
            <a:pPr marL="0" lvl="2" indent="0" algn="just">
              <a:lnSpc>
                <a:spcPct val="100000"/>
              </a:lnSpc>
              <a:spcAft>
                <a:spcPts val="0"/>
              </a:spcAft>
              <a:buNone/>
            </a:pPr>
            <a:endParaRPr lang="de-DE" sz="1600" dirty="0"/>
          </a:p>
        </p:txBody>
      </p:sp>
      <p:sp>
        <p:nvSpPr>
          <p:cNvPr id="4" name="Fußzeilenplatzhalter 3">
            <a:extLst>
              <a:ext uri="{FF2B5EF4-FFF2-40B4-BE49-F238E27FC236}">
                <a16:creationId xmlns:a16="http://schemas.microsoft.com/office/drawing/2014/main" id="{B0CA928A-0268-007D-172D-6E3E601073C8}"/>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799E8C4-69D0-B8C3-C039-142428A1327A}"/>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072AEDFD-5474-E669-F083-BE358CEA913D}"/>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859728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0A065-07E6-EBCF-B35B-B3DAF89F122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052F871-29FB-B32D-892F-71A7A5D40328}"/>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Theoretische Zugänge: </a:t>
            </a:r>
            <a:br>
              <a:rPr lang="de-DE" sz="2400" b="1" dirty="0">
                <a:solidFill>
                  <a:schemeClr val="bg2"/>
                </a:solidFill>
              </a:rPr>
            </a:br>
            <a:r>
              <a:rPr lang="de-DE" sz="2400" b="1" dirty="0">
                <a:solidFill>
                  <a:schemeClr val="bg2"/>
                </a:solidFill>
              </a:rPr>
              <a:t>Szenisches Verhalten und latenter Sinn </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00E087D3-5274-E73C-DD11-91F9C6284733}"/>
              </a:ext>
            </a:extLst>
          </p:cNvPr>
          <p:cNvSpPr>
            <a:spLocks noGrp="1"/>
          </p:cNvSpPr>
          <p:nvPr>
            <p:ph idx="1"/>
          </p:nvPr>
        </p:nvSpPr>
        <p:spPr>
          <a:xfrm>
            <a:off x="449764" y="1219540"/>
            <a:ext cx="8244472" cy="2936386"/>
          </a:xfrm>
        </p:spPr>
        <p:txBody>
          <a:bodyPr/>
          <a:lstStyle/>
          <a:p>
            <a:pPr marL="285750" indent="-285750" algn="just">
              <a:buFont typeface="Arial" panose="020B0604020202020204" pitchFamily="34" charset="0"/>
              <a:buChar char="•"/>
            </a:pPr>
            <a:r>
              <a:rPr lang="de-DE" sz="1600" u="sng" dirty="0"/>
              <a:t>Das Ungesagte oder Unsagbare: </a:t>
            </a:r>
            <a:r>
              <a:rPr lang="de-DE" sz="1600" b="0" dirty="0"/>
              <a:t>Tiefenhermeneutik hat zum Ziel, das Ungesagte oder Unsagbare zu erfassen, das der soziale Diskurs verschweigt. Diese Aspekte zeigen sich nur auf der </a:t>
            </a:r>
            <a:r>
              <a:rPr lang="de-DE" sz="1600" dirty="0"/>
              <a:t>latenten</a:t>
            </a:r>
            <a:r>
              <a:rPr lang="de-DE" sz="1600" b="0" dirty="0"/>
              <a:t> Sinnebene und bleiben auf manifester Ebene verborgen. </a:t>
            </a:r>
            <a:r>
              <a:rPr lang="de-DE" sz="1600" b="0" dirty="0">
                <a:sym typeface="Wingdings" panose="05000000000000000000" pitchFamily="2" charset="2"/>
              </a:rPr>
              <a:t> Es geht darum, die verborgenen Bedeutungen und tiefenstrukturellen Aspekte sozialer Interaktionen zu erkennen.</a:t>
            </a:r>
          </a:p>
          <a:p>
            <a:pPr marL="285750" indent="-285750" algn="just">
              <a:buFont typeface="Arial" panose="020B0604020202020204" pitchFamily="34" charset="0"/>
              <a:buChar char="•"/>
            </a:pPr>
            <a:r>
              <a:rPr lang="de-DE" sz="1600" u="sng" dirty="0">
                <a:sym typeface="Wingdings" panose="05000000000000000000" pitchFamily="2" charset="2"/>
              </a:rPr>
              <a:t>Doppeldeutigkeit des sozialen Handelns: </a:t>
            </a:r>
            <a:r>
              <a:rPr lang="de-DE" sz="1600" b="0" dirty="0">
                <a:sym typeface="Wingdings" panose="05000000000000000000" pitchFamily="2" charset="2"/>
              </a:rPr>
              <a:t>Soziales Handeln wird aus der Perspektive der Subjekte betrachtet, die auf der manifesten Ebene der sozialen Interaktion sozial akzeptierte Lebensentwürfe kommunizieren. Gleichzeitig inszenieren sie „verpönte“ Lebensentwürfe auf der latenten Sinnebene.  Diese Doppeldeutigkeit bedeutet, dass soziale Interaktionen oft sowohl eine offensichtliche als auch eine </a:t>
            </a:r>
            <a:r>
              <a:rPr lang="de-DE" sz="1600" dirty="0">
                <a:sym typeface="Wingdings" panose="05000000000000000000" pitchFamily="2" charset="2"/>
              </a:rPr>
              <a:t>verborgene Bedeutungsebene</a:t>
            </a:r>
            <a:r>
              <a:rPr lang="de-DE" sz="1600" b="0" dirty="0">
                <a:sym typeface="Wingdings" panose="05000000000000000000" pitchFamily="2" charset="2"/>
              </a:rPr>
              <a:t> haben. </a:t>
            </a:r>
            <a:endParaRPr lang="de-DE" sz="1600" u="sng" dirty="0"/>
          </a:p>
          <a:p>
            <a:pPr marL="0" lvl="2" indent="0" algn="just">
              <a:lnSpc>
                <a:spcPct val="100000"/>
              </a:lnSpc>
              <a:spcAft>
                <a:spcPts val="0"/>
              </a:spcAft>
              <a:buNone/>
            </a:pPr>
            <a:endParaRPr lang="de-DE" sz="1600" dirty="0"/>
          </a:p>
        </p:txBody>
      </p:sp>
      <p:sp>
        <p:nvSpPr>
          <p:cNvPr id="4" name="Fußzeilenplatzhalter 3">
            <a:extLst>
              <a:ext uri="{FF2B5EF4-FFF2-40B4-BE49-F238E27FC236}">
                <a16:creationId xmlns:a16="http://schemas.microsoft.com/office/drawing/2014/main" id="{88BA12C1-FC7E-29AB-4808-B904620BEEBF}"/>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501C1539-FBB3-581A-B1A3-58A5F3AD8380}"/>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604D31FE-EDE6-59CF-349A-D3C80B8494CE}"/>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955008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73E12-17F6-D5A2-56CD-60F48947BF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E3FD283-B5A3-DA92-AC65-35BEFD49EE43}"/>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Theoretische Zugänge: </a:t>
            </a:r>
            <a:br>
              <a:rPr lang="de-DE" sz="2400" b="1" dirty="0">
                <a:solidFill>
                  <a:schemeClr val="bg2"/>
                </a:solidFill>
              </a:rPr>
            </a:br>
            <a:r>
              <a:rPr lang="de-DE" sz="2400" b="1" dirty="0">
                <a:solidFill>
                  <a:schemeClr val="bg2"/>
                </a:solidFill>
              </a:rPr>
              <a:t>Formen der Interaktion </a:t>
            </a:r>
            <a:br>
              <a:rPr lang="de-DE" sz="2400" b="1" dirty="0">
                <a:solidFill>
                  <a:schemeClr val="tx2">
                    <a:lumMod val="90000"/>
                    <a:lumOff val="10000"/>
                  </a:schemeClr>
                </a:solidFill>
              </a:rPr>
            </a:br>
            <a:endParaRPr lang="de-DE" sz="2400" b="1" dirty="0">
              <a:solidFill>
                <a:schemeClr val="accent3">
                  <a:lumMod val="75000"/>
                </a:schemeClr>
              </a:solidFill>
            </a:endParaRPr>
          </a:p>
        </p:txBody>
      </p:sp>
      <p:pic>
        <p:nvPicPr>
          <p:cNvPr id="8" name="Inhaltsplatzhalter 7">
            <a:extLst>
              <a:ext uri="{FF2B5EF4-FFF2-40B4-BE49-F238E27FC236}">
                <a16:creationId xmlns:a16="http://schemas.microsoft.com/office/drawing/2014/main" id="{D8AF37B7-DD74-478B-E199-491226F8963A}"/>
              </a:ext>
            </a:extLst>
          </p:cNvPr>
          <p:cNvPicPr>
            <a:picLocks noGrp="1" noChangeAspect="1"/>
          </p:cNvPicPr>
          <p:nvPr>
            <p:ph idx="1"/>
          </p:nvPr>
        </p:nvPicPr>
        <p:blipFill>
          <a:blip r:embed="rId3"/>
          <a:stretch>
            <a:fillRect/>
          </a:stretch>
        </p:blipFill>
        <p:spPr>
          <a:xfrm>
            <a:off x="576000" y="1203598"/>
            <a:ext cx="8290132" cy="2281106"/>
          </a:xfrm>
        </p:spPr>
      </p:pic>
      <p:sp>
        <p:nvSpPr>
          <p:cNvPr id="4" name="Fußzeilenplatzhalter 3">
            <a:extLst>
              <a:ext uri="{FF2B5EF4-FFF2-40B4-BE49-F238E27FC236}">
                <a16:creationId xmlns:a16="http://schemas.microsoft.com/office/drawing/2014/main" id="{51FC4E60-7F69-3303-8EC7-8A7D603E43A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5D5AB14E-C1B5-B795-29A3-1F60352AA6C3}"/>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3EC23889-28AA-D925-4C5C-B8C7273D307E}"/>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3" name="Textfeld 2">
            <a:extLst>
              <a:ext uri="{FF2B5EF4-FFF2-40B4-BE49-F238E27FC236}">
                <a16:creationId xmlns:a16="http://schemas.microsoft.com/office/drawing/2014/main" id="{60682F3B-E264-BB9F-AA03-12B97CE19020}"/>
              </a:ext>
            </a:extLst>
          </p:cNvPr>
          <p:cNvSpPr txBox="1"/>
          <p:nvPr/>
        </p:nvSpPr>
        <p:spPr>
          <a:xfrm>
            <a:off x="827584" y="3219822"/>
            <a:ext cx="3384376" cy="507831"/>
          </a:xfrm>
          <a:prstGeom prst="rect">
            <a:avLst/>
          </a:prstGeom>
          <a:noFill/>
        </p:spPr>
        <p:txBody>
          <a:bodyPr wrap="square" rtlCol="0">
            <a:spAutoFit/>
          </a:bodyPr>
          <a:lstStyle/>
          <a:p>
            <a:r>
              <a:rPr lang="de-DE" dirty="0">
                <a:sym typeface="Wingdings" panose="05000000000000000000" pitchFamily="2" charset="2"/>
              </a:rPr>
              <a:t> Was wird bewusst kommuniziert? (manifester Sinn)</a:t>
            </a:r>
            <a:endParaRPr lang="de-DE" dirty="0"/>
          </a:p>
        </p:txBody>
      </p:sp>
      <p:sp>
        <p:nvSpPr>
          <p:cNvPr id="6" name="Textfeld 5">
            <a:extLst>
              <a:ext uri="{FF2B5EF4-FFF2-40B4-BE49-F238E27FC236}">
                <a16:creationId xmlns:a16="http://schemas.microsoft.com/office/drawing/2014/main" id="{FA59AC84-946F-3252-C134-376F1C8F037D}"/>
              </a:ext>
            </a:extLst>
          </p:cNvPr>
          <p:cNvSpPr txBox="1"/>
          <p:nvPr/>
        </p:nvSpPr>
        <p:spPr>
          <a:xfrm>
            <a:off x="4860032" y="3219822"/>
            <a:ext cx="3275968" cy="715581"/>
          </a:xfrm>
          <a:prstGeom prst="rect">
            <a:avLst/>
          </a:prstGeom>
          <a:noFill/>
        </p:spPr>
        <p:txBody>
          <a:bodyPr wrap="square" rtlCol="0">
            <a:spAutoFit/>
          </a:bodyPr>
          <a:lstStyle/>
          <a:p>
            <a:r>
              <a:rPr lang="de-DE" dirty="0">
                <a:sym typeface="Wingdings" panose="05000000000000000000" pitchFamily="2" charset="2"/>
              </a:rPr>
              <a:t> Was wird durch das Verhalten oder die Szene „symptomatisch“ </a:t>
            </a:r>
            <a:r>
              <a:rPr lang="de-DE" dirty="0" err="1">
                <a:sym typeface="Wingdings" panose="05000000000000000000" pitchFamily="2" charset="2"/>
              </a:rPr>
              <a:t>enthülllt</a:t>
            </a:r>
            <a:r>
              <a:rPr lang="de-DE" dirty="0">
                <a:sym typeface="Wingdings" panose="05000000000000000000" pitchFamily="2" charset="2"/>
              </a:rPr>
              <a:t>? (latenter Sinn)</a:t>
            </a:r>
            <a:endParaRPr lang="de-DE" dirty="0"/>
          </a:p>
        </p:txBody>
      </p:sp>
    </p:spTree>
    <p:extLst>
      <p:ext uri="{BB962C8B-B14F-4D97-AF65-F5344CB8AC3E}">
        <p14:creationId xmlns:p14="http://schemas.microsoft.com/office/powerpoint/2010/main" val="3238587718"/>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3683</Words>
  <Application>Microsoft Office PowerPoint</Application>
  <PresentationFormat>Bildschirmpräsentation (16:9)</PresentationFormat>
  <Paragraphs>222</Paragraphs>
  <Slides>18</Slides>
  <Notes>14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18</vt:i4>
      </vt:variant>
    </vt:vector>
  </HeadingPairs>
  <TitlesOfParts>
    <vt:vector size="22" baseType="lpstr">
      <vt:lpstr>Arial</vt:lpstr>
      <vt:lpstr>Calibri</vt:lpstr>
      <vt:lpstr>Wingdings</vt:lpstr>
      <vt:lpstr>PowerPoint Master RUB</vt:lpstr>
      <vt:lpstr>Theorien und methoden der Kulturpsychologie</vt:lpstr>
      <vt:lpstr>Wiederholung der Vorlesungsinhalte</vt:lpstr>
      <vt:lpstr>1. Kultur bei Sigmund Freud  </vt:lpstr>
      <vt:lpstr>2. Tiefenhermeneutik und Kultur(-psychologie) </vt:lpstr>
      <vt:lpstr>3. Theoretische Zugänge:  Psychoanalyse als Inspiration  </vt:lpstr>
      <vt:lpstr>3. Theoretische Zugänge:  Szenisches Verhalten und latenter Sinn  </vt:lpstr>
      <vt:lpstr>3. Theoretische Zugänge:  Szenisches Verhalten und latenter Sinn  </vt:lpstr>
      <vt:lpstr>3. Theoretische Zugänge:  Szenisches Verhalten und latenter Sinn  </vt:lpstr>
      <vt:lpstr>3. Theoretische Zugänge:  Formen der Interaktion  </vt:lpstr>
      <vt:lpstr>3. Theoretische Zugänge:  Formen der Interaktion  </vt:lpstr>
      <vt:lpstr>4. Methodisches Vorgehen</vt:lpstr>
      <vt:lpstr>Beispiel: ZDF-Sommerinterview mit A. Gauland</vt:lpstr>
      <vt:lpstr>Konnotationsanalyse (Ernst E. Boesch)</vt:lpstr>
      <vt:lpstr>5. Anmerkungen zur Konnotationsanalyse </vt:lpstr>
      <vt:lpstr>5. Anmerkungen zur Konnotationsanalyse </vt:lpstr>
      <vt:lpstr>5. Anmerkungen zur Konnotationsanalyse </vt:lpstr>
      <vt:lpstr>5. Anmerkungen zur Konnotationsanalyse </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27</cp:revision>
  <dcterms:created xsi:type="dcterms:W3CDTF">2024-09-12T00:31:16Z</dcterms:created>
  <dcterms:modified xsi:type="dcterms:W3CDTF">2024-12-04T12:40:55Z</dcterms:modified>
</cp:coreProperties>
</file>