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73" r:id="rId3"/>
    <p:sldId id="292" r:id="rId4"/>
    <p:sldId id="301" r:id="rId5"/>
    <p:sldId id="335" r:id="rId6"/>
    <p:sldId id="318" r:id="rId7"/>
    <p:sldId id="340" r:id="rId8"/>
    <p:sldId id="341" r:id="rId9"/>
    <p:sldId id="342" r:id="rId10"/>
    <p:sldId id="336" r:id="rId11"/>
    <p:sldId id="343" r:id="rId12"/>
    <p:sldId id="333" r:id="rId13"/>
    <p:sldId id="337" r:id="rId14"/>
    <p:sldId id="338" r:id="rId15"/>
    <p:sldId id="339" r:id="rId16"/>
    <p:sldId id="344" r:id="rId17"/>
    <p:sldId id="334" r:id="rId18"/>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88" autoAdjust="0"/>
    <p:restoredTop sz="93969" autoAdjust="0"/>
  </p:normalViewPr>
  <p:slideViewPr>
    <p:cSldViewPr snapToObjects="1">
      <p:cViewPr varScale="1">
        <p:scale>
          <a:sx n="91" d="100"/>
          <a:sy n="91" d="100"/>
        </p:scale>
        <p:origin x="62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728AD-B8FF-467B-AF5F-4891412E46D0}" type="datetimeFigureOut">
              <a:rPr lang="de-DE" smtClean="0"/>
              <a:t>27.05.2025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045E6-D734-4DB2-BEE5-DF972DD20CA2}" type="slidenum">
              <a:rPr lang="de-DE" smtClean="0"/>
              <a:t>‹Nr.›</a:t>
            </a:fld>
            <a:endParaRPr lang="de-DE"/>
          </a:p>
        </p:txBody>
      </p:sp>
    </p:spTree>
    <p:extLst>
      <p:ext uri="{BB962C8B-B14F-4D97-AF65-F5344CB8AC3E}">
        <p14:creationId xmlns:p14="http://schemas.microsoft.com/office/powerpoint/2010/main" val="5650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3</a:t>
            </a:fld>
            <a:endParaRPr lang="de-DE"/>
          </a:p>
        </p:txBody>
      </p:sp>
    </p:spTree>
    <p:extLst>
      <p:ext uri="{BB962C8B-B14F-4D97-AF65-F5344CB8AC3E}">
        <p14:creationId xmlns:p14="http://schemas.microsoft.com/office/powerpoint/2010/main" val="2159713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A1981-8340-57C4-99E7-3FECBB9BE80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D4868F0-110D-0963-A0CC-580973B83FB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4FC3216-0766-5DBA-B099-C9428821CEB4}"/>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2C77B87C-2775-6874-C8E3-2446632A4E9A}"/>
              </a:ext>
            </a:extLst>
          </p:cNvPr>
          <p:cNvSpPr>
            <a:spLocks noGrp="1"/>
          </p:cNvSpPr>
          <p:nvPr>
            <p:ph type="sldNum" sz="quarter" idx="5"/>
          </p:nvPr>
        </p:nvSpPr>
        <p:spPr/>
        <p:txBody>
          <a:bodyPr/>
          <a:lstStyle/>
          <a:p>
            <a:fld id="{B9A045E6-D734-4DB2-BEE5-DF972DD20CA2}" type="slidenum">
              <a:rPr lang="de-DE" smtClean="0"/>
              <a:t>12</a:t>
            </a:fld>
            <a:endParaRPr lang="de-DE"/>
          </a:p>
        </p:txBody>
      </p:sp>
    </p:spTree>
    <p:extLst>
      <p:ext uri="{BB962C8B-B14F-4D97-AF65-F5344CB8AC3E}">
        <p14:creationId xmlns:p14="http://schemas.microsoft.com/office/powerpoint/2010/main" val="522731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6D627-997F-3B69-3B8C-74632EB94A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5F6E6F7-0290-A316-E087-44EEDF9D171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3F7BC46-1BE0-8A51-53CE-06E0BBBA2048}"/>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710C2A28-DC14-F570-8508-182A61670477}"/>
              </a:ext>
            </a:extLst>
          </p:cNvPr>
          <p:cNvSpPr>
            <a:spLocks noGrp="1"/>
          </p:cNvSpPr>
          <p:nvPr>
            <p:ph type="sldNum" sz="quarter" idx="5"/>
          </p:nvPr>
        </p:nvSpPr>
        <p:spPr/>
        <p:txBody>
          <a:bodyPr/>
          <a:lstStyle/>
          <a:p>
            <a:fld id="{B9A045E6-D734-4DB2-BEE5-DF972DD20CA2}" type="slidenum">
              <a:rPr lang="de-DE" smtClean="0"/>
              <a:t>13</a:t>
            </a:fld>
            <a:endParaRPr lang="de-DE"/>
          </a:p>
        </p:txBody>
      </p:sp>
    </p:spTree>
    <p:extLst>
      <p:ext uri="{BB962C8B-B14F-4D97-AF65-F5344CB8AC3E}">
        <p14:creationId xmlns:p14="http://schemas.microsoft.com/office/powerpoint/2010/main" val="3585126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053DC-3CD8-8738-372F-F7D22116436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F4B3ADF-3FBE-7612-8E5E-095B4A2A12B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9DAF9A2-E27F-3472-A252-36895F501950}"/>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31116C4E-A5FC-744F-FE52-3FCBE6A6919F}"/>
              </a:ext>
            </a:extLst>
          </p:cNvPr>
          <p:cNvSpPr>
            <a:spLocks noGrp="1"/>
          </p:cNvSpPr>
          <p:nvPr>
            <p:ph type="sldNum" sz="quarter" idx="5"/>
          </p:nvPr>
        </p:nvSpPr>
        <p:spPr/>
        <p:txBody>
          <a:bodyPr/>
          <a:lstStyle/>
          <a:p>
            <a:fld id="{B9A045E6-D734-4DB2-BEE5-DF972DD20CA2}" type="slidenum">
              <a:rPr lang="de-DE" smtClean="0"/>
              <a:t>14</a:t>
            </a:fld>
            <a:endParaRPr lang="de-DE"/>
          </a:p>
        </p:txBody>
      </p:sp>
    </p:spTree>
    <p:extLst>
      <p:ext uri="{BB962C8B-B14F-4D97-AF65-F5344CB8AC3E}">
        <p14:creationId xmlns:p14="http://schemas.microsoft.com/office/powerpoint/2010/main" val="2438051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0D4C0-618D-3090-DFEA-8E9F4979A43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A9FA92A-DC48-CF02-D300-5F3387A21F7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EE765F7-21A9-01D7-6161-FFA0E8391B93}"/>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7DE265C8-5D92-F886-C356-1956FDCE3323}"/>
              </a:ext>
            </a:extLst>
          </p:cNvPr>
          <p:cNvSpPr>
            <a:spLocks noGrp="1"/>
          </p:cNvSpPr>
          <p:nvPr>
            <p:ph type="sldNum" sz="quarter" idx="5"/>
          </p:nvPr>
        </p:nvSpPr>
        <p:spPr/>
        <p:txBody>
          <a:bodyPr/>
          <a:lstStyle/>
          <a:p>
            <a:fld id="{B9A045E6-D734-4DB2-BEE5-DF972DD20CA2}" type="slidenum">
              <a:rPr lang="de-DE" smtClean="0"/>
              <a:t>15</a:t>
            </a:fld>
            <a:endParaRPr lang="de-DE"/>
          </a:p>
        </p:txBody>
      </p:sp>
    </p:spTree>
    <p:extLst>
      <p:ext uri="{BB962C8B-B14F-4D97-AF65-F5344CB8AC3E}">
        <p14:creationId xmlns:p14="http://schemas.microsoft.com/office/powerpoint/2010/main" val="35842688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1C333-9255-11E9-6F17-96F80FF1FF4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82CB175-73E3-D0DC-E851-DE1DF831F65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F5310CF-F9B4-9630-4449-81E3E4B2954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8CE133E-E40E-3775-850F-4249043273F1}"/>
              </a:ext>
            </a:extLst>
          </p:cNvPr>
          <p:cNvSpPr>
            <a:spLocks noGrp="1"/>
          </p:cNvSpPr>
          <p:nvPr>
            <p:ph type="sldNum" sz="quarter" idx="5"/>
          </p:nvPr>
        </p:nvSpPr>
        <p:spPr/>
        <p:txBody>
          <a:bodyPr/>
          <a:lstStyle/>
          <a:p>
            <a:fld id="{B9A045E6-D734-4DB2-BEE5-DF972DD20CA2}" type="slidenum">
              <a:rPr lang="de-DE" smtClean="0"/>
              <a:t>17</a:t>
            </a:fld>
            <a:endParaRPr lang="de-DE"/>
          </a:p>
        </p:txBody>
      </p:sp>
    </p:spTree>
    <p:extLst>
      <p:ext uri="{BB962C8B-B14F-4D97-AF65-F5344CB8AC3E}">
        <p14:creationId xmlns:p14="http://schemas.microsoft.com/office/powerpoint/2010/main" val="795149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A710F-0A96-312B-0F6C-F0BA53B6B53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7C3BB73-3603-5ADD-5850-45EDF11F542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3A125B0-66EC-6619-006E-28FCEDE45FF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8AF2AC4-ABEC-8721-4751-14CE01125729}"/>
              </a:ext>
            </a:extLst>
          </p:cNvPr>
          <p:cNvSpPr>
            <a:spLocks noGrp="1"/>
          </p:cNvSpPr>
          <p:nvPr>
            <p:ph type="sldNum" sz="quarter" idx="5"/>
          </p:nvPr>
        </p:nvSpPr>
        <p:spPr/>
        <p:txBody>
          <a:bodyPr/>
          <a:lstStyle/>
          <a:p>
            <a:fld id="{B9A045E6-D734-4DB2-BEE5-DF972DD20CA2}" type="slidenum">
              <a:rPr lang="de-DE" smtClean="0"/>
              <a:t>4</a:t>
            </a:fld>
            <a:endParaRPr lang="de-DE"/>
          </a:p>
        </p:txBody>
      </p:sp>
    </p:spTree>
    <p:extLst>
      <p:ext uri="{BB962C8B-B14F-4D97-AF65-F5344CB8AC3E}">
        <p14:creationId xmlns:p14="http://schemas.microsoft.com/office/powerpoint/2010/main" val="2029069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57652-72C7-BC2F-A858-D6E632B22D3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328C26-0375-4287-DD7D-A3434ABFA93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A5972C9-D056-CF57-6A46-E9C10B0938D0}"/>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D5D6905-D648-2847-2C18-1909717A3D64}"/>
              </a:ext>
            </a:extLst>
          </p:cNvPr>
          <p:cNvSpPr>
            <a:spLocks noGrp="1"/>
          </p:cNvSpPr>
          <p:nvPr>
            <p:ph type="sldNum" sz="quarter" idx="5"/>
          </p:nvPr>
        </p:nvSpPr>
        <p:spPr/>
        <p:txBody>
          <a:bodyPr/>
          <a:lstStyle/>
          <a:p>
            <a:fld id="{B9A045E6-D734-4DB2-BEE5-DF972DD20CA2}" type="slidenum">
              <a:rPr lang="de-DE" smtClean="0"/>
              <a:t>5</a:t>
            </a:fld>
            <a:endParaRPr lang="de-DE"/>
          </a:p>
        </p:txBody>
      </p:sp>
    </p:spTree>
    <p:extLst>
      <p:ext uri="{BB962C8B-B14F-4D97-AF65-F5344CB8AC3E}">
        <p14:creationId xmlns:p14="http://schemas.microsoft.com/office/powerpoint/2010/main" val="4259023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6A14C-AE9A-FE83-3111-42C4EF9D588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FA3D69F-A020-FA71-1A72-119F80BE6C8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DA847EC-BCE0-90C8-0F82-F78C48276ECA}"/>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6D44E04-0B41-B1C9-1427-D01E5B082986}"/>
              </a:ext>
            </a:extLst>
          </p:cNvPr>
          <p:cNvSpPr>
            <a:spLocks noGrp="1"/>
          </p:cNvSpPr>
          <p:nvPr>
            <p:ph type="sldNum" sz="quarter" idx="5"/>
          </p:nvPr>
        </p:nvSpPr>
        <p:spPr/>
        <p:txBody>
          <a:bodyPr/>
          <a:lstStyle/>
          <a:p>
            <a:fld id="{B9A045E6-D734-4DB2-BEE5-DF972DD20CA2}" type="slidenum">
              <a:rPr lang="de-DE" smtClean="0"/>
              <a:t>6</a:t>
            </a:fld>
            <a:endParaRPr lang="de-DE"/>
          </a:p>
        </p:txBody>
      </p:sp>
    </p:spTree>
    <p:extLst>
      <p:ext uri="{BB962C8B-B14F-4D97-AF65-F5344CB8AC3E}">
        <p14:creationId xmlns:p14="http://schemas.microsoft.com/office/powerpoint/2010/main" val="2362786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43CDB-99C5-EC4F-487E-DCE8407C04B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B46AFAE-331E-F308-758D-1E5D388A762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0B27301-D63B-AF64-C3FF-6A232380A871}"/>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F3AD4E4-A6C4-EB69-32BC-A4A3404AB2BA}"/>
              </a:ext>
            </a:extLst>
          </p:cNvPr>
          <p:cNvSpPr>
            <a:spLocks noGrp="1"/>
          </p:cNvSpPr>
          <p:nvPr>
            <p:ph type="sldNum" sz="quarter" idx="5"/>
          </p:nvPr>
        </p:nvSpPr>
        <p:spPr/>
        <p:txBody>
          <a:bodyPr/>
          <a:lstStyle/>
          <a:p>
            <a:fld id="{B9A045E6-D734-4DB2-BEE5-DF972DD20CA2}" type="slidenum">
              <a:rPr lang="de-DE" smtClean="0"/>
              <a:t>7</a:t>
            </a:fld>
            <a:endParaRPr lang="de-DE"/>
          </a:p>
        </p:txBody>
      </p:sp>
    </p:spTree>
    <p:extLst>
      <p:ext uri="{BB962C8B-B14F-4D97-AF65-F5344CB8AC3E}">
        <p14:creationId xmlns:p14="http://schemas.microsoft.com/office/powerpoint/2010/main" val="1370971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6C349-F554-1622-5BE3-6320DEFB899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3B98E1C-233D-71C3-C2E4-A522265087D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B3BE05A-D615-011E-DCA5-FC9A2750F426}"/>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E0E46D42-B377-2161-EE7B-07E09E5A1D12}"/>
              </a:ext>
            </a:extLst>
          </p:cNvPr>
          <p:cNvSpPr>
            <a:spLocks noGrp="1"/>
          </p:cNvSpPr>
          <p:nvPr>
            <p:ph type="sldNum" sz="quarter" idx="5"/>
          </p:nvPr>
        </p:nvSpPr>
        <p:spPr/>
        <p:txBody>
          <a:bodyPr/>
          <a:lstStyle/>
          <a:p>
            <a:fld id="{B9A045E6-D734-4DB2-BEE5-DF972DD20CA2}" type="slidenum">
              <a:rPr lang="de-DE" smtClean="0"/>
              <a:t>8</a:t>
            </a:fld>
            <a:endParaRPr lang="de-DE"/>
          </a:p>
        </p:txBody>
      </p:sp>
    </p:spTree>
    <p:extLst>
      <p:ext uri="{BB962C8B-B14F-4D97-AF65-F5344CB8AC3E}">
        <p14:creationId xmlns:p14="http://schemas.microsoft.com/office/powerpoint/2010/main" val="1039005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23981-AB7E-D029-DDF1-4DEA7DEEA06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04DBB3D-8A4E-B06C-B5A3-AC8E380EA31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2BE3CBA-A2C5-2D87-C29D-00506DE81FF1}"/>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F61BF928-F6A6-C856-B5A4-2CC2F6BEEDA2}"/>
              </a:ext>
            </a:extLst>
          </p:cNvPr>
          <p:cNvSpPr>
            <a:spLocks noGrp="1"/>
          </p:cNvSpPr>
          <p:nvPr>
            <p:ph type="sldNum" sz="quarter" idx="5"/>
          </p:nvPr>
        </p:nvSpPr>
        <p:spPr/>
        <p:txBody>
          <a:bodyPr/>
          <a:lstStyle/>
          <a:p>
            <a:fld id="{B9A045E6-D734-4DB2-BEE5-DF972DD20CA2}" type="slidenum">
              <a:rPr lang="de-DE" smtClean="0"/>
              <a:t>9</a:t>
            </a:fld>
            <a:endParaRPr lang="de-DE"/>
          </a:p>
        </p:txBody>
      </p:sp>
    </p:spTree>
    <p:extLst>
      <p:ext uri="{BB962C8B-B14F-4D97-AF65-F5344CB8AC3E}">
        <p14:creationId xmlns:p14="http://schemas.microsoft.com/office/powerpoint/2010/main" val="2926773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5921B-6737-C36C-B96D-7E3B31127D2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2540C1B-89A1-2BBB-0A55-E869A6C0300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14C2FA9-4264-0D1C-B4B9-CDEFF1F061B3}"/>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41C81FBE-0337-960F-45F9-A8003F271DB5}"/>
              </a:ext>
            </a:extLst>
          </p:cNvPr>
          <p:cNvSpPr>
            <a:spLocks noGrp="1"/>
          </p:cNvSpPr>
          <p:nvPr>
            <p:ph type="sldNum" sz="quarter" idx="5"/>
          </p:nvPr>
        </p:nvSpPr>
        <p:spPr/>
        <p:txBody>
          <a:bodyPr/>
          <a:lstStyle/>
          <a:p>
            <a:fld id="{B9A045E6-D734-4DB2-BEE5-DF972DD20CA2}" type="slidenum">
              <a:rPr lang="de-DE" smtClean="0"/>
              <a:t>10</a:t>
            </a:fld>
            <a:endParaRPr lang="de-DE"/>
          </a:p>
        </p:txBody>
      </p:sp>
    </p:spTree>
    <p:extLst>
      <p:ext uri="{BB962C8B-B14F-4D97-AF65-F5344CB8AC3E}">
        <p14:creationId xmlns:p14="http://schemas.microsoft.com/office/powerpoint/2010/main" val="2049525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01DDD-904F-B219-ED4B-06EDF6EE682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4267EEA-3253-21F6-4BED-71EFC76770B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21AE620-E21D-62B4-D138-EB47FE34EF3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8012F8B3-403F-31A5-1EE3-3FF493FFFD8E}"/>
              </a:ext>
            </a:extLst>
          </p:cNvPr>
          <p:cNvSpPr>
            <a:spLocks noGrp="1"/>
          </p:cNvSpPr>
          <p:nvPr>
            <p:ph type="sldNum" sz="quarter" idx="5"/>
          </p:nvPr>
        </p:nvSpPr>
        <p:spPr/>
        <p:txBody>
          <a:bodyPr/>
          <a:lstStyle/>
          <a:p>
            <a:fld id="{B9A045E6-D734-4DB2-BEE5-DF972DD20CA2}" type="slidenum">
              <a:rPr lang="de-DE" smtClean="0"/>
              <a:t>11</a:t>
            </a:fld>
            <a:endParaRPr lang="de-DE"/>
          </a:p>
        </p:txBody>
      </p:sp>
    </p:spTree>
    <p:extLst>
      <p:ext uri="{BB962C8B-B14F-4D97-AF65-F5344CB8AC3E}">
        <p14:creationId xmlns:p14="http://schemas.microsoft.com/office/powerpoint/2010/main" val="7415541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68000" y="4230000"/>
            <a:ext cx="7560000" cy="324000"/>
          </a:xfrm>
        </p:spPr>
        <p:txBody>
          <a:bodyPr/>
          <a:lstStyle>
            <a:lvl1pPr marL="0" indent="0" algn="l">
              <a:lnSpc>
                <a:spcPts val="2400"/>
              </a:lnSpc>
              <a:spcAft>
                <a:spcPts val="0"/>
              </a:spcAft>
              <a:buFont typeface="Arial" panose="020B0604020202020204" pitchFamily="34" charset="0"/>
              <a:buNone/>
              <a:defRPr sz="1500" b="0">
                <a:solidFill>
                  <a:schemeClr val="bg2"/>
                </a:solidFill>
              </a:defRPr>
            </a:lvl1pPr>
            <a:lvl2pPr marL="0" indent="0" algn="l">
              <a:lnSpc>
                <a:spcPts val="2400"/>
              </a:lnSpc>
              <a:spcAft>
                <a:spcPts val="0"/>
              </a:spcAft>
              <a:buFont typeface="Arial" panose="020B0604020202020204" pitchFamily="34" charset="0"/>
              <a:buNone/>
              <a:defRPr sz="1500" b="0">
                <a:solidFill>
                  <a:schemeClr val="bg2"/>
                </a:solidFill>
              </a:defRPr>
            </a:lvl2pPr>
            <a:lvl3pPr marL="0" indent="0" algn="l">
              <a:lnSpc>
                <a:spcPts val="2400"/>
              </a:lnSpc>
              <a:spcAft>
                <a:spcPts val="0"/>
              </a:spcAft>
              <a:buFont typeface="Arial" panose="020B0604020202020204" pitchFamily="34" charset="0"/>
              <a:buNone/>
              <a:defRPr sz="1500" b="0">
                <a:solidFill>
                  <a:schemeClr val="bg2"/>
                </a:solidFill>
              </a:defRPr>
            </a:lvl3pPr>
            <a:lvl4pPr marL="0" indent="0" algn="l">
              <a:lnSpc>
                <a:spcPts val="2400"/>
              </a:lnSpc>
              <a:spcAft>
                <a:spcPts val="0"/>
              </a:spcAft>
              <a:buFont typeface="Arial" panose="020B0604020202020204" pitchFamily="34" charset="0"/>
              <a:buNone/>
              <a:defRPr sz="1500" b="0">
                <a:solidFill>
                  <a:schemeClr val="bg2"/>
                </a:solidFill>
              </a:defRPr>
            </a:lvl4pPr>
            <a:lvl5pPr marL="0" indent="0" algn="l">
              <a:lnSpc>
                <a:spcPts val="2400"/>
              </a:lnSpc>
              <a:spcAft>
                <a:spcPts val="0"/>
              </a:spcAft>
              <a:buFont typeface="Arial" panose="020B0604020202020204" pitchFamily="34" charset="0"/>
              <a:buNone/>
              <a:defRPr sz="1500" b="0">
                <a:solidFill>
                  <a:schemeClr val="bg2"/>
                </a:solidFill>
              </a:defRPr>
            </a:lvl5pPr>
            <a:lvl6pPr marL="0" indent="0" algn="l">
              <a:lnSpc>
                <a:spcPts val="2400"/>
              </a:lnSpc>
              <a:spcAft>
                <a:spcPts val="0"/>
              </a:spcAft>
              <a:buFont typeface="Arial" panose="020B0604020202020204" pitchFamily="34" charset="0"/>
              <a:buNone/>
              <a:defRPr sz="1500" b="0">
                <a:solidFill>
                  <a:schemeClr val="bg2"/>
                </a:solidFill>
              </a:defRPr>
            </a:lvl6pPr>
            <a:lvl7pPr marL="0" indent="0" algn="l">
              <a:lnSpc>
                <a:spcPts val="2400"/>
              </a:lnSpc>
              <a:spcAft>
                <a:spcPts val="0"/>
              </a:spcAft>
              <a:buFont typeface="Arial" panose="020B0604020202020204" pitchFamily="34" charset="0"/>
              <a:buNone/>
              <a:defRPr sz="1500" b="0">
                <a:solidFill>
                  <a:schemeClr val="bg2"/>
                </a:solidFill>
              </a:defRPr>
            </a:lvl7pPr>
            <a:lvl8pPr marL="0" indent="0" algn="l">
              <a:lnSpc>
                <a:spcPts val="2400"/>
              </a:lnSpc>
              <a:spcAft>
                <a:spcPts val="0"/>
              </a:spcAft>
              <a:buFont typeface="Arial" panose="020B0604020202020204" pitchFamily="34" charset="0"/>
              <a:buNone/>
              <a:defRPr sz="1500" b="0">
                <a:solidFill>
                  <a:schemeClr val="bg2"/>
                </a:solidFill>
              </a:defRPr>
            </a:lvl8pPr>
            <a:lvl9pPr marL="0" indent="0" algn="l">
              <a:lnSpc>
                <a:spcPts val="2400"/>
              </a:lnSpc>
              <a:spcAft>
                <a:spcPts val="0"/>
              </a:spcAft>
              <a:buFont typeface="Arial" panose="020B0604020202020204" pitchFamily="34" charset="0"/>
              <a:buNone/>
              <a:defRPr sz="15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468000" y="4680000"/>
            <a:ext cx="7560000" cy="144000"/>
          </a:xfrm>
        </p:spPr>
        <p:txBody>
          <a:bodyPr/>
          <a:lstStyle>
            <a:lvl1pPr>
              <a:defRPr sz="9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noChangeAspect="1"/>
          </p:cNvPicPr>
          <p:nvPr userDrawn="1"/>
        </p:nvPicPr>
        <p:blipFill>
          <a:blip r:embed="rId2"/>
          <a:stretch>
            <a:fillRect/>
          </a:stretch>
        </p:blipFill>
        <p:spPr>
          <a:xfrm>
            <a:off x="468000" y="3499200"/>
            <a:ext cx="2505600" cy="173898"/>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1" y="-1"/>
            <a:ext cx="8182800" cy="3186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800" h="3186000">
                <a:moveTo>
                  <a:pt x="0" y="0"/>
                </a:moveTo>
                <a:lnTo>
                  <a:pt x="8182800" y="0"/>
                </a:lnTo>
                <a:lnTo>
                  <a:pt x="8182800" y="1"/>
                </a:lnTo>
                <a:lnTo>
                  <a:pt x="7225201" y="1"/>
                </a:lnTo>
                <a:lnTo>
                  <a:pt x="7225201" y="1440001"/>
                </a:lnTo>
                <a:lnTo>
                  <a:pt x="8182800" y="1440001"/>
                </a:lnTo>
                <a:lnTo>
                  <a:pt x="8182800" y="3186000"/>
                </a:lnTo>
                <a:lnTo>
                  <a:pt x="0" y="3186000"/>
                </a:lnTo>
                <a:close/>
              </a:path>
            </a:pathLst>
          </a:custGeom>
          <a:solidFill>
            <a:schemeClr val="bg1">
              <a:lumMod val="85000"/>
            </a:schemeClr>
          </a:solidFill>
        </p:spPr>
        <p:txBody>
          <a:bodyPr wrap="square" anchor="ctr">
            <a:noAutofit/>
          </a:bodyPr>
          <a:lstStyle>
            <a:lvl1pPr algn="ctr">
              <a:defRPr/>
            </a:lvl1pPr>
          </a:lstStyle>
          <a:p>
            <a:r>
              <a:rPr lang="de-DE"/>
              <a:t>Bild durch Klicken auf Symbol hinzufügen</a:t>
            </a:r>
            <a:endParaRPr lang="de-DE" dirty="0"/>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7225200" y="0"/>
            <a:ext cx="1440362" cy="144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468000" y="3895200"/>
            <a:ext cx="3527936" cy="324000"/>
          </a:xfrm>
        </p:spPr>
        <p:txBody>
          <a:bodyPr/>
          <a:lstStyle>
            <a:lvl1pPr>
              <a:lnSpc>
                <a:spcPts val="2500"/>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5677199" y="3895200"/>
            <a:ext cx="2505600" cy="324000"/>
          </a:xfrm>
        </p:spPr>
        <p:txBody>
          <a:bodyPr anchor="ctr" anchorCtr="0"/>
          <a:lstStyle>
            <a:lvl1pPr algn="ctr">
              <a:defRPr sz="1050"/>
            </a:lvl1pPr>
          </a:lstStyle>
          <a:p>
            <a:r>
              <a:rPr lang="de-DE" dirty="0"/>
              <a:t>Logo auf Platzhalter ziehen</a:t>
            </a:r>
          </a:p>
        </p:txBody>
      </p:sp>
    </p:spTree>
    <p:extLst>
      <p:ext uri="{BB962C8B-B14F-4D97-AF65-F5344CB8AC3E}">
        <p14:creationId xmlns:p14="http://schemas.microsoft.com/office/powerpoint/2010/main" val="7225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324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104000" y="954000"/>
            <a:ext cx="4536000" cy="3024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119991346"/>
      </p:ext>
    </p:extLst>
  </p:cSld>
  <p:clrMapOvr>
    <a:masterClrMapping/>
  </p:clrMapOvr>
  <p:extLst>
    <p:ext uri="{DCECCB84-F9BA-43D5-87BE-67443E8EF086}">
      <p15:sldGuideLst xmlns:p15="http://schemas.microsoft.com/office/powerpoint/2012/main">
        <p15:guide id="1" pos="2583" userDrawn="1">
          <p15:clr>
            <a:srgbClr val="FBAE40"/>
          </p15:clr>
        </p15:guide>
        <p15:guide id="2" pos="5444" userDrawn="1">
          <p15:clr>
            <a:srgbClr val="FBAE40"/>
          </p15:clr>
        </p15:guide>
        <p15:guide id="3" orient="horz" pos="596" userDrawn="1">
          <p15:clr>
            <a:srgbClr val="FBAE40"/>
          </p15:clr>
        </p15:guide>
        <p15:guide id="4" orient="horz" pos="250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inkl. Bildunterzei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4104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358719417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596" userDrawn="1">
          <p15:clr>
            <a:srgbClr val="FBAE40"/>
          </p15:clr>
        </p15:guide>
        <p15:guide id="4" orient="horz" pos="226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 Bild inkl. Bildunterzeile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5220000" y="918000"/>
            <a:ext cx="342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2413746602"/>
      </p:ext>
    </p:extLst>
  </p:cSld>
  <p:clrMapOvr>
    <a:masterClrMapping/>
  </p:clrMapOvr>
  <p:extLst>
    <p:ext uri="{DCECCB84-F9BA-43D5-87BE-67443E8EF086}">
      <p15:sldGuideLst xmlns:p15="http://schemas.microsoft.com/office/powerpoint/2012/main">
        <p15:guide id="1" pos="2945">
          <p15:clr>
            <a:srgbClr val="FBAE40"/>
          </p15:clr>
        </p15:guide>
        <p15:guide id="2" pos="5444">
          <p15:clr>
            <a:srgbClr val="FBAE40"/>
          </p15:clr>
        </p15:guide>
        <p15:guide id="3" orient="horz" pos="596">
          <p15:clr>
            <a:srgbClr val="FBAE40"/>
          </p15:clr>
        </p15:guide>
        <p15:guide id="4" orient="horz" pos="226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line / Text / 2 Bil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6480000" y="954000"/>
            <a:ext cx="2160000" cy="1440000"/>
          </a:xfrm>
        </p:spPr>
        <p:txBody>
          <a:bodyPr anchor="ctr"/>
          <a:lstStyle>
            <a:lvl1pPr algn="ctr">
              <a:defRPr/>
            </a:lvl1pPr>
          </a:lstStyle>
          <a:p>
            <a:r>
              <a:rPr lang="de-DE"/>
              <a:t>Bild durch Klicken auf Symbol hinzufügen</a:t>
            </a:r>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6480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56241470"/>
      </p:ext>
    </p:extLst>
  </p:cSld>
  <p:clrMapOvr>
    <a:masterClrMapping/>
  </p:clrMapOvr>
  <p:extLst>
    <p:ext uri="{DCECCB84-F9BA-43D5-87BE-67443E8EF086}">
      <p15:sldGuideLst xmlns:p15="http://schemas.microsoft.com/office/powerpoint/2012/main">
        <p15:guide id="1" pos="4077" userDrawn="1">
          <p15:clr>
            <a:srgbClr val="FBAE40"/>
          </p15:clr>
        </p15:guide>
        <p15:guide id="2" pos="5444">
          <p15:clr>
            <a:srgbClr val="FBAE40"/>
          </p15:clr>
        </p15:guide>
        <p15:guide id="3" orient="horz" pos="596">
          <p15:clr>
            <a:srgbClr val="FBAE40"/>
          </p15:clr>
        </p15:guide>
        <p15:guide id="4" orient="horz" pos="1653" userDrawn="1">
          <p15:clr>
            <a:srgbClr val="FBAE40"/>
          </p15:clr>
        </p15:guide>
        <p15:guide id="5" orient="horz" pos="2564" userDrawn="1">
          <p15:clr>
            <a:srgbClr val="FBAE40"/>
          </p15:clr>
        </p15:guide>
        <p15:guide id="6" orient="horz" pos="151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line / 2 Bilder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3240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2160000" cy="1440000"/>
          </a:xfrm>
        </p:spPr>
        <p:txBody>
          <a:bodyPr anchor="ctr"/>
          <a:lstStyle>
            <a:lvl1pPr algn="ctr">
              <a:defRPr/>
            </a:lvl1pPr>
          </a:lstStyle>
          <a:p>
            <a:r>
              <a:rPr lang="de-DE"/>
              <a:t>Bild durch Klicken auf Symbol hinzufügen</a:t>
            </a:r>
            <a:endParaRPr lang="de-DE" dirty="0"/>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468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987010232"/>
      </p:ext>
    </p:extLst>
  </p:cSld>
  <p:clrMapOvr>
    <a:masterClrMapping/>
  </p:clrMapOvr>
  <p:extLst>
    <p:ext uri="{DCECCB84-F9BA-43D5-87BE-67443E8EF086}">
      <p15:sldGuideLst xmlns:p15="http://schemas.microsoft.com/office/powerpoint/2012/main">
        <p15:guide id="1" pos="1658" userDrawn="1">
          <p15:clr>
            <a:srgbClr val="FBAE40"/>
          </p15:clr>
        </p15:guide>
        <p15:guide id="2" pos="5444">
          <p15:clr>
            <a:srgbClr val="FBAE40"/>
          </p15:clr>
        </p15:guide>
        <p15:guide id="3" orient="horz" pos="596">
          <p15:clr>
            <a:srgbClr val="FBAE40"/>
          </p15:clr>
        </p15:guide>
        <p15:guide id="4" orient="horz" pos="1653">
          <p15:clr>
            <a:srgbClr val="FBAE40"/>
          </p15:clr>
        </p15:guide>
        <p15:guide id="5" orient="horz" pos="2564">
          <p15:clr>
            <a:srgbClr val="FBAE40"/>
          </p15:clr>
        </p15:guide>
        <p15:guide id="6" orient="horz" pos="151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Headlin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HEADLINE EINFÜGEN</a:t>
            </a:r>
          </a:p>
        </p:txBody>
      </p:sp>
      <p:sp>
        <p:nvSpPr>
          <p:cNvPr id="4" name="Fußzeilenplatzhalter 3">
            <a:extLst>
              <a:ext uri="{FF2B5EF4-FFF2-40B4-BE49-F238E27FC236}">
                <a16:creationId xmlns:a16="http://schemas.microsoft.com/office/drawing/2014/main" id="{762F6D41-300A-44A6-A773-F84C7424CD65}"/>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D5674647-E98A-4E91-B769-603FBD38FC2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17836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5E7FEC2D-DBFC-481D-89EF-55316F02D4F5}"/>
              </a:ext>
            </a:extLst>
          </p:cNvPr>
          <p:cNvSpPr>
            <a:spLocks noGrp="1"/>
          </p:cNvSpPr>
          <p:nvPr>
            <p:ph type="ftr" sz="quarter" idx="11"/>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5BC5583F-31A1-412C-900F-41106AD78426}"/>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418177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756000"/>
            <a:ext cx="8172000" cy="720000"/>
          </a:xfrm>
        </p:spPr>
        <p:txBody>
          <a:bodyPr/>
          <a:lstStyle>
            <a:lvl1pPr>
              <a:lnSpc>
                <a:spcPts val="5700"/>
              </a:lnSpc>
              <a:defRPr sz="48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476441"/>
            <a:ext cx="8172000" cy="1439863"/>
          </a:xfrm>
        </p:spPr>
        <p:txBody>
          <a:bodyPr/>
          <a:lstStyle>
            <a:lvl1pPr>
              <a:lnSpc>
                <a:spcPts val="5700"/>
              </a:lnSpc>
              <a:defRPr sz="4800" b="1">
                <a:solidFill>
                  <a:schemeClr val="bg1"/>
                </a:solidFill>
              </a:defRPr>
            </a:lvl1pPr>
            <a:lvl2pPr>
              <a:lnSpc>
                <a:spcPts val="5700"/>
              </a:lnSpc>
              <a:defRPr sz="4800" b="1">
                <a:solidFill>
                  <a:schemeClr val="bg1"/>
                </a:solidFill>
              </a:defRPr>
            </a:lvl2pPr>
            <a:lvl3pPr>
              <a:lnSpc>
                <a:spcPts val="5700"/>
              </a:lnSpc>
              <a:defRPr sz="4800" b="1">
                <a:solidFill>
                  <a:schemeClr val="bg1"/>
                </a:solidFill>
              </a:defRPr>
            </a:lvl3pPr>
            <a:lvl4pPr>
              <a:lnSpc>
                <a:spcPts val="5700"/>
              </a:lnSpc>
              <a:defRPr sz="4800" b="1">
                <a:solidFill>
                  <a:schemeClr val="bg1"/>
                </a:solidFill>
              </a:defRPr>
            </a:lvl4pPr>
            <a:lvl5pPr>
              <a:lnSpc>
                <a:spcPts val="5700"/>
              </a:lnSpc>
              <a:defRPr sz="4800" b="1">
                <a:solidFill>
                  <a:schemeClr val="bg1"/>
                </a:solidFill>
              </a:defRPr>
            </a:lvl5pPr>
            <a:lvl6pPr>
              <a:lnSpc>
                <a:spcPts val="5700"/>
              </a:lnSpc>
              <a:defRPr sz="4800" b="1">
                <a:solidFill>
                  <a:schemeClr val="bg1"/>
                </a:solidFill>
              </a:defRPr>
            </a:lvl6pPr>
            <a:lvl7pPr>
              <a:lnSpc>
                <a:spcPts val="5700"/>
              </a:lnSpc>
              <a:defRPr sz="4800" b="1">
                <a:solidFill>
                  <a:schemeClr val="bg1"/>
                </a:solidFill>
              </a:defRPr>
            </a:lvl7pPr>
            <a:lvl8pPr>
              <a:lnSpc>
                <a:spcPts val="5700"/>
              </a:lnSpc>
              <a:defRPr sz="4800" b="1">
                <a:solidFill>
                  <a:schemeClr val="bg1"/>
                </a:solidFill>
              </a:defRPr>
            </a:lvl8pPr>
            <a:lvl9pPr>
              <a:lnSpc>
                <a:spcPts val="5700"/>
              </a:lnSpc>
              <a:defRPr sz="4800" b="1">
                <a:solidFill>
                  <a:schemeClr val="bg1"/>
                </a:solidFill>
              </a:defRPr>
            </a:lvl9pPr>
          </a:lstStyle>
          <a:p>
            <a:pPr lvl="0"/>
            <a:r>
              <a:rPr lang="de-DE" dirty="0"/>
              <a:t>Hervorhebung</a:t>
            </a:r>
          </a:p>
        </p:txBody>
      </p:sp>
    </p:spTree>
    <p:extLst>
      <p:ext uri="{BB962C8B-B14F-4D97-AF65-F5344CB8AC3E}">
        <p14:creationId xmlns:p14="http://schemas.microsoft.com/office/powerpoint/2010/main" val="291089493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828000"/>
            <a:ext cx="8172000" cy="540000"/>
          </a:xfrm>
        </p:spPr>
        <p:txBody>
          <a:bodyPr/>
          <a:lstStyle>
            <a:lvl1pPr>
              <a:lnSpc>
                <a:spcPts val="4400"/>
              </a:lnSpc>
              <a:defRPr sz="360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367999"/>
            <a:ext cx="8172000" cy="2916000"/>
          </a:xfrm>
        </p:spPr>
        <p:txBody>
          <a:bodyPr/>
          <a:lstStyle>
            <a:lvl1pPr>
              <a:lnSpc>
                <a:spcPts val="4400"/>
              </a:lnSpc>
              <a:spcAft>
                <a:spcPts val="0"/>
              </a:spcAft>
              <a:defRPr sz="3600" b="0">
                <a:solidFill>
                  <a:schemeClr val="bg1"/>
                </a:solidFill>
              </a:defRPr>
            </a:lvl1pPr>
            <a:lvl2pPr>
              <a:lnSpc>
                <a:spcPts val="4400"/>
              </a:lnSpc>
              <a:defRPr sz="3600" b="0">
                <a:solidFill>
                  <a:schemeClr val="bg1"/>
                </a:solidFill>
              </a:defRPr>
            </a:lvl2pPr>
            <a:lvl3pPr>
              <a:lnSpc>
                <a:spcPts val="4400"/>
              </a:lnSpc>
              <a:defRPr sz="3600" b="0">
                <a:solidFill>
                  <a:schemeClr val="bg1"/>
                </a:solidFill>
              </a:defRPr>
            </a:lvl3pPr>
            <a:lvl4pPr>
              <a:lnSpc>
                <a:spcPts val="4400"/>
              </a:lnSpc>
              <a:defRPr sz="3600" b="0">
                <a:solidFill>
                  <a:schemeClr val="bg1"/>
                </a:solidFill>
              </a:defRPr>
            </a:lvl4pPr>
            <a:lvl5pPr>
              <a:lnSpc>
                <a:spcPts val="4400"/>
              </a:lnSpc>
              <a:defRPr sz="3600" b="0">
                <a:solidFill>
                  <a:schemeClr val="bg1"/>
                </a:solidFill>
              </a:defRPr>
            </a:lvl5pPr>
            <a:lvl6pPr>
              <a:lnSpc>
                <a:spcPts val="4400"/>
              </a:lnSpc>
              <a:defRPr sz="3600" b="0">
                <a:solidFill>
                  <a:schemeClr val="bg1"/>
                </a:solidFill>
              </a:defRPr>
            </a:lvl6pPr>
            <a:lvl7pPr>
              <a:lnSpc>
                <a:spcPts val="4400"/>
              </a:lnSpc>
              <a:defRPr sz="3600" b="0">
                <a:solidFill>
                  <a:schemeClr val="bg1"/>
                </a:solidFill>
              </a:defRPr>
            </a:lvl7pPr>
            <a:lvl8pPr>
              <a:lnSpc>
                <a:spcPts val="4400"/>
              </a:lnSpc>
              <a:defRPr sz="3600" b="0">
                <a:solidFill>
                  <a:schemeClr val="bg1"/>
                </a:solidFill>
              </a:defRPr>
            </a:lvl8pPr>
            <a:lvl9pPr>
              <a:lnSpc>
                <a:spcPts val="4400"/>
              </a:lnSpc>
              <a:defRPr sz="3600" b="0">
                <a:solidFill>
                  <a:schemeClr val="bg1"/>
                </a:solidFill>
              </a:defRPr>
            </a:lvl9pPr>
          </a:lstStyle>
          <a:p>
            <a:pPr lvl="0"/>
            <a:r>
              <a:rPr lang="de-DE" dirty="0"/>
              <a:t>Hervorhebung</a:t>
            </a:r>
          </a:p>
          <a:p>
            <a:pPr lvl="1"/>
            <a:endParaRPr lang="de-DE" dirty="0"/>
          </a:p>
        </p:txBody>
      </p:sp>
    </p:spTree>
    <p:extLst>
      <p:ext uri="{BB962C8B-B14F-4D97-AF65-F5344CB8AC3E}">
        <p14:creationId xmlns:p14="http://schemas.microsoft.com/office/powerpoint/2010/main" val="189705109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p:txBody>
          <a:bodyPr/>
          <a:lstStyle>
            <a:lvl1pPr>
              <a:defRPr/>
            </a:lvl1pPr>
            <a:lvl2pPr defTabSz="234000">
              <a:tabLst>
                <a:tab pos="234000" algn="l"/>
              </a:tabLst>
              <a:defRPr/>
            </a:lvl2pPr>
            <a:lvl3pPr defTabSz="234000">
              <a:tabLst>
                <a:tab pos="234000" algn="l"/>
              </a:tabLst>
              <a:defRPr/>
            </a:lvl3pPr>
            <a:lvl4pPr defTabSz="234000">
              <a:tabLst>
                <a:tab pos="234000" algn="l"/>
              </a:tabLst>
              <a:defRPr/>
            </a:lvl4pPr>
            <a:lvl5pPr defTabSz="234000">
              <a:tabLst>
                <a:tab pos="234000" algn="l"/>
              </a:tabLst>
              <a:defRPr/>
            </a:lvl5pPr>
            <a:lvl6pPr marL="0" indent="0" defTabSz="234000">
              <a:buFont typeface="+mj-lt"/>
              <a:buNone/>
              <a:tabLst>
                <a:tab pos="234000" algn="l"/>
              </a:tabLst>
              <a:defRPr/>
            </a:lvl6pPr>
            <a:lvl7pPr defTabSz="234000">
              <a:tabLst>
                <a:tab pos="234000" algn="l"/>
              </a:tabLst>
              <a:defRPr/>
            </a:lvl7pPr>
            <a:lvl8pPr defTabSz="234000">
              <a:tabLst>
                <a:tab pos="234000" algn="l"/>
              </a:tabLst>
              <a:defRPr/>
            </a:lvl8pPr>
            <a:lvl9pPr defTabSz="234000">
              <a:tabLst>
                <a:tab pos="234000" algn="l"/>
              </a:tabLst>
              <a:defRPr/>
            </a:lvl9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33705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Headline // Tabel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Tabellenplatzhalter 4">
            <a:extLst>
              <a:ext uri="{FF2B5EF4-FFF2-40B4-BE49-F238E27FC236}">
                <a16:creationId xmlns:a16="http://schemas.microsoft.com/office/drawing/2014/main" id="{F5A8BB0B-4BD0-4791-8A9B-89C9D0000E35}"/>
              </a:ext>
            </a:extLst>
          </p:cNvPr>
          <p:cNvSpPr>
            <a:spLocks noGrp="1"/>
          </p:cNvSpPr>
          <p:nvPr>
            <p:ph type="tbl" sz="quarter" idx="13"/>
          </p:nvPr>
        </p:nvSpPr>
        <p:spPr>
          <a:xfrm>
            <a:off x="468000" y="918000"/>
            <a:ext cx="8172000" cy="3366000"/>
          </a:xfrm>
        </p:spPr>
        <p:txBody>
          <a:bodyPr anchor="ctr"/>
          <a:lstStyle>
            <a:lvl1pPr algn="ctr">
              <a:defRPr/>
            </a:lvl1pPr>
          </a:lstStyle>
          <a:p>
            <a:r>
              <a:rPr lang="de-DE"/>
              <a:t>Tabelle durch Klicken auf Symbol hinzufügen</a:t>
            </a:r>
            <a:endParaRPr lang="de-DE" dirty="0"/>
          </a:p>
        </p:txBody>
      </p:sp>
      <p:grpSp>
        <p:nvGrpSpPr>
          <p:cNvPr id="6" name="Regieanweisungen">
            <a:extLst>
              <a:ext uri="{FF2B5EF4-FFF2-40B4-BE49-F238E27FC236}">
                <a16:creationId xmlns:a16="http://schemas.microsoft.com/office/drawing/2014/main" id="{20CE116F-C667-495A-B654-8B72C3A079E7}"/>
              </a:ext>
            </a:extLst>
          </p:cNvPr>
          <p:cNvGrpSpPr/>
          <p:nvPr userDrawn="1"/>
        </p:nvGrpSpPr>
        <p:grpSpPr>
          <a:xfrm>
            <a:off x="-2628800" y="-468000"/>
            <a:ext cx="14833648" cy="6083999"/>
            <a:chOff x="-2628800" y="-468000"/>
            <a:chExt cx="14833648" cy="6083999"/>
          </a:xfrm>
        </p:grpSpPr>
        <p:sp>
          <p:nvSpPr>
            <p:cNvPr id="16" name="Listenebenen">
              <a:extLst>
                <a:ext uri="{FF2B5EF4-FFF2-40B4-BE49-F238E27FC236}">
                  <a16:creationId xmlns:a16="http://schemas.microsoft.com/office/drawing/2014/main" id="{84A0104B-AA90-4DE7-ADAE-6959FBC15DB1}"/>
                </a:ext>
              </a:extLst>
            </p:cNvPr>
            <p:cNvSpPr txBox="1"/>
            <p:nvPr userDrawn="1"/>
          </p:nvSpPr>
          <p:spPr>
            <a:xfrm rot="10800000" flipH="1" flipV="1">
              <a:off x="-2628800" y="1368000"/>
              <a:ext cx="2520800" cy="1527786"/>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Einfärbung einer Spalte/Zeile: </a:t>
              </a:r>
              <a:br>
                <a:rPr lang="de-DE" sz="1200" b="0" baseline="0" dirty="0">
                  <a:solidFill>
                    <a:schemeClr val="tx1"/>
                  </a:solidFill>
                  <a:latin typeface="+mn-lt"/>
                </a:rPr>
              </a:br>
              <a:r>
                <a:rPr lang="de-DE" sz="1200" b="1" baseline="0" dirty="0">
                  <a:solidFill>
                    <a:schemeClr val="tx1"/>
                  </a:solidFill>
                  <a:latin typeface="+mn-lt"/>
                </a:rPr>
                <a:t>Markieren der Spalte/Zeile: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 Entwurf / Tabellentools &gt; Schattierung &gt;</a:t>
              </a:r>
            </a:p>
            <a:p>
              <a:pPr marL="0" marR="0" lvl="0" indent="0" algn="r" defTabSz="905951" rtl="0" eaLnBrk="1" fontAlgn="auto" latinLnBrk="0" hangingPunct="1">
                <a:lnSpc>
                  <a:spcPct val="100000"/>
                </a:lnSpc>
                <a:spcBef>
                  <a:spcPts val="0"/>
                </a:spcBef>
                <a:spcAft>
                  <a:spcPts val="0"/>
                </a:spcAft>
                <a:buClrTx/>
                <a:buSzTx/>
                <a:buFontTx/>
                <a:buNone/>
                <a:tabLst/>
                <a:defRPr/>
              </a:pPr>
              <a:endParaRPr lang="de-DE" sz="1200" b="1" baseline="0" dirty="0">
                <a:solidFill>
                  <a:schemeClr val="tx1"/>
                </a:solidFill>
                <a:latin typeface="+mn-lt"/>
              </a:endParaRP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Die gewünschte Farbe aus den Designfarben auswählen</a:t>
              </a:r>
            </a:p>
          </p:txBody>
        </p:sp>
        <p:sp>
          <p:nvSpPr>
            <p:cNvPr id="10" name="Zurücksetzen">
              <a:extLst>
                <a:ext uri="{FF2B5EF4-FFF2-40B4-BE49-F238E27FC236}">
                  <a16:creationId xmlns:a16="http://schemas.microsoft.com/office/drawing/2014/main" id="{431D1FFE-03BA-4520-A89B-CDD1BC7E4751}"/>
                </a:ext>
              </a:extLst>
            </p:cNvPr>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1" name="Hilfslinien">
              <a:extLst>
                <a:ext uri="{FF2B5EF4-FFF2-40B4-BE49-F238E27FC236}">
                  <a16:creationId xmlns:a16="http://schemas.microsoft.com/office/drawing/2014/main" id="{38EA8585-E11F-4D10-9DAB-78E6756B2D63}"/>
                </a:ext>
              </a:extLst>
            </p:cNvPr>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Löschen einer Spalte/Zeile: </a:t>
              </a:r>
              <a:r>
                <a:rPr kumimoji="0" lang="de-DE" sz="1200" b="1" i="0" u="none" strike="noStrike" kern="1200" cap="none" spc="0" normalizeH="0" baseline="0" noProof="0" dirty="0">
                  <a:ln>
                    <a:noFill/>
                  </a:ln>
                  <a:solidFill>
                    <a:schemeClr val="tx1"/>
                  </a:solidFill>
                  <a:effectLst/>
                  <a:uLnTx/>
                  <a:uFillTx/>
                  <a:latin typeface="+mn-lt"/>
                  <a:ea typeface="+mn-ea"/>
                  <a:cs typeface="+mn-cs"/>
                </a:rPr>
                <a:t>Markieren der Spalte/Zeile: Layout &gt; Löschen &gt; Spalte bzw. Zeile löschen</a:t>
              </a:r>
            </a:p>
          </p:txBody>
        </p:sp>
        <p:sp>
          <p:nvSpPr>
            <p:cNvPr id="12" name="Fußzeile">
              <a:extLst>
                <a:ext uri="{FF2B5EF4-FFF2-40B4-BE49-F238E27FC236}">
                  <a16:creationId xmlns:a16="http://schemas.microsoft.com/office/drawing/2014/main" id="{4EFB3271-7B15-42ED-A704-B39FAEDC1436}"/>
                </a:ext>
              </a:extLst>
            </p:cNvPr>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13" name="Layoutwechsel">
              <a:extLst>
                <a:ext uri="{FF2B5EF4-FFF2-40B4-BE49-F238E27FC236}">
                  <a16:creationId xmlns:a16="http://schemas.microsoft.com/office/drawing/2014/main" id="{6BCDAEA0-53BC-4E57-84CA-5C530F05A90E}"/>
                </a:ext>
              </a:extLst>
            </p:cNvPr>
            <p:cNvSpPr txBox="1"/>
            <p:nvPr userDrawn="1"/>
          </p:nvSpPr>
          <p:spPr>
            <a:xfrm rot="10800000" flipH="1" flipV="1">
              <a:off x="9252000" y="2283786"/>
              <a:ext cx="2952848" cy="1044048"/>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Einfügen einer Spalte/Zeile:</a:t>
              </a:r>
            </a:p>
            <a:p>
              <a:pPr indent="0" algn="l">
                <a:lnSpc>
                  <a:spcPct val="100000"/>
                </a:lnSpc>
                <a:spcBef>
                  <a:spcPts val="0"/>
                </a:spcBef>
                <a:spcAft>
                  <a:spcPts val="0"/>
                </a:spcAft>
              </a:pPr>
              <a:r>
                <a:rPr lang="de-DE" sz="1200" b="1" baseline="0" dirty="0">
                  <a:solidFill>
                    <a:schemeClr val="tx1"/>
                  </a:solidFill>
                  <a:latin typeface="+mn-lt"/>
                </a:rPr>
                <a:t>Markieren der Spalte/Zeile neben der eine weitere eingefügt werden soll:</a:t>
              </a:r>
            </a:p>
            <a:p>
              <a:pPr indent="0" algn="l">
                <a:lnSpc>
                  <a:spcPct val="100000"/>
                </a:lnSpc>
                <a:spcBef>
                  <a:spcPts val="0"/>
                </a:spcBef>
                <a:spcAft>
                  <a:spcPts val="0"/>
                </a:spcAft>
              </a:pPr>
              <a:r>
                <a:rPr lang="de-DE" sz="1200" b="1" baseline="0" dirty="0">
                  <a:solidFill>
                    <a:schemeClr val="tx1"/>
                  </a:solidFill>
                  <a:latin typeface="+mn-lt"/>
                </a:rPr>
                <a:t>Layout &gt; Hier die gewünschte Einfügeoption auswählen</a:t>
              </a:r>
            </a:p>
          </p:txBody>
        </p:sp>
      </p:grpSp>
      <p:cxnSp>
        <p:nvCxnSpPr>
          <p:cNvPr id="19" name="Gerader Verbinder 18">
            <a:extLst>
              <a:ext uri="{FF2B5EF4-FFF2-40B4-BE49-F238E27FC236}">
                <a16:creationId xmlns:a16="http://schemas.microsoft.com/office/drawing/2014/main" id="{4573989D-8FFD-4555-AAB7-592C2CE3AC9F}"/>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F3269418-AEC9-43D6-9A0C-41CA02546BAE}"/>
              </a:ext>
            </a:extLst>
          </p:cNvPr>
          <p:cNvPicPr>
            <a:picLocks noChangeAspect="1"/>
          </p:cNvPicPr>
          <p:nvPr userDrawn="1"/>
        </p:nvPicPr>
        <p:blipFill rotWithShape="1">
          <a:blip r:embed="rId2"/>
          <a:srcRect b="4513"/>
          <a:stretch/>
        </p:blipFill>
        <p:spPr>
          <a:xfrm>
            <a:off x="9252000" y="3327773"/>
            <a:ext cx="2067213" cy="864158"/>
          </a:xfrm>
          <a:prstGeom prst="rect">
            <a:avLst/>
          </a:prstGeom>
        </p:spPr>
      </p:pic>
      <p:pic>
        <p:nvPicPr>
          <p:cNvPr id="15" name="Grafik 14">
            <a:extLst>
              <a:ext uri="{FF2B5EF4-FFF2-40B4-BE49-F238E27FC236}">
                <a16:creationId xmlns:a16="http://schemas.microsoft.com/office/drawing/2014/main" id="{081CC49D-33BF-49DC-B533-86BE2EB412AB}"/>
              </a:ext>
            </a:extLst>
          </p:cNvPr>
          <p:cNvPicPr>
            <a:picLocks noChangeAspect="1"/>
          </p:cNvPicPr>
          <p:nvPr userDrawn="1"/>
        </p:nvPicPr>
        <p:blipFill>
          <a:blip r:embed="rId3"/>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225254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vollflächi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hasCustomPrompt="1"/>
          </p:nvPr>
        </p:nvSpPr>
        <p:spPr>
          <a:xfrm>
            <a:off x="0" y="0"/>
            <a:ext cx="9144000" cy="5148000"/>
          </a:xfrm>
        </p:spPr>
        <p:txBody>
          <a:bodyPr anchor="ctr"/>
          <a:lstStyle>
            <a:lvl1pPr algn="ctr">
              <a:defRPr/>
            </a:lvl1pPr>
          </a:lstStyle>
          <a:p>
            <a:r>
              <a:rPr lang="de-DE" dirty="0"/>
              <a:t>Vollbild durch klicken einfügen.</a:t>
            </a:r>
          </a:p>
        </p:txBody>
      </p:sp>
    </p:spTree>
    <p:extLst>
      <p:ext uri="{BB962C8B-B14F-4D97-AF65-F5344CB8AC3E}">
        <p14:creationId xmlns:p14="http://schemas.microsoft.com/office/powerpoint/2010/main" val="391117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klein">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p:nvPr>
        </p:nvSpPr>
        <p:spPr>
          <a:xfrm>
            <a:off x="2052000" y="468000"/>
            <a:ext cx="5040000" cy="336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2051999" y="3952800"/>
            <a:ext cx="5040000" cy="32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Tree>
    <p:extLst>
      <p:ext uri="{BB962C8B-B14F-4D97-AF65-F5344CB8AC3E}">
        <p14:creationId xmlns:p14="http://schemas.microsoft.com/office/powerpoint/2010/main" val="2325704136"/>
      </p:ext>
    </p:extLst>
  </p:cSld>
  <p:clrMapOvr>
    <a:masterClrMapping/>
  </p:clrMapOvr>
  <p:extLst>
    <p:ext uri="{DCECCB84-F9BA-43D5-87BE-67443E8EF086}">
      <p15:sldGuideLst xmlns:p15="http://schemas.microsoft.com/office/powerpoint/2012/main">
        <p15:guide id="1" pos="1292" userDrawn="1">
          <p15:clr>
            <a:srgbClr val="FBAE40"/>
          </p15:clr>
        </p15:guide>
        <p15:guide id="2" pos="4468" userDrawn="1">
          <p15:clr>
            <a:srgbClr val="FBAE40"/>
          </p15:clr>
        </p15:guide>
        <p15:guide id="3" orient="horz" pos="291" userDrawn="1">
          <p15:clr>
            <a:srgbClr val="FBAE40"/>
          </p15:clr>
        </p15:guide>
        <p15:guide id="4" orient="horz" pos="241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468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468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a:t>
            </a:r>
          </a:p>
          <a:p>
            <a:pPr lvl="1"/>
            <a:r>
              <a:rPr lang="de-DE" dirty="0"/>
              <a:t>Zweite Ebene</a:t>
            </a:r>
          </a:p>
        </p:txBody>
      </p:sp>
    </p:spTree>
    <p:extLst>
      <p:ext uri="{BB962C8B-B14F-4D97-AF65-F5344CB8AC3E}">
        <p14:creationId xmlns:p14="http://schemas.microsoft.com/office/powerpoint/2010/main" val="622643563"/>
      </p:ext>
    </p:extLst>
  </p:cSld>
  <p:clrMapOvr>
    <a:masterClrMapping/>
  </p:clrMapOvr>
  <p:extLst>
    <p:ext uri="{DCECCB84-F9BA-43D5-87BE-67443E8EF086}">
      <p15:sldGuideLst xmlns:p15="http://schemas.microsoft.com/office/powerpoint/2012/main">
        <p15:guide id="1" pos="2945" userDrawn="1">
          <p15:clr>
            <a:srgbClr val="FBAE40"/>
          </p15:clr>
        </p15:guide>
        <p15:guide id="2" pos="5443" userDrawn="1">
          <p15:clr>
            <a:srgbClr val="FBAE40"/>
          </p15:clr>
        </p15:guide>
        <p15:guide id="3" orient="horz" pos="291">
          <p15:clr>
            <a:srgbClr val="FBAE40"/>
          </p15:clr>
        </p15:guide>
        <p15:guide id="4" orient="horz" pos="1963" userDrawn="1">
          <p15:clr>
            <a:srgbClr val="FBAE40"/>
          </p15:clr>
        </p15:guide>
        <p15:guide id="5" pos="27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Bilder inkl. Headline">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954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954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2" name="Titel 1">
            <a:extLst>
              <a:ext uri="{FF2B5EF4-FFF2-40B4-BE49-F238E27FC236}">
                <a16:creationId xmlns:a16="http://schemas.microsoft.com/office/drawing/2014/main" id="{F0B3784F-BC20-4A45-986C-728B00F5961B}"/>
              </a:ext>
            </a:extLst>
          </p:cNvPr>
          <p:cNvSpPr>
            <a:spLocks noGrp="1"/>
          </p:cNvSpPr>
          <p:nvPr>
            <p:ph type="title" hasCustomPrompt="1"/>
          </p:nvPr>
        </p:nvSpPr>
        <p:spPr/>
        <p:txBody>
          <a:bodyPr/>
          <a:lstStyle>
            <a:lvl1pPr>
              <a:defRPr/>
            </a:lvl1pPr>
          </a:lstStyle>
          <a:p>
            <a:r>
              <a:rPr lang="de-DE" dirty="0"/>
              <a:t>KAPITEL | CHART-HEADLINE</a:t>
            </a:r>
          </a:p>
        </p:txBody>
      </p:sp>
    </p:spTree>
    <p:extLst>
      <p:ext uri="{BB962C8B-B14F-4D97-AF65-F5344CB8AC3E}">
        <p14:creationId xmlns:p14="http://schemas.microsoft.com/office/powerpoint/2010/main" val="4262250718"/>
      </p:ext>
    </p:extLst>
  </p:cSld>
  <p:clrMapOvr>
    <a:masterClrMapping/>
  </p:clrMapOvr>
  <p:extLst>
    <p:ext uri="{DCECCB84-F9BA-43D5-87BE-67443E8EF086}">
      <p15:sldGuideLst xmlns:p15="http://schemas.microsoft.com/office/powerpoint/2012/main">
        <p15:guide id="1" pos="2945">
          <p15:clr>
            <a:srgbClr val="FBAE40"/>
          </p15:clr>
        </p15:guide>
        <p15:guide id="3" orient="horz" pos="596" userDrawn="1">
          <p15:clr>
            <a:srgbClr val="FBAE40"/>
          </p15:clr>
        </p15:guide>
        <p15:guide id="4" orient="horz" pos="2269" userDrawn="1">
          <p15:clr>
            <a:srgbClr val="FBAE40"/>
          </p15:clr>
        </p15:guide>
        <p15:guide id="5" pos="2790">
          <p15:clr>
            <a:srgbClr val="FBAE40"/>
          </p15:clr>
        </p15:guide>
        <p15:guide id="6" pos="5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userDrawn="1">
            <p:ph type="title"/>
          </p:nvPr>
        </p:nvSpPr>
        <p:spPr>
          <a:xfrm>
            <a:off x="468000" y="396000"/>
            <a:ext cx="7560000" cy="468000"/>
          </a:xfrm>
          <a:prstGeom prst="rect">
            <a:avLst/>
          </a:prstGeom>
        </p:spPr>
        <p:txBody>
          <a:bodyPr vert="horz" lIns="0" tIns="0" rIns="0" bIns="0" rtlCol="0" anchor="t" anchorCtr="0">
            <a:noAutofit/>
          </a:bodyPr>
          <a:lstStyle/>
          <a:p>
            <a:r>
              <a:rPr lang="de-DE" dirty="0"/>
              <a:t>KAPITEL | CHART-HEADLINE</a:t>
            </a:r>
          </a:p>
        </p:txBody>
      </p:sp>
      <p:sp>
        <p:nvSpPr>
          <p:cNvPr id="3" name="Textplatzhalter 2"/>
          <p:cNvSpPr>
            <a:spLocks noGrp="1"/>
          </p:cNvSpPr>
          <p:nvPr userDrawn="1">
            <p:ph type="body" idx="1"/>
          </p:nvPr>
        </p:nvSpPr>
        <p:spPr>
          <a:xfrm>
            <a:off x="468000" y="918000"/>
            <a:ext cx="7560000" cy="3366000"/>
          </a:xfrm>
          <a:prstGeom prst="rect">
            <a:avLst/>
          </a:prstGeom>
        </p:spPr>
        <p:txBody>
          <a:bodyPr vert="horz" lIns="0" tIns="0" rIns="0" bIns="0" rtlCol="0" anchor="t" anchorCtr="0">
            <a:noAutofit/>
          </a:bodyPr>
          <a:lstStyle/>
          <a:p>
            <a:pPr lvl="0"/>
            <a:r>
              <a:rPr lang="de-DE" dirty="0" err="1"/>
              <a:t>Subline</a:t>
            </a:r>
            <a:r>
              <a:rPr lang="de-DE" dirty="0"/>
              <a:t> auf erster Ebene // für weitere Ebenen (Text und Aufzählungen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p:cNvSpPr>
            <a:spLocks noGrp="1"/>
          </p:cNvSpPr>
          <p:nvPr userDrawn="1">
            <p:ph type="dt" sz="half" idx="2"/>
          </p:nvPr>
        </p:nvSpPr>
        <p:spPr>
          <a:xfrm>
            <a:off x="360000" y="5524114"/>
            <a:ext cx="4284008" cy="179984"/>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endParaRPr lang="de-DE" dirty="0"/>
          </a:p>
        </p:txBody>
      </p:sp>
      <p:sp>
        <p:nvSpPr>
          <p:cNvPr id="5" name="Fußzeilenplatzhalter 4"/>
          <p:cNvSpPr>
            <a:spLocks noGrp="1"/>
          </p:cNvSpPr>
          <p:nvPr userDrawn="1">
            <p:ph type="ftr" sz="quarter" idx="3"/>
          </p:nvPr>
        </p:nvSpPr>
        <p:spPr>
          <a:xfrm>
            <a:off x="720000" y="4752000"/>
            <a:ext cx="6300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r>
              <a:rPr lang="de-DE" dirty="0"/>
              <a:t>Titel | ggf. weitere Angaben</a:t>
            </a:r>
          </a:p>
        </p:txBody>
      </p:sp>
      <p:sp>
        <p:nvSpPr>
          <p:cNvPr id="6" name="Foliennummernplatzhalter 5"/>
          <p:cNvSpPr>
            <a:spLocks noGrp="1"/>
          </p:cNvSpPr>
          <p:nvPr userDrawn="1">
            <p:ph type="sldNum" sz="quarter" idx="4"/>
          </p:nvPr>
        </p:nvSpPr>
        <p:spPr>
          <a:xfrm>
            <a:off x="324000" y="4752000"/>
            <a:ext cx="252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fld id="{6C8FC03C-C266-4645-ABC5-645062898383}" type="slidenum">
              <a:rPr lang="de-DE" smtClean="0"/>
              <a:pPr/>
              <a:t>‹Nr.›</a:t>
            </a:fld>
            <a:r>
              <a:rPr lang="de-DE"/>
              <a:t> </a:t>
            </a:r>
            <a:endParaRPr lang="de-DE" dirty="0"/>
          </a:p>
        </p:txBody>
      </p:sp>
      <p:grpSp>
        <p:nvGrpSpPr>
          <p:cNvPr id="31" name="Regieanweisungen"/>
          <p:cNvGrpSpPr/>
          <p:nvPr userDrawn="1"/>
        </p:nvGrpSpPr>
        <p:grpSpPr>
          <a:xfrm>
            <a:off x="-2088000" y="-468000"/>
            <a:ext cx="13284000" cy="6083999"/>
            <a:chOff x="-2088000" y="-468000"/>
            <a:chExt cx="13284000" cy="6083999"/>
          </a:xfrm>
        </p:grpSpPr>
        <p:grpSp>
          <p:nvGrpSpPr>
            <p:cNvPr id="29" name="Listenebenen"/>
            <p:cNvGrpSpPr/>
            <p:nvPr userDrawn="1"/>
          </p:nvGrpSpPr>
          <p:grpSpPr>
            <a:xfrm>
              <a:off x="-2088000" y="1368000"/>
              <a:ext cx="1980000" cy="2319874"/>
              <a:chOff x="-2088000" y="1368000"/>
              <a:chExt cx="1980000" cy="2319874"/>
            </a:xfrm>
          </p:grpSpPr>
          <p:sp>
            <p:nvSpPr>
              <p:cNvPr id="12" name="Text // Listenebene erhöhen"/>
              <p:cNvSpPr txBox="1"/>
              <p:nvPr userDrawn="1"/>
            </p:nvSpPr>
            <p:spPr>
              <a:xfrm>
                <a:off x="-2016000" y="2787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erhöhen</a:t>
                </a:r>
              </a:p>
            </p:txBody>
          </p:sp>
          <p:sp>
            <p:nvSpPr>
              <p:cNvPr id="13" name="Text // Listenebene verringern"/>
              <p:cNvSpPr txBox="1"/>
              <p:nvPr userDrawn="1"/>
            </p:nvSpPr>
            <p:spPr>
              <a:xfrm>
                <a:off x="-2016000" y="3291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verringern</a:t>
                </a:r>
              </a:p>
            </p:txBody>
          </p:sp>
          <p:sp>
            <p:nvSpPr>
              <p:cNvPr id="25" name="Listenebenen"/>
              <p:cNvSpPr txBox="1"/>
              <p:nvPr userDrawn="1"/>
            </p:nvSpPr>
            <p:spPr>
              <a:xfrm rot="10800000" flipH="1" flipV="1">
                <a:off x="-2088000" y="1368000"/>
                <a:ext cx="1980000" cy="828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Listen erstellen</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Wechseln Sie die Textebene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im Menü über: </a:t>
                </a:r>
                <a:br>
                  <a:rPr lang="de-DE" sz="1200" b="0" baseline="0" dirty="0">
                    <a:solidFill>
                      <a:schemeClr val="tx1"/>
                    </a:solidFill>
                    <a:latin typeface="+mn-lt"/>
                  </a:rPr>
                </a:br>
                <a:r>
                  <a:rPr lang="de-DE" sz="1200" b="1" baseline="0" dirty="0">
                    <a:solidFill>
                      <a:schemeClr val="tx1"/>
                    </a:solidFill>
                    <a:latin typeface="+mn-lt"/>
                  </a:rPr>
                  <a:t>Start &gt; Absatz &gt; Listenebene erhöhen/verringern</a:t>
                </a:r>
              </a:p>
            </p:txBody>
          </p:sp>
          <p:pic>
            <p:nvPicPr>
              <p:cNvPr id="27" name="Bild // Listenebene verringern"/>
              <p:cNvPicPr>
                <a:picLocks noChangeAspect="1"/>
              </p:cNvPicPr>
              <p:nvPr userDrawn="1"/>
            </p:nvPicPr>
            <p:blipFill>
              <a:blip r:embed="rId18"/>
              <a:stretch>
                <a:fillRect/>
              </a:stretch>
            </p:blipFill>
            <p:spPr>
              <a:xfrm>
                <a:off x="-963360" y="3291874"/>
                <a:ext cx="855360" cy="396000"/>
              </a:xfrm>
              <a:prstGeom prst="rect">
                <a:avLst/>
              </a:prstGeom>
            </p:spPr>
          </p:pic>
          <p:pic>
            <p:nvPicPr>
              <p:cNvPr id="28" name="Bild // Listenebene erhöhen"/>
              <p:cNvPicPr>
                <a:picLocks noChangeAspect="1"/>
              </p:cNvPicPr>
              <p:nvPr userDrawn="1"/>
            </p:nvPicPr>
            <p:blipFill>
              <a:blip r:embed="rId19"/>
              <a:stretch>
                <a:fillRect/>
              </a:stretch>
            </p:blipFill>
            <p:spPr>
              <a:xfrm>
                <a:off x="-963360" y="2787874"/>
                <a:ext cx="855360" cy="396000"/>
              </a:xfrm>
              <a:prstGeom prst="rect">
                <a:avLst/>
              </a:prstGeom>
            </p:spPr>
          </p:pic>
        </p:grpSp>
        <p:sp>
          <p:nvSpPr>
            <p:cNvPr id="14" name="Zurücksetzen"/>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5" name="Hilfslinien"/>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200" b="1" i="0" u="none" strike="noStrike" kern="1200" cap="none" spc="0" normalizeH="0" baseline="0" noProof="0" dirty="0">
                  <a:ln>
                    <a:noFill/>
                  </a:ln>
                  <a:solidFill>
                    <a:schemeClr val="tx1"/>
                  </a:solidFill>
                  <a:effectLst/>
                  <a:uLnTx/>
                  <a:uFillTx/>
                  <a:latin typeface="+mn-lt"/>
                  <a:ea typeface="+mn-ea"/>
                  <a:cs typeface="+mn-cs"/>
                </a:rPr>
                <a:t>Ansicht &gt; Anzeigen &gt; Haken bei Führungslinien setzen</a:t>
              </a:r>
            </a:p>
          </p:txBody>
        </p:sp>
        <p:sp>
          <p:nvSpPr>
            <p:cNvPr id="16" name="Fußzeile"/>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30" name="Layoutwechsel"/>
            <p:cNvSpPr txBox="1"/>
            <p:nvPr userDrawn="1"/>
          </p:nvSpPr>
          <p:spPr>
            <a:xfrm rot="10800000" flipH="1" flipV="1">
              <a:off x="9252000" y="2283786"/>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Wechsel des Folienlayouts </a:t>
              </a:r>
              <a:br>
                <a:rPr lang="de-DE" sz="1200" b="0" baseline="0" dirty="0">
                  <a:solidFill>
                    <a:schemeClr val="tx1"/>
                  </a:solidFill>
                  <a:latin typeface="+mn-lt"/>
                </a:rPr>
              </a:br>
              <a:r>
                <a:rPr lang="de-DE" sz="1200" b="0" baseline="0" dirty="0">
                  <a:solidFill>
                    <a:schemeClr val="tx1"/>
                  </a:solidFill>
                  <a:latin typeface="+mn-lt"/>
                </a:rPr>
                <a:t>im Menü über:</a:t>
              </a:r>
            </a:p>
            <a:p>
              <a:pPr marL="0" marR="0" lvl="0" indent="0" algn="l"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Start &gt; Folien &gt; Layout</a:t>
              </a:r>
            </a:p>
          </p:txBody>
        </p:sp>
      </p:grpSp>
      <p:cxnSp>
        <p:nvCxnSpPr>
          <p:cNvPr id="17" name="Gerader Verbinder 16">
            <a:extLst>
              <a:ext uri="{FF2B5EF4-FFF2-40B4-BE49-F238E27FC236}">
                <a16:creationId xmlns:a16="http://schemas.microsoft.com/office/drawing/2014/main" id="{F61B1FA0-8233-4248-B899-BF9702E3E986}"/>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289C4D98-9606-4382-895C-2F9999CA3289}"/>
              </a:ext>
            </a:extLst>
          </p:cNvPr>
          <p:cNvPicPr>
            <a:picLocks noChangeAspect="1"/>
          </p:cNvPicPr>
          <p:nvPr userDrawn="1"/>
        </p:nvPicPr>
        <p:blipFill>
          <a:blip r:embed="rId20"/>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75041921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67" r:id="rId5"/>
    <p:sldLayoutId id="2147483658" r:id="rId6"/>
    <p:sldLayoutId id="2147483659" r:id="rId7"/>
    <p:sldLayoutId id="2147483660" r:id="rId8"/>
    <p:sldLayoutId id="2147483661" r:id="rId9"/>
    <p:sldLayoutId id="2147483663" r:id="rId10"/>
    <p:sldLayoutId id="2147483662" r:id="rId11"/>
    <p:sldLayoutId id="2147483664" r:id="rId12"/>
    <p:sldLayoutId id="2147483665" r:id="rId13"/>
    <p:sldLayoutId id="2147483666" r:id="rId14"/>
    <p:sldLayoutId id="2147483654" r:id="rId15"/>
    <p:sldLayoutId id="2147483655" r:id="rId16"/>
  </p:sldLayoutIdLst>
  <p:hf hdr="0" dt="0"/>
  <p:txStyles>
    <p:titleStyle>
      <a:lvl1pPr marL="0" indent="0" algn="l" defTabSz="685800" rtl="0" eaLnBrk="1" latinLnBrk="0" hangingPunct="1">
        <a:lnSpc>
          <a:spcPct val="100000"/>
        </a:lnSpc>
        <a:spcBef>
          <a:spcPts val="0"/>
        </a:spcBef>
        <a:buFont typeface="Arial" panose="020B0604020202020204" pitchFamily="34" charset="0"/>
        <a:buNone/>
        <a:defRPr sz="2700" b="0" kern="1200" baseline="0">
          <a:solidFill>
            <a:schemeClr val="tx2"/>
          </a:solidFill>
          <a:latin typeface="+mn-lt"/>
          <a:ea typeface="+mj-ea"/>
          <a:cs typeface="+mj-cs"/>
        </a:defRPr>
      </a:lvl1pPr>
    </p:titleStyle>
    <p:body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2pPr>
      <a:lvl3pPr marL="234000" indent="-234000" algn="l" defTabSz="685800" rtl="0" eaLnBrk="1" latinLnBrk="0" hangingPunct="1">
        <a:lnSpc>
          <a:spcPts val="1800"/>
        </a:lnSpc>
        <a:spcBef>
          <a:spcPts val="0"/>
        </a:spcBef>
        <a:spcAft>
          <a:spcPts val="600"/>
        </a:spcAft>
        <a:buClr>
          <a:schemeClr val="bg2"/>
        </a:buClr>
        <a:buSzPct val="100000"/>
        <a:buFont typeface="Wingdings" panose="05000000000000000000" pitchFamily="2" charset="2"/>
        <a:buChar char="§"/>
        <a:defRPr sz="1500" kern="1200" baseline="0">
          <a:solidFill>
            <a:schemeClr val="tx2"/>
          </a:solidFill>
          <a:latin typeface="+mn-lt"/>
          <a:ea typeface="+mn-ea"/>
          <a:cs typeface="+mn-cs"/>
        </a:defRPr>
      </a:lvl3pPr>
      <a:lvl4pPr marL="468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4pPr>
      <a:lvl5pPr marL="702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5pPr>
      <a:lvl6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6pPr>
      <a:lvl7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7pPr>
      <a:lvl8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8pPr>
      <a:lvl9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2" userDrawn="1">
          <p15:clr>
            <a:srgbClr val="5ACBF0"/>
          </p15:clr>
        </p15:guide>
        <p15:guide id="2" pos="5059" userDrawn="1">
          <p15:clr>
            <a:srgbClr val="5ACBF0"/>
          </p15:clr>
        </p15:guide>
        <p15:guide id="3" orient="horz" pos="245" userDrawn="1">
          <p15:clr>
            <a:srgbClr val="5ACBF0"/>
          </p15:clr>
        </p15:guide>
        <p15:guide id="4" orient="horz" pos="2700" userDrawn="1">
          <p15:clr>
            <a:srgbClr val="5ACBF0"/>
          </p15:clr>
        </p15:guide>
        <p15:guide id="5" pos="5443"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doi.org/10.1007/978-3-658-37918-6_19"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hyperlink" Target="https://doi.org/10.30820/0171-3434-2020-3-11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448044" y="4571923"/>
            <a:ext cx="7714799" cy="261034"/>
          </a:xfrm>
        </p:spPr>
        <p:txBody>
          <a:bodyPr/>
          <a:lstStyle/>
          <a:p>
            <a:pPr>
              <a:lnSpc>
                <a:spcPct val="100000"/>
              </a:lnSpc>
            </a:pPr>
            <a:r>
              <a:rPr lang="de-DE" b="1" dirty="0"/>
              <a:t>Übung 7: In der Tradition der Praxeologischen Wissenssoziologie: </a:t>
            </a:r>
          </a:p>
          <a:p>
            <a:pPr>
              <a:lnSpc>
                <a:spcPct val="100000"/>
              </a:lnSpc>
            </a:pPr>
            <a:r>
              <a:rPr lang="de-DE" b="1" dirty="0"/>
              <a:t>Die Dokumentarische Methode </a:t>
            </a:r>
          </a:p>
        </p:txBody>
      </p:sp>
      <p:pic>
        <p:nvPicPr>
          <p:cNvPr id="5" name="Bildplatzhalter 4" descr="Ein Bild, das Farbigkeit, Kunst, Magenta, orange enthält.&#10;&#10;Automatisch generierte Beschreibung">
            <a:extLst>
              <a:ext uri="{FF2B5EF4-FFF2-40B4-BE49-F238E27FC236}">
                <a16:creationId xmlns:a16="http://schemas.microsoft.com/office/drawing/2014/main" id="{AC6A1043-6A0D-1E90-2CED-1A4EF23FF49A}"/>
              </a:ext>
            </a:extLst>
          </p:cNvPr>
          <p:cNvPicPr>
            <a:picLocks noGrp="1" noChangeAspect="1"/>
          </p:cNvPicPr>
          <p:nvPr>
            <p:ph type="pic" sz="quarter" idx="13"/>
          </p:nvPr>
        </p:nvPicPr>
        <p:blipFill>
          <a:blip r:embed="rId2"/>
          <a:srcRect t="12921" b="12921"/>
          <a:stretch>
            <a:fillRect/>
          </a:stretch>
        </p:blipFill>
        <p:spPr/>
      </p:pic>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436102" y="3847478"/>
            <a:ext cx="6336248" cy="324000"/>
          </a:xfrm>
        </p:spPr>
        <p:txBody>
          <a:bodyPr/>
          <a:lstStyle/>
          <a:p>
            <a:r>
              <a:rPr lang="de-DE" b="1" dirty="0"/>
              <a:t>Theorien und </a:t>
            </a:r>
            <a:r>
              <a:rPr lang="de-DE" b="1" dirty="0" err="1"/>
              <a:t>methoden</a:t>
            </a:r>
            <a:r>
              <a:rPr lang="de-DE" b="1" dirty="0"/>
              <a:t> der Kulturpsychologie</a:t>
            </a:r>
          </a:p>
        </p:txBody>
      </p:sp>
    </p:spTree>
    <p:extLst>
      <p:ext uri="{BB962C8B-B14F-4D97-AF65-F5344CB8AC3E}">
        <p14:creationId xmlns:p14="http://schemas.microsoft.com/office/powerpoint/2010/main" val="342693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DC611-241A-9EEF-68C6-9A3B4B9B61D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C892CF1-0B85-D1B9-6329-980A2DA24A57}"/>
              </a:ext>
            </a:extLst>
          </p:cNvPr>
          <p:cNvSpPr>
            <a:spLocks noGrp="1"/>
          </p:cNvSpPr>
          <p:nvPr>
            <p:ph type="title"/>
          </p:nvPr>
        </p:nvSpPr>
        <p:spPr>
          <a:xfrm>
            <a:off x="567751" y="167812"/>
            <a:ext cx="7560000" cy="468000"/>
          </a:xfrm>
        </p:spPr>
        <p:txBody>
          <a:bodyPr/>
          <a:lstStyle/>
          <a:p>
            <a:pPr algn="ctr"/>
            <a:r>
              <a:rPr lang="de-DE" sz="2400" b="1" dirty="0">
                <a:solidFill>
                  <a:schemeClr val="bg2"/>
                </a:solidFill>
              </a:rPr>
              <a:t>3. Theor. Zugänge: </a:t>
            </a:r>
            <a:br>
              <a:rPr lang="de-DE" sz="2400" b="1" dirty="0">
                <a:solidFill>
                  <a:schemeClr val="bg2"/>
                </a:solidFill>
              </a:rPr>
            </a:br>
            <a:r>
              <a:rPr lang="de-DE" sz="2400" b="1" dirty="0">
                <a:solidFill>
                  <a:schemeClr val="bg2"/>
                </a:solidFill>
              </a:rPr>
              <a:t>Konjunktiver Erfahrungsraum </a:t>
            </a:r>
          </a:p>
        </p:txBody>
      </p:sp>
      <p:sp>
        <p:nvSpPr>
          <p:cNvPr id="3" name="Inhaltsplatzhalter 2">
            <a:extLst>
              <a:ext uri="{FF2B5EF4-FFF2-40B4-BE49-F238E27FC236}">
                <a16:creationId xmlns:a16="http://schemas.microsoft.com/office/drawing/2014/main" id="{23A29764-5DF8-EF48-1CCC-DC9C15FF1945}"/>
              </a:ext>
            </a:extLst>
          </p:cNvPr>
          <p:cNvSpPr>
            <a:spLocks noGrp="1"/>
          </p:cNvSpPr>
          <p:nvPr>
            <p:ph idx="1"/>
          </p:nvPr>
        </p:nvSpPr>
        <p:spPr>
          <a:xfrm>
            <a:off x="450000" y="1103557"/>
            <a:ext cx="8244472" cy="2936386"/>
          </a:xfrm>
        </p:spPr>
        <p:txBody>
          <a:bodyPr/>
          <a:lstStyle/>
          <a:p>
            <a:r>
              <a:rPr lang="de-DE" sz="1600" dirty="0"/>
              <a:t>Gemeinsam gemachte Erfahrung nicht erforderlich: </a:t>
            </a:r>
            <a:r>
              <a:rPr lang="de-DE" sz="1600" b="0" dirty="0"/>
              <a:t>„nicht wichtig, dass die Erfahrungen tatsächlich mit anderen zusammen gemacht werden. Es geht vielmehr um strukturidentische Erfahrungen“ (</a:t>
            </a:r>
            <a:r>
              <a:rPr lang="de-DE" sz="1600" b="0" dirty="0" err="1"/>
              <a:t>Przyborski</a:t>
            </a:r>
            <a:r>
              <a:rPr lang="de-DE" sz="1600" b="0" dirty="0"/>
              <a:t> 2022, S. 211)</a:t>
            </a:r>
          </a:p>
          <a:p>
            <a:r>
              <a:rPr lang="de-DE" sz="1600" dirty="0"/>
              <a:t>Konjunktiver Erfahrungsraum als Raum des Dokumentsinns: </a:t>
            </a:r>
            <a:r>
              <a:rPr lang="de-DE" sz="1600" b="0" dirty="0"/>
              <a:t>„Der Dokumentsinn oder die performative Logik ist immer in derartigen Erfahrungsräumen fundiert.“ (</a:t>
            </a:r>
            <a:r>
              <a:rPr lang="de-DE" sz="1600" b="0" dirty="0" err="1"/>
              <a:t>Przyborski</a:t>
            </a:r>
            <a:r>
              <a:rPr lang="de-DE" sz="1600" b="0" dirty="0"/>
              <a:t> 2022, S. 211–212)</a:t>
            </a:r>
          </a:p>
          <a:p>
            <a:r>
              <a:rPr lang="de-DE" sz="1600" dirty="0"/>
              <a:t>Gruppendiskussion als Ort der Artikulation konjunktiver Erfahrung</a:t>
            </a:r>
            <a:r>
              <a:rPr lang="de-DE" sz="1600" b="0" dirty="0"/>
              <a:t>: „Eine Gruppe, in welcher ein konkretes Gespräch oder eine Diskussion stattfindet, ist nicht der soziale Ort der Entstehung, sondern derjenige der Artikulation und Repräsentation kollektiver Erlebnisschichtung.“ (</a:t>
            </a:r>
            <a:r>
              <a:rPr lang="de-DE" sz="1600" b="0" dirty="0" err="1"/>
              <a:t>Przyborski</a:t>
            </a:r>
            <a:r>
              <a:rPr lang="de-DE" sz="1600" b="0" dirty="0"/>
              <a:t> 2022, S. 212)</a:t>
            </a:r>
          </a:p>
          <a:p>
            <a:r>
              <a:rPr lang="de-DE" sz="1600" dirty="0"/>
              <a:t>Konjunktiver Erfahrungsraum im Plural: </a:t>
            </a:r>
            <a:r>
              <a:rPr lang="de-DE" sz="1600" b="0" dirty="0"/>
              <a:t>„Konkrete soziale Einheiten, wie Gruppen oder Milieus, aber auch Individuen, stellen immer eine Überlagerung konjunktiver Erfahrungsräume dar, die nur analytisch zu trennen sind.“ (</a:t>
            </a:r>
            <a:r>
              <a:rPr lang="de-DE" sz="1600" b="0" dirty="0" err="1"/>
              <a:t>Przyborski</a:t>
            </a:r>
            <a:r>
              <a:rPr lang="de-DE" sz="1600" b="0" dirty="0"/>
              <a:t> 2022, S. 212)</a:t>
            </a:r>
          </a:p>
          <a:p>
            <a:pPr algn="just">
              <a:lnSpc>
                <a:spcPct val="100000"/>
              </a:lnSpc>
              <a:spcAft>
                <a:spcPts val="150"/>
              </a:spcAft>
              <a:buSzPct val="100000"/>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73080F3E-6231-87BE-690C-C294D9233B43}"/>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24528F8-BB85-E4F6-2591-5E8B194F552F}"/>
              </a:ext>
            </a:extLst>
          </p:cNvPr>
          <p:cNvSpPr>
            <a:spLocks noGrp="1"/>
          </p:cNvSpPr>
          <p:nvPr>
            <p:ph type="sldNum" sz="quarter" idx="12"/>
          </p:nvPr>
        </p:nvSpPr>
        <p:spPr/>
        <p:txBody>
          <a:bodyPr/>
          <a:lstStyle/>
          <a:p>
            <a:fld id="{6C8FC03C-C266-4645-ABC5-645062898383}" type="slidenum">
              <a:rPr lang="de-DE" smtClean="0"/>
              <a:pPr/>
              <a:t>10</a:t>
            </a:fld>
            <a:r>
              <a:rPr lang="de-DE" dirty="0"/>
              <a:t> </a:t>
            </a:r>
          </a:p>
        </p:txBody>
      </p:sp>
      <p:cxnSp>
        <p:nvCxnSpPr>
          <p:cNvPr id="7" name="Gerader Verbinder 6">
            <a:extLst>
              <a:ext uri="{FF2B5EF4-FFF2-40B4-BE49-F238E27FC236}">
                <a16:creationId xmlns:a16="http://schemas.microsoft.com/office/drawing/2014/main" id="{42E2378E-B0F0-FACB-0EF9-9C80B41984FD}"/>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266006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2C133-9043-2174-420C-3A9208561AE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E195AE3-E5C1-FF29-7EB7-8C04D04AEB4C}"/>
              </a:ext>
            </a:extLst>
          </p:cNvPr>
          <p:cNvSpPr>
            <a:spLocks noGrp="1"/>
          </p:cNvSpPr>
          <p:nvPr>
            <p:ph type="title"/>
          </p:nvPr>
        </p:nvSpPr>
        <p:spPr>
          <a:xfrm>
            <a:off x="567751" y="167812"/>
            <a:ext cx="7560000" cy="468000"/>
          </a:xfrm>
        </p:spPr>
        <p:txBody>
          <a:bodyPr/>
          <a:lstStyle/>
          <a:p>
            <a:pPr algn="ctr"/>
            <a:r>
              <a:rPr lang="de-DE" sz="2400" b="1" dirty="0">
                <a:solidFill>
                  <a:schemeClr val="bg2"/>
                </a:solidFill>
              </a:rPr>
              <a:t>3. Theor. Zugänge: </a:t>
            </a:r>
            <a:br>
              <a:rPr lang="de-DE" sz="2400" b="1" dirty="0">
                <a:solidFill>
                  <a:schemeClr val="bg2"/>
                </a:solidFill>
              </a:rPr>
            </a:br>
            <a:r>
              <a:rPr lang="de-DE" sz="2400" b="1" dirty="0">
                <a:solidFill>
                  <a:schemeClr val="bg2"/>
                </a:solidFill>
              </a:rPr>
              <a:t>Konjunktiver Erfahrungsraum </a:t>
            </a:r>
          </a:p>
        </p:txBody>
      </p:sp>
      <p:sp>
        <p:nvSpPr>
          <p:cNvPr id="4" name="Fußzeilenplatzhalter 3">
            <a:extLst>
              <a:ext uri="{FF2B5EF4-FFF2-40B4-BE49-F238E27FC236}">
                <a16:creationId xmlns:a16="http://schemas.microsoft.com/office/drawing/2014/main" id="{E4E9E7C1-C29B-E032-F717-306F1E68BBE4}"/>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B45D05BA-978A-5E35-7B6D-F3BE0F6FFFF2}"/>
              </a:ext>
            </a:extLst>
          </p:cNvPr>
          <p:cNvSpPr>
            <a:spLocks noGrp="1"/>
          </p:cNvSpPr>
          <p:nvPr>
            <p:ph type="sldNum" sz="quarter" idx="12"/>
          </p:nvPr>
        </p:nvSpPr>
        <p:spPr/>
        <p:txBody>
          <a:bodyPr/>
          <a:lstStyle/>
          <a:p>
            <a:fld id="{6C8FC03C-C266-4645-ABC5-645062898383}" type="slidenum">
              <a:rPr lang="de-DE" smtClean="0"/>
              <a:pPr/>
              <a:t>11</a:t>
            </a:fld>
            <a:r>
              <a:rPr lang="de-DE" dirty="0"/>
              <a:t> </a:t>
            </a:r>
          </a:p>
        </p:txBody>
      </p:sp>
      <p:cxnSp>
        <p:nvCxnSpPr>
          <p:cNvPr id="7" name="Gerader Verbinder 6">
            <a:extLst>
              <a:ext uri="{FF2B5EF4-FFF2-40B4-BE49-F238E27FC236}">
                <a16:creationId xmlns:a16="http://schemas.microsoft.com/office/drawing/2014/main" id="{49216004-C639-422B-9480-C89A7E596C05}"/>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6" name="Inhaltsplatzhalter 4">
            <a:extLst>
              <a:ext uri="{FF2B5EF4-FFF2-40B4-BE49-F238E27FC236}">
                <a16:creationId xmlns:a16="http://schemas.microsoft.com/office/drawing/2014/main" id="{809E0F1A-CAC1-C2CE-0638-05666F4F6221}"/>
              </a:ext>
            </a:extLst>
          </p:cNvPr>
          <p:cNvPicPr>
            <a:picLocks noGrp="1" noChangeAspect="1"/>
          </p:cNvPicPr>
          <p:nvPr>
            <p:ph idx="1"/>
          </p:nvPr>
        </p:nvPicPr>
        <p:blipFill>
          <a:blip r:embed="rId3"/>
          <a:stretch>
            <a:fillRect/>
          </a:stretch>
        </p:blipFill>
        <p:spPr>
          <a:xfrm>
            <a:off x="331438" y="1491630"/>
            <a:ext cx="4728491" cy="2434463"/>
          </a:xfrm>
        </p:spPr>
      </p:pic>
      <p:sp>
        <p:nvSpPr>
          <p:cNvPr id="9" name="Textfeld 8">
            <a:extLst>
              <a:ext uri="{FF2B5EF4-FFF2-40B4-BE49-F238E27FC236}">
                <a16:creationId xmlns:a16="http://schemas.microsoft.com/office/drawing/2014/main" id="{8A59589C-57DF-29B2-5DD4-F8C3FB28AAF6}"/>
              </a:ext>
            </a:extLst>
          </p:cNvPr>
          <p:cNvSpPr txBox="1"/>
          <p:nvPr/>
        </p:nvSpPr>
        <p:spPr>
          <a:xfrm>
            <a:off x="1979712" y="3905191"/>
            <a:ext cx="6662056" cy="507831"/>
          </a:xfrm>
          <a:prstGeom prst="rect">
            <a:avLst/>
          </a:prstGeom>
          <a:noFill/>
        </p:spPr>
        <p:txBody>
          <a:bodyPr wrap="square">
            <a:spAutoFit/>
          </a:bodyPr>
          <a:lstStyle/>
          <a:p>
            <a:r>
              <a:rPr lang="de-DE" dirty="0"/>
              <a:t>„In jedem einzelnen Individuum schichten sich im Lauf des Lebens verschiedene Erfahrungsräume auf.“ (</a:t>
            </a:r>
            <a:r>
              <a:rPr lang="de-DE" dirty="0" err="1"/>
              <a:t>Przyborski</a:t>
            </a:r>
            <a:r>
              <a:rPr lang="de-DE" dirty="0"/>
              <a:t> 2018, S. 88)</a:t>
            </a:r>
          </a:p>
        </p:txBody>
      </p:sp>
    </p:spTree>
    <p:extLst>
      <p:ext uri="{BB962C8B-B14F-4D97-AF65-F5344CB8AC3E}">
        <p14:creationId xmlns:p14="http://schemas.microsoft.com/office/powerpoint/2010/main" val="1557733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B3407-8519-D481-D3E9-4DB4462C77D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D056918-D763-129D-DB80-E041A381F32E}"/>
              </a:ext>
            </a:extLst>
          </p:cNvPr>
          <p:cNvSpPr>
            <a:spLocks noGrp="1"/>
          </p:cNvSpPr>
          <p:nvPr>
            <p:ph type="title"/>
          </p:nvPr>
        </p:nvSpPr>
        <p:spPr>
          <a:xfrm>
            <a:off x="567751" y="323332"/>
            <a:ext cx="7560000" cy="468000"/>
          </a:xfrm>
        </p:spPr>
        <p:txBody>
          <a:bodyPr/>
          <a:lstStyle/>
          <a:p>
            <a:pPr algn="ctr"/>
            <a:r>
              <a:rPr lang="de-DE" sz="3200" b="1" dirty="0">
                <a:solidFill>
                  <a:schemeClr val="bg2"/>
                </a:solidFill>
              </a:rPr>
              <a:t>4. Methodisches Vorgehen</a:t>
            </a:r>
          </a:p>
        </p:txBody>
      </p:sp>
      <p:sp>
        <p:nvSpPr>
          <p:cNvPr id="3" name="Inhaltsplatzhalter 2">
            <a:extLst>
              <a:ext uri="{FF2B5EF4-FFF2-40B4-BE49-F238E27FC236}">
                <a16:creationId xmlns:a16="http://schemas.microsoft.com/office/drawing/2014/main" id="{87FF5906-7872-E721-344E-40241D363F1E}"/>
              </a:ext>
            </a:extLst>
          </p:cNvPr>
          <p:cNvSpPr>
            <a:spLocks noGrp="1"/>
          </p:cNvSpPr>
          <p:nvPr>
            <p:ph idx="1"/>
          </p:nvPr>
        </p:nvSpPr>
        <p:spPr>
          <a:xfrm>
            <a:off x="461088" y="1431588"/>
            <a:ext cx="8244472" cy="2936386"/>
          </a:xfrm>
        </p:spPr>
        <p:txBody>
          <a:bodyPr/>
          <a:lstStyle/>
          <a:p>
            <a:pPr algn="just">
              <a:lnSpc>
                <a:spcPct val="100000"/>
              </a:lnSpc>
              <a:spcAft>
                <a:spcPts val="0"/>
              </a:spcAft>
              <a:buSzPct val="100000"/>
            </a:pPr>
            <a:endParaRPr lang="de-DE" sz="2400" dirty="0">
              <a:solidFill>
                <a:schemeClr val="tx2">
                  <a:lumMod val="90000"/>
                  <a:lumOff val="10000"/>
                </a:schemeClr>
              </a:solidFill>
            </a:endParaRP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7FEE5DDF-9E6B-918A-7343-2E0335BA2EE7}"/>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D58CC3F-901C-059E-D307-8094941BE1BB}"/>
              </a:ext>
            </a:extLst>
          </p:cNvPr>
          <p:cNvSpPr>
            <a:spLocks noGrp="1"/>
          </p:cNvSpPr>
          <p:nvPr>
            <p:ph type="sldNum" sz="quarter" idx="12"/>
          </p:nvPr>
        </p:nvSpPr>
        <p:spPr/>
        <p:txBody>
          <a:bodyPr/>
          <a:lstStyle/>
          <a:p>
            <a:fld id="{6C8FC03C-C266-4645-ABC5-645062898383}" type="slidenum">
              <a:rPr lang="de-DE" smtClean="0"/>
              <a:pPr/>
              <a:t>12</a:t>
            </a:fld>
            <a:r>
              <a:rPr lang="de-DE"/>
              <a:t> </a:t>
            </a:r>
            <a:endParaRPr lang="de-DE" dirty="0"/>
          </a:p>
        </p:txBody>
      </p:sp>
      <p:cxnSp>
        <p:nvCxnSpPr>
          <p:cNvPr id="7" name="Gerader Verbinder 6">
            <a:extLst>
              <a:ext uri="{FF2B5EF4-FFF2-40B4-BE49-F238E27FC236}">
                <a16:creationId xmlns:a16="http://schemas.microsoft.com/office/drawing/2014/main" id="{3456EA33-187E-6535-5534-5C1390E62DCC}"/>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8" name="Textfeld 7">
            <a:extLst>
              <a:ext uri="{FF2B5EF4-FFF2-40B4-BE49-F238E27FC236}">
                <a16:creationId xmlns:a16="http://schemas.microsoft.com/office/drawing/2014/main" id="{1A886D7E-D131-F833-4C64-3D2F2971584C}"/>
              </a:ext>
            </a:extLst>
          </p:cNvPr>
          <p:cNvSpPr txBox="1"/>
          <p:nvPr/>
        </p:nvSpPr>
        <p:spPr>
          <a:xfrm>
            <a:off x="324000" y="1016327"/>
            <a:ext cx="8609618" cy="3539430"/>
          </a:xfrm>
          <a:prstGeom prst="rect">
            <a:avLst/>
          </a:prstGeom>
          <a:noFill/>
        </p:spPr>
        <p:txBody>
          <a:bodyPr wrap="square">
            <a:spAutoFit/>
          </a:bodyPr>
          <a:lstStyle/>
          <a:p>
            <a:pPr marL="285750" indent="-285750" algn="just">
              <a:buFont typeface="Arial" panose="020B0604020202020204" pitchFamily="34" charset="0"/>
              <a:buChar char="•"/>
            </a:pPr>
            <a:r>
              <a:rPr lang="de-DE" sz="1600" b="1" dirty="0">
                <a:solidFill>
                  <a:schemeClr val="tx2"/>
                </a:solidFill>
              </a:rPr>
              <a:t>Standortverbundenheit</a:t>
            </a:r>
            <a:r>
              <a:rPr lang="de-DE" sz="1600" dirty="0">
                <a:solidFill>
                  <a:schemeClr val="tx2"/>
                </a:solidFill>
              </a:rPr>
              <a:t>:</a:t>
            </a:r>
          </a:p>
          <a:p>
            <a:pPr algn="just"/>
            <a:r>
              <a:rPr lang="de-DE" sz="1600" dirty="0">
                <a:solidFill>
                  <a:schemeClr val="tx2"/>
                </a:solidFill>
              </a:rPr>
              <a:t>„Die Beobachtungsposition der Dokumentarischen Methode setzt also bei einer grundlegenden Standortverbundenheit von Wissen und Erfahrung an, die sie für das Alltagswissen und das wissenschaftliche Wissen gleichermaßen als Voraussetzung konzipiert und die mithin die methodische Vorgehensweise bestimmt.“ (</a:t>
            </a:r>
            <a:r>
              <a:rPr lang="de-DE" sz="1600" dirty="0" err="1">
                <a:solidFill>
                  <a:schemeClr val="tx2"/>
                </a:solidFill>
              </a:rPr>
              <a:t>Przyborski</a:t>
            </a:r>
            <a:r>
              <a:rPr lang="de-DE" sz="1600" dirty="0">
                <a:solidFill>
                  <a:schemeClr val="tx2"/>
                </a:solidFill>
              </a:rPr>
              <a:t> 2022, S. 209)</a:t>
            </a:r>
          </a:p>
          <a:p>
            <a:pPr marL="285750" indent="-285750" algn="just">
              <a:buFont typeface="Arial" panose="020B0604020202020204" pitchFamily="34" charset="0"/>
              <a:buChar char="•"/>
            </a:pPr>
            <a:r>
              <a:rPr lang="de-DE" sz="1600" b="1" dirty="0">
                <a:solidFill>
                  <a:schemeClr val="tx2"/>
                </a:solidFill>
              </a:rPr>
              <a:t>Komparative Analyse:</a:t>
            </a:r>
          </a:p>
          <a:p>
            <a:pPr algn="just"/>
            <a:r>
              <a:rPr lang="de-DE" sz="1600" dirty="0">
                <a:solidFill>
                  <a:schemeClr val="tx2"/>
                </a:solidFill>
              </a:rPr>
              <a:t>„Nur aus einer kulturellen Einbindung oder auch durch das Erleben kultureller Brüche bin ich als </a:t>
            </a:r>
            <a:r>
              <a:rPr lang="de-DE" sz="1600" dirty="0" err="1">
                <a:solidFill>
                  <a:schemeClr val="tx2"/>
                </a:solidFill>
              </a:rPr>
              <a:t>Forscher:in</a:t>
            </a:r>
            <a:r>
              <a:rPr lang="de-DE" sz="1600" dirty="0">
                <a:solidFill>
                  <a:schemeClr val="tx2"/>
                </a:solidFill>
              </a:rPr>
              <a:t> in der Lage, interessante Fragestellungen zu erkennen. Zum anderen folgt daraus, dass theoretische Abstraktion aus dem empirischen Material vor allem durch das systematische Gegeneinanderhalten von empirischen Vergleichshorizonten geleistet werden muss.“ (</a:t>
            </a:r>
            <a:r>
              <a:rPr lang="de-DE" sz="1600" dirty="0" err="1">
                <a:solidFill>
                  <a:schemeClr val="tx2"/>
                </a:solidFill>
              </a:rPr>
              <a:t>Przyborski</a:t>
            </a:r>
            <a:r>
              <a:rPr lang="de-DE" sz="1600" dirty="0">
                <a:solidFill>
                  <a:schemeClr val="tx2"/>
                </a:solidFill>
              </a:rPr>
              <a:t> 2022, S. 210)</a:t>
            </a:r>
          </a:p>
          <a:p>
            <a:pPr marL="285750" indent="-285750" algn="just">
              <a:buFont typeface="Arial" panose="020B0604020202020204" pitchFamily="34" charset="0"/>
              <a:buChar char="•"/>
            </a:pPr>
            <a:r>
              <a:rPr lang="de-DE" sz="1600" b="1" dirty="0">
                <a:solidFill>
                  <a:schemeClr val="tx2"/>
                </a:solidFill>
              </a:rPr>
              <a:t>Geltungscharakter</a:t>
            </a:r>
            <a:r>
              <a:rPr lang="de-DE" sz="1600" dirty="0">
                <a:solidFill>
                  <a:schemeClr val="tx2"/>
                </a:solidFill>
              </a:rPr>
              <a:t>:</a:t>
            </a:r>
          </a:p>
          <a:p>
            <a:pPr algn="just"/>
            <a:r>
              <a:rPr lang="de-DE" sz="1600" dirty="0">
                <a:solidFill>
                  <a:schemeClr val="tx2"/>
                </a:solidFill>
              </a:rPr>
              <a:t>„Einklammerung von faktischer Wahrheit und normativer Richtigkeit“ (</a:t>
            </a:r>
            <a:r>
              <a:rPr lang="de-DE" sz="1600" dirty="0" err="1">
                <a:solidFill>
                  <a:schemeClr val="tx2"/>
                </a:solidFill>
              </a:rPr>
              <a:t>Przyborski</a:t>
            </a:r>
            <a:r>
              <a:rPr lang="de-DE" sz="1600" dirty="0">
                <a:solidFill>
                  <a:schemeClr val="tx2"/>
                </a:solidFill>
              </a:rPr>
              <a:t> 2022, S. 210)</a:t>
            </a:r>
          </a:p>
        </p:txBody>
      </p:sp>
    </p:spTree>
    <p:extLst>
      <p:ext uri="{BB962C8B-B14F-4D97-AF65-F5344CB8AC3E}">
        <p14:creationId xmlns:p14="http://schemas.microsoft.com/office/powerpoint/2010/main" val="2594522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8B6B7-617E-9AF0-F136-90F88433CB0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B7F200-2040-6749-2FCC-39EBC875E9D5}"/>
              </a:ext>
            </a:extLst>
          </p:cNvPr>
          <p:cNvSpPr>
            <a:spLocks noGrp="1"/>
          </p:cNvSpPr>
          <p:nvPr>
            <p:ph type="title"/>
          </p:nvPr>
        </p:nvSpPr>
        <p:spPr>
          <a:xfrm>
            <a:off x="567751" y="323332"/>
            <a:ext cx="7560000" cy="468000"/>
          </a:xfrm>
        </p:spPr>
        <p:txBody>
          <a:bodyPr/>
          <a:lstStyle/>
          <a:p>
            <a:pPr algn="ctr"/>
            <a:r>
              <a:rPr lang="de-DE" sz="3200" b="1" dirty="0">
                <a:solidFill>
                  <a:schemeClr val="bg2"/>
                </a:solidFill>
              </a:rPr>
              <a:t>4. Methodisches Vorgehen: Ablauf</a:t>
            </a:r>
          </a:p>
        </p:txBody>
      </p:sp>
      <p:sp>
        <p:nvSpPr>
          <p:cNvPr id="3" name="Inhaltsplatzhalter 2">
            <a:extLst>
              <a:ext uri="{FF2B5EF4-FFF2-40B4-BE49-F238E27FC236}">
                <a16:creationId xmlns:a16="http://schemas.microsoft.com/office/drawing/2014/main" id="{275351C9-0503-71B4-332E-F2969409BFCE}"/>
              </a:ext>
            </a:extLst>
          </p:cNvPr>
          <p:cNvSpPr>
            <a:spLocks noGrp="1"/>
          </p:cNvSpPr>
          <p:nvPr>
            <p:ph idx="1"/>
          </p:nvPr>
        </p:nvSpPr>
        <p:spPr>
          <a:xfrm>
            <a:off x="461088" y="1431588"/>
            <a:ext cx="8244472" cy="2936386"/>
          </a:xfrm>
        </p:spPr>
        <p:txBody>
          <a:bodyPr/>
          <a:lstStyle/>
          <a:p>
            <a:pPr algn="just">
              <a:lnSpc>
                <a:spcPct val="100000"/>
              </a:lnSpc>
              <a:spcAft>
                <a:spcPts val="0"/>
              </a:spcAft>
              <a:buSzPct val="100000"/>
            </a:pPr>
            <a:endParaRPr lang="de-DE" sz="2400" dirty="0">
              <a:solidFill>
                <a:schemeClr val="tx2">
                  <a:lumMod val="90000"/>
                  <a:lumOff val="10000"/>
                </a:schemeClr>
              </a:solidFill>
            </a:endParaRP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0B1E0562-02C1-8980-878C-F3DC5B9EFA83}"/>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9F006AF4-CFDA-C76B-0D62-2A43E5D91DC0}"/>
              </a:ext>
            </a:extLst>
          </p:cNvPr>
          <p:cNvSpPr>
            <a:spLocks noGrp="1"/>
          </p:cNvSpPr>
          <p:nvPr>
            <p:ph type="sldNum" sz="quarter" idx="12"/>
          </p:nvPr>
        </p:nvSpPr>
        <p:spPr/>
        <p:txBody>
          <a:bodyPr/>
          <a:lstStyle/>
          <a:p>
            <a:fld id="{6C8FC03C-C266-4645-ABC5-645062898383}" type="slidenum">
              <a:rPr lang="de-DE" smtClean="0"/>
              <a:pPr/>
              <a:t>13</a:t>
            </a:fld>
            <a:r>
              <a:rPr lang="de-DE"/>
              <a:t> </a:t>
            </a:r>
            <a:endParaRPr lang="de-DE" dirty="0"/>
          </a:p>
        </p:txBody>
      </p:sp>
      <p:cxnSp>
        <p:nvCxnSpPr>
          <p:cNvPr id="7" name="Gerader Verbinder 6">
            <a:extLst>
              <a:ext uri="{FF2B5EF4-FFF2-40B4-BE49-F238E27FC236}">
                <a16:creationId xmlns:a16="http://schemas.microsoft.com/office/drawing/2014/main" id="{ADF2318A-EFB6-56F6-B0A5-8708277464E1}"/>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8" name="Textfeld 7">
            <a:extLst>
              <a:ext uri="{FF2B5EF4-FFF2-40B4-BE49-F238E27FC236}">
                <a16:creationId xmlns:a16="http://schemas.microsoft.com/office/drawing/2014/main" id="{8E809B55-EE95-7FDF-720B-0DD13AFBEDD3}"/>
              </a:ext>
            </a:extLst>
          </p:cNvPr>
          <p:cNvSpPr txBox="1"/>
          <p:nvPr/>
        </p:nvSpPr>
        <p:spPr>
          <a:xfrm>
            <a:off x="438440" y="1350105"/>
            <a:ext cx="8609618" cy="1938992"/>
          </a:xfrm>
          <a:prstGeom prst="rect">
            <a:avLst/>
          </a:prstGeom>
          <a:noFill/>
        </p:spPr>
        <p:txBody>
          <a:bodyPr wrap="square">
            <a:spAutoFit/>
          </a:bodyPr>
          <a:lstStyle/>
          <a:p>
            <a:pPr marL="285750" indent="-285750" algn="just">
              <a:buFont typeface="Arial" panose="020B0604020202020204" pitchFamily="34" charset="0"/>
              <a:buChar char="•"/>
            </a:pPr>
            <a:r>
              <a:rPr lang="de-DE" sz="2000" dirty="0">
                <a:solidFill>
                  <a:schemeClr val="tx2"/>
                </a:solidFill>
              </a:rPr>
              <a:t>vergleichsweise genaues Transkript erstellen</a:t>
            </a:r>
          </a:p>
          <a:p>
            <a:pPr marL="285750" indent="-285750" algn="just">
              <a:buFont typeface="Arial" panose="020B0604020202020204" pitchFamily="34" charset="0"/>
              <a:buChar char="•"/>
            </a:pPr>
            <a:r>
              <a:rPr lang="de-DE" sz="2000" dirty="0">
                <a:solidFill>
                  <a:schemeClr val="tx2"/>
                </a:solidFill>
              </a:rPr>
              <a:t>Formulierende Interpretation</a:t>
            </a:r>
          </a:p>
          <a:p>
            <a:pPr marL="285750" indent="-285750" algn="just">
              <a:buFont typeface="Arial" panose="020B0604020202020204" pitchFamily="34" charset="0"/>
              <a:buChar char="•"/>
            </a:pPr>
            <a:r>
              <a:rPr lang="de-DE" sz="2000" dirty="0">
                <a:solidFill>
                  <a:schemeClr val="tx2"/>
                </a:solidFill>
              </a:rPr>
              <a:t>Reflektierende Interpretation</a:t>
            </a:r>
          </a:p>
          <a:p>
            <a:pPr marL="285750" indent="-285750" algn="just">
              <a:buFont typeface="Arial" panose="020B0604020202020204" pitchFamily="34" charset="0"/>
              <a:buChar char="•"/>
            </a:pPr>
            <a:r>
              <a:rPr lang="de-DE" sz="2000" dirty="0">
                <a:solidFill>
                  <a:schemeClr val="tx2"/>
                </a:solidFill>
              </a:rPr>
              <a:t>Typologie</a:t>
            </a:r>
          </a:p>
          <a:p>
            <a:pPr marL="285750" indent="-285750" algn="just">
              <a:buFont typeface="Arial" panose="020B0604020202020204" pitchFamily="34" charset="0"/>
              <a:buChar char="•"/>
            </a:pPr>
            <a:r>
              <a:rPr lang="de-DE" sz="2000" dirty="0">
                <a:solidFill>
                  <a:schemeClr val="tx2"/>
                </a:solidFill>
              </a:rPr>
              <a:t>generell bedeutsam: sequenzanalytisches Vorgehen / vergleichende Interpretationen</a:t>
            </a:r>
          </a:p>
        </p:txBody>
      </p:sp>
    </p:spTree>
    <p:extLst>
      <p:ext uri="{BB962C8B-B14F-4D97-AF65-F5344CB8AC3E}">
        <p14:creationId xmlns:p14="http://schemas.microsoft.com/office/powerpoint/2010/main" val="3398789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1ACDE-D41C-A696-FCF2-7E28F4E09BE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01CDD6F-6AE6-41A0-36B1-9F2D816E594B}"/>
              </a:ext>
            </a:extLst>
          </p:cNvPr>
          <p:cNvSpPr>
            <a:spLocks noGrp="1"/>
          </p:cNvSpPr>
          <p:nvPr>
            <p:ph type="title"/>
          </p:nvPr>
        </p:nvSpPr>
        <p:spPr>
          <a:xfrm>
            <a:off x="567751" y="323332"/>
            <a:ext cx="7560000" cy="468000"/>
          </a:xfrm>
        </p:spPr>
        <p:txBody>
          <a:bodyPr/>
          <a:lstStyle/>
          <a:p>
            <a:pPr algn="ctr"/>
            <a:r>
              <a:rPr lang="de-DE" sz="3200" b="1" dirty="0">
                <a:solidFill>
                  <a:schemeClr val="bg2"/>
                </a:solidFill>
              </a:rPr>
              <a:t>4. Methodisches Vorgehen: Ablauf</a:t>
            </a:r>
          </a:p>
        </p:txBody>
      </p:sp>
      <p:sp>
        <p:nvSpPr>
          <p:cNvPr id="3" name="Inhaltsplatzhalter 2">
            <a:extLst>
              <a:ext uri="{FF2B5EF4-FFF2-40B4-BE49-F238E27FC236}">
                <a16:creationId xmlns:a16="http://schemas.microsoft.com/office/drawing/2014/main" id="{946AD3F3-4B67-BFE9-FC75-AC8C3E742A9B}"/>
              </a:ext>
            </a:extLst>
          </p:cNvPr>
          <p:cNvSpPr>
            <a:spLocks noGrp="1"/>
          </p:cNvSpPr>
          <p:nvPr>
            <p:ph idx="1"/>
          </p:nvPr>
        </p:nvSpPr>
        <p:spPr>
          <a:xfrm>
            <a:off x="461088" y="1431588"/>
            <a:ext cx="8244472" cy="2936386"/>
          </a:xfrm>
        </p:spPr>
        <p:txBody>
          <a:bodyPr/>
          <a:lstStyle/>
          <a:p>
            <a:pPr algn="just">
              <a:lnSpc>
                <a:spcPct val="100000"/>
              </a:lnSpc>
              <a:spcAft>
                <a:spcPts val="0"/>
              </a:spcAft>
              <a:buSzPct val="100000"/>
            </a:pPr>
            <a:endParaRPr lang="de-DE" sz="2400" dirty="0">
              <a:solidFill>
                <a:schemeClr val="tx2">
                  <a:lumMod val="90000"/>
                  <a:lumOff val="10000"/>
                </a:schemeClr>
              </a:solidFill>
            </a:endParaRP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895AFDFD-63A1-D2D6-9265-80532DEDE8D3}"/>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0874E10-71F2-505F-903F-1086296655DC}"/>
              </a:ext>
            </a:extLst>
          </p:cNvPr>
          <p:cNvSpPr>
            <a:spLocks noGrp="1"/>
          </p:cNvSpPr>
          <p:nvPr>
            <p:ph type="sldNum" sz="quarter" idx="12"/>
          </p:nvPr>
        </p:nvSpPr>
        <p:spPr/>
        <p:txBody>
          <a:bodyPr/>
          <a:lstStyle/>
          <a:p>
            <a:fld id="{6C8FC03C-C266-4645-ABC5-645062898383}" type="slidenum">
              <a:rPr lang="de-DE" smtClean="0"/>
              <a:pPr/>
              <a:t>14</a:t>
            </a:fld>
            <a:r>
              <a:rPr lang="de-DE"/>
              <a:t> </a:t>
            </a:r>
            <a:endParaRPr lang="de-DE" dirty="0"/>
          </a:p>
        </p:txBody>
      </p:sp>
      <p:cxnSp>
        <p:nvCxnSpPr>
          <p:cNvPr id="7" name="Gerader Verbinder 6">
            <a:extLst>
              <a:ext uri="{FF2B5EF4-FFF2-40B4-BE49-F238E27FC236}">
                <a16:creationId xmlns:a16="http://schemas.microsoft.com/office/drawing/2014/main" id="{87C8868A-A8CB-1A4B-1A88-33394C52709F}"/>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8" name="Textfeld 7">
            <a:extLst>
              <a:ext uri="{FF2B5EF4-FFF2-40B4-BE49-F238E27FC236}">
                <a16:creationId xmlns:a16="http://schemas.microsoft.com/office/drawing/2014/main" id="{3EAB8552-303D-2359-36AC-8CCF1C69A62A}"/>
              </a:ext>
            </a:extLst>
          </p:cNvPr>
          <p:cNvSpPr txBox="1"/>
          <p:nvPr/>
        </p:nvSpPr>
        <p:spPr>
          <a:xfrm>
            <a:off x="163690" y="1029713"/>
            <a:ext cx="8609618" cy="3600986"/>
          </a:xfrm>
          <a:prstGeom prst="rect">
            <a:avLst/>
          </a:prstGeom>
          <a:noFill/>
        </p:spPr>
        <p:txBody>
          <a:bodyPr wrap="square">
            <a:spAutoFit/>
          </a:bodyPr>
          <a:lstStyle/>
          <a:p>
            <a:pPr marL="457200" indent="-457200" algn="just">
              <a:buAutoNum type="arabicPeriod"/>
            </a:pPr>
            <a:r>
              <a:rPr lang="de-DE" sz="1600" b="1" dirty="0">
                <a:solidFill>
                  <a:schemeClr val="tx2"/>
                </a:solidFill>
              </a:rPr>
              <a:t>Thematischer Verlauf, Auswahl von Passagen, Transkription </a:t>
            </a:r>
          </a:p>
          <a:p>
            <a:pPr marL="1028700" lvl="2" indent="-342900" algn="just">
              <a:buFont typeface="Wingdings" panose="05000000000000000000" pitchFamily="2" charset="2"/>
              <a:buChar char="ü"/>
            </a:pPr>
            <a:r>
              <a:rPr lang="de-DE" sz="1400" dirty="0">
                <a:solidFill>
                  <a:schemeClr val="tx2"/>
                </a:solidFill>
              </a:rPr>
              <a:t>beim ersten Abhören des Materials wird </a:t>
            </a:r>
            <a:r>
              <a:rPr lang="de-DE" sz="1400" dirty="0" err="1">
                <a:solidFill>
                  <a:schemeClr val="tx2"/>
                </a:solidFill>
              </a:rPr>
              <a:t>themat</a:t>
            </a:r>
            <a:r>
              <a:rPr lang="de-DE" sz="1400" dirty="0">
                <a:solidFill>
                  <a:schemeClr val="tx2"/>
                </a:solidFill>
              </a:rPr>
              <a:t>. Verlauf erstellt; Passagen werden der Reihe nach mit Stellenangaben aufgeschrieben und formale Merkmale notiert (z.B. die Dichte des Diskurses)</a:t>
            </a:r>
          </a:p>
          <a:p>
            <a:pPr marL="1028700" lvl="2" indent="-342900" algn="just">
              <a:buFont typeface="Wingdings" panose="05000000000000000000" pitchFamily="2" charset="2"/>
              <a:buChar char="ü"/>
            </a:pPr>
            <a:r>
              <a:rPr lang="de-DE" sz="1400" dirty="0">
                <a:solidFill>
                  <a:schemeClr val="tx2"/>
                </a:solidFill>
              </a:rPr>
              <a:t>Passagen für die Interpretation werden ausgewählt (besonders interessant sind Anfangspassagen, Passagen, die sich formal stark von anderer unterscheiden sowie solche, die für Forschungsfrage von Interesse ist)</a:t>
            </a:r>
          </a:p>
          <a:p>
            <a:pPr marL="1028700" lvl="2" indent="-342900" algn="just">
              <a:buFont typeface="Wingdings" panose="05000000000000000000" pitchFamily="2" charset="2"/>
              <a:buChar char="ü"/>
            </a:pPr>
            <a:r>
              <a:rPr lang="de-DE" sz="1400" dirty="0">
                <a:solidFill>
                  <a:schemeClr val="tx2"/>
                </a:solidFill>
              </a:rPr>
              <a:t>ausgewählte Passagen werden transkribiert (nur bei narrativen Interviews </a:t>
            </a:r>
            <a:r>
              <a:rPr lang="de-DE" sz="1400" dirty="0" err="1">
                <a:solidFill>
                  <a:schemeClr val="tx2"/>
                </a:solidFill>
              </a:rPr>
              <a:t>vollst</a:t>
            </a:r>
            <a:r>
              <a:rPr lang="de-DE" sz="1400" dirty="0">
                <a:solidFill>
                  <a:schemeClr val="tx2"/>
                </a:solidFill>
              </a:rPr>
              <a:t>. Transkription sinnvoll)</a:t>
            </a:r>
          </a:p>
          <a:p>
            <a:pPr marL="342900" indent="-342900" algn="just">
              <a:buFont typeface="+mj-lt"/>
              <a:buAutoNum type="arabicPeriod"/>
            </a:pPr>
            <a:r>
              <a:rPr lang="de-DE" sz="1600" b="1" dirty="0">
                <a:solidFill>
                  <a:schemeClr val="tx2"/>
                </a:solidFill>
              </a:rPr>
              <a:t>Formulierende Interpretation</a:t>
            </a:r>
          </a:p>
          <a:p>
            <a:pPr marL="971550" lvl="2" indent="-285750" algn="just">
              <a:buFont typeface="Wingdings" panose="05000000000000000000" pitchFamily="2" charset="2"/>
              <a:buChar char="ü"/>
            </a:pPr>
            <a:r>
              <a:rPr lang="de-DE" sz="1400" dirty="0">
                <a:solidFill>
                  <a:schemeClr val="tx2"/>
                </a:solidFill>
              </a:rPr>
              <a:t>in erstem Interpretationsschritt wird kommunikativ generalisierter (allg. verständlicher) Sinngehalt zusammengefasst; dabei wird Thema der Passage festgelegt und Ober- und Unterthemen herausgearbeitet; Zusammenfassung sollte nicht länger als Transkript sein</a:t>
            </a:r>
          </a:p>
          <a:p>
            <a:pPr marL="971550" lvl="2" indent="-285750" algn="just">
              <a:buFont typeface="Wingdings" panose="05000000000000000000" pitchFamily="2" charset="2"/>
              <a:buChar char="ü"/>
            </a:pPr>
            <a:r>
              <a:rPr lang="de-DE" sz="1400" dirty="0">
                <a:solidFill>
                  <a:schemeClr val="tx2"/>
                </a:solidFill>
              </a:rPr>
              <a:t>Funktion: Strukturierung, analytische Differenzierung zw. beiden Sinnebenen, Prozess des Sinnverstehens intersubjektiv deutlich machen</a:t>
            </a:r>
          </a:p>
          <a:p>
            <a:pPr marL="971550" lvl="2" indent="-285750" algn="just">
              <a:buFont typeface="Wingdings" panose="05000000000000000000" pitchFamily="2" charset="2"/>
              <a:buChar char="ü"/>
            </a:pPr>
            <a:endParaRPr lang="de-DE" sz="1400" dirty="0">
              <a:solidFill>
                <a:schemeClr val="tx2"/>
              </a:solidFill>
            </a:endParaRPr>
          </a:p>
        </p:txBody>
      </p:sp>
    </p:spTree>
    <p:extLst>
      <p:ext uri="{BB962C8B-B14F-4D97-AF65-F5344CB8AC3E}">
        <p14:creationId xmlns:p14="http://schemas.microsoft.com/office/powerpoint/2010/main" val="3954600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12321-9402-2D2D-5C64-6FDA5E907F3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0B93C96-C3DC-986D-E3D2-BA6819E255ED}"/>
              </a:ext>
            </a:extLst>
          </p:cNvPr>
          <p:cNvSpPr>
            <a:spLocks noGrp="1"/>
          </p:cNvSpPr>
          <p:nvPr>
            <p:ph type="title"/>
          </p:nvPr>
        </p:nvSpPr>
        <p:spPr>
          <a:xfrm>
            <a:off x="468000" y="396000"/>
            <a:ext cx="7560000" cy="468000"/>
          </a:xfrm>
        </p:spPr>
        <p:txBody>
          <a:bodyPr/>
          <a:lstStyle/>
          <a:p>
            <a:r>
              <a:rPr lang="de-DE" dirty="0"/>
              <a:t>4. Methodisches Vorgehen: Ablauf</a:t>
            </a:r>
          </a:p>
        </p:txBody>
      </p:sp>
      <p:sp>
        <p:nvSpPr>
          <p:cNvPr id="3" name="Inhaltsplatzhalter 2">
            <a:extLst>
              <a:ext uri="{FF2B5EF4-FFF2-40B4-BE49-F238E27FC236}">
                <a16:creationId xmlns:a16="http://schemas.microsoft.com/office/drawing/2014/main" id="{ACF451AC-9DAA-75EC-B70B-A1D1110B192F}"/>
              </a:ext>
            </a:extLst>
          </p:cNvPr>
          <p:cNvSpPr>
            <a:spLocks noGrp="1"/>
          </p:cNvSpPr>
          <p:nvPr>
            <p:ph idx="1"/>
          </p:nvPr>
        </p:nvSpPr>
        <p:spPr>
          <a:xfrm>
            <a:off x="468000" y="918000"/>
            <a:ext cx="7560000" cy="3366000"/>
          </a:xfrm>
        </p:spPr>
        <p:txBody>
          <a:bodyPr/>
          <a:lstStyle/>
          <a:p>
            <a:endParaRPr lang="de-DE" dirty="0"/>
          </a:p>
          <a:p>
            <a:endParaRPr lang="de-DE" dirty="0"/>
          </a:p>
        </p:txBody>
      </p:sp>
      <p:sp>
        <p:nvSpPr>
          <p:cNvPr id="4" name="Fußzeilenplatzhalter 3">
            <a:extLst>
              <a:ext uri="{FF2B5EF4-FFF2-40B4-BE49-F238E27FC236}">
                <a16:creationId xmlns:a16="http://schemas.microsoft.com/office/drawing/2014/main" id="{3C86E4C1-28F0-55AC-58F1-52FD01AC31F9}"/>
              </a:ext>
            </a:extLst>
          </p:cNvPr>
          <p:cNvSpPr>
            <a:spLocks noGrp="1"/>
          </p:cNvSpPr>
          <p:nvPr>
            <p:ph type="ftr" sz="quarter" idx="11"/>
          </p:nvPr>
        </p:nvSpPr>
        <p:spPr>
          <a:xfrm>
            <a:off x="720000" y="4752000"/>
            <a:ext cx="6300000" cy="108000"/>
          </a:xfrm>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26DA8FF-D7B2-B430-D1E7-3A32B9D71403}"/>
              </a:ext>
            </a:extLst>
          </p:cNvPr>
          <p:cNvSpPr>
            <a:spLocks noGrp="1"/>
          </p:cNvSpPr>
          <p:nvPr>
            <p:ph type="sldNum" sz="quarter" idx="12"/>
          </p:nvPr>
        </p:nvSpPr>
        <p:spPr>
          <a:xfrm>
            <a:off x="324000" y="4752000"/>
            <a:ext cx="252000" cy="108000"/>
          </a:xfrm>
        </p:spPr>
        <p:txBody>
          <a:bodyPr/>
          <a:lstStyle/>
          <a:p>
            <a:fld id="{6C8FC03C-C266-4645-ABC5-645062898383}" type="slidenum">
              <a:rPr lang="de-DE" smtClean="0"/>
              <a:pPr/>
              <a:t>15</a:t>
            </a:fld>
            <a:r>
              <a:rPr lang="de-DE"/>
              <a:t> </a:t>
            </a:r>
            <a:endParaRPr lang="de-DE" dirty="0"/>
          </a:p>
        </p:txBody>
      </p:sp>
      <p:cxnSp>
        <p:nvCxnSpPr>
          <p:cNvPr id="7" name="Gerader Verbinder 6">
            <a:extLst>
              <a:ext uri="{FF2B5EF4-FFF2-40B4-BE49-F238E27FC236}">
                <a16:creationId xmlns:a16="http://schemas.microsoft.com/office/drawing/2014/main" id="{D4E23797-A82F-BB25-C190-F61214B9A0A2}"/>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8" name="Textfeld 7">
            <a:extLst>
              <a:ext uri="{FF2B5EF4-FFF2-40B4-BE49-F238E27FC236}">
                <a16:creationId xmlns:a16="http://schemas.microsoft.com/office/drawing/2014/main" id="{7054061A-09B4-40F0-1F09-5960CA7444E3}"/>
              </a:ext>
            </a:extLst>
          </p:cNvPr>
          <p:cNvSpPr txBox="1"/>
          <p:nvPr/>
        </p:nvSpPr>
        <p:spPr>
          <a:xfrm>
            <a:off x="163690" y="1029713"/>
            <a:ext cx="8609618" cy="1446550"/>
          </a:xfrm>
          <a:prstGeom prst="rect">
            <a:avLst/>
          </a:prstGeom>
          <a:noFill/>
        </p:spPr>
        <p:txBody>
          <a:bodyPr wrap="square">
            <a:spAutoFit/>
          </a:bodyPr>
          <a:lstStyle/>
          <a:p>
            <a:pPr algn="just"/>
            <a:r>
              <a:rPr lang="de-DE" sz="1600" b="1" dirty="0">
                <a:solidFill>
                  <a:schemeClr val="tx2"/>
                </a:solidFill>
              </a:rPr>
              <a:t>3. Reflektierende Interpretation (I-III)</a:t>
            </a:r>
          </a:p>
          <a:p>
            <a:pPr marL="1028700" lvl="2" indent="-342900" algn="just">
              <a:buFont typeface="Wingdings" panose="05000000000000000000" pitchFamily="2" charset="2"/>
              <a:buChar char="ü"/>
            </a:pPr>
            <a:r>
              <a:rPr lang="de-DE" sz="1400" dirty="0">
                <a:solidFill>
                  <a:schemeClr val="tx2"/>
                </a:solidFill>
              </a:rPr>
              <a:t>zielt auf dokumentarischen Sinngehalt </a:t>
            </a:r>
          </a:p>
          <a:p>
            <a:pPr marL="1028700" lvl="2" indent="-342900" algn="just">
              <a:buFont typeface="Wingdings" panose="05000000000000000000" pitchFamily="2" charset="2"/>
              <a:buChar char="ü"/>
            </a:pPr>
            <a:endParaRPr lang="de-DE" sz="1400" dirty="0">
              <a:solidFill>
                <a:schemeClr val="tx2"/>
              </a:solidFill>
            </a:endParaRPr>
          </a:p>
          <a:p>
            <a:pPr algn="just"/>
            <a:r>
              <a:rPr lang="de-DE" sz="1600" b="1" dirty="0">
                <a:solidFill>
                  <a:schemeClr val="tx2"/>
                </a:solidFill>
              </a:rPr>
              <a:t>4. Komparative Analyse und Typenbildung</a:t>
            </a:r>
          </a:p>
          <a:p>
            <a:pPr marL="971550" lvl="2" indent="-285750" algn="just">
              <a:buFont typeface="Wingdings" panose="05000000000000000000" pitchFamily="2" charset="2"/>
              <a:buChar char="ü"/>
            </a:pPr>
            <a:r>
              <a:rPr lang="de-DE" sz="1400" dirty="0">
                <a:solidFill>
                  <a:schemeClr val="tx2"/>
                </a:solidFill>
              </a:rPr>
              <a:t>Textstellen innerhalb des untersuchten Falls und zw. verschiedenen Fällen werden verglichen</a:t>
            </a:r>
          </a:p>
          <a:p>
            <a:pPr lvl="2" algn="just"/>
            <a:endParaRPr lang="de-DE" sz="1400" dirty="0">
              <a:solidFill>
                <a:schemeClr val="tx2"/>
              </a:solidFill>
            </a:endParaRPr>
          </a:p>
        </p:txBody>
      </p:sp>
    </p:spTree>
    <p:extLst>
      <p:ext uri="{BB962C8B-B14F-4D97-AF65-F5344CB8AC3E}">
        <p14:creationId xmlns:p14="http://schemas.microsoft.com/office/powerpoint/2010/main" val="3457557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F3102627-54A0-094D-1F32-2E531011FE7D}"/>
              </a:ext>
            </a:extLst>
          </p:cNvPr>
          <p:cNvSpPr>
            <a:spLocks noGrp="1"/>
          </p:cNvSpPr>
          <p:nvPr>
            <p:ph type="body" sz="quarter" idx="10"/>
          </p:nvPr>
        </p:nvSpPr>
        <p:spPr/>
        <p:txBody>
          <a:bodyPr/>
          <a:lstStyle/>
          <a:p>
            <a:r>
              <a:rPr lang="de-DE" sz="4000" dirty="0"/>
              <a:t>Vertiefende Aufgabe</a:t>
            </a:r>
          </a:p>
        </p:txBody>
      </p:sp>
    </p:spTree>
    <p:extLst>
      <p:ext uri="{BB962C8B-B14F-4D97-AF65-F5344CB8AC3E}">
        <p14:creationId xmlns:p14="http://schemas.microsoft.com/office/powerpoint/2010/main" val="3257854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CC7C3-A802-AD00-5A39-96A457A57F1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64816D-5AEF-0063-BAE2-7C4E6DC701E9}"/>
              </a:ext>
            </a:extLst>
          </p:cNvPr>
          <p:cNvSpPr>
            <a:spLocks noGrp="1"/>
          </p:cNvSpPr>
          <p:nvPr>
            <p:ph type="title"/>
          </p:nvPr>
        </p:nvSpPr>
        <p:spPr>
          <a:xfrm>
            <a:off x="567751" y="323332"/>
            <a:ext cx="7560000" cy="468000"/>
          </a:xfrm>
        </p:spPr>
        <p:txBody>
          <a:bodyPr/>
          <a:lstStyle/>
          <a:p>
            <a:pPr algn="ctr"/>
            <a:r>
              <a:rPr lang="de-DE" sz="3200" b="1" dirty="0">
                <a:solidFill>
                  <a:schemeClr val="bg2"/>
                </a:solidFill>
              </a:rPr>
              <a:t>Literatur</a:t>
            </a:r>
          </a:p>
        </p:txBody>
      </p:sp>
      <p:sp>
        <p:nvSpPr>
          <p:cNvPr id="3" name="Inhaltsplatzhalter 2">
            <a:extLst>
              <a:ext uri="{FF2B5EF4-FFF2-40B4-BE49-F238E27FC236}">
                <a16:creationId xmlns:a16="http://schemas.microsoft.com/office/drawing/2014/main" id="{82E793A9-D41E-79D9-F723-854B057F4010}"/>
              </a:ext>
            </a:extLst>
          </p:cNvPr>
          <p:cNvSpPr>
            <a:spLocks noGrp="1"/>
          </p:cNvSpPr>
          <p:nvPr>
            <p:ph idx="1"/>
          </p:nvPr>
        </p:nvSpPr>
        <p:spPr>
          <a:xfrm>
            <a:off x="324000" y="1183817"/>
            <a:ext cx="8244472" cy="2936386"/>
          </a:xfrm>
        </p:spPr>
        <p:txBody>
          <a:bodyPr/>
          <a:lstStyle/>
          <a:p>
            <a:pPr algn="just">
              <a:lnSpc>
                <a:spcPct val="100000"/>
              </a:lnSpc>
              <a:spcAft>
                <a:spcPts val="0"/>
              </a:spcAft>
              <a:buSzPct val="100000"/>
            </a:pPr>
            <a:r>
              <a:rPr lang="de-DE" sz="1200" b="0" dirty="0"/>
              <a:t>• Bohnsack, R. (1989). Generation, Milieu und Geschlecht. Ergebnisse aus Gruppendiskussionen mit Jugendlichen. Opladen: </a:t>
            </a:r>
            <a:r>
              <a:rPr lang="de-DE" sz="1200" b="0" dirty="0" err="1"/>
              <a:t>Westdeu</a:t>
            </a:r>
            <a:r>
              <a:rPr lang="de-DE" sz="1200" b="0" dirty="0"/>
              <a:t> </a:t>
            </a:r>
            <a:r>
              <a:rPr lang="de-DE" sz="1200" b="0" dirty="0" err="1"/>
              <a:t>tscher</a:t>
            </a:r>
            <a:r>
              <a:rPr lang="de-DE" sz="1200" b="0" dirty="0"/>
              <a:t> Verlag. </a:t>
            </a:r>
          </a:p>
          <a:p>
            <a:pPr algn="just">
              <a:lnSpc>
                <a:spcPct val="100000"/>
              </a:lnSpc>
              <a:spcAft>
                <a:spcPts val="0"/>
              </a:spcAft>
              <a:buSzPct val="100000"/>
            </a:pPr>
            <a:r>
              <a:rPr lang="de-DE" sz="1200" b="0" dirty="0"/>
              <a:t>• Bohnsack, R. (2003). Differenzerfahrungen der Identität und des Habitus. Eine empirische Untersuchung auf der Basis der dokumentarischen Methode. In B. Liebsch &amp; J. Straub (Hrsg.), Lebensformen im Widerstreit: Integrations- und Identitätskonflikte in pluralen Gesellschaften (S. 136– 160). Frankfurt a.M.: Campus.</a:t>
            </a:r>
          </a:p>
          <a:p>
            <a:pPr algn="just">
              <a:lnSpc>
                <a:spcPct val="100000"/>
              </a:lnSpc>
              <a:spcAft>
                <a:spcPts val="0"/>
              </a:spcAft>
              <a:buSzPct val="100000"/>
            </a:pPr>
            <a:r>
              <a:rPr lang="de-DE" sz="1200" b="0" dirty="0"/>
              <a:t> • Bohnsack, R. (2017). Praxeologische Wissenssoziologie. Opladen/Toronto: UTB. </a:t>
            </a:r>
          </a:p>
          <a:p>
            <a:pPr algn="just">
              <a:lnSpc>
                <a:spcPct val="100000"/>
              </a:lnSpc>
              <a:spcAft>
                <a:spcPts val="0"/>
              </a:spcAft>
              <a:buSzPct val="100000"/>
            </a:pPr>
            <a:r>
              <a:rPr lang="de-DE" sz="1200" b="0" dirty="0"/>
              <a:t>• Nohl, A.-M. (2027). Interview und Dokumentarische Methode. Anleitungen für die Forschungspraxis. Wiesbaden: Springer VS. https://doi.org/10.1007/978-3-658-16080-7 </a:t>
            </a:r>
          </a:p>
          <a:p>
            <a:pPr algn="just">
              <a:lnSpc>
                <a:spcPct val="100000"/>
              </a:lnSpc>
              <a:spcAft>
                <a:spcPts val="0"/>
              </a:spcAft>
              <a:buSzPct val="100000"/>
            </a:pPr>
            <a:r>
              <a:rPr lang="de-DE" sz="1200" b="0" dirty="0"/>
              <a:t>• </a:t>
            </a:r>
            <a:r>
              <a:rPr lang="de-DE" sz="1200" b="0" dirty="0" err="1"/>
              <a:t>Przyborski</a:t>
            </a:r>
            <a:r>
              <a:rPr lang="de-DE" sz="1200" b="0" dirty="0"/>
              <a:t>, A. (2018). Bildkommunikation. Qualitative Bild- und Medienforschung. München: </a:t>
            </a:r>
            <a:r>
              <a:rPr lang="de-DE" sz="1200" b="0" dirty="0" err="1"/>
              <a:t>Oldenbourg</a:t>
            </a:r>
            <a:r>
              <a:rPr lang="de-DE" sz="1200" b="0" dirty="0"/>
              <a:t>. • </a:t>
            </a:r>
            <a:r>
              <a:rPr lang="de-DE" sz="1200" b="0" dirty="0" err="1"/>
              <a:t>Przyborski</a:t>
            </a:r>
            <a:r>
              <a:rPr lang="de-DE" sz="1200" b="0" dirty="0"/>
              <a:t>, A. (2023). Dokumentarische Methode. In U. </a:t>
            </a:r>
            <a:r>
              <a:rPr lang="de-DE" sz="1200" b="0" dirty="0" err="1"/>
              <a:t>Wolfradt</a:t>
            </a:r>
            <a:r>
              <a:rPr lang="de-DE" sz="1200" b="0" dirty="0"/>
              <a:t>, L. </a:t>
            </a:r>
            <a:r>
              <a:rPr lang="de-DE" sz="1200" b="0" dirty="0" err="1"/>
              <a:t>Allolio-Näcke</a:t>
            </a:r>
            <a:r>
              <a:rPr lang="de-DE" sz="1200" b="0" dirty="0"/>
              <a:t>&amp; P. S. Ruppel (Hrsg.), Kulturpsychologie –Eine Einführung (S. 205–220). Wiesbaden: Springer. DOI: </a:t>
            </a:r>
            <a:r>
              <a:rPr lang="de-DE" sz="1200" b="0" dirty="0">
                <a:hlinkClick r:id="rId3"/>
              </a:rPr>
              <a:t>https://doi.org/10.1007/978-3-658-37918-6_19</a:t>
            </a:r>
            <a:endParaRPr lang="de-DE" sz="1200" b="0" dirty="0"/>
          </a:p>
          <a:p>
            <a:pPr algn="just">
              <a:lnSpc>
                <a:spcPct val="100000"/>
              </a:lnSpc>
              <a:spcAft>
                <a:spcPts val="0"/>
              </a:spcAft>
              <a:buSzPct val="100000"/>
            </a:pPr>
            <a:r>
              <a:rPr lang="de-DE" sz="1200" b="0" dirty="0"/>
              <a:t> • Steinnebel, J. &amp; Ruppel, P. S. (2020). Die fotografische Inszenierung ökologischen Bewusstseins: Nachhaltigkeitsorientierte Reisepraxis und massenkompatibles Selbstmarketing. Psychosozial, 43 (3), 115–129. </a:t>
            </a:r>
            <a:r>
              <a:rPr lang="de-DE" sz="1200" b="0" dirty="0">
                <a:hlinkClick r:id="rId4"/>
              </a:rPr>
              <a:t>https://doi.org/10.30820/0171-3434-2020-3-115</a:t>
            </a:r>
            <a:endParaRPr lang="de-DE" sz="1200" b="0" dirty="0"/>
          </a:p>
          <a:p>
            <a:pPr algn="just">
              <a:lnSpc>
                <a:spcPct val="100000"/>
              </a:lnSpc>
              <a:spcAft>
                <a:spcPts val="0"/>
              </a:spcAft>
              <a:buSzPct val="100000"/>
            </a:pPr>
            <a:r>
              <a:rPr lang="de-DE" sz="1200" b="0" dirty="0"/>
              <a:t> • Straub, J. &amp; Ruppel, P. S. (2023). Relationale Hermeneutik: Theoretisch-methodologische Systematisierungen interpretativer Forschung. In U. </a:t>
            </a:r>
            <a:r>
              <a:rPr lang="de-DE" sz="1200" b="0" dirty="0" err="1"/>
              <a:t>Wolfradt</a:t>
            </a:r>
            <a:r>
              <a:rPr lang="de-DE" sz="1200" b="0" dirty="0"/>
              <a:t>, L. </a:t>
            </a:r>
            <a:endParaRPr lang="de-DE" sz="1200" b="0" dirty="0">
              <a:solidFill>
                <a:schemeClr val="tx2">
                  <a:lumMod val="90000"/>
                  <a:lumOff val="10000"/>
                </a:schemeClr>
              </a:solidFill>
            </a:endParaRP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17EAC7BC-EF82-744D-3F6A-BCEA4B431BB1}"/>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9BCB026-6168-5BC6-9AD1-836AFBE06F29}"/>
              </a:ext>
            </a:extLst>
          </p:cNvPr>
          <p:cNvSpPr>
            <a:spLocks noGrp="1"/>
          </p:cNvSpPr>
          <p:nvPr>
            <p:ph type="sldNum" sz="quarter" idx="12"/>
          </p:nvPr>
        </p:nvSpPr>
        <p:spPr/>
        <p:txBody>
          <a:bodyPr/>
          <a:lstStyle/>
          <a:p>
            <a:fld id="{6C8FC03C-C266-4645-ABC5-645062898383}" type="slidenum">
              <a:rPr lang="de-DE" smtClean="0"/>
              <a:pPr/>
              <a:t>17</a:t>
            </a:fld>
            <a:r>
              <a:rPr lang="de-DE"/>
              <a:t> </a:t>
            </a:r>
            <a:endParaRPr lang="de-DE" dirty="0"/>
          </a:p>
        </p:txBody>
      </p:sp>
      <p:cxnSp>
        <p:nvCxnSpPr>
          <p:cNvPr id="7" name="Gerader Verbinder 6">
            <a:extLst>
              <a:ext uri="{FF2B5EF4-FFF2-40B4-BE49-F238E27FC236}">
                <a16:creationId xmlns:a16="http://schemas.microsoft.com/office/drawing/2014/main" id="{2035FF47-AFF9-69D2-B66C-6DDA62E97D84}"/>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836969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684EE-DF22-D11A-B59F-4A97805332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E7095B-C7B0-BC4B-9FD4-2AA6BEE294E0}"/>
              </a:ext>
            </a:extLst>
          </p:cNvPr>
          <p:cNvSpPr>
            <a:spLocks noGrp="1"/>
          </p:cNvSpPr>
          <p:nvPr>
            <p:ph type="title"/>
          </p:nvPr>
        </p:nvSpPr>
        <p:spPr/>
        <p:txBody>
          <a:bodyPr/>
          <a:lstStyle/>
          <a:p>
            <a:pPr algn="ctr"/>
            <a:r>
              <a:rPr lang="de-DE" b="1" dirty="0">
                <a:solidFill>
                  <a:schemeClr val="bg2"/>
                </a:solidFill>
              </a:rPr>
              <a:t>Wiederholung der Vorlesungsinhalte</a:t>
            </a:r>
          </a:p>
        </p:txBody>
      </p:sp>
      <p:sp>
        <p:nvSpPr>
          <p:cNvPr id="3" name="Inhaltsplatzhalter 2">
            <a:extLst>
              <a:ext uri="{FF2B5EF4-FFF2-40B4-BE49-F238E27FC236}">
                <a16:creationId xmlns:a16="http://schemas.microsoft.com/office/drawing/2014/main" id="{D631F833-69AD-277F-DF78-9140C1892610}"/>
              </a:ext>
            </a:extLst>
          </p:cNvPr>
          <p:cNvSpPr>
            <a:spLocks noGrp="1"/>
          </p:cNvSpPr>
          <p:nvPr>
            <p:ph idx="1"/>
          </p:nvPr>
        </p:nvSpPr>
        <p:spPr>
          <a:xfrm>
            <a:off x="589502" y="1401594"/>
            <a:ext cx="7560000" cy="2936386"/>
          </a:xfrm>
        </p:spPr>
        <p:txBody>
          <a:bodyPr/>
          <a:lstStyle/>
          <a:p>
            <a:pPr marL="342900" indent="-342900" algn="just">
              <a:lnSpc>
                <a:spcPct val="100000"/>
              </a:lnSpc>
              <a:buSzPct val="100000"/>
              <a:buFont typeface="+mj-lt"/>
              <a:buAutoNum type="arabicPeriod"/>
            </a:pPr>
            <a:r>
              <a:rPr lang="de-DE" sz="2000" b="0" dirty="0">
                <a:solidFill>
                  <a:schemeClr val="tx2">
                    <a:lumMod val="90000"/>
                    <a:lumOff val="10000"/>
                  </a:schemeClr>
                </a:solidFill>
              </a:rPr>
              <a:t>Dokumentarische Methode und Kultur(-psychologie)</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Begründende Studie</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Beispiele für präferierte Daten </a:t>
            </a:r>
            <a:r>
              <a:rPr lang="de-DE" sz="2000" b="0" dirty="0" err="1">
                <a:solidFill>
                  <a:schemeClr val="tx2">
                    <a:lumMod val="90000"/>
                    <a:lumOff val="10000"/>
                  </a:schemeClr>
                </a:solidFill>
              </a:rPr>
              <a:t>i.d</a:t>
            </a:r>
            <a:r>
              <a:rPr lang="de-DE" sz="2000" b="0" dirty="0">
                <a:solidFill>
                  <a:schemeClr val="tx2">
                    <a:lumMod val="90000"/>
                    <a:lumOff val="10000"/>
                  </a:schemeClr>
                </a:solidFill>
              </a:rPr>
              <a:t>. Dokumentarischen Methode</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Theoretische Zugänge</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Methodisches Vorgehen </a:t>
            </a:r>
          </a:p>
          <a:p>
            <a:pPr marL="342900" indent="-342900" algn="just">
              <a:lnSpc>
                <a:spcPct val="100000"/>
              </a:lnSpc>
              <a:buSzPct val="100000"/>
              <a:buFont typeface="+mj-lt"/>
              <a:buAutoNum type="arabicPeriod"/>
            </a:pP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03FE2C83-3027-0CD6-3994-409B78C6D02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8CFDC28-136B-929C-565F-AEF8CBB45D2A}"/>
              </a:ext>
            </a:extLst>
          </p:cNvPr>
          <p:cNvSpPr>
            <a:spLocks noGrp="1"/>
          </p:cNvSpPr>
          <p:nvPr>
            <p:ph type="sldNum" sz="quarter" idx="12"/>
          </p:nvPr>
        </p:nvSpPr>
        <p:spPr/>
        <p:txBody>
          <a:bodyPr/>
          <a:lstStyle/>
          <a:p>
            <a:fld id="{6C8FC03C-C266-4645-ABC5-645062898383}" type="slidenum">
              <a:rPr lang="de-DE" smtClean="0"/>
              <a:pPr/>
              <a:t>2</a:t>
            </a:fld>
            <a:r>
              <a:rPr lang="de-DE"/>
              <a:t> </a:t>
            </a:r>
            <a:endParaRPr lang="de-DE" dirty="0"/>
          </a:p>
        </p:txBody>
      </p:sp>
      <p:cxnSp>
        <p:nvCxnSpPr>
          <p:cNvPr id="7" name="Gerader Verbinder 6">
            <a:extLst>
              <a:ext uri="{FF2B5EF4-FFF2-40B4-BE49-F238E27FC236}">
                <a16:creationId xmlns:a16="http://schemas.microsoft.com/office/drawing/2014/main" id="{625910E5-3F05-B6F4-9892-A663CF35E529}"/>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51527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79941-63CA-A241-AB40-59D23B2B72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76258B-2D32-5B02-19C8-5BF2EA071817}"/>
              </a:ext>
            </a:extLst>
          </p:cNvPr>
          <p:cNvSpPr>
            <a:spLocks noGrp="1"/>
          </p:cNvSpPr>
          <p:nvPr>
            <p:ph type="title"/>
          </p:nvPr>
        </p:nvSpPr>
        <p:spPr>
          <a:xfrm>
            <a:off x="467999" y="396000"/>
            <a:ext cx="8225795" cy="468000"/>
          </a:xfrm>
        </p:spPr>
        <p:txBody>
          <a:bodyPr/>
          <a:lstStyle/>
          <a:p>
            <a:pPr algn="ctr"/>
            <a:r>
              <a:rPr lang="de-DE" sz="2400" b="1" dirty="0">
                <a:solidFill>
                  <a:schemeClr val="bg2"/>
                </a:solidFill>
              </a:rPr>
              <a:t>1. Dokumentarische Methode und Kultur(-psychologie)</a:t>
            </a: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76CEC37C-F4FA-FCEF-1EAF-80559651BC18}"/>
              </a:ext>
            </a:extLst>
          </p:cNvPr>
          <p:cNvSpPr>
            <a:spLocks noGrp="1"/>
          </p:cNvSpPr>
          <p:nvPr>
            <p:ph idx="1"/>
          </p:nvPr>
        </p:nvSpPr>
        <p:spPr>
          <a:xfrm>
            <a:off x="449323" y="1203678"/>
            <a:ext cx="8244472" cy="2936386"/>
          </a:xfrm>
        </p:spPr>
        <p:txBody>
          <a:bodyPr/>
          <a:lstStyle/>
          <a:p>
            <a:pPr algn="just">
              <a:lnSpc>
                <a:spcPct val="100000"/>
              </a:lnSpc>
              <a:spcAft>
                <a:spcPts val="0"/>
              </a:spcAft>
              <a:buSzPct val="100000"/>
            </a:pPr>
            <a:endParaRPr lang="de-DE" sz="18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6D19EEA-7CB0-5D70-B71A-373D2407F83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8901481-8159-4EF5-94BA-F61B7763F00C}"/>
              </a:ext>
            </a:extLst>
          </p:cNvPr>
          <p:cNvSpPr>
            <a:spLocks noGrp="1"/>
          </p:cNvSpPr>
          <p:nvPr>
            <p:ph type="sldNum" sz="quarter" idx="12"/>
          </p:nvPr>
        </p:nvSpPr>
        <p:spPr/>
        <p:txBody>
          <a:bodyPr/>
          <a:lstStyle/>
          <a:p>
            <a:fld id="{6C8FC03C-C266-4645-ABC5-645062898383}" type="slidenum">
              <a:rPr lang="de-DE" smtClean="0"/>
              <a:pPr/>
              <a:t>3</a:t>
            </a:fld>
            <a:r>
              <a:rPr lang="de-DE"/>
              <a:t> </a:t>
            </a:r>
            <a:endParaRPr lang="de-DE" dirty="0"/>
          </a:p>
        </p:txBody>
      </p:sp>
      <p:cxnSp>
        <p:nvCxnSpPr>
          <p:cNvPr id="7" name="Gerader Verbinder 6">
            <a:extLst>
              <a:ext uri="{FF2B5EF4-FFF2-40B4-BE49-F238E27FC236}">
                <a16:creationId xmlns:a16="http://schemas.microsoft.com/office/drawing/2014/main" id="{13E64745-F303-5084-A370-F2E759870FB1}"/>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6" name="Grafik 5">
            <a:extLst>
              <a:ext uri="{FF2B5EF4-FFF2-40B4-BE49-F238E27FC236}">
                <a16:creationId xmlns:a16="http://schemas.microsoft.com/office/drawing/2014/main" id="{618D303F-E15F-3243-B985-E4B190F4595F}"/>
              </a:ext>
            </a:extLst>
          </p:cNvPr>
          <p:cNvPicPr>
            <a:picLocks noChangeAspect="1"/>
          </p:cNvPicPr>
          <p:nvPr/>
        </p:nvPicPr>
        <p:blipFill>
          <a:blip r:embed="rId3"/>
          <a:stretch>
            <a:fillRect/>
          </a:stretch>
        </p:blipFill>
        <p:spPr>
          <a:xfrm>
            <a:off x="428498" y="1279997"/>
            <a:ext cx="8242506" cy="2932430"/>
          </a:xfrm>
          <a:prstGeom prst="rect">
            <a:avLst/>
          </a:prstGeom>
        </p:spPr>
      </p:pic>
      <p:sp>
        <p:nvSpPr>
          <p:cNvPr id="9" name="Textfeld 8">
            <a:extLst>
              <a:ext uri="{FF2B5EF4-FFF2-40B4-BE49-F238E27FC236}">
                <a16:creationId xmlns:a16="http://schemas.microsoft.com/office/drawing/2014/main" id="{B2DEDAFD-7584-B273-4FDB-CBCDD1E9F490}"/>
              </a:ext>
            </a:extLst>
          </p:cNvPr>
          <p:cNvSpPr txBox="1"/>
          <p:nvPr/>
        </p:nvSpPr>
        <p:spPr>
          <a:xfrm>
            <a:off x="192000" y="997126"/>
            <a:ext cx="8715502" cy="3754874"/>
          </a:xfrm>
          <a:prstGeom prst="rect">
            <a:avLst/>
          </a:prstGeom>
          <a:noFill/>
        </p:spPr>
        <p:txBody>
          <a:bodyPr wrap="square">
            <a:spAutoFit/>
          </a:bodyPr>
          <a:lstStyle/>
          <a:p>
            <a:pPr marL="285750" indent="-285750" algn="just">
              <a:buFont typeface="Arial" panose="020B0604020202020204" pitchFamily="34" charset="0"/>
              <a:buChar char="•"/>
            </a:pPr>
            <a:r>
              <a:rPr lang="de-DE" sz="1400" dirty="0">
                <a:solidFill>
                  <a:schemeClr val="tx2"/>
                </a:solidFill>
              </a:rPr>
              <a:t>„Die </a:t>
            </a:r>
            <a:r>
              <a:rPr lang="de-DE" sz="1400" b="1" dirty="0">
                <a:solidFill>
                  <a:schemeClr val="tx2"/>
                </a:solidFill>
              </a:rPr>
              <a:t>Dokumentarische Methode bestimmt Kultur</a:t>
            </a:r>
            <a:r>
              <a:rPr lang="de-DE" sz="1400" dirty="0">
                <a:solidFill>
                  <a:schemeClr val="tx2"/>
                </a:solidFill>
              </a:rPr>
              <a:t> nicht von ihren Rändern her, sondern aus ihrem Zentrum, und zwar </a:t>
            </a:r>
            <a:r>
              <a:rPr lang="de-DE" sz="1400" b="1" dirty="0">
                <a:solidFill>
                  <a:schemeClr val="tx2"/>
                </a:solidFill>
              </a:rPr>
              <a:t>als konjunktiven Erfahrungsraum</a:t>
            </a:r>
            <a:r>
              <a:rPr lang="de-DE" sz="1400" dirty="0">
                <a:solidFill>
                  <a:schemeClr val="tx2"/>
                </a:solidFill>
              </a:rPr>
              <a:t>, der durch eine </a:t>
            </a:r>
            <a:r>
              <a:rPr lang="de-DE" sz="1400" b="1" dirty="0">
                <a:solidFill>
                  <a:schemeClr val="tx2"/>
                </a:solidFill>
              </a:rPr>
              <a:t>Gemeinsamkeit im Erleben </a:t>
            </a:r>
            <a:r>
              <a:rPr lang="de-DE" sz="1400" dirty="0">
                <a:solidFill>
                  <a:schemeClr val="tx2"/>
                </a:solidFill>
              </a:rPr>
              <a:t>strukturiert ist. Letztlich sind die kulturpsychologischen Fragestellungen, die sich mit ihr behandeln lassen, kaum eingeschränkt. […] Ihr grundlagentheoretisches Instrumentarium stellt die Forschungslinse allerdings eher in Richtung </a:t>
            </a:r>
            <a:r>
              <a:rPr lang="de-DE" sz="1400" b="1" dirty="0">
                <a:solidFill>
                  <a:schemeClr val="tx2"/>
                </a:solidFill>
              </a:rPr>
              <a:t>Gemeinschaft bzw. Kollektivität </a:t>
            </a:r>
            <a:r>
              <a:rPr lang="de-DE" sz="1400" dirty="0">
                <a:solidFill>
                  <a:schemeClr val="tx2"/>
                </a:solidFill>
              </a:rPr>
              <a:t>scharf. Hinsichtlich individueller psychischer Dynamiken bietet sich aus kulturpsychologischer Sicht ein Feld, das im Rahmen der Dokumentarischen Methode zukünftig stärker beleuchtet werden sollte. Zugleich bietet die Sichtweise der Dokumentarischen Methode eine wichtige Ergänzung zur psychologischen Linse, die das Individuum als Entität nicht selten absolut setzt: </a:t>
            </a:r>
            <a:r>
              <a:rPr lang="de-DE" sz="1400" b="1" dirty="0">
                <a:solidFill>
                  <a:schemeClr val="tx2"/>
                </a:solidFill>
              </a:rPr>
              <a:t>In scheinbar individuellen Dilemmata, Problem- und Leidenszuständen drücken sich […] oft kollektiv geteilte bzw. gesellschaftliche Spannungsfelder aus</a:t>
            </a:r>
            <a:r>
              <a:rPr lang="de-DE" sz="1400" dirty="0">
                <a:solidFill>
                  <a:schemeClr val="tx2"/>
                </a:solidFill>
              </a:rPr>
              <a:t>.“ (</a:t>
            </a:r>
            <a:r>
              <a:rPr lang="de-DE" sz="1400" dirty="0" err="1">
                <a:solidFill>
                  <a:schemeClr val="tx2"/>
                </a:solidFill>
              </a:rPr>
              <a:t>Przyborski</a:t>
            </a:r>
            <a:r>
              <a:rPr lang="de-DE" sz="1400" dirty="0">
                <a:solidFill>
                  <a:schemeClr val="tx2"/>
                </a:solidFill>
              </a:rPr>
              <a:t> 2022, S. 218; </a:t>
            </a:r>
            <a:r>
              <a:rPr lang="de-DE" sz="1400" dirty="0" err="1">
                <a:solidFill>
                  <a:schemeClr val="tx2"/>
                </a:solidFill>
              </a:rPr>
              <a:t>Herv</a:t>
            </a:r>
            <a:r>
              <a:rPr lang="de-DE" sz="1400" dirty="0">
                <a:solidFill>
                  <a:schemeClr val="tx2"/>
                </a:solidFill>
              </a:rPr>
              <a:t>. PSR)</a:t>
            </a:r>
          </a:p>
          <a:p>
            <a:pPr algn="just"/>
            <a:endParaRPr lang="de-DE" sz="1400" dirty="0">
              <a:solidFill>
                <a:schemeClr val="tx2"/>
              </a:solidFill>
            </a:endParaRPr>
          </a:p>
          <a:p>
            <a:pPr marL="285750" indent="-285750" algn="just">
              <a:buFont typeface="Arial" panose="020B0604020202020204" pitchFamily="34" charset="0"/>
              <a:buChar char="•"/>
            </a:pPr>
            <a:r>
              <a:rPr lang="de-DE" sz="1400" dirty="0">
                <a:solidFill>
                  <a:schemeClr val="tx2"/>
                </a:solidFill>
              </a:rPr>
              <a:t>„verlagert die Dokumentarische Methode Ursprung und Wirkung kultureller Struktur in das Handeln selbst. Das Wissen, das in standortverbundenen und damit kulturtypischen Handlungs- und Wahrnehmungspraxen eingelassen ist, wird in dieser Perspektive als strukturbildend betrachtet.“ (</a:t>
            </a:r>
            <a:r>
              <a:rPr lang="de-DE" sz="1400" dirty="0" err="1">
                <a:solidFill>
                  <a:schemeClr val="tx2"/>
                </a:solidFill>
              </a:rPr>
              <a:t>Przyborski</a:t>
            </a:r>
            <a:r>
              <a:rPr lang="de-DE" sz="1400" dirty="0">
                <a:solidFill>
                  <a:schemeClr val="tx2"/>
                </a:solidFill>
              </a:rPr>
              <a:t> 2022, S. 209)</a:t>
            </a:r>
          </a:p>
          <a:p>
            <a:pPr algn="just"/>
            <a:endParaRPr lang="de-DE" sz="1400" dirty="0">
              <a:solidFill>
                <a:schemeClr val="tx2"/>
              </a:solidFill>
            </a:endParaRPr>
          </a:p>
        </p:txBody>
      </p:sp>
    </p:spTree>
    <p:extLst>
      <p:ext uri="{BB962C8B-B14F-4D97-AF65-F5344CB8AC3E}">
        <p14:creationId xmlns:p14="http://schemas.microsoft.com/office/powerpoint/2010/main" val="176049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8D0FA-280D-B4D7-FC2E-4D5AF6A2AD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F3B7537-D512-408A-7930-0E00AB483B44}"/>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2. Begründende Studie</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4B6DADE4-A174-931C-BF67-0D2088EAE836}"/>
              </a:ext>
            </a:extLst>
          </p:cNvPr>
          <p:cNvSpPr>
            <a:spLocks noGrp="1"/>
          </p:cNvSpPr>
          <p:nvPr>
            <p:ph idx="1"/>
          </p:nvPr>
        </p:nvSpPr>
        <p:spPr>
          <a:xfrm>
            <a:off x="450000" y="1278664"/>
            <a:ext cx="8244472" cy="2936386"/>
          </a:xfrm>
        </p:spPr>
        <p:txBody>
          <a:bodyPr/>
          <a:lstStyle/>
          <a:p>
            <a:pPr marL="285750" indent="-28575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sym typeface="Wingdings" panose="05000000000000000000" pitchFamily="2" charset="2"/>
              </a:rPr>
              <a:t>R. Bohnsack (1989): </a:t>
            </a:r>
            <a:r>
              <a:rPr lang="de-DE" sz="1800" b="0" i="1" dirty="0">
                <a:solidFill>
                  <a:schemeClr val="tx2">
                    <a:lumMod val="90000"/>
                    <a:lumOff val="10000"/>
                  </a:schemeClr>
                </a:solidFill>
                <a:sym typeface="Wingdings" panose="05000000000000000000" pitchFamily="2" charset="2"/>
              </a:rPr>
              <a:t>Generation, Milieu und Geschlecht</a:t>
            </a:r>
          </a:p>
          <a:p>
            <a:pPr marL="468000" lvl="4" indent="0" algn="just">
              <a:lnSpc>
                <a:spcPct val="100000"/>
              </a:lnSpc>
              <a:spcAft>
                <a:spcPts val="0"/>
              </a:spcAft>
              <a:buNone/>
            </a:pPr>
            <a:r>
              <a:rPr lang="de-DE" sz="1800" b="0" dirty="0">
                <a:solidFill>
                  <a:schemeClr val="tx2">
                    <a:lumMod val="90000"/>
                    <a:lumOff val="10000"/>
                  </a:schemeClr>
                </a:solidFill>
                <a:sym typeface="Wingdings" panose="05000000000000000000" pitchFamily="2" charset="2"/>
              </a:rPr>
              <a:t> untersucht, wie soziale Milieus, Geschlechterrollen und generationale Zugehörigkeit die Denkweisen, Handlungsorientierungen und Lebensstile von Menschen prägen</a:t>
            </a:r>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B6A1BCEE-1A6E-645B-6B18-DC51BB4CC9D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474163D-1178-898D-65DB-43B4283835DA}"/>
              </a:ext>
            </a:extLst>
          </p:cNvPr>
          <p:cNvSpPr>
            <a:spLocks noGrp="1"/>
          </p:cNvSpPr>
          <p:nvPr>
            <p:ph type="sldNum" sz="quarter" idx="12"/>
          </p:nvPr>
        </p:nvSpPr>
        <p:spPr/>
        <p:txBody>
          <a:bodyPr/>
          <a:lstStyle/>
          <a:p>
            <a:fld id="{6C8FC03C-C266-4645-ABC5-645062898383}" type="slidenum">
              <a:rPr lang="de-DE" smtClean="0"/>
              <a:pPr/>
              <a:t>4</a:t>
            </a:fld>
            <a:r>
              <a:rPr lang="de-DE"/>
              <a:t> </a:t>
            </a:r>
            <a:endParaRPr lang="de-DE" dirty="0"/>
          </a:p>
        </p:txBody>
      </p:sp>
      <p:cxnSp>
        <p:nvCxnSpPr>
          <p:cNvPr id="7" name="Gerader Verbinder 6">
            <a:extLst>
              <a:ext uri="{FF2B5EF4-FFF2-40B4-BE49-F238E27FC236}">
                <a16:creationId xmlns:a16="http://schemas.microsoft.com/office/drawing/2014/main" id="{CA3E40E7-FFC3-28B8-ADF0-35924E308758}"/>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23140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490BE-49F7-BB9E-AC06-8B1A86CE072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C8190D7-D5BF-D9AB-BFDE-4B61B864CA40}"/>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2. Begründende Studie</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018D0A13-CC93-4404-0113-EF8F29326142}"/>
              </a:ext>
            </a:extLst>
          </p:cNvPr>
          <p:cNvSpPr>
            <a:spLocks noGrp="1"/>
          </p:cNvSpPr>
          <p:nvPr>
            <p:ph idx="1"/>
          </p:nvPr>
        </p:nvSpPr>
        <p:spPr>
          <a:xfrm>
            <a:off x="450000" y="1278664"/>
            <a:ext cx="8244472" cy="2936386"/>
          </a:xfrm>
        </p:spPr>
        <p:txBody>
          <a:bodyPr/>
          <a:lstStyle/>
          <a:p>
            <a:pPr lvl="2" algn="just">
              <a:lnSpc>
                <a:spcPct val="100000"/>
              </a:lnSpc>
              <a:spcAft>
                <a:spcPts val="0"/>
              </a:spcAft>
              <a:buFont typeface="Arial" panose="020B0604020202020204" pitchFamily="34" charset="0"/>
              <a:buChar char="•"/>
            </a:pPr>
            <a:r>
              <a:rPr lang="de-DE" sz="1600" b="1" dirty="0">
                <a:solidFill>
                  <a:schemeClr val="tx2">
                    <a:lumMod val="90000"/>
                    <a:lumOff val="10000"/>
                  </a:schemeClr>
                </a:solidFill>
                <a:sym typeface="Wingdings" panose="05000000000000000000" pitchFamily="2" charset="2"/>
              </a:rPr>
              <a:t>Konjunktion </a:t>
            </a:r>
            <a:r>
              <a:rPr lang="de-DE" sz="1600" dirty="0">
                <a:solidFill>
                  <a:schemeClr val="tx2">
                    <a:lumMod val="90000"/>
                    <a:lumOff val="10000"/>
                  </a:schemeClr>
                </a:solidFill>
                <a:sym typeface="Wingdings" panose="05000000000000000000" pitchFamily="2" charset="2"/>
              </a:rPr>
              <a:t>als theoretisches Konzept von Kollektivität nach K. Mannheim</a:t>
            </a:r>
          </a:p>
          <a:p>
            <a:pPr lvl="4" algn="just">
              <a:lnSpc>
                <a:spcPct val="100000"/>
              </a:lnSpc>
              <a:spcAft>
                <a:spcPts val="0"/>
              </a:spcAft>
              <a:buFont typeface="Wingdings" panose="05000000000000000000" pitchFamily="2" charset="2"/>
              <a:buChar char="Ø"/>
            </a:pPr>
            <a:r>
              <a:rPr lang="de-DE" sz="1600" dirty="0"/>
              <a:t>„verbindet die Menschen quasi von innen, auf der Basis gemeinsamer, genauer: strukturidentischer – d. h. milieu- bzw. kulturspezifischer – Erfahrungshintergründe. Dies zeigt sich im Diskurs an den genannten Phänomenen [Integrationsphänomene als ‚gemeinsame Satzkonstruktionen und komplexe Sinnproduktion‘], die durch unmittelbares Verstehen möglich werden“ </a:t>
            </a:r>
            <a:r>
              <a:rPr lang="pl-PL" sz="1600" dirty="0"/>
              <a:t>(Przyborski 202</a:t>
            </a:r>
            <a:r>
              <a:rPr lang="de-DE" sz="1600" dirty="0"/>
              <a:t>2</a:t>
            </a:r>
            <a:r>
              <a:rPr lang="pl-PL" sz="1600" dirty="0"/>
              <a:t>, S. 206</a:t>
            </a:r>
            <a:r>
              <a:rPr lang="de-DE" sz="1600" dirty="0"/>
              <a:t>)</a:t>
            </a:r>
            <a:endParaRPr lang="de-DE" sz="1600" dirty="0">
              <a:solidFill>
                <a:schemeClr val="tx2">
                  <a:lumMod val="90000"/>
                  <a:lumOff val="10000"/>
                </a:schemeClr>
              </a:solidFill>
              <a:sym typeface="Wingdings" panose="05000000000000000000" pitchFamily="2" charset="2"/>
            </a:endParaRPr>
          </a:p>
          <a:p>
            <a:pPr lvl="2" algn="just">
              <a:lnSpc>
                <a:spcPct val="100000"/>
              </a:lnSpc>
              <a:spcAft>
                <a:spcPts val="0"/>
              </a:spcAft>
              <a:buFont typeface="Arial" panose="020B0604020202020204" pitchFamily="34" charset="0"/>
              <a:buChar char="•"/>
            </a:pPr>
            <a:r>
              <a:rPr lang="de-DE" sz="1600" b="1" dirty="0"/>
              <a:t>Gruppendiskussionen</a:t>
            </a:r>
            <a:r>
              <a:rPr lang="de-DE" sz="1600" dirty="0"/>
              <a:t> und Methodentriangulation </a:t>
            </a:r>
          </a:p>
          <a:p>
            <a:pPr lvl="4" algn="just">
              <a:lnSpc>
                <a:spcPct val="100000"/>
              </a:lnSpc>
              <a:spcAft>
                <a:spcPts val="0"/>
              </a:spcAft>
              <a:buFont typeface="Wingdings" panose="05000000000000000000" pitchFamily="2" charset="2"/>
              <a:buChar char="Ø"/>
            </a:pPr>
            <a:r>
              <a:rPr lang="de-DE" sz="1600" dirty="0"/>
              <a:t>„Gruppendiskussionen erlauben eine umfassende Rekonstruktion von Handlungspraxis. Sie sind daher sehr universell einsetzbar, wenn es um Fragen nach strukturell ähnlichen Erfahrungen und Erlebnissen von Personen bzw. Gruppen geht.“ </a:t>
            </a:r>
            <a:r>
              <a:rPr lang="pl-PL" sz="1600" dirty="0"/>
              <a:t>(Przyborski 202</a:t>
            </a:r>
            <a:r>
              <a:rPr lang="de-DE" sz="1600" dirty="0"/>
              <a:t>2</a:t>
            </a:r>
            <a:r>
              <a:rPr lang="pl-PL" sz="1600" dirty="0"/>
              <a:t>, S. 20</a:t>
            </a:r>
            <a:r>
              <a:rPr lang="de-DE" sz="1600" dirty="0"/>
              <a:t>7)</a:t>
            </a:r>
          </a:p>
          <a:p>
            <a:pPr marL="468000" lvl="4" indent="0" algn="just">
              <a:lnSpc>
                <a:spcPct val="100000"/>
              </a:lnSpc>
              <a:spcAft>
                <a:spcPts val="0"/>
              </a:spcAft>
              <a:buNone/>
            </a:pPr>
            <a:endParaRPr lang="de-DE" sz="1600" dirty="0"/>
          </a:p>
        </p:txBody>
      </p:sp>
      <p:sp>
        <p:nvSpPr>
          <p:cNvPr id="4" name="Fußzeilenplatzhalter 3">
            <a:extLst>
              <a:ext uri="{FF2B5EF4-FFF2-40B4-BE49-F238E27FC236}">
                <a16:creationId xmlns:a16="http://schemas.microsoft.com/office/drawing/2014/main" id="{B64B125D-E98D-760D-A499-EF625478BEB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96418FBF-6090-3030-AE84-5B253D4C7337}"/>
              </a:ext>
            </a:extLst>
          </p:cNvPr>
          <p:cNvSpPr>
            <a:spLocks noGrp="1"/>
          </p:cNvSpPr>
          <p:nvPr>
            <p:ph type="sldNum" sz="quarter" idx="12"/>
          </p:nvPr>
        </p:nvSpPr>
        <p:spPr/>
        <p:txBody>
          <a:bodyPr/>
          <a:lstStyle/>
          <a:p>
            <a:fld id="{6C8FC03C-C266-4645-ABC5-645062898383}" type="slidenum">
              <a:rPr lang="de-DE" smtClean="0"/>
              <a:pPr/>
              <a:t>5</a:t>
            </a:fld>
            <a:r>
              <a:rPr lang="de-DE"/>
              <a:t> </a:t>
            </a:r>
            <a:endParaRPr lang="de-DE" dirty="0"/>
          </a:p>
        </p:txBody>
      </p:sp>
      <p:cxnSp>
        <p:nvCxnSpPr>
          <p:cNvPr id="7" name="Gerader Verbinder 6">
            <a:extLst>
              <a:ext uri="{FF2B5EF4-FFF2-40B4-BE49-F238E27FC236}">
                <a16:creationId xmlns:a16="http://schemas.microsoft.com/office/drawing/2014/main" id="{0D36CF34-63B0-761C-33B8-74C458A98A1A}"/>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219848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65146-B5DD-7B06-3FE7-0E68816A60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4F27F65-0BA1-FD64-15DD-941AA895C24C}"/>
              </a:ext>
            </a:extLst>
          </p:cNvPr>
          <p:cNvSpPr>
            <a:spLocks noGrp="1"/>
          </p:cNvSpPr>
          <p:nvPr>
            <p:ph type="title"/>
          </p:nvPr>
        </p:nvSpPr>
        <p:spPr>
          <a:xfrm>
            <a:off x="567751" y="167812"/>
            <a:ext cx="7560000" cy="468000"/>
          </a:xfrm>
        </p:spPr>
        <p:txBody>
          <a:bodyPr/>
          <a:lstStyle/>
          <a:p>
            <a:pPr algn="ctr"/>
            <a:r>
              <a:rPr lang="de-DE" sz="2400" b="1" dirty="0">
                <a:solidFill>
                  <a:schemeClr val="bg2"/>
                </a:solidFill>
              </a:rPr>
              <a:t>3. Theor. Zugänge: </a:t>
            </a:r>
            <a:br>
              <a:rPr lang="de-DE" sz="2400" b="1" dirty="0">
                <a:solidFill>
                  <a:schemeClr val="bg2"/>
                </a:solidFill>
              </a:rPr>
            </a:br>
            <a:r>
              <a:rPr lang="de-DE" sz="2400" b="1" dirty="0">
                <a:solidFill>
                  <a:schemeClr val="bg2"/>
                </a:solidFill>
              </a:rPr>
              <a:t>Fokus auf implizites Wissen</a:t>
            </a:r>
          </a:p>
        </p:txBody>
      </p:sp>
      <p:sp>
        <p:nvSpPr>
          <p:cNvPr id="3" name="Inhaltsplatzhalter 2">
            <a:extLst>
              <a:ext uri="{FF2B5EF4-FFF2-40B4-BE49-F238E27FC236}">
                <a16:creationId xmlns:a16="http://schemas.microsoft.com/office/drawing/2014/main" id="{1470A188-F74C-E610-2496-2F26422C54A3}"/>
              </a:ext>
            </a:extLst>
          </p:cNvPr>
          <p:cNvSpPr>
            <a:spLocks noGrp="1"/>
          </p:cNvSpPr>
          <p:nvPr>
            <p:ph idx="1"/>
          </p:nvPr>
        </p:nvSpPr>
        <p:spPr>
          <a:xfrm>
            <a:off x="450000" y="1103557"/>
            <a:ext cx="8244472" cy="2936386"/>
          </a:xfrm>
        </p:spPr>
        <p:txBody>
          <a:bodyPr/>
          <a:lstStyle/>
          <a:p>
            <a:pPr marL="285750" indent="-285750" algn="just">
              <a:lnSpc>
                <a:spcPct val="100000"/>
              </a:lnSpc>
              <a:spcAft>
                <a:spcPts val="150"/>
              </a:spcAft>
              <a:buSzPct val="100000"/>
              <a:buFont typeface="Arial" panose="020B0604020202020204" pitchFamily="34" charset="0"/>
              <a:buChar char="•"/>
            </a:pPr>
            <a:r>
              <a:rPr lang="de-DE" sz="1600" dirty="0"/>
              <a:t>Hauptaugenmerk: </a:t>
            </a:r>
            <a:r>
              <a:rPr lang="de-DE" sz="1600" b="0" dirty="0"/>
              <a:t>implizites Wissen explizit machen</a:t>
            </a:r>
          </a:p>
          <a:p>
            <a:pPr marL="285750" indent="-285750" algn="just">
              <a:lnSpc>
                <a:spcPct val="100000"/>
              </a:lnSpc>
              <a:spcAft>
                <a:spcPts val="150"/>
              </a:spcAft>
              <a:buSzPct val="100000"/>
              <a:buFont typeface="Arial" panose="020B0604020202020204" pitchFamily="34" charset="0"/>
              <a:buChar char="•"/>
            </a:pPr>
            <a:r>
              <a:rPr lang="de-DE" sz="1600" b="0" dirty="0"/>
              <a:t>Dokumentarische Methode „dient der Rekonstruktion der praktischen Erfahrungen von Einzelpersonen und Gruppen, in Milieus und Organisationen, gibt Aufschluss über die Handlungsorientierungen, die sich in der jeweiligen Praxis dokumentieren, und eröffnet somit einen Zugang zur Handlungspraxis“ (Nohl 2017, S. 4)</a:t>
            </a:r>
          </a:p>
          <a:p>
            <a:pPr marL="285750" indent="-285750" algn="just">
              <a:lnSpc>
                <a:spcPct val="100000"/>
              </a:lnSpc>
              <a:spcAft>
                <a:spcPts val="150"/>
              </a:spcAft>
              <a:buSzPct val="100000"/>
              <a:buFont typeface="Arial" panose="020B0604020202020204" pitchFamily="34" charset="0"/>
              <a:buChar char="•"/>
            </a:pPr>
            <a:r>
              <a:rPr lang="de-DE" sz="1600" b="0" dirty="0"/>
              <a:t>„Da wir als Forschende aber nicht nur allgemeine Wissensbestände, die über die unterschiedlichen Gruppen und Individuen unserer Gesellschaft hinweg existieren, untersuchen möchten, sind wir in besonderem Maße auf das konjunktive bzw. </a:t>
            </a:r>
            <a:r>
              <a:rPr lang="de-DE" sz="1600" b="0" dirty="0" err="1"/>
              <a:t>atheoretische</a:t>
            </a:r>
            <a:r>
              <a:rPr lang="de-DE" sz="1600" b="0" dirty="0"/>
              <a:t> Wissen verwiesen, das eng mit der spezifischen Praxis von Menschen in ihren Biographien und in ihren Milieus verknüpft ist.“ (Nohl 2017, S. 7)</a:t>
            </a:r>
          </a:p>
          <a:p>
            <a:pPr marL="285750" indent="-285750" algn="just">
              <a:lnSpc>
                <a:spcPct val="100000"/>
              </a:lnSpc>
              <a:spcAft>
                <a:spcPts val="150"/>
              </a:spcAft>
              <a:buSzPct val="100000"/>
              <a:buFont typeface="Arial" panose="020B0604020202020204" pitchFamily="34" charset="0"/>
              <a:buChar char="•"/>
            </a:pPr>
            <a:r>
              <a:rPr lang="de-DE" sz="1600" b="0" dirty="0"/>
              <a:t>Rekonstruktion von </a:t>
            </a:r>
            <a:r>
              <a:rPr lang="de-DE" sz="1600" dirty="0"/>
              <a:t>handlungsleitendem Erfahrungswissen, von praktischem, </a:t>
            </a:r>
            <a:r>
              <a:rPr lang="de-DE" sz="1600" dirty="0" err="1"/>
              <a:t>atheoretischem</a:t>
            </a:r>
            <a:r>
              <a:rPr lang="de-DE" sz="1600" dirty="0"/>
              <a:t>, vornehmlich implizitem Wissen</a:t>
            </a:r>
            <a:r>
              <a:rPr lang="de-DE" sz="1600" b="0" dirty="0"/>
              <a:t> (konjunktives Wisse im Sinne von K. Mannheim)</a:t>
            </a:r>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8D694540-80AF-9FFD-B76C-E990E7E6EE8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5AFDF2A-E6F5-E5A4-3543-3CF8382FED2D}"/>
              </a:ext>
            </a:extLst>
          </p:cNvPr>
          <p:cNvSpPr>
            <a:spLocks noGrp="1"/>
          </p:cNvSpPr>
          <p:nvPr>
            <p:ph type="sldNum" sz="quarter" idx="12"/>
          </p:nvPr>
        </p:nvSpPr>
        <p:spPr/>
        <p:txBody>
          <a:bodyPr/>
          <a:lstStyle/>
          <a:p>
            <a:fld id="{6C8FC03C-C266-4645-ABC5-645062898383}" type="slidenum">
              <a:rPr lang="de-DE" smtClean="0"/>
              <a:pPr/>
              <a:t>6</a:t>
            </a:fld>
            <a:r>
              <a:rPr lang="de-DE"/>
              <a:t> </a:t>
            </a:r>
            <a:endParaRPr lang="de-DE" dirty="0"/>
          </a:p>
        </p:txBody>
      </p:sp>
      <p:cxnSp>
        <p:nvCxnSpPr>
          <p:cNvPr id="7" name="Gerader Verbinder 6">
            <a:extLst>
              <a:ext uri="{FF2B5EF4-FFF2-40B4-BE49-F238E27FC236}">
                <a16:creationId xmlns:a16="http://schemas.microsoft.com/office/drawing/2014/main" id="{989554C9-3067-599B-34D7-F615BBCE0B2E}"/>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885252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6E480-A52B-F63F-CF28-C4AC16A750C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2D8BCE0-BEF4-BE69-07F1-BE955C5F171A}"/>
              </a:ext>
            </a:extLst>
          </p:cNvPr>
          <p:cNvSpPr>
            <a:spLocks noGrp="1"/>
          </p:cNvSpPr>
          <p:nvPr>
            <p:ph type="title"/>
          </p:nvPr>
        </p:nvSpPr>
        <p:spPr>
          <a:xfrm>
            <a:off x="567751" y="167812"/>
            <a:ext cx="7560000" cy="468000"/>
          </a:xfrm>
        </p:spPr>
        <p:txBody>
          <a:bodyPr/>
          <a:lstStyle/>
          <a:p>
            <a:pPr algn="ctr"/>
            <a:r>
              <a:rPr lang="de-DE" sz="2400" b="1" dirty="0">
                <a:solidFill>
                  <a:schemeClr val="bg2"/>
                </a:solidFill>
              </a:rPr>
              <a:t>3. Theor. Zugänge: </a:t>
            </a:r>
            <a:br>
              <a:rPr lang="de-DE" sz="2400" b="1" dirty="0">
                <a:solidFill>
                  <a:schemeClr val="bg2"/>
                </a:solidFill>
              </a:rPr>
            </a:br>
            <a:r>
              <a:rPr lang="de-DE" sz="2400" b="1" dirty="0">
                <a:solidFill>
                  <a:schemeClr val="bg2"/>
                </a:solidFill>
              </a:rPr>
              <a:t>Konjunktives vs. kommunikatives Wissen</a:t>
            </a:r>
          </a:p>
        </p:txBody>
      </p:sp>
      <p:sp>
        <p:nvSpPr>
          <p:cNvPr id="3" name="Inhaltsplatzhalter 2">
            <a:extLst>
              <a:ext uri="{FF2B5EF4-FFF2-40B4-BE49-F238E27FC236}">
                <a16:creationId xmlns:a16="http://schemas.microsoft.com/office/drawing/2014/main" id="{9A9CF0F3-8B3F-8757-5238-3CC39CC664C6}"/>
              </a:ext>
            </a:extLst>
          </p:cNvPr>
          <p:cNvSpPr>
            <a:spLocks noGrp="1"/>
          </p:cNvSpPr>
          <p:nvPr>
            <p:ph idx="1"/>
          </p:nvPr>
        </p:nvSpPr>
        <p:spPr>
          <a:xfrm>
            <a:off x="450000" y="1103557"/>
            <a:ext cx="8244472" cy="2936386"/>
          </a:xfrm>
        </p:spPr>
        <p:txBody>
          <a:bodyPr/>
          <a:lstStyle/>
          <a:p>
            <a:pPr marL="285750" indent="-285750" algn="just">
              <a:buFont typeface="Arial" panose="020B0604020202020204" pitchFamily="34" charset="0"/>
              <a:buChar char="•"/>
            </a:pPr>
            <a:r>
              <a:rPr lang="de-DE" sz="1600" b="0" dirty="0"/>
              <a:t>„erkenntnislogische Differenz […] zwischen der im Erleben verankerten Herstellung von Wirklichkeit, den </a:t>
            </a:r>
            <a:r>
              <a:rPr lang="de-DE" sz="1600" b="0" i="1" dirty="0"/>
              <a:t>handlungspraktischen Orientierungen </a:t>
            </a:r>
            <a:r>
              <a:rPr lang="de-DE" sz="1600" b="0" dirty="0"/>
              <a:t>– in der Sprache von Mannheim ‚</a:t>
            </a:r>
            <a:r>
              <a:rPr lang="de-DE" sz="1600" b="0" dirty="0" err="1"/>
              <a:t>atheoretischem</a:t>
            </a:r>
            <a:r>
              <a:rPr lang="de-DE" sz="1600" b="0" dirty="0"/>
              <a:t>‘ bzw. ‚konjunktivem‘ Wissen – einerseits, und </a:t>
            </a:r>
            <a:r>
              <a:rPr lang="de-DE" sz="1600" b="0" i="1" dirty="0"/>
              <a:t>kommunikativ generalisierten Wissensbeständen</a:t>
            </a:r>
            <a:r>
              <a:rPr lang="de-DE" sz="1600" b="0" dirty="0"/>
              <a:t>, die nach Kriterien von faktischer Wahrheit und normativer Richtigkeit beurteilt werden können, andererseits.“ (</a:t>
            </a:r>
            <a:r>
              <a:rPr lang="de-DE" sz="1600" b="0" dirty="0" err="1"/>
              <a:t>Przyborski</a:t>
            </a:r>
            <a:r>
              <a:rPr lang="de-DE" sz="1600" b="0" dirty="0"/>
              <a:t> 2022, S. 208; </a:t>
            </a:r>
            <a:r>
              <a:rPr lang="de-DE" sz="1600" b="0" dirty="0" err="1"/>
              <a:t>Herv</a:t>
            </a:r>
            <a:r>
              <a:rPr lang="de-DE" sz="1600" b="0" dirty="0"/>
              <a:t>. im Orig.)</a:t>
            </a:r>
          </a:p>
          <a:p>
            <a:pPr algn="just"/>
            <a:r>
              <a:rPr lang="de-DE" sz="1600" dirty="0">
                <a:solidFill>
                  <a:srgbClr val="C00000"/>
                </a:solidFill>
              </a:rPr>
              <a:t>≠ WARUM? (subjektiv)</a:t>
            </a:r>
          </a:p>
          <a:p>
            <a:pPr algn="just"/>
            <a:r>
              <a:rPr lang="de-DE" sz="1600" dirty="0">
                <a:solidFill>
                  <a:srgbClr val="C00000"/>
                </a:solidFill>
              </a:rPr>
              <a:t>≠ WAS? (objektiv)</a:t>
            </a:r>
          </a:p>
          <a:p>
            <a:pPr algn="just"/>
            <a:r>
              <a:rPr lang="de-DE" sz="1600" dirty="0"/>
              <a:t>sondern</a:t>
            </a:r>
          </a:p>
          <a:p>
            <a:pPr algn="just"/>
            <a:r>
              <a:rPr lang="de-DE" sz="1600" dirty="0">
                <a:solidFill>
                  <a:srgbClr val="00B050"/>
                </a:solidFill>
              </a:rPr>
              <a:t>WIE?</a:t>
            </a:r>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0FE1A73C-2440-C410-7A2A-16E9EDC0DB17}"/>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15A412AA-9BDD-D714-97CF-97212A9FCC88}"/>
              </a:ext>
            </a:extLst>
          </p:cNvPr>
          <p:cNvSpPr>
            <a:spLocks noGrp="1"/>
          </p:cNvSpPr>
          <p:nvPr>
            <p:ph type="sldNum" sz="quarter" idx="12"/>
          </p:nvPr>
        </p:nvSpPr>
        <p:spPr/>
        <p:txBody>
          <a:bodyPr/>
          <a:lstStyle/>
          <a:p>
            <a:fld id="{6C8FC03C-C266-4645-ABC5-645062898383}" type="slidenum">
              <a:rPr lang="de-DE" smtClean="0"/>
              <a:pPr/>
              <a:t>7</a:t>
            </a:fld>
            <a:r>
              <a:rPr lang="de-DE"/>
              <a:t> </a:t>
            </a:r>
            <a:endParaRPr lang="de-DE" dirty="0"/>
          </a:p>
        </p:txBody>
      </p:sp>
      <p:cxnSp>
        <p:nvCxnSpPr>
          <p:cNvPr id="7" name="Gerader Verbinder 6">
            <a:extLst>
              <a:ext uri="{FF2B5EF4-FFF2-40B4-BE49-F238E27FC236}">
                <a16:creationId xmlns:a16="http://schemas.microsoft.com/office/drawing/2014/main" id="{51D542F8-A04D-E6C0-5701-675270C53740}"/>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663661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DEB73-8C6D-4F50-5AB8-0600EC171ED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A69621F-F2F5-7CF4-09F3-627BB3E4F1CD}"/>
              </a:ext>
            </a:extLst>
          </p:cNvPr>
          <p:cNvSpPr>
            <a:spLocks noGrp="1"/>
          </p:cNvSpPr>
          <p:nvPr>
            <p:ph type="title"/>
          </p:nvPr>
        </p:nvSpPr>
        <p:spPr>
          <a:xfrm>
            <a:off x="567751" y="167812"/>
            <a:ext cx="7560000" cy="468000"/>
          </a:xfrm>
        </p:spPr>
        <p:txBody>
          <a:bodyPr/>
          <a:lstStyle/>
          <a:p>
            <a:pPr algn="ctr"/>
            <a:r>
              <a:rPr lang="de-DE" sz="2400" b="1" dirty="0">
                <a:solidFill>
                  <a:schemeClr val="bg2"/>
                </a:solidFill>
              </a:rPr>
              <a:t>3. Theor. Zugänge: </a:t>
            </a:r>
            <a:br>
              <a:rPr lang="de-DE" sz="2400" b="1" dirty="0">
                <a:solidFill>
                  <a:schemeClr val="bg2"/>
                </a:solidFill>
              </a:rPr>
            </a:br>
            <a:r>
              <a:rPr lang="de-DE" sz="2400" b="1" dirty="0">
                <a:solidFill>
                  <a:schemeClr val="bg2"/>
                </a:solidFill>
              </a:rPr>
              <a:t>Konjunktives vs. kommunikatives Wissen</a:t>
            </a:r>
          </a:p>
        </p:txBody>
      </p:sp>
      <p:sp>
        <p:nvSpPr>
          <p:cNvPr id="3" name="Inhaltsplatzhalter 2">
            <a:extLst>
              <a:ext uri="{FF2B5EF4-FFF2-40B4-BE49-F238E27FC236}">
                <a16:creationId xmlns:a16="http://schemas.microsoft.com/office/drawing/2014/main" id="{FA799281-A19F-ADF1-4E74-AF6450B8A8C4}"/>
              </a:ext>
            </a:extLst>
          </p:cNvPr>
          <p:cNvSpPr>
            <a:spLocks noGrp="1"/>
          </p:cNvSpPr>
          <p:nvPr>
            <p:ph idx="1"/>
          </p:nvPr>
        </p:nvSpPr>
        <p:spPr>
          <a:xfrm>
            <a:off x="450000" y="1103557"/>
            <a:ext cx="8244472" cy="2936386"/>
          </a:xfrm>
        </p:spPr>
        <p:txBody>
          <a:bodyPr/>
          <a:lstStyle/>
          <a:p>
            <a:pPr algn="just"/>
            <a:r>
              <a:rPr lang="de-DE" sz="1600" dirty="0">
                <a:solidFill>
                  <a:srgbClr val="00B050"/>
                </a:solidFill>
              </a:rPr>
              <a:t>WIE?</a:t>
            </a:r>
          </a:p>
          <a:p>
            <a:pPr algn="just"/>
            <a:r>
              <a:rPr lang="de-DE" sz="1600" b="0" dirty="0"/>
              <a:t>„Die Dokumentarische Methode wendet sich nun der Performanz, den Prozessstrukturen der Herstellung von Wirklichkeit und dem entsprechenden, in der Regel stillschweigenden Wissen zu. Durch seine Explikation wird es für den human- und sozialwissenschaftlichen Erkenntnisprozess fruchtbar gemacht. Es wird also keine höhere Rationalität gegenüber den Untersuchten vorausgesetzt, sondern lediglich ein anderer Blickwinkel. Die Untersuchten wissen im Grunde gar nicht, was sie alles wissen, nicht zuletzt, weil die begriffliche Explikation ihres Wissens sie in ihrer Handlungspraxis unnötig aufhalten würde. Die Untersuchten beobachten ihre Beobachtungen (meist) nicht selbst – jedenfalls nicht systematisch.“ (</a:t>
            </a:r>
            <a:r>
              <a:rPr lang="de-DE" sz="1600" b="0" dirty="0" err="1"/>
              <a:t>Przyborski</a:t>
            </a:r>
            <a:r>
              <a:rPr lang="de-DE" sz="1600" b="0" dirty="0"/>
              <a:t> 2022, S. 208–209)</a:t>
            </a:r>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1CD1E61E-F77B-067A-A075-5515B773D284}"/>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447D7520-38DE-04B0-62CB-FD3E11892F21}"/>
              </a:ext>
            </a:extLst>
          </p:cNvPr>
          <p:cNvSpPr>
            <a:spLocks noGrp="1"/>
          </p:cNvSpPr>
          <p:nvPr>
            <p:ph type="sldNum" sz="quarter" idx="12"/>
          </p:nvPr>
        </p:nvSpPr>
        <p:spPr/>
        <p:txBody>
          <a:bodyPr/>
          <a:lstStyle/>
          <a:p>
            <a:fld id="{6C8FC03C-C266-4645-ABC5-645062898383}" type="slidenum">
              <a:rPr lang="de-DE" smtClean="0"/>
              <a:pPr/>
              <a:t>8</a:t>
            </a:fld>
            <a:r>
              <a:rPr lang="de-DE"/>
              <a:t> </a:t>
            </a:r>
            <a:endParaRPr lang="de-DE" dirty="0"/>
          </a:p>
        </p:txBody>
      </p:sp>
      <p:cxnSp>
        <p:nvCxnSpPr>
          <p:cNvPr id="7" name="Gerader Verbinder 6">
            <a:extLst>
              <a:ext uri="{FF2B5EF4-FFF2-40B4-BE49-F238E27FC236}">
                <a16:creationId xmlns:a16="http://schemas.microsoft.com/office/drawing/2014/main" id="{145BAEEB-421E-4A70-9595-329BAA79FA5F}"/>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424130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B4C30-4C86-DF30-8BE9-116059DD99E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ACCC0A1-8781-3379-BE1F-9E5C488CF957}"/>
              </a:ext>
            </a:extLst>
          </p:cNvPr>
          <p:cNvSpPr>
            <a:spLocks noGrp="1"/>
          </p:cNvSpPr>
          <p:nvPr>
            <p:ph type="title"/>
          </p:nvPr>
        </p:nvSpPr>
        <p:spPr>
          <a:xfrm>
            <a:off x="567751" y="167812"/>
            <a:ext cx="7560000" cy="468000"/>
          </a:xfrm>
        </p:spPr>
        <p:txBody>
          <a:bodyPr/>
          <a:lstStyle/>
          <a:p>
            <a:pPr algn="ctr"/>
            <a:r>
              <a:rPr lang="de-DE" sz="2400" b="1" dirty="0">
                <a:solidFill>
                  <a:schemeClr val="bg2"/>
                </a:solidFill>
              </a:rPr>
              <a:t>3. Theor. Zugänge: </a:t>
            </a:r>
            <a:br>
              <a:rPr lang="de-DE" sz="2400" b="1" dirty="0">
                <a:solidFill>
                  <a:schemeClr val="bg2"/>
                </a:solidFill>
              </a:rPr>
            </a:br>
            <a:r>
              <a:rPr lang="de-DE" sz="2400" b="1" dirty="0">
                <a:solidFill>
                  <a:schemeClr val="bg2"/>
                </a:solidFill>
              </a:rPr>
              <a:t>Konjunktiver Erfahrungsraum</a:t>
            </a:r>
          </a:p>
        </p:txBody>
      </p:sp>
      <p:sp>
        <p:nvSpPr>
          <p:cNvPr id="3" name="Inhaltsplatzhalter 2">
            <a:extLst>
              <a:ext uri="{FF2B5EF4-FFF2-40B4-BE49-F238E27FC236}">
                <a16:creationId xmlns:a16="http://schemas.microsoft.com/office/drawing/2014/main" id="{0EB00E93-1E87-CAC0-6387-F102E5968282}"/>
              </a:ext>
            </a:extLst>
          </p:cNvPr>
          <p:cNvSpPr>
            <a:spLocks noGrp="1"/>
          </p:cNvSpPr>
          <p:nvPr>
            <p:ph idx="1"/>
          </p:nvPr>
        </p:nvSpPr>
        <p:spPr>
          <a:xfrm>
            <a:off x="567751" y="1339337"/>
            <a:ext cx="8244472" cy="2936386"/>
          </a:xfrm>
        </p:spPr>
        <p:txBody>
          <a:bodyPr/>
          <a:lstStyle/>
          <a:p>
            <a:pPr algn="just"/>
            <a:r>
              <a:rPr lang="de-DE" sz="1600" b="0" dirty="0"/>
              <a:t>„Wir sind in Sinnzusammenhänge und damit in bestimmte Formen des Erlebens und Erfahrens hineingeboren und teilen diese von Anfang an mit anderen, und zwar durch den gemeinsamen Vollzug des Alltags. </a:t>
            </a:r>
            <a:r>
              <a:rPr lang="de-DE" sz="1600" b="0" dirty="0" err="1"/>
              <a:t>Jede:r</a:t>
            </a:r>
            <a:r>
              <a:rPr lang="de-DE" sz="1600" b="0" dirty="0"/>
              <a:t> von uns hat an mehreren Erfahrungsräumen teil, z. B. geschlechts-, bildungsmilieu- und generationstypischen. Erstere konstituieren sich etwa über die Kombination von Interaktion in gleichgeschlechtlichen Peergroups und dem Erleben geschlechtstypischer (Fremd-)Zuschreibungen. Bildungsmilieutypische Erfahrungsräume sind im gemeinsamen Erleben von Wissensvermittlung in je unterschiedlichen Institutionen und entsprechenden biografischen Ablaufmustern fundiert. Generationstypische Erfahrungsräume nehmen ihren Ausgang in der gemeinsamen Handlungspraxis, die zeitgeschichtliche Bedingungen und Entwicklungen bzw. Verläufe mit sich bringen“ (</a:t>
            </a:r>
            <a:r>
              <a:rPr lang="de-DE" sz="1600" b="0" dirty="0" err="1"/>
              <a:t>Przyborski</a:t>
            </a:r>
            <a:r>
              <a:rPr lang="de-DE" sz="1600" b="0" dirty="0"/>
              <a:t> 2022, S. 210; unter Bezug auf Mannheim)</a:t>
            </a:r>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9A80B6F1-1C8D-A34B-662A-110E915D8CA5}"/>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91FB4BE1-03D0-0363-9001-C1947743C4C5}"/>
              </a:ext>
            </a:extLst>
          </p:cNvPr>
          <p:cNvSpPr>
            <a:spLocks noGrp="1"/>
          </p:cNvSpPr>
          <p:nvPr>
            <p:ph type="sldNum" sz="quarter" idx="12"/>
          </p:nvPr>
        </p:nvSpPr>
        <p:spPr/>
        <p:txBody>
          <a:bodyPr/>
          <a:lstStyle/>
          <a:p>
            <a:fld id="{6C8FC03C-C266-4645-ABC5-645062898383}" type="slidenum">
              <a:rPr lang="de-DE" smtClean="0"/>
              <a:pPr/>
              <a:t>9</a:t>
            </a:fld>
            <a:r>
              <a:rPr lang="de-DE"/>
              <a:t> </a:t>
            </a:r>
            <a:endParaRPr lang="de-DE" dirty="0"/>
          </a:p>
        </p:txBody>
      </p:sp>
      <p:cxnSp>
        <p:nvCxnSpPr>
          <p:cNvPr id="7" name="Gerader Verbinder 6">
            <a:extLst>
              <a:ext uri="{FF2B5EF4-FFF2-40B4-BE49-F238E27FC236}">
                <a16:creationId xmlns:a16="http://schemas.microsoft.com/office/drawing/2014/main" id="{5E3DE123-C13B-80BF-C54F-2E9BDED22A44}"/>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566787918"/>
      </p:ext>
    </p:extLst>
  </p:cSld>
  <p:clrMapOvr>
    <a:masterClrMapping/>
  </p:clrMapOvr>
</p:sld>
</file>

<file path=ppt/theme/theme1.xml><?xml version="1.0" encoding="utf-8"?>
<a:theme xmlns:a="http://schemas.openxmlformats.org/drawingml/2006/main" name="PowerPoint Master RUB">
  <a:themeElements>
    <a:clrScheme name="RUB">
      <a:dk1>
        <a:sysClr val="windowText" lastClr="000000"/>
      </a:dk1>
      <a:lt1>
        <a:sysClr val="window" lastClr="FFFFFF"/>
      </a:lt1>
      <a:dk2>
        <a:srgbClr val="003560"/>
      </a:dk2>
      <a:lt2>
        <a:srgbClr val="8DAE10"/>
      </a:lt2>
      <a:accent1>
        <a:srgbClr val="FFCC00"/>
      </a:accent1>
      <a:accent2>
        <a:srgbClr val="EE7203"/>
      </a:accent2>
      <a:accent3>
        <a:srgbClr val="E6332A"/>
      </a:accent3>
      <a:accent4>
        <a:srgbClr val="B71E3F"/>
      </a:accent4>
      <a:accent5>
        <a:srgbClr val="9C5516"/>
      </a:accent5>
      <a:accent6>
        <a:srgbClr val="59211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UB_03a.potx" id="{C867D821-36E8-4CDA-B68D-4949E463F39D}" vid="{F84F8B3F-9528-42A9-B5AE-3004D541450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RUB-Pra╠êsentation-16zu9</Template>
  <TotalTime>0</TotalTime>
  <Words>3741</Words>
  <Application>Microsoft Office PowerPoint</Application>
  <PresentationFormat>Bildschirmpräsentation (16:9)</PresentationFormat>
  <Paragraphs>209</Paragraphs>
  <Slides>17</Slides>
  <Notes>14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17</vt:i4>
      </vt:variant>
    </vt:vector>
  </HeadingPairs>
  <TitlesOfParts>
    <vt:vector size="21" baseType="lpstr">
      <vt:lpstr>Arial</vt:lpstr>
      <vt:lpstr>Calibri</vt:lpstr>
      <vt:lpstr>Wingdings</vt:lpstr>
      <vt:lpstr>PowerPoint Master RUB</vt:lpstr>
      <vt:lpstr>Theorien und methoden der Kulturpsychologie</vt:lpstr>
      <vt:lpstr>Wiederholung der Vorlesungsinhalte</vt:lpstr>
      <vt:lpstr>1. Dokumentarische Methode und Kultur(-psychologie) </vt:lpstr>
      <vt:lpstr>2. Begründende Studie </vt:lpstr>
      <vt:lpstr>2. Begründende Studie </vt:lpstr>
      <vt:lpstr>3. Theor. Zugänge:  Fokus auf implizites Wissen</vt:lpstr>
      <vt:lpstr>3. Theor. Zugänge:  Konjunktives vs. kommunikatives Wissen</vt:lpstr>
      <vt:lpstr>3. Theor. Zugänge:  Konjunktives vs. kommunikatives Wissen</vt:lpstr>
      <vt:lpstr>3. Theor. Zugänge:  Konjunktiver Erfahrungsraum</vt:lpstr>
      <vt:lpstr>3. Theor. Zugänge:  Konjunktiver Erfahrungsraum </vt:lpstr>
      <vt:lpstr>3. Theor. Zugänge:  Konjunktiver Erfahrungsraum </vt:lpstr>
      <vt:lpstr>4. Methodisches Vorgehen</vt:lpstr>
      <vt:lpstr>4. Methodisches Vorgehen: Ablauf</vt:lpstr>
      <vt:lpstr>4. Methodisches Vorgehen: Ablauf</vt:lpstr>
      <vt:lpstr>4. Methodisches Vorgehen: Ablauf</vt:lpstr>
      <vt:lpstr>PowerPoint-Präsentation</vt:lpstr>
      <vt:lpstr>Literatur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Scheliga</dc:creator>
  <cp:lastModifiedBy>Marie Scheliga</cp:lastModifiedBy>
  <cp:revision>23</cp:revision>
  <dcterms:created xsi:type="dcterms:W3CDTF">2024-09-12T00:31:16Z</dcterms:created>
  <dcterms:modified xsi:type="dcterms:W3CDTF">2025-05-28T03:29:49Z</dcterms:modified>
</cp:coreProperties>
</file>