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13" r:id="rId3"/>
    <p:sldId id="440" r:id="rId4"/>
    <p:sldId id="439" r:id="rId5"/>
    <p:sldId id="438" r:id="rId6"/>
    <p:sldId id="436" r:id="rId7"/>
    <p:sldId id="434" r:id="rId8"/>
    <p:sldId id="435" r:id="rId9"/>
    <p:sldId id="404" r:id="rId10"/>
    <p:sldId id="437" r:id="rId1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5EAC40-95A6-E8E5-39EF-DBC3545F56F2}" name="thorben.hochhaus@fluidvt.rub.de" initials="t" userId="S::thorben.hochhaus@fluidvt.rub.de::c19913be-b861-4be8-9950-4cbeeecc54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8DA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5" autoAdjust="0"/>
    <p:restoredTop sz="95507" autoAdjust="0"/>
  </p:normalViewPr>
  <p:slideViewPr>
    <p:cSldViewPr snapToObjects="1">
      <p:cViewPr varScale="1">
        <p:scale>
          <a:sx n="107" d="100"/>
          <a:sy n="107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23.07.2025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011B03C-60A5-4062-A068-B414C137B5EE}" type="datetime1">
              <a:rPr lang="de-DE" smtClean="0"/>
              <a:t>23.07.2025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88" y="37757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292160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AAB37-56F3-7041-053D-849A9122E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2A91FC-5242-690C-53F8-65E092AEB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803DAE-93BC-1F20-91F1-1474F4CB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A01C-8B11-4A00-928F-C11C0F10A465}" type="datetime1">
              <a:rPr lang="de-DE" smtClean="0"/>
              <a:t>23.07.2025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5CD7D8-DEE0-A195-0598-633C46B9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6CFDC8-8CC4-91DA-26FA-654604DC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C662-290D-4319-BB33-4678BC272C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77864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33EBAC21-EA24-4DEB-9E72-67BECA244F0B}" type="datetime1">
              <a:rPr lang="de-DE" smtClean="0"/>
              <a:t>23.07.2025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ft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4540156"/>
            <a:ext cx="7560000" cy="357974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Process Design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b="2074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6480264" cy="324000"/>
          </a:xfrm>
        </p:spPr>
        <p:txBody>
          <a:bodyPr/>
          <a:lstStyle/>
          <a:p>
            <a:r>
              <a:rPr lang="de-DE" dirty="0"/>
              <a:t>Green Methanol </a:t>
            </a:r>
            <a:r>
              <a:rPr lang="de-DE" dirty="0" err="1"/>
              <a:t>Production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9013A-2F4D-FBED-C5E3-C5A3CA0C7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C0B96A-363A-9401-5630-76B0C052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76C7D79B-0150-DF91-7232-0FF4C441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802DBC0-BF12-A57B-C2FA-15B910260F0B}"/>
              </a:ext>
            </a:extLst>
          </p:cNvPr>
          <p:cNvSpPr txBox="1">
            <a:spLocks/>
          </p:cNvSpPr>
          <p:nvPr/>
        </p:nvSpPr>
        <p:spPr bwMode="auto">
          <a:xfrm>
            <a:off x="257365" y="483518"/>
            <a:ext cx="7920424" cy="4024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de-DE" dirty="0"/>
              <a:t>Bekanntgabe des Prozessbeispiels und Gruppeneinteilung: 23. Juli, 14 - 16 Uhr in IC 3/156</a:t>
            </a:r>
          </a:p>
          <a:p>
            <a:pPr lvl="2">
              <a:defRPr/>
            </a:pPr>
            <a:r>
              <a:rPr lang="de-DE" dirty="0"/>
              <a:t>Einführung Aspen Plus 04.08-07.08</a:t>
            </a:r>
          </a:p>
          <a:p>
            <a:pPr lvl="2">
              <a:defRPr/>
            </a:pPr>
            <a:r>
              <a:rPr lang="de-DE" dirty="0"/>
              <a:t>Blockveranstaltung: 07.08-15.08, ganztägig im CIP Pool </a:t>
            </a:r>
          </a:p>
        </p:txBody>
      </p:sp>
    </p:spTree>
    <p:extLst>
      <p:ext uri="{BB962C8B-B14F-4D97-AF65-F5344CB8AC3E}">
        <p14:creationId xmlns:p14="http://schemas.microsoft.com/office/powerpoint/2010/main" val="346659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491141-C311-64CB-0F26-1E46674E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F5B2D33-3166-4999-0D87-6C6247D2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E18CAF3-484B-CDC3-B6E8-D5576393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7560000" cy="3453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u="sng" dirty="0"/>
              <a:t>Advantages: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dirty="0"/>
              <a:t>Integration of renewable energy: </a:t>
            </a:r>
            <a:r>
              <a:rPr lang="en-US" sz="1200" dirty="0" err="1"/>
              <a:t>PtX</a:t>
            </a:r>
            <a:r>
              <a:rPr lang="en-US" sz="1200" dirty="0"/>
              <a:t> enables the efficient storage and use of surplus renewable energy</a:t>
            </a:r>
            <a:endParaRPr lang="de-DE" sz="1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Energy storage: </a:t>
            </a:r>
            <a:r>
              <a:rPr lang="en-US" sz="1200" dirty="0" err="1">
                <a:solidFill>
                  <a:schemeClr val="tx1"/>
                </a:solidFill>
              </a:rPr>
              <a:t>PtX</a:t>
            </a:r>
            <a:r>
              <a:rPr lang="en-US" sz="1200" dirty="0">
                <a:solidFill>
                  <a:schemeClr val="tx1"/>
                </a:solidFill>
              </a:rPr>
              <a:t> can serve as a form of </a:t>
            </a:r>
            <a:r>
              <a:rPr lang="en-US" sz="1200" dirty="0">
                <a:solidFill>
                  <a:srgbClr val="003560"/>
                </a:solidFill>
              </a:rPr>
              <a:t>long-term energy storage</a:t>
            </a:r>
            <a:endParaRPr lang="de-DE" sz="1200" dirty="0">
              <a:solidFill>
                <a:srgbClr val="003560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Flexibility: </a:t>
            </a:r>
            <a:r>
              <a:rPr lang="en-US" sz="1200" dirty="0" err="1">
                <a:solidFill>
                  <a:schemeClr val="tx1"/>
                </a:solidFill>
              </a:rPr>
              <a:t>PtX</a:t>
            </a:r>
            <a:r>
              <a:rPr lang="en-US" sz="1200" dirty="0">
                <a:solidFill>
                  <a:schemeClr val="tx1"/>
                </a:solidFill>
              </a:rPr>
              <a:t> technology can be adapted to different forms of energy, such as </a:t>
            </a:r>
            <a:r>
              <a:rPr lang="en-US" sz="1200" dirty="0"/>
              <a:t>synthetic natural gas, methanol, etc...</a:t>
            </a:r>
            <a:endParaRPr lang="de-DE" sz="12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400" u="sng" dirty="0" err="1"/>
              <a:t>Disaadvantages</a:t>
            </a:r>
            <a:r>
              <a:rPr lang="de-DE" sz="1400" u="sng" dirty="0"/>
              <a:t>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dirty="0"/>
              <a:t>Energy losses: </a:t>
            </a:r>
            <a:r>
              <a:rPr lang="en-US" sz="1200" dirty="0">
                <a:solidFill>
                  <a:schemeClr val="tx1"/>
                </a:solidFill>
              </a:rPr>
              <a:t>The conversion of electrical energy into chemical energy takes place in several steps</a:t>
            </a: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560"/>
                </a:solidFill>
              </a:rPr>
              <a:t>Infrastructure and costs</a:t>
            </a:r>
            <a:r>
              <a:rPr lang="en-US" sz="1200" dirty="0">
                <a:solidFill>
                  <a:schemeClr val="tx1"/>
                </a:solidFill>
              </a:rPr>
              <a:t>: The implementation of </a:t>
            </a:r>
            <a:r>
              <a:rPr lang="en-US" sz="1200" dirty="0" err="1">
                <a:solidFill>
                  <a:schemeClr val="tx1"/>
                </a:solidFill>
              </a:rPr>
              <a:t>PtX</a:t>
            </a:r>
            <a:r>
              <a:rPr lang="en-US" sz="1200" dirty="0">
                <a:solidFill>
                  <a:schemeClr val="tx1"/>
                </a:solidFill>
              </a:rPr>
              <a:t> projects on a large scale requires considerable investment in infrastructure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3" name="Titel 3">
            <a:extLst>
              <a:ext uri="{FF2B5EF4-FFF2-40B4-BE49-F238E27FC236}">
                <a16:creationId xmlns:a16="http://schemas.microsoft.com/office/drawing/2014/main" id="{2BEE7A33-C3ED-6E02-000C-EBD450F8002D}"/>
              </a:ext>
            </a:extLst>
          </p:cNvPr>
          <p:cNvSpPr txBox="1">
            <a:spLocks/>
          </p:cNvSpPr>
          <p:nvPr/>
        </p:nvSpPr>
        <p:spPr>
          <a:xfrm>
            <a:off x="269588" y="293285"/>
            <a:ext cx="7200823" cy="382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2400" b="1" dirty="0"/>
              <a:t>Advantages and </a:t>
            </a:r>
            <a:r>
              <a:rPr lang="de-DE" sz="2400" b="1" dirty="0" err="1"/>
              <a:t>Disadvantages</a:t>
            </a:r>
            <a:r>
              <a:rPr lang="de-DE" sz="2400" b="1" dirty="0"/>
              <a:t> Power-</a:t>
            </a:r>
            <a:r>
              <a:rPr lang="de-DE" sz="2400" b="1" dirty="0" err="1"/>
              <a:t>to</a:t>
            </a:r>
            <a:r>
              <a:rPr lang="de-DE" sz="2400" b="1" dirty="0"/>
              <a:t>-X</a:t>
            </a:r>
          </a:p>
        </p:txBody>
      </p:sp>
    </p:spTree>
    <p:extLst>
      <p:ext uri="{BB962C8B-B14F-4D97-AF65-F5344CB8AC3E}">
        <p14:creationId xmlns:p14="http://schemas.microsoft.com/office/powerpoint/2010/main" val="194863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54C5-572C-4CDD-C159-D7BCDBB2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D9CB1-B5AF-F2AC-7E9C-C0316549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1946D8-548D-891C-1F78-CC980D1B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477F3E8-4B42-D12F-C6EA-3EAB2CF8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0F41CEF5-3684-BD29-C4E5-652B92F1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7560000" cy="336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Basic </a:t>
            </a:r>
            <a:r>
              <a:rPr lang="de-DE" b="0" dirty="0" err="1"/>
              <a:t>chemical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Simple </a:t>
            </a:r>
            <a:r>
              <a:rPr lang="de-DE" b="0" dirty="0" err="1"/>
              <a:t>alcohol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Liquid at ambient </a:t>
            </a:r>
            <a:r>
              <a:rPr lang="de-DE" b="0" dirty="0" err="1"/>
              <a:t>temperature</a:t>
            </a:r>
            <a:r>
              <a:rPr lang="de-DE" b="0" dirty="0"/>
              <a:t> and </a:t>
            </a:r>
            <a:r>
              <a:rPr lang="de-DE" b="0" dirty="0" err="1"/>
              <a:t>pressure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Advantage: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Polar liquid, rapidly degradable anaerobically and </a:t>
            </a:r>
            <a:r>
              <a:rPr lang="en-US" dirty="0" err="1"/>
              <a:t>aerobicallyLow</a:t>
            </a:r>
            <a:r>
              <a:rPr lang="en-US" dirty="0"/>
              <a:t> toxicity compared to petroleum</a:t>
            </a:r>
            <a:endParaRPr lang="de-DE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8272EE3-500E-8FAC-A864-9730262D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19" y="864000"/>
            <a:ext cx="3160372" cy="20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4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DA890-F736-19A1-91DF-FF36C09B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7E898-AE99-FABF-879D-A6117E35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0BC46E-3305-CAD5-E0BC-536DFF3A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F5FF1BE-86A5-46C0-E2D7-DAFE61E2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A5AF23-F632-A158-4C6A-CA4C15D11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22" y="817261"/>
            <a:ext cx="7560000" cy="33660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/>
              <a:t>Kraftstoff für Hochleistungsmotoren mit Funkenzündung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/>
              <a:t>chemischer Rohstoff </a:t>
            </a:r>
          </a:p>
          <a:p>
            <a:pPr marL="753750" lvl="3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dirty="0"/>
              <a:t>z. B. Kunststoffindustrie, Methanol-zu-Olefin-Prozesse</a:t>
            </a: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/>
              <a:t>Chemischer Speicher: Power-</a:t>
            </a:r>
            <a:r>
              <a:rPr lang="de-DE" b="0" dirty="0" err="1"/>
              <a:t>to</a:t>
            </a:r>
            <a:r>
              <a:rPr lang="de-DE" b="0" dirty="0"/>
              <a:t>-Liquid </a:t>
            </a:r>
          </a:p>
          <a:p>
            <a:pPr marL="753750" lvl="3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b="0" dirty="0"/>
              <a:t>Dt. 2050: progn</a:t>
            </a:r>
            <a:r>
              <a:rPr lang="de-DE" dirty="0"/>
              <a:t>ostizierter</a:t>
            </a:r>
            <a:r>
              <a:rPr lang="de-DE" b="0" dirty="0"/>
              <a:t> Überschussstrom 24 TWh/a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de-DE" b="0" dirty="0"/>
              <a:t>               pot</a:t>
            </a:r>
            <a:r>
              <a:rPr lang="de-DE" dirty="0"/>
              <a:t>entielle</a:t>
            </a:r>
            <a:r>
              <a:rPr lang="de-DE" b="0" dirty="0"/>
              <a:t> </a:t>
            </a:r>
            <a:r>
              <a:rPr lang="de-DE" b="0" dirty="0" err="1"/>
              <a:t>Methanolmenge</a:t>
            </a:r>
            <a:r>
              <a:rPr lang="de-DE" b="0" dirty="0"/>
              <a:t> von 1,9 </a:t>
            </a:r>
            <a:r>
              <a:rPr lang="de-DE" b="0" dirty="0" err="1"/>
              <a:t>mio</a:t>
            </a:r>
            <a:r>
              <a:rPr lang="de-DE" b="0" dirty="0"/>
              <a:t> t/a)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5D9A91-73F7-E7D5-EDD8-8AB381DAB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" b="17991"/>
          <a:stretch/>
        </p:blipFill>
        <p:spPr>
          <a:xfrm>
            <a:off x="2483768" y="1744177"/>
            <a:ext cx="337430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FBA1-2CEC-8FAC-7FFB-37A7AF54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793B7-F6D9-A9AC-37B9-EC7D6586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B41222-4976-DA88-3E70-0A478409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925AEF9-E469-3D3C-550C-D7833AA8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DFC535-F757-E161-2E34-3173D5B8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44" y="915566"/>
            <a:ext cx="4860112" cy="34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AC87F-2581-78C7-4471-12D986DA6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43602-BAE1-D3C5-A628-00AF01A4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37869D-1E30-89CA-D96C-90F5FCFA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1682E1E4-29B8-6552-F0F9-7E23C830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5226C-E5DE-AA2A-DF19-80CA0F00D07C}"/>
              </a:ext>
            </a:extLst>
          </p:cNvPr>
          <p:cNvSpPr txBox="1">
            <a:spLocks/>
          </p:cNvSpPr>
          <p:nvPr/>
        </p:nvSpPr>
        <p:spPr bwMode="auto">
          <a:xfrm>
            <a:off x="257365" y="1141868"/>
            <a:ext cx="7920424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Power-</a:t>
            </a:r>
            <a:r>
              <a:rPr lang="de-DE" dirty="0" err="1"/>
              <a:t>To</a:t>
            </a:r>
            <a:r>
              <a:rPr lang="de-DE" dirty="0"/>
              <a:t>-Methanol</a:t>
            </a:r>
          </a:p>
          <a:p>
            <a:pPr lvl="2">
              <a:defRPr/>
            </a:pPr>
            <a:r>
              <a:rPr lang="en-US" dirty="0"/>
              <a:t>Determination of the operating parameters of all sub-processes:</a:t>
            </a:r>
            <a:endParaRPr lang="de-DE" dirty="0"/>
          </a:p>
          <a:p>
            <a:pPr lvl="3">
              <a:defRPr/>
            </a:pPr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  <a:p>
            <a:pPr lvl="3">
              <a:defRPr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  <a:p>
            <a:pPr lvl="3">
              <a:defRPr/>
            </a:pPr>
            <a:r>
              <a:rPr lang="de-DE" dirty="0" err="1"/>
              <a:t>Methanolsynthese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379563A-EF6B-D011-D21E-E8DA8870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06" y="2202515"/>
            <a:ext cx="5976664" cy="17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2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4B7E-57D2-00FC-F513-D8CF5D3F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1EDD8-2F9A-5653-2E56-1A7F0D69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F95AEA-F196-657A-4EC5-0ABF543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2512FD64-7DD6-10FB-65D0-8862223F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EF9514-4939-32F6-11CD-ECEA19717106}"/>
              </a:ext>
            </a:extLst>
          </p:cNvPr>
          <p:cNvSpPr txBox="1">
            <a:spLocks/>
          </p:cNvSpPr>
          <p:nvPr/>
        </p:nvSpPr>
        <p:spPr bwMode="auto">
          <a:xfrm>
            <a:off x="257365" y="1141868"/>
            <a:ext cx="7920424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Power-</a:t>
            </a:r>
            <a:r>
              <a:rPr lang="de-DE" dirty="0" err="1"/>
              <a:t>To</a:t>
            </a:r>
            <a:r>
              <a:rPr lang="de-DE" dirty="0"/>
              <a:t>-Methanol</a:t>
            </a:r>
          </a:p>
          <a:p>
            <a:pPr lvl="2">
              <a:defRPr/>
            </a:pPr>
            <a:r>
              <a:rPr lang="de-DE" dirty="0"/>
              <a:t>Framework </a:t>
            </a:r>
            <a:r>
              <a:rPr lang="de-DE" dirty="0" err="1"/>
              <a:t>conditions</a:t>
            </a:r>
            <a:r>
              <a:rPr lang="de-DE" dirty="0"/>
              <a:t>:</a:t>
            </a:r>
          </a:p>
          <a:p>
            <a:pPr lvl="3">
              <a:defRPr/>
            </a:pP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von 250.000 t pro Jahr</a:t>
            </a:r>
          </a:p>
          <a:p>
            <a:pPr lvl="3">
              <a:defRPr/>
            </a:pPr>
            <a:r>
              <a:rPr lang="de-DE" dirty="0"/>
              <a:t>8.500 h/a</a:t>
            </a:r>
          </a:p>
          <a:p>
            <a:pPr lvl="2">
              <a:defRPr/>
            </a:pPr>
            <a:r>
              <a:rPr lang="en-US" dirty="0"/>
              <a:t>Literature research and subsequent implementation in Aspen Plus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6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17AB-D2EA-CA5F-39C7-29651F45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6537E-045D-420A-7A63-757FC914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82C530-6511-AE20-29D2-75AE55AD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2F40B56D-8B0C-9AC3-EE22-6D68403D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7AC0CE-6960-7F20-9677-6BFD4666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97905"/>
            <a:ext cx="3095250" cy="29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7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491141-C311-64CB-0F26-1E46674E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EB7B210C-137C-CBF8-8A5A-BAEA20FE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/>
          <a:p>
            <a:r>
              <a:rPr lang="de-DE" dirty="0"/>
              <a:t>computer-</a:t>
            </a:r>
            <a:r>
              <a:rPr lang="de-DE" dirty="0" err="1"/>
              <a:t>aided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design | DME-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F40F1B-2579-E792-C126-8F03E31B9F6F}"/>
              </a:ext>
            </a:extLst>
          </p:cNvPr>
          <p:cNvSpPr txBox="1">
            <a:spLocks/>
          </p:cNvSpPr>
          <p:nvPr/>
        </p:nvSpPr>
        <p:spPr>
          <a:xfrm>
            <a:off x="299102" y="41151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Beispielprozess Power </a:t>
            </a:r>
            <a:r>
              <a:rPr lang="de-DE" dirty="0" err="1"/>
              <a:t>to</a:t>
            </a:r>
            <a:r>
              <a:rPr lang="de-DE" dirty="0"/>
              <a:t> Methanol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12C4277-AD4E-29BA-3E54-3C3561134C1B}"/>
              </a:ext>
            </a:extLst>
          </p:cNvPr>
          <p:cNvSpPr txBox="1">
            <a:spLocks/>
          </p:cNvSpPr>
          <p:nvPr/>
        </p:nvSpPr>
        <p:spPr bwMode="auto">
          <a:xfrm>
            <a:off x="257365" y="1141868"/>
            <a:ext cx="7920424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Research (07.08.2025)</a:t>
            </a:r>
          </a:p>
          <a:p>
            <a:pPr lvl="2">
              <a:defRPr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presents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07.08</a:t>
            </a:r>
          </a:p>
          <a:p>
            <a:pPr lvl="2">
              <a:defRPr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: </a:t>
            </a:r>
          </a:p>
          <a:p>
            <a:pPr lvl="3">
              <a:defRPr/>
            </a:pPr>
            <a:r>
              <a:rPr lang="en-US" dirty="0"/>
              <a:t>How should the annual production volume from the task be classified?</a:t>
            </a:r>
          </a:p>
          <a:p>
            <a:pPr lvl="3">
              <a:defRPr/>
            </a:pPr>
            <a:r>
              <a:rPr lang="en-US" dirty="0"/>
              <a:t>What is the critical component in the chain?</a:t>
            </a:r>
          </a:p>
          <a:p>
            <a:pPr lvl="3">
              <a:defRPr/>
            </a:pPr>
            <a:r>
              <a:rPr lang="en-US" dirty="0"/>
              <a:t>Which CO2 source is selected?</a:t>
            </a:r>
          </a:p>
          <a:p>
            <a:pPr lvl="3">
              <a:defRPr/>
            </a:pPr>
            <a:r>
              <a:rPr lang="en-US" dirty="0"/>
              <a:t>Which separation method for CO2 capture?</a:t>
            </a:r>
          </a:p>
          <a:p>
            <a:pPr lvl="3">
              <a:defRPr/>
            </a:pPr>
            <a:r>
              <a:rPr lang="en-US" dirty="0"/>
              <a:t>Critical evaluation of the results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5837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RUB-Pra╠êsentation-16zu9</Template>
  <TotalTime>0</TotalTime>
  <Words>379</Words>
  <Application>Microsoft Office PowerPoint</Application>
  <PresentationFormat>Bildschirmpräsentation (16:9)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PowerPoint Master RUB</vt:lpstr>
      <vt:lpstr>Green Methanol Production</vt:lpstr>
      <vt:lpstr>PowerPoint-Präsentation</vt:lpstr>
      <vt:lpstr>Beispielprozess Power to Methanol</vt:lpstr>
      <vt:lpstr>Beispielprozess Power to Methanol</vt:lpstr>
      <vt:lpstr>Beispielprozess Power to Methanol</vt:lpstr>
      <vt:lpstr>Beispielprozess Power to Methanol</vt:lpstr>
      <vt:lpstr>Beispielprozess Power to Methanol</vt:lpstr>
      <vt:lpstr>Beispielprozess Power to Methanol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Julia Riese</dc:creator>
  <cp:lastModifiedBy>Maria Polyakova</cp:lastModifiedBy>
  <cp:revision>630</cp:revision>
  <dcterms:created xsi:type="dcterms:W3CDTF">2019-04-12T09:24:20Z</dcterms:created>
  <dcterms:modified xsi:type="dcterms:W3CDTF">2025-07-23T11:50:10Z</dcterms:modified>
</cp:coreProperties>
</file>