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73" r:id="rId3"/>
    <p:sldId id="292" r:id="rId4"/>
    <p:sldId id="301" r:id="rId5"/>
    <p:sldId id="336" r:id="rId6"/>
    <p:sldId id="318" r:id="rId7"/>
    <p:sldId id="337" r:id="rId8"/>
    <p:sldId id="338" r:id="rId9"/>
    <p:sldId id="339" r:id="rId10"/>
    <p:sldId id="341" r:id="rId11"/>
    <p:sldId id="340" r:id="rId12"/>
    <p:sldId id="342" r:id="rId13"/>
    <p:sldId id="343" r:id="rId14"/>
    <p:sldId id="334" r:id="rId15"/>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3969" autoAdjust="0"/>
  </p:normalViewPr>
  <p:slideViewPr>
    <p:cSldViewPr snapToObjects="1">
      <p:cViewPr varScale="1">
        <p:scale>
          <a:sx n="88" d="100"/>
          <a:sy n="88" d="100"/>
        </p:scale>
        <p:origin x="864"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07.01.2025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0459E7-0860-EEA0-D461-C20EE440661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4A83418-911C-AFBE-77B7-2E756839522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C439B44-5635-98CB-B4D7-9868C5073C4C}"/>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A41F4F8-E998-4576-0B48-855540E175E0}"/>
              </a:ext>
            </a:extLst>
          </p:cNvPr>
          <p:cNvSpPr>
            <a:spLocks noGrp="1"/>
          </p:cNvSpPr>
          <p:nvPr>
            <p:ph type="sldNum" sz="quarter" idx="5"/>
          </p:nvPr>
        </p:nvSpPr>
        <p:spPr/>
        <p:txBody>
          <a:bodyPr/>
          <a:lstStyle/>
          <a:p>
            <a:fld id="{B9A045E6-D734-4DB2-BEE5-DF972DD20CA2}" type="slidenum">
              <a:rPr lang="de-DE" smtClean="0"/>
              <a:t>12</a:t>
            </a:fld>
            <a:endParaRPr lang="de-DE"/>
          </a:p>
        </p:txBody>
      </p:sp>
    </p:spTree>
    <p:extLst>
      <p:ext uri="{BB962C8B-B14F-4D97-AF65-F5344CB8AC3E}">
        <p14:creationId xmlns:p14="http://schemas.microsoft.com/office/powerpoint/2010/main" val="1773973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623EA-AA18-B62A-FD85-6290F696129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41B2255-0647-47F6-8856-0DC8D6F105D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57F495D-F7E6-8E9E-C959-E1FC6063357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F11C39B5-D8BE-FF67-44CC-388F968CE8EE}"/>
              </a:ext>
            </a:extLst>
          </p:cNvPr>
          <p:cNvSpPr>
            <a:spLocks noGrp="1"/>
          </p:cNvSpPr>
          <p:nvPr>
            <p:ph type="sldNum" sz="quarter" idx="5"/>
          </p:nvPr>
        </p:nvSpPr>
        <p:spPr/>
        <p:txBody>
          <a:bodyPr/>
          <a:lstStyle/>
          <a:p>
            <a:fld id="{B9A045E6-D734-4DB2-BEE5-DF972DD20CA2}" type="slidenum">
              <a:rPr lang="de-DE" smtClean="0"/>
              <a:t>13</a:t>
            </a:fld>
            <a:endParaRPr lang="de-DE"/>
          </a:p>
        </p:txBody>
      </p:sp>
    </p:spTree>
    <p:extLst>
      <p:ext uri="{BB962C8B-B14F-4D97-AF65-F5344CB8AC3E}">
        <p14:creationId xmlns:p14="http://schemas.microsoft.com/office/powerpoint/2010/main" val="1177282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333-9255-11E9-6F17-96F80FF1FF4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82CB175-73E3-D0DC-E851-DE1DF831F65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F5310CF-F9B4-9630-4449-81E3E4B2954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8CE133E-E40E-3775-850F-4249043273F1}"/>
              </a:ext>
            </a:extLst>
          </p:cNvPr>
          <p:cNvSpPr>
            <a:spLocks noGrp="1"/>
          </p:cNvSpPr>
          <p:nvPr>
            <p:ph type="sldNum" sz="quarter" idx="5"/>
          </p:nvPr>
        </p:nvSpPr>
        <p:spPr/>
        <p:txBody>
          <a:bodyPr/>
          <a:lstStyle/>
          <a:p>
            <a:fld id="{B9A045E6-D734-4DB2-BEE5-DF972DD20CA2}" type="slidenum">
              <a:rPr lang="de-DE" smtClean="0"/>
              <a:t>14</a:t>
            </a:fld>
            <a:endParaRPr lang="de-DE"/>
          </a:p>
        </p:txBody>
      </p:sp>
    </p:spTree>
    <p:extLst>
      <p:ext uri="{BB962C8B-B14F-4D97-AF65-F5344CB8AC3E}">
        <p14:creationId xmlns:p14="http://schemas.microsoft.com/office/powerpoint/2010/main" val="79514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710F-0A96-312B-0F6C-F0BA53B6B5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C3BB73-3603-5ADD-5850-45EDF11F542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A125B0-66EC-6619-006E-28FCEDE45FF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8AF2AC4-ABEC-8721-4751-14CE01125729}"/>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029069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59C364-0CA7-B179-27D1-8B434A2AE8B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B547F14-4220-9409-4706-C169E9D34D4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E81A41B-75AD-B002-7927-F847111DBEFB}"/>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2F0E2E15-1765-C092-F67E-EDF5B375199C}"/>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281404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6A14C-AE9A-FE83-3111-42C4EF9D588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FA3D69F-A020-FA71-1A72-119F80BE6C8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DA847EC-BCE0-90C8-0F82-F78C48276EC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6D44E04-0B41-B1C9-1427-D01E5B082986}"/>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23627861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53731F-3B55-BEF3-2ED7-40A602CAED7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D2C0A6B-CD2A-95C7-E2B5-EB7A32302C3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4BA2E25-C902-CD6E-3CA3-B63343EE1B3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EF8105BD-5A56-CD79-2C1D-150DE25482CD}"/>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2670830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77D73-179F-25FF-AC28-1397E3F56D6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7E6E44F-8117-BC45-6F05-536622B31A5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90F1AF8-A827-13CA-A617-7A591D26DD48}"/>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59D9D543-7359-C645-5D89-701453CA9ADB}"/>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2668090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0F31A0-58B7-CAB5-5112-CD31E9F9B69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E46411B-AF4B-62C3-4273-2B76005318C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AA1AE72-160F-154B-6D78-95C4254091D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C90E7FD4-5BCC-544D-5EB3-FE1087686CC2}"/>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3404326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056B4-3125-FAE0-6FF6-B9ED445C53E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93D3957-32D3-2A35-3089-56E63A2F2E5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C7AB555-1A19-4B04-2476-8004705558BB}"/>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55FF645-1779-79BB-C52D-09D24A18C205}"/>
              </a:ext>
            </a:extLst>
          </p:cNvPr>
          <p:cNvSpPr>
            <a:spLocks noGrp="1"/>
          </p:cNvSpPr>
          <p:nvPr>
            <p:ph type="sldNum" sz="quarter" idx="5"/>
          </p:nvPr>
        </p:nvSpPr>
        <p:spPr/>
        <p:txBody>
          <a:bodyPr/>
          <a:lstStyle/>
          <a:p>
            <a:fld id="{B9A045E6-D734-4DB2-BEE5-DF972DD20CA2}" type="slidenum">
              <a:rPr lang="de-DE" smtClean="0"/>
              <a:t>10</a:t>
            </a:fld>
            <a:endParaRPr lang="de-DE"/>
          </a:p>
        </p:txBody>
      </p:sp>
    </p:spTree>
    <p:extLst>
      <p:ext uri="{BB962C8B-B14F-4D97-AF65-F5344CB8AC3E}">
        <p14:creationId xmlns:p14="http://schemas.microsoft.com/office/powerpoint/2010/main" val="390905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7596A-6741-A4E2-C95B-4B328B5E25A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612B63-EBDC-C6E5-10C2-06830000319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E440EA3-8269-F4C8-6AC2-2461AD0731D2}"/>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AD5BCB9-13B1-19B4-666C-FD402E55BA48}"/>
              </a:ext>
            </a:extLst>
          </p:cNvPr>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9530137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007/978-3-658-37918-6_8"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hyperlink" Target="https://doi.org/10.1007/0-387-28662-4" TargetMode="External"/><Relationship Id="rId4" Type="http://schemas.openxmlformats.org/officeDocument/2006/relationships/hyperlink" Target="https://doi.org/10.1111/1467-839X.0006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11: Indigene Psychologie</a:t>
            </a:r>
          </a:p>
        </p:txBody>
      </p:sp>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a:t>Theorien und methoden der Kulturpsychologie</a:t>
            </a:r>
            <a:endParaRPr lang="de-DE" b="1" dirty="0"/>
          </a:p>
        </p:txBody>
      </p:sp>
      <p:pic>
        <p:nvPicPr>
          <p:cNvPr id="8" name="Bildplatzhalter 11" descr="Ein Bild, das Zeichnung, Entwurf, Kunst, Darstellung enthält.&#10;&#10;Automatisch generierte Beschreibung">
            <a:extLst>
              <a:ext uri="{FF2B5EF4-FFF2-40B4-BE49-F238E27FC236}">
                <a16:creationId xmlns:a16="http://schemas.microsoft.com/office/drawing/2014/main" id="{3877DFF7-119D-2DE6-162A-66CAFF8347AE}"/>
              </a:ext>
            </a:extLst>
          </p:cNvPr>
          <p:cNvPicPr>
            <a:picLocks noGrp="1" noChangeAspect="1"/>
          </p:cNvPicPr>
          <p:nvPr>
            <p:ph type="pic" sz="quarter" idx="13"/>
          </p:nvPr>
        </p:nvPicPr>
        <p:blipFill>
          <a:blip r:embed="rId2"/>
          <a:srcRect t="15934" b="15934"/>
          <a:stretch>
            <a:fillRect/>
          </a:stretch>
        </p:blipFill>
        <p:spPr>
          <a:xfrm>
            <a:off x="0" y="0"/>
            <a:ext cx="8183563" cy="3186113"/>
          </a:xfrm>
        </p:spPr>
      </p:pic>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64A78-2096-0EB7-137D-515E0ADFDDD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C4320ED-B3CC-31AB-F1B1-B1AC0BD92998}"/>
              </a:ext>
            </a:extLst>
          </p:cNvPr>
          <p:cNvSpPr>
            <a:spLocks noGrp="1"/>
          </p:cNvSpPr>
          <p:nvPr>
            <p:ph type="title"/>
          </p:nvPr>
        </p:nvSpPr>
        <p:spPr>
          <a:xfrm>
            <a:off x="567751" y="256686"/>
            <a:ext cx="7560000" cy="468000"/>
          </a:xfrm>
        </p:spPr>
        <p:txBody>
          <a:bodyPr/>
          <a:lstStyle/>
          <a:p>
            <a:pPr algn="ctr"/>
            <a:r>
              <a:rPr lang="de-DE" sz="2400" b="1" dirty="0">
                <a:solidFill>
                  <a:schemeClr val="accent3">
                    <a:lumMod val="75000"/>
                  </a:schemeClr>
                </a:solidFill>
              </a:rPr>
              <a:t>4. Kulturpsychologie und indigene Psychologie</a:t>
            </a:r>
          </a:p>
        </p:txBody>
      </p:sp>
      <p:sp>
        <p:nvSpPr>
          <p:cNvPr id="3" name="Inhaltsplatzhalter 2">
            <a:extLst>
              <a:ext uri="{FF2B5EF4-FFF2-40B4-BE49-F238E27FC236}">
                <a16:creationId xmlns:a16="http://schemas.microsoft.com/office/drawing/2014/main" id="{E1883C80-F458-56CD-43EF-C99BBB06252A}"/>
              </a:ext>
            </a:extLst>
          </p:cNvPr>
          <p:cNvSpPr>
            <a:spLocks noGrp="1"/>
          </p:cNvSpPr>
          <p:nvPr>
            <p:ph idx="1"/>
          </p:nvPr>
        </p:nvSpPr>
        <p:spPr>
          <a:xfrm>
            <a:off x="289787" y="1219540"/>
            <a:ext cx="8244472" cy="2936386"/>
          </a:xfrm>
        </p:spPr>
        <p:txBody>
          <a:bodyPr/>
          <a:lstStyle/>
          <a:p>
            <a:pPr marL="342900" indent="-342900">
              <a:buFont typeface="Arial" panose="020B0604020202020204" pitchFamily="34" charset="0"/>
              <a:buChar char="•"/>
            </a:pPr>
            <a:r>
              <a:rPr lang="de-DE" sz="2000" b="0" dirty="0"/>
              <a:t>„Die Entstehung und die seit einigen Jahrzehnten beobachtbare Verbreitung der Indigenen Psychologie weist allerdings darauf hin, dass auch die Kulturpsychologie trotz ihrer interdisziplinären und methodologisch offenen Ausrichtung sich bislang nicht erkennbar in der Lage oder willens gezeigt hat, diejenigen interkulturellen Kompetenzen zu erlangen bzw. zu vermitteln, derer es bedürfte, auch ihren eigenen Ethnozentrismus einzudämmen. </a:t>
            </a:r>
          </a:p>
          <a:p>
            <a:pPr marL="342900" indent="-342900">
              <a:buFont typeface="Arial" panose="020B0604020202020204" pitchFamily="34" charset="0"/>
              <a:buChar char="•"/>
            </a:pPr>
            <a:r>
              <a:rPr lang="de-DE" sz="2000" b="0" dirty="0"/>
              <a:t>Insofern man die Indigene Psychologie im Rahmen dieser wünschenswerten Bemühung als ein erforderliches Korrektiv betrachten kann, stehen indigen-psychologische Perspektiven der Kulturpsychologie nicht entgegen, sondern ergänzen sie.“ </a:t>
            </a:r>
            <a:r>
              <a:rPr lang="en-US" sz="2000" b="0" dirty="0"/>
              <a:t>(</a:t>
            </a:r>
            <a:r>
              <a:rPr lang="en-US" sz="2000" b="0" dirty="0" err="1"/>
              <a:t>Chakkarath</a:t>
            </a:r>
            <a:r>
              <a:rPr lang="en-US" sz="2000" b="0" dirty="0"/>
              <a:t> 2022, S. 91) </a:t>
            </a:r>
            <a:endParaRPr lang="de-DE" sz="2000" b="0" dirty="0"/>
          </a:p>
          <a:p>
            <a:pPr algn="just">
              <a:lnSpc>
                <a:spcPct val="100000"/>
              </a:lnSpc>
              <a:spcAft>
                <a:spcPts val="0"/>
              </a:spcAft>
              <a:buSzPct val="100000"/>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753B73D1-4AC1-050D-0F7F-04A8F5762D67}"/>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F172E1CA-D30A-CEE2-319A-FA2A6B134619}"/>
              </a:ext>
            </a:extLst>
          </p:cNvPr>
          <p:cNvSpPr>
            <a:spLocks noGrp="1"/>
          </p:cNvSpPr>
          <p:nvPr>
            <p:ph type="sldNum" sz="quarter" idx="12"/>
          </p:nvPr>
        </p:nvSpPr>
        <p:spPr/>
        <p:txBody>
          <a:bodyPr/>
          <a:lstStyle/>
          <a:p>
            <a:fld id="{6C8FC03C-C266-4645-ABC5-645062898383}" type="slidenum">
              <a:rPr lang="de-DE" smtClean="0"/>
              <a:pPr/>
              <a:t>10</a:t>
            </a:fld>
            <a:r>
              <a:rPr lang="de-DE"/>
              <a:t> </a:t>
            </a:r>
            <a:endParaRPr lang="de-DE" dirty="0"/>
          </a:p>
        </p:txBody>
      </p:sp>
      <p:cxnSp>
        <p:nvCxnSpPr>
          <p:cNvPr id="7" name="Gerader Verbinder 6">
            <a:extLst>
              <a:ext uri="{FF2B5EF4-FFF2-40B4-BE49-F238E27FC236}">
                <a16:creationId xmlns:a16="http://schemas.microsoft.com/office/drawing/2014/main" id="{2A59A16D-A1B5-8346-8E84-1797E1EECEC3}"/>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53419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50E1F-1748-9BC3-639B-6F59C0D9996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549C7F0-D902-EA08-3691-79185EE4230C}"/>
              </a:ext>
            </a:extLst>
          </p:cNvPr>
          <p:cNvSpPr>
            <a:spLocks noGrp="1"/>
          </p:cNvSpPr>
          <p:nvPr>
            <p:ph type="title"/>
          </p:nvPr>
        </p:nvSpPr>
        <p:spPr>
          <a:xfrm>
            <a:off x="567751" y="256686"/>
            <a:ext cx="7560000" cy="468000"/>
          </a:xfrm>
        </p:spPr>
        <p:txBody>
          <a:bodyPr/>
          <a:lstStyle/>
          <a:p>
            <a:pPr algn="ctr"/>
            <a:r>
              <a:rPr lang="de-DE" sz="2400" b="1" dirty="0">
                <a:solidFill>
                  <a:schemeClr val="accent3">
                    <a:lumMod val="75000"/>
                  </a:schemeClr>
                </a:solidFill>
              </a:rPr>
              <a:t>5. Entwicklungslinien</a:t>
            </a:r>
          </a:p>
        </p:txBody>
      </p:sp>
      <p:sp>
        <p:nvSpPr>
          <p:cNvPr id="3" name="Inhaltsplatzhalter 2">
            <a:extLst>
              <a:ext uri="{FF2B5EF4-FFF2-40B4-BE49-F238E27FC236}">
                <a16:creationId xmlns:a16="http://schemas.microsoft.com/office/drawing/2014/main" id="{E77C3573-023B-BF71-A63A-1D5CAF703AAA}"/>
              </a:ext>
            </a:extLst>
          </p:cNvPr>
          <p:cNvSpPr>
            <a:spLocks noGrp="1"/>
          </p:cNvSpPr>
          <p:nvPr>
            <p:ph idx="1"/>
          </p:nvPr>
        </p:nvSpPr>
        <p:spPr>
          <a:xfrm>
            <a:off x="289787" y="1219540"/>
            <a:ext cx="8244472" cy="2936386"/>
          </a:xfrm>
        </p:spPr>
        <p:txBody>
          <a:bodyPr/>
          <a:lstStyle/>
          <a:p>
            <a:pPr marL="342900" indent="-342900" algn="just">
              <a:buFont typeface="Arial" panose="020B0604020202020204" pitchFamily="34" charset="0"/>
              <a:buChar char="•"/>
            </a:pPr>
            <a:r>
              <a:rPr lang="de-DE" sz="2000" b="0" dirty="0"/>
              <a:t>„Der Indigenen Psychologie haftet der Charakter einer kritischen, partiell auch wissenschaftspolitischen Bewegung an. Dies hängt an der Nähe, die ihre Entwicklung und inhaltliche Stoßrichtung zu postkolonialistischen Studien haben, die in der zweiten Hälfte des 20. Jahrhunderts ihren Anfang nahmen und im Zuge der politischen Dekolonisation des Erdballs auch eine kritische Distanzierung bzw. Befreiung aus der intellektuellen und wissenschaftlichen Bevormundung durch die einstigen Kolonialmächte anregten</a:t>
            </a:r>
            <a:r>
              <a:rPr lang="en-US" sz="2000" b="0" dirty="0"/>
              <a:t>” (</a:t>
            </a:r>
            <a:r>
              <a:rPr lang="en-US" sz="2000" b="0" dirty="0" err="1"/>
              <a:t>Chakkarath</a:t>
            </a:r>
            <a:r>
              <a:rPr lang="en-US" sz="2000" b="0" dirty="0"/>
              <a:t> 2022, S. 87) </a:t>
            </a:r>
            <a:endParaRPr lang="de-DE" sz="20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972551B1-29C5-2642-E410-C389FE5BF158}"/>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35F2A4BE-E110-06D7-BF0B-A2F72415A2A8}"/>
              </a:ext>
            </a:extLst>
          </p:cNvPr>
          <p:cNvSpPr>
            <a:spLocks noGrp="1"/>
          </p:cNvSpPr>
          <p:nvPr>
            <p:ph type="sldNum" sz="quarter" idx="12"/>
          </p:nvPr>
        </p:nvSpPr>
        <p:spPr/>
        <p:txBody>
          <a:bodyPr/>
          <a:lstStyle/>
          <a:p>
            <a:fld id="{6C8FC03C-C266-4645-ABC5-645062898383}" type="slidenum">
              <a:rPr lang="de-DE" smtClean="0"/>
              <a:pPr/>
              <a:t>11</a:t>
            </a:fld>
            <a:r>
              <a:rPr lang="de-DE"/>
              <a:t> </a:t>
            </a:r>
            <a:endParaRPr lang="de-DE" dirty="0"/>
          </a:p>
        </p:txBody>
      </p:sp>
      <p:cxnSp>
        <p:nvCxnSpPr>
          <p:cNvPr id="7" name="Gerader Verbinder 6">
            <a:extLst>
              <a:ext uri="{FF2B5EF4-FFF2-40B4-BE49-F238E27FC236}">
                <a16:creationId xmlns:a16="http://schemas.microsoft.com/office/drawing/2014/main" id="{426CA593-9560-96CC-9311-889AAC39AD47}"/>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411591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8D453-11F4-6E59-52BC-FDA09246583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A4712DB-9F8D-7EF0-8109-F65B7E467880}"/>
              </a:ext>
            </a:extLst>
          </p:cNvPr>
          <p:cNvSpPr>
            <a:spLocks noGrp="1"/>
          </p:cNvSpPr>
          <p:nvPr>
            <p:ph type="title"/>
          </p:nvPr>
        </p:nvSpPr>
        <p:spPr>
          <a:xfrm>
            <a:off x="567751" y="256686"/>
            <a:ext cx="7560000" cy="468000"/>
          </a:xfrm>
        </p:spPr>
        <p:txBody>
          <a:bodyPr/>
          <a:lstStyle/>
          <a:p>
            <a:pPr algn="ctr"/>
            <a:r>
              <a:rPr lang="de-DE" sz="2400" b="1" dirty="0">
                <a:solidFill>
                  <a:schemeClr val="accent3">
                    <a:lumMod val="75000"/>
                  </a:schemeClr>
                </a:solidFill>
              </a:rPr>
              <a:t>5. Entwicklungslinien</a:t>
            </a:r>
          </a:p>
        </p:txBody>
      </p:sp>
      <p:sp>
        <p:nvSpPr>
          <p:cNvPr id="3" name="Inhaltsplatzhalter 2">
            <a:extLst>
              <a:ext uri="{FF2B5EF4-FFF2-40B4-BE49-F238E27FC236}">
                <a16:creationId xmlns:a16="http://schemas.microsoft.com/office/drawing/2014/main" id="{EB856227-11FC-C4CF-4704-B22427861758}"/>
              </a:ext>
            </a:extLst>
          </p:cNvPr>
          <p:cNvSpPr>
            <a:spLocks noGrp="1"/>
          </p:cNvSpPr>
          <p:nvPr>
            <p:ph idx="1"/>
          </p:nvPr>
        </p:nvSpPr>
        <p:spPr>
          <a:xfrm>
            <a:off x="289787" y="1219540"/>
            <a:ext cx="8244472" cy="2936386"/>
          </a:xfrm>
        </p:spPr>
        <p:txBody>
          <a:bodyPr/>
          <a:lstStyle/>
          <a:p>
            <a:pPr marL="342900" indent="-342900" algn="just">
              <a:buFont typeface="Arial" panose="020B0604020202020204" pitchFamily="34" charset="0"/>
              <a:buChar char="•"/>
            </a:pPr>
            <a:r>
              <a:rPr lang="de-DE" sz="2000" b="0" dirty="0"/>
              <a:t>„</a:t>
            </a:r>
            <a:r>
              <a:rPr lang="en-US" sz="2000" b="0" dirty="0"/>
              <a:t>In many cases, after years of following Western models, researchers felt a lack and a need for the indigenization of psychology. There was a dissatisfaction with serving as a mere test bed for psychological theories that originated in Anglo-American cultures. In many cultures of the world, researchers felt that the theories, constructs, and basic principles did not apply to them; they did not address the real psychology of the Chinese, Filipino, African, or other peoples; they paid scant attention to constructs that were central to psychological functioning in particular cultures” (Greenfield 2000, S. 226–227) </a:t>
            </a:r>
          </a:p>
          <a:p>
            <a:pPr algn="just"/>
            <a:r>
              <a:rPr lang="en-US" sz="2000" b="0" dirty="0">
                <a:sym typeface="Wingdings" panose="05000000000000000000" pitchFamily="2" charset="2"/>
              </a:rPr>
              <a:t> </a:t>
            </a:r>
            <a:r>
              <a:rPr lang="en-US" sz="2000" b="0" dirty="0" err="1">
                <a:sym typeface="Wingdings" panose="05000000000000000000" pitchFamily="2" charset="2"/>
              </a:rPr>
              <a:t>Eigentliche</a:t>
            </a:r>
            <a:r>
              <a:rPr lang="en-US" sz="2000" b="0" dirty="0">
                <a:sym typeface="Wingdings" panose="05000000000000000000" pitchFamily="2" charset="2"/>
              </a:rPr>
              <a:t> </a:t>
            </a:r>
            <a:r>
              <a:rPr lang="en-US" sz="2000" b="0" dirty="0" err="1">
                <a:sym typeface="Wingdings" panose="05000000000000000000" pitchFamily="2" charset="2"/>
              </a:rPr>
              <a:t>Reproduktion</a:t>
            </a:r>
            <a:r>
              <a:rPr lang="en-US" sz="2000" b="0" dirty="0">
                <a:sym typeface="Wingdings" panose="05000000000000000000" pitchFamily="2" charset="2"/>
              </a:rPr>
              <a:t> </a:t>
            </a:r>
            <a:r>
              <a:rPr lang="en-US" sz="2000" b="0" dirty="0" err="1">
                <a:sym typeface="Wingdings" panose="05000000000000000000" pitchFamily="2" charset="2"/>
              </a:rPr>
              <a:t>dessen</a:t>
            </a:r>
            <a:r>
              <a:rPr lang="en-US" sz="2000" b="0" dirty="0">
                <a:sym typeface="Wingdings" panose="05000000000000000000" pitchFamily="2" charset="2"/>
              </a:rPr>
              <a:t>, was </a:t>
            </a:r>
            <a:r>
              <a:rPr lang="en-US" sz="2000" b="0" dirty="0" err="1">
                <a:sym typeface="Wingdings" panose="05000000000000000000" pitchFamily="2" charset="2"/>
              </a:rPr>
              <a:t>bereits</a:t>
            </a:r>
            <a:r>
              <a:rPr lang="en-US" sz="2000" b="0" dirty="0">
                <a:sym typeface="Wingdings" panose="05000000000000000000" pitchFamily="2" charset="2"/>
              </a:rPr>
              <a:t> </a:t>
            </a:r>
            <a:r>
              <a:rPr lang="en-US" sz="2000" b="0" dirty="0" err="1">
                <a:sym typeface="Wingdings" panose="05000000000000000000" pitchFamily="2" charset="2"/>
              </a:rPr>
              <a:t>angelegt</a:t>
            </a:r>
            <a:r>
              <a:rPr lang="en-US" sz="2000" b="0" dirty="0">
                <a:sym typeface="Wingdings" panose="05000000000000000000" pitchFamily="2" charset="2"/>
              </a:rPr>
              <a:t> </a:t>
            </a:r>
            <a:r>
              <a:rPr lang="en-US" sz="2000" b="0" dirty="0" err="1">
                <a:sym typeface="Wingdings" panose="05000000000000000000" pitchFamily="2" charset="2"/>
              </a:rPr>
              <a:t>ist</a:t>
            </a:r>
            <a:r>
              <a:rPr lang="en-US" sz="2000" b="0" dirty="0">
                <a:sym typeface="Wingdings" panose="05000000000000000000" pitchFamily="2" charset="2"/>
              </a:rPr>
              <a:t> </a:t>
            </a:r>
            <a:endParaRPr lang="de-DE" sz="20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F833A845-A757-E19D-6FC2-46F3A897F56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F933FC34-4930-5402-25C7-820A5493091C}"/>
              </a:ext>
            </a:extLst>
          </p:cNvPr>
          <p:cNvSpPr>
            <a:spLocks noGrp="1"/>
          </p:cNvSpPr>
          <p:nvPr>
            <p:ph type="sldNum" sz="quarter" idx="12"/>
          </p:nvPr>
        </p:nvSpPr>
        <p:spPr/>
        <p:txBody>
          <a:bodyPr/>
          <a:lstStyle/>
          <a:p>
            <a:fld id="{6C8FC03C-C266-4645-ABC5-645062898383}" type="slidenum">
              <a:rPr lang="de-DE" smtClean="0"/>
              <a:pPr/>
              <a:t>12</a:t>
            </a:fld>
            <a:r>
              <a:rPr lang="de-DE"/>
              <a:t> </a:t>
            </a:r>
            <a:endParaRPr lang="de-DE" dirty="0"/>
          </a:p>
        </p:txBody>
      </p:sp>
      <p:cxnSp>
        <p:nvCxnSpPr>
          <p:cNvPr id="7" name="Gerader Verbinder 6">
            <a:extLst>
              <a:ext uri="{FF2B5EF4-FFF2-40B4-BE49-F238E27FC236}">
                <a16:creationId xmlns:a16="http://schemas.microsoft.com/office/drawing/2014/main" id="{E7DC6C30-9539-912A-6F86-FF027BCB43C9}"/>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47965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D6D4B-713D-014A-75EE-E0C1833A773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11FC40F-427C-BBF6-92C8-54ECBF8F1580}"/>
              </a:ext>
            </a:extLst>
          </p:cNvPr>
          <p:cNvSpPr>
            <a:spLocks noGrp="1"/>
          </p:cNvSpPr>
          <p:nvPr>
            <p:ph type="title"/>
          </p:nvPr>
        </p:nvSpPr>
        <p:spPr>
          <a:xfrm>
            <a:off x="567751" y="256686"/>
            <a:ext cx="7560000" cy="468000"/>
          </a:xfrm>
        </p:spPr>
        <p:txBody>
          <a:bodyPr/>
          <a:lstStyle/>
          <a:p>
            <a:pPr algn="ctr"/>
            <a:r>
              <a:rPr lang="de-DE" sz="2400" b="1" dirty="0">
                <a:solidFill>
                  <a:schemeClr val="accent3">
                    <a:lumMod val="75000"/>
                  </a:schemeClr>
                </a:solidFill>
              </a:rPr>
              <a:t>5. Entwicklungslinien</a:t>
            </a:r>
          </a:p>
        </p:txBody>
      </p:sp>
      <p:sp>
        <p:nvSpPr>
          <p:cNvPr id="3" name="Inhaltsplatzhalter 2">
            <a:extLst>
              <a:ext uri="{FF2B5EF4-FFF2-40B4-BE49-F238E27FC236}">
                <a16:creationId xmlns:a16="http://schemas.microsoft.com/office/drawing/2014/main" id="{9B247AEF-05AD-8B57-FA2E-3A844184BBB4}"/>
              </a:ext>
            </a:extLst>
          </p:cNvPr>
          <p:cNvSpPr>
            <a:spLocks noGrp="1"/>
          </p:cNvSpPr>
          <p:nvPr>
            <p:ph idx="1"/>
          </p:nvPr>
        </p:nvSpPr>
        <p:spPr>
          <a:xfrm>
            <a:off x="289787" y="1219540"/>
            <a:ext cx="8244472" cy="2936386"/>
          </a:xfrm>
        </p:spPr>
        <p:txBody>
          <a:bodyPr/>
          <a:lstStyle/>
          <a:p>
            <a:pPr marL="342900" indent="-342900" algn="just">
              <a:buFont typeface="Arial" panose="020B0604020202020204" pitchFamily="34" charset="0"/>
              <a:buChar char="•"/>
            </a:pPr>
            <a:r>
              <a:rPr lang="de-DE" sz="2000" b="0" dirty="0"/>
              <a:t>„Die indigenen Merkmale der westlichen Psychologie zeigen sich auch darin, dass ihre Fragestellungen und Antworten von vorwiegend ‚weißen‘, größtenteils an westlichen Universitäten tätigen, vorrangig mit westlichen Sprachen und Wissenschaftsdiskursen vertrauten </a:t>
            </a:r>
            <a:r>
              <a:rPr lang="de-DE" sz="2000" b="0" dirty="0" err="1"/>
              <a:t>Forscher:innen</a:t>
            </a:r>
            <a:r>
              <a:rPr lang="de-DE" sz="2000" b="0" dirty="0"/>
              <a:t> in kulturellen Kontexten und Gesellschaften entwickelt wurden, die für die Entwicklungskontexte, Lebensbedingungen und Problemlagen der restlichen Welt nicht als repräsentativ gelten können.</a:t>
            </a:r>
            <a:r>
              <a:rPr lang="en-US" sz="2000" b="0" dirty="0"/>
              <a:t>” (</a:t>
            </a:r>
            <a:r>
              <a:rPr lang="en-US" sz="2000" b="0" dirty="0" err="1"/>
              <a:t>Chakkarath</a:t>
            </a:r>
            <a:r>
              <a:rPr lang="en-US" sz="2000" b="0" dirty="0"/>
              <a:t> 2022, S. 87) </a:t>
            </a:r>
            <a:endParaRPr lang="de-DE" sz="20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FC2992FB-A43F-F7EB-C1E0-C52AAA39A09D}"/>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6A9DDC33-1909-8303-8BF9-C865E565CE79}"/>
              </a:ext>
            </a:extLst>
          </p:cNvPr>
          <p:cNvSpPr>
            <a:spLocks noGrp="1"/>
          </p:cNvSpPr>
          <p:nvPr>
            <p:ph type="sldNum" sz="quarter" idx="12"/>
          </p:nvPr>
        </p:nvSpPr>
        <p:spPr/>
        <p:txBody>
          <a:bodyPr/>
          <a:lstStyle/>
          <a:p>
            <a:fld id="{6C8FC03C-C266-4645-ABC5-645062898383}" type="slidenum">
              <a:rPr lang="de-DE" smtClean="0"/>
              <a:pPr/>
              <a:t>13</a:t>
            </a:fld>
            <a:r>
              <a:rPr lang="de-DE"/>
              <a:t> </a:t>
            </a:r>
            <a:endParaRPr lang="de-DE" dirty="0"/>
          </a:p>
        </p:txBody>
      </p:sp>
      <p:cxnSp>
        <p:nvCxnSpPr>
          <p:cNvPr id="7" name="Gerader Verbinder 6">
            <a:extLst>
              <a:ext uri="{FF2B5EF4-FFF2-40B4-BE49-F238E27FC236}">
                <a16:creationId xmlns:a16="http://schemas.microsoft.com/office/drawing/2014/main" id="{70B963C2-13E9-1615-F653-6700A9264CC4}"/>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681393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CC7C3-A802-AD00-5A39-96A457A57F1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064816D-5AEF-0063-BAE2-7C4E6DC701E9}"/>
              </a:ext>
            </a:extLst>
          </p:cNvPr>
          <p:cNvSpPr>
            <a:spLocks noGrp="1"/>
          </p:cNvSpPr>
          <p:nvPr>
            <p:ph type="title"/>
          </p:nvPr>
        </p:nvSpPr>
        <p:spPr>
          <a:xfrm>
            <a:off x="567751" y="323332"/>
            <a:ext cx="7560000" cy="468000"/>
          </a:xfrm>
        </p:spPr>
        <p:txBody>
          <a:bodyPr/>
          <a:lstStyle/>
          <a:p>
            <a:pPr algn="ctr"/>
            <a:r>
              <a:rPr lang="de-DE" sz="3200" b="1" dirty="0">
                <a:solidFill>
                  <a:schemeClr val="accent3">
                    <a:lumMod val="75000"/>
                  </a:schemeClr>
                </a:solidFill>
              </a:rPr>
              <a:t>Literatur</a:t>
            </a:r>
          </a:p>
        </p:txBody>
      </p:sp>
      <p:sp>
        <p:nvSpPr>
          <p:cNvPr id="3" name="Inhaltsplatzhalter 2">
            <a:extLst>
              <a:ext uri="{FF2B5EF4-FFF2-40B4-BE49-F238E27FC236}">
                <a16:creationId xmlns:a16="http://schemas.microsoft.com/office/drawing/2014/main" id="{82E793A9-D41E-79D9-F723-854B057F4010}"/>
              </a:ext>
            </a:extLst>
          </p:cNvPr>
          <p:cNvSpPr>
            <a:spLocks noGrp="1"/>
          </p:cNvSpPr>
          <p:nvPr>
            <p:ph idx="1"/>
          </p:nvPr>
        </p:nvSpPr>
        <p:spPr>
          <a:xfrm>
            <a:off x="324000" y="1183817"/>
            <a:ext cx="8244472" cy="2936386"/>
          </a:xfrm>
        </p:spPr>
        <p:txBody>
          <a:bodyPr/>
          <a:lstStyle/>
          <a:p>
            <a:r>
              <a:rPr lang="de-DE" sz="1600" b="0" dirty="0" err="1"/>
              <a:t>Chakkarath</a:t>
            </a:r>
            <a:r>
              <a:rPr lang="de-DE" sz="1600" b="0" dirty="0"/>
              <a:t>, P. (2022). Die indigen-psychologische Perspektive. In U. </a:t>
            </a:r>
            <a:r>
              <a:rPr lang="de-DE" sz="1600" b="0" dirty="0" err="1"/>
              <a:t>Wolfradt</a:t>
            </a:r>
            <a:r>
              <a:rPr lang="de-DE" sz="1600" b="0" dirty="0"/>
              <a:t>, L. </a:t>
            </a:r>
            <a:r>
              <a:rPr lang="de-DE" sz="1600" b="0" dirty="0" err="1"/>
              <a:t>Allolio-Näcke</a:t>
            </a:r>
            <a:r>
              <a:rPr lang="de-DE" sz="1600" b="0" dirty="0"/>
              <a:t> &amp; P. S. Ruppel (Hrsg.), Kulturpsychologie – Eine Einführung (S. 83–92). Wiesbaden: Springer. DOI: </a:t>
            </a:r>
            <a:r>
              <a:rPr lang="de-DE" sz="1600" b="0" dirty="0">
                <a:hlinkClick r:id="rId3"/>
              </a:rPr>
              <a:t>https://doi.org/10.1007/978-3-658-37918-6_8</a:t>
            </a:r>
            <a:r>
              <a:rPr lang="de-DE" sz="1600" b="0" dirty="0"/>
              <a:t> </a:t>
            </a:r>
          </a:p>
          <a:p>
            <a:r>
              <a:rPr lang="en-US" sz="1600" b="0" dirty="0"/>
              <a:t>Greenfield, P. M. (2000). Three approaches to the psychology of culture: Where do they come from? Where can they go?. Asian Journal of Social Psychology, 3(3), 223-240. DOI: </a:t>
            </a:r>
            <a:r>
              <a:rPr lang="en-US" sz="1600" b="0" dirty="0">
                <a:hlinkClick r:id="rId4"/>
              </a:rPr>
              <a:t>https://doi.org/10.1111/1467-839X.00066</a:t>
            </a:r>
            <a:r>
              <a:rPr lang="en-US" sz="1600" b="0" dirty="0"/>
              <a:t> </a:t>
            </a:r>
          </a:p>
          <a:p>
            <a:r>
              <a:rPr lang="en-US" sz="1600" b="0" dirty="0"/>
              <a:t>Kim, U. &amp; Berry, J. (1993) (</a:t>
            </a:r>
            <a:r>
              <a:rPr lang="en-US" sz="1600" b="0" dirty="0" err="1"/>
              <a:t>Hrsg</a:t>
            </a:r>
            <a:r>
              <a:rPr lang="en-US" sz="1600" b="0" dirty="0"/>
              <a:t>.). Indigenous psychologies: Research and experience in cultural context. Thousand Oaks, CA: Sage.</a:t>
            </a:r>
          </a:p>
          <a:p>
            <a:r>
              <a:rPr lang="en-US" sz="1600" b="0" dirty="0"/>
              <a:t>Kim, U., Yang, K.-S., &amp; Hwang, K.-K. (2006). Contributions to Indigenous and Cultural Psychology: Understanding People in Context. In U. Kim, K.-S. Yang &amp; K.-K. Hwang (</a:t>
            </a:r>
            <a:r>
              <a:rPr lang="en-US" sz="1600" b="0" dirty="0" err="1"/>
              <a:t>Hrsg</a:t>
            </a:r>
            <a:r>
              <a:rPr lang="en-US" sz="1600" b="0" dirty="0"/>
              <a:t>.), Indigenous and cultural psychology: Understanding people in context </a:t>
            </a:r>
            <a:r>
              <a:rPr lang="de-DE" sz="1600" b="0" dirty="0"/>
              <a:t>(S. 3–25)</a:t>
            </a:r>
            <a:r>
              <a:rPr lang="en-US" sz="1600" b="0" dirty="0"/>
              <a:t>. New York, NY: Springer. DOI: </a:t>
            </a:r>
            <a:r>
              <a:rPr lang="en-US" sz="1600" b="0" dirty="0">
                <a:hlinkClick r:id="rId5"/>
              </a:rPr>
              <a:t>https://doi.org/10.1007/0-387-28662-4</a:t>
            </a:r>
            <a:r>
              <a:rPr lang="en-US" sz="1600" b="0" dirty="0"/>
              <a:t> </a:t>
            </a: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7EAC7BC-EF82-744D-3F6A-BCEA4B431BB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9BCB026-6168-5BC6-9AD1-836AFBE06F29}"/>
              </a:ext>
            </a:extLst>
          </p:cNvPr>
          <p:cNvSpPr>
            <a:spLocks noGrp="1"/>
          </p:cNvSpPr>
          <p:nvPr>
            <p:ph type="sldNum" sz="quarter" idx="12"/>
          </p:nvPr>
        </p:nvSpPr>
        <p:spPr/>
        <p:txBody>
          <a:bodyPr/>
          <a:lstStyle/>
          <a:p>
            <a:fld id="{6C8FC03C-C266-4645-ABC5-645062898383}" type="slidenum">
              <a:rPr lang="de-DE" smtClean="0"/>
              <a:pPr/>
              <a:t>14</a:t>
            </a:fld>
            <a:r>
              <a:rPr lang="de-DE"/>
              <a:t> </a:t>
            </a:r>
            <a:endParaRPr lang="de-DE" dirty="0"/>
          </a:p>
        </p:txBody>
      </p:sp>
      <p:cxnSp>
        <p:nvCxnSpPr>
          <p:cNvPr id="7" name="Gerader Verbinder 6">
            <a:extLst>
              <a:ext uri="{FF2B5EF4-FFF2-40B4-BE49-F238E27FC236}">
                <a16:creationId xmlns:a16="http://schemas.microsoft.com/office/drawing/2014/main" id="{2035FF47-AFF9-69D2-B66C-6DDA62E97D84}"/>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83696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accent3">
                    <a:lumMod val="75000"/>
                  </a:schemeClr>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89502" y="1401594"/>
            <a:ext cx="7560000" cy="2936386"/>
          </a:xfrm>
        </p:spPr>
        <p:txBody>
          <a:bodyPr/>
          <a:lstStyle/>
          <a:p>
            <a:pPr marL="457200" indent="-457200">
              <a:buFont typeface="+mj-lt"/>
              <a:buAutoNum type="arabicPeriod"/>
            </a:pPr>
            <a:r>
              <a:rPr lang="de-DE" sz="2000" b="0" dirty="0"/>
              <a:t>Definition</a:t>
            </a:r>
          </a:p>
          <a:p>
            <a:pPr marL="457200" indent="-457200">
              <a:buFont typeface="+mj-lt"/>
              <a:buAutoNum type="arabicPeriod"/>
            </a:pPr>
            <a:r>
              <a:rPr lang="de-DE" sz="2000" b="0" dirty="0"/>
              <a:t>10 Charakteristiken einer indigenen Psychologie</a:t>
            </a:r>
          </a:p>
          <a:p>
            <a:pPr marL="457200" indent="-457200">
              <a:buFont typeface="+mj-lt"/>
              <a:buAutoNum type="arabicPeriod"/>
            </a:pPr>
            <a:r>
              <a:rPr lang="de-DE" sz="2000" b="0" dirty="0"/>
              <a:t>Indigen-psychologische Theorien als Gegenstandsbereich </a:t>
            </a:r>
          </a:p>
          <a:p>
            <a:pPr marL="457200" indent="-457200">
              <a:buFont typeface="+mj-lt"/>
              <a:buAutoNum type="arabicPeriod"/>
            </a:pPr>
            <a:r>
              <a:rPr lang="de-DE" sz="2000" b="0" dirty="0"/>
              <a:t>Kulturpsychologie und indigene Psychologie</a:t>
            </a:r>
          </a:p>
          <a:p>
            <a:pPr marL="457200" indent="-457200">
              <a:buFont typeface="+mj-lt"/>
              <a:buAutoNum type="arabicPeriod"/>
            </a:pPr>
            <a:r>
              <a:rPr lang="de-DE" sz="2000" b="0" dirty="0"/>
              <a:t>Entwicklungslinien</a:t>
            </a:r>
          </a:p>
          <a:p>
            <a:pPr marL="342900" indent="-342900" algn="just">
              <a:lnSpc>
                <a:spcPct val="100000"/>
              </a:lnSpc>
              <a:buSzPct val="100000"/>
              <a:buFont typeface="+mj-lt"/>
              <a:buAutoNum type="arabicPeriod"/>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a:xfrm>
            <a:off x="467999" y="396000"/>
            <a:ext cx="8225795" cy="468000"/>
          </a:xfrm>
        </p:spPr>
        <p:txBody>
          <a:bodyPr/>
          <a:lstStyle/>
          <a:p>
            <a:pPr algn="ctr"/>
            <a:r>
              <a:rPr lang="de-DE" sz="2400" b="1" dirty="0">
                <a:solidFill>
                  <a:schemeClr val="accent3">
                    <a:lumMod val="75000"/>
                  </a:schemeClr>
                </a:solidFill>
              </a:rPr>
              <a:t>1. Definition</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449323" y="1411955"/>
            <a:ext cx="8244472" cy="2936386"/>
          </a:xfrm>
        </p:spPr>
        <p:txBody>
          <a:bodyPr/>
          <a:lstStyle/>
          <a:p>
            <a:pPr marL="285750" indent="-285750">
              <a:buFont typeface="Wingdings" panose="05000000000000000000" pitchFamily="2" charset="2"/>
              <a:buChar char="Ø"/>
            </a:pPr>
            <a:r>
              <a:rPr lang="en-US" sz="2000" b="0" dirty="0"/>
              <a:t>Indigene </a:t>
            </a:r>
            <a:r>
              <a:rPr lang="en-US" sz="2000" b="0" dirty="0" err="1"/>
              <a:t>Psychologie</a:t>
            </a:r>
            <a:r>
              <a:rPr lang="en-US" sz="2000" b="0" dirty="0"/>
              <a:t> </a:t>
            </a:r>
            <a:r>
              <a:rPr lang="en-US" sz="2000" b="0" dirty="0" err="1"/>
              <a:t>als</a:t>
            </a:r>
            <a:r>
              <a:rPr lang="en-US" sz="2000" b="0" dirty="0"/>
              <a:t> </a:t>
            </a:r>
            <a:r>
              <a:rPr lang="de-DE" sz="2000" b="0" dirty="0"/>
              <a:t>„</a:t>
            </a:r>
            <a:r>
              <a:rPr lang="en-US" sz="2000" b="0" dirty="0"/>
              <a:t>the scientific study of human behavior or mind that is native, that is not transported from other regions, and that is designed for its people” (</a:t>
            </a:r>
            <a:r>
              <a:rPr lang="en-US" sz="2000" b="0" dirty="0" err="1"/>
              <a:t>Uichol</a:t>
            </a:r>
            <a:r>
              <a:rPr lang="en-US" sz="2000" b="0" dirty="0"/>
              <a:t> Kim &amp; John Berry 1993, S. 2)</a:t>
            </a:r>
          </a:p>
          <a:p>
            <a:pPr marL="285750" indent="-285750">
              <a:buFont typeface="Wingdings" panose="05000000000000000000" pitchFamily="2" charset="2"/>
              <a:buChar char="Ø"/>
            </a:pPr>
            <a:r>
              <a:rPr lang="de-DE" sz="2000" b="0" dirty="0"/>
              <a:t>„Unter ‚Indigener Psychologie‘ wird eine Forschungsausrichtung verstanden, die psychologische Theorien und darauf basierende Untersuchungs- und Behandlungspraktiken in ihrer Kulturabhängigkeit und damit einhergehend begrenzten Reichweite betrachtet.“ (</a:t>
            </a:r>
            <a:r>
              <a:rPr lang="de-DE" sz="2000" b="0" dirty="0" err="1"/>
              <a:t>Pradeep</a:t>
            </a:r>
            <a:r>
              <a:rPr lang="de-DE" sz="2000" b="0" dirty="0"/>
              <a:t> </a:t>
            </a:r>
            <a:r>
              <a:rPr lang="de-DE" sz="2000" b="0" dirty="0" err="1"/>
              <a:t>Chakkarath</a:t>
            </a:r>
            <a:r>
              <a:rPr lang="de-DE" sz="2000" b="0" dirty="0"/>
              <a:t> 2022, S. 83)</a:t>
            </a: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
        <p:nvSpPr>
          <p:cNvPr id="9" name="Textfeld 8">
            <a:extLst>
              <a:ext uri="{FF2B5EF4-FFF2-40B4-BE49-F238E27FC236}">
                <a16:creationId xmlns:a16="http://schemas.microsoft.com/office/drawing/2014/main" id="{8B500E12-E306-EB6A-5602-008B5A398761}"/>
              </a:ext>
            </a:extLst>
          </p:cNvPr>
          <p:cNvSpPr txBox="1"/>
          <p:nvPr/>
        </p:nvSpPr>
        <p:spPr>
          <a:xfrm>
            <a:off x="292357" y="1170339"/>
            <a:ext cx="8587173" cy="2376264"/>
          </a:xfrm>
          <a:prstGeom prst="rect">
            <a:avLst/>
          </a:prstGeom>
          <a:noFill/>
          <a:ln w="19050">
            <a:solidFill>
              <a:schemeClr val="tx2"/>
            </a:solidFill>
          </a:ln>
        </p:spPr>
        <p:txBody>
          <a:bodyPr wrap="square" rtlCol="0">
            <a:spAutoFit/>
          </a:bodyPr>
          <a:lstStyle/>
          <a:p>
            <a:endParaRPr lang="de-DE" dirty="0"/>
          </a:p>
        </p:txBody>
      </p: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0FA-280D-B4D7-FC2E-4D5AF6A2ADC0}"/>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4B6DADE4-A174-931C-BF67-0D2088EAE836}"/>
              </a:ext>
            </a:extLst>
          </p:cNvPr>
          <p:cNvSpPr>
            <a:spLocks noGrp="1"/>
          </p:cNvSpPr>
          <p:nvPr>
            <p:ph idx="1"/>
          </p:nvPr>
        </p:nvSpPr>
        <p:spPr>
          <a:xfrm>
            <a:off x="450000" y="1278664"/>
            <a:ext cx="8244472" cy="2936386"/>
          </a:xfrm>
        </p:spPr>
        <p:txBody>
          <a:bodyPr/>
          <a:lstStyle/>
          <a:p>
            <a:pPr algn="just">
              <a:lnSpc>
                <a:spcPct val="100000"/>
              </a:lnSpc>
              <a:spcAft>
                <a:spcPts val="0"/>
              </a:spcAft>
              <a:buSzPct val="100000"/>
            </a:pPr>
            <a:endParaRPr lang="de-DE" sz="1400" b="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6A1BCEE-1A6E-645B-6B18-DC51BB4CC9D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74163D-1178-898D-65DB-43B4283835DA}"/>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pic>
        <p:nvPicPr>
          <p:cNvPr id="10" name="Grafik 9">
            <a:extLst>
              <a:ext uri="{FF2B5EF4-FFF2-40B4-BE49-F238E27FC236}">
                <a16:creationId xmlns:a16="http://schemas.microsoft.com/office/drawing/2014/main" id="{16922FC3-ABAD-ECB8-F35B-1F6E8325DD53}"/>
              </a:ext>
            </a:extLst>
          </p:cNvPr>
          <p:cNvPicPr>
            <a:picLocks noChangeAspect="1"/>
          </p:cNvPicPr>
          <p:nvPr/>
        </p:nvPicPr>
        <p:blipFill>
          <a:blip r:embed="rId3"/>
          <a:stretch>
            <a:fillRect/>
          </a:stretch>
        </p:blipFill>
        <p:spPr>
          <a:xfrm>
            <a:off x="0" y="0"/>
            <a:ext cx="9144000" cy="5116968"/>
          </a:xfrm>
          <a:prstGeom prst="rect">
            <a:avLst/>
          </a:prstGeom>
        </p:spPr>
      </p:pic>
    </p:spTree>
    <p:extLst>
      <p:ext uri="{BB962C8B-B14F-4D97-AF65-F5344CB8AC3E}">
        <p14:creationId xmlns:p14="http://schemas.microsoft.com/office/powerpoint/2010/main" val="22314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3DB4D9-9E5E-5998-C647-BB6074F8DC65}"/>
            </a:ext>
          </a:extLst>
        </p:cNvPr>
        <p:cNvGrpSpPr/>
        <p:nvPr/>
      </p:nvGrpSpPr>
      <p:grpSpPr>
        <a:xfrm>
          <a:off x="0" y="0"/>
          <a:ext cx="0" cy="0"/>
          <a:chOff x="0" y="0"/>
          <a:chExt cx="0" cy="0"/>
        </a:xfrm>
      </p:grpSpPr>
      <p:sp>
        <p:nvSpPr>
          <p:cNvPr id="3" name="Inhaltsplatzhalter 2">
            <a:extLst>
              <a:ext uri="{FF2B5EF4-FFF2-40B4-BE49-F238E27FC236}">
                <a16:creationId xmlns:a16="http://schemas.microsoft.com/office/drawing/2014/main" id="{E180C757-ACC3-311B-BB67-66F02AA89E52}"/>
              </a:ext>
            </a:extLst>
          </p:cNvPr>
          <p:cNvSpPr>
            <a:spLocks noGrp="1"/>
          </p:cNvSpPr>
          <p:nvPr>
            <p:ph idx="1"/>
          </p:nvPr>
        </p:nvSpPr>
        <p:spPr>
          <a:xfrm>
            <a:off x="450000" y="1278664"/>
            <a:ext cx="8244472" cy="2936386"/>
          </a:xfrm>
        </p:spPr>
        <p:txBody>
          <a:bodyPr/>
          <a:lstStyle/>
          <a:p>
            <a:pPr algn="just">
              <a:lnSpc>
                <a:spcPct val="100000"/>
              </a:lnSpc>
              <a:spcAft>
                <a:spcPts val="0"/>
              </a:spcAft>
              <a:buSzPct val="100000"/>
            </a:pPr>
            <a:endParaRPr lang="de-DE" sz="1400" b="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25A2C79D-40E0-BEFB-97F8-AE589F5E88BF}"/>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9CB3C48-2771-DE78-E2A8-0EF849C2671E}"/>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pic>
        <p:nvPicPr>
          <p:cNvPr id="6" name="Grafik 5">
            <a:extLst>
              <a:ext uri="{FF2B5EF4-FFF2-40B4-BE49-F238E27FC236}">
                <a16:creationId xmlns:a16="http://schemas.microsoft.com/office/drawing/2014/main" id="{F7EB4F41-C332-BFBC-290B-160DFE689F51}"/>
              </a:ext>
            </a:extLst>
          </p:cNvPr>
          <p:cNvPicPr>
            <a:picLocks noChangeAspect="1"/>
          </p:cNvPicPr>
          <p:nvPr/>
        </p:nvPicPr>
        <p:blipFill>
          <a:blip r:embed="rId3"/>
          <a:stretch>
            <a:fillRect/>
          </a:stretch>
        </p:blipFill>
        <p:spPr>
          <a:xfrm>
            <a:off x="-22068" y="-64275"/>
            <a:ext cx="9418603" cy="5272049"/>
          </a:xfrm>
          <a:prstGeom prst="rect">
            <a:avLst/>
          </a:prstGeom>
        </p:spPr>
      </p:pic>
    </p:spTree>
    <p:extLst>
      <p:ext uri="{BB962C8B-B14F-4D97-AF65-F5344CB8AC3E}">
        <p14:creationId xmlns:p14="http://schemas.microsoft.com/office/powerpoint/2010/main" val="2369617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65146-B5DD-7B06-3FE7-0E68816A609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4F27F65-0BA1-FD64-15DD-941AA895C24C}"/>
              </a:ext>
            </a:extLst>
          </p:cNvPr>
          <p:cNvSpPr>
            <a:spLocks noGrp="1"/>
          </p:cNvSpPr>
          <p:nvPr>
            <p:ph type="title"/>
          </p:nvPr>
        </p:nvSpPr>
        <p:spPr>
          <a:xfrm>
            <a:off x="567751" y="167812"/>
            <a:ext cx="7560000" cy="468000"/>
          </a:xfrm>
        </p:spPr>
        <p:txBody>
          <a:bodyPr/>
          <a:lstStyle/>
          <a:p>
            <a:pPr algn="ctr"/>
            <a:r>
              <a:rPr lang="de-DE" sz="2400" b="1" dirty="0">
                <a:solidFill>
                  <a:schemeClr val="accent3">
                    <a:lumMod val="75000"/>
                  </a:schemeClr>
                </a:solidFill>
              </a:rPr>
              <a:t>3. Indigen-psychologische Theorien als Gegenstandsbereich</a:t>
            </a:r>
          </a:p>
        </p:txBody>
      </p:sp>
      <p:sp>
        <p:nvSpPr>
          <p:cNvPr id="3" name="Inhaltsplatzhalter 2">
            <a:extLst>
              <a:ext uri="{FF2B5EF4-FFF2-40B4-BE49-F238E27FC236}">
                <a16:creationId xmlns:a16="http://schemas.microsoft.com/office/drawing/2014/main" id="{1470A188-F74C-E610-2496-2F26422C54A3}"/>
              </a:ext>
            </a:extLst>
          </p:cNvPr>
          <p:cNvSpPr>
            <a:spLocks noGrp="1"/>
          </p:cNvSpPr>
          <p:nvPr>
            <p:ph idx="1"/>
          </p:nvPr>
        </p:nvSpPr>
        <p:spPr>
          <a:xfrm>
            <a:off x="289787" y="1219540"/>
            <a:ext cx="8244472" cy="2936386"/>
          </a:xfrm>
        </p:spPr>
        <p:txBody>
          <a:bodyPr/>
          <a:lstStyle/>
          <a:p>
            <a:pPr marL="285750" indent="-285750">
              <a:buFont typeface="Arial" panose="020B0604020202020204" pitchFamily="34" charset="0"/>
              <a:buChar char="•"/>
            </a:pPr>
            <a:r>
              <a:rPr lang="de-DE" sz="1800" b="0" dirty="0"/>
              <a:t>dazu gehören u.a. Entwicklung, Struktur, Funktion und Regulation von Kognitionen, Emotionen, Motivationen, Einstellungen und Verhalten wie auch mit alledem zusammenhängende Konzepte (z.B. Bewusstsein, Geist, Verstand, Subjektivität, Persönlichkeit, Autonomie oder Verantwortlichkeit)  (vgl. </a:t>
            </a:r>
            <a:r>
              <a:rPr lang="de-DE" sz="1800" b="0" dirty="0" err="1"/>
              <a:t>Chakkarath</a:t>
            </a:r>
            <a:r>
              <a:rPr lang="de-DE" sz="1800" b="0" dirty="0"/>
              <a:t> 2022, S. 84)</a:t>
            </a:r>
          </a:p>
          <a:p>
            <a:pPr marL="285750" indent="-285750">
              <a:buFont typeface="Arial" panose="020B0604020202020204" pitchFamily="34" charset="0"/>
              <a:buChar char="•"/>
            </a:pPr>
            <a:r>
              <a:rPr lang="de-DE" sz="1800" b="0" dirty="0"/>
              <a:t>hinzu kommen Anschauungen zu psychischer Gesundheit, seelischen Erkrankungen, idealer geistiger Entwicklung und darauf bezogene Präventions- und Interventionsmaßnahmen (vgl. ebd.)</a:t>
            </a:r>
          </a:p>
          <a:p>
            <a:pPr marL="285750" indent="-285750">
              <a:buFont typeface="Arial" panose="020B0604020202020204" pitchFamily="34" charset="0"/>
              <a:buChar char="•"/>
            </a:pPr>
            <a:r>
              <a:rPr lang="de-DE" sz="1800" b="0" dirty="0"/>
              <a:t>„Wohlgemerkt können indigene Konzepte erheblichen Einfluss auf die psychische Entwicklung von Menschen nehmen, unabhängig davon, ob sie aus Sicht einer anderen indigenen Psychologie als unwissenschaftlich beurteilt werden.“ (ebd., S. 88)</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D694540-80AF-9FFD-B76C-E990E7E6EE8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5AFDF2A-E6F5-E5A4-3543-3CF8382FED2D}"/>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989554C9-3067-599B-34D7-F615BBCE0B2E}"/>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885252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E0264-753D-62C1-91B1-21C08B31755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8099B70-2BA2-A7F7-8A4F-4EC75E170B15}"/>
              </a:ext>
            </a:extLst>
          </p:cNvPr>
          <p:cNvSpPr>
            <a:spLocks noGrp="1"/>
          </p:cNvSpPr>
          <p:nvPr>
            <p:ph type="title"/>
          </p:nvPr>
        </p:nvSpPr>
        <p:spPr>
          <a:xfrm>
            <a:off x="567751" y="167812"/>
            <a:ext cx="7560000" cy="468000"/>
          </a:xfrm>
        </p:spPr>
        <p:txBody>
          <a:bodyPr/>
          <a:lstStyle/>
          <a:p>
            <a:pPr algn="ctr"/>
            <a:r>
              <a:rPr lang="de-DE" sz="2400" b="1" dirty="0">
                <a:solidFill>
                  <a:schemeClr val="accent3">
                    <a:lumMod val="75000"/>
                  </a:schemeClr>
                </a:solidFill>
              </a:rPr>
              <a:t>3. Indigen-psychologische Theorien als Gegenstandsbereich</a:t>
            </a:r>
          </a:p>
        </p:txBody>
      </p:sp>
      <p:sp>
        <p:nvSpPr>
          <p:cNvPr id="3" name="Inhaltsplatzhalter 2">
            <a:extLst>
              <a:ext uri="{FF2B5EF4-FFF2-40B4-BE49-F238E27FC236}">
                <a16:creationId xmlns:a16="http://schemas.microsoft.com/office/drawing/2014/main" id="{ED2B8AD4-80E0-585E-E72E-EB752A79FC65}"/>
              </a:ext>
            </a:extLst>
          </p:cNvPr>
          <p:cNvSpPr>
            <a:spLocks noGrp="1"/>
          </p:cNvSpPr>
          <p:nvPr>
            <p:ph idx="1"/>
          </p:nvPr>
        </p:nvSpPr>
        <p:spPr>
          <a:xfrm>
            <a:off x="289787" y="1219540"/>
            <a:ext cx="8244472" cy="2936386"/>
          </a:xfrm>
        </p:spPr>
        <p:txBody>
          <a:bodyPr/>
          <a:lstStyle/>
          <a:p>
            <a:pPr marL="285750" indent="-285750">
              <a:buFont typeface="Arial" panose="020B0604020202020204" pitchFamily="34" charset="0"/>
              <a:buChar char="•"/>
            </a:pPr>
            <a:r>
              <a:rPr lang="de-DE" sz="1800" b="0" dirty="0"/>
              <a:t>„</a:t>
            </a:r>
            <a:r>
              <a:rPr lang="en-US" sz="1800" b="0" dirty="0"/>
              <a:t>Indigenous psychological models imply the metatheoretical fact […] that </a:t>
            </a:r>
            <a:r>
              <a:rPr lang="en-US" sz="1800" dirty="0"/>
              <a:t>Western theories of psychology are just as indigenous</a:t>
            </a:r>
            <a:r>
              <a:rPr lang="en-US" sz="1800" b="0" dirty="0"/>
              <a:t> as any others” (Greenfield 2000, S. 231) </a:t>
            </a:r>
          </a:p>
          <a:p>
            <a:pPr marL="285750" indent="-285750">
              <a:buFont typeface="Arial" panose="020B0604020202020204" pitchFamily="34" charset="0"/>
              <a:buChar char="•"/>
            </a:pPr>
            <a:r>
              <a:rPr lang="en-US" sz="1800" b="0" dirty="0"/>
              <a:t>„Just like all indigenous psychologies, mainstream psychological theory constitutes the formalization of a folk theory of psychology” (Greenfield 2000, S. 231–232) </a:t>
            </a:r>
          </a:p>
          <a:p>
            <a:pPr marL="285750" indent="-285750">
              <a:buFont typeface="Arial" panose="020B0604020202020204" pitchFamily="34" charset="0"/>
              <a:buChar char="•"/>
            </a:pPr>
            <a:r>
              <a:rPr lang="en-US" sz="1800" b="0" dirty="0"/>
              <a:t>„psychological models are relative to the perspective of the theory builder. Indigenous psychology deconstructs objectivity into an awareness of perspective. Most important, it makes us aware that insider perspective has always been a source of psychological theory” (Greenfield 2000, S. 233; </a:t>
            </a:r>
            <a:r>
              <a:rPr lang="en-US" sz="1800" b="0" dirty="0" err="1"/>
              <a:t>Herv</a:t>
            </a:r>
            <a:r>
              <a:rPr lang="en-US" sz="1800" b="0" dirty="0"/>
              <a:t>. </a:t>
            </a:r>
            <a:r>
              <a:rPr lang="en-US" sz="1800" b="0" dirty="0" err="1"/>
              <a:t>im</a:t>
            </a:r>
            <a:r>
              <a:rPr lang="en-US" sz="1800" b="0" dirty="0"/>
              <a:t> Orig.) </a:t>
            </a:r>
            <a:endParaRPr lang="de-DE" sz="18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26DD922F-93CF-48A4-F3A5-3F41A26B7FD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05016D1-4678-7E5E-A35A-0B74534EBEBB}"/>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1ED0F306-2871-6072-08AD-B28767580CE6}"/>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61752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402DB-F48C-E586-4BEE-69B19E32026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5FEAA56-6898-62E0-23D3-8358643E4BD1}"/>
              </a:ext>
            </a:extLst>
          </p:cNvPr>
          <p:cNvSpPr>
            <a:spLocks noGrp="1"/>
          </p:cNvSpPr>
          <p:nvPr>
            <p:ph type="title"/>
          </p:nvPr>
        </p:nvSpPr>
        <p:spPr>
          <a:xfrm>
            <a:off x="567751" y="256686"/>
            <a:ext cx="7560000" cy="468000"/>
          </a:xfrm>
        </p:spPr>
        <p:txBody>
          <a:bodyPr/>
          <a:lstStyle/>
          <a:p>
            <a:pPr algn="ctr"/>
            <a:r>
              <a:rPr lang="de-DE" sz="2400" b="1" dirty="0">
                <a:solidFill>
                  <a:schemeClr val="accent3">
                    <a:lumMod val="75000"/>
                  </a:schemeClr>
                </a:solidFill>
              </a:rPr>
              <a:t>4. Kulturpsychologie und indigene Psychologie</a:t>
            </a:r>
          </a:p>
        </p:txBody>
      </p:sp>
      <p:sp>
        <p:nvSpPr>
          <p:cNvPr id="3" name="Inhaltsplatzhalter 2">
            <a:extLst>
              <a:ext uri="{FF2B5EF4-FFF2-40B4-BE49-F238E27FC236}">
                <a16:creationId xmlns:a16="http://schemas.microsoft.com/office/drawing/2014/main" id="{126575CB-84F9-6AAC-23B3-313DCDB96194}"/>
              </a:ext>
            </a:extLst>
          </p:cNvPr>
          <p:cNvSpPr>
            <a:spLocks noGrp="1"/>
          </p:cNvSpPr>
          <p:nvPr>
            <p:ph idx="1"/>
          </p:nvPr>
        </p:nvSpPr>
        <p:spPr>
          <a:xfrm>
            <a:off x="289787" y="1219540"/>
            <a:ext cx="8244472" cy="2936386"/>
          </a:xfrm>
        </p:spPr>
        <p:txBody>
          <a:bodyPr/>
          <a:lstStyle/>
          <a:p>
            <a:pPr>
              <a:buFont typeface="Arial" panose="020B0604020202020204" pitchFamily="34" charset="0"/>
              <a:buChar char="•"/>
            </a:pPr>
            <a:r>
              <a:rPr lang="de-DE" sz="2000" b="0" dirty="0"/>
              <a:t> „</a:t>
            </a:r>
            <a:r>
              <a:rPr lang="en-US" sz="2000" b="0" dirty="0"/>
              <a:t>In different ways, both traditions have recognized that psychological theories are important aspects of shared cultural meaning.” (Greenfield 2000, S. 225) </a:t>
            </a:r>
          </a:p>
          <a:p>
            <a:pPr>
              <a:buFont typeface="Arial" panose="020B0604020202020204" pitchFamily="34" charset="0"/>
              <a:buChar char="•"/>
            </a:pPr>
            <a:r>
              <a:rPr lang="en-US" sz="2000" b="0" dirty="0"/>
              <a:t> </a:t>
            </a:r>
            <a:r>
              <a:rPr lang="de-DE" sz="2000" b="0" dirty="0"/>
              <a:t>„</a:t>
            </a:r>
            <a:r>
              <a:rPr lang="en-US" sz="2000" b="0" dirty="0"/>
              <a:t>The unique contribution of indigenous psychology is the notion that psychological concepts and psychological theory, not just data collection techniques, should be developed within each culture.” (</a:t>
            </a:r>
            <a:r>
              <a:rPr lang="en-US" sz="2000" b="0" dirty="0" err="1"/>
              <a:t>ebd</a:t>
            </a:r>
            <a:r>
              <a:rPr lang="en-US" sz="2000" b="0" dirty="0"/>
              <a:t>.)</a:t>
            </a:r>
          </a:p>
          <a:p>
            <a:pPr>
              <a:buFont typeface="Arial" panose="020B0604020202020204" pitchFamily="34" charset="0"/>
              <a:buChar char="•"/>
            </a:pPr>
            <a:r>
              <a:rPr lang="de-DE" sz="2000" b="0" dirty="0"/>
              <a:t> </a:t>
            </a:r>
            <a:r>
              <a:rPr lang="de-DE" sz="2000" dirty="0"/>
              <a:t>Ziel: </a:t>
            </a:r>
            <a:r>
              <a:rPr lang="de-DE" sz="2000" b="0" dirty="0"/>
              <a:t>Alltagspsychologische Wissensbestände / Theorien in psychologischen Theorien transformieren </a:t>
            </a:r>
            <a:r>
              <a:rPr lang="de-DE" sz="2000" b="0" dirty="0">
                <a:sym typeface="Wingdings" panose="05000000000000000000" pitchFamily="2" charset="2"/>
              </a:rPr>
              <a:t> </a:t>
            </a:r>
            <a:endParaRPr lang="de-DE" sz="2000" b="0" dirty="0"/>
          </a:p>
          <a:p>
            <a:r>
              <a:rPr lang="de-DE" sz="2000" b="0" dirty="0"/>
              <a:t>„</a:t>
            </a:r>
            <a:r>
              <a:rPr lang="en-US" sz="2000" b="0" dirty="0"/>
              <a:t>The goal of indigenous psychology is to take informal folk theories of psychological functioning and formalize them into psychological theories” (</a:t>
            </a:r>
            <a:r>
              <a:rPr lang="en-US" sz="2000" b="0" dirty="0" err="1"/>
              <a:t>ebd</a:t>
            </a:r>
            <a:r>
              <a:rPr lang="en-US" sz="2000" b="0" dirty="0"/>
              <a:t>.) </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4583CCD3-9861-D999-CE15-67ED626EC13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4D3A8DE-EAA3-4DBB-EA1D-C3CB5D123B1B}"/>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4679FC17-DB78-C3BA-768D-6F8CB42EB593}"/>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00155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0ADDC-DA41-E884-2F2C-5CDD98611B3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21879E4-5A95-CF44-7F10-99533888FC83}"/>
              </a:ext>
            </a:extLst>
          </p:cNvPr>
          <p:cNvSpPr>
            <a:spLocks noGrp="1"/>
          </p:cNvSpPr>
          <p:nvPr>
            <p:ph type="title"/>
          </p:nvPr>
        </p:nvSpPr>
        <p:spPr>
          <a:xfrm>
            <a:off x="567751" y="256686"/>
            <a:ext cx="7560000" cy="468000"/>
          </a:xfrm>
        </p:spPr>
        <p:txBody>
          <a:bodyPr/>
          <a:lstStyle/>
          <a:p>
            <a:pPr algn="ctr"/>
            <a:r>
              <a:rPr lang="de-DE" sz="2400" b="1" dirty="0">
                <a:solidFill>
                  <a:schemeClr val="accent3">
                    <a:lumMod val="75000"/>
                  </a:schemeClr>
                </a:solidFill>
              </a:rPr>
              <a:t>4. Kulturpsychologie und indigene Psychologie</a:t>
            </a:r>
          </a:p>
        </p:txBody>
      </p:sp>
      <p:sp>
        <p:nvSpPr>
          <p:cNvPr id="3" name="Inhaltsplatzhalter 2">
            <a:extLst>
              <a:ext uri="{FF2B5EF4-FFF2-40B4-BE49-F238E27FC236}">
                <a16:creationId xmlns:a16="http://schemas.microsoft.com/office/drawing/2014/main" id="{092DD764-BB1B-1158-EA32-3ACFD741739B}"/>
              </a:ext>
            </a:extLst>
          </p:cNvPr>
          <p:cNvSpPr>
            <a:spLocks noGrp="1"/>
          </p:cNvSpPr>
          <p:nvPr>
            <p:ph idx="1"/>
          </p:nvPr>
        </p:nvSpPr>
        <p:spPr>
          <a:xfrm>
            <a:off x="289787" y="1219540"/>
            <a:ext cx="8244472" cy="2936386"/>
          </a:xfrm>
        </p:spPr>
        <p:txBody>
          <a:bodyPr/>
          <a:lstStyle/>
          <a:p>
            <a:pPr>
              <a:buFont typeface="Arial" panose="020B0604020202020204" pitchFamily="34" charset="0"/>
              <a:buChar char="•"/>
            </a:pPr>
            <a:r>
              <a:rPr lang="en-US" sz="2000" b="0" dirty="0"/>
              <a:t> </a:t>
            </a:r>
            <a:r>
              <a:rPr lang="de-DE" sz="2000" b="0" dirty="0"/>
              <a:t>„</a:t>
            </a:r>
            <a:r>
              <a:rPr lang="en-US" sz="2000" b="0" dirty="0"/>
              <a:t>indigenous psychology most often utilizes </a:t>
            </a:r>
            <a:r>
              <a:rPr lang="en-US" sz="2000" dirty="0"/>
              <a:t>standard psychological methodology </a:t>
            </a:r>
            <a:r>
              <a:rPr lang="en-US" sz="2000" b="0" dirty="0"/>
              <a:t>such as questionnaire formats and tends to study variables rather than processes” (Greenfield 2000, S. 226)</a:t>
            </a:r>
          </a:p>
          <a:p>
            <a:pPr marL="342900" indent="-342900">
              <a:buFont typeface="Wingdings" panose="05000000000000000000" pitchFamily="2" charset="2"/>
              <a:buChar char="à"/>
            </a:pPr>
            <a:r>
              <a:rPr lang="en-US" sz="2000" b="0" dirty="0" err="1">
                <a:sym typeface="Wingdings" panose="05000000000000000000" pitchFamily="2" charset="2"/>
              </a:rPr>
              <a:t>nutzt</a:t>
            </a:r>
            <a:r>
              <a:rPr lang="en-US" sz="2000" b="0" dirty="0">
                <a:sym typeface="Wingdings" panose="05000000000000000000" pitchFamily="2" charset="2"/>
              </a:rPr>
              <a:t> </a:t>
            </a:r>
            <a:r>
              <a:rPr lang="en-US" sz="2000" b="0" dirty="0" err="1">
                <a:sym typeface="Wingdings" panose="05000000000000000000" pitchFamily="2" charset="2"/>
              </a:rPr>
              <a:t>auch</a:t>
            </a:r>
            <a:r>
              <a:rPr lang="en-US" sz="2000" b="0" dirty="0">
                <a:sym typeface="Wingdings" panose="05000000000000000000" pitchFamily="2" charset="2"/>
              </a:rPr>
              <a:t> quantitative </a:t>
            </a:r>
            <a:r>
              <a:rPr lang="en-US" sz="2000" b="0" dirty="0" err="1">
                <a:sym typeface="Wingdings" panose="05000000000000000000" pitchFamily="2" charset="2"/>
              </a:rPr>
              <a:t>Methoden</a:t>
            </a:r>
            <a:r>
              <a:rPr lang="en-US" sz="2000" b="0" dirty="0">
                <a:sym typeface="Wingdings" panose="05000000000000000000" pitchFamily="2" charset="2"/>
              </a:rPr>
              <a:t> und </a:t>
            </a:r>
            <a:r>
              <a:rPr lang="en-US" sz="2000" b="0" dirty="0" err="1">
                <a:sym typeface="Wingdings" panose="05000000000000000000" pitchFamily="2" charset="2"/>
              </a:rPr>
              <a:t>allg</a:t>
            </a:r>
            <a:r>
              <a:rPr lang="en-US" sz="2000" b="0" dirty="0">
                <a:sym typeface="Wingdings" panose="05000000000000000000" pitchFamily="2" charset="2"/>
              </a:rPr>
              <a:t>. </a:t>
            </a:r>
            <a:r>
              <a:rPr lang="en-US" sz="2000" b="0" dirty="0" err="1">
                <a:sym typeface="Wingdings" panose="05000000000000000000" pitchFamily="2" charset="2"/>
              </a:rPr>
              <a:t>Zugänge</a:t>
            </a:r>
            <a:r>
              <a:rPr lang="en-US" sz="2000" b="0" dirty="0">
                <a:sym typeface="Wingdings" panose="05000000000000000000" pitchFamily="2" charset="2"/>
              </a:rPr>
              <a:t> </a:t>
            </a:r>
            <a:r>
              <a:rPr lang="en-US" sz="2000" b="0" dirty="0" err="1">
                <a:sym typeface="Wingdings" panose="05000000000000000000" pitchFamily="2" charset="2"/>
              </a:rPr>
              <a:t>aus</a:t>
            </a:r>
            <a:r>
              <a:rPr lang="en-US" sz="2000" b="0" dirty="0">
                <a:sym typeface="Wingdings" panose="05000000000000000000" pitchFamily="2" charset="2"/>
              </a:rPr>
              <a:t> der Mainstream-</a:t>
            </a:r>
            <a:r>
              <a:rPr lang="en-US" sz="2000" b="0" dirty="0" err="1">
                <a:sym typeface="Wingdings" panose="05000000000000000000" pitchFamily="2" charset="2"/>
              </a:rPr>
              <a:t>Psychologie</a:t>
            </a:r>
            <a:r>
              <a:rPr lang="en-US" sz="2000" b="0" dirty="0">
                <a:sym typeface="Wingdings" panose="05000000000000000000" pitchFamily="2" charset="2"/>
              </a:rPr>
              <a:t>, die </a:t>
            </a:r>
            <a:r>
              <a:rPr lang="en-US" sz="2000" b="0" dirty="0" err="1">
                <a:sym typeface="Wingdings" panose="05000000000000000000" pitchFamily="2" charset="2"/>
              </a:rPr>
              <a:t>dann</a:t>
            </a:r>
            <a:r>
              <a:rPr lang="en-US" sz="2000" b="0" dirty="0">
                <a:sym typeface="Wingdings" panose="05000000000000000000" pitchFamily="2" charset="2"/>
              </a:rPr>
              <a:t> </a:t>
            </a:r>
            <a:r>
              <a:rPr lang="en-US" sz="2000" b="0" dirty="0" err="1">
                <a:sym typeface="Wingdings" panose="05000000000000000000" pitchFamily="2" charset="2"/>
              </a:rPr>
              <a:t>adaptiert</a:t>
            </a:r>
            <a:r>
              <a:rPr lang="en-US" sz="2000" b="0" dirty="0">
                <a:sym typeface="Wingdings" panose="05000000000000000000" pitchFamily="2" charset="2"/>
              </a:rPr>
              <a:t> </a:t>
            </a:r>
            <a:r>
              <a:rPr lang="en-US" sz="2000" b="0" dirty="0" err="1">
                <a:sym typeface="Wingdings" panose="05000000000000000000" pitchFamily="2" charset="2"/>
              </a:rPr>
              <a:t>werden</a:t>
            </a:r>
            <a:endParaRPr lang="en-US" sz="2000" b="0" dirty="0">
              <a:sym typeface="Wingdings" panose="05000000000000000000" pitchFamily="2" charset="2"/>
            </a:endParaRPr>
          </a:p>
          <a:p>
            <a:endParaRPr lang="en-US" sz="2000" b="0" dirty="0"/>
          </a:p>
          <a:p>
            <a:pPr>
              <a:buFont typeface="Arial" panose="020B0604020202020204" pitchFamily="34" charset="0"/>
              <a:buChar char="•"/>
            </a:pPr>
            <a:r>
              <a:rPr lang="de-DE" sz="2000" b="0" dirty="0"/>
              <a:t> „</a:t>
            </a:r>
            <a:r>
              <a:rPr lang="en-US" sz="2000" b="0" dirty="0"/>
              <a:t>Unlike indigenous psychology, cultural psychology still constitutes a ‘crossing over’ into someone else’s culture by the investigator.” (Greenfield 2000, S. 228) </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A8F74BC3-1A05-8AF1-0AFA-ED6A72847905}"/>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6B5EE40A-BA7E-E993-4440-0740ED21EE81}"/>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D5B77882-1716-6F8A-9F78-B7C44096E66E}"/>
              </a:ext>
            </a:extLst>
          </p:cNvPr>
          <p:cNvCxnSpPr/>
          <p:nvPr/>
        </p:nvCxnSpPr>
        <p:spPr>
          <a:xfrm>
            <a:off x="0" y="987574"/>
            <a:ext cx="9144000" cy="0"/>
          </a:xfrm>
          <a:prstGeom prst="line">
            <a:avLst/>
          </a:prstGeom>
          <a:ln w="28575"/>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642235204"/>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2875</Words>
  <Application>Microsoft Office PowerPoint</Application>
  <PresentationFormat>Bildschirmpräsentation (16:9)</PresentationFormat>
  <Paragraphs>154</Paragraphs>
  <Slides>14</Slides>
  <Notes>12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14</vt:i4>
      </vt:variant>
    </vt:vector>
  </HeadingPairs>
  <TitlesOfParts>
    <vt:vector size="18" baseType="lpstr">
      <vt:lpstr>Arial</vt:lpstr>
      <vt:lpstr>Calibri</vt:lpstr>
      <vt:lpstr>Wingdings</vt:lpstr>
      <vt:lpstr>PowerPoint Master RUB</vt:lpstr>
      <vt:lpstr>Theorien und methoden der Kulturpsychologie</vt:lpstr>
      <vt:lpstr>Wiederholung der Vorlesungsinhalte</vt:lpstr>
      <vt:lpstr>1. Definition </vt:lpstr>
      <vt:lpstr>PowerPoint-Präsentation</vt:lpstr>
      <vt:lpstr>PowerPoint-Präsentation</vt:lpstr>
      <vt:lpstr>3. Indigen-psychologische Theorien als Gegenstandsbereich</vt:lpstr>
      <vt:lpstr>3. Indigen-psychologische Theorien als Gegenstandsbereich</vt:lpstr>
      <vt:lpstr>4. Kulturpsychologie und indigene Psychologie</vt:lpstr>
      <vt:lpstr>4. Kulturpsychologie und indigene Psychologie</vt:lpstr>
      <vt:lpstr>4. Kulturpsychologie und indigene Psychologie</vt:lpstr>
      <vt:lpstr>5. Entwicklungslinien</vt:lpstr>
      <vt:lpstr>5. Entwicklungslinien</vt:lpstr>
      <vt:lpstr>5. Entwicklungslinien</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20</cp:revision>
  <dcterms:created xsi:type="dcterms:W3CDTF">2024-09-12T00:31:16Z</dcterms:created>
  <dcterms:modified xsi:type="dcterms:W3CDTF">2025-01-07T16:42:41Z</dcterms:modified>
</cp:coreProperties>
</file>