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92" r:id="rId4"/>
    <p:sldId id="301" r:id="rId5"/>
    <p:sldId id="318" r:id="rId6"/>
    <p:sldId id="320" r:id="rId7"/>
    <p:sldId id="321" r:id="rId8"/>
    <p:sldId id="322" r:id="rId9"/>
    <p:sldId id="323" r:id="rId10"/>
    <p:sldId id="325" r:id="rId11"/>
    <p:sldId id="326" r:id="rId12"/>
    <p:sldId id="319" r:id="rId13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8" autoAdjust="0"/>
    <p:restoredTop sz="93969" autoAdjust="0"/>
  </p:normalViewPr>
  <p:slideViewPr>
    <p:cSldViewPr snapToObjects="1">
      <p:cViewPr varScale="1">
        <p:scale>
          <a:sx n="88" d="100"/>
          <a:sy n="88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728AD-B8FF-467B-AF5F-4891412E46D0}" type="datetimeFigureOut">
              <a:rPr lang="de-DE" smtClean="0"/>
              <a:t>14.05.2025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045E6-D734-4DB2-BEE5-DF972DD20C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0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Interviews als soziales Arrangement, nicht nur eigenen Output sehen (welche Rolle habe ich als Forscher?)</a:t>
            </a:r>
          </a:p>
          <a:p>
            <a:pPr marL="171450" indent="-171450">
              <a:buFontTx/>
              <a:buChar char="-"/>
            </a:pPr>
            <a:r>
              <a:rPr lang="de-DE" dirty="0"/>
              <a:t>Arten von Interviews ausarbeiten (narrativ, Leitfaden, Experteninterview (ist immer auch ein Leitfadeninterview); problemzentriertes Interview… einmal Definitionen heraussuchen)</a:t>
            </a:r>
          </a:p>
          <a:p>
            <a:pPr marL="171450" indent="-171450">
              <a:buFontTx/>
              <a:buChar char="-"/>
            </a:pPr>
            <a:r>
              <a:rPr lang="de-DE" dirty="0"/>
              <a:t>Mit mehreren Personen: dokumentarische Methode (was das?); Analyse in dokumentarischer Methode baut meist auf Gruppendiskussionen auf</a:t>
            </a:r>
          </a:p>
          <a:p>
            <a:pPr marL="171450" indent="-171450">
              <a:buFontTx/>
              <a:buChar char="-"/>
            </a:pPr>
            <a:r>
              <a:rPr lang="de-DE" dirty="0"/>
              <a:t>Authentische Gespräche: ich muss als Forscher gar nicht unbedingt dabei sein; interessiere mich für die Gespräche der Leute </a:t>
            </a:r>
            <a:r>
              <a:rPr lang="de-DE" dirty="0">
                <a:sym typeface="Wingdings" panose="05000000000000000000" pitchFamily="2" charset="2"/>
              </a:rPr>
              <a:t> z.B. im politischen Bereich (wie werden Gesetze informell in der Bar am Vorabend ausgearbeitet?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Irgendwann vergessen Leute, dass man da ist und sie beobachtet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Setting: muss nicht kahler Raum mit zwei Stühlen sein, man kann </a:t>
            </a:r>
            <a:r>
              <a:rPr lang="de-DE" dirty="0" err="1">
                <a:sym typeface="Wingdings" panose="05000000000000000000" pitchFamily="2" charset="2"/>
              </a:rPr>
              <a:t>fok</a:t>
            </a:r>
            <a:r>
              <a:rPr lang="de-DE" dirty="0">
                <a:sym typeface="Wingdings" panose="05000000000000000000" pitchFamily="2" charset="2"/>
              </a:rPr>
              <a:t>.: vorher Film zeigen; Dilemma: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713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A710F-0A96-312B-0F6C-F0BA53B6B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7C3BB73-3603-5ADD-5850-45EDF11F54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3A125B0-66EC-6619-006E-28FCEDE45F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Interviews als soziales Arrangement, nicht nur eigenen Output sehen (welche Rolle habe ich als Forscher?)</a:t>
            </a:r>
          </a:p>
          <a:p>
            <a:pPr marL="171450" indent="-171450">
              <a:buFontTx/>
              <a:buChar char="-"/>
            </a:pPr>
            <a:r>
              <a:rPr lang="de-DE" dirty="0"/>
              <a:t>Arten von Interviews ausarbeiten (narrativ, Leitfaden, Experteninterview (ist immer auch ein Leitfadeninterview); problemzentriertes Interview… einmal Definitionen heraussuchen)</a:t>
            </a:r>
          </a:p>
          <a:p>
            <a:pPr marL="171450" indent="-171450">
              <a:buFontTx/>
              <a:buChar char="-"/>
            </a:pPr>
            <a:r>
              <a:rPr lang="de-DE" dirty="0"/>
              <a:t>Mit mehreren Personen: dokumentarische Methode (was das?); Analyse in dokumentarischer Methode baut meist auf Gruppendiskussionen auf</a:t>
            </a:r>
          </a:p>
          <a:p>
            <a:pPr marL="171450" indent="-171450">
              <a:buFontTx/>
              <a:buChar char="-"/>
            </a:pPr>
            <a:r>
              <a:rPr lang="de-DE" dirty="0"/>
              <a:t>Authentische Gespräche: ich muss als Forscher gar nicht unbedingt dabei sein; interessiere mich für die Gespräche der Leute </a:t>
            </a:r>
            <a:r>
              <a:rPr lang="de-DE" dirty="0">
                <a:sym typeface="Wingdings" panose="05000000000000000000" pitchFamily="2" charset="2"/>
              </a:rPr>
              <a:t> z.B. im politischen Bereich (wie werden Gesetze informell in der Bar am Vorabend ausgearbeitet?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Irgendwann vergessen Leute, dass man da ist und sie beobachtet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Setting: muss nicht kahler Raum mit zwei Stühlen sein, man kann </a:t>
            </a:r>
            <a:r>
              <a:rPr lang="de-DE" dirty="0" err="1">
                <a:sym typeface="Wingdings" panose="05000000000000000000" pitchFamily="2" charset="2"/>
              </a:rPr>
              <a:t>fok</a:t>
            </a:r>
            <a:r>
              <a:rPr lang="de-DE" dirty="0">
                <a:sym typeface="Wingdings" panose="05000000000000000000" pitchFamily="2" charset="2"/>
              </a:rPr>
              <a:t>.: vorher Film zeigen; Dilemma: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AF2AC4-ABEC-8721-4751-14CE011257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069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6A14C-AE9A-FE83-3111-42C4EF9D5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FA3D69F-A020-FA71-1A72-119F80BE6C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DA847EC-BCE0-90C8-0F82-F78C48276E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Interviews als soziales Arrangement, nicht nur eigenen Output sehen (welche Rolle habe ich als Forscher?)</a:t>
            </a:r>
          </a:p>
          <a:p>
            <a:pPr marL="171450" indent="-171450">
              <a:buFontTx/>
              <a:buChar char="-"/>
            </a:pPr>
            <a:r>
              <a:rPr lang="de-DE" dirty="0"/>
              <a:t>Arten von Interviews ausarbeiten (narrativ, Leitfaden, Experteninterview (ist immer auch ein Leitfadeninterview); problemzentriertes Interview… einmal Definitionen heraussuchen)</a:t>
            </a:r>
          </a:p>
          <a:p>
            <a:pPr marL="171450" indent="-171450">
              <a:buFontTx/>
              <a:buChar char="-"/>
            </a:pPr>
            <a:r>
              <a:rPr lang="de-DE" dirty="0"/>
              <a:t>Mit mehreren Personen: dokumentarische Methode (was das?); Analyse in dokumentarischer Methode baut meist auf Gruppendiskussionen auf</a:t>
            </a:r>
          </a:p>
          <a:p>
            <a:pPr marL="171450" indent="-171450">
              <a:buFontTx/>
              <a:buChar char="-"/>
            </a:pPr>
            <a:r>
              <a:rPr lang="de-DE" dirty="0"/>
              <a:t>Authentische Gespräche: ich muss als Forscher gar nicht unbedingt dabei sein; interessiere mich für die Gespräche der Leute </a:t>
            </a:r>
            <a:r>
              <a:rPr lang="de-DE" dirty="0">
                <a:sym typeface="Wingdings" panose="05000000000000000000" pitchFamily="2" charset="2"/>
              </a:rPr>
              <a:t> z.B. im politischen Bereich (wie werden Gesetze informell in der Bar am Vorabend ausgearbeitet?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Irgendwann vergessen Leute, dass man da ist und sie beobachtet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Setting: muss nicht kahler Raum mit zwei Stühlen sein, man kann </a:t>
            </a:r>
            <a:r>
              <a:rPr lang="de-DE" dirty="0" err="1">
                <a:sym typeface="Wingdings" panose="05000000000000000000" pitchFamily="2" charset="2"/>
              </a:rPr>
              <a:t>fok</a:t>
            </a:r>
            <a:r>
              <a:rPr lang="de-DE" dirty="0">
                <a:sym typeface="Wingdings" panose="05000000000000000000" pitchFamily="2" charset="2"/>
              </a:rPr>
              <a:t>.: vorher Film zeigen; Dilemma: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D44E04-0B41-B1C9-1427-D01E5B0829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786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062B3-7EED-F855-D27A-7E8C9D989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5F13DB6-A308-01B0-4F87-C783392411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429A722-7BFD-7DF0-0789-5DC84AE9FE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Interviews als soziales Arrangement, nicht nur eigenen Output sehen (welche Rolle habe ich als Forscher?)</a:t>
            </a:r>
          </a:p>
          <a:p>
            <a:pPr marL="171450" indent="-171450">
              <a:buFontTx/>
              <a:buChar char="-"/>
            </a:pPr>
            <a:r>
              <a:rPr lang="de-DE" dirty="0"/>
              <a:t>Arten von Interviews ausarbeiten (narrativ, Leitfaden, Experteninterview (ist immer auch ein Leitfadeninterview); problemzentriertes Interview… einmal Definitionen heraussuchen)</a:t>
            </a:r>
          </a:p>
          <a:p>
            <a:pPr marL="171450" indent="-171450">
              <a:buFontTx/>
              <a:buChar char="-"/>
            </a:pPr>
            <a:r>
              <a:rPr lang="de-DE" dirty="0"/>
              <a:t>Mit mehreren Personen: dokumentarische Methode (was das?); Analyse in dokumentarischer Methode baut meist auf Gruppendiskussionen auf</a:t>
            </a:r>
          </a:p>
          <a:p>
            <a:pPr marL="171450" indent="-171450">
              <a:buFontTx/>
              <a:buChar char="-"/>
            </a:pPr>
            <a:r>
              <a:rPr lang="de-DE" dirty="0"/>
              <a:t>Authentische Gespräche: ich muss als Forscher gar nicht unbedingt dabei sein; interessiere mich für die Gespräche der Leute </a:t>
            </a:r>
            <a:r>
              <a:rPr lang="de-DE" dirty="0">
                <a:sym typeface="Wingdings" panose="05000000000000000000" pitchFamily="2" charset="2"/>
              </a:rPr>
              <a:t> z.B. im politischen Bereich (wie werden Gesetze informell in der Bar am Vorabend ausgearbeitet?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Irgendwann vergessen Leute, dass man da ist und sie beobachtet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Setting: muss nicht kahler Raum mit zwei Stühlen sein, man kann </a:t>
            </a:r>
            <a:r>
              <a:rPr lang="de-DE" dirty="0" err="1">
                <a:sym typeface="Wingdings" panose="05000000000000000000" pitchFamily="2" charset="2"/>
              </a:rPr>
              <a:t>fok</a:t>
            </a:r>
            <a:r>
              <a:rPr lang="de-DE" dirty="0">
                <a:sym typeface="Wingdings" panose="05000000000000000000" pitchFamily="2" charset="2"/>
              </a:rPr>
              <a:t>.: vorher Film zeigen; Dilemma: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213EAAF-DB90-1DA5-2CFE-CA844A345A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899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B24BE-244C-24BA-D7B2-C164A2C72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10EDF51-7452-A5CA-1B69-BD422356C4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13892BD-5BCE-E520-7B0D-C0FEAAE033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Interviews als soziales Arrangement, nicht nur eigenen Output sehen (welche Rolle habe ich als Forscher?)</a:t>
            </a:r>
          </a:p>
          <a:p>
            <a:pPr marL="171450" indent="-171450">
              <a:buFontTx/>
              <a:buChar char="-"/>
            </a:pPr>
            <a:r>
              <a:rPr lang="de-DE" dirty="0"/>
              <a:t>Arten von Interviews ausarbeiten (narrativ, Leitfaden, Experteninterview (ist immer auch ein Leitfadeninterview); problemzentriertes Interview… einmal Definitionen heraussuchen)</a:t>
            </a:r>
          </a:p>
          <a:p>
            <a:pPr marL="171450" indent="-171450">
              <a:buFontTx/>
              <a:buChar char="-"/>
            </a:pPr>
            <a:r>
              <a:rPr lang="de-DE" dirty="0"/>
              <a:t>Mit mehreren Personen: dokumentarische Methode (was das?); Analyse in dokumentarischer Methode baut meist auf Gruppendiskussionen auf</a:t>
            </a:r>
          </a:p>
          <a:p>
            <a:pPr marL="171450" indent="-171450">
              <a:buFontTx/>
              <a:buChar char="-"/>
            </a:pPr>
            <a:r>
              <a:rPr lang="de-DE" dirty="0"/>
              <a:t>Authentische Gespräche: ich muss als Forscher gar nicht unbedingt dabei sein; interessiere mich für die Gespräche der Leute </a:t>
            </a:r>
            <a:r>
              <a:rPr lang="de-DE" dirty="0">
                <a:sym typeface="Wingdings" panose="05000000000000000000" pitchFamily="2" charset="2"/>
              </a:rPr>
              <a:t> z.B. im politischen Bereich (wie werden Gesetze informell in der Bar am Vorabend ausgearbeitet?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Irgendwann vergessen Leute, dass man da ist und sie beobachtet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Setting: muss nicht kahler Raum mit zwei Stühlen sein, man kann </a:t>
            </a:r>
            <a:r>
              <a:rPr lang="de-DE" dirty="0" err="1">
                <a:sym typeface="Wingdings" panose="05000000000000000000" pitchFamily="2" charset="2"/>
              </a:rPr>
              <a:t>fok</a:t>
            </a:r>
            <a:r>
              <a:rPr lang="de-DE" dirty="0">
                <a:sym typeface="Wingdings" panose="05000000000000000000" pitchFamily="2" charset="2"/>
              </a:rPr>
              <a:t>.: vorher Film zeigen; Dilemma: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7304B3-5AF1-8A6C-34FA-60A9613F5C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583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409C3-1641-1750-BE4F-E517CBD77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5282760-BD33-C325-321E-781ECCDD5E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C9F450A-C696-909E-1A1A-78B5C1ACDA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Interviews als soziales Arrangement, nicht nur eigenen Output sehen (welche Rolle habe ich als Forscher?)</a:t>
            </a:r>
          </a:p>
          <a:p>
            <a:pPr marL="171450" indent="-171450">
              <a:buFontTx/>
              <a:buChar char="-"/>
            </a:pPr>
            <a:r>
              <a:rPr lang="de-DE" dirty="0"/>
              <a:t>Arten von Interviews ausarbeiten (narrativ, Leitfaden, Experteninterview (ist immer auch ein Leitfadeninterview); problemzentriertes Interview… einmal Definitionen heraussuchen)</a:t>
            </a:r>
          </a:p>
          <a:p>
            <a:pPr marL="171450" indent="-171450">
              <a:buFontTx/>
              <a:buChar char="-"/>
            </a:pPr>
            <a:r>
              <a:rPr lang="de-DE" dirty="0"/>
              <a:t>Mit mehreren Personen: dokumentarische Methode (was das?); Analyse in dokumentarischer Methode baut meist auf Gruppendiskussionen auf</a:t>
            </a:r>
          </a:p>
          <a:p>
            <a:pPr marL="171450" indent="-171450">
              <a:buFontTx/>
              <a:buChar char="-"/>
            </a:pPr>
            <a:r>
              <a:rPr lang="de-DE" dirty="0"/>
              <a:t>Authentische Gespräche: ich muss als Forscher gar nicht unbedingt dabei sein; interessiere mich für die Gespräche der Leute </a:t>
            </a:r>
            <a:r>
              <a:rPr lang="de-DE" dirty="0">
                <a:sym typeface="Wingdings" panose="05000000000000000000" pitchFamily="2" charset="2"/>
              </a:rPr>
              <a:t> z.B. im politischen Bereich (wie werden Gesetze informell in der Bar am Vorabend ausgearbeitet?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Irgendwann vergessen Leute, dass man da ist und sie beobachtet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Setting: muss nicht kahler Raum mit zwei Stühlen sein, man kann </a:t>
            </a:r>
            <a:r>
              <a:rPr lang="de-DE" dirty="0" err="1">
                <a:sym typeface="Wingdings" panose="05000000000000000000" pitchFamily="2" charset="2"/>
              </a:rPr>
              <a:t>fok</a:t>
            </a:r>
            <a:r>
              <a:rPr lang="de-DE" dirty="0">
                <a:sym typeface="Wingdings" panose="05000000000000000000" pitchFamily="2" charset="2"/>
              </a:rPr>
              <a:t>.: vorher Film zeigen; Dilemma: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1D6DC9-F333-5B79-BD92-DFDABB2776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586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9DA75-5EB8-0D74-93E4-98D544D79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AAFF35E-D3BF-26C9-6757-981C0EEE21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3C1BA7F-5992-EC2C-1B6D-B02EA8D114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Interviews als soziales Arrangement, nicht nur eigenen Output sehen (welche Rolle habe ich als Forscher?)</a:t>
            </a:r>
          </a:p>
          <a:p>
            <a:pPr marL="171450" indent="-171450">
              <a:buFontTx/>
              <a:buChar char="-"/>
            </a:pPr>
            <a:r>
              <a:rPr lang="de-DE" dirty="0"/>
              <a:t>Arten von Interviews ausarbeiten (narrativ, Leitfaden, Experteninterview (ist immer auch ein Leitfadeninterview); problemzentriertes Interview… einmal Definitionen heraussuchen)</a:t>
            </a:r>
          </a:p>
          <a:p>
            <a:pPr marL="171450" indent="-171450">
              <a:buFontTx/>
              <a:buChar char="-"/>
            </a:pPr>
            <a:r>
              <a:rPr lang="de-DE" dirty="0"/>
              <a:t>Mit mehreren Personen: dokumentarische Methode (was das?); Analyse in dokumentarischer Methode baut meist auf Gruppendiskussionen auf</a:t>
            </a:r>
          </a:p>
          <a:p>
            <a:pPr marL="171450" indent="-171450">
              <a:buFontTx/>
              <a:buChar char="-"/>
            </a:pPr>
            <a:r>
              <a:rPr lang="de-DE" dirty="0"/>
              <a:t>Authentische Gespräche: ich muss als Forscher gar nicht unbedingt dabei sein; interessiere mich für die Gespräche der Leute </a:t>
            </a:r>
            <a:r>
              <a:rPr lang="de-DE" dirty="0">
                <a:sym typeface="Wingdings" panose="05000000000000000000" pitchFamily="2" charset="2"/>
              </a:rPr>
              <a:t> z.B. im politischen Bereich (wie werden Gesetze informell in der Bar am Vorabend ausgearbeitet?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Irgendwann vergessen Leute, dass man da ist und sie beobachtet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Setting: muss nicht kahler Raum mit zwei Stühlen sein, man kann </a:t>
            </a:r>
            <a:r>
              <a:rPr lang="de-DE" dirty="0" err="1">
                <a:sym typeface="Wingdings" panose="05000000000000000000" pitchFamily="2" charset="2"/>
              </a:rPr>
              <a:t>fok</a:t>
            </a:r>
            <a:r>
              <a:rPr lang="de-DE" dirty="0">
                <a:sym typeface="Wingdings" panose="05000000000000000000" pitchFamily="2" charset="2"/>
              </a:rPr>
              <a:t>.: vorher Film zeigen; Dilemma: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1A4BA0-7B91-DB68-8408-61484050A1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88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8B7BC-1EFA-948C-FC05-A515ED89D9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B24DCE6-6993-BE52-C20A-D07A2F6B1F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3BF9B15-6DE7-9AE3-3CED-0943FA3683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Interviews als soziales Arrangement, nicht nur eigenen Output sehen (welche Rolle habe ich als Forscher?)</a:t>
            </a:r>
          </a:p>
          <a:p>
            <a:pPr marL="171450" indent="-171450">
              <a:buFontTx/>
              <a:buChar char="-"/>
            </a:pPr>
            <a:r>
              <a:rPr lang="de-DE" dirty="0"/>
              <a:t>Arten von Interviews ausarbeiten (narrativ, Leitfaden, Experteninterview (ist immer auch ein Leitfadeninterview); problemzentriertes Interview… einmal Definitionen heraussuchen)</a:t>
            </a:r>
          </a:p>
          <a:p>
            <a:pPr marL="171450" indent="-171450">
              <a:buFontTx/>
              <a:buChar char="-"/>
            </a:pPr>
            <a:r>
              <a:rPr lang="de-DE" dirty="0"/>
              <a:t>Mit mehreren Personen: dokumentarische Methode (was das?); Analyse in dokumentarischer Methode baut meist auf Gruppendiskussionen auf</a:t>
            </a:r>
          </a:p>
          <a:p>
            <a:pPr marL="171450" indent="-171450">
              <a:buFontTx/>
              <a:buChar char="-"/>
            </a:pPr>
            <a:r>
              <a:rPr lang="de-DE" dirty="0"/>
              <a:t>Authentische Gespräche: ich muss als Forscher gar nicht unbedingt dabei sein; interessiere mich für die Gespräche der Leute </a:t>
            </a:r>
            <a:r>
              <a:rPr lang="de-DE" dirty="0">
                <a:sym typeface="Wingdings" panose="05000000000000000000" pitchFamily="2" charset="2"/>
              </a:rPr>
              <a:t> z.B. im politischen Bereich (wie werden Gesetze informell in der Bar am Vorabend ausgearbeitet?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Irgendwann vergessen Leute, dass man da ist und sie beobachtet</a:t>
            </a:r>
          </a:p>
          <a:p>
            <a:pPr marL="171450" indent="-171450"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Setting: muss nicht kahler Raum mit zwei Stühlen sein, man kann </a:t>
            </a:r>
            <a:r>
              <a:rPr lang="de-DE" dirty="0" err="1">
                <a:sym typeface="Wingdings" panose="05000000000000000000" pitchFamily="2" charset="2"/>
              </a:rPr>
              <a:t>fok</a:t>
            </a:r>
            <a:r>
              <a:rPr lang="de-DE" dirty="0">
                <a:sym typeface="Wingdings" panose="05000000000000000000" pitchFamily="2" charset="2"/>
              </a:rPr>
              <a:t>.: vorher Film zeigen; Dilemma: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E03143-2958-6626-EDA0-2F04DCC0FB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04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8000" y="4230000"/>
            <a:ext cx="7560000" cy="324000"/>
          </a:xfrm>
        </p:spPr>
        <p:txBody>
          <a:bodyPr/>
          <a:lstStyle>
            <a:lvl1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1pPr>
            <a:lvl2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2pPr>
            <a:lvl3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3pPr>
            <a:lvl4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4pPr>
            <a:lvl5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5pPr>
            <a:lvl6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6pPr>
            <a:lvl7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7pPr>
            <a:lvl8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8pPr>
            <a:lvl9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9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68000" y="4680000"/>
            <a:ext cx="7560000" cy="144000"/>
          </a:xfrm>
        </p:spPr>
        <p:txBody>
          <a:bodyPr/>
          <a:lstStyle>
            <a:lvl1pPr>
              <a:defRPr sz="9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0D81F06-1D47-4C44-8C29-89662B0E16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8000" y="3499200"/>
            <a:ext cx="2505600" cy="173898"/>
          </a:xfrm>
          <a:prstGeom prst="rect">
            <a:avLst/>
          </a:prstGeom>
        </p:spPr>
      </p:pic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84C7B36F-18FD-48F5-9A0D-FC40AEE68D0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1"/>
            <a:ext cx="8182800" cy="3186000"/>
          </a:xfrm>
          <a:custGeom>
            <a:avLst/>
            <a:gdLst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5201 w 8182800"/>
              <a:gd name="connsiteY4" fmla="*/ 1440001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82800" h="3186000">
                <a:moveTo>
                  <a:pt x="0" y="0"/>
                </a:moveTo>
                <a:lnTo>
                  <a:pt x="8182800" y="0"/>
                </a:lnTo>
                <a:lnTo>
                  <a:pt x="8182800" y="1"/>
                </a:lnTo>
                <a:lnTo>
                  <a:pt x="7225201" y="1"/>
                </a:lnTo>
                <a:lnTo>
                  <a:pt x="7225201" y="1440001"/>
                </a:lnTo>
                <a:lnTo>
                  <a:pt x="8182800" y="1440001"/>
                </a:lnTo>
                <a:lnTo>
                  <a:pt x="8182800" y="3186000"/>
                </a:lnTo>
                <a:lnTo>
                  <a:pt x="0" y="3186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C28E9FB3-DC3C-4E55-9877-2DEEAAB329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25200" y="0"/>
            <a:ext cx="1440362" cy="1440000"/>
          </a:xfrm>
          <a:prstGeom prst="rect">
            <a:avLst/>
          </a:prstGeom>
        </p:spPr>
      </p:pic>
      <p:sp>
        <p:nvSpPr>
          <p:cNvPr id="23" name="Titel 22">
            <a:extLst>
              <a:ext uri="{FF2B5EF4-FFF2-40B4-BE49-F238E27FC236}">
                <a16:creationId xmlns:a16="http://schemas.microsoft.com/office/drawing/2014/main" id="{259FB325-4F00-4E24-9BB5-CBE59A8EE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895200"/>
            <a:ext cx="3527936" cy="324000"/>
          </a:xfrm>
        </p:spPr>
        <p:txBody>
          <a:bodyPr/>
          <a:lstStyle>
            <a:lvl1pPr>
              <a:lnSpc>
                <a:spcPts val="2500"/>
              </a:lnSpc>
              <a:defRPr cap="all" baseline="0"/>
            </a:lvl1pPr>
          </a:lstStyle>
          <a:p>
            <a:pPr lv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EA11C8C5-D6EB-4C5D-9539-1ADEFC0908B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77199" y="3895200"/>
            <a:ext cx="2505600" cy="324000"/>
          </a:xfrm>
        </p:spPr>
        <p:txBody>
          <a:bodyPr anchor="ctr" anchorCtr="0"/>
          <a:lstStyle>
            <a:lvl1pPr algn="ctr">
              <a:defRPr sz="1050"/>
            </a:lvl1pPr>
          </a:lstStyle>
          <a:p>
            <a:r>
              <a:rPr lang="de-DE" dirty="0"/>
              <a:t>Logo auf Platzhalter ziehen</a:t>
            </a:r>
          </a:p>
        </p:txBody>
      </p:sp>
    </p:spTree>
    <p:extLst>
      <p:ext uri="{BB962C8B-B14F-4D97-AF65-F5344CB8AC3E}">
        <p14:creationId xmlns:p14="http://schemas.microsoft.com/office/powerpoint/2010/main" val="72258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918000"/>
            <a:ext cx="3240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104000" y="954000"/>
            <a:ext cx="4536000" cy="3024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119991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83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596" userDrawn="1">
          <p15:clr>
            <a:srgbClr val="FBAE40"/>
          </p15:clr>
        </p15:guide>
        <p15:guide id="4" orient="horz" pos="250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Bild inkl. Bildunter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918000"/>
            <a:ext cx="4104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0" y="954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E8C92916-9C2D-4160-84A7-92C7AE8CF3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3708000"/>
            <a:ext cx="3960000" cy="576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0"/>
            <a:endParaRPr lang="de-DE" dirty="0"/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358719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596" userDrawn="1">
          <p15:clr>
            <a:srgbClr val="FBAE40"/>
          </p15:clr>
        </p15:guide>
        <p15:guide id="4" orient="horz" pos="226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Bild inkl. Bildunterzeile 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220000" y="918000"/>
            <a:ext cx="3420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" y="954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E8C92916-9C2D-4160-84A7-92C7AE8CF3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" y="3708000"/>
            <a:ext cx="3960000" cy="576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0"/>
            <a:endParaRPr lang="de-DE" dirty="0"/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413746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>
          <p15:clr>
            <a:srgbClr val="FBAE40"/>
          </p15:clr>
        </p15:guide>
        <p15:guide id="2" pos="5444">
          <p15:clr>
            <a:srgbClr val="FBAE40"/>
          </p15:clr>
        </p15:guide>
        <p15:guide id="3" orient="horz" pos="596">
          <p15:clr>
            <a:srgbClr val="FBAE40"/>
          </p15:clr>
        </p15:guide>
        <p15:guide id="4" orient="horz" pos="226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918000"/>
            <a:ext cx="5400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0" y="954000"/>
            <a:ext cx="2160000" cy="144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73CCF540-0E4F-47A6-981D-1A856FBCB4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80000" y="2628000"/>
            <a:ext cx="2160000" cy="144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56241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77" userDrawn="1">
          <p15:clr>
            <a:srgbClr val="FBAE40"/>
          </p15:clr>
        </p15:guide>
        <p15:guide id="2" pos="5444">
          <p15:clr>
            <a:srgbClr val="FBAE40"/>
          </p15:clr>
        </p15:guide>
        <p15:guide id="3" orient="horz" pos="596">
          <p15:clr>
            <a:srgbClr val="FBAE40"/>
          </p15:clr>
        </p15:guide>
        <p15:guide id="4" orient="horz" pos="1653" userDrawn="1">
          <p15:clr>
            <a:srgbClr val="FBAE40"/>
          </p15:clr>
        </p15:guide>
        <p15:guide id="5" orient="horz" pos="2564" userDrawn="1">
          <p15:clr>
            <a:srgbClr val="FBAE40"/>
          </p15:clr>
        </p15:guide>
        <p15:guide id="6" orient="horz" pos="151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2 Bilder 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40000" y="918000"/>
            <a:ext cx="5400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" y="954000"/>
            <a:ext cx="2160000" cy="144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73CCF540-0E4F-47A6-981D-1A856FBCB4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8000" y="2628000"/>
            <a:ext cx="2160000" cy="144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987010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8" userDrawn="1">
          <p15:clr>
            <a:srgbClr val="FBAE40"/>
          </p15:clr>
        </p15:guide>
        <p15:guide id="2" pos="5444">
          <p15:clr>
            <a:srgbClr val="FBAE40"/>
          </p15:clr>
        </p15:guide>
        <p15:guide id="3" orient="horz" pos="596">
          <p15:clr>
            <a:srgbClr val="FBAE40"/>
          </p15:clr>
        </p15:guide>
        <p15:guide id="4" orient="horz" pos="1653">
          <p15:clr>
            <a:srgbClr val="FBAE40"/>
          </p15:clr>
        </p15:guide>
        <p15:guide id="5" orient="horz" pos="2564">
          <p15:clr>
            <a:srgbClr val="FBAE40"/>
          </p15:clr>
        </p15:guide>
        <p15:guide id="6" orient="horz" pos="151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62F6D41-300A-44A6-A773-F84C7424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674647-E98A-4E91-B769-603FBD38F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634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7FEC2D-DBFC-481D-89EF-55316F02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C5583F-31A1-412C-900F-41106AD7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77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HERVORHEBUNG MIT VIEL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8A6D120-9FDF-4BA4-88F2-0C6E4507EEA9}"/>
              </a:ext>
            </a:extLst>
          </p:cNvPr>
          <p:cNvSpPr/>
          <p:nvPr userDrawn="1"/>
        </p:nvSpPr>
        <p:spPr>
          <a:xfrm>
            <a:off x="0" y="0"/>
            <a:ext cx="9144000" cy="51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F15F71-44DB-4D13-AE55-D28F1D1B7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000" y="756000"/>
            <a:ext cx="8172000" cy="720000"/>
          </a:xfrm>
        </p:spPr>
        <p:txBody>
          <a:bodyPr/>
          <a:lstStyle>
            <a:lvl1pPr>
              <a:lnSpc>
                <a:spcPts val="5700"/>
              </a:lnSpc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Kapitel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3B6EDCF-E80D-4E83-A8E4-8D2B26F44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476441"/>
            <a:ext cx="8172000" cy="1439863"/>
          </a:xfrm>
        </p:spPr>
        <p:txBody>
          <a:bodyPr/>
          <a:lstStyle>
            <a:lvl1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1pPr>
            <a:lvl2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2pPr>
            <a:lvl3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3pPr>
            <a:lvl4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4pPr>
            <a:lvl5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5pPr>
            <a:lvl6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6pPr>
            <a:lvl7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7pPr>
            <a:lvl8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8pPr>
            <a:lvl9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Hervorhebung</a:t>
            </a:r>
          </a:p>
        </p:txBody>
      </p:sp>
    </p:spTree>
    <p:extLst>
      <p:ext uri="{BB962C8B-B14F-4D97-AF65-F5344CB8AC3E}">
        <p14:creationId xmlns:p14="http://schemas.microsoft.com/office/powerpoint/2010/main" val="2910894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HERVORHEBUNG MIT VIEL INH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8A6D120-9FDF-4BA4-88F2-0C6E4507EEA9}"/>
              </a:ext>
            </a:extLst>
          </p:cNvPr>
          <p:cNvSpPr/>
          <p:nvPr userDrawn="1"/>
        </p:nvSpPr>
        <p:spPr>
          <a:xfrm>
            <a:off x="0" y="0"/>
            <a:ext cx="9144000" cy="51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F15F71-44DB-4D13-AE55-D28F1D1B7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000" y="828000"/>
            <a:ext cx="8172000" cy="540000"/>
          </a:xfrm>
        </p:spPr>
        <p:txBody>
          <a:bodyPr/>
          <a:lstStyle>
            <a:lvl1pPr>
              <a:lnSpc>
                <a:spcPts val="44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Kapitel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3B6EDCF-E80D-4E83-A8E4-8D2B26F44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367999"/>
            <a:ext cx="8172000" cy="2916000"/>
          </a:xfrm>
        </p:spPr>
        <p:txBody>
          <a:bodyPr/>
          <a:lstStyle>
            <a:lvl1pPr>
              <a:lnSpc>
                <a:spcPts val="4400"/>
              </a:lnSpc>
              <a:spcAft>
                <a:spcPts val="0"/>
              </a:spcAft>
              <a:defRPr sz="3600" b="0">
                <a:solidFill>
                  <a:schemeClr val="bg1"/>
                </a:solidFill>
              </a:defRPr>
            </a:lvl1pPr>
            <a:lvl2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2pPr>
            <a:lvl3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3pPr>
            <a:lvl4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4pPr>
            <a:lvl5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5pPr>
            <a:lvl6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6pPr>
            <a:lvl7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7pPr>
            <a:lvl8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8pPr>
            <a:lvl9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Hervorhebung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70510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defTabSz="234000">
              <a:tabLst>
                <a:tab pos="234000" algn="l"/>
              </a:tabLst>
              <a:defRPr/>
            </a:lvl2pPr>
            <a:lvl3pPr defTabSz="234000">
              <a:tabLst>
                <a:tab pos="234000" algn="l"/>
              </a:tabLst>
              <a:defRPr/>
            </a:lvl3pPr>
            <a:lvl4pPr defTabSz="234000">
              <a:tabLst>
                <a:tab pos="234000" algn="l"/>
              </a:tabLst>
              <a:defRPr/>
            </a:lvl4pPr>
            <a:lvl5pPr defTabSz="234000">
              <a:tabLst>
                <a:tab pos="234000" algn="l"/>
              </a:tabLst>
              <a:defRPr/>
            </a:lvl5pPr>
            <a:lvl6pPr marL="0" indent="0" defTabSz="234000">
              <a:buFont typeface="+mj-lt"/>
              <a:buNone/>
              <a:tabLst>
                <a:tab pos="234000" algn="l"/>
              </a:tabLst>
              <a:defRPr/>
            </a:lvl6pPr>
            <a:lvl7pPr defTabSz="234000">
              <a:tabLst>
                <a:tab pos="234000" algn="l"/>
              </a:tabLst>
              <a:defRPr/>
            </a:lvl7pPr>
            <a:lvl8pPr defTabSz="234000">
              <a:tabLst>
                <a:tab pos="234000" algn="l"/>
              </a:tabLst>
              <a:defRPr/>
            </a:lvl8pPr>
            <a:lvl9pPr defTabSz="234000">
              <a:tabLst>
                <a:tab pos="234000" algn="l"/>
              </a:tabLst>
              <a:defRPr/>
            </a:lvl9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05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//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Tabellenplatzhalter 4">
            <a:extLst>
              <a:ext uri="{FF2B5EF4-FFF2-40B4-BE49-F238E27FC236}">
                <a16:creationId xmlns:a16="http://schemas.microsoft.com/office/drawing/2014/main" id="{F5A8BB0B-4BD0-4791-8A9B-89C9D0000E3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68000" y="918000"/>
            <a:ext cx="8172000" cy="336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Tabelle durch Klicken auf Symbol hinzufügen</a:t>
            </a:r>
            <a:endParaRPr lang="de-DE" dirty="0"/>
          </a:p>
        </p:txBody>
      </p:sp>
      <p:grpSp>
        <p:nvGrpSpPr>
          <p:cNvPr id="6" name="Regieanweisungen">
            <a:extLst>
              <a:ext uri="{FF2B5EF4-FFF2-40B4-BE49-F238E27FC236}">
                <a16:creationId xmlns:a16="http://schemas.microsoft.com/office/drawing/2014/main" id="{20CE116F-C667-495A-B654-8B72C3A079E7}"/>
              </a:ext>
            </a:extLst>
          </p:cNvPr>
          <p:cNvGrpSpPr/>
          <p:nvPr userDrawn="1"/>
        </p:nvGrpSpPr>
        <p:grpSpPr>
          <a:xfrm>
            <a:off x="-2628800" y="-468000"/>
            <a:ext cx="14833648" cy="6083999"/>
            <a:chOff x="-2628800" y="-468000"/>
            <a:chExt cx="14833648" cy="6083999"/>
          </a:xfrm>
        </p:grpSpPr>
        <p:sp>
          <p:nvSpPr>
            <p:cNvPr id="16" name="Listenebenen">
              <a:extLst>
                <a:ext uri="{FF2B5EF4-FFF2-40B4-BE49-F238E27FC236}">
                  <a16:creationId xmlns:a16="http://schemas.microsoft.com/office/drawing/2014/main" id="{84A0104B-AA90-4DE7-ADAE-6959FBC15DB1}"/>
                </a:ext>
              </a:extLst>
            </p:cNvPr>
            <p:cNvSpPr txBox="1"/>
            <p:nvPr userDrawn="1"/>
          </p:nvSpPr>
          <p:spPr>
            <a:xfrm rot="10800000" flipH="1" flipV="1">
              <a:off x="-2628800" y="1368000"/>
              <a:ext cx="2520800" cy="1527786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Einfärbung einer Spalte/Zeile: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Markieren der Spalte/Zeile:</a:t>
              </a: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 Entwurf / Tabellentools &gt; Schattierung &gt;</a:t>
              </a: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Die gewünschte Farbe aus den Designfarben auswählen</a:t>
              </a:r>
            </a:p>
          </p:txBody>
        </p:sp>
        <p:sp>
          <p:nvSpPr>
            <p:cNvPr id="10" name="Zurücksetzen">
              <a:extLst>
                <a:ext uri="{FF2B5EF4-FFF2-40B4-BE49-F238E27FC236}">
                  <a16:creationId xmlns:a16="http://schemas.microsoft.com/office/drawing/2014/main" id="{431D1FFE-03BA-4520-A89B-CDD1BC7E4751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648000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11" name="Hilfslinien">
              <a:extLst>
                <a:ext uri="{FF2B5EF4-FFF2-40B4-BE49-F238E27FC236}">
                  <a16:creationId xmlns:a16="http://schemas.microsoft.com/office/drawing/2014/main" id="{38EA8585-E11F-4D10-9DAB-78E6756B2D63}"/>
                </a:ext>
              </a:extLst>
            </p:cNvPr>
            <p:cNvSpPr txBox="1"/>
            <p:nvPr userDrawn="1"/>
          </p:nvSpPr>
          <p:spPr>
            <a:xfrm rot="10800000" flipH="1" flipV="1">
              <a:off x="431801" y="-468000"/>
              <a:ext cx="82804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Löschen einer Spalte/Zeile: 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Markieren der Spalte/Zeile: Layout &gt; Löschen &gt; Spalte bzw. Zeile löschen</a:t>
              </a:r>
            </a:p>
          </p:txBody>
        </p:sp>
        <p:sp>
          <p:nvSpPr>
            <p:cNvPr id="12" name="Fußzeile">
              <a:extLst>
                <a:ext uri="{FF2B5EF4-FFF2-40B4-BE49-F238E27FC236}">
                  <a16:creationId xmlns:a16="http://schemas.microsoft.com/office/drawing/2014/main" id="{4EFB3271-7B15-42ED-A704-B39FAEDC1436}"/>
                </a:ext>
              </a:extLst>
            </p:cNvPr>
            <p:cNvSpPr txBox="1"/>
            <p:nvPr userDrawn="1"/>
          </p:nvSpPr>
          <p:spPr>
            <a:xfrm rot="10800000" flipH="1" flipV="1">
              <a:off x="431800" y="5255998"/>
              <a:ext cx="8280400" cy="360001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  <p:sp>
          <p:nvSpPr>
            <p:cNvPr id="13" name="Layoutwechsel">
              <a:extLst>
                <a:ext uri="{FF2B5EF4-FFF2-40B4-BE49-F238E27FC236}">
                  <a16:creationId xmlns:a16="http://schemas.microsoft.com/office/drawing/2014/main" id="{6BCDAEA0-53BC-4E57-84CA-5C530F05A90E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2283786"/>
              <a:ext cx="2952848" cy="1044048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Einfügen einer Spalte/Zeile: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Markieren der Spalte/Zeile neben der eine weitere eingefügt werden soll: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Layout &gt; Hier die gewünschte Einfügeoption auswählen</a:t>
              </a:r>
            </a:p>
          </p:txBody>
        </p:sp>
      </p:grp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573989D-8FFD-4555-AAB7-592C2CE3AC9F}"/>
              </a:ext>
            </a:extLst>
          </p:cNvPr>
          <p:cNvCxnSpPr/>
          <p:nvPr userDrawn="1"/>
        </p:nvCxnSpPr>
        <p:spPr>
          <a:xfrm>
            <a:off x="0" y="44856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F3269418-AEC9-43D6-9A0C-41CA02546B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4513"/>
          <a:stretch/>
        </p:blipFill>
        <p:spPr>
          <a:xfrm>
            <a:off x="9252000" y="3327773"/>
            <a:ext cx="2067213" cy="86415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081CC49D-33BF-49DC-B533-86BE2EB412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08000" y="4679640"/>
            <a:ext cx="1512000" cy="2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4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514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 dirty="0"/>
              <a:t>Vollbild durch klicken einfügen.</a:t>
            </a:r>
          </a:p>
        </p:txBody>
      </p:sp>
    </p:spTree>
    <p:extLst>
      <p:ext uri="{BB962C8B-B14F-4D97-AF65-F5344CB8AC3E}">
        <p14:creationId xmlns:p14="http://schemas.microsoft.com/office/powerpoint/2010/main" val="391117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2052000" y="468000"/>
            <a:ext cx="5040000" cy="336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51999" y="3952800"/>
            <a:ext cx="5040000" cy="324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325704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92" userDrawn="1">
          <p15:clr>
            <a:srgbClr val="FBAE40"/>
          </p15:clr>
        </p15:guide>
        <p15:guide id="2" pos="4468" userDrawn="1">
          <p15:clr>
            <a:srgbClr val="FBAE40"/>
          </p15:clr>
        </p15:guide>
        <p15:guide id="3" orient="horz" pos="291" userDrawn="1">
          <p15:clr>
            <a:srgbClr val="FBAE40"/>
          </p15:clr>
        </p15:guide>
        <p15:guide id="4" orient="horz" pos="241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8000" y="468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8000" y="3240000"/>
            <a:ext cx="3960000" cy="1044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</a:t>
            </a:r>
            <a:r>
              <a:rPr lang="de-DE" dirty="0" err="1"/>
              <a:t>Bildunterzeile</a:t>
            </a:r>
            <a:r>
              <a:rPr lang="de-DE" dirty="0"/>
              <a:t>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CFABEA7C-7103-4FAC-AAB1-B8FF068486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80000" y="468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9CA26BD8-E4CD-4A9F-ACC0-895F1FD274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3240000"/>
            <a:ext cx="3960000" cy="1044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</a:t>
            </a:r>
            <a:r>
              <a:rPr lang="de-DE" dirty="0" err="1"/>
              <a:t>Bildunterzeile</a:t>
            </a:r>
            <a:r>
              <a:rPr lang="de-DE" dirty="0"/>
              <a:t> // für weitere Ebenen (Text)  &gt;&gt; Menü &gt; Start &gt; Absatz &gt; Listenebene erhöhen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622643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 userDrawn="1">
          <p15:clr>
            <a:srgbClr val="FBAE40"/>
          </p15:clr>
        </p15:guide>
        <p15:guide id="2" pos="5443" userDrawn="1">
          <p15:clr>
            <a:srgbClr val="FBAE40"/>
          </p15:clr>
        </p15:guide>
        <p15:guide id="3" orient="horz" pos="291">
          <p15:clr>
            <a:srgbClr val="FBAE40"/>
          </p15:clr>
        </p15:guide>
        <p15:guide id="4" orient="horz" pos="1963" userDrawn="1">
          <p15:clr>
            <a:srgbClr val="FBAE40"/>
          </p15:clr>
        </p15:guide>
        <p15:guide id="5" pos="279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inkl.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8000" y="954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8000" y="3708000"/>
            <a:ext cx="3960000" cy="576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CFABEA7C-7103-4FAC-AAB1-B8FF068486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80000" y="954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9CA26BD8-E4CD-4A9F-ACC0-895F1FD274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3708000"/>
            <a:ext cx="3960000" cy="576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B3784F-BC20-4A45-986C-728B00F596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</p:spTree>
    <p:extLst>
      <p:ext uri="{BB962C8B-B14F-4D97-AF65-F5344CB8AC3E}">
        <p14:creationId xmlns:p14="http://schemas.microsoft.com/office/powerpoint/2010/main" val="4262250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>
          <p15:clr>
            <a:srgbClr val="FBAE40"/>
          </p15:clr>
        </p15:guide>
        <p15:guide id="3" orient="horz" pos="596" userDrawn="1">
          <p15:clr>
            <a:srgbClr val="FBAE40"/>
          </p15:clr>
        </p15:guide>
        <p15:guide id="4" orient="horz" pos="2269" userDrawn="1">
          <p15:clr>
            <a:srgbClr val="FBAE40"/>
          </p15:clr>
        </p15:guide>
        <p15:guide id="5" pos="2790">
          <p15:clr>
            <a:srgbClr val="FBAE40"/>
          </p15:clr>
        </p15:guide>
        <p15:guide id="6" pos="54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 userDrawn="1">
            <p:ph type="title"/>
          </p:nvPr>
        </p:nvSpPr>
        <p:spPr>
          <a:xfrm>
            <a:off x="468000" y="396000"/>
            <a:ext cx="7560000" cy="46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KAPITEL | CHART-HEADLINE</a:t>
            </a:r>
          </a:p>
        </p:txBody>
      </p:sp>
      <p:sp>
        <p:nvSpPr>
          <p:cNvPr id="3" name="Textplatzhalter 2"/>
          <p:cNvSpPr>
            <a:spLocks noGrp="1"/>
          </p:cNvSpPr>
          <p:nvPr userDrawn="1">
            <p:ph type="body" idx="1"/>
          </p:nvPr>
        </p:nvSpPr>
        <p:spPr>
          <a:xfrm>
            <a:off x="468000" y="918000"/>
            <a:ext cx="7560000" cy="336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(Text und Aufzählungen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360000" y="5524114"/>
            <a:ext cx="4284008" cy="17998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720000" y="4752000"/>
            <a:ext cx="6300000" cy="108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r>
              <a:rPr lang="de-DE" dirty="0"/>
              <a:t>Titel | ggf. weitere Angaben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324000" y="4752000"/>
            <a:ext cx="252000" cy="108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grpSp>
        <p:nvGrpSpPr>
          <p:cNvPr id="31" name="Regieanweisungen"/>
          <p:cNvGrpSpPr/>
          <p:nvPr userDrawn="1"/>
        </p:nvGrpSpPr>
        <p:grpSpPr>
          <a:xfrm>
            <a:off x="-2088000" y="-468000"/>
            <a:ext cx="13284000" cy="6083999"/>
            <a:chOff x="-2088000" y="-468000"/>
            <a:chExt cx="13284000" cy="6083999"/>
          </a:xfrm>
        </p:grpSpPr>
        <p:grpSp>
          <p:nvGrpSpPr>
            <p:cNvPr id="29" name="Listenebenen"/>
            <p:cNvGrpSpPr/>
            <p:nvPr userDrawn="1"/>
          </p:nvGrpSpPr>
          <p:grpSpPr>
            <a:xfrm>
              <a:off x="-2088000" y="1368000"/>
              <a:ext cx="1980000" cy="2319874"/>
              <a:chOff x="-2088000" y="1368000"/>
              <a:chExt cx="1980000" cy="2319874"/>
            </a:xfrm>
          </p:grpSpPr>
          <p:sp>
            <p:nvSpPr>
              <p:cNvPr id="12" name="Text // Listenebene erhöhen"/>
              <p:cNvSpPr txBox="1"/>
              <p:nvPr userDrawn="1"/>
            </p:nvSpPr>
            <p:spPr>
              <a:xfrm>
                <a:off x="-2016000" y="2787874"/>
                <a:ext cx="936000" cy="39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13" name="Text // Listenebene verringern"/>
              <p:cNvSpPr txBox="1"/>
              <p:nvPr userDrawn="1"/>
            </p:nvSpPr>
            <p:spPr>
              <a:xfrm>
                <a:off x="-2016000" y="3291874"/>
                <a:ext cx="936000" cy="39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5" name="Listenebenen"/>
              <p:cNvSpPr txBox="1"/>
              <p:nvPr userDrawn="1"/>
            </p:nvSpPr>
            <p:spPr>
              <a:xfrm rot="10800000" flipH="1" flipV="1">
                <a:off x="-2088000" y="1368000"/>
                <a:ext cx="1980000" cy="82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Listen erstellen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Wechseln Sie die Textebene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7" name="Bild // Listenebene verringern"/>
              <p:cNvPicPr>
                <a:picLocks noChangeAspect="1"/>
              </p:cNvPicPr>
              <p:nvPr userDrawn="1"/>
            </p:nvPicPr>
            <p:blipFill>
              <a:blip r:embed="rId18"/>
              <a:stretch>
                <a:fillRect/>
              </a:stretch>
            </p:blipFill>
            <p:spPr>
              <a:xfrm>
                <a:off x="-963360" y="3291874"/>
                <a:ext cx="855360" cy="396000"/>
              </a:xfrm>
              <a:prstGeom prst="rect">
                <a:avLst/>
              </a:prstGeom>
            </p:spPr>
          </p:pic>
          <p:pic>
            <p:nvPicPr>
              <p:cNvPr id="28" name="Bild // Listenebene erhöhen"/>
              <p:cNvPicPr>
                <a:picLocks noChangeAspect="1"/>
              </p:cNvPicPr>
              <p:nvPr userDrawn="1"/>
            </p:nvPicPr>
            <p:blipFill>
              <a:blip r:embed="rId19"/>
              <a:stretch>
                <a:fillRect/>
              </a:stretch>
            </p:blipFill>
            <p:spPr>
              <a:xfrm>
                <a:off x="-963360" y="2787874"/>
                <a:ext cx="855360" cy="396000"/>
              </a:xfrm>
              <a:prstGeom prst="rect">
                <a:avLst/>
              </a:prstGeom>
            </p:spPr>
          </p:pic>
        </p:grpSp>
        <p:sp>
          <p:nvSpPr>
            <p:cNvPr id="14" name="Zurücksetzen"/>
            <p:cNvSpPr txBox="1"/>
            <p:nvPr userDrawn="1"/>
          </p:nvSpPr>
          <p:spPr>
            <a:xfrm rot="10800000" flipH="1" flipV="1">
              <a:off x="9252000" y="648000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15" name="Hilfslinien"/>
            <p:cNvSpPr txBox="1"/>
            <p:nvPr userDrawn="1"/>
          </p:nvSpPr>
          <p:spPr>
            <a:xfrm rot="10800000" flipH="1" flipV="1">
              <a:off x="431801" y="-468000"/>
              <a:ext cx="82804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Menü: 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Haken bei Führungslinien setzen</a:t>
              </a:r>
            </a:p>
          </p:txBody>
        </p:sp>
        <p:sp>
          <p:nvSpPr>
            <p:cNvPr id="16" name="Fußzeile"/>
            <p:cNvSpPr txBox="1"/>
            <p:nvPr userDrawn="1"/>
          </p:nvSpPr>
          <p:spPr>
            <a:xfrm rot="10800000" flipH="1" flipV="1">
              <a:off x="431800" y="5255998"/>
              <a:ext cx="8280400" cy="360001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  <p:sp>
          <p:nvSpPr>
            <p:cNvPr id="30" name="Layoutwechsel"/>
            <p:cNvSpPr txBox="1"/>
            <p:nvPr userDrawn="1"/>
          </p:nvSpPr>
          <p:spPr>
            <a:xfrm rot="10800000" flipH="1" flipV="1">
              <a:off x="9252000" y="2283786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</p:txBody>
        </p:sp>
      </p:grp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F61B1FA0-8233-4248-B899-BF9702E3E986}"/>
              </a:ext>
            </a:extLst>
          </p:cNvPr>
          <p:cNvCxnSpPr/>
          <p:nvPr userDrawn="1"/>
        </p:nvCxnSpPr>
        <p:spPr>
          <a:xfrm>
            <a:off x="0" y="44856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289C4D98-9606-4382-895C-2F9999CA3289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7308000" y="4679640"/>
            <a:ext cx="1512000" cy="2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1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67" r:id="rId5"/>
    <p:sldLayoutId id="2147483658" r:id="rId6"/>
    <p:sldLayoutId id="2147483659" r:id="rId7"/>
    <p:sldLayoutId id="2147483660" r:id="rId8"/>
    <p:sldLayoutId id="2147483661" r:id="rId9"/>
    <p:sldLayoutId id="2147483663" r:id="rId10"/>
    <p:sldLayoutId id="2147483662" r:id="rId11"/>
    <p:sldLayoutId id="2147483664" r:id="rId12"/>
    <p:sldLayoutId id="2147483665" r:id="rId13"/>
    <p:sldLayoutId id="2147483666" r:id="rId14"/>
    <p:sldLayoutId id="2147483654" r:id="rId15"/>
    <p:sldLayoutId id="2147483655" r:id="rId16"/>
  </p:sldLayoutIdLst>
  <p:hf hdr="0" dt="0"/>
  <p:txStyles>
    <p:title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700" b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1200"/>
        </a:spcAft>
        <a:buSzPct val="75000"/>
        <a:buFont typeface="Arial" panose="020B0604020202020204" pitchFamily="34" charset="0"/>
        <a:buNone/>
        <a:defRPr sz="15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234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bg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468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702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2" userDrawn="1">
          <p15:clr>
            <a:srgbClr val="5ACBF0"/>
          </p15:clr>
        </p15:guide>
        <p15:guide id="2" pos="5059" userDrawn="1">
          <p15:clr>
            <a:srgbClr val="5ACBF0"/>
          </p15:clr>
        </p15:guide>
        <p15:guide id="3" orient="horz" pos="245" userDrawn="1">
          <p15:clr>
            <a:srgbClr val="5ACBF0"/>
          </p15:clr>
        </p15:guide>
        <p15:guide id="4" orient="horz" pos="2700" userDrawn="1">
          <p15:clr>
            <a:srgbClr val="5ACBF0"/>
          </p15:clr>
        </p15:guide>
        <p15:guide id="5" pos="5443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3F806E7C-E56D-41BC-8AA6-00785CAB7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44" y="4571923"/>
            <a:ext cx="7714799" cy="26103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b="1" dirty="0"/>
              <a:t>Übung 5: Relationale Hermeneutik: Theoretisch-methodologischer Rahmen interpretativer Analyse</a:t>
            </a:r>
          </a:p>
        </p:txBody>
      </p:sp>
      <p:pic>
        <p:nvPicPr>
          <p:cNvPr id="5" name="Bildplatzhalter 4" descr="Ein Bild, das Farbigkeit, Kunst, Magenta, orange enthält.&#10;&#10;Automatisch generierte Beschreibung">
            <a:extLst>
              <a:ext uri="{FF2B5EF4-FFF2-40B4-BE49-F238E27FC236}">
                <a16:creationId xmlns:a16="http://schemas.microsoft.com/office/drawing/2014/main" id="{AC6A1043-6A0D-1E90-2CED-1A4EF23FF49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12921" b="12921"/>
          <a:stretch>
            <a:fillRect/>
          </a:stretch>
        </p:blipFill>
        <p:spPr/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591F5E70-F6F5-4247-85F2-66AA884FA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102" y="3847478"/>
            <a:ext cx="6336248" cy="324000"/>
          </a:xfrm>
        </p:spPr>
        <p:txBody>
          <a:bodyPr/>
          <a:lstStyle/>
          <a:p>
            <a:r>
              <a:rPr lang="de-DE" b="1" dirty="0"/>
              <a:t>Theorien und </a:t>
            </a:r>
            <a:r>
              <a:rPr lang="de-DE" b="1" dirty="0" err="1"/>
              <a:t>methoden</a:t>
            </a:r>
            <a:r>
              <a:rPr lang="de-DE" b="1" dirty="0"/>
              <a:t> der Kulturpsychologie</a:t>
            </a:r>
          </a:p>
        </p:txBody>
      </p:sp>
    </p:spTree>
    <p:extLst>
      <p:ext uri="{BB962C8B-B14F-4D97-AF65-F5344CB8AC3E}">
        <p14:creationId xmlns:p14="http://schemas.microsoft.com/office/powerpoint/2010/main" val="342693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50ED5-5641-ACB0-B786-3CD4E36BF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EEEAC-9DBE-426D-4EE2-67CE2A3C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51" y="323332"/>
            <a:ext cx="7560000" cy="468000"/>
          </a:xfrm>
        </p:spPr>
        <p:txBody>
          <a:bodyPr/>
          <a:lstStyle/>
          <a:p>
            <a:pPr algn="ctr"/>
            <a:r>
              <a:rPr lang="de-DE" sz="3200" b="1" dirty="0">
                <a:solidFill>
                  <a:schemeClr val="accent3">
                    <a:lumMod val="75000"/>
                  </a:schemeClr>
                </a:solidFill>
              </a:rPr>
              <a:t>I: Zuordnen von Vergleichshorizonten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C51F4E0-049E-C779-F5AC-8D4E4118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00" y="4767573"/>
            <a:ext cx="6300000" cy="108000"/>
          </a:xfrm>
        </p:spPr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8B7F662-5944-9E8B-B79B-1AFACE65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10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415D46CD-24AD-29A2-8E6E-5F499CB18FE4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312C984-8880-1B02-7E39-BD2C2743D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936" y="1212158"/>
            <a:ext cx="7560000" cy="3366000"/>
          </a:xfrm>
        </p:spPr>
        <p:txBody>
          <a:bodyPr/>
          <a:lstStyle/>
          <a:p>
            <a:pPr>
              <a:buNone/>
            </a:pPr>
            <a:r>
              <a:rPr lang="de-DE" dirty="0"/>
              <a:t>Ordnet den folgenden Deutungen je einen Vergleichshorizont zu:</a:t>
            </a:r>
          </a:p>
          <a:p>
            <a:pPr>
              <a:buFont typeface="+mj-lt"/>
              <a:buAutoNum type="arabicPeriod"/>
            </a:pPr>
            <a:r>
              <a:rPr lang="de-DE" b="0" i="1" dirty="0"/>
              <a:t>„Das erinnert mich an meine eigene Schulzeit.“</a:t>
            </a:r>
            <a:endParaRPr lang="de-DE" b="0" dirty="0"/>
          </a:p>
          <a:p>
            <a:pPr>
              <a:buFont typeface="+mj-lt"/>
              <a:buAutoNum type="arabicPeriod"/>
            </a:pPr>
            <a:r>
              <a:rPr lang="de-DE" b="0" i="1" dirty="0"/>
              <a:t>„Diese Aussage passt gut zu Bourdieus Habitus-Konzept.“</a:t>
            </a:r>
            <a:endParaRPr lang="de-DE" b="0" dirty="0"/>
          </a:p>
          <a:p>
            <a:pPr>
              <a:buFont typeface="+mj-lt"/>
              <a:buAutoNum type="arabicPeriod"/>
            </a:pPr>
            <a:r>
              <a:rPr lang="de-DE" b="0" i="1" dirty="0"/>
              <a:t>„In einem idealen Bildungssystem dürfte das gar nicht passieren.“</a:t>
            </a:r>
            <a:endParaRPr lang="de-DE" b="0" dirty="0"/>
          </a:p>
          <a:p>
            <a:pPr>
              <a:buFont typeface="+mj-lt"/>
              <a:buAutoNum type="arabicPeriod"/>
            </a:pPr>
            <a:r>
              <a:rPr lang="de-DE" b="0" i="1" dirty="0"/>
              <a:t>„Das Muster kommt auch in anderen Interviews meiner Studie vor.“</a:t>
            </a:r>
            <a:endParaRPr lang="de-DE" b="0" dirty="0"/>
          </a:p>
          <a:p>
            <a:pPr>
              <a:buFont typeface="+mj-lt"/>
              <a:buAutoNum type="arabicPeriod"/>
            </a:pPr>
            <a:r>
              <a:rPr lang="de-DE" b="0" i="1" dirty="0"/>
              <a:t>„Laut einer Studie von Becker (2014) zeigt sich das häufig bei Kindern mit Migrationsgeschichte.“</a:t>
            </a:r>
            <a:endParaRPr lang="de-DE" b="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692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7515F-9371-6E1C-5036-8E55996379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D51EA-92DC-760B-7F69-610DE0714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51" y="323332"/>
            <a:ext cx="7560000" cy="468000"/>
          </a:xfrm>
        </p:spPr>
        <p:txBody>
          <a:bodyPr/>
          <a:lstStyle/>
          <a:p>
            <a:pPr algn="ctr"/>
            <a:r>
              <a:rPr lang="de-DE" sz="3200" b="1" dirty="0">
                <a:solidFill>
                  <a:schemeClr val="accent3">
                    <a:lumMod val="75000"/>
                  </a:schemeClr>
                </a:solidFill>
              </a:rPr>
              <a:t>II: Ein Wort, viele Bedeutungen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4D3CDF-00D8-5BA8-AF76-609764CA6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00" y="4767573"/>
            <a:ext cx="6300000" cy="108000"/>
          </a:xfrm>
        </p:spPr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6AFA37-1269-55FF-EBF0-8D8C84E30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11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F90E9FB5-6F60-EF7B-F049-6E3C1548D76B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AFAD8A1-C55F-95BD-A249-056A289DE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936" y="1212158"/>
            <a:ext cx="7560000" cy="3366000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de-DE" dirty="0"/>
              <a:t>Schreibt auf, was euch zu dem Wort einfällt. </a:t>
            </a:r>
          </a:p>
          <a:p>
            <a:pPr marL="342900" indent="-342900">
              <a:buAutoNum type="arabicPeriod"/>
            </a:pPr>
            <a:r>
              <a:rPr lang="de-DE" dirty="0"/>
              <a:t>Was verbindet ihr mit dem Wort (positiv, negativ, ambivalent etc.)? Woher kommen diese Deutungen (Schule, Familie, Politik…)?</a:t>
            </a:r>
          </a:p>
          <a:p>
            <a:pPr marL="342900" indent="-342900">
              <a:buAutoNum type="arabicPeriod"/>
            </a:pPr>
            <a:endParaRPr lang="de-DE" dirty="0"/>
          </a:p>
          <a:p>
            <a:endParaRPr lang="de-DE" dirty="0"/>
          </a:p>
          <a:p>
            <a:pPr algn="ctr"/>
            <a:r>
              <a:rPr lang="de-DE" sz="2000" i="1"/>
              <a:t>Heimat</a:t>
            </a:r>
            <a:endParaRPr lang="de-DE" sz="2000" i="1" dirty="0"/>
          </a:p>
        </p:txBody>
      </p:sp>
    </p:spTree>
    <p:extLst>
      <p:ext uri="{BB962C8B-B14F-4D97-AF65-F5344CB8AC3E}">
        <p14:creationId xmlns:p14="http://schemas.microsoft.com/office/powerpoint/2010/main" val="595172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6B42CB34-7572-3EBC-A0C4-DE2B319715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3179" b="3087"/>
          <a:stretch/>
        </p:blipFill>
        <p:spPr>
          <a:xfrm>
            <a:off x="281313" y="483518"/>
            <a:ext cx="8697571" cy="3872490"/>
          </a:xfrm>
          <a:noFill/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8477088-D848-D935-9370-925109594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0" y="4752000"/>
            <a:ext cx="6300000" cy="108000"/>
          </a:xfrm>
        </p:spPr>
        <p:txBody>
          <a:bodyPr anchor="ctr">
            <a:normAutofit fontScale="92500"/>
          </a:bodyPr>
          <a:lstStyle/>
          <a:p>
            <a:r>
              <a:rPr lang="de-DE" sz="800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7EC65E-8373-7C41-77DF-0AE85F8B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4752000"/>
            <a:ext cx="252000" cy="108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6C8FC03C-C266-4645-ABC5-645062898383}" type="slidenum">
              <a:rPr lang="de-DE" sz="700" smtClean="0"/>
              <a:pPr>
                <a:lnSpc>
                  <a:spcPct val="90000"/>
                </a:lnSpc>
                <a:spcAft>
                  <a:spcPts val="600"/>
                </a:spcAft>
              </a:pPr>
              <a:t>12</a:t>
            </a:fld>
            <a:r>
              <a:rPr lang="de-DE" sz="7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745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684EE-DF22-D11A-B59F-4A97805332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7095B-C7B0-BC4B-9FD4-2AA6BEE2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Wiederholung der Vorlesungsinhalte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31F833-69AD-277F-DF78-9140C1892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02" y="1203598"/>
            <a:ext cx="7560000" cy="2936386"/>
          </a:xfrm>
        </p:spPr>
        <p:txBody>
          <a:bodyPr/>
          <a:lstStyle/>
          <a:p>
            <a:pPr marL="342900" indent="-342900" algn="just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de-DE" sz="2000" b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Relationale Hermeneutik: Einordnung </a:t>
            </a:r>
          </a:p>
          <a:p>
            <a:pPr marL="342900" indent="-342900" algn="just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de-DE" sz="2000" b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Relational-interpretative Forschung als Beziehungsgeschehen</a:t>
            </a:r>
          </a:p>
          <a:p>
            <a:pPr marL="342900" indent="-342900" algn="just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de-DE" sz="2000" b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Interpretieren</a:t>
            </a:r>
          </a:p>
          <a:p>
            <a:pPr marL="342900" indent="-342900" algn="just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de-DE" sz="2000" b="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Vorgehen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3FE2C83-3027-0CD6-3994-409B78C6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CFDC28-136B-929C-565F-AEF8CBB45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2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25910E5-3F05-B6F4-9892-A663CF35E529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52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79941-63CA-A241-AB40-59D23B2B7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6258B-2D32-5B02-19C8-5BF2EA071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  <a:t>1. Relationale Hermeneutik: Einordnung </a:t>
            </a:r>
            <a:br>
              <a:rPr lang="de-DE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endParaRPr lang="de-DE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CEC37C-F4FA-FCEF-1EAF-80559651B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00" y="1111149"/>
            <a:ext cx="8244472" cy="2936386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  <a:buSzPct val="100000"/>
            </a:pPr>
            <a:r>
              <a:rPr lang="de-DE" sz="1800" dirty="0"/>
              <a:t>Relationale Hermeneutik als: </a:t>
            </a:r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de-DE" sz="1800" b="0" dirty="0"/>
              <a:t>„Systematisierung hermeneutischer Praxis, die aufzeigt, womit prinzipiell zu rechnen ist, wenn Forschung interpretativ erfolgt“ (Straub &amp; Ruppel 2023, S. 158) </a:t>
            </a:r>
          </a:p>
          <a:p>
            <a:pPr marL="753750" lvl="3" indent="-28575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1800" b="0" dirty="0"/>
              <a:t>„empirisch begründete Theorie und Methodologie der Interpretation“ (Straub &amp; Ruppel 2023, S. 162)</a:t>
            </a:r>
          </a:p>
          <a:p>
            <a:pPr lvl="3"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de-DE" sz="1800" b="0" dirty="0"/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de-DE" sz="1800" b="0" dirty="0"/>
              <a:t> „theoretisch und methodologisch begründete, integrative Perspektive für verschiedene Methoden und Techniken empirischer Datenanalyse“ (Straub &amp; Ruppel 2023, S. 158)</a:t>
            </a:r>
          </a:p>
          <a:p>
            <a:pPr marL="753750" lvl="3" indent="-28575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1800" dirty="0"/>
              <a:t>n</a:t>
            </a:r>
            <a:r>
              <a:rPr lang="de-DE" sz="1800" b="0" dirty="0"/>
              <a:t>icht Methode, sondern theoretisch-methodologischer Rahmen interpretativer Analyse</a:t>
            </a:r>
            <a:r>
              <a:rPr lang="de-DE" sz="1600" b="0" dirty="0"/>
              <a:t>  </a:t>
            </a:r>
            <a:endParaRPr lang="de-DE" sz="1400" b="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D19EEA-7CB0-5D70-B71A-373D2407F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8901481-8159-4EF5-94BA-F61B7763F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3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13E64745-F303-5084-A370-F2E759870FB1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49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8D0FA-280D-B4D7-FC2E-4D5AF6A2A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B7537-D512-408A-7930-0E00AB483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51" y="167342"/>
            <a:ext cx="7560000" cy="468000"/>
          </a:xfrm>
        </p:spPr>
        <p:txBody>
          <a:bodyPr/>
          <a:lstStyle/>
          <a:p>
            <a:pPr algn="ctr"/>
            <a: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  <a:t>2. Relational-interpretative Forschung als </a:t>
            </a:r>
            <a:b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  <a:t>Beziehungsgeschehen</a:t>
            </a:r>
            <a:br>
              <a:rPr lang="de-DE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endParaRPr lang="de-DE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DADE4-A174-931C-BF67-0D2088EAE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701" y="1463381"/>
            <a:ext cx="8244472" cy="2936386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  <a:buSzPct val="100000"/>
            </a:pPr>
            <a:r>
              <a:rPr lang="de-DE" sz="1800" dirty="0"/>
              <a:t>Relationale Erfahrungs- und Erkenntnisbildung, da: </a:t>
            </a:r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1800" b="0" dirty="0"/>
              <a:t>„Standort- und Perspektivenabhängigkeit wissenschaftlicher Forschung“ (Straub &amp; Ruppel 2023, S. 159)</a:t>
            </a:r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1800" b="0" dirty="0"/>
              <a:t>„epistemische Abhängigkeit dieser Tätigkeit sowie ihrer Ergebnisse vom erkennenden – historisch, kulturell, sozial und lebensgeschichtlich eingebetteten – Subjekt“ (ebd.)</a:t>
            </a:r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1800" b="0" dirty="0"/>
              <a:t>„wissenschaftliche Bildung von Erfahrungen und Erkenntnissen unweigerlich subjektgebunden“ (ebd.)</a:t>
            </a:r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1800" b="0" dirty="0"/>
              <a:t>„an ein ebenso kontingentes soziokulturelles Vokabular gebunden“ (ebd.)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buSzPct val="100000"/>
            </a:pPr>
            <a:endParaRPr lang="de-DE" sz="1400" b="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A1BCEE-1A6E-645B-6B18-DC51BB4CC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74163D-1178-898D-65DB-43B428383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4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A3E40E7-FFC3-28B8-ADF0-35924E308758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4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65146-B5DD-7B06-3FE7-0E68816A6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27F65-0BA1-FD64-15DD-941AA895C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51" y="323332"/>
            <a:ext cx="7560000" cy="468000"/>
          </a:xfrm>
        </p:spPr>
        <p:txBody>
          <a:bodyPr/>
          <a:lstStyle/>
          <a:p>
            <a:pPr algn="ctr"/>
            <a:r>
              <a:rPr lang="de-DE" sz="3200" b="1" dirty="0">
                <a:solidFill>
                  <a:schemeClr val="accent3">
                    <a:lumMod val="75000"/>
                  </a:schemeClr>
                </a:solidFill>
              </a:rPr>
              <a:t>3. Interpretieren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70A188-F74C-E610-2496-2F26422C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701" y="1463381"/>
            <a:ext cx="8244472" cy="2936386"/>
          </a:xfrm>
        </p:spPr>
        <p:txBody>
          <a:bodyPr/>
          <a:lstStyle/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000" b="0" dirty="0"/>
              <a:t>„Jede wissenschaftliche Interpretation ist eine Handlung, die auf die Auslegung von Sinngebilden, die Artikulation einer Erfahrung und Explikation einer Einsicht abzielt.“ (Straub &amp; Ruppel 2023, S. 162)</a:t>
            </a:r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000" b="0" dirty="0"/>
              <a:t>„Wissenschaftliche Interpretationen sind mit lebensweltlichen Deutungen genetisch und sachlich verwandt: sie gehen als differenzierte, systematisierte, spezialisierte und methodisch kontrollierte Abkömmlinge aus diesen hervor.“ (Straub &amp; Ruppel 2023, S. 162)</a:t>
            </a:r>
            <a:endParaRPr lang="de-DE" sz="1800" b="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D694540-80AF-9FFD-B76C-E990E7E6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AFDF2A-E6F5-E5A4-3543-3CF8382F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5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989554C9-3067-599B-34D7-F615BBCE0B2E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25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5F373-F51D-1496-87EA-76177E7C9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E4CF5D-A99C-EC6F-B1C8-217D764AE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51" y="323332"/>
            <a:ext cx="7560000" cy="468000"/>
          </a:xfrm>
        </p:spPr>
        <p:txBody>
          <a:bodyPr/>
          <a:lstStyle/>
          <a:p>
            <a:pPr algn="ctr"/>
            <a:r>
              <a:rPr lang="de-DE" sz="3200" b="1" dirty="0">
                <a:solidFill>
                  <a:schemeClr val="accent3">
                    <a:lumMod val="75000"/>
                  </a:schemeClr>
                </a:solidFill>
              </a:rPr>
              <a:t>3. Interpretieren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81C37B-DB58-344D-1E2D-7D779CA14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701" y="1463381"/>
            <a:ext cx="8244472" cy="2936386"/>
          </a:xfrm>
        </p:spPr>
        <p:txBody>
          <a:bodyPr/>
          <a:lstStyle/>
          <a:p>
            <a:pPr marL="285750" indent="-28575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b="0" dirty="0"/>
              <a:t>Idealtypische Charakterisierung wissenschaftlichen Interpretierens als „ein </a:t>
            </a:r>
          </a:p>
          <a:p>
            <a:pPr marL="1044900" lvl="4" indent="-34290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b="0" dirty="0"/>
              <a:t>in absichtsvoller und bewusster Einstellung realisiertes, </a:t>
            </a:r>
          </a:p>
          <a:p>
            <a:pPr marL="1044900" lvl="4" indent="-34290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b="0" dirty="0"/>
              <a:t>explizites,</a:t>
            </a:r>
          </a:p>
          <a:p>
            <a:pPr marL="1044900" lvl="4" indent="-34290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b="0" dirty="0"/>
              <a:t>geregeltes und methodisch kontrolliertes, </a:t>
            </a:r>
          </a:p>
          <a:p>
            <a:pPr marL="1044900" lvl="4" indent="-34290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b="0" dirty="0"/>
              <a:t>auf Transparenz und intersubjektive Zustimmungsfähigkeit angelegtes,</a:t>
            </a:r>
          </a:p>
          <a:p>
            <a:pPr marL="1044900" lvl="4" indent="-34290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b="0" dirty="0"/>
              <a:t>selbstreflexiv strukturiertes Deuten“ (Straub &amp; Ruppel 2023, S. 162)</a:t>
            </a:r>
            <a:endParaRPr lang="de-DE" sz="1600" b="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40DC3BC-282C-7D0B-1072-32BAA9A54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AD9597F-31F0-875A-BEEB-81F349FF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6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157CBC0-5AC5-EAA1-25CB-C7801C342B3C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69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E13AF-4A63-3F3C-4999-971F3C2E9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D7584-B680-A3AB-F43D-6B7FCA870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51" y="323332"/>
            <a:ext cx="7560000" cy="468000"/>
          </a:xfrm>
        </p:spPr>
        <p:txBody>
          <a:bodyPr/>
          <a:lstStyle/>
          <a:p>
            <a:pPr algn="ctr"/>
            <a:r>
              <a:rPr lang="de-DE" sz="3200" b="1" dirty="0">
                <a:solidFill>
                  <a:schemeClr val="accent3">
                    <a:lumMod val="75000"/>
                  </a:schemeClr>
                </a:solidFill>
              </a:rPr>
              <a:t>4. Vorgehen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87A4CC-DDC1-80CC-E0EA-2E3C11C7F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701" y="1463381"/>
            <a:ext cx="8244472" cy="2936386"/>
          </a:xfrm>
        </p:spPr>
        <p:txBody>
          <a:bodyPr/>
          <a:lstStyle/>
          <a:p>
            <a:pPr marL="342900" indent="-34290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000" b="0" dirty="0"/>
              <a:t>Transkript erstellen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000" b="0" dirty="0"/>
              <a:t>Segmentierung vornehmen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000" b="0" dirty="0"/>
              <a:t>Segmente mit Überschriften versehen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000" b="0" dirty="0"/>
              <a:t>Liste mit allen Überschriften erstellen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000" b="0" dirty="0"/>
              <a:t>1. formulierende Interpretation 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000" b="0" dirty="0"/>
              <a:t>2. vergleichende (bestimmende oder reflektierende) Interpretation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buSzPct val="100000"/>
            </a:pPr>
            <a:r>
              <a:rPr lang="de-DE" sz="2000" b="0" dirty="0"/>
              <a:t>• generell bedeutsam: Sequenzanalytisches Vorgehen / vergleichende Interpretationen</a:t>
            </a:r>
            <a:endParaRPr lang="de-DE" sz="1600" b="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E72FB56-51F9-2288-9C97-291B9EDF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00" y="4767573"/>
            <a:ext cx="6300000" cy="108000"/>
          </a:xfrm>
        </p:spPr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30CC30-5709-5636-0735-CBA9706C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7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FD0F632D-0F3C-F642-CC30-83251901EDFF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23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45980-8CBD-0D5C-D3E2-E9F409FAB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C117D-DBEA-2CB3-E08C-4EC86D07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51" y="323332"/>
            <a:ext cx="7560000" cy="468000"/>
          </a:xfrm>
        </p:spPr>
        <p:txBody>
          <a:bodyPr/>
          <a:lstStyle/>
          <a:p>
            <a:pPr algn="ctr"/>
            <a:r>
              <a:rPr lang="de-DE" sz="3200" b="1" dirty="0">
                <a:solidFill>
                  <a:schemeClr val="accent3">
                    <a:lumMod val="75000"/>
                  </a:schemeClr>
                </a:solidFill>
              </a:rPr>
              <a:t>Vergleichshorizonte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9ABB20C0-6F9F-76B7-7589-B6CD861A00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36339" y="1219051"/>
            <a:ext cx="7271322" cy="3058697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E4EA6E-C884-8B05-8CDF-8F23465AF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00" y="4767573"/>
            <a:ext cx="6300000" cy="108000"/>
          </a:xfrm>
        </p:spPr>
        <p:txBody>
          <a:bodyPr/>
          <a:lstStyle/>
          <a:p>
            <a:r>
              <a:rPr lang="de-DE" dirty="0"/>
              <a:t>Theorien und Methoden der Kulturpsychologe / Strukturierte Betreuung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FC8C409-CF64-8127-7556-5C05B98FB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8</a:t>
            </a:fld>
            <a:r>
              <a:rPr lang="de-DE"/>
              <a:t> </a:t>
            </a:r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112364DF-5D4F-52A5-3574-EED1ACBC6032}"/>
              </a:ext>
            </a:extLst>
          </p:cNvPr>
          <p:cNvCxnSpPr/>
          <p:nvPr/>
        </p:nvCxnSpPr>
        <p:spPr>
          <a:xfrm>
            <a:off x="0" y="987574"/>
            <a:ext cx="9144000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34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6E89A9F-711B-82D0-7E00-780888230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3000" b="0" dirty="0"/>
              <a:t>Vertiefende Aufgaben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258CAA4-364D-F0C6-E199-80055AE2165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4751388"/>
            <a:ext cx="6299200" cy="107950"/>
          </a:xfrm>
        </p:spPr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A36C47-C400-37B3-F775-70E12F4E7F1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4751388"/>
            <a:ext cx="252413" cy="107950"/>
          </a:xfrm>
        </p:spPr>
        <p:txBody>
          <a:bodyPr/>
          <a:lstStyle/>
          <a:p>
            <a:fld id="{6C8FC03C-C266-4645-ABC5-645062898383}" type="slidenum">
              <a:rPr lang="de-DE" smtClean="0"/>
              <a:pPr/>
              <a:t>9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81870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Master RUB">
  <a:themeElements>
    <a:clrScheme name="RUB">
      <a:dk1>
        <a:sysClr val="windowText" lastClr="000000"/>
      </a:dk1>
      <a:lt1>
        <a:sysClr val="window" lastClr="FFFFFF"/>
      </a:lt1>
      <a:dk2>
        <a:srgbClr val="003560"/>
      </a:dk2>
      <a:lt2>
        <a:srgbClr val="8DAE10"/>
      </a:lt2>
      <a:accent1>
        <a:srgbClr val="FFCC00"/>
      </a:accent1>
      <a:accent2>
        <a:srgbClr val="EE7203"/>
      </a:accent2>
      <a:accent3>
        <a:srgbClr val="E6332A"/>
      </a:accent3>
      <a:accent4>
        <a:srgbClr val="B71E3F"/>
      </a:accent4>
      <a:accent5>
        <a:srgbClr val="9C5516"/>
      </a:accent5>
      <a:accent6>
        <a:srgbClr val="59211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UB_03a.potx" id="{C867D821-36E8-4CDA-B68D-4949E463F39D}" vid="{F84F8B3F-9528-42A9-B5AE-3004D541450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RUB-Pra╠êsentation-16zu9</Template>
  <TotalTime>0</TotalTime>
  <Words>1651</Words>
  <Application>Microsoft Office PowerPoint</Application>
  <PresentationFormat>Bildschirmpräsentation (16:9)</PresentationFormat>
  <Paragraphs>131</Paragraphs>
  <Slides>12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PowerPoint Master RUB</vt:lpstr>
      <vt:lpstr>Theorien und methoden der Kulturpsychologie</vt:lpstr>
      <vt:lpstr>Wiederholung der Vorlesungsinhalte</vt:lpstr>
      <vt:lpstr>1. Relationale Hermeneutik: Einordnung  </vt:lpstr>
      <vt:lpstr>2. Relational-interpretative Forschung als  Beziehungsgeschehen </vt:lpstr>
      <vt:lpstr>3. Interpretieren</vt:lpstr>
      <vt:lpstr>3. Interpretieren</vt:lpstr>
      <vt:lpstr>4. Vorgehen </vt:lpstr>
      <vt:lpstr>Vergleichshorizonte</vt:lpstr>
      <vt:lpstr>PowerPoint-Präsentation</vt:lpstr>
      <vt:lpstr>I: Zuordnen von Vergleichshorizonten</vt:lpstr>
      <vt:lpstr>II: Ein Wort, viele Bedeutungen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Scheliga</dc:creator>
  <cp:lastModifiedBy>Marie Scheliga</cp:lastModifiedBy>
  <cp:revision>11</cp:revision>
  <dcterms:created xsi:type="dcterms:W3CDTF">2024-09-12T00:31:16Z</dcterms:created>
  <dcterms:modified xsi:type="dcterms:W3CDTF">2025-05-14T01:58:57Z</dcterms:modified>
</cp:coreProperties>
</file>