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2" r:id="rId5"/>
    <p:sldId id="264" r:id="rId6"/>
    <p:sldId id="266" r:id="rId7"/>
    <p:sldId id="268" r:id="rId8"/>
    <p:sldId id="270" r:id="rId9"/>
    <p:sldId id="272" r:id="rId10"/>
    <p:sldId id="274" r:id="rId11"/>
    <p:sldId id="276" r:id="rId12"/>
  </p:sldIdLst>
  <p:sldSz cx="9144000" cy="6858000" type="screen4x3"/>
  <p:notesSz cx="9144000" cy="6858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272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0355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64"/>
              </a:lnSpc>
            </a:pPr>
            <a:r>
              <a:rPr spc="-5" dirty="0"/>
              <a:t>Institute</a:t>
            </a:r>
            <a:r>
              <a:rPr spc="20" dirty="0"/>
              <a:t> </a:t>
            </a:r>
            <a:r>
              <a:rPr spc="-10" dirty="0"/>
              <a:t>for</a:t>
            </a:r>
            <a:r>
              <a:rPr spc="5" dirty="0"/>
              <a:t> </a:t>
            </a:r>
            <a:r>
              <a:rPr spc="-5" dirty="0"/>
              <a:t>Materials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501384"/>
            <a:ext cx="9144000" cy="356870"/>
          </a:xfrm>
          <a:custGeom>
            <a:avLst/>
            <a:gdLst/>
            <a:ahLst/>
            <a:cxnLst/>
            <a:rect l="l" t="t" r="r" b="b"/>
            <a:pathLst>
              <a:path w="9144000" h="356870">
                <a:moveTo>
                  <a:pt x="9144000" y="0"/>
                </a:moveTo>
                <a:lnTo>
                  <a:pt x="0" y="0"/>
                </a:lnTo>
                <a:lnTo>
                  <a:pt x="0" y="356615"/>
                </a:lnTo>
                <a:lnTo>
                  <a:pt x="9144000" y="356615"/>
                </a:lnTo>
                <a:lnTo>
                  <a:pt x="9144000" y="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87383" y="6501383"/>
            <a:ext cx="356616" cy="356614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761" y="654558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9050">
            <a:solidFill>
              <a:srgbClr val="E7E7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91071" y="6480047"/>
            <a:ext cx="2695955" cy="3779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0355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64"/>
              </a:lnSpc>
            </a:pPr>
            <a:r>
              <a:rPr spc="-5" dirty="0"/>
              <a:t>Institute</a:t>
            </a:r>
            <a:r>
              <a:rPr spc="20" dirty="0"/>
              <a:t> </a:t>
            </a:r>
            <a:r>
              <a:rPr spc="-10" dirty="0"/>
              <a:t>for</a:t>
            </a:r>
            <a:r>
              <a:rPr spc="5" dirty="0"/>
              <a:t> </a:t>
            </a:r>
            <a:r>
              <a:rPr spc="-5" dirty="0"/>
              <a:t>Materials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0355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64"/>
              </a:lnSpc>
            </a:pPr>
            <a:r>
              <a:rPr spc="-5" dirty="0"/>
              <a:t>Institute</a:t>
            </a:r>
            <a:r>
              <a:rPr spc="20" dirty="0"/>
              <a:t> </a:t>
            </a:r>
            <a:r>
              <a:rPr spc="-10" dirty="0"/>
              <a:t>for</a:t>
            </a:r>
            <a:r>
              <a:rPr spc="5" dirty="0"/>
              <a:t> </a:t>
            </a:r>
            <a:r>
              <a:rPr spc="-5" dirty="0"/>
              <a:t>Materials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0355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64"/>
              </a:lnSpc>
            </a:pPr>
            <a:r>
              <a:rPr spc="-5" dirty="0"/>
              <a:t>Institute</a:t>
            </a:r>
            <a:r>
              <a:rPr spc="20" dirty="0"/>
              <a:t> </a:t>
            </a:r>
            <a:r>
              <a:rPr spc="-10" dirty="0"/>
              <a:t>for</a:t>
            </a:r>
            <a:r>
              <a:rPr spc="5" dirty="0"/>
              <a:t> </a:t>
            </a:r>
            <a:r>
              <a:rPr spc="-5" dirty="0"/>
              <a:t>Materials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0355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64"/>
              </a:lnSpc>
            </a:pPr>
            <a:r>
              <a:rPr spc="-5" dirty="0"/>
              <a:t>Institute</a:t>
            </a:r>
            <a:r>
              <a:rPr spc="20" dirty="0"/>
              <a:t> </a:t>
            </a:r>
            <a:r>
              <a:rPr spc="-10" dirty="0"/>
              <a:t>for</a:t>
            </a:r>
            <a:r>
              <a:rPr spc="5" dirty="0"/>
              <a:t> </a:t>
            </a:r>
            <a:r>
              <a:rPr spc="-5" dirty="0"/>
              <a:t>Materials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501384"/>
            <a:ext cx="9144000" cy="356870"/>
          </a:xfrm>
          <a:custGeom>
            <a:avLst/>
            <a:gdLst/>
            <a:ahLst/>
            <a:cxnLst/>
            <a:rect l="l" t="t" r="r" b="b"/>
            <a:pathLst>
              <a:path w="9144000" h="356870">
                <a:moveTo>
                  <a:pt x="9144000" y="0"/>
                </a:moveTo>
                <a:lnTo>
                  <a:pt x="0" y="0"/>
                </a:lnTo>
                <a:lnTo>
                  <a:pt x="0" y="356615"/>
                </a:lnTo>
                <a:lnTo>
                  <a:pt x="9144000" y="356615"/>
                </a:lnTo>
                <a:lnTo>
                  <a:pt x="9144000" y="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787383" y="6501383"/>
            <a:ext cx="356616" cy="356614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761" y="654558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9050">
            <a:solidFill>
              <a:srgbClr val="E7E7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291071" y="6480047"/>
            <a:ext cx="2695955" cy="37795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22959" y="6480047"/>
            <a:ext cx="2403348" cy="377951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6498335"/>
            <a:ext cx="882395" cy="35966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2389" y="929462"/>
            <a:ext cx="8199221" cy="3003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19807" y="3143453"/>
            <a:ext cx="5104384" cy="24244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959002" y="6570673"/>
            <a:ext cx="2082800" cy="252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0355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64"/>
              </a:lnSpc>
            </a:pPr>
            <a:r>
              <a:rPr spc="-5" dirty="0"/>
              <a:t>Institute</a:t>
            </a:r>
            <a:r>
              <a:rPr spc="20" dirty="0"/>
              <a:t> </a:t>
            </a:r>
            <a:r>
              <a:rPr spc="-10" dirty="0"/>
              <a:t>for</a:t>
            </a:r>
            <a:r>
              <a:rPr spc="5" dirty="0"/>
              <a:t> </a:t>
            </a:r>
            <a:r>
              <a:rPr spc="-5" dirty="0"/>
              <a:t>Materials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mailto:tong.li@rub.d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tong.li@rub.de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tong.li@rub.de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ong.li@rub.de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tong.li@rub.de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tong.li@rub.de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tong.li@rub.de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tong.li@rub.de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tong.li@rub.de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tong.li@rub.de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tong.li@rub.de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501383"/>
            <a:ext cx="9144000" cy="356870"/>
            <a:chOff x="0" y="6501383"/>
            <a:chExt cx="9144000" cy="356870"/>
          </a:xfrm>
        </p:grpSpPr>
        <p:sp>
          <p:nvSpPr>
            <p:cNvPr id="3" name="object 3"/>
            <p:cNvSpPr/>
            <p:nvPr/>
          </p:nvSpPr>
          <p:spPr>
            <a:xfrm>
              <a:off x="0" y="6501384"/>
              <a:ext cx="9144000" cy="356870"/>
            </a:xfrm>
            <a:custGeom>
              <a:avLst/>
              <a:gdLst/>
              <a:ahLst/>
              <a:cxnLst/>
              <a:rect l="l" t="t" r="r" b="b"/>
              <a:pathLst>
                <a:path w="9144000" h="356870">
                  <a:moveTo>
                    <a:pt x="9144000" y="0"/>
                  </a:moveTo>
                  <a:lnTo>
                    <a:pt x="0" y="0"/>
                  </a:lnTo>
                  <a:lnTo>
                    <a:pt x="0" y="356615"/>
                  </a:lnTo>
                  <a:lnTo>
                    <a:pt x="9144000" y="356615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87383" y="6501383"/>
              <a:ext cx="356616" cy="356614"/>
            </a:xfrm>
            <a:prstGeom prst="rect">
              <a:avLst/>
            </a:prstGeom>
          </p:spPr>
        </p:pic>
      </p:grpSp>
      <p:sp>
        <p:nvSpPr>
          <p:cNvPr id="5" name="object 5"/>
          <p:cNvSpPr/>
          <p:nvPr/>
        </p:nvSpPr>
        <p:spPr>
          <a:xfrm>
            <a:off x="761" y="654558"/>
            <a:ext cx="448945" cy="0"/>
          </a:xfrm>
          <a:custGeom>
            <a:avLst/>
            <a:gdLst/>
            <a:ahLst/>
            <a:cxnLst/>
            <a:rect l="l" t="t" r="r" b="b"/>
            <a:pathLst>
              <a:path w="448945">
                <a:moveTo>
                  <a:pt x="0" y="0"/>
                </a:moveTo>
                <a:lnTo>
                  <a:pt x="448817" y="0"/>
                </a:lnTo>
              </a:path>
            </a:pathLst>
          </a:custGeom>
          <a:ln w="19050">
            <a:solidFill>
              <a:srgbClr val="E7E7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825483" y="654558"/>
            <a:ext cx="319405" cy="0"/>
          </a:xfrm>
          <a:custGeom>
            <a:avLst/>
            <a:gdLst/>
            <a:ahLst/>
            <a:cxnLst/>
            <a:rect l="l" t="t" r="r" b="b"/>
            <a:pathLst>
              <a:path w="319404">
                <a:moveTo>
                  <a:pt x="0" y="0"/>
                </a:moveTo>
                <a:lnTo>
                  <a:pt x="319277" y="0"/>
                </a:lnTo>
              </a:path>
            </a:pathLst>
          </a:custGeom>
          <a:ln w="19050">
            <a:solidFill>
              <a:srgbClr val="E7E7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91071" y="6480047"/>
            <a:ext cx="2695955" cy="377950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0" y="6480047"/>
            <a:ext cx="3226435" cy="378460"/>
            <a:chOff x="0" y="6480047"/>
            <a:chExt cx="3226435" cy="378460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959" y="6480047"/>
              <a:ext cx="2403348" cy="377951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6498335"/>
              <a:ext cx="882395" cy="359663"/>
            </a:xfrm>
            <a:prstGeom prst="rect">
              <a:avLst/>
            </a:prstGeom>
          </p:spPr>
        </p:pic>
      </p:grpSp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8140" y="5449397"/>
            <a:ext cx="1262855" cy="766998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443230" y="168910"/>
            <a:ext cx="8388985" cy="916940"/>
            <a:chOff x="443230" y="168910"/>
            <a:chExt cx="8388985" cy="916940"/>
          </a:xfrm>
        </p:grpSpPr>
        <p:sp>
          <p:nvSpPr>
            <p:cNvPr id="13" name="object 13"/>
            <p:cNvSpPr/>
            <p:nvPr/>
          </p:nvSpPr>
          <p:spPr>
            <a:xfrm>
              <a:off x="519430" y="245109"/>
              <a:ext cx="8312784" cy="840740"/>
            </a:xfrm>
            <a:custGeom>
              <a:avLst/>
              <a:gdLst/>
              <a:ahLst/>
              <a:cxnLst/>
              <a:rect l="l" t="t" r="r" b="b"/>
              <a:pathLst>
                <a:path w="8312784" h="840740">
                  <a:moveTo>
                    <a:pt x="8312404" y="0"/>
                  </a:moveTo>
                  <a:lnTo>
                    <a:pt x="8229854" y="0"/>
                  </a:lnTo>
                  <a:lnTo>
                    <a:pt x="8229854" y="6350"/>
                  </a:lnTo>
                  <a:lnTo>
                    <a:pt x="8229854" y="12700"/>
                  </a:lnTo>
                  <a:lnTo>
                    <a:pt x="8229854" y="758190"/>
                  </a:lnTo>
                  <a:lnTo>
                    <a:pt x="6184951" y="758190"/>
                  </a:lnTo>
                  <a:lnTo>
                    <a:pt x="6185116" y="757694"/>
                  </a:lnTo>
                  <a:lnTo>
                    <a:pt x="6129147" y="757694"/>
                  </a:lnTo>
                  <a:lnTo>
                    <a:pt x="6128258" y="758190"/>
                  </a:lnTo>
                  <a:lnTo>
                    <a:pt x="4859071" y="758190"/>
                  </a:lnTo>
                  <a:lnTo>
                    <a:pt x="4859236" y="757694"/>
                  </a:lnTo>
                  <a:lnTo>
                    <a:pt x="4803267" y="757694"/>
                  </a:lnTo>
                  <a:lnTo>
                    <a:pt x="4802378" y="758190"/>
                  </a:lnTo>
                  <a:lnTo>
                    <a:pt x="12700" y="758190"/>
                  </a:lnTo>
                  <a:lnTo>
                    <a:pt x="6350" y="758190"/>
                  </a:lnTo>
                  <a:lnTo>
                    <a:pt x="0" y="758190"/>
                  </a:lnTo>
                  <a:lnTo>
                    <a:pt x="0" y="828040"/>
                  </a:lnTo>
                  <a:lnTo>
                    <a:pt x="0" y="840740"/>
                  </a:lnTo>
                  <a:lnTo>
                    <a:pt x="8312404" y="840740"/>
                  </a:lnTo>
                  <a:lnTo>
                    <a:pt x="8312404" y="828040"/>
                  </a:lnTo>
                  <a:lnTo>
                    <a:pt x="8312404" y="12700"/>
                  </a:lnTo>
                  <a:lnTo>
                    <a:pt x="8312404" y="0"/>
                  </a:lnTo>
                  <a:close/>
                </a:path>
              </a:pathLst>
            </a:custGeom>
            <a:solidFill>
              <a:srgbClr val="6767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49580" y="175260"/>
              <a:ext cx="8300084" cy="828040"/>
            </a:xfrm>
            <a:custGeom>
              <a:avLst/>
              <a:gdLst/>
              <a:ahLst/>
              <a:cxnLst/>
              <a:rect l="l" t="t" r="r" b="b"/>
              <a:pathLst>
                <a:path w="8300084" h="828040">
                  <a:moveTo>
                    <a:pt x="8299704" y="0"/>
                  </a:moveTo>
                  <a:lnTo>
                    <a:pt x="0" y="0"/>
                  </a:lnTo>
                  <a:lnTo>
                    <a:pt x="0" y="827532"/>
                  </a:lnTo>
                  <a:lnTo>
                    <a:pt x="8299704" y="827532"/>
                  </a:lnTo>
                  <a:lnTo>
                    <a:pt x="8299704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49580" y="175260"/>
              <a:ext cx="8300084" cy="828040"/>
            </a:xfrm>
            <a:custGeom>
              <a:avLst/>
              <a:gdLst/>
              <a:ahLst/>
              <a:cxnLst/>
              <a:rect l="l" t="t" r="r" b="b"/>
              <a:pathLst>
                <a:path w="8300084" h="828040">
                  <a:moveTo>
                    <a:pt x="0" y="827532"/>
                  </a:moveTo>
                  <a:lnTo>
                    <a:pt x="8299704" y="827532"/>
                  </a:lnTo>
                  <a:lnTo>
                    <a:pt x="8299704" y="0"/>
                  </a:lnTo>
                  <a:lnTo>
                    <a:pt x="0" y="0"/>
                  </a:lnTo>
                  <a:lnTo>
                    <a:pt x="0" y="82753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938275" y="126949"/>
            <a:ext cx="7324725" cy="836294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602105" marR="5080" indent="-1590040">
              <a:lnSpc>
                <a:spcPts val="3030"/>
              </a:lnSpc>
              <a:spcBef>
                <a:spcPts val="475"/>
              </a:spcBef>
            </a:pPr>
            <a:r>
              <a:rPr sz="2800" b="1" spc="-5" dirty="0">
                <a:solidFill>
                  <a:srgbClr val="FFFFFF"/>
                </a:solidFill>
                <a:latin typeface="Comic Sans MS"/>
                <a:cs typeface="Comic Sans MS"/>
              </a:rPr>
              <a:t>FAMSE: Fundamental</a:t>
            </a:r>
            <a:r>
              <a:rPr sz="2800" b="1" spc="2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Comic Sans MS"/>
                <a:cs typeface="Comic Sans MS"/>
              </a:rPr>
              <a:t>Aspects</a:t>
            </a:r>
            <a:r>
              <a:rPr sz="2800" b="1" spc="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Comic Sans MS"/>
                <a:cs typeface="Comic Sans MS"/>
              </a:rPr>
              <a:t>of</a:t>
            </a:r>
            <a:r>
              <a:rPr sz="2800" b="1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Comic Sans MS"/>
                <a:cs typeface="Comic Sans MS"/>
              </a:rPr>
              <a:t>Material </a:t>
            </a:r>
            <a:r>
              <a:rPr sz="2800" b="1" spc="-12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Comic Sans MS"/>
                <a:cs typeface="Comic Sans MS"/>
              </a:rPr>
              <a:t>Science and</a:t>
            </a:r>
            <a:r>
              <a:rPr sz="2800" b="1" spc="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Comic Sans MS"/>
                <a:cs typeface="Comic Sans MS"/>
              </a:rPr>
              <a:t>Engineering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Institute</a:t>
            </a:r>
            <a:r>
              <a:rPr spc="20" dirty="0"/>
              <a:t> </a:t>
            </a:r>
            <a:r>
              <a:rPr spc="-10" dirty="0"/>
              <a:t>for</a:t>
            </a:r>
            <a:r>
              <a:rPr spc="5" dirty="0"/>
              <a:t> </a:t>
            </a:r>
            <a:r>
              <a:rPr spc="-5" dirty="0"/>
              <a:t>Materials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6428359" y="6570673"/>
            <a:ext cx="2259965" cy="252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  <a:hlinkClick r:id="rId7"/>
              </a:rPr>
              <a:t>tong.li@rub.de</a:t>
            </a:r>
            <a:r>
              <a:rPr sz="1600" spc="-10" dirty="0">
                <a:solidFill>
                  <a:srgbClr val="00355F"/>
                </a:solidFill>
                <a:latin typeface="Arial MT"/>
                <a:cs typeface="Arial MT"/>
                <a:hlinkClick r:id="rId7"/>
              </a:rPr>
              <a:t> </a:t>
            </a: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</a:rPr>
              <a:t>|</a:t>
            </a:r>
            <a:r>
              <a:rPr sz="1600" spc="-15" dirty="0">
                <a:solidFill>
                  <a:srgbClr val="00355F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</a:rPr>
              <a:t>Bochum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00988" y="1826463"/>
            <a:ext cx="6890384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54960" algn="l"/>
              </a:tabLst>
            </a:pPr>
            <a:r>
              <a:rPr sz="2400" b="1" dirty="0">
                <a:solidFill>
                  <a:srgbClr val="FF0000"/>
                </a:solidFill>
                <a:latin typeface="Comic Sans MS"/>
                <a:cs typeface="Comic Sans MS"/>
              </a:rPr>
              <a:t>Exercise</a:t>
            </a:r>
            <a:r>
              <a:rPr sz="2400" b="1" spc="-1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omic Sans MS"/>
                <a:cs typeface="Comic Sans MS"/>
              </a:rPr>
              <a:t>questions	</a:t>
            </a:r>
            <a:r>
              <a:rPr sz="2400" b="1" dirty="0">
                <a:solidFill>
                  <a:srgbClr val="FF0000"/>
                </a:solidFill>
                <a:latin typeface="Comic Sans MS"/>
                <a:cs typeface="Comic Sans MS"/>
              </a:rPr>
              <a:t>of</a:t>
            </a:r>
            <a:r>
              <a:rPr sz="2400" b="1" spc="-2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omic Sans MS"/>
                <a:cs typeface="Comic Sans MS"/>
              </a:rPr>
              <a:t>catalyst</a:t>
            </a:r>
            <a:r>
              <a:rPr sz="2400" b="1" spc="-1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omic Sans MS"/>
                <a:cs typeface="Comic Sans MS"/>
              </a:rPr>
              <a:t>oxide</a:t>
            </a:r>
            <a:r>
              <a:rPr sz="2400" b="1" spc="-1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omic Sans MS"/>
                <a:cs typeface="Comic Sans MS"/>
              </a:rPr>
              <a:t>materials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7980" marR="123189" algn="ctr">
              <a:lnSpc>
                <a:spcPct val="100000"/>
              </a:lnSpc>
              <a:spcBef>
                <a:spcPts val="100"/>
              </a:spcBef>
            </a:pPr>
            <a:r>
              <a:rPr lang="en-US" spc="-5" dirty="0"/>
              <a:t>Biao He</a:t>
            </a:r>
            <a:endParaRPr dirty="0"/>
          </a:p>
          <a:p>
            <a:pPr marL="347980">
              <a:lnSpc>
                <a:spcPct val="100000"/>
              </a:lnSpc>
              <a:spcBef>
                <a:spcPts val="45"/>
              </a:spcBef>
            </a:pPr>
            <a:endParaRPr sz="2150" dirty="0"/>
          </a:p>
          <a:p>
            <a:pPr marL="808355" marR="560070" algn="ctr">
              <a:lnSpc>
                <a:spcPct val="180100"/>
              </a:lnSpc>
            </a:pPr>
            <a:r>
              <a:rPr sz="2000" dirty="0"/>
              <a:t>Atomic-scale</a:t>
            </a:r>
            <a:r>
              <a:rPr sz="2000" spc="-70" dirty="0"/>
              <a:t> </a:t>
            </a:r>
            <a:r>
              <a:rPr sz="2000" spc="-5" dirty="0"/>
              <a:t>Characterisation </a:t>
            </a:r>
            <a:r>
              <a:rPr sz="2000" spc="-850" dirty="0"/>
              <a:t> </a:t>
            </a:r>
            <a:r>
              <a:rPr sz="2000" dirty="0"/>
              <a:t>Institute</a:t>
            </a:r>
            <a:r>
              <a:rPr sz="2000" spc="-55" dirty="0"/>
              <a:t> </a:t>
            </a:r>
            <a:r>
              <a:rPr sz="2000" spc="-5" dirty="0"/>
              <a:t>for</a:t>
            </a:r>
            <a:r>
              <a:rPr sz="2000" spc="-20" dirty="0"/>
              <a:t> </a:t>
            </a:r>
            <a:r>
              <a:rPr sz="2000" dirty="0"/>
              <a:t>Materials</a:t>
            </a:r>
          </a:p>
          <a:p>
            <a:pPr marL="1244600" marR="5080" indent="-883919">
              <a:lnSpc>
                <a:spcPts val="2160"/>
              </a:lnSpc>
              <a:spcBef>
                <a:spcPts val="30"/>
              </a:spcBef>
            </a:pPr>
            <a:r>
              <a:rPr sz="2000" dirty="0"/>
              <a:t>Department</a:t>
            </a:r>
            <a:r>
              <a:rPr sz="2000" spc="-60" dirty="0"/>
              <a:t> </a:t>
            </a:r>
            <a:r>
              <a:rPr sz="2000" dirty="0"/>
              <a:t>of</a:t>
            </a:r>
            <a:r>
              <a:rPr sz="2000" spc="-20" dirty="0"/>
              <a:t> </a:t>
            </a:r>
            <a:r>
              <a:rPr sz="2000" spc="-5" dirty="0"/>
              <a:t>Mechanical</a:t>
            </a:r>
            <a:r>
              <a:rPr sz="2000" spc="-30" dirty="0"/>
              <a:t> </a:t>
            </a:r>
            <a:r>
              <a:rPr sz="2000" spc="-5" dirty="0"/>
              <a:t>Engineering </a:t>
            </a:r>
            <a:r>
              <a:rPr sz="2000" spc="-850" dirty="0"/>
              <a:t> </a:t>
            </a:r>
            <a:r>
              <a:rPr sz="2000" spc="-5" dirty="0"/>
              <a:t>Ruhr-University</a:t>
            </a:r>
            <a:r>
              <a:rPr sz="2000" spc="-40" dirty="0"/>
              <a:t> </a:t>
            </a:r>
            <a:r>
              <a:rPr sz="2000" spc="-5" dirty="0"/>
              <a:t>Bochum</a:t>
            </a:r>
            <a:endParaRPr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3140" y="857758"/>
            <a:ext cx="8173084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mic Sans MS"/>
                <a:cs typeface="Comic Sans MS"/>
              </a:rPr>
              <a:t>9.</a:t>
            </a:r>
            <a:r>
              <a:rPr sz="1800" spc="-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What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are the</a:t>
            </a:r>
            <a:r>
              <a:rPr sz="1800" spc="-5" dirty="0">
                <a:latin typeface="Comic Sans MS"/>
                <a:cs typeface="Comic Sans MS"/>
              </a:rPr>
              <a:t> oxidation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of</a:t>
            </a:r>
            <a:r>
              <a:rPr sz="1800" spc="-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state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and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B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of</a:t>
            </a:r>
            <a:r>
              <a:rPr sz="1800" spc="-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AB</a:t>
            </a:r>
            <a:r>
              <a:rPr sz="1800" baseline="-20833" dirty="0">
                <a:latin typeface="Comic Sans MS"/>
                <a:cs typeface="Comic Sans MS"/>
              </a:rPr>
              <a:t>2</a:t>
            </a:r>
            <a:r>
              <a:rPr sz="1800" dirty="0">
                <a:latin typeface="Comic Sans MS"/>
                <a:cs typeface="Comic Sans MS"/>
              </a:rPr>
              <a:t>O</a:t>
            </a:r>
            <a:r>
              <a:rPr sz="1800" baseline="-20833" dirty="0">
                <a:latin typeface="Comic Sans MS"/>
                <a:cs typeface="Comic Sans MS"/>
              </a:rPr>
              <a:t>4</a:t>
            </a:r>
            <a:r>
              <a:rPr sz="1800" spc="262" baseline="-20833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spinel?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Where</a:t>
            </a:r>
            <a:r>
              <a:rPr sz="1800" spc="-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are</a:t>
            </a:r>
            <a:r>
              <a:rPr sz="1800" spc="-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the </a:t>
            </a:r>
            <a:r>
              <a:rPr sz="1800" spc="-52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and</a:t>
            </a:r>
            <a:r>
              <a:rPr sz="1800" spc="-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B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sites </a:t>
            </a:r>
            <a:r>
              <a:rPr sz="1800" spc="-5" dirty="0">
                <a:latin typeface="Comic Sans MS"/>
                <a:cs typeface="Comic Sans MS"/>
              </a:rPr>
              <a:t>respectively?</a:t>
            </a:r>
            <a:endParaRPr sz="1800">
              <a:latin typeface="Comic Sans MS"/>
              <a:cs typeface="Comic Sans MS"/>
            </a:endParaRPr>
          </a:p>
          <a:p>
            <a:pPr marL="38100" marR="379730">
              <a:lnSpc>
                <a:spcPct val="100000"/>
              </a:lnSpc>
              <a:spcBef>
                <a:spcPts val="2160"/>
              </a:spcBef>
            </a:pPr>
            <a:r>
              <a:rPr sz="1800" dirty="0">
                <a:latin typeface="Comic Sans MS"/>
                <a:cs typeface="Comic Sans MS"/>
              </a:rPr>
              <a:t>What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is oxidation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state </a:t>
            </a:r>
            <a:r>
              <a:rPr sz="1800" dirty="0">
                <a:latin typeface="Comic Sans MS"/>
                <a:cs typeface="Comic Sans MS"/>
              </a:rPr>
              <a:t>of AB</a:t>
            </a:r>
            <a:r>
              <a:rPr sz="1800" baseline="-20833" dirty="0">
                <a:latin typeface="Comic Sans MS"/>
                <a:cs typeface="Comic Sans MS"/>
              </a:rPr>
              <a:t>2</a:t>
            </a:r>
            <a:r>
              <a:rPr sz="1800" dirty="0">
                <a:latin typeface="Comic Sans MS"/>
                <a:cs typeface="Comic Sans MS"/>
              </a:rPr>
              <a:t>O</a:t>
            </a:r>
            <a:r>
              <a:rPr sz="1800" baseline="-20833" dirty="0">
                <a:latin typeface="Comic Sans MS"/>
                <a:cs typeface="Comic Sans MS"/>
              </a:rPr>
              <a:t>4</a:t>
            </a:r>
            <a:r>
              <a:rPr sz="1800" spc="262" baseline="-20833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inverse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spinel?</a:t>
            </a:r>
            <a:r>
              <a:rPr sz="1800" spc="-3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Where are the A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and</a:t>
            </a:r>
            <a:r>
              <a:rPr sz="1800" spc="-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B </a:t>
            </a:r>
            <a:r>
              <a:rPr sz="1800" spc="-52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sites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respectively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Institute</a:t>
            </a:r>
            <a:r>
              <a:rPr spc="20" dirty="0"/>
              <a:t> </a:t>
            </a:r>
            <a:r>
              <a:rPr spc="-10" dirty="0"/>
              <a:t>for</a:t>
            </a:r>
            <a:r>
              <a:rPr spc="5" dirty="0"/>
              <a:t> </a:t>
            </a:r>
            <a:r>
              <a:rPr spc="-5" dirty="0"/>
              <a:t>Materials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28359" y="6570673"/>
            <a:ext cx="2259965" cy="252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  <a:hlinkClick r:id="rId2"/>
              </a:rPr>
              <a:t>tong.li@rub.de</a:t>
            </a:r>
            <a:r>
              <a:rPr sz="1600" spc="-10" dirty="0">
                <a:solidFill>
                  <a:srgbClr val="00355F"/>
                </a:solidFill>
                <a:latin typeface="Arial MT"/>
                <a:cs typeface="Arial MT"/>
                <a:hlinkClick r:id="rId2"/>
              </a:rPr>
              <a:t> </a:t>
            </a: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</a:rPr>
              <a:t>|</a:t>
            </a:r>
            <a:r>
              <a:rPr sz="1600" spc="-15" dirty="0">
                <a:solidFill>
                  <a:srgbClr val="00355F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</a:rPr>
              <a:t>Bochum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970" y="857758"/>
            <a:ext cx="82264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mic Sans MS"/>
                <a:cs typeface="Comic Sans MS"/>
              </a:rPr>
              <a:t>10. What </a:t>
            </a:r>
            <a:r>
              <a:rPr sz="1800" spc="-5" dirty="0">
                <a:latin typeface="Comic Sans MS"/>
                <a:cs typeface="Comic Sans MS"/>
              </a:rPr>
              <a:t>is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electronic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configuration</a:t>
            </a:r>
            <a:r>
              <a:rPr sz="1800" spc="-2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in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spc="5" dirty="0">
                <a:latin typeface="Comic Sans MS"/>
                <a:cs typeface="Comic Sans MS"/>
              </a:rPr>
              <a:t>e</a:t>
            </a:r>
            <a:r>
              <a:rPr sz="1800" spc="7" baseline="-20833" dirty="0">
                <a:latin typeface="Comic Sans MS"/>
                <a:cs typeface="Comic Sans MS"/>
              </a:rPr>
              <a:t>g</a:t>
            </a:r>
            <a:r>
              <a:rPr sz="1800" spc="277" baseline="-20833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and</a:t>
            </a:r>
            <a:r>
              <a:rPr sz="1800" spc="-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t</a:t>
            </a:r>
            <a:r>
              <a:rPr sz="1800" baseline="-20833" dirty="0">
                <a:latin typeface="Comic Sans MS"/>
                <a:cs typeface="Comic Sans MS"/>
              </a:rPr>
              <a:t>2g</a:t>
            </a:r>
            <a:r>
              <a:rPr sz="1800" spc="277" baseline="-20833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of</a:t>
            </a:r>
            <a:r>
              <a:rPr sz="1800" spc="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weak</a:t>
            </a:r>
            <a:r>
              <a:rPr sz="1800" spc="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ligand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[Co(H</a:t>
            </a:r>
            <a:r>
              <a:rPr sz="1800" spc="-7" baseline="-20833" dirty="0">
                <a:latin typeface="Comic Sans MS"/>
                <a:cs typeface="Comic Sans MS"/>
              </a:rPr>
              <a:t>2</a:t>
            </a:r>
            <a:r>
              <a:rPr sz="1800" spc="-5" dirty="0">
                <a:latin typeface="Comic Sans MS"/>
                <a:cs typeface="Comic Sans MS"/>
              </a:rPr>
              <a:t>O)</a:t>
            </a:r>
            <a:r>
              <a:rPr sz="1800" spc="-145" dirty="0">
                <a:latin typeface="Comic Sans MS"/>
                <a:cs typeface="Comic Sans MS"/>
              </a:rPr>
              <a:t> </a:t>
            </a:r>
            <a:r>
              <a:rPr sz="1800" spc="-15" baseline="-20833" dirty="0">
                <a:latin typeface="Comic Sans MS"/>
                <a:cs typeface="Comic Sans MS"/>
              </a:rPr>
              <a:t>6</a:t>
            </a:r>
            <a:r>
              <a:rPr sz="1800" spc="-10" dirty="0">
                <a:latin typeface="Comic Sans MS"/>
                <a:cs typeface="Comic Sans MS"/>
              </a:rPr>
              <a:t>]</a:t>
            </a:r>
            <a:r>
              <a:rPr sz="1800" spc="-15" baseline="25462" dirty="0">
                <a:latin typeface="Comic Sans MS"/>
                <a:cs typeface="Comic Sans MS"/>
              </a:rPr>
              <a:t>2+</a:t>
            </a:r>
            <a:endParaRPr sz="1800" baseline="25462">
              <a:latin typeface="Comic Sans MS"/>
              <a:cs typeface="Comic Sans MS"/>
            </a:endParaRPr>
          </a:p>
          <a:p>
            <a:pPr marL="38100">
              <a:lnSpc>
                <a:spcPct val="100000"/>
              </a:lnSpc>
            </a:pPr>
            <a:r>
              <a:rPr sz="1800" dirty="0">
                <a:latin typeface="Comic Sans MS"/>
                <a:cs typeface="Comic Sans MS"/>
              </a:rPr>
              <a:t>and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strong</a:t>
            </a:r>
            <a:r>
              <a:rPr sz="1800" spc="-4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ligand</a:t>
            </a:r>
            <a:r>
              <a:rPr sz="1800" spc="-3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[Co(CN)</a:t>
            </a:r>
            <a:r>
              <a:rPr sz="1800" spc="-7" baseline="-20833" dirty="0">
                <a:latin typeface="Comic Sans MS"/>
                <a:cs typeface="Comic Sans MS"/>
              </a:rPr>
              <a:t>6</a:t>
            </a:r>
            <a:r>
              <a:rPr sz="1800" spc="-5" dirty="0">
                <a:latin typeface="Comic Sans MS"/>
                <a:cs typeface="Comic Sans MS"/>
              </a:rPr>
              <a:t>]</a:t>
            </a:r>
            <a:r>
              <a:rPr sz="1800" spc="-7" baseline="25462" dirty="0">
                <a:latin typeface="Comic Sans MS"/>
                <a:cs typeface="Comic Sans MS"/>
              </a:rPr>
              <a:t>2+</a:t>
            </a:r>
            <a:r>
              <a:rPr sz="1800" spc="307" baseline="25462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?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Institute</a:t>
            </a:r>
            <a:r>
              <a:rPr spc="20" dirty="0"/>
              <a:t> </a:t>
            </a:r>
            <a:r>
              <a:rPr spc="-10" dirty="0"/>
              <a:t>for</a:t>
            </a:r>
            <a:r>
              <a:rPr spc="5" dirty="0"/>
              <a:t> </a:t>
            </a:r>
            <a:r>
              <a:rPr spc="-5" dirty="0"/>
              <a:t>Materials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28359" y="6570673"/>
            <a:ext cx="2259965" cy="252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  <a:hlinkClick r:id="rId2"/>
              </a:rPr>
              <a:t>tong.li@rub.de</a:t>
            </a:r>
            <a:r>
              <a:rPr sz="1600" spc="-10" dirty="0">
                <a:solidFill>
                  <a:srgbClr val="00355F"/>
                </a:solidFill>
                <a:latin typeface="Arial MT"/>
                <a:cs typeface="Arial MT"/>
                <a:hlinkClick r:id="rId2"/>
              </a:rPr>
              <a:t> </a:t>
            </a: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</a:rPr>
              <a:t>|</a:t>
            </a:r>
            <a:r>
              <a:rPr sz="1600" spc="-15" dirty="0">
                <a:solidFill>
                  <a:srgbClr val="00355F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</a:rPr>
              <a:t>Bochum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6303" y="785876"/>
            <a:ext cx="7465059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800" dirty="0">
                <a:latin typeface="Comic Sans MS"/>
                <a:cs typeface="Comic Sans MS"/>
              </a:rPr>
              <a:t>1.	What</a:t>
            </a:r>
            <a:r>
              <a:rPr sz="1800" spc="-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are the anode</a:t>
            </a:r>
            <a:r>
              <a:rPr sz="1800" spc="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and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cathode</a:t>
            </a:r>
            <a:r>
              <a:rPr sz="1800" spc="2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reactions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for</a:t>
            </a:r>
            <a:r>
              <a:rPr sz="1800" dirty="0">
                <a:latin typeface="Comic Sans MS"/>
                <a:cs typeface="Comic Sans MS"/>
              </a:rPr>
              <a:t> water</a:t>
            </a:r>
            <a:r>
              <a:rPr sz="1800" spc="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electrolysis?</a:t>
            </a:r>
            <a:endParaRPr sz="1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2160"/>
              </a:spcBef>
              <a:buAutoNum type="alphaLcParenR"/>
              <a:tabLst>
                <a:tab pos="354965" algn="l"/>
                <a:tab pos="355600" algn="l"/>
              </a:tabLst>
            </a:pPr>
            <a:r>
              <a:rPr sz="1800" spc="-5" dirty="0">
                <a:latin typeface="Comic Sans MS"/>
                <a:cs typeface="Comic Sans MS"/>
              </a:rPr>
              <a:t>Acidic</a:t>
            </a:r>
            <a:r>
              <a:rPr sz="1800" spc="-3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electrolyte</a:t>
            </a:r>
            <a:endParaRPr sz="1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5600" algn="l"/>
              </a:tabLst>
            </a:pPr>
            <a:r>
              <a:rPr sz="1800" spc="-5" dirty="0">
                <a:latin typeface="Comic Sans MS"/>
                <a:cs typeface="Comic Sans MS"/>
              </a:rPr>
              <a:t>Alkaline</a:t>
            </a:r>
            <a:r>
              <a:rPr sz="1800" spc="-5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electrolyte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Institute</a:t>
            </a:r>
            <a:r>
              <a:rPr spc="20" dirty="0"/>
              <a:t> </a:t>
            </a:r>
            <a:r>
              <a:rPr spc="-10" dirty="0"/>
              <a:t>for</a:t>
            </a:r>
            <a:r>
              <a:rPr spc="5" dirty="0"/>
              <a:t> </a:t>
            </a:r>
            <a:r>
              <a:rPr spc="-5" dirty="0"/>
              <a:t>Materials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28359" y="6570673"/>
            <a:ext cx="2259965" cy="252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  <a:hlinkClick r:id="rId2"/>
              </a:rPr>
              <a:t>tong.li@rub.de</a:t>
            </a:r>
            <a:r>
              <a:rPr sz="1600" spc="-10" dirty="0">
                <a:solidFill>
                  <a:srgbClr val="00355F"/>
                </a:solidFill>
                <a:latin typeface="Arial MT"/>
                <a:cs typeface="Arial MT"/>
                <a:hlinkClick r:id="rId2"/>
              </a:rPr>
              <a:t> </a:t>
            </a: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</a:rPr>
              <a:t>|</a:t>
            </a:r>
            <a:r>
              <a:rPr sz="1600" spc="-15" dirty="0">
                <a:solidFill>
                  <a:srgbClr val="00355F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</a:rPr>
              <a:t>Bochum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76295" y="1649983"/>
            <a:ext cx="259079" cy="212090"/>
          </a:xfrm>
          <a:custGeom>
            <a:avLst/>
            <a:gdLst/>
            <a:ahLst/>
            <a:cxnLst/>
            <a:rect l="l" t="t" r="r" b="b"/>
            <a:pathLst>
              <a:path w="259079" h="212089">
                <a:moveTo>
                  <a:pt x="191388" y="0"/>
                </a:moveTo>
                <a:lnTo>
                  <a:pt x="188467" y="8636"/>
                </a:lnTo>
                <a:lnTo>
                  <a:pt x="200681" y="13946"/>
                </a:lnTo>
                <a:lnTo>
                  <a:pt x="211216" y="21304"/>
                </a:lnTo>
                <a:lnTo>
                  <a:pt x="232630" y="55429"/>
                </a:lnTo>
                <a:lnTo>
                  <a:pt x="239649" y="104775"/>
                </a:lnTo>
                <a:lnTo>
                  <a:pt x="238863" y="123517"/>
                </a:lnTo>
                <a:lnTo>
                  <a:pt x="227075" y="169290"/>
                </a:lnTo>
                <a:lnTo>
                  <a:pt x="200822" y="197865"/>
                </a:lnTo>
                <a:lnTo>
                  <a:pt x="188721" y="203200"/>
                </a:lnTo>
                <a:lnTo>
                  <a:pt x="191388" y="211708"/>
                </a:lnTo>
                <a:lnTo>
                  <a:pt x="231911" y="187705"/>
                </a:lnTo>
                <a:lnTo>
                  <a:pt x="254587" y="143335"/>
                </a:lnTo>
                <a:lnTo>
                  <a:pt x="258952" y="105917"/>
                </a:lnTo>
                <a:lnTo>
                  <a:pt x="257859" y="86536"/>
                </a:lnTo>
                <a:lnTo>
                  <a:pt x="241553" y="37083"/>
                </a:lnTo>
                <a:lnTo>
                  <a:pt x="206746" y="5544"/>
                </a:lnTo>
                <a:lnTo>
                  <a:pt x="191388" y="0"/>
                </a:lnTo>
                <a:close/>
              </a:path>
              <a:path w="259079" h="212089">
                <a:moveTo>
                  <a:pt x="67563" y="0"/>
                </a:moveTo>
                <a:lnTo>
                  <a:pt x="27219" y="24110"/>
                </a:lnTo>
                <a:lnTo>
                  <a:pt x="4381" y="68595"/>
                </a:lnTo>
                <a:lnTo>
                  <a:pt x="0" y="105917"/>
                </a:lnTo>
                <a:lnTo>
                  <a:pt x="1095" y="125370"/>
                </a:lnTo>
                <a:lnTo>
                  <a:pt x="17525" y="174751"/>
                </a:lnTo>
                <a:lnTo>
                  <a:pt x="52155" y="206184"/>
                </a:lnTo>
                <a:lnTo>
                  <a:pt x="67563" y="211708"/>
                </a:lnTo>
                <a:lnTo>
                  <a:pt x="70230" y="203200"/>
                </a:lnTo>
                <a:lnTo>
                  <a:pt x="58183" y="197866"/>
                </a:lnTo>
                <a:lnTo>
                  <a:pt x="47767" y="190436"/>
                </a:lnTo>
                <a:lnTo>
                  <a:pt x="26376" y="155763"/>
                </a:lnTo>
                <a:lnTo>
                  <a:pt x="19303" y="104775"/>
                </a:lnTo>
                <a:lnTo>
                  <a:pt x="20089" y="86723"/>
                </a:lnTo>
                <a:lnTo>
                  <a:pt x="31876" y="42163"/>
                </a:lnTo>
                <a:lnTo>
                  <a:pt x="58398" y="13946"/>
                </a:lnTo>
                <a:lnTo>
                  <a:pt x="70612" y="8636"/>
                </a:lnTo>
                <a:lnTo>
                  <a:pt x="675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51637" y="785876"/>
            <a:ext cx="7710170" cy="2419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7010" marR="431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mic Sans MS"/>
                <a:cs typeface="Comic Sans MS"/>
              </a:rPr>
              <a:t>2. What </a:t>
            </a:r>
            <a:r>
              <a:rPr sz="1800" spc="-5" dirty="0">
                <a:latin typeface="Comic Sans MS"/>
                <a:cs typeface="Comic Sans MS"/>
              </a:rPr>
              <a:t>reactions </a:t>
            </a:r>
            <a:r>
              <a:rPr sz="1800" dirty="0">
                <a:latin typeface="Comic Sans MS"/>
                <a:cs typeface="Comic Sans MS"/>
              </a:rPr>
              <a:t>occurs at the anode and cathode side </a:t>
            </a:r>
            <a:r>
              <a:rPr sz="1800" spc="-5" dirty="0">
                <a:latin typeface="Comic Sans MS"/>
                <a:cs typeface="Comic Sans MS"/>
              </a:rPr>
              <a:t>respectively? </a:t>
            </a:r>
            <a:r>
              <a:rPr sz="1800" spc="-52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What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is </a:t>
            </a:r>
            <a:r>
              <a:rPr sz="1800" dirty="0">
                <a:latin typeface="Comic Sans MS"/>
                <a:cs typeface="Comic Sans MS"/>
              </a:rPr>
              <a:t>cell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potential?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What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is </a:t>
            </a:r>
            <a:r>
              <a:rPr sz="1800" dirty="0">
                <a:latin typeface="Comic Sans MS"/>
                <a:cs typeface="Comic Sans MS"/>
              </a:rPr>
              <a:t>Gibbs</a:t>
            </a:r>
            <a:r>
              <a:rPr sz="1800" spc="-2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free</a:t>
            </a:r>
            <a:r>
              <a:rPr sz="1800" spc="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energy?</a:t>
            </a:r>
            <a:endParaRPr sz="1800">
              <a:latin typeface="Comic Sans MS"/>
              <a:cs typeface="Comic Sans MS"/>
            </a:endParaRPr>
          </a:p>
          <a:p>
            <a:pPr marL="63500">
              <a:lnSpc>
                <a:spcPct val="100000"/>
              </a:lnSpc>
              <a:spcBef>
                <a:spcPts val="1930"/>
              </a:spcBef>
              <a:tabLst>
                <a:tab pos="2733675" algn="l"/>
                <a:tab pos="3356610" algn="l"/>
              </a:tabLst>
            </a:pPr>
            <a:r>
              <a:rPr sz="1800" spc="-5" dirty="0">
                <a:latin typeface="Comic Sans MS"/>
                <a:cs typeface="Comic Sans MS"/>
              </a:rPr>
              <a:t>If</a:t>
            </a:r>
            <a:r>
              <a:rPr sz="1800" dirty="0">
                <a:latin typeface="Comic Sans MS"/>
                <a:cs typeface="Comic Sans MS"/>
              </a:rPr>
              <a:t> the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total</a:t>
            </a:r>
            <a:r>
              <a:rPr sz="1800" spc="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reaction is	</a:t>
            </a:r>
            <a:r>
              <a:rPr sz="1800" dirty="0">
                <a:latin typeface="Cambria Math"/>
                <a:cs typeface="Cambria Math"/>
              </a:rPr>
              <a:t>𝑍𝑛</a:t>
            </a:r>
            <a:r>
              <a:rPr sz="1800" spc="385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𝑠	+ </a:t>
            </a:r>
            <a:r>
              <a:rPr sz="1800" spc="20" dirty="0">
                <a:latin typeface="Cambria Math"/>
                <a:cs typeface="Cambria Math"/>
              </a:rPr>
              <a:t>𝐶𝑢</a:t>
            </a:r>
            <a:r>
              <a:rPr sz="1950" spc="30" baseline="27777" dirty="0">
                <a:latin typeface="Cambria Math"/>
                <a:cs typeface="Cambria Math"/>
              </a:rPr>
              <a:t>2+</a:t>
            </a:r>
            <a:r>
              <a:rPr sz="1800" spc="20" dirty="0">
                <a:latin typeface="Cambria Math"/>
                <a:cs typeface="Cambria Math"/>
              </a:rPr>
              <a:t>(𝑎𝑞)</a:t>
            </a:r>
            <a:r>
              <a:rPr sz="1800" spc="90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→</a:t>
            </a:r>
            <a:r>
              <a:rPr sz="1800" spc="100" dirty="0">
                <a:latin typeface="Cambria Math"/>
                <a:cs typeface="Cambria Math"/>
              </a:rPr>
              <a:t> </a:t>
            </a:r>
            <a:r>
              <a:rPr sz="1800" spc="15" dirty="0">
                <a:latin typeface="Cambria Math"/>
                <a:cs typeface="Cambria Math"/>
              </a:rPr>
              <a:t>𝑍𝑛</a:t>
            </a:r>
            <a:r>
              <a:rPr sz="1950" spc="22" baseline="27777" dirty="0">
                <a:latin typeface="Cambria Math"/>
                <a:cs typeface="Cambria Math"/>
              </a:rPr>
              <a:t>2+</a:t>
            </a:r>
            <a:r>
              <a:rPr sz="1800" spc="15" dirty="0">
                <a:latin typeface="Cambria Math"/>
                <a:cs typeface="Cambria Math"/>
              </a:rPr>
              <a:t>(𝑎𝑞)</a:t>
            </a:r>
            <a:r>
              <a:rPr sz="1800" dirty="0">
                <a:latin typeface="Cambria Math"/>
                <a:cs typeface="Cambria Math"/>
              </a:rPr>
              <a:t> + </a:t>
            </a:r>
            <a:r>
              <a:rPr sz="1800" spc="15" dirty="0">
                <a:latin typeface="Cambria Math"/>
                <a:cs typeface="Cambria Math"/>
              </a:rPr>
              <a:t>𝐶𝑢(𝑠)</a:t>
            </a:r>
            <a:endParaRPr sz="1800">
              <a:latin typeface="Cambria Math"/>
              <a:cs typeface="Cambria Math"/>
            </a:endParaRPr>
          </a:p>
          <a:p>
            <a:pPr marL="549910" indent="-343535">
              <a:lnSpc>
                <a:spcPct val="100000"/>
              </a:lnSpc>
              <a:spcBef>
                <a:spcPts val="1795"/>
              </a:spcBef>
              <a:buAutoNum type="alphaLcParenR"/>
              <a:tabLst>
                <a:tab pos="549910" algn="l"/>
                <a:tab pos="550545" algn="l"/>
              </a:tabLst>
            </a:pPr>
            <a:r>
              <a:rPr sz="1800" dirty="0">
                <a:latin typeface="Comic Sans MS"/>
                <a:cs typeface="Comic Sans MS"/>
              </a:rPr>
              <a:t>what</a:t>
            </a:r>
            <a:r>
              <a:rPr sz="1800" spc="-5" dirty="0">
                <a:latin typeface="Comic Sans MS"/>
                <a:cs typeface="Comic Sans MS"/>
              </a:rPr>
              <a:t> reactions </a:t>
            </a:r>
            <a:r>
              <a:rPr sz="1800" dirty="0">
                <a:latin typeface="Comic Sans MS"/>
                <a:cs typeface="Comic Sans MS"/>
              </a:rPr>
              <a:t>occurs at</a:t>
            </a:r>
            <a:r>
              <a:rPr sz="1800" spc="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the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anode</a:t>
            </a:r>
            <a:r>
              <a:rPr sz="1800" spc="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and</a:t>
            </a:r>
            <a:r>
              <a:rPr sz="1800" spc="-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cathode</a:t>
            </a:r>
            <a:r>
              <a:rPr sz="1800" spc="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side</a:t>
            </a:r>
            <a:endParaRPr sz="1800">
              <a:latin typeface="Comic Sans MS"/>
              <a:cs typeface="Comic Sans MS"/>
            </a:endParaRPr>
          </a:p>
          <a:p>
            <a:pPr marL="549910">
              <a:lnSpc>
                <a:spcPct val="100000"/>
              </a:lnSpc>
            </a:pPr>
            <a:r>
              <a:rPr sz="1800" spc="-5" dirty="0">
                <a:latin typeface="Comic Sans MS"/>
                <a:cs typeface="Comic Sans MS"/>
              </a:rPr>
              <a:t>respectively?</a:t>
            </a:r>
            <a:endParaRPr sz="1800">
              <a:latin typeface="Comic Sans MS"/>
              <a:cs typeface="Comic Sans MS"/>
            </a:endParaRPr>
          </a:p>
          <a:p>
            <a:pPr marL="549910" indent="-343535">
              <a:lnSpc>
                <a:spcPct val="100000"/>
              </a:lnSpc>
              <a:spcBef>
                <a:spcPts val="5"/>
              </a:spcBef>
              <a:buAutoNum type="alphaLcParenR" startAt="2"/>
              <a:tabLst>
                <a:tab pos="550545" algn="l"/>
              </a:tabLst>
            </a:pPr>
            <a:r>
              <a:rPr sz="1800" dirty="0">
                <a:latin typeface="Comic Sans MS"/>
                <a:cs typeface="Comic Sans MS"/>
              </a:rPr>
              <a:t>What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is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cell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potential?</a:t>
            </a:r>
            <a:endParaRPr sz="1800">
              <a:latin typeface="Comic Sans MS"/>
              <a:cs typeface="Comic Sans MS"/>
            </a:endParaRPr>
          </a:p>
          <a:p>
            <a:pPr marL="549910" indent="-343535">
              <a:lnSpc>
                <a:spcPct val="100000"/>
              </a:lnSpc>
              <a:buAutoNum type="alphaLcParenR" startAt="2"/>
              <a:tabLst>
                <a:tab pos="549910" algn="l"/>
                <a:tab pos="550545" algn="l"/>
              </a:tabLst>
            </a:pPr>
            <a:r>
              <a:rPr sz="1800" dirty="0">
                <a:latin typeface="Comic Sans MS"/>
                <a:cs typeface="Comic Sans MS"/>
              </a:rPr>
              <a:t>What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is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Gibbs</a:t>
            </a:r>
            <a:r>
              <a:rPr sz="1800" spc="-3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free</a:t>
            </a:r>
            <a:r>
              <a:rPr sz="1800" dirty="0">
                <a:latin typeface="Comic Sans MS"/>
                <a:cs typeface="Comic Sans MS"/>
              </a:rPr>
              <a:t> energy?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Institute</a:t>
            </a:r>
            <a:r>
              <a:rPr spc="20" dirty="0"/>
              <a:t> </a:t>
            </a:r>
            <a:r>
              <a:rPr spc="-10" dirty="0"/>
              <a:t>for</a:t>
            </a:r>
            <a:r>
              <a:rPr spc="5" dirty="0"/>
              <a:t> </a:t>
            </a:r>
            <a:r>
              <a:rPr spc="-5" dirty="0"/>
              <a:t>Materials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428359" y="6570673"/>
            <a:ext cx="2259965" cy="252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  <a:hlinkClick r:id="rId2"/>
              </a:rPr>
              <a:t>tong.li@rub.de</a:t>
            </a:r>
            <a:r>
              <a:rPr sz="1600" spc="-10" dirty="0">
                <a:solidFill>
                  <a:srgbClr val="00355F"/>
                </a:solidFill>
                <a:latin typeface="Arial MT"/>
                <a:cs typeface="Arial MT"/>
                <a:hlinkClick r:id="rId2"/>
              </a:rPr>
              <a:t> </a:t>
            </a: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</a:rPr>
              <a:t>|</a:t>
            </a:r>
            <a:r>
              <a:rPr sz="1600" spc="-15" dirty="0">
                <a:solidFill>
                  <a:srgbClr val="00355F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</a:rPr>
              <a:t>Bochum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981" y="937386"/>
            <a:ext cx="23641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mic Sans MS"/>
                <a:cs typeface="Comic Sans MS"/>
              </a:rPr>
              <a:t>3.</a:t>
            </a:r>
            <a:r>
              <a:rPr sz="1800" spc="-3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Why</a:t>
            </a:r>
            <a:r>
              <a:rPr sz="1800" spc="-3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uses</a:t>
            </a:r>
            <a:r>
              <a:rPr sz="1800" spc="-2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catalyst?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Institute</a:t>
            </a:r>
            <a:r>
              <a:rPr spc="20" dirty="0"/>
              <a:t> </a:t>
            </a:r>
            <a:r>
              <a:rPr spc="-10" dirty="0"/>
              <a:t>for</a:t>
            </a:r>
            <a:r>
              <a:rPr spc="5" dirty="0"/>
              <a:t> </a:t>
            </a:r>
            <a:r>
              <a:rPr spc="-5" dirty="0"/>
              <a:t>Materials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28359" y="6570673"/>
            <a:ext cx="2259965" cy="252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  <a:hlinkClick r:id="rId2"/>
              </a:rPr>
              <a:t>tong.li@rub.de</a:t>
            </a:r>
            <a:r>
              <a:rPr sz="1600" spc="-10" dirty="0">
                <a:solidFill>
                  <a:srgbClr val="00355F"/>
                </a:solidFill>
                <a:latin typeface="Arial MT"/>
                <a:cs typeface="Arial MT"/>
                <a:hlinkClick r:id="rId2"/>
              </a:rPr>
              <a:t> </a:t>
            </a: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</a:rPr>
              <a:t>|</a:t>
            </a:r>
            <a:r>
              <a:rPr sz="1600" spc="-15" dirty="0">
                <a:solidFill>
                  <a:srgbClr val="00355F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</a:rPr>
              <a:t>Bochum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6303" y="785876"/>
            <a:ext cx="718248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mic Sans MS"/>
                <a:cs typeface="Comic Sans MS"/>
              </a:rPr>
              <a:t>4.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What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are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the</a:t>
            </a:r>
            <a:r>
              <a:rPr sz="1800" spc="-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subprocess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of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oxygen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evolution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reaction</a:t>
            </a:r>
            <a:r>
              <a:rPr sz="1800" spc="-2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in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alkaline </a:t>
            </a:r>
            <a:r>
              <a:rPr sz="1800" spc="-52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solution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?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Institute</a:t>
            </a:r>
            <a:r>
              <a:rPr spc="20" dirty="0"/>
              <a:t> </a:t>
            </a:r>
            <a:r>
              <a:rPr spc="-10" dirty="0"/>
              <a:t>for</a:t>
            </a:r>
            <a:r>
              <a:rPr spc="5" dirty="0"/>
              <a:t> </a:t>
            </a:r>
            <a:r>
              <a:rPr spc="-5" dirty="0"/>
              <a:t>Materials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28359" y="6570673"/>
            <a:ext cx="2259965" cy="252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  <a:hlinkClick r:id="rId2"/>
              </a:rPr>
              <a:t>tong.li@rub.de</a:t>
            </a:r>
            <a:r>
              <a:rPr sz="1600" spc="-10" dirty="0">
                <a:solidFill>
                  <a:srgbClr val="00355F"/>
                </a:solidFill>
                <a:latin typeface="Arial MT"/>
                <a:cs typeface="Arial MT"/>
                <a:hlinkClick r:id="rId2"/>
              </a:rPr>
              <a:t> </a:t>
            </a: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</a:rPr>
              <a:t>|</a:t>
            </a:r>
            <a:r>
              <a:rPr sz="1600" spc="-15" dirty="0">
                <a:solidFill>
                  <a:srgbClr val="00355F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</a:rPr>
              <a:t>Bochum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7989" y="2176485"/>
            <a:ext cx="7411688" cy="417990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670661" y="910209"/>
            <a:ext cx="4877435" cy="1071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mic Sans MS"/>
                <a:cs typeface="Comic Sans MS"/>
              </a:rPr>
              <a:t>5.</a:t>
            </a:r>
            <a:r>
              <a:rPr sz="1800" spc="-5" dirty="0">
                <a:latin typeface="Comic Sans MS"/>
                <a:cs typeface="Comic Sans MS"/>
              </a:rPr>
              <a:t> 1)</a:t>
            </a:r>
            <a:r>
              <a:rPr sz="1800" spc="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What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is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electronic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configuration</a:t>
            </a:r>
            <a:r>
              <a:rPr sz="1800" spc="-3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of Co</a:t>
            </a:r>
            <a:r>
              <a:rPr sz="1800" baseline="25462" dirty="0">
                <a:latin typeface="Comic Sans MS"/>
                <a:cs typeface="Comic Sans MS"/>
              </a:rPr>
              <a:t>2+</a:t>
            </a:r>
            <a:endParaRPr sz="1800" baseline="25462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>
              <a:latin typeface="Comic Sans MS"/>
              <a:cs typeface="Comic Sans MS"/>
            </a:endParaRPr>
          </a:p>
          <a:p>
            <a:pPr marL="1040765">
              <a:lnSpc>
                <a:spcPct val="100000"/>
              </a:lnSpc>
              <a:tabLst>
                <a:tab pos="1571625" algn="l"/>
              </a:tabLst>
            </a:pPr>
            <a:r>
              <a:rPr sz="1800" spc="-5" dirty="0">
                <a:latin typeface="Comic Sans MS"/>
                <a:cs typeface="Comic Sans MS"/>
              </a:rPr>
              <a:t>Co:	</a:t>
            </a:r>
            <a:r>
              <a:rPr sz="1800" dirty="0">
                <a:latin typeface="Comic Sans MS"/>
                <a:cs typeface="Comic Sans MS"/>
              </a:rPr>
              <a:t>1s2s2p3s3p4s3d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Institute</a:t>
            </a:r>
            <a:r>
              <a:rPr spc="20" dirty="0"/>
              <a:t> </a:t>
            </a:r>
            <a:r>
              <a:rPr spc="-10" dirty="0"/>
              <a:t>for</a:t>
            </a:r>
            <a:r>
              <a:rPr spc="5" dirty="0"/>
              <a:t> </a:t>
            </a:r>
            <a:r>
              <a:rPr spc="-5" dirty="0"/>
              <a:t>Materials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428359" y="6570673"/>
            <a:ext cx="2259965" cy="252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  <a:hlinkClick r:id="rId3"/>
              </a:rPr>
              <a:t>tong.li@rub.de</a:t>
            </a:r>
            <a:r>
              <a:rPr sz="1600" spc="-10" dirty="0">
                <a:solidFill>
                  <a:srgbClr val="00355F"/>
                </a:solidFill>
                <a:latin typeface="Arial MT"/>
                <a:cs typeface="Arial MT"/>
                <a:hlinkClick r:id="rId3"/>
              </a:rPr>
              <a:t> </a:t>
            </a: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</a:rPr>
              <a:t>|</a:t>
            </a:r>
            <a:r>
              <a:rPr sz="1600" spc="-15" dirty="0">
                <a:solidFill>
                  <a:srgbClr val="00355F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</a:rPr>
              <a:t>Bochum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3140" y="929462"/>
            <a:ext cx="807847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omic Sans MS"/>
                <a:cs typeface="Comic Sans MS"/>
              </a:rPr>
              <a:t>6. </a:t>
            </a:r>
            <a:r>
              <a:rPr sz="1800" dirty="0">
                <a:latin typeface="Comic Sans MS"/>
                <a:cs typeface="Comic Sans MS"/>
              </a:rPr>
              <a:t>What </a:t>
            </a:r>
            <a:r>
              <a:rPr sz="1800" spc="-5" dirty="0">
                <a:latin typeface="Comic Sans MS"/>
                <a:cs typeface="Comic Sans MS"/>
              </a:rPr>
              <a:t>is</a:t>
            </a:r>
            <a:r>
              <a:rPr sz="180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radius trend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of</a:t>
            </a:r>
            <a:r>
              <a:rPr sz="1800" spc="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a) </a:t>
            </a:r>
            <a:r>
              <a:rPr sz="1800" spc="-5" dirty="0">
                <a:latin typeface="Comic Sans MS"/>
                <a:cs typeface="Comic Sans MS"/>
              </a:rPr>
              <a:t>O,</a:t>
            </a:r>
            <a:r>
              <a:rPr sz="1800" spc="1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F,</a:t>
            </a:r>
            <a:r>
              <a:rPr sz="1800" spc="-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Na,</a:t>
            </a:r>
            <a:r>
              <a:rPr sz="1800" spc="-5" dirty="0">
                <a:latin typeface="Comic Sans MS"/>
                <a:cs typeface="Comic Sans MS"/>
              </a:rPr>
              <a:t> Mg </a:t>
            </a:r>
            <a:r>
              <a:rPr sz="1800" dirty="0">
                <a:latin typeface="Comic Sans MS"/>
                <a:cs typeface="Comic Sans MS"/>
              </a:rPr>
              <a:t>and</a:t>
            </a:r>
            <a:r>
              <a:rPr sz="1800" spc="-5" dirty="0">
                <a:latin typeface="Comic Sans MS"/>
                <a:cs typeface="Comic Sans MS"/>
              </a:rPr>
              <a:t> Al?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b)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O</a:t>
            </a:r>
            <a:r>
              <a:rPr sz="1800" baseline="25462" dirty="0">
                <a:latin typeface="Comic Sans MS"/>
                <a:cs typeface="Comic Sans MS"/>
              </a:rPr>
              <a:t>2-</a:t>
            </a:r>
            <a:r>
              <a:rPr sz="1800" dirty="0">
                <a:latin typeface="Comic Sans MS"/>
                <a:cs typeface="Comic Sans MS"/>
              </a:rPr>
              <a:t>,</a:t>
            </a:r>
            <a:r>
              <a:rPr sz="1800" spc="1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F</a:t>
            </a:r>
            <a:r>
              <a:rPr sz="1800" baseline="25462" dirty="0">
                <a:latin typeface="Comic Sans MS"/>
                <a:cs typeface="Comic Sans MS"/>
              </a:rPr>
              <a:t>-</a:t>
            </a:r>
            <a:r>
              <a:rPr sz="1800" dirty="0">
                <a:latin typeface="Comic Sans MS"/>
                <a:cs typeface="Comic Sans MS"/>
              </a:rPr>
              <a:t>,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Na</a:t>
            </a:r>
            <a:r>
              <a:rPr sz="1800" spc="-7" baseline="25462" dirty="0">
                <a:latin typeface="Comic Sans MS"/>
                <a:cs typeface="Comic Sans MS"/>
              </a:rPr>
              <a:t>+</a:t>
            </a:r>
            <a:r>
              <a:rPr sz="1800" spc="-5" dirty="0">
                <a:latin typeface="Comic Sans MS"/>
                <a:cs typeface="Comic Sans MS"/>
              </a:rPr>
              <a:t>,</a:t>
            </a:r>
            <a:r>
              <a:rPr sz="1800" spc="1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Mg</a:t>
            </a:r>
            <a:r>
              <a:rPr sz="1800" spc="-7" baseline="25462" dirty="0">
                <a:latin typeface="Comic Sans MS"/>
                <a:cs typeface="Comic Sans MS"/>
              </a:rPr>
              <a:t>2+</a:t>
            </a:r>
            <a:r>
              <a:rPr sz="1800" spc="-5" dirty="0">
                <a:latin typeface="Comic Sans MS"/>
                <a:cs typeface="Comic Sans MS"/>
              </a:rPr>
              <a:t>Al</a:t>
            </a:r>
            <a:r>
              <a:rPr sz="1800" spc="-7" baseline="25462" dirty="0">
                <a:latin typeface="Comic Sans MS"/>
                <a:cs typeface="Comic Sans MS"/>
              </a:rPr>
              <a:t>3+</a:t>
            </a:r>
            <a:r>
              <a:rPr sz="1800" spc="-5" dirty="0">
                <a:latin typeface="Comic Sans MS"/>
                <a:cs typeface="Comic Sans MS"/>
              </a:rPr>
              <a:t>?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Institute</a:t>
            </a:r>
            <a:r>
              <a:rPr spc="20" dirty="0"/>
              <a:t> </a:t>
            </a:r>
            <a:r>
              <a:rPr spc="-10" dirty="0"/>
              <a:t>for</a:t>
            </a:r>
            <a:r>
              <a:rPr spc="5" dirty="0"/>
              <a:t> </a:t>
            </a:r>
            <a:r>
              <a:rPr spc="-5" dirty="0"/>
              <a:t>Materials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28359" y="6570673"/>
            <a:ext cx="2259965" cy="252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  <a:hlinkClick r:id="rId2"/>
              </a:rPr>
              <a:t>tong.li@rub.de</a:t>
            </a:r>
            <a:r>
              <a:rPr sz="1600" spc="-10" dirty="0">
                <a:solidFill>
                  <a:srgbClr val="00355F"/>
                </a:solidFill>
                <a:latin typeface="Arial MT"/>
                <a:cs typeface="Arial MT"/>
                <a:hlinkClick r:id="rId2"/>
              </a:rPr>
              <a:t> </a:t>
            </a: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</a:rPr>
              <a:t>|</a:t>
            </a:r>
            <a:r>
              <a:rPr sz="1600" spc="-15" dirty="0">
                <a:solidFill>
                  <a:srgbClr val="00355F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</a:rPr>
              <a:t>Bochum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2406" y="817245"/>
            <a:ext cx="6249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mic Sans MS"/>
                <a:cs typeface="Comic Sans MS"/>
              </a:rPr>
              <a:t>7.</a:t>
            </a:r>
            <a:r>
              <a:rPr sz="1800" spc="-5" dirty="0">
                <a:latin typeface="Comic Sans MS"/>
                <a:cs typeface="Comic Sans MS"/>
              </a:rPr>
              <a:t> Draw </a:t>
            </a:r>
            <a:r>
              <a:rPr sz="1800" dirty="0">
                <a:latin typeface="Comic Sans MS"/>
                <a:cs typeface="Comic Sans MS"/>
              </a:rPr>
              <a:t>octahedral</a:t>
            </a:r>
            <a:r>
              <a:rPr sz="1800" spc="-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and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tetrahedral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sites</a:t>
            </a:r>
            <a:r>
              <a:rPr sz="1800" spc="-5" dirty="0">
                <a:latin typeface="Comic Sans MS"/>
                <a:cs typeface="Comic Sans MS"/>
              </a:rPr>
              <a:t> in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</a:t>
            </a:r>
            <a:r>
              <a:rPr sz="1800" spc="-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FCC crystal?</a:t>
            </a:r>
            <a:endParaRPr sz="1800">
              <a:latin typeface="Comic Sans MS"/>
              <a:cs typeface="Comic Sans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60958" y="1763267"/>
            <a:ext cx="4233545" cy="3793490"/>
            <a:chOff x="560958" y="1763267"/>
            <a:chExt cx="4233545" cy="379349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14672" y="1763267"/>
              <a:ext cx="179831" cy="17983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672077" y="1917953"/>
              <a:ext cx="1076960" cy="2637155"/>
            </a:xfrm>
            <a:custGeom>
              <a:avLst/>
              <a:gdLst/>
              <a:ahLst/>
              <a:cxnLst/>
              <a:rect l="l" t="t" r="r" b="b"/>
              <a:pathLst>
                <a:path w="1076960" h="2637154">
                  <a:moveTo>
                    <a:pt x="0" y="747903"/>
                  </a:moveTo>
                  <a:lnTo>
                    <a:pt x="969518" y="0"/>
                  </a:lnTo>
                </a:path>
                <a:path w="1076960" h="2637154">
                  <a:moveTo>
                    <a:pt x="1040892" y="2636774"/>
                  </a:moveTo>
                  <a:lnTo>
                    <a:pt x="1076579" y="91440"/>
                  </a:lnTo>
                </a:path>
              </a:pathLst>
            </a:custGeom>
            <a:ln w="317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14672" y="4696967"/>
              <a:ext cx="179831" cy="179831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486150" y="2777489"/>
              <a:ext cx="1071880" cy="2705735"/>
            </a:xfrm>
            <a:custGeom>
              <a:avLst/>
              <a:gdLst/>
              <a:ahLst/>
              <a:cxnLst/>
              <a:rect l="l" t="t" r="r" b="b"/>
              <a:pathLst>
                <a:path w="1071879" h="2705735">
                  <a:moveTo>
                    <a:pt x="210312" y="2705735"/>
                  </a:moveTo>
                  <a:lnTo>
                    <a:pt x="1071372" y="2100072"/>
                  </a:lnTo>
                </a:path>
                <a:path w="1071879" h="2705735">
                  <a:moveTo>
                    <a:pt x="0" y="2545334"/>
                  </a:moveTo>
                  <a:lnTo>
                    <a:pt x="35687" y="0"/>
                  </a:lnTo>
                </a:path>
              </a:pathLst>
            </a:custGeom>
            <a:ln w="317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052066" y="4743450"/>
              <a:ext cx="2448560" cy="6985"/>
            </a:xfrm>
            <a:custGeom>
              <a:avLst/>
              <a:gdLst/>
              <a:ahLst/>
              <a:cxnLst/>
              <a:rect l="l" t="t" r="r" b="b"/>
              <a:pathLst>
                <a:path w="2448560" h="6985">
                  <a:moveTo>
                    <a:pt x="0" y="0"/>
                  </a:moveTo>
                  <a:lnTo>
                    <a:pt x="2448306" y="6857"/>
                  </a:lnTo>
                </a:path>
              </a:pathLst>
            </a:custGeom>
            <a:ln w="31750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81755" y="2596895"/>
              <a:ext cx="179832" cy="179831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9119" y="5376671"/>
              <a:ext cx="179831" cy="179831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576833" y="2798825"/>
              <a:ext cx="36195" cy="2545715"/>
            </a:xfrm>
            <a:custGeom>
              <a:avLst/>
              <a:gdLst/>
              <a:ahLst/>
              <a:cxnLst/>
              <a:rect l="l" t="t" r="r" b="b"/>
              <a:pathLst>
                <a:path w="36195" h="2545715">
                  <a:moveTo>
                    <a:pt x="0" y="2545334"/>
                  </a:moveTo>
                  <a:lnTo>
                    <a:pt x="35699" y="0"/>
                  </a:lnTo>
                </a:path>
              </a:pathLst>
            </a:custGeom>
            <a:ln w="317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17625" y="4837938"/>
              <a:ext cx="861060" cy="605790"/>
            </a:xfrm>
            <a:custGeom>
              <a:avLst/>
              <a:gdLst/>
              <a:ahLst/>
              <a:cxnLst/>
              <a:rect l="l" t="t" r="r" b="b"/>
              <a:pathLst>
                <a:path w="861060" h="605789">
                  <a:moveTo>
                    <a:pt x="0" y="605663"/>
                  </a:moveTo>
                  <a:lnTo>
                    <a:pt x="861060" y="0"/>
                  </a:lnTo>
                </a:path>
              </a:pathLst>
            </a:custGeom>
            <a:ln w="31750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43533" y="2644901"/>
              <a:ext cx="2448560" cy="6985"/>
            </a:xfrm>
            <a:custGeom>
              <a:avLst/>
              <a:gdLst/>
              <a:ahLst/>
              <a:cxnLst/>
              <a:rect l="l" t="t" r="r" b="b"/>
              <a:pathLst>
                <a:path w="2448560" h="6985">
                  <a:moveTo>
                    <a:pt x="0" y="0"/>
                  </a:moveTo>
                  <a:lnTo>
                    <a:pt x="2448305" y="6858"/>
                  </a:lnTo>
                </a:path>
              </a:pathLst>
            </a:custGeom>
            <a:ln w="317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847850" y="1986533"/>
              <a:ext cx="36195" cy="2545715"/>
            </a:xfrm>
            <a:custGeom>
              <a:avLst/>
              <a:gdLst/>
              <a:ahLst/>
              <a:cxnLst/>
              <a:rect l="l" t="t" r="r" b="b"/>
              <a:pathLst>
                <a:path w="36194" h="2545715">
                  <a:moveTo>
                    <a:pt x="0" y="2545334"/>
                  </a:moveTo>
                  <a:lnTo>
                    <a:pt x="35687" y="0"/>
                  </a:lnTo>
                </a:path>
              </a:pathLst>
            </a:custGeom>
            <a:ln w="31750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34795" y="3558539"/>
              <a:ext cx="179831" cy="17983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38983" y="5041391"/>
              <a:ext cx="179832" cy="179831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87295" y="3959351"/>
              <a:ext cx="179831" cy="179831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98975" y="3697223"/>
              <a:ext cx="181356" cy="179831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54679" y="3218687"/>
              <a:ext cx="179831" cy="179832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86227" y="2110739"/>
              <a:ext cx="179832" cy="179832"/>
            </a:xfrm>
            <a:prstGeom prst="rect">
              <a:avLst/>
            </a:prstGeom>
          </p:spPr>
        </p:pic>
      </p:grpSp>
      <p:pic>
        <p:nvPicPr>
          <p:cNvPr id="21" name="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29000" y="5455920"/>
            <a:ext cx="179832" cy="179832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52600" y="4704588"/>
            <a:ext cx="179831" cy="179831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57172" y="1731264"/>
            <a:ext cx="179831" cy="179832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6259" y="2532888"/>
            <a:ext cx="179832" cy="179832"/>
          </a:xfrm>
          <a:prstGeom prst="rect">
            <a:avLst/>
          </a:prstGeom>
        </p:spPr>
      </p:pic>
      <p:sp>
        <p:nvSpPr>
          <p:cNvPr id="25" name="object 25"/>
          <p:cNvSpPr/>
          <p:nvPr/>
        </p:nvSpPr>
        <p:spPr>
          <a:xfrm>
            <a:off x="2052066" y="1773173"/>
            <a:ext cx="2448560" cy="6985"/>
          </a:xfrm>
          <a:custGeom>
            <a:avLst/>
            <a:gdLst/>
            <a:ahLst/>
            <a:cxnLst/>
            <a:rect l="l" t="t" r="r" b="b"/>
            <a:pathLst>
              <a:path w="2448560" h="6985">
                <a:moveTo>
                  <a:pt x="0" y="0"/>
                </a:moveTo>
                <a:lnTo>
                  <a:pt x="2448306" y="6858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03909" y="1913382"/>
            <a:ext cx="861060" cy="605790"/>
          </a:xfrm>
          <a:custGeom>
            <a:avLst/>
            <a:gdLst/>
            <a:ahLst/>
            <a:cxnLst/>
            <a:rect l="l" t="t" r="r" b="b"/>
            <a:pathLst>
              <a:path w="861060" h="605789">
                <a:moveTo>
                  <a:pt x="0" y="605663"/>
                </a:moveTo>
                <a:lnTo>
                  <a:pt x="86106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31341" y="5557265"/>
            <a:ext cx="2448560" cy="6985"/>
          </a:xfrm>
          <a:custGeom>
            <a:avLst/>
            <a:gdLst/>
            <a:ahLst/>
            <a:cxnLst/>
            <a:rect l="l" t="t" r="r" b="b"/>
            <a:pathLst>
              <a:path w="2448560" h="6985">
                <a:moveTo>
                  <a:pt x="0" y="0"/>
                </a:moveTo>
                <a:lnTo>
                  <a:pt x="2448306" y="6858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Institute</a:t>
            </a:r>
            <a:r>
              <a:rPr spc="20" dirty="0"/>
              <a:t> </a:t>
            </a:r>
            <a:r>
              <a:rPr spc="-10" dirty="0"/>
              <a:t>for</a:t>
            </a:r>
            <a:r>
              <a:rPr spc="5" dirty="0"/>
              <a:t> </a:t>
            </a:r>
            <a:r>
              <a:rPr spc="-5" dirty="0"/>
              <a:t>Materials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6428359" y="6570673"/>
            <a:ext cx="2259965" cy="252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  <a:hlinkClick r:id="rId6"/>
              </a:rPr>
              <a:t>tong.li@rub.de</a:t>
            </a:r>
            <a:r>
              <a:rPr sz="1600" spc="-10" dirty="0">
                <a:solidFill>
                  <a:srgbClr val="00355F"/>
                </a:solidFill>
                <a:latin typeface="Arial MT"/>
                <a:cs typeface="Arial MT"/>
                <a:hlinkClick r:id="rId6"/>
              </a:rPr>
              <a:t> </a:t>
            </a: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</a:rPr>
              <a:t>|</a:t>
            </a:r>
            <a:r>
              <a:rPr sz="1600" spc="-15" dirty="0">
                <a:solidFill>
                  <a:srgbClr val="00355F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</a:rPr>
              <a:t>Bochum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3140" y="857758"/>
            <a:ext cx="750062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mic Sans MS"/>
                <a:cs typeface="Comic Sans MS"/>
              </a:rPr>
              <a:t>8. What</a:t>
            </a:r>
            <a:r>
              <a:rPr sz="1800" spc="-5" dirty="0">
                <a:latin typeface="Comic Sans MS"/>
                <a:cs typeface="Comic Sans MS"/>
              </a:rPr>
              <a:t> is </a:t>
            </a:r>
            <a:r>
              <a:rPr sz="1800" dirty="0">
                <a:latin typeface="Comic Sans MS"/>
                <a:cs typeface="Comic Sans MS"/>
              </a:rPr>
              <a:t>atomic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structure</a:t>
            </a:r>
            <a:r>
              <a:rPr sz="1800" spc="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of ABO</a:t>
            </a:r>
            <a:r>
              <a:rPr sz="1800" baseline="-20833" dirty="0">
                <a:latin typeface="Comic Sans MS"/>
                <a:cs typeface="Comic Sans MS"/>
              </a:rPr>
              <a:t>3</a:t>
            </a:r>
            <a:r>
              <a:rPr sz="1800" spc="247" baseline="-20833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perovskite?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What</a:t>
            </a:r>
            <a:r>
              <a:rPr sz="1800" spc="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are A, B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sites </a:t>
            </a:r>
            <a:r>
              <a:rPr sz="1800" spc="-52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located? What </a:t>
            </a:r>
            <a:r>
              <a:rPr sz="1800" spc="-5" dirty="0">
                <a:latin typeface="Comic Sans MS"/>
                <a:cs typeface="Comic Sans MS"/>
              </a:rPr>
              <a:t>is </a:t>
            </a:r>
            <a:r>
              <a:rPr sz="1800" dirty="0">
                <a:latin typeface="Comic Sans MS"/>
                <a:cs typeface="Comic Sans MS"/>
              </a:rPr>
              <a:t>oxygen? What are the </a:t>
            </a:r>
            <a:r>
              <a:rPr sz="1800" spc="-5" dirty="0">
                <a:latin typeface="Comic Sans MS"/>
                <a:cs typeface="Comic Sans MS"/>
              </a:rPr>
              <a:t>oxidation </a:t>
            </a:r>
            <a:r>
              <a:rPr sz="1800" dirty="0">
                <a:latin typeface="Comic Sans MS"/>
                <a:cs typeface="Comic Sans MS"/>
              </a:rPr>
              <a:t>of A and B </a:t>
            </a:r>
            <a:r>
              <a:rPr sz="1800" spc="-5" dirty="0">
                <a:latin typeface="Comic Sans MS"/>
                <a:cs typeface="Comic Sans MS"/>
              </a:rPr>
              <a:t>in e.g., </a:t>
            </a:r>
            <a:r>
              <a:rPr sz="180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CaTiO</a:t>
            </a:r>
            <a:r>
              <a:rPr sz="1800" spc="-7" baseline="-20833" dirty="0">
                <a:latin typeface="Comic Sans MS"/>
                <a:cs typeface="Comic Sans MS"/>
              </a:rPr>
              <a:t>3</a:t>
            </a:r>
            <a:r>
              <a:rPr sz="1800" spc="-5" dirty="0">
                <a:latin typeface="Comic Sans MS"/>
                <a:cs typeface="Comic Sans MS"/>
              </a:rPr>
              <a:t>?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Institute</a:t>
            </a:r>
            <a:r>
              <a:rPr spc="20" dirty="0"/>
              <a:t> </a:t>
            </a:r>
            <a:r>
              <a:rPr spc="-10" dirty="0"/>
              <a:t>for</a:t>
            </a:r>
            <a:r>
              <a:rPr spc="5" dirty="0"/>
              <a:t> </a:t>
            </a:r>
            <a:r>
              <a:rPr spc="-5" dirty="0"/>
              <a:t>Materials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28359" y="6570673"/>
            <a:ext cx="2259965" cy="252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  <a:hlinkClick r:id="rId2"/>
              </a:rPr>
              <a:t>tong.li@rub.de</a:t>
            </a:r>
            <a:r>
              <a:rPr sz="1600" spc="-10" dirty="0">
                <a:solidFill>
                  <a:srgbClr val="00355F"/>
                </a:solidFill>
                <a:latin typeface="Arial MT"/>
                <a:cs typeface="Arial MT"/>
                <a:hlinkClick r:id="rId2"/>
              </a:rPr>
              <a:t> </a:t>
            </a: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</a:rPr>
              <a:t>|</a:t>
            </a:r>
            <a:r>
              <a:rPr sz="1600" spc="-15" dirty="0">
                <a:solidFill>
                  <a:srgbClr val="00355F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55F"/>
                </a:solidFill>
                <a:latin typeface="Arial MT"/>
                <a:cs typeface="Arial MT"/>
              </a:rPr>
              <a:t>Bochum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5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438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MT</vt:lpstr>
      <vt:lpstr>Arial</vt:lpstr>
      <vt:lpstr>Calibri</vt:lpstr>
      <vt:lpstr>Cambria Math</vt:lpstr>
      <vt:lpstr>Comic Sans MS</vt:lpstr>
      <vt:lpstr>Office Theme</vt:lpstr>
      <vt:lpstr>FAMSE: Fundamental Aspects of Material  Science and Engineering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FAMSE: Fundamental Aspects of Material  Science and Engineering</dc:title>
  <cp:lastModifiedBy>Biao He</cp:lastModifiedBy>
  <cp:revision>2</cp:revision>
  <dcterms:created xsi:type="dcterms:W3CDTF">2023-04-24T14:54:12Z</dcterms:created>
  <dcterms:modified xsi:type="dcterms:W3CDTF">2025-04-22T12:14:46Z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2023-04-24T00:00:00Z</vt:filetime>
  </property>
</Properties>
</file>