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6" r:id="rId4"/>
    <p:sldId id="259" r:id="rId5"/>
    <p:sldId id="260" r:id="rId6"/>
    <p:sldId id="262" r:id="rId7"/>
    <p:sldId id="270" r:id="rId8"/>
    <p:sldId id="265" r:id="rId9"/>
  </p:sldIdLst>
  <p:sldSz cx="9144000" cy="6858000" type="screen4x3"/>
  <p:notesSz cx="9144000" cy="6858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27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57015" y="1110233"/>
            <a:ext cx="1029969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55F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55F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55F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55F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55F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964295" cy="6669405"/>
          </a:xfrm>
          <a:custGeom>
            <a:avLst/>
            <a:gdLst/>
            <a:ahLst/>
            <a:cxnLst/>
            <a:rect l="l" t="t" r="r" b="b"/>
            <a:pathLst>
              <a:path w="8964295" h="6669405">
                <a:moveTo>
                  <a:pt x="8964168" y="0"/>
                </a:moveTo>
                <a:lnTo>
                  <a:pt x="0" y="0"/>
                </a:lnTo>
                <a:lnTo>
                  <a:pt x="0" y="6669024"/>
                </a:lnTo>
                <a:lnTo>
                  <a:pt x="8964168" y="6669024"/>
                </a:lnTo>
                <a:lnTo>
                  <a:pt x="89641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14943" y="1523"/>
            <a:ext cx="720851" cy="720851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994648" y="2636520"/>
            <a:ext cx="114299" cy="17297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939" y="101295"/>
            <a:ext cx="7882255" cy="33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07450" y="6713111"/>
            <a:ext cx="217170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00355F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23520" y="0"/>
            <a:ext cx="8693150" cy="6174105"/>
            <a:chOff x="0" y="0"/>
            <a:chExt cx="8693150" cy="6174105"/>
          </a:xfrm>
        </p:grpSpPr>
        <p:sp>
          <p:nvSpPr>
            <p:cNvPr id="3" name="object 3"/>
            <p:cNvSpPr/>
            <p:nvPr/>
          </p:nvSpPr>
          <p:spPr>
            <a:xfrm>
              <a:off x="0" y="7620"/>
              <a:ext cx="8316595" cy="6166485"/>
            </a:xfrm>
            <a:custGeom>
              <a:avLst/>
              <a:gdLst/>
              <a:ahLst/>
              <a:cxnLst/>
              <a:rect l="l" t="t" r="r" b="b"/>
              <a:pathLst>
                <a:path w="8316595" h="6166485">
                  <a:moveTo>
                    <a:pt x="8316468" y="0"/>
                  </a:moveTo>
                  <a:lnTo>
                    <a:pt x="0" y="0"/>
                  </a:lnTo>
                  <a:lnTo>
                    <a:pt x="0" y="6166104"/>
                  </a:lnTo>
                  <a:lnTo>
                    <a:pt x="8316468" y="6166104"/>
                  </a:lnTo>
                  <a:lnTo>
                    <a:pt x="83164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80731" y="0"/>
              <a:ext cx="1312164" cy="131216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155" y="467868"/>
              <a:ext cx="2167128" cy="14173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474370" y="2374468"/>
            <a:ext cx="26187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355F"/>
                </a:solidFill>
                <a:latin typeface="Arial"/>
                <a:cs typeface="Arial"/>
              </a:rPr>
              <a:t>FAMSE</a:t>
            </a:r>
            <a:r>
              <a:rPr sz="2400" b="1" spc="-4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55F"/>
                </a:solidFill>
                <a:latin typeface="Arial"/>
                <a:cs typeface="Arial"/>
              </a:rPr>
              <a:t>-</a:t>
            </a:r>
            <a:r>
              <a:rPr sz="2400" b="1" spc="-4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55F"/>
                </a:solidFill>
                <a:latin typeface="Arial"/>
                <a:cs typeface="Arial"/>
              </a:rPr>
              <a:t>Exercise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370" y="4283709"/>
            <a:ext cx="197738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8DAD10"/>
                </a:solidFill>
                <a:latin typeface="Arial MT"/>
                <a:cs typeface="Arial MT"/>
              </a:rPr>
              <a:t>Thermodynamics</a:t>
            </a:r>
            <a:endParaRPr sz="20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09075" cy="6669405"/>
            <a:chOff x="0" y="0"/>
            <a:chExt cx="9109075" cy="666940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8964295" cy="6669405"/>
            </a:xfrm>
            <a:custGeom>
              <a:avLst/>
              <a:gdLst/>
              <a:ahLst/>
              <a:cxnLst/>
              <a:rect l="l" t="t" r="r" b="b"/>
              <a:pathLst>
                <a:path w="8964295" h="6669405">
                  <a:moveTo>
                    <a:pt x="8964168" y="0"/>
                  </a:moveTo>
                  <a:lnTo>
                    <a:pt x="0" y="0"/>
                  </a:lnTo>
                  <a:lnTo>
                    <a:pt x="0" y="6669024"/>
                  </a:lnTo>
                  <a:lnTo>
                    <a:pt x="8964168" y="6669024"/>
                  </a:lnTo>
                  <a:lnTo>
                    <a:pt x="89641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14943" y="1523"/>
              <a:ext cx="720851" cy="72085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4648" y="2636520"/>
              <a:ext cx="114299" cy="1729739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4057015" y="1110233"/>
            <a:ext cx="9956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355F"/>
                </a:solidFill>
                <a:latin typeface="Arial MT"/>
                <a:cs typeface="Arial MT"/>
              </a:rPr>
              <a:t>Part</a:t>
            </a:r>
            <a:r>
              <a:rPr sz="3200" spc="-110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55F"/>
                </a:solidFill>
                <a:latin typeface="Arial MT"/>
                <a:cs typeface="Arial MT"/>
              </a:rPr>
              <a:t>I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7" name="object 7"/>
          <p:cNvSpPr txBox="1"/>
          <p:nvPr/>
        </p:nvSpPr>
        <p:spPr>
          <a:xfrm>
            <a:off x="819403" y="1695704"/>
            <a:ext cx="746950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75155" marR="5080" indent="-1863089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00355F"/>
                </a:solidFill>
                <a:latin typeface="Arial"/>
                <a:cs typeface="Arial"/>
              </a:rPr>
              <a:t>Thermodynamics</a:t>
            </a:r>
            <a:r>
              <a:rPr sz="3200" b="1" spc="-3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55F"/>
                </a:solidFill>
                <a:latin typeface="Arial"/>
                <a:cs typeface="Arial"/>
              </a:rPr>
              <a:t>in</a:t>
            </a:r>
            <a:r>
              <a:rPr sz="3200" b="1" spc="1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55F"/>
                </a:solidFill>
                <a:latin typeface="Arial"/>
                <a:cs typeface="Arial"/>
              </a:rPr>
              <a:t>materials</a:t>
            </a:r>
            <a:r>
              <a:rPr sz="3200" b="1" spc="-2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55F"/>
                </a:solidFill>
                <a:latin typeface="Arial"/>
                <a:cs typeface="Arial"/>
              </a:rPr>
              <a:t>science, </a:t>
            </a:r>
            <a:r>
              <a:rPr sz="3200" b="1" spc="-87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55F"/>
                </a:solidFill>
                <a:latin typeface="Arial"/>
                <a:cs typeface="Arial"/>
              </a:rPr>
              <a:t>high</a:t>
            </a:r>
            <a:r>
              <a:rPr sz="3200" b="1" spc="-4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55F"/>
                </a:solidFill>
                <a:latin typeface="Arial"/>
                <a:cs typeface="Arial"/>
              </a:rPr>
              <a:t>entropy</a:t>
            </a:r>
            <a:r>
              <a:rPr sz="3200" b="1" spc="-4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55F"/>
                </a:solidFill>
                <a:latin typeface="Arial"/>
                <a:cs typeface="Arial"/>
              </a:rPr>
              <a:t>alloys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101295"/>
            <a:ext cx="7233284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1.6</a:t>
            </a:r>
            <a:r>
              <a:rPr spc="-25" dirty="0"/>
              <a:t> </a:t>
            </a:r>
            <a:r>
              <a:rPr dirty="0"/>
              <a:t>How</a:t>
            </a:r>
            <a:r>
              <a:rPr spc="-10" dirty="0"/>
              <a:t> </a:t>
            </a:r>
            <a:r>
              <a:rPr dirty="0"/>
              <a:t>does</a:t>
            </a:r>
            <a:r>
              <a:rPr spc="-20" dirty="0"/>
              <a:t> </a:t>
            </a:r>
            <a:r>
              <a:rPr dirty="0"/>
              <a:t>differential</a:t>
            </a:r>
            <a:r>
              <a:rPr spc="-65" dirty="0"/>
              <a:t> </a:t>
            </a:r>
            <a:r>
              <a:rPr dirty="0"/>
              <a:t>scanning</a:t>
            </a:r>
            <a:r>
              <a:rPr spc="-20" dirty="0"/>
              <a:t> </a:t>
            </a:r>
            <a:r>
              <a:rPr dirty="0"/>
              <a:t>calorimetry</a:t>
            </a:r>
            <a:r>
              <a:rPr spc="-30" dirty="0"/>
              <a:t> </a:t>
            </a:r>
            <a:r>
              <a:rPr dirty="0"/>
              <a:t>(DSC)</a:t>
            </a:r>
            <a:r>
              <a:rPr spc="-30" dirty="0"/>
              <a:t> </a:t>
            </a:r>
            <a:r>
              <a:rPr spc="5" dirty="0"/>
              <a:t>work?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709927" y="636587"/>
            <a:ext cx="7099934" cy="3068320"/>
            <a:chOff x="1709927" y="636587"/>
            <a:chExt cx="7099934" cy="30683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09927" y="1376172"/>
              <a:ext cx="4949952" cy="232867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573393" y="641350"/>
              <a:ext cx="2232025" cy="1979930"/>
            </a:xfrm>
            <a:custGeom>
              <a:avLst/>
              <a:gdLst/>
              <a:ahLst/>
              <a:cxnLst/>
              <a:rect l="l" t="t" r="r" b="b"/>
              <a:pathLst>
                <a:path w="2232025" h="1979930">
                  <a:moveTo>
                    <a:pt x="1672208" y="0"/>
                  </a:moveTo>
                  <a:lnTo>
                    <a:pt x="0" y="780034"/>
                  </a:lnTo>
                  <a:lnTo>
                    <a:pt x="559307" y="1979422"/>
                  </a:lnTo>
                  <a:lnTo>
                    <a:pt x="2231643" y="1199388"/>
                  </a:lnTo>
                  <a:lnTo>
                    <a:pt x="167220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73393" y="641350"/>
              <a:ext cx="2232025" cy="1979930"/>
            </a:xfrm>
            <a:custGeom>
              <a:avLst/>
              <a:gdLst/>
              <a:ahLst/>
              <a:cxnLst/>
              <a:rect l="l" t="t" r="r" b="b"/>
              <a:pathLst>
                <a:path w="2232025" h="1979930">
                  <a:moveTo>
                    <a:pt x="0" y="780034"/>
                  </a:moveTo>
                  <a:lnTo>
                    <a:pt x="1672208" y="0"/>
                  </a:lnTo>
                  <a:lnTo>
                    <a:pt x="2231643" y="1199388"/>
                  </a:lnTo>
                  <a:lnTo>
                    <a:pt x="559307" y="1979422"/>
                  </a:lnTo>
                  <a:lnTo>
                    <a:pt x="0" y="780034"/>
                  </a:lnTo>
                  <a:close/>
                </a:path>
              </a:pathLst>
            </a:custGeom>
            <a:ln w="9525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38033" y="816737"/>
              <a:ext cx="570230" cy="394970"/>
            </a:xfrm>
            <a:custGeom>
              <a:avLst/>
              <a:gdLst/>
              <a:ahLst/>
              <a:cxnLst/>
              <a:rect l="l" t="t" r="r" b="b"/>
              <a:pathLst>
                <a:path w="570229" h="394969">
                  <a:moveTo>
                    <a:pt x="31623" y="215137"/>
                  </a:moveTo>
                  <a:lnTo>
                    <a:pt x="0" y="229870"/>
                  </a:lnTo>
                  <a:lnTo>
                    <a:pt x="76962" y="394970"/>
                  </a:lnTo>
                  <a:lnTo>
                    <a:pt x="108712" y="380238"/>
                  </a:lnTo>
                  <a:lnTo>
                    <a:pt x="31623" y="215137"/>
                  </a:lnTo>
                  <a:close/>
                </a:path>
                <a:path w="570229" h="394969">
                  <a:moveTo>
                    <a:pt x="200791" y="241300"/>
                  </a:moveTo>
                  <a:lnTo>
                    <a:pt x="153924" y="241300"/>
                  </a:lnTo>
                  <a:lnTo>
                    <a:pt x="162306" y="243586"/>
                  </a:lnTo>
                  <a:lnTo>
                    <a:pt x="165862" y="247268"/>
                  </a:lnTo>
                  <a:lnTo>
                    <a:pt x="168656" y="253364"/>
                  </a:lnTo>
                  <a:lnTo>
                    <a:pt x="170180" y="256539"/>
                  </a:lnTo>
                  <a:lnTo>
                    <a:pt x="165897" y="260778"/>
                  </a:lnTo>
                  <a:lnTo>
                    <a:pt x="159924" y="265874"/>
                  </a:lnTo>
                  <a:lnTo>
                    <a:pt x="152174" y="271908"/>
                  </a:lnTo>
                  <a:lnTo>
                    <a:pt x="143001" y="278638"/>
                  </a:lnTo>
                  <a:lnTo>
                    <a:pt x="136001" y="283900"/>
                  </a:lnTo>
                  <a:lnTo>
                    <a:pt x="112777" y="321945"/>
                  </a:lnTo>
                  <a:lnTo>
                    <a:pt x="112735" y="323596"/>
                  </a:lnTo>
                  <a:lnTo>
                    <a:pt x="113792" y="329818"/>
                  </a:lnTo>
                  <a:lnTo>
                    <a:pt x="147278" y="358638"/>
                  </a:lnTo>
                  <a:lnTo>
                    <a:pt x="155527" y="358600"/>
                  </a:lnTo>
                  <a:lnTo>
                    <a:pt x="195961" y="334772"/>
                  </a:lnTo>
                  <a:lnTo>
                    <a:pt x="199243" y="329438"/>
                  </a:lnTo>
                  <a:lnTo>
                    <a:pt x="162179" y="329438"/>
                  </a:lnTo>
                  <a:lnTo>
                    <a:pt x="157352" y="327787"/>
                  </a:lnTo>
                  <a:lnTo>
                    <a:pt x="152654" y="326009"/>
                  </a:lnTo>
                  <a:lnTo>
                    <a:pt x="149098" y="322961"/>
                  </a:lnTo>
                  <a:lnTo>
                    <a:pt x="145034" y="314071"/>
                  </a:lnTo>
                  <a:lnTo>
                    <a:pt x="145288" y="309372"/>
                  </a:lnTo>
                  <a:lnTo>
                    <a:pt x="170688" y="284988"/>
                  </a:lnTo>
                  <a:lnTo>
                    <a:pt x="176275" y="280415"/>
                  </a:lnTo>
                  <a:lnTo>
                    <a:pt x="179705" y="277113"/>
                  </a:lnTo>
                  <a:lnTo>
                    <a:pt x="217212" y="277113"/>
                  </a:lnTo>
                  <a:lnTo>
                    <a:pt x="201930" y="243586"/>
                  </a:lnTo>
                  <a:lnTo>
                    <a:pt x="200791" y="241300"/>
                  </a:lnTo>
                  <a:close/>
                </a:path>
                <a:path w="570229" h="394969">
                  <a:moveTo>
                    <a:pt x="237139" y="320293"/>
                  </a:moveTo>
                  <a:lnTo>
                    <a:pt x="202946" y="320293"/>
                  </a:lnTo>
                  <a:lnTo>
                    <a:pt x="203454" y="320801"/>
                  </a:lnTo>
                  <a:lnTo>
                    <a:pt x="204343" y="321945"/>
                  </a:lnTo>
                  <a:lnTo>
                    <a:pt x="205740" y="323596"/>
                  </a:lnTo>
                  <a:lnTo>
                    <a:pt x="208915" y="327151"/>
                  </a:lnTo>
                  <a:lnTo>
                    <a:pt x="211327" y="329691"/>
                  </a:lnTo>
                  <a:lnTo>
                    <a:pt x="213233" y="331470"/>
                  </a:lnTo>
                  <a:lnTo>
                    <a:pt x="237139" y="320293"/>
                  </a:lnTo>
                  <a:close/>
                </a:path>
                <a:path w="570229" h="394969">
                  <a:moveTo>
                    <a:pt x="217212" y="277113"/>
                  </a:moveTo>
                  <a:lnTo>
                    <a:pt x="179705" y="277113"/>
                  </a:lnTo>
                  <a:lnTo>
                    <a:pt x="182625" y="283463"/>
                  </a:lnTo>
                  <a:lnTo>
                    <a:pt x="186182" y="290957"/>
                  </a:lnTo>
                  <a:lnTo>
                    <a:pt x="188214" y="296417"/>
                  </a:lnTo>
                  <a:lnTo>
                    <a:pt x="188608" y="299551"/>
                  </a:lnTo>
                  <a:lnTo>
                    <a:pt x="189212" y="303275"/>
                  </a:lnTo>
                  <a:lnTo>
                    <a:pt x="189282" y="304546"/>
                  </a:lnTo>
                  <a:lnTo>
                    <a:pt x="162179" y="329438"/>
                  </a:lnTo>
                  <a:lnTo>
                    <a:pt x="199243" y="329438"/>
                  </a:lnTo>
                  <a:lnTo>
                    <a:pt x="200025" y="328167"/>
                  </a:lnTo>
                  <a:lnTo>
                    <a:pt x="202946" y="320293"/>
                  </a:lnTo>
                  <a:lnTo>
                    <a:pt x="237139" y="320293"/>
                  </a:lnTo>
                  <a:lnTo>
                    <a:pt x="244475" y="316864"/>
                  </a:lnTo>
                  <a:lnTo>
                    <a:pt x="239014" y="312420"/>
                  </a:lnTo>
                  <a:lnTo>
                    <a:pt x="234696" y="307975"/>
                  </a:lnTo>
                  <a:lnTo>
                    <a:pt x="218890" y="280797"/>
                  </a:lnTo>
                  <a:lnTo>
                    <a:pt x="217212" y="277113"/>
                  </a:lnTo>
                  <a:close/>
                </a:path>
                <a:path w="570229" h="394969">
                  <a:moveTo>
                    <a:pt x="222250" y="126237"/>
                  </a:moveTo>
                  <a:lnTo>
                    <a:pt x="190626" y="140970"/>
                  </a:lnTo>
                  <a:lnTo>
                    <a:pt x="267589" y="306070"/>
                  </a:lnTo>
                  <a:lnTo>
                    <a:pt x="297052" y="292353"/>
                  </a:lnTo>
                  <a:lnTo>
                    <a:pt x="288798" y="274827"/>
                  </a:lnTo>
                  <a:lnTo>
                    <a:pt x="340344" y="274827"/>
                  </a:lnTo>
                  <a:lnTo>
                    <a:pt x="345237" y="271908"/>
                  </a:lnTo>
                  <a:lnTo>
                    <a:pt x="353028" y="264493"/>
                  </a:lnTo>
                  <a:lnTo>
                    <a:pt x="356822" y="258762"/>
                  </a:lnTo>
                  <a:lnTo>
                    <a:pt x="302609" y="258762"/>
                  </a:lnTo>
                  <a:lnTo>
                    <a:pt x="295675" y="257194"/>
                  </a:lnTo>
                  <a:lnTo>
                    <a:pt x="270001" y="228980"/>
                  </a:lnTo>
                  <a:lnTo>
                    <a:pt x="263965" y="205174"/>
                  </a:lnTo>
                  <a:lnTo>
                    <a:pt x="264922" y="198627"/>
                  </a:lnTo>
                  <a:lnTo>
                    <a:pt x="267208" y="190373"/>
                  </a:lnTo>
                  <a:lnTo>
                    <a:pt x="271191" y="185674"/>
                  </a:lnTo>
                  <a:lnTo>
                    <a:pt x="250063" y="185674"/>
                  </a:lnTo>
                  <a:lnTo>
                    <a:pt x="222250" y="126237"/>
                  </a:lnTo>
                  <a:close/>
                </a:path>
                <a:path w="570229" h="394969">
                  <a:moveTo>
                    <a:pt x="340344" y="274827"/>
                  </a:moveTo>
                  <a:lnTo>
                    <a:pt x="288798" y="274827"/>
                  </a:lnTo>
                  <a:lnTo>
                    <a:pt x="296799" y="279273"/>
                  </a:lnTo>
                  <a:lnTo>
                    <a:pt x="304800" y="281559"/>
                  </a:lnTo>
                  <a:lnTo>
                    <a:pt x="313055" y="281939"/>
                  </a:lnTo>
                  <a:lnTo>
                    <a:pt x="321310" y="282193"/>
                  </a:lnTo>
                  <a:lnTo>
                    <a:pt x="328802" y="280797"/>
                  </a:lnTo>
                  <a:lnTo>
                    <a:pt x="335661" y="277622"/>
                  </a:lnTo>
                  <a:lnTo>
                    <a:pt x="340344" y="274827"/>
                  </a:lnTo>
                  <a:close/>
                </a:path>
                <a:path w="570229" h="394969">
                  <a:moveTo>
                    <a:pt x="164084" y="211582"/>
                  </a:moveTo>
                  <a:lnTo>
                    <a:pt x="119506" y="226853"/>
                  </a:lnTo>
                  <a:lnTo>
                    <a:pt x="93821" y="261223"/>
                  </a:lnTo>
                  <a:lnTo>
                    <a:pt x="93440" y="271145"/>
                  </a:lnTo>
                  <a:lnTo>
                    <a:pt x="94234" y="279400"/>
                  </a:lnTo>
                  <a:lnTo>
                    <a:pt x="125475" y="271145"/>
                  </a:lnTo>
                  <a:lnTo>
                    <a:pt x="124948" y="265874"/>
                  </a:lnTo>
                  <a:lnTo>
                    <a:pt x="124878" y="264493"/>
                  </a:lnTo>
                  <a:lnTo>
                    <a:pt x="125475" y="259714"/>
                  </a:lnTo>
                  <a:lnTo>
                    <a:pt x="129794" y="252349"/>
                  </a:lnTo>
                  <a:lnTo>
                    <a:pt x="133604" y="249174"/>
                  </a:lnTo>
                  <a:lnTo>
                    <a:pt x="139319" y="246507"/>
                  </a:lnTo>
                  <a:lnTo>
                    <a:pt x="147574" y="242570"/>
                  </a:lnTo>
                  <a:lnTo>
                    <a:pt x="153924" y="241300"/>
                  </a:lnTo>
                  <a:lnTo>
                    <a:pt x="200791" y="241300"/>
                  </a:lnTo>
                  <a:lnTo>
                    <a:pt x="197391" y="234479"/>
                  </a:lnTo>
                  <a:lnTo>
                    <a:pt x="172593" y="211709"/>
                  </a:lnTo>
                  <a:lnTo>
                    <a:pt x="164084" y="211582"/>
                  </a:lnTo>
                  <a:close/>
                </a:path>
                <a:path w="570229" h="394969">
                  <a:moveTo>
                    <a:pt x="348780" y="177418"/>
                  </a:moveTo>
                  <a:lnTo>
                    <a:pt x="295275" y="177418"/>
                  </a:lnTo>
                  <a:lnTo>
                    <a:pt x="303022" y="181228"/>
                  </a:lnTo>
                  <a:lnTo>
                    <a:pt x="308711" y="184921"/>
                  </a:lnTo>
                  <a:lnTo>
                    <a:pt x="330200" y="224789"/>
                  </a:lnTo>
                  <a:lnTo>
                    <a:pt x="330910" y="232267"/>
                  </a:lnTo>
                  <a:lnTo>
                    <a:pt x="330073" y="238887"/>
                  </a:lnTo>
                  <a:lnTo>
                    <a:pt x="302609" y="258762"/>
                  </a:lnTo>
                  <a:lnTo>
                    <a:pt x="356822" y="258762"/>
                  </a:lnTo>
                  <a:lnTo>
                    <a:pt x="359056" y="255387"/>
                  </a:lnTo>
                  <a:lnTo>
                    <a:pt x="363347" y="244601"/>
                  </a:lnTo>
                  <a:lnTo>
                    <a:pt x="365391" y="232854"/>
                  </a:lnTo>
                  <a:lnTo>
                    <a:pt x="365328" y="228980"/>
                  </a:lnTo>
                  <a:lnTo>
                    <a:pt x="364950" y="219360"/>
                  </a:lnTo>
                  <a:lnTo>
                    <a:pt x="361793" y="205382"/>
                  </a:lnTo>
                  <a:lnTo>
                    <a:pt x="355981" y="190500"/>
                  </a:lnTo>
                  <a:lnTo>
                    <a:pt x="348780" y="177418"/>
                  </a:lnTo>
                  <a:close/>
                </a:path>
                <a:path w="570229" h="394969">
                  <a:moveTo>
                    <a:pt x="424370" y="89408"/>
                  </a:moveTo>
                  <a:lnTo>
                    <a:pt x="387568" y="102492"/>
                  </a:lnTo>
                  <a:lnTo>
                    <a:pt x="364482" y="143696"/>
                  </a:lnTo>
                  <a:lnTo>
                    <a:pt x="364648" y="156813"/>
                  </a:lnTo>
                  <a:lnTo>
                    <a:pt x="379434" y="196689"/>
                  </a:lnTo>
                  <a:lnTo>
                    <a:pt x="416861" y="225782"/>
                  </a:lnTo>
                  <a:lnTo>
                    <a:pt x="430339" y="227234"/>
                  </a:lnTo>
                  <a:lnTo>
                    <a:pt x="444674" y="225210"/>
                  </a:lnTo>
                  <a:lnTo>
                    <a:pt x="483369" y="202564"/>
                  </a:lnTo>
                  <a:lnTo>
                    <a:pt x="485505" y="199516"/>
                  </a:lnTo>
                  <a:lnTo>
                    <a:pt x="434594" y="199516"/>
                  </a:lnTo>
                  <a:lnTo>
                    <a:pt x="427355" y="196596"/>
                  </a:lnTo>
                  <a:lnTo>
                    <a:pt x="422092" y="193807"/>
                  </a:lnTo>
                  <a:lnTo>
                    <a:pt x="417353" y="189817"/>
                  </a:lnTo>
                  <a:lnTo>
                    <a:pt x="413138" y="184612"/>
                  </a:lnTo>
                  <a:lnTo>
                    <a:pt x="409448" y="178180"/>
                  </a:lnTo>
                  <a:lnTo>
                    <a:pt x="451386" y="158623"/>
                  </a:lnTo>
                  <a:lnTo>
                    <a:pt x="400939" y="158623"/>
                  </a:lnTo>
                  <a:lnTo>
                    <a:pt x="396875" y="149987"/>
                  </a:lnTo>
                  <a:lnTo>
                    <a:pt x="395859" y="142112"/>
                  </a:lnTo>
                  <a:lnTo>
                    <a:pt x="400176" y="127888"/>
                  </a:lnTo>
                  <a:lnTo>
                    <a:pt x="404749" y="122682"/>
                  </a:lnTo>
                  <a:lnTo>
                    <a:pt x="418084" y="116459"/>
                  </a:lnTo>
                  <a:lnTo>
                    <a:pt x="424688" y="116332"/>
                  </a:lnTo>
                  <a:lnTo>
                    <a:pt x="474294" y="116332"/>
                  </a:lnTo>
                  <a:lnTo>
                    <a:pt x="470614" y="111140"/>
                  </a:lnTo>
                  <a:lnTo>
                    <a:pt x="460174" y="100986"/>
                  </a:lnTo>
                  <a:lnTo>
                    <a:pt x="448818" y="94107"/>
                  </a:lnTo>
                  <a:lnTo>
                    <a:pt x="436796" y="90316"/>
                  </a:lnTo>
                  <a:lnTo>
                    <a:pt x="424370" y="89408"/>
                  </a:lnTo>
                  <a:close/>
                </a:path>
                <a:path w="570229" h="394969">
                  <a:moveTo>
                    <a:pt x="495426" y="159892"/>
                  </a:moveTo>
                  <a:lnTo>
                    <a:pt x="461391" y="169417"/>
                  </a:lnTo>
                  <a:lnTo>
                    <a:pt x="462206" y="174819"/>
                  </a:lnTo>
                  <a:lnTo>
                    <a:pt x="462329" y="177000"/>
                  </a:lnTo>
                  <a:lnTo>
                    <a:pt x="449199" y="195834"/>
                  </a:lnTo>
                  <a:lnTo>
                    <a:pt x="441960" y="199262"/>
                  </a:lnTo>
                  <a:lnTo>
                    <a:pt x="434594" y="199516"/>
                  </a:lnTo>
                  <a:lnTo>
                    <a:pt x="485505" y="199516"/>
                  </a:lnTo>
                  <a:lnTo>
                    <a:pt x="488442" y="195325"/>
                  </a:lnTo>
                  <a:lnTo>
                    <a:pt x="492230" y="187396"/>
                  </a:lnTo>
                  <a:lnTo>
                    <a:pt x="494649" y="178847"/>
                  </a:lnTo>
                  <a:lnTo>
                    <a:pt x="495599" y="170644"/>
                  </a:lnTo>
                  <a:lnTo>
                    <a:pt x="495577" y="165100"/>
                  </a:lnTo>
                  <a:lnTo>
                    <a:pt x="495426" y="159892"/>
                  </a:lnTo>
                  <a:close/>
                </a:path>
                <a:path w="570229" h="394969">
                  <a:moveTo>
                    <a:pt x="298704" y="147462"/>
                  </a:moveTo>
                  <a:lnTo>
                    <a:pt x="260191" y="165703"/>
                  </a:lnTo>
                  <a:lnTo>
                    <a:pt x="250063" y="185674"/>
                  </a:lnTo>
                  <a:lnTo>
                    <a:pt x="271191" y="185674"/>
                  </a:lnTo>
                  <a:lnTo>
                    <a:pt x="272161" y="184530"/>
                  </a:lnTo>
                  <a:lnTo>
                    <a:pt x="287527" y="177418"/>
                  </a:lnTo>
                  <a:lnTo>
                    <a:pt x="348780" y="177418"/>
                  </a:lnTo>
                  <a:lnTo>
                    <a:pt x="348549" y="177000"/>
                  </a:lnTo>
                  <a:lnTo>
                    <a:pt x="340153" y="166036"/>
                  </a:lnTo>
                  <a:lnTo>
                    <a:pt x="330781" y="157620"/>
                  </a:lnTo>
                  <a:lnTo>
                    <a:pt x="320421" y="151764"/>
                  </a:lnTo>
                  <a:lnTo>
                    <a:pt x="309562" y="148405"/>
                  </a:lnTo>
                  <a:lnTo>
                    <a:pt x="298704" y="147462"/>
                  </a:lnTo>
                  <a:close/>
                </a:path>
                <a:path w="570229" h="394969">
                  <a:moveTo>
                    <a:pt x="493014" y="0"/>
                  </a:moveTo>
                  <a:lnTo>
                    <a:pt x="461264" y="14732"/>
                  </a:lnTo>
                  <a:lnTo>
                    <a:pt x="538352" y="179832"/>
                  </a:lnTo>
                  <a:lnTo>
                    <a:pt x="569976" y="165100"/>
                  </a:lnTo>
                  <a:lnTo>
                    <a:pt x="493014" y="0"/>
                  </a:lnTo>
                  <a:close/>
                </a:path>
                <a:path w="570229" h="394969">
                  <a:moveTo>
                    <a:pt x="474294" y="116332"/>
                  </a:moveTo>
                  <a:lnTo>
                    <a:pt x="424688" y="116332"/>
                  </a:lnTo>
                  <a:lnTo>
                    <a:pt x="438150" y="121665"/>
                  </a:lnTo>
                  <a:lnTo>
                    <a:pt x="443738" y="127508"/>
                  </a:lnTo>
                  <a:lnTo>
                    <a:pt x="448310" y="136525"/>
                  </a:lnTo>
                  <a:lnTo>
                    <a:pt x="400939" y="158623"/>
                  </a:lnTo>
                  <a:lnTo>
                    <a:pt x="451386" y="158623"/>
                  </a:lnTo>
                  <a:lnTo>
                    <a:pt x="488696" y="141224"/>
                  </a:lnTo>
                  <a:lnTo>
                    <a:pt x="480125" y="124557"/>
                  </a:lnTo>
                  <a:lnTo>
                    <a:pt x="474294" y="11633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29424" y="1148609"/>
              <a:ext cx="1613153" cy="121038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13955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To</a:t>
            </a:r>
            <a:r>
              <a:rPr spc="-10" dirty="0"/>
              <a:t> </a:t>
            </a:r>
            <a:r>
              <a:rPr dirty="0"/>
              <a:t>obtain</a:t>
            </a:r>
            <a:r>
              <a:rPr spc="-25" dirty="0"/>
              <a:t> </a:t>
            </a:r>
            <a:r>
              <a:rPr dirty="0"/>
              <a:t>an</a:t>
            </a:r>
            <a:r>
              <a:rPr spc="-20" dirty="0"/>
              <a:t> </a:t>
            </a:r>
            <a:r>
              <a:rPr dirty="0"/>
              <a:t>ideal</a:t>
            </a:r>
            <a:r>
              <a:rPr spc="-20" dirty="0"/>
              <a:t> </a:t>
            </a:r>
            <a:r>
              <a:rPr dirty="0"/>
              <a:t>solution,</a:t>
            </a:r>
            <a:r>
              <a:rPr spc="-20" dirty="0"/>
              <a:t> </a:t>
            </a:r>
            <a:r>
              <a:rPr u="sng" dirty="0">
                <a:uFill>
                  <a:solidFill>
                    <a:srgbClr val="00355F"/>
                  </a:solidFill>
                </a:uFill>
              </a:rPr>
              <a:t>15</a:t>
            </a:r>
            <a:r>
              <a:rPr u="sng" spc="-15" dirty="0">
                <a:uFill>
                  <a:solidFill>
                    <a:srgbClr val="00355F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355F"/>
                  </a:solidFill>
                </a:uFill>
              </a:rPr>
              <a:t>g</a:t>
            </a:r>
            <a:r>
              <a:rPr u="sng" spc="-10" dirty="0">
                <a:uFill>
                  <a:solidFill>
                    <a:srgbClr val="00355F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355F"/>
                  </a:solidFill>
                </a:uFill>
              </a:rPr>
              <a:t>Au</a:t>
            </a:r>
            <a:r>
              <a:rPr u="sng" spc="-10" dirty="0">
                <a:uFill>
                  <a:solidFill>
                    <a:srgbClr val="00355F"/>
                  </a:solidFill>
                </a:uFill>
              </a:rPr>
              <a:t> </a:t>
            </a:r>
            <a:r>
              <a:rPr dirty="0"/>
              <a:t>and </a:t>
            </a:r>
            <a:r>
              <a:rPr u="sng" dirty="0">
                <a:uFill>
                  <a:solidFill>
                    <a:srgbClr val="00355F"/>
                  </a:solidFill>
                </a:uFill>
              </a:rPr>
              <a:t>25</a:t>
            </a:r>
            <a:r>
              <a:rPr u="sng" spc="-15" dirty="0">
                <a:uFill>
                  <a:solidFill>
                    <a:srgbClr val="00355F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355F"/>
                  </a:solidFill>
                </a:uFill>
              </a:rPr>
              <a:t>g</a:t>
            </a:r>
            <a:r>
              <a:rPr u="sng" spc="-10" dirty="0">
                <a:uFill>
                  <a:solidFill>
                    <a:srgbClr val="00355F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355F"/>
                  </a:solidFill>
                </a:uFill>
              </a:rPr>
              <a:t>Ag</a:t>
            </a:r>
            <a:r>
              <a:rPr spc="-10" dirty="0"/>
              <a:t> </a:t>
            </a:r>
            <a:r>
              <a:rPr dirty="0"/>
              <a:t>are</a:t>
            </a:r>
            <a:r>
              <a:rPr spc="-25" dirty="0"/>
              <a:t> </a:t>
            </a:r>
            <a:r>
              <a:rPr dirty="0"/>
              <a:t>being</a:t>
            </a:r>
            <a:r>
              <a:rPr spc="-5" dirty="0"/>
              <a:t> </a:t>
            </a:r>
            <a:r>
              <a:rPr dirty="0"/>
              <a:t>mixed.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406653"/>
            <a:ext cx="751078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a)</a:t>
            </a:r>
            <a:r>
              <a:rPr sz="2000" b="1" spc="-1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Calculate</a:t>
            </a:r>
            <a:r>
              <a:rPr sz="2000" b="1" spc="-3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the</a:t>
            </a:r>
            <a:r>
              <a:rPr sz="2000" b="1" spc="-1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molar</a:t>
            </a:r>
            <a:r>
              <a:rPr sz="2000" b="1" spc="-1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entropy</a:t>
            </a:r>
            <a:r>
              <a:rPr sz="2000" b="1" spc="-2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of</a:t>
            </a:r>
            <a:r>
              <a:rPr sz="2000" b="1" spc="-1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mixing</a:t>
            </a:r>
            <a:r>
              <a:rPr sz="2000" b="1" spc="-1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00355F"/>
                </a:solidFill>
                <a:latin typeface="Arial"/>
                <a:cs typeface="Arial"/>
              </a:rPr>
              <a:t>with</a:t>
            </a:r>
            <a:r>
              <a:rPr sz="2000" b="1" spc="-4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the</a:t>
            </a:r>
            <a:r>
              <a:rPr sz="2000" b="1" spc="-1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given</a:t>
            </a:r>
            <a:r>
              <a:rPr sz="2000" b="1" spc="1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atomic </a:t>
            </a:r>
            <a:r>
              <a:rPr sz="2000" b="1" spc="-54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weights</a:t>
            </a:r>
            <a:r>
              <a:rPr sz="2000" b="1" spc="-4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of</a:t>
            </a:r>
            <a:r>
              <a:rPr sz="2000" b="1" spc="-1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Au =</a:t>
            </a:r>
            <a:r>
              <a:rPr sz="2000" b="1" u="sng" spc="-25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197u</a:t>
            </a:r>
            <a:r>
              <a:rPr sz="2000" b="1" u="sng" spc="-15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a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nd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u="sng" spc="5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Ag</a:t>
            </a:r>
            <a:r>
              <a:rPr sz="2000" b="1" u="sng" spc="-10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=</a:t>
            </a:r>
            <a:r>
              <a:rPr sz="2000" b="1" u="sng" spc="-25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108u.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32779" y="4038727"/>
            <a:ext cx="119380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15" dirty="0">
                <a:latin typeface="Cambria Math"/>
                <a:cs typeface="Cambria Math"/>
              </a:rPr>
              <a:t>1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97144" y="3890898"/>
            <a:ext cx="5162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2420" algn="l"/>
              </a:tabLst>
            </a:pPr>
            <a:r>
              <a:rPr sz="2000" dirty="0">
                <a:latin typeface="Cambria Math"/>
                <a:cs typeface="Cambria Math"/>
              </a:rPr>
              <a:t>𝑥	=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24651" y="4076319"/>
            <a:ext cx="783590" cy="17145"/>
          </a:xfrm>
          <a:custGeom>
            <a:avLst/>
            <a:gdLst/>
            <a:ahLst/>
            <a:cxnLst/>
            <a:rect l="l" t="t" r="r" b="b"/>
            <a:pathLst>
              <a:path w="783590" h="17145">
                <a:moveTo>
                  <a:pt x="783335" y="0"/>
                </a:moveTo>
                <a:lnTo>
                  <a:pt x="0" y="0"/>
                </a:lnTo>
                <a:lnTo>
                  <a:pt x="0" y="16763"/>
                </a:lnTo>
                <a:lnTo>
                  <a:pt x="783335" y="16763"/>
                </a:lnTo>
                <a:lnTo>
                  <a:pt x="7833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58711" y="3698875"/>
            <a:ext cx="3162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spc="10" dirty="0">
                <a:latin typeface="Cambria Math"/>
                <a:cs typeface="Cambria Math"/>
              </a:rPr>
              <a:t>𝑛</a:t>
            </a:r>
            <a:r>
              <a:rPr sz="1950" spc="15" baseline="-21367" dirty="0">
                <a:latin typeface="Cambria Math"/>
                <a:cs typeface="Cambria Math"/>
              </a:rPr>
              <a:t>1</a:t>
            </a:r>
            <a:endParaRPr sz="1950" baseline="-21367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59144" y="4209415"/>
            <a:ext cx="119380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15" dirty="0">
                <a:latin typeface="Cambria Math"/>
                <a:cs typeface="Cambria Math"/>
              </a:rPr>
              <a:t>1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12840" y="4061586"/>
            <a:ext cx="7156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9245" algn="l"/>
              </a:tabLst>
            </a:pPr>
            <a:r>
              <a:rPr sz="2000" dirty="0">
                <a:latin typeface="Cambria Math"/>
                <a:cs typeface="Cambria Math"/>
              </a:rPr>
              <a:t>𝑛	+</a:t>
            </a:r>
            <a:r>
              <a:rPr sz="2000" spc="-7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𝑛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03466" y="4209415"/>
            <a:ext cx="119380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15" dirty="0">
                <a:latin typeface="Cambria Math"/>
                <a:cs typeface="Cambria Math"/>
              </a:rPr>
              <a:t>2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75808" y="2269363"/>
            <a:ext cx="4933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9560" algn="l"/>
              </a:tabLst>
            </a:pPr>
            <a:r>
              <a:rPr sz="2000" dirty="0">
                <a:latin typeface="Cambria Math"/>
                <a:cs typeface="Cambria Math"/>
              </a:rPr>
              <a:t>𝑛	=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181978" y="2455036"/>
            <a:ext cx="222885" cy="17145"/>
          </a:xfrm>
          <a:custGeom>
            <a:avLst/>
            <a:gdLst/>
            <a:ahLst/>
            <a:cxnLst/>
            <a:rect l="l" t="t" r="r" b="b"/>
            <a:pathLst>
              <a:path w="222885" h="17144">
                <a:moveTo>
                  <a:pt x="222503" y="0"/>
                </a:moveTo>
                <a:lnTo>
                  <a:pt x="0" y="0"/>
                </a:lnTo>
                <a:lnTo>
                  <a:pt x="0" y="16763"/>
                </a:lnTo>
                <a:lnTo>
                  <a:pt x="222503" y="16763"/>
                </a:lnTo>
                <a:lnTo>
                  <a:pt x="2225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170167" y="2018961"/>
            <a:ext cx="242570" cy="75247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560"/>
              </a:spcBef>
            </a:pPr>
            <a:r>
              <a:rPr sz="2000" spc="5" dirty="0">
                <a:latin typeface="Cambria Math"/>
                <a:cs typeface="Cambria Math"/>
              </a:rPr>
              <a:t>𝑚</a:t>
            </a:r>
            <a:endParaRPr sz="2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2000" dirty="0">
                <a:latin typeface="Cambria Math"/>
                <a:cs typeface="Cambria Math"/>
              </a:rPr>
              <a:t>𝑀</a:t>
            </a:r>
            <a:endParaRPr sz="2000">
              <a:latin typeface="Cambria Math"/>
              <a:cs typeface="Cambria Math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390388" y="2065032"/>
            <a:ext cx="1399540" cy="746760"/>
            <a:chOff x="5390388" y="2065032"/>
            <a:chExt cx="1399540" cy="746760"/>
          </a:xfrm>
        </p:grpSpPr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90388" y="2065032"/>
              <a:ext cx="1399032" cy="746747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429250" y="2103881"/>
              <a:ext cx="1271270" cy="619125"/>
            </a:xfrm>
            <a:custGeom>
              <a:avLst/>
              <a:gdLst/>
              <a:ahLst/>
              <a:cxnLst/>
              <a:rect l="l" t="t" r="r" b="b"/>
              <a:pathLst>
                <a:path w="1271270" h="619125">
                  <a:moveTo>
                    <a:pt x="0" y="103123"/>
                  </a:moveTo>
                  <a:lnTo>
                    <a:pt x="8112" y="63007"/>
                  </a:lnTo>
                  <a:lnTo>
                    <a:pt x="30225" y="30225"/>
                  </a:lnTo>
                  <a:lnTo>
                    <a:pt x="63007" y="8112"/>
                  </a:lnTo>
                  <a:lnTo>
                    <a:pt x="103124" y="0"/>
                  </a:lnTo>
                  <a:lnTo>
                    <a:pt x="1167892" y="0"/>
                  </a:lnTo>
                  <a:lnTo>
                    <a:pt x="1208008" y="8112"/>
                  </a:lnTo>
                  <a:lnTo>
                    <a:pt x="1240790" y="30225"/>
                  </a:lnTo>
                  <a:lnTo>
                    <a:pt x="1262903" y="63007"/>
                  </a:lnTo>
                  <a:lnTo>
                    <a:pt x="1271016" y="103123"/>
                  </a:lnTo>
                  <a:lnTo>
                    <a:pt x="1271016" y="515619"/>
                  </a:lnTo>
                  <a:lnTo>
                    <a:pt x="1262903" y="555736"/>
                  </a:lnTo>
                  <a:lnTo>
                    <a:pt x="1240790" y="588517"/>
                  </a:lnTo>
                  <a:lnTo>
                    <a:pt x="1208008" y="610631"/>
                  </a:lnTo>
                  <a:lnTo>
                    <a:pt x="1167892" y="618743"/>
                  </a:lnTo>
                  <a:lnTo>
                    <a:pt x="103124" y="618743"/>
                  </a:lnTo>
                  <a:lnTo>
                    <a:pt x="63007" y="610631"/>
                  </a:lnTo>
                  <a:lnTo>
                    <a:pt x="30225" y="588517"/>
                  </a:lnTo>
                  <a:lnTo>
                    <a:pt x="8112" y="555736"/>
                  </a:lnTo>
                  <a:lnTo>
                    <a:pt x="0" y="515619"/>
                  </a:lnTo>
                  <a:lnTo>
                    <a:pt x="0" y="103123"/>
                  </a:lnTo>
                  <a:close/>
                </a:path>
              </a:pathLst>
            </a:custGeom>
            <a:ln w="25399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5448300" y="3724643"/>
            <a:ext cx="1716405" cy="1007744"/>
            <a:chOff x="5448300" y="3724643"/>
            <a:chExt cx="1716405" cy="1007744"/>
          </a:xfrm>
        </p:grpSpPr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48300" y="3724643"/>
              <a:ext cx="1716024" cy="1007376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5487161" y="3763517"/>
              <a:ext cx="1588135" cy="879475"/>
            </a:xfrm>
            <a:custGeom>
              <a:avLst/>
              <a:gdLst/>
              <a:ahLst/>
              <a:cxnLst/>
              <a:rect l="l" t="t" r="r" b="b"/>
              <a:pathLst>
                <a:path w="1588134" h="879475">
                  <a:moveTo>
                    <a:pt x="0" y="146557"/>
                  </a:moveTo>
                  <a:lnTo>
                    <a:pt x="7475" y="100250"/>
                  </a:lnTo>
                  <a:lnTo>
                    <a:pt x="28289" y="60021"/>
                  </a:lnTo>
                  <a:lnTo>
                    <a:pt x="60021" y="28289"/>
                  </a:lnTo>
                  <a:lnTo>
                    <a:pt x="100250" y="7475"/>
                  </a:lnTo>
                  <a:lnTo>
                    <a:pt x="146558" y="0"/>
                  </a:lnTo>
                  <a:lnTo>
                    <a:pt x="1441449" y="0"/>
                  </a:lnTo>
                  <a:lnTo>
                    <a:pt x="1487757" y="7475"/>
                  </a:lnTo>
                  <a:lnTo>
                    <a:pt x="1527986" y="28289"/>
                  </a:lnTo>
                  <a:lnTo>
                    <a:pt x="1559718" y="60021"/>
                  </a:lnTo>
                  <a:lnTo>
                    <a:pt x="1580532" y="100250"/>
                  </a:lnTo>
                  <a:lnTo>
                    <a:pt x="1588008" y="146557"/>
                  </a:lnTo>
                  <a:lnTo>
                    <a:pt x="1588008" y="732789"/>
                  </a:lnTo>
                  <a:lnTo>
                    <a:pt x="1580532" y="779097"/>
                  </a:lnTo>
                  <a:lnTo>
                    <a:pt x="1559718" y="819326"/>
                  </a:lnTo>
                  <a:lnTo>
                    <a:pt x="1527986" y="851058"/>
                  </a:lnTo>
                  <a:lnTo>
                    <a:pt x="1487757" y="871872"/>
                  </a:lnTo>
                  <a:lnTo>
                    <a:pt x="1441449" y="879347"/>
                  </a:lnTo>
                  <a:lnTo>
                    <a:pt x="146558" y="879347"/>
                  </a:lnTo>
                  <a:lnTo>
                    <a:pt x="100250" y="871872"/>
                  </a:lnTo>
                  <a:lnTo>
                    <a:pt x="60021" y="851058"/>
                  </a:lnTo>
                  <a:lnTo>
                    <a:pt x="28289" y="819326"/>
                  </a:lnTo>
                  <a:lnTo>
                    <a:pt x="7475" y="779097"/>
                  </a:lnTo>
                  <a:lnTo>
                    <a:pt x="0" y="732789"/>
                  </a:lnTo>
                  <a:lnTo>
                    <a:pt x="0" y="146557"/>
                  </a:lnTo>
                  <a:close/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101295"/>
            <a:ext cx="70053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b)</a:t>
            </a:r>
            <a:r>
              <a:rPr spc="-20" dirty="0"/>
              <a:t> </a:t>
            </a:r>
            <a:r>
              <a:rPr dirty="0"/>
              <a:t>How</a:t>
            </a:r>
            <a:r>
              <a:rPr spc="-5" dirty="0"/>
              <a:t> </a:t>
            </a:r>
            <a:r>
              <a:rPr spc="5" dirty="0"/>
              <a:t>would</a:t>
            </a:r>
            <a:r>
              <a:rPr spc="-40" dirty="0"/>
              <a:t> </a:t>
            </a:r>
            <a:r>
              <a:rPr dirty="0"/>
              <a:t>ΔS</a:t>
            </a:r>
            <a:r>
              <a:rPr spc="-5" dirty="0"/>
              <a:t> mix</a:t>
            </a:r>
            <a:r>
              <a:rPr spc="-10" dirty="0"/>
              <a:t> </a:t>
            </a:r>
            <a:r>
              <a:rPr dirty="0"/>
              <a:t>change</a:t>
            </a:r>
            <a:r>
              <a:rPr spc="-25" dirty="0"/>
              <a:t> </a:t>
            </a:r>
            <a:r>
              <a:rPr spc="-5" dirty="0"/>
              <a:t>if</a:t>
            </a:r>
            <a:r>
              <a:rPr spc="-2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alloy</a:t>
            </a:r>
            <a:r>
              <a:rPr spc="-40" dirty="0"/>
              <a:t> </a:t>
            </a:r>
            <a:r>
              <a:rPr spc="15" dirty="0"/>
              <a:t>was</a:t>
            </a:r>
            <a:r>
              <a:rPr spc="-40" dirty="0"/>
              <a:t> </a:t>
            </a:r>
            <a:r>
              <a:rPr dirty="0"/>
              <a:t>equiatomic?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101295"/>
            <a:ext cx="7958455" cy="1289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G(x)-diagrams</a:t>
            </a:r>
            <a:r>
              <a:rPr sz="2000" b="1" spc="-5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and</a:t>
            </a:r>
            <a:r>
              <a:rPr sz="2000" b="1" spc="-2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the</a:t>
            </a:r>
            <a:r>
              <a:rPr sz="2000" b="1" spc="-2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tangent</a:t>
            </a:r>
            <a:r>
              <a:rPr sz="2000" b="1" spc="-5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rule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>
              <a:latin typeface="Arial"/>
              <a:cs typeface="Arial"/>
            </a:endParaRPr>
          </a:p>
          <a:p>
            <a:pPr marL="525145" indent="-343535">
              <a:lnSpc>
                <a:spcPct val="100000"/>
              </a:lnSpc>
              <a:buChar char="•"/>
              <a:tabLst>
                <a:tab pos="525145" algn="l"/>
                <a:tab pos="525780" algn="l"/>
              </a:tabLst>
            </a:pP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Which</a:t>
            </a:r>
            <a:r>
              <a:rPr sz="2000" spc="-2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phases</a:t>
            </a:r>
            <a:r>
              <a:rPr sz="20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are</a:t>
            </a:r>
            <a:r>
              <a:rPr sz="2000" spc="-20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stable</a:t>
            </a:r>
            <a:r>
              <a:rPr sz="2000" spc="-20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2000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 MT"/>
                <a:cs typeface="Arial MT"/>
              </a:rPr>
              <a:t>at</a:t>
            </a:r>
            <a:r>
              <a:rPr sz="2000" u="sng" spc="-20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 MT"/>
                <a:cs typeface="Arial MT"/>
              </a:rPr>
              <a:t> </a:t>
            </a:r>
            <a:r>
              <a:rPr sz="2000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 MT"/>
                <a:cs typeface="Arial MT"/>
              </a:rPr>
              <a:t>a given</a:t>
            </a:r>
            <a:r>
              <a:rPr sz="2000" u="sng" spc="-10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 MT"/>
                <a:cs typeface="Arial MT"/>
              </a:rPr>
              <a:t> </a:t>
            </a:r>
            <a:r>
              <a:rPr sz="2000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 MT"/>
                <a:cs typeface="Arial MT"/>
              </a:rPr>
              <a:t>temperature</a:t>
            </a:r>
            <a:r>
              <a:rPr sz="2000" spc="-4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depending</a:t>
            </a:r>
            <a:r>
              <a:rPr sz="2000" spc="-2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on</a:t>
            </a:r>
            <a:r>
              <a:rPr sz="2000" spc="-20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the</a:t>
            </a:r>
            <a:endParaRPr sz="2000">
              <a:latin typeface="Arial MT"/>
              <a:cs typeface="Arial MT"/>
            </a:endParaRPr>
          </a:p>
          <a:p>
            <a:pPr marL="52514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chemical</a:t>
            </a:r>
            <a:r>
              <a:rPr sz="2000" spc="-5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composition?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04258" y="2317474"/>
            <a:ext cx="8953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dirty="0">
                <a:solidFill>
                  <a:srgbClr val="00355F"/>
                </a:solidFill>
                <a:latin typeface="Arial MT"/>
                <a:cs typeface="Arial MT"/>
              </a:rPr>
              <a:t>•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94715" y="1908048"/>
            <a:ext cx="4507992" cy="3456431"/>
            <a:chOff x="394715" y="1908048"/>
            <a:chExt cx="4507992" cy="3456431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4715" y="1908048"/>
              <a:ext cx="4507992" cy="345643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43812" y="3726192"/>
              <a:ext cx="119035" cy="10865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605533" y="3748277"/>
              <a:ext cx="0" cy="987425"/>
            </a:xfrm>
            <a:custGeom>
              <a:avLst/>
              <a:gdLst/>
              <a:ahLst/>
              <a:cxnLst/>
              <a:rect l="l" t="t" r="r" b="b"/>
              <a:pathLst>
                <a:path h="987425">
                  <a:moveTo>
                    <a:pt x="0" y="0"/>
                  </a:moveTo>
                  <a:lnTo>
                    <a:pt x="0" y="987298"/>
                  </a:lnTo>
                </a:path>
              </a:pathLst>
            </a:custGeom>
            <a:ln w="38100">
              <a:solidFill>
                <a:srgbClr val="00355F"/>
              </a:solidFill>
              <a:prstDash val="lg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18588" y="3820680"/>
              <a:ext cx="119034" cy="108659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480310" y="3842766"/>
              <a:ext cx="0" cy="987425"/>
            </a:xfrm>
            <a:custGeom>
              <a:avLst/>
              <a:gdLst/>
              <a:ahLst/>
              <a:cxnLst/>
              <a:rect l="l" t="t" r="r" b="b"/>
              <a:pathLst>
                <a:path h="987425">
                  <a:moveTo>
                    <a:pt x="0" y="0"/>
                  </a:moveTo>
                  <a:lnTo>
                    <a:pt x="0" y="987297"/>
                  </a:lnTo>
                </a:path>
              </a:pathLst>
            </a:custGeom>
            <a:ln w="38100">
              <a:solidFill>
                <a:srgbClr val="00355F"/>
              </a:solidFill>
              <a:prstDash val="lg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452627" y="4506467"/>
            <a:ext cx="4117975" cy="1134110"/>
            <a:chOff x="452627" y="4506467"/>
            <a:chExt cx="4117975" cy="1134110"/>
          </a:xfrm>
        </p:grpSpPr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99331" y="4506467"/>
              <a:ext cx="771156" cy="113386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858006" y="4539233"/>
              <a:ext cx="654685" cy="1024890"/>
            </a:xfrm>
            <a:custGeom>
              <a:avLst/>
              <a:gdLst/>
              <a:ahLst/>
              <a:cxnLst/>
              <a:rect l="l" t="t" r="r" b="b"/>
              <a:pathLst>
                <a:path w="654685" h="1024889">
                  <a:moveTo>
                    <a:pt x="0" y="0"/>
                  </a:moveTo>
                  <a:lnTo>
                    <a:pt x="654685" y="1024382"/>
                  </a:lnTo>
                </a:path>
              </a:pathLst>
            </a:custGeom>
            <a:ln w="3810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2627" y="4506467"/>
              <a:ext cx="725436" cy="1100328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514349" y="4539233"/>
              <a:ext cx="609600" cy="989965"/>
            </a:xfrm>
            <a:custGeom>
              <a:avLst/>
              <a:gdLst/>
              <a:ahLst/>
              <a:cxnLst/>
              <a:rect l="l" t="t" r="r" b="b"/>
              <a:pathLst>
                <a:path w="609600" h="989964">
                  <a:moveTo>
                    <a:pt x="609485" y="0"/>
                  </a:moveTo>
                  <a:lnTo>
                    <a:pt x="0" y="989965"/>
                  </a:lnTo>
                </a:path>
              </a:pathLst>
            </a:custGeom>
            <a:ln w="3810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608452" y="4766309"/>
            <a:ext cx="3155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spc="5" dirty="0">
                <a:solidFill>
                  <a:srgbClr val="00355F"/>
                </a:solidFill>
                <a:latin typeface="Arial MT"/>
                <a:cs typeface="Arial MT"/>
              </a:rPr>
              <a:t>x</a:t>
            </a:r>
            <a:r>
              <a:rPr sz="1950" spc="7" baseline="-21367" dirty="0">
                <a:solidFill>
                  <a:srgbClr val="00355F"/>
                </a:solidFill>
                <a:latin typeface="Arial MT"/>
                <a:cs typeface="Arial MT"/>
              </a:rPr>
              <a:t>B</a:t>
            </a:r>
            <a:endParaRPr sz="1950" baseline="-21367">
              <a:latin typeface="Arial MT"/>
              <a:cs typeface="Arial MT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 txBox="1"/>
          <p:nvPr/>
        </p:nvSpPr>
        <p:spPr>
          <a:xfrm>
            <a:off x="129539" y="101295"/>
            <a:ext cx="8030209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00400"/>
              </a:lnSpc>
              <a:spcBef>
                <a:spcPts val="95"/>
              </a:spcBef>
            </a:pP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The enthalpy of formation of the </a:t>
            </a:r>
            <a:r>
              <a:rPr sz="2000" b="1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ordered intermetallic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 compound </a:t>
            </a:r>
            <a:r>
              <a:rPr sz="2000" b="1" spc="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NiAl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is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-60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kJ/mol.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Estimate </a:t>
            </a:r>
            <a:r>
              <a:rPr sz="2000" b="1" spc="5" dirty="0">
                <a:solidFill>
                  <a:srgbClr val="00355F"/>
                </a:solidFill>
                <a:latin typeface="Arial"/>
                <a:cs typeface="Arial"/>
              </a:rPr>
              <a:t>whether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the equiatomic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alloy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 AlCrFeCoNi</a:t>
            </a:r>
            <a:r>
              <a:rPr sz="2000" b="1" spc="-3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will</a:t>
            </a:r>
            <a:r>
              <a:rPr sz="2000" b="1" spc="-4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form</a:t>
            </a:r>
            <a:r>
              <a:rPr sz="2000" b="1" spc="-3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a single</a:t>
            </a:r>
            <a:r>
              <a:rPr sz="2000" b="1" spc="-1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phase</a:t>
            </a:r>
            <a:r>
              <a:rPr sz="2000" b="1" spc="-1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solid</a:t>
            </a:r>
            <a:r>
              <a:rPr sz="2000" b="1" u="sng" spc="-5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dirty="0">
                <a:solidFill>
                  <a:srgbClr val="00355F"/>
                </a:solidFill>
                <a:uFill>
                  <a:solidFill>
                    <a:srgbClr val="00355F"/>
                  </a:solidFill>
                </a:uFill>
                <a:latin typeface="Arial"/>
                <a:cs typeface="Arial"/>
              </a:rPr>
              <a:t>solution</a:t>
            </a:r>
            <a:r>
              <a:rPr sz="2000" b="1" spc="-3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after</a:t>
            </a:r>
            <a:r>
              <a:rPr sz="2000" b="1" spc="-2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annealing </a:t>
            </a:r>
            <a:r>
              <a:rPr sz="2000" b="1" spc="-54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at</a:t>
            </a:r>
            <a:r>
              <a:rPr sz="2000" b="1" spc="-2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00355F"/>
                </a:solidFill>
                <a:latin typeface="Arial"/>
                <a:cs typeface="Arial"/>
              </a:rPr>
              <a:t>800</a:t>
            </a:r>
            <a:r>
              <a:rPr sz="2000" spc="5" dirty="0">
                <a:solidFill>
                  <a:srgbClr val="00355F"/>
                </a:solidFill>
                <a:latin typeface="MS PGothic"/>
                <a:cs typeface="MS PGothic"/>
              </a:rPr>
              <a:t>°</a:t>
            </a:r>
            <a:r>
              <a:rPr sz="2000" b="1" spc="5" dirty="0">
                <a:solidFill>
                  <a:srgbClr val="00355F"/>
                </a:solidFill>
                <a:latin typeface="Arial"/>
                <a:cs typeface="Arial"/>
              </a:rPr>
              <a:t>C</a:t>
            </a:r>
            <a:r>
              <a:rPr sz="2000" b="1" spc="-2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for</a:t>
            </a:r>
            <a:r>
              <a:rPr sz="2000" b="1" spc="-1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a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long</a:t>
            </a:r>
            <a:r>
              <a:rPr sz="2000" b="1" spc="-2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time.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841775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101295"/>
            <a:ext cx="796480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Calculate</a:t>
            </a:r>
            <a:r>
              <a:rPr sz="2000" b="1" spc="-3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the</a:t>
            </a:r>
            <a:r>
              <a:rPr sz="2000" b="1" spc="-1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entropy</a:t>
            </a:r>
            <a:r>
              <a:rPr sz="2000" b="1" spc="-2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of</a:t>
            </a:r>
            <a:r>
              <a:rPr sz="2000" b="1" spc="-10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mixing</a:t>
            </a:r>
            <a:r>
              <a:rPr sz="2000" b="1" spc="-1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for</a:t>
            </a:r>
            <a:r>
              <a:rPr sz="2000" b="1" spc="-1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the equiatomic</a:t>
            </a:r>
            <a:r>
              <a:rPr sz="2000" b="1" spc="-2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355F"/>
                </a:solidFill>
                <a:latin typeface="Arial"/>
                <a:cs typeface="Arial"/>
              </a:rPr>
              <a:t>alloys:</a:t>
            </a:r>
            <a:r>
              <a:rPr sz="2000" b="1" spc="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CrCoNi,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CrFeCoNi,</a:t>
            </a:r>
            <a:r>
              <a:rPr sz="2000" b="1" spc="-55" dirty="0">
                <a:solidFill>
                  <a:srgbClr val="0035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355F"/>
                </a:solidFill>
                <a:latin typeface="Arial"/>
                <a:cs typeface="Arial"/>
              </a:rPr>
              <a:t>CrMnFeCoNi.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183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MT</vt:lpstr>
      <vt:lpstr>MS PGothic</vt:lpstr>
      <vt:lpstr>Arial</vt:lpstr>
      <vt:lpstr>Calibri</vt:lpstr>
      <vt:lpstr>Cambria Math</vt:lpstr>
      <vt:lpstr>Office Theme</vt:lpstr>
      <vt:lpstr>PowerPoint Presentation</vt:lpstr>
      <vt:lpstr>PowerPoint Presentation</vt:lpstr>
      <vt:lpstr>1.6 How does differential scanning calorimetry (DSC) work?</vt:lpstr>
      <vt:lpstr>To obtain an ideal solution, 15 g Au and 25 g Ag are being mixed.</vt:lpstr>
      <vt:lpstr>b) How would ΔS mix change if the alloy was equiatomic?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Hunfeld</dc:creator>
  <cp:lastModifiedBy>Biao He</cp:lastModifiedBy>
  <cp:revision>3</cp:revision>
  <dcterms:created xsi:type="dcterms:W3CDTF">2023-04-24T14:55:16Z</dcterms:created>
  <dcterms:modified xsi:type="dcterms:W3CDTF">2025-04-22T12:13:31Z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Microsoft® PowerPoint® für Microsoft 365</vt:lpwstr>
  </property>
  <property fmtid="{D5CDD505-2E9C-101B-9397-08002B2CF9AE}" pid="4" name="LastSaved">
    <vt:filetime>2023-04-24T00:00:00Z</vt:filetime>
  </property>
</Properties>
</file>