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655" r:id="rId3"/>
    <p:sldMasterId id="2147483657" r:id="rId4"/>
    <p:sldMasterId id="2147483661" r:id="rId5"/>
    <p:sldMasterId id="2147483663" r:id="rId6"/>
    <p:sldMasterId id="2147483665" r:id="rId7"/>
  </p:sldMasterIdLst>
  <p:notesMasterIdLst>
    <p:notesMasterId r:id="rId35"/>
  </p:notesMasterIdLst>
  <p:sldIdLst>
    <p:sldId id="473" r:id="rId8"/>
    <p:sldId id="359" r:id="rId9"/>
    <p:sldId id="345" r:id="rId10"/>
    <p:sldId id="750" r:id="rId11"/>
    <p:sldId id="751" r:id="rId12"/>
    <p:sldId id="752" r:id="rId13"/>
    <p:sldId id="753" r:id="rId14"/>
    <p:sldId id="754" r:id="rId15"/>
    <p:sldId id="755" r:id="rId16"/>
    <p:sldId id="756" r:id="rId17"/>
    <p:sldId id="757" r:id="rId18"/>
    <p:sldId id="758" r:id="rId19"/>
    <p:sldId id="759" r:id="rId20"/>
    <p:sldId id="760" r:id="rId21"/>
    <p:sldId id="761" r:id="rId22"/>
    <p:sldId id="762" r:id="rId23"/>
    <p:sldId id="763" r:id="rId24"/>
    <p:sldId id="764" r:id="rId25"/>
    <p:sldId id="765" r:id="rId26"/>
    <p:sldId id="768" r:id="rId27"/>
    <p:sldId id="767" r:id="rId28"/>
    <p:sldId id="769" r:id="rId29"/>
    <p:sldId id="770" r:id="rId30"/>
    <p:sldId id="771" r:id="rId31"/>
    <p:sldId id="772" r:id="rId32"/>
    <p:sldId id="773" r:id="rId33"/>
    <p:sldId id="774" r:id="rId34"/>
  </p:sldIdLst>
  <p:sldSz cx="10080625" cy="7561263"/>
  <p:notesSz cx="6858000" cy="9144000"/>
  <p:defaultText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9">
          <p15:clr>
            <a:srgbClr val="A4A3A4"/>
          </p15:clr>
        </p15:guide>
        <p15:guide id="2" pos="3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11C"/>
    <a:srgbClr val="003560"/>
    <a:srgbClr val="E7E7E7"/>
    <a:srgbClr val="E6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5" autoAdjust="0"/>
    <p:restoredTop sz="94518" autoAdjust="0"/>
  </p:normalViewPr>
  <p:slideViewPr>
    <p:cSldViewPr snapToGrid="0" snapToObjects="1">
      <p:cViewPr varScale="1">
        <p:scale>
          <a:sx n="77" d="100"/>
          <a:sy n="77" d="100"/>
        </p:scale>
        <p:origin x="1144" y="184"/>
      </p:cViewPr>
      <p:guideLst>
        <p:guide orient="horz" pos="1859"/>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1" d="100"/>
        <a:sy n="15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UB Scala MZ" pitchFamily="2"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UB Scala MZ" pitchFamily="2" charset="0"/>
              </a:defRPr>
            </a:lvl1pPr>
          </a:lstStyle>
          <a:p>
            <a:fld id="{84C8A77F-3D00-445F-B220-9D8F98DF2D8C}" type="datetimeFigureOut">
              <a:rPr lang="de-DE" smtClean="0"/>
              <a:pPr/>
              <a:t>30.01.25</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UB Scala MZ"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UB Scala MZ" pitchFamily="2" charset="0"/>
              </a:defRPr>
            </a:lvl1pPr>
          </a:lstStyle>
          <a:p>
            <a:fld id="{2FF142B0-932D-45B5-941B-F78BA9A0660B}" type="slidenum">
              <a:rPr lang="de-DE" smtClean="0"/>
              <a:pPr/>
              <a:t>‹Nr.›</a:t>
            </a:fld>
            <a:endParaRPr lang="de-DE" dirty="0"/>
          </a:p>
        </p:txBody>
      </p:sp>
    </p:spTree>
    <p:extLst>
      <p:ext uri="{BB962C8B-B14F-4D97-AF65-F5344CB8AC3E}">
        <p14:creationId xmlns:p14="http://schemas.microsoft.com/office/powerpoint/2010/main" val="1148381593"/>
      </p:ext>
    </p:extLst>
  </p:cSld>
  <p:clrMap bg1="lt1" tx1="dk1" bg2="lt2" tx2="dk2" accent1="accent1" accent2="accent2" accent3="accent3" accent4="accent4" accent5="accent5" accent6="accent6" hlink="hlink" folHlink="folHlink"/>
  <p:notesStyle>
    <a:lvl1pPr marL="0" algn="l" defTabSz="1008035" rtl="0" eaLnBrk="1" latinLnBrk="0" hangingPunct="1">
      <a:defRPr sz="1300" kern="1200">
        <a:solidFill>
          <a:schemeClr val="tx1"/>
        </a:solidFill>
        <a:latin typeface="RUB Scala MZ" pitchFamily="2" charset="0"/>
        <a:ea typeface="+mn-ea"/>
        <a:cs typeface="+mn-cs"/>
      </a:defRPr>
    </a:lvl1pPr>
    <a:lvl2pPr marL="504017" algn="l" defTabSz="1008035" rtl="0" eaLnBrk="1" latinLnBrk="0" hangingPunct="1">
      <a:defRPr sz="1300" kern="1200">
        <a:solidFill>
          <a:schemeClr val="tx1"/>
        </a:solidFill>
        <a:latin typeface="RUB Scala MZ" pitchFamily="2" charset="0"/>
        <a:ea typeface="+mn-ea"/>
        <a:cs typeface="+mn-cs"/>
      </a:defRPr>
    </a:lvl2pPr>
    <a:lvl3pPr marL="1008035" algn="l" defTabSz="1008035" rtl="0" eaLnBrk="1" latinLnBrk="0" hangingPunct="1">
      <a:defRPr sz="1300" kern="1200">
        <a:solidFill>
          <a:schemeClr val="tx1"/>
        </a:solidFill>
        <a:latin typeface="RUB Scala MZ" pitchFamily="2" charset="0"/>
        <a:ea typeface="+mn-ea"/>
        <a:cs typeface="+mn-cs"/>
      </a:defRPr>
    </a:lvl3pPr>
    <a:lvl4pPr marL="1512052" algn="l" defTabSz="1008035" rtl="0" eaLnBrk="1" latinLnBrk="0" hangingPunct="1">
      <a:defRPr sz="1300" kern="1200">
        <a:solidFill>
          <a:schemeClr val="tx1"/>
        </a:solidFill>
        <a:latin typeface="RUB Scala MZ" pitchFamily="2" charset="0"/>
        <a:ea typeface="+mn-ea"/>
        <a:cs typeface="+mn-cs"/>
      </a:defRPr>
    </a:lvl4pPr>
    <a:lvl5pPr marL="2016069" algn="l" defTabSz="1008035" rtl="0" eaLnBrk="1" latinLnBrk="0" hangingPunct="1">
      <a:defRPr sz="1300" kern="1200">
        <a:solidFill>
          <a:schemeClr val="tx1"/>
        </a:solidFill>
        <a:latin typeface="RUB Scala MZ" pitchFamily="2" charset="0"/>
        <a:ea typeface="+mn-ea"/>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bwMode="auto">
          <a:noFill/>
          <a:ln>
            <a:solidFill>
              <a:srgbClr val="000000"/>
            </a:solidFill>
            <a:miter lim="800000"/>
            <a:headEnd/>
            <a:tailEnd/>
          </a:ln>
        </p:spPr>
      </p:sp>
      <p:sp>
        <p:nvSpPr>
          <p:cNvPr id="133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3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75645B67-0FEF-441D-B2F8-BE3A6F7FF87C}" type="slidenum">
              <a:rPr kumimoji="0" lang="de-DE" sz="1200" b="0" i="0" u="none" strike="noStrike" kern="1200" cap="none" spc="0" normalizeH="0" baseline="0" noProof="0" smtClean="0">
                <a:ln>
                  <a:noFill/>
                </a:ln>
                <a:solidFill>
                  <a:prstClr val="black"/>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RUB Scala MZ"/>
              <a:ea typeface="+mn-ea"/>
              <a:cs typeface="+mn-cs"/>
            </a:endParaRPr>
          </a:p>
        </p:txBody>
      </p:sp>
    </p:spTree>
    <p:extLst>
      <p:ext uri="{BB962C8B-B14F-4D97-AF65-F5344CB8AC3E}">
        <p14:creationId xmlns:p14="http://schemas.microsoft.com/office/powerpoint/2010/main" val="177958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10</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73814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11</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50105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12</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72539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13</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5317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14</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62199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15</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4363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16</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1235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17</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5858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18</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918902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19</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98642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bwMode="auto">
          <a:noFill/>
          <a:ln>
            <a:solidFill>
              <a:srgbClr val="000000"/>
            </a:solidFill>
            <a:miter lim="800000"/>
            <a:headEnd/>
            <a:tailEnd/>
          </a:ln>
        </p:spPr>
      </p:sp>
      <p:sp>
        <p:nvSpPr>
          <p:cNvPr id="133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3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75645B67-0FEF-441D-B2F8-BE3A6F7FF87C}" type="slidenum">
              <a:rPr kumimoji="0" lang="de-DE" sz="1200" b="0" i="0" u="none" strike="noStrike" kern="1200" cap="none" spc="0" normalizeH="0" baseline="0" noProof="0" smtClean="0">
                <a:ln>
                  <a:noFill/>
                </a:ln>
                <a:solidFill>
                  <a:prstClr val="black"/>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RUB Scala MZ"/>
              <a:ea typeface="+mn-ea"/>
              <a:cs typeface="+mn-cs"/>
            </a:endParaRPr>
          </a:p>
        </p:txBody>
      </p:sp>
    </p:spTree>
    <p:extLst>
      <p:ext uri="{BB962C8B-B14F-4D97-AF65-F5344CB8AC3E}">
        <p14:creationId xmlns:p14="http://schemas.microsoft.com/office/powerpoint/2010/main" val="520598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20</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4222400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21</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218883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22</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483753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23</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6240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24</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23956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25</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972330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26</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68404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27</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406692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bwMode="auto">
          <a:noFill/>
          <a:ln>
            <a:solidFill>
              <a:srgbClr val="000000"/>
            </a:solidFill>
            <a:miter lim="800000"/>
            <a:headEnd/>
            <a:tailEnd/>
          </a:ln>
        </p:spPr>
      </p:sp>
      <p:sp>
        <p:nvSpPr>
          <p:cNvPr id="1945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945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C423E396-0B50-4327-9838-2BE51EA053E8}" type="slidenum">
              <a:rPr kumimoji="0" lang="de-DE" sz="1200" b="0" i="0" u="none" strike="noStrike" kern="1200" cap="none" spc="0" normalizeH="0" baseline="0" noProof="0" smtClean="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3</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81936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74752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5</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62815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6</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02315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7</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02700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8</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92053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9</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53102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4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3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81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08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039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3" name="Inhaltsplatzhalter 5" descr="Label_RUB_WEISS-BLAU_srgb.jpg"/>
          <p:cNvPicPr>
            <a:picLocks noChangeAspect="1"/>
          </p:cNvPicPr>
          <p:nvPr/>
        </p:nvPicPr>
        <p:blipFill>
          <a:blip r:embed="rId4"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5" cstate="print"/>
          <a:stretch>
            <a:fillRect/>
          </a:stretch>
        </p:blipFill>
        <p:spPr>
          <a:xfrm>
            <a:off x="486000" y="468000"/>
            <a:ext cx="2376000" cy="15530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0" r:id="rId2"/>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RUB Scala MZ" pitchFamily="2" charset="0"/>
                <a:cs typeface="Arial" pitchFamily="34" charset="0"/>
              </a:rPr>
              <a:pPr algn="r"/>
              <a:t>‹Nr.›</a:t>
            </a:fld>
            <a:endParaRPr lang="de-DE" sz="1000" baseline="0" dirty="0">
              <a:latin typeface="RUB Scala MZ" pitchFamily="2"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p:nvSpPr>
        <p:spPr>
          <a:xfrm>
            <a:off x="437178" y="433473"/>
            <a:ext cx="7215518" cy="1569660"/>
          </a:xfrm>
          <a:prstGeom prst="rect">
            <a:avLst/>
          </a:prstGeom>
          <a:noFill/>
        </p:spPr>
        <p:txBody>
          <a:bodyPr wrap="square" lIns="0" tIns="0" rIns="0" bIns="0" rtlCol="0">
            <a:spAutoFit/>
          </a:bodyPr>
          <a:lstStyle/>
          <a:p>
            <a:r>
              <a:rPr lang="de-DE" sz="3400" b="1" dirty="0">
                <a:solidFill>
                  <a:srgbClr val="003560"/>
                </a:solidFill>
                <a:latin typeface="RUB Scala MZ" pitchFamily="2" charset="0"/>
                <a:cs typeface="Arial" pitchFamily="34" charset="0"/>
              </a:rPr>
              <a:t>Titel der Präsentation</a:t>
            </a:r>
          </a:p>
          <a:p>
            <a:r>
              <a:rPr lang="de-DE" sz="3400" dirty="0">
                <a:solidFill>
                  <a:srgbClr val="003560"/>
                </a:solidFill>
                <a:latin typeface="RUB Scala MZ" pitchFamily="2" charset="0"/>
                <a:cs typeface="Arial" pitchFamily="34" charset="0"/>
              </a:rPr>
              <a:t>Sub-Titel der Präsentation</a:t>
            </a:r>
          </a:p>
          <a:p>
            <a:r>
              <a:rPr lang="de-DE" sz="3400" b="1" baseline="0" dirty="0">
                <a:solidFill>
                  <a:srgbClr val="8DAE10"/>
                </a:solidFill>
                <a:latin typeface="RUB Scala MZ" pitchFamily="2" charset="0"/>
                <a:cs typeface="Arial" pitchFamily="34" charset="0"/>
              </a:rPr>
              <a:t>Datum XX.XX. – XX.XX.20XX</a:t>
            </a:r>
          </a:p>
        </p:txBody>
      </p:sp>
      <p:sp>
        <p:nvSpPr>
          <p:cNvPr id="3" name="Textfeld 2"/>
          <p:cNvSpPr txBox="1"/>
          <p:nvPr/>
        </p:nvSpPr>
        <p:spPr>
          <a:xfrm>
            <a:off x="437178" y="2207462"/>
            <a:ext cx="7215518" cy="430887"/>
          </a:xfrm>
          <a:prstGeom prst="rect">
            <a:avLst/>
          </a:prstGeom>
          <a:noFill/>
        </p:spPr>
        <p:txBody>
          <a:bodyPr wrap="square" lIns="0" tIns="0" rIns="0" bIns="0" rtlCol="0">
            <a:spAutoFit/>
          </a:bodyPr>
          <a:lstStyle/>
          <a:p>
            <a:r>
              <a:rPr lang="de-DE" sz="1400" b="1" dirty="0">
                <a:solidFill>
                  <a:srgbClr val="003560"/>
                </a:solidFill>
                <a:latin typeface="RUB Scala MZ" pitchFamily="2" charset="0"/>
                <a:cs typeface="Arial" pitchFamily="34" charset="0"/>
              </a:rPr>
              <a:t>FAKULTÄT XY</a:t>
            </a:r>
          </a:p>
          <a:p>
            <a:r>
              <a:rPr lang="de-DE" sz="1400" dirty="0">
                <a:solidFill>
                  <a:srgbClr val="003560"/>
                </a:solidFill>
                <a:latin typeface="RUB Scala MZ" pitchFamily="2" charset="0"/>
                <a:cs typeface="Arial" pitchFamily="34" charset="0"/>
              </a:rPr>
              <a:t>Lehrstuhl für XY</a:t>
            </a:r>
          </a:p>
        </p:txBody>
      </p:sp>
      <p:sp>
        <p:nvSpPr>
          <p:cNvPr id="4" name="Textfeld 3"/>
          <p:cNvSpPr txBox="1"/>
          <p:nvPr/>
        </p:nvSpPr>
        <p:spPr>
          <a:xfrm>
            <a:off x="447452" y="2838985"/>
            <a:ext cx="7215518" cy="923330"/>
          </a:xfrm>
          <a:prstGeom prst="rect">
            <a:avLst/>
          </a:prstGeom>
          <a:noFill/>
        </p:spPr>
        <p:txBody>
          <a:bodyPr wrap="square" lIns="0" tIns="0" rIns="0" bIns="0" rtlCol="0">
            <a:spAutoFit/>
          </a:bodyPr>
          <a:lstStyle/>
          <a:p>
            <a:r>
              <a:rPr lang="de-DE" sz="3000" b="1" dirty="0">
                <a:solidFill>
                  <a:srgbClr val="003560"/>
                </a:solidFill>
                <a:latin typeface="RUB Scala MZ" pitchFamily="2" charset="0"/>
                <a:cs typeface="Arial" pitchFamily="34" charset="0"/>
              </a:rPr>
              <a:t>Headline bei längeren Headlines</a:t>
            </a:r>
          </a:p>
          <a:p>
            <a:r>
              <a:rPr lang="de-DE" sz="3000" dirty="0">
                <a:solidFill>
                  <a:srgbClr val="003560"/>
                </a:solidFill>
                <a:latin typeface="RUB Scala MZ" pitchFamily="2" charset="0"/>
                <a:cs typeface="Arial" pitchFamily="34" charset="0"/>
              </a:rPr>
              <a:t>Subheadline – optional</a:t>
            </a:r>
          </a:p>
        </p:txBody>
      </p:sp>
      <p:sp>
        <p:nvSpPr>
          <p:cNvPr id="5" name="Textfeld 4"/>
          <p:cNvSpPr txBox="1"/>
          <p:nvPr/>
        </p:nvSpPr>
        <p:spPr>
          <a:xfrm>
            <a:off x="437178" y="3997842"/>
            <a:ext cx="4460258" cy="1192634"/>
          </a:xfrm>
          <a:prstGeom prst="rect">
            <a:avLst/>
          </a:prstGeom>
          <a:noFill/>
        </p:spPr>
        <p:txBody>
          <a:bodyPr wrap="square" lIns="0" tIns="0" rIns="0" bIns="0" rtlCol="0">
            <a:spAutoFit/>
          </a:bodyPr>
          <a:lstStyle/>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1</a:t>
            </a:r>
          </a:p>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2</a:t>
            </a:r>
          </a:p>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3</a:t>
            </a:r>
          </a:p>
        </p:txBody>
      </p:sp>
      <p:sp>
        <p:nvSpPr>
          <p:cNvPr id="7" name="Textfeld 6"/>
          <p:cNvSpPr txBox="1"/>
          <p:nvPr/>
        </p:nvSpPr>
        <p:spPr>
          <a:xfrm>
            <a:off x="468280" y="7142594"/>
            <a:ext cx="8429684" cy="153888"/>
          </a:xfrm>
          <a:prstGeom prst="rect">
            <a:avLst/>
          </a:prstGeom>
          <a:noFill/>
        </p:spPr>
        <p:txBody>
          <a:bodyPr wrap="square" lIns="0" tIns="0" rIns="0" bIns="0" rtlCol="0">
            <a:spAutoFit/>
          </a:bodyPr>
          <a:lstStyle/>
          <a:p>
            <a:r>
              <a:rPr lang="de-DE" sz="1000" b="1" baseline="0" dirty="0">
                <a:solidFill>
                  <a:srgbClr val="003560"/>
                </a:solidFill>
                <a:latin typeface="RUB Scala MZ" pitchFamily="2" charset="0"/>
                <a:cs typeface="Arial" pitchFamily="34" charset="0"/>
              </a:rPr>
              <a:t>TITEL PRÄSENTATION </a:t>
            </a:r>
            <a:r>
              <a:rPr lang="de-DE" sz="1000" baseline="0" dirty="0">
                <a:solidFill>
                  <a:srgbClr val="003560"/>
                </a:solidFill>
                <a:latin typeface="RUB Scala MZ" pitchFamily="2" charset="0"/>
                <a:cs typeface="Arial" pitchFamily="34" charset="0"/>
              </a:rPr>
              <a:t>TITEL PRÄSENTATION | Bochum | XX. – XX. Monat Jahr</a:t>
            </a:r>
          </a:p>
        </p:txBody>
      </p:sp>
      <p:sp>
        <p:nvSpPr>
          <p:cNvPr id="8" name="Textfeld 7"/>
          <p:cNvSpPr txBox="1"/>
          <p:nvPr/>
        </p:nvSpPr>
        <p:spPr>
          <a:xfrm>
            <a:off x="437178" y="5348170"/>
            <a:ext cx="4460258" cy="1384995"/>
          </a:xfrm>
          <a:prstGeom prst="rect">
            <a:avLst/>
          </a:prstGeom>
          <a:noFill/>
        </p:spPr>
        <p:txBody>
          <a:bodyPr wrap="square" lIns="0" tIns="0" rIns="0" bIns="0" rtlCol="0">
            <a:spAutoFit/>
          </a:bodyPr>
          <a:lstStyle/>
          <a:p>
            <a:pPr>
              <a:lnSpc>
                <a:spcPts val="2700"/>
              </a:lnSpc>
              <a:buSzPct val="130000"/>
            </a:pPr>
            <a:r>
              <a:rPr lang="de-DE" dirty="0" err="1">
                <a:latin typeface="RUB Scala MZ" pitchFamily="2" charset="0"/>
                <a:cs typeface="Arial" pitchFamily="34" charset="0"/>
              </a:rPr>
              <a:t>Cidunt</a:t>
            </a:r>
            <a:r>
              <a:rPr lang="de-DE" dirty="0">
                <a:latin typeface="RUB Scala MZ" pitchFamily="2" charset="0"/>
                <a:cs typeface="Arial" pitchFamily="34" charset="0"/>
              </a:rPr>
              <a:t> </a:t>
            </a:r>
            <a:r>
              <a:rPr lang="de-DE" dirty="0" err="1">
                <a:latin typeface="RUB Scala MZ" pitchFamily="2" charset="0"/>
                <a:cs typeface="Arial" pitchFamily="34" charset="0"/>
              </a:rPr>
              <a:t>adignis</a:t>
            </a:r>
            <a:r>
              <a:rPr lang="de-DE" dirty="0">
                <a:latin typeface="RUB Scala MZ" pitchFamily="2" charset="0"/>
                <a:cs typeface="Arial" pitchFamily="34" charset="0"/>
              </a:rPr>
              <a:t> am </a:t>
            </a:r>
            <a:r>
              <a:rPr lang="de-DE" dirty="0" err="1">
                <a:latin typeface="RUB Scala MZ" pitchFamily="2" charset="0"/>
                <a:cs typeface="Arial" pitchFamily="34" charset="0"/>
              </a:rPr>
              <a:t>venibh</a:t>
            </a:r>
            <a:r>
              <a:rPr lang="de-DE" dirty="0">
                <a:latin typeface="RUB Scala MZ" pitchFamily="2" charset="0"/>
                <a:cs typeface="Arial" pitchFamily="34" charset="0"/>
              </a:rPr>
              <a:t> </a:t>
            </a:r>
            <a:r>
              <a:rPr lang="de-DE" dirty="0" err="1">
                <a:latin typeface="RUB Scala MZ" pitchFamily="2" charset="0"/>
                <a:cs typeface="Arial" pitchFamily="34" charset="0"/>
              </a:rPr>
              <a:t>etue</a:t>
            </a:r>
            <a:r>
              <a:rPr lang="de-DE" dirty="0">
                <a:latin typeface="RUB Scala MZ" pitchFamily="2" charset="0"/>
                <a:cs typeface="Arial" pitchFamily="34" charset="0"/>
              </a:rPr>
              <a:t> </a:t>
            </a:r>
            <a:r>
              <a:rPr lang="de-DE" dirty="0" err="1">
                <a:latin typeface="RUB Scala MZ" pitchFamily="2" charset="0"/>
                <a:cs typeface="Arial" pitchFamily="34" charset="0"/>
              </a:rPr>
              <a:t>alit</a:t>
            </a:r>
            <a:r>
              <a:rPr lang="de-DE" dirty="0">
                <a:latin typeface="RUB Scala MZ" pitchFamily="2" charset="0"/>
                <a:cs typeface="Arial" pitchFamily="34" charset="0"/>
              </a:rPr>
              <a:t> </a:t>
            </a:r>
            <a:r>
              <a:rPr lang="de-DE" dirty="0" err="1">
                <a:latin typeface="RUB Scala MZ" pitchFamily="2" charset="0"/>
                <a:cs typeface="Arial" pitchFamily="34" charset="0"/>
              </a:rPr>
              <a:t>erostio</a:t>
            </a:r>
            <a:r>
              <a:rPr lang="de-DE" dirty="0">
                <a:latin typeface="RUB Scala MZ" pitchFamily="2" charset="0"/>
                <a:cs typeface="Arial" pitchFamily="34" charset="0"/>
              </a:rPr>
              <a:t> </a:t>
            </a:r>
            <a:r>
              <a:rPr lang="de-DE" dirty="0" err="1">
                <a:latin typeface="RUB Scala MZ" pitchFamily="2" charset="0"/>
                <a:cs typeface="Arial" pitchFamily="34" charset="0"/>
              </a:rPr>
              <a:t>dipisisi</a:t>
            </a:r>
            <a:r>
              <a:rPr lang="de-DE" dirty="0">
                <a:latin typeface="RUB Scala MZ" pitchFamily="2" charset="0"/>
                <a:cs typeface="Arial" pitchFamily="34" charset="0"/>
              </a:rPr>
              <a:t> er </a:t>
            </a:r>
            <a:r>
              <a:rPr lang="de-DE" dirty="0" err="1">
                <a:latin typeface="RUB Scala MZ" pitchFamily="2" charset="0"/>
                <a:cs typeface="Arial" pitchFamily="34" charset="0"/>
              </a:rPr>
              <a:t>aliquissi</a:t>
            </a:r>
            <a:r>
              <a:rPr lang="de-DE" dirty="0">
                <a:latin typeface="RUB Scala MZ" pitchFamily="2" charset="0"/>
                <a:cs typeface="Arial" pitchFamily="34" charset="0"/>
              </a:rPr>
              <a:t>. </a:t>
            </a:r>
            <a:r>
              <a:rPr lang="de-DE" dirty="0" err="1">
                <a:latin typeface="RUB Scala MZ" pitchFamily="2" charset="0"/>
                <a:cs typeface="Arial" pitchFamily="34" charset="0"/>
              </a:rPr>
              <a:t>Unt</a:t>
            </a:r>
            <a:r>
              <a:rPr lang="de-DE" dirty="0">
                <a:latin typeface="RUB Scala MZ" pitchFamily="2" charset="0"/>
                <a:cs typeface="Arial" pitchFamily="34" charset="0"/>
              </a:rPr>
              <a:t> </a:t>
            </a:r>
            <a:r>
              <a:rPr lang="de-DE" dirty="0" err="1">
                <a:latin typeface="RUB Scala MZ" pitchFamily="2" charset="0"/>
                <a:cs typeface="Arial" pitchFamily="34" charset="0"/>
              </a:rPr>
              <a:t>lortio</a:t>
            </a:r>
            <a:r>
              <a:rPr lang="de-DE" dirty="0">
                <a:latin typeface="RUB Scala MZ" pitchFamily="2" charset="0"/>
                <a:cs typeface="Arial" pitchFamily="34" charset="0"/>
              </a:rPr>
              <a:t> </a:t>
            </a:r>
            <a:r>
              <a:rPr lang="de-DE" dirty="0" err="1">
                <a:latin typeface="RUB Scala MZ" pitchFamily="2" charset="0"/>
                <a:cs typeface="Arial" pitchFamily="34" charset="0"/>
              </a:rPr>
              <a:t>digna</a:t>
            </a:r>
            <a:r>
              <a:rPr lang="de-DE" dirty="0">
                <a:latin typeface="RUB Scala MZ" pitchFamily="2" charset="0"/>
                <a:cs typeface="Arial" pitchFamily="34" charset="0"/>
              </a:rPr>
              <a:t> </a:t>
            </a:r>
            <a:r>
              <a:rPr lang="de-DE" dirty="0" err="1">
                <a:latin typeface="RUB Scala MZ" pitchFamily="2" charset="0"/>
                <a:cs typeface="Arial" pitchFamily="34" charset="0"/>
              </a:rPr>
              <a:t>cor</a:t>
            </a:r>
            <a:r>
              <a:rPr lang="de-DE" dirty="0">
                <a:latin typeface="RUB Scala MZ" pitchFamily="2" charset="0"/>
                <a:cs typeface="Arial" pitchFamily="34" charset="0"/>
              </a:rPr>
              <a:t> </a:t>
            </a:r>
            <a:r>
              <a:rPr lang="de-DE" dirty="0" err="1">
                <a:latin typeface="RUB Scala MZ" pitchFamily="2" charset="0"/>
                <a:cs typeface="Arial" pitchFamily="34" charset="0"/>
              </a:rPr>
              <a:t>sum</a:t>
            </a:r>
            <a:r>
              <a:rPr lang="de-DE" dirty="0">
                <a:latin typeface="RUB Scala MZ" pitchFamily="2" charset="0"/>
                <a:cs typeface="Arial" pitchFamily="34" charset="0"/>
              </a:rPr>
              <a:t> </a:t>
            </a:r>
            <a:r>
              <a:rPr lang="de-DE" dirty="0" err="1">
                <a:latin typeface="RUB Scala MZ" pitchFamily="2" charset="0"/>
                <a:cs typeface="Arial" pitchFamily="34" charset="0"/>
              </a:rPr>
              <a:t>vel</a:t>
            </a:r>
            <a:r>
              <a:rPr lang="de-DE" dirty="0">
                <a:latin typeface="RUB Scala MZ" pitchFamily="2" charset="0"/>
                <a:cs typeface="Arial" pitchFamily="34" charset="0"/>
              </a:rPr>
              <a:t> </a:t>
            </a:r>
            <a:r>
              <a:rPr lang="de-DE" dirty="0" err="1">
                <a:latin typeface="RUB Scala MZ" pitchFamily="2" charset="0"/>
                <a:cs typeface="Arial" pitchFamily="34" charset="0"/>
              </a:rPr>
              <a:t>il</a:t>
            </a:r>
            <a:r>
              <a:rPr lang="de-DE" dirty="0">
                <a:latin typeface="RUB Scala MZ" pitchFamily="2" charset="0"/>
                <a:cs typeface="Arial" pitchFamily="34" charset="0"/>
              </a:rPr>
              <a:t> </a:t>
            </a:r>
            <a:r>
              <a:rPr lang="de-DE" dirty="0" err="1">
                <a:latin typeface="RUB Scala MZ" pitchFamily="2" charset="0"/>
                <a:cs typeface="Arial" pitchFamily="34" charset="0"/>
              </a:rPr>
              <a:t>utem</a:t>
            </a:r>
            <a:r>
              <a:rPr lang="de-DE" dirty="0">
                <a:latin typeface="RUB Scala MZ" pitchFamily="2" charset="0"/>
                <a:cs typeface="Arial" pitchFamily="34" charset="0"/>
              </a:rPr>
              <a:t> ad et </a:t>
            </a:r>
            <a:r>
              <a:rPr lang="de-DE" dirty="0" err="1">
                <a:latin typeface="RUB Scala MZ" pitchFamily="2" charset="0"/>
                <a:cs typeface="Arial" pitchFamily="34" charset="0"/>
              </a:rPr>
              <a:t>nosto</a:t>
            </a:r>
            <a:r>
              <a:rPr lang="de-DE" dirty="0">
                <a:latin typeface="RUB Scala MZ" pitchFamily="2" charset="0"/>
                <a:cs typeface="Arial" pitchFamily="34" charset="0"/>
              </a:rPr>
              <a:t> </a:t>
            </a:r>
            <a:r>
              <a:rPr lang="de-DE" dirty="0" err="1">
                <a:latin typeface="RUB Scala MZ" pitchFamily="2" charset="0"/>
                <a:cs typeface="Arial" pitchFamily="34" charset="0"/>
              </a:rPr>
              <a:t>od</a:t>
            </a:r>
            <a:r>
              <a:rPr lang="de-DE" dirty="0">
                <a:latin typeface="RUB Scala MZ" pitchFamily="2" charset="0"/>
                <a:cs typeface="Arial" pitchFamily="34" charset="0"/>
              </a:rPr>
              <a:t> magna </a:t>
            </a:r>
            <a:r>
              <a:rPr lang="de-DE" dirty="0" err="1">
                <a:latin typeface="RUB Scala MZ" pitchFamily="2" charset="0"/>
                <a:cs typeface="Arial" pitchFamily="34" charset="0"/>
              </a:rPr>
              <a:t>feugait</a:t>
            </a:r>
            <a:r>
              <a:rPr lang="de-DE" dirty="0">
                <a:latin typeface="RUB Scala MZ" pitchFamily="2" charset="0"/>
                <a:cs typeface="Arial" pitchFamily="34" charset="0"/>
              </a:rPr>
              <a:t>.</a:t>
            </a: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smtClean="0">
                <a:solidFill>
                  <a:prstClr val="black"/>
                </a:solidFill>
                <a:latin typeface="RUB Scala MZ" pitchFamily="2" charset="0"/>
                <a:cs typeface="Arial" pitchFamily="34" charset="0"/>
              </a:rPr>
              <a:pPr algn="r"/>
              <a:t>‹Nr.›</a:t>
            </a:fld>
            <a:endParaRPr lang="de-DE" sz="1000" dirty="0">
              <a:solidFill>
                <a:prstClr val="black"/>
              </a:solidFill>
              <a:latin typeface="RUB Scala MZ" pitchFamily="2" charset="0"/>
              <a:cs typeface="Arial" pitchFamily="34" charset="0"/>
            </a:endParaRPr>
          </a:p>
        </p:txBody>
      </p:sp>
    </p:spTree>
    <p:extLst>
      <p:ext uri="{BB962C8B-B14F-4D97-AF65-F5344CB8AC3E}">
        <p14:creationId xmlns:p14="http://schemas.microsoft.com/office/powerpoint/2010/main" val="186306587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6695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RUB Scala MZ" pitchFamily="2" charset="0"/>
                <a:cs typeface="Arial" pitchFamily="34" charset="0"/>
              </a:rPr>
              <a:pPr algn="r"/>
              <a:t>‹Nr.›</a:t>
            </a:fld>
            <a:endParaRPr lang="de-DE" sz="1000" baseline="0" dirty="0">
              <a:latin typeface="RUB Scala MZ" pitchFamily="2" charset="0"/>
              <a:cs typeface="Arial" pitchFamily="34" charset="0"/>
            </a:endParaRPr>
          </a:p>
        </p:txBody>
      </p:sp>
    </p:spTree>
    <p:extLst>
      <p:ext uri="{BB962C8B-B14F-4D97-AF65-F5344CB8AC3E}">
        <p14:creationId xmlns:p14="http://schemas.microsoft.com/office/powerpoint/2010/main" val="2152883928"/>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3" name="Inhaltsplatzhalter 5" descr="Label_RUB_WEISS-BLAU_srgb.jpg"/>
          <p:cNvPicPr>
            <a:picLocks noChangeAspect="1"/>
          </p:cNvPicPr>
          <p:nvPr/>
        </p:nvPicPr>
        <p:blipFill>
          <a:blip r:embed="rId4"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5" cstate="print"/>
          <a:stretch>
            <a:fillRect/>
          </a:stretch>
        </p:blipFill>
        <p:spPr>
          <a:xfrm>
            <a:off x="486000" y="468000"/>
            <a:ext cx="2376000" cy="155307"/>
          </a:xfrm>
          <a:prstGeom prst="rect">
            <a:avLst/>
          </a:prstGeom>
        </p:spPr>
      </p:pic>
    </p:spTree>
    <p:extLst>
      <p:ext uri="{BB962C8B-B14F-4D97-AF65-F5344CB8AC3E}">
        <p14:creationId xmlns:p14="http://schemas.microsoft.com/office/powerpoint/2010/main" val="590878602"/>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6.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23812"/>
            <a:ext cx="10080626" cy="75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rPr>
              <a:t>Fee</a:t>
            </a: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r>
              <a:rPr kumimoji="0" lang="de-DE" sz="2800" b="0" i="1" u="none" strike="noStrike" kern="1200" cap="none" spc="0" normalizeH="0" baseline="0" noProof="0" dirty="0">
                <a:ln>
                  <a:noFill/>
                </a:ln>
                <a:solidFill>
                  <a:srgbClr val="94C11C"/>
                </a:solidFill>
                <a:effectLst/>
                <a:uLnTx/>
                <a:uFillTx/>
                <a:latin typeface="RUB Scala MZ" pitchFamily="2" charset="0"/>
                <a:ea typeface="+mn-ea"/>
                <a:cs typeface="+mn-cs"/>
              </a:rPr>
              <a:t>					</a:t>
            </a:r>
            <a:endParaRPr kumimoji="0" lang="de-DE" sz="2800" b="0" i="0" u="none" strike="noStrike" kern="1200" cap="none" spc="0" normalizeH="0" baseline="0" noProof="0" dirty="0">
              <a:ln>
                <a:noFill/>
              </a:ln>
              <a:solidFill>
                <a:srgbClr val="94C11C"/>
              </a:solidFill>
              <a:effectLst/>
              <a:uLnTx/>
              <a:uFillTx/>
              <a:latin typeface="RUB Scala MZ" pitchFamily="2" charset="0"/>
              <a:ea typeface="+mn-ea"/>
              <a:cs typeface="+mn-cs"/>
            </a:endParaRPr>
          </a:p>
        </p:txBody>
      </p:sp>
      <p:pic>
        <p:nvPicPr>
          <p:cNvPr id="12290" name="Inhaltsplatzhalter 5" descr="Label_RUB_WEISS-BLAU_srgb.jpg"/>
          <p:cNvPicPr>
            <a:picLocks noChangeAspect="1"/>
          </p:cNvPicPr>
          <p:nvPr/>
        </p:nvPicPr>
        <p:blipFill>
          <a:blip r:embed="rId5"/>
          <a:srcRect/>
          <a:stretch>
            <a:fillRect/>
          </a:stretch>
        </p:blipFill>
        <p:spPr bwMode="auto">
          <a:xfrm>
            <a:off x="8158163" y="0"/>
            <a:ext cx="1439862" cy="1439863"/>
          </a:xfrm>
          <a:prstGeom prst="rect">
            <a:avLst/>
          </a:prstGeom>
          <a:noFill/>
          <a:ln w="9525">
            <a:noFill/>
            <a:miter lim="800000"/>
            <a:headEnd/>
            <a:tailEnd/>
          </a:ln>
        </p:spPr>
      </p:pic>
      <p:sp>
        <p:nvSpPr>
          <p:cNvPr id="12291" name="Textfeld 12"/>
          <p:cNvSpPr txBox="1">
            <a:spLocks noChangeArrowheads="1"/>
          </p:cNvSpPr>
          <p:nvPr/>
        </p:nvSpPr>
        <p:spPr bwMode="auto">
          <a:xfrm>
            <a:off x="446087" y="865188"/>
            <a:ext cx="7712075" cy="4154984"/>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3560"/>
                </a:solidFill>
                <a:effectLst/>
                <a:uLnTx/>
                <a:uFillTx/>
                <a:latin typeface="RUB Scala MZ"/>
                <a:ea typeface="+mn-ea"/>
                <a:cs typeface="Arial" charset="0"/>
              </a:rPr>
              <a:t>Vorlesung: Vom Augsburger Religionsfrieden bis zum Ersten Weltkrieg </a:t>
            </a:r>
            <a:r>
              <a:rPr kumimoji="0" lang="de-DE" sz="3400" b="0" i="0" u="none" strike="noStrike" kern="1200" cap="none" spc="0" normalizeH="0" baseline="0" noProof="0" dirty="0">
                <a:ln>
                  <a:noFill/>
                </a:ln>
                <a:solidFill>
                  <a:srgbClr val="003560"/>
                </a:solidFill>
                <a:effectLst/>
                <a:uLnTx/>
                <a:uFillTx/>
                <a:latin typeface="RUB Scala MZ"/>
                <a:ea typeface="+mn-ea"/>
                <a:cs typeface="Arial" charset="0"/>
              </a:rPr>
              <a:t>(eLearning)</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3400" b="1" i="0" u="none" strike="noStrike" kern="1200" cap="none" spc="0" normalizeH="0" baseline="0" noProof="0" dirty="0">
                <a:ln>
                  <a:noFill/>
                </a:ln>
                <a:solidFill>
                  <a:srgbClr val="8DAE10"/>
                </a:solidFill>
                <a:effectLst/>
                <a:uLnTx/>
                <a:uFillTx/>
                <a:latin typeface="RUB Scala MZ"/>
                <a:ea typeface="+mn-ea"/>
                <a:cs typeface="Arial" charset="0"/>
              </a:rPr>
              <a:t>WS 2024/2025</a:t>
            </a:r>
          </a:p>
          <a:p>
            <a:pPr marL="0" marR="0" lvl="0" indent="0" algn="l" defTabSz="1008035" rtl="0" eaLnBrk="1" fontAlgn="auto" latinLnBrk="0" hangingPunct="1">
              <a:lnSpc>
                <a:spcPct val="100000"/>
              </a:lnSpc>
              <a:spcBef>
                <a:spcPts val="0"/>
              </a:spcBef>
              <a:spcAft>
                <a:spcPts val="0"/>
              </a:spcAft>
              <a:buClrTx/>
              <a:buSzTx/>
              <a:buFontTx/>
              <a:buNone/>
              <a:tabLst/>
              <a:defRPr/>
            </a:pPr>
            <a:endParaRPr lang="de-DE" sz="3400" b="1" dirty="0">
              <a:solidFill>
                <a:srgbClr val="8DAE10"/>
              </a:solidFill>
              <a:latin typeface="RUB Scala MZ"/>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endParaRPr kumimoji="0" lang="de-DE" sz="3400" b="1" i="0" u="none" strike="noStrike" kern="1200" cap="none" spc="0" normalizeH="0" baseline="0" noProof="0" dirty="0">
              <a:ln>
                <a:noFill/>
              </a:ln>
              <a:solidFill>
                <a:srgbClr val="8DAE10"/>
              </a:solidFill>
              <a:effectLst/>
              <a:uLnTx/>
              <a:uFillTx/>
              <a:latin typeface="RUB Scala MZ"/>
              <a:ea typeface="+mn-ea"/>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endParaRPr lang="de-DE" sz="3400" b="1" dirty="0">
              <a:solidFill>
                <a:srgbClr val="8DAE10"/>
              </a:solidFill>
              <a:latin typeface="RUB Scala MZ"/>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endParaRPr kumimoji="0" lang="de-DE" sz="3400" b="1" i="0" u="none" strike="noStrike" kern="1200" cap="none" spc="0" normalizeH="0" baseline="0" noProof="0" dirty="0">
              <a:ln>
                <a:noFill/>
              </a:ln>
              <a:solidFill>
                <a:srgbClr val="8DAE10"/>
              </a:solidFill>
              <a:effectLst/>
              <a:uLnTx/>
              <a:uFillTx/>
              <a:latin typeface="RUB Scala MZ"/>
              <a:ea typeface="+mn-ea"/>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r>
              <a:rPr lang="de-DE" sz="3400" b="1" dirty="0">
                <a:solidFill>
                  <a:srgbClr val="8DAE10"/>
                </a:solidFill>
                <a:latin typeface="RUB Scala MZ"/>
                <a:cs typeface="Arial" charset="0"/>
              </a:rPr>
              <a:t>Feedback</a:t>
            </a:r>
            <a:endParaRPr kumimoji="0" lang="de-DE" sz="3400" b="1" i="0" u="none" strike="noStrike" kern="1200" cap="none" spc="0" normalizeH="0" baseline="0" noProof="0" dirty="0">
              <a:ln>
                <a:noFill/>
              </a:ln>
              <a:solidFill>
                <a:srgbClr val="8DAE10"/>
              </a:solidFill>
              <a:effectLst/>
              <a:uLnTx/>
              <a:uFillTx/>
              <a:latin typeface="RUB Scala MZ"/>
              <a:ea typeface="+mn-ea"/>
              <a:cs typeface="Arial" charset="0"/>
            </a:endParaRPr>
          </a:p>
        </p:txBody>
      </p:sp>
      <p:pic>
        <p:nvPicPr>
          <p:cNvPr id="12292" name="Grafik 13" descr="Wortmarke_BLAU_srgb.jpg"/>
          <p:cNvPicPr>
            <a:picLocks noChangeAspect="1"/>
          </p:cNvPicPr>
          <p:nvPr/>
        </p:nvPicPr>
        <p:blipFill>
          <a:blip r:embed="rId6"/>
          <a:srcRect/>
          <a:stretch>
            <a:fillRect/>
          </a:stretch>
        </p:blipFill>
        <p:spPr bwMode="auto">
          <a:xfrm>
            <a:off x="485775" y="468313"/>
            <a:ext cx="2376488" cy="155575"/>
          </a:xfrm>
          <a:prstGeom prst="rect">
            <a:avLst/>
          </a:prstGeom>
          <a:noFill/>
          <a:ln w="9525">
            <a:noFill/>
            <a:miter lim="800000"/>
            <a:headEnd/>
            <a:tailEnd/>
          </a:ln>
        </p:spPr>
      </p:pic>
      <p:sp>
        <p:nvSpPr>
          <p:cNvPr id="12293" name="Textfeld 14"/>
          <p:cNvSpPr txBox="1">
            <a:spLocks noChangeArrowheads="1"/>
          </p:cNvSpPr>
          <p:nvPr/>
        </p:nvSpPr>
        <p:spPr bwMode="auto">
          <a:xfrm>
            <a:off x="446087" y="2836501"/>
            <a:ext cx="3533631" cy="830997"/>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3560"/>
                </a:solidFill>
                <a:effectLst/>
                <a:uLnTx/>
                <a:uFillTx/>
                <a:latin typeface="RUB Scala MZ"/>
                <a:ea typeface="+mn-ea"/>
                <a:cs typeface="Arial" charset="0"/>
              </a:rPr>
              <a:t>Evangelisch-Theologische Fakultät</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Prof. Dr. Ute Gause</a:t>
            </a:r>
          </a:p>
        </p:txBody>
      </p:sp>
      <p:pic>
        <p:nvPicPr>
          <p:cNvPr id="12294" name="Grafik 7" descr="Ordnung.JPG"/>
          <p:cNvPicPr>
            <a:picLocks noChangeAspect="1"/>
          </p:cNvPicPr>
          <p:nvPr/>
        </p:nvPicPr>
        <p:blipFill>
          <a:blip r:embed="rId7"/>
          <a:srcRect/>
          <a:stretch>
            <a:fillRect/>
          </a:stretch>
        </p:blipFill>
        <p:spPr bwMode="auto">
          <a:xfrm>
            <a:off x="4373562" y="1958975"/>
            <a:ext cx="5224463" cy="5554663"/>
          </a:xfrm>
          <a:prstGeom prst="rect">
            <a:avLst/>
          </a:prstGeom>
          <a:noFill/>
          <a:ln w="9525">
            <a:noFill/>
            <a:miter lim="800000"/>
            <a:headEnd/>
            <a:tailEnd/>
          </a:ln>
        </p:spPr>
      </p:pic>
      <p:sp>
        <p:nvSpPr>
          <p:cNvPr id="12295" name="Textfeld 9"/>
          <p:cNvSpPr txBox="1">
            <a:spLocks noChangeArrowheads="1"/>
          </p:cNvSpPr>
          <p:nvPr/>
        </p:nvSpPr>
        <p:spPr bwMode="auto">
          <a:xfrm>
            <a:off x="0" y="6805613"/>
            <a:ext cx="4054475" cy="708025"/>
          </a:xfrm>
          <a:prstGeom prst="rect">
            <a:avLst/>
          </a:prstGeom>
          <a:noFill/>
          <a:ln w="9525">
            <a:noFill/>
            <a:miter lim="800000"/>
            <a:headEnd/>
            <a:tailEnd/>
          </a:ln>
        </p:spPr>
        <p:txBody>
          <a:bodyPr>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000" b="0" i="1" u="none" strike="noStrike" kern="1200" cap="none" spc="0" normalizeH="0" baseline="0" noProof="0" dirty="0">
                <a:ln>
                  <a:noFill/>
                </a:ln>
                <a:solidFill>
                  <a:srgbClr val="003560"/>
                </a:solidFill>
                <a:effectLst/>
                <a:uLnTx/>
                <a:uFillTx/>
                <a:latin typeface="RUB Scala MZ"/>
                <a:ea typeface="+mn-ea"/>
                <a:cs typeface="+mn-cs"/>
              </a:rPr>
              <a:t>Titelblatt der Regensburger Hebammenordnung (1555</a:t>
            </a:r>
            <a:r>
              <a:rPr kumimoji="0" lang="de-DE" sz="2000" b="0" i="1" u="none" strike="noStrike" kern="1200" cap="none" spc="0" normalizeH="0" baseline="0" noProof="0" dirty="0">
                <a:ln>
                  <a:noFill/>
                </a:ln>
                <a:solidFill>
                  <a:prstClr val="black"/>
                </a:solidFill>
                <a:effectLst/>
                <a:uLnTx/>
                <a:uFillTx/>
                <a:latin typeface="RUB Scala MZ"/>
                <a:ea typeface="+mn-ea"/>
                <a:cs typeface="+mn-cs"/>
              </a:rPr>
              <a:t>)</a:t>
            </a:r>
            <a:endParaRPr kumimoji="0" lang="de-DE" sz="2000" b="0" i="0" u="none" strike="noStrike" kern="1200" cap="none" spc="0" normalizeH="0" baseline="0" noProof="0" dirty="0">
              <a:ln>
                <a:noFill/>
              </a:ln>
              <a:solidFill>
                <a:prstClr val="black"/>
              </a:solidFill>
              <a:effectLst/>
              <a:uLnTx/>
              <a:uFillTx/>
              <a:latin typeface="RUB Scala MZ"/>
              <a:ea typeface="+mn-ea"/>
              <a:cs typeface="+mn-cs"/>
            </a:endParaRPr>
          </a:p>
        </p:txBody>
      </p:sp>
      <p:pic>
        <p:nvPicPr>
          <p:cNvPr id="3" name="Sound aufgezeichnet">
            <a:hlinkClick r:id="" action="ppaction://media"/>
            <a:extLst>
              <a:ext uri="{FF2B5EF4-FFF2-40B4-BE49-F238E27FC236}">
                <a16:creationId xmlns:a16="http://schemas.microsoft.com/office/drawing/2014/main" id="{A07D9FD9-A734-EF49-AB1B-696FF458E53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62263" y="447730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2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marL="342900" indent="-342900" algn="just">
              <a:lnSpc>
                <a:spcPct val="150000"/>
              </a:lnSpc>
              <a:buFont typeface="Arial" panose="020B0604020202020204" pitchFamily="34" charset="0"/>
              <a:buChar char="•"/>
              <a:tabLst>
                <a:tab pos="406669" algn="l"/>
                <a:tab pos="406669" algn="l"/>
                <a:tab pos="406669" algn="l"/>
                <a:tab pos="406669" algn="l"/>
                <a:tab pos="406669" algn="l"/>
                <a:tab pos="406669" algn="l"/>
                <a:tab pos="406669" algn="l"/>
                <a:tab pos="406669" algn="l"/>
                <a:tab pos="406669" algn="l"/>
              </a:tabLst>
            </a:pPr>
            <a:r>
              <a:rPr lang="de-DE" sz="2000" b="1" dirty="0">
                <a:solidFill>
                  <a:srgbClr val="003460"/>
                </a:solidFill>
                <a:latin typeface="RUB Scala MZ"/>
                <a:cs typeface="Arial Bold"/>
              </a:rPr>
              <a:t>David Friedrich Strauß </a:t>
            </a:r>
            <a:r>
              <a:rPr lang="de-DE" sz="2000" dirty="0">
                <a:solidFill>
                  <a:srgbClr val="003460"/>
                </a:solidFill>
                <a:latin typeface="RUB Scala MZ"/>
                <a:cs typeface="Arial"/>
              </a:rPr>
              <a:t>revolutionierte in Folge die Position Hegels (der noch der</a:t>
            </a:r>
            <a:r>
              <a:rPr lang="de-DE" dirty="0">
                <a:solidFill>
                  <a:srgbClr val="000000"/>
                </a:solidFill>
                <a:latin typeface="RUB Scala MZ"/>
                <a:cs typeface="Arial"/>
              </a:rPr>
              <a:t> </a:t>
            </a:r>
            <a:r>
              <a:rPr lang="de-DE" sz="2000" dirty="0">
                <a:solidFill>
                  <a:srgbClr val="003460"/>
                </a:solidFill>
                <a:latin typeface="RUB Scala MZ"/>
                <a:cs typeface="Arial"/>
              </a:rPr>
              <a:t>Meinung gewesen war, dass die Person des historischen Jesus sowie sein Tod</a:t>
            </a:r>
            <a:r>
              <a:rPr lang="de-DE" dirty="0">
                <a:solidFill>
                  <a:srgbClr val="000000"/>
                </a:solidFill>
                <a:latin typeface="RUB Scala MZ"/>
                <a:cs typeface="Arial"/>
              </a:rPr>
              <a:t> </a:t>
            </a:r>
            <a:r>
              <a:rPr lang="de-DE" sz="2000" dirty="0">
                <a:solidFill>
                  <a:srgbClr val="003460"/>
                </a:solidFill>
                <a:latin typeface="RUB Scala MZ"/>
                <a:cs typeface="Arial"/>
              </a:rPr>
              <a:t>und seine Auferstehung für die Synthese von Gott und Mensch notwendig</a:t>
            </a:r>
            <a:r>
              <a:rPr lang="de-DE" dirty="0">
                <a:solidFill>
                  <a:srgbClr val="000000"/>
                </a:solidFill>
                <a:latin typeface="RUB Scala MZ"/>
                <a:cs typeface="Arial"/>
              </a:rPr>
              <a:t> </a:t>
            </a:r>
            <a:r>
              <a:rPr lang="de-DE" sz="2000" dirty="0">
                <a:solidFill>
                  <a:srgbClr val="003460"/>
                </a:solidFill>
                <a:latin typeface="RUB Scala MZ"/>
                <a:cs typeface="Arial"/>
              </a:rPr>
              <a:t>sind), indem er die Meinung vertrat, diese könne ganz unabhängig von der</a:t>
            </a:r>
            <a:r>
              <a:rPr lang="de-DE" dirty="0">
                <a:solidFill>
                  <a:srgbClr val="000000"/>
                </a:solidFill>
                <a:latin typeface="RUB Scala MZ"/>
                <a:cs typeface="Arial"/>
              </a:rPr>
              <a:t> </a:t>
            </a:r>
            <a:r>
              <a:rPr lang="de-DE" sz="2000" dirty="0">
                <a:solidFill>
                  <a:srgbClr val="003460"/>
                </a:solidFill>
                <a:latin typeface="RUB Scala MZ"/>
                <a:cs typeface="Arial"/>
              </a:rPr>
              <a:t>geschichtlichen Offenbarung Gottes in Jesus Christus vollzogen werden, allein</a:t>
            </a:r>
            <a:r>
              <a:rPr lang="de-DE" dirty="0">
                <a:solidFill>
                  <a:srgbClr val="000000"/>
                </a:solidFill>
                <a:latin typeface="RUB Scala MZ"/>
                <a:cs typeface="Arial"/>
              </a:rPr>
              <a:t> </a:t>
            </a:r>
            <a:r>
              <a:rPr lang="de-DE" sz="2000" dirty="0">
                <a:solidFill>
                  <a:srgbClr val="003460"/>
                </a:solidFill>
                <a:latin typeface="RUB Scala MZ"/>
                <a:cs typeface="Arial"/>
              </a:rPr>
              <a:t>durch die Idee der Gottmenschheit. D.h. die neutestamentlichen Berichte seien</a:t>
            </a:r>
            <a:r>
              <a:rPr lang="de-DE" dirty="0">
                <a:solidFill>
                  <a:srgbClr val="000000"/>
                </a:solidFill>
                <a:latin typeface="RUB Scala MZ"/>
                <a:cs typeface="Arial"/>
              </a:rPr>
              <a:t> </a:t>
            </a:r>
            <a:r>
              <a:rPr lang="de-DE" sz="2000" dirty="0">
                <a:solidFill>
                  <a:srgbClr val="003460"/>
                </a:solidFill>
                <a:latin typeface="RUB Scala MZ"/>
                <a:cs typeface="Arial"/>
              </a:rPr>
              <a:t>in einem idealen Sinne wahr: als Ausdruck einer auf die gesamte Menschheit</a:t>
            </a:r>
            <a:r>
              <a:rPr lang="de-DE" dirty="0">
                <a:solidFill>
                  <a:srgbClr val="000000"/>
                </a:solidFill>
                <a:latin typeface="RUB Scala MZ"/>
                <a:cs typeface="Arial"/>
              </a:rPr>
              <a:t> </a:t>
            </a:r>
            <a:r>
              <a:rPr lang="de-DE" sz="2000" dirty="0">
                <a:solidFill>
                  <a:srgbClr val="003460"/>
                </a:solidFill>
                <a:latin typeface="RUB Scala MZ"/>
                <a:cs typeface="Arial"/>
              </a:rPr>
              <a:t>zu beziehenden Verschmelzung des Göttlichen und Menschlichen.</a:t>
            </a:r>
            <a:endParaRPr lang="de-DE" dirty="0">
              <a:solidFill>
                <a:srgbClr val="000000"/>
              </a:solidFill>
              <a:latin typeface="RUB Scala MZ"/>
              <a:cs typeface="Arial"/>
            </a:endParaRPr>
          </a:p>
          <a:p>
            <a:pPr marL="342900" indent="-342900" algn="just">
              <a:lnSpc>
                <a:spcPct val="150000"/>
              </a:lnSpc>
              <a:buFont typeface="Arial" panose="020B0604020202020204" pitchFamily="34" charset="0"/>
              <a:buChar char="•"/>
              <a:tabLst>
                <a:tab pos="406669" algn="l"/>
                <a:tab pos="406669" algn="l"/>
                <a:tab pos="406669" algn="l"/>
                <a:tab pos="406669" algn="l"/>
                <a:tab pos="406669" algn="l"/>
                <a:tab pos="406669" algn="l"/>
                <a:tab pos="406669" algn="l"/>
                <a:tab pos="406669" algn="l"/>
                <a:tab pos="406669" algn="l"/>
              </a:tabLst>
            </a:pPr>
            <a:r>
              <a:rPr lang="de-DE" sz="2000" dirty="0">
                <a:solidFill>
                  <a:srgbClr val="003460"/>
                </a:solidFill>
                <a:latin typeface="RUB Scala MZ"/>
                <a:cs typeface="Arial"/>
              </a:rPr>
              <a:t>Dies eröffnete ihm den Weg zu einer radikalen Bibelkritik: Das Leben Jesu (1835):</a:t>
            </a:r>
            <a:r>
              <a:rPr lang="de-DE" dirty="0">
                <a:solidFill>
                  <a:srgbClr val="000000"/>
                </a:solidFill>
                <a:latin typeface="RUB Scala MZ"/>
                <a:cs typeface="Arial"/>
              </a:rPr>
              <a:t> </a:t>
            </a:r>
            <a:r>
              <a:rPr lang="de-DE" sz="2000" dirty="0">
                <a:solidFill>
                  <a:srgbClr val="003460"/>
                </a:solidFill>
                <a:latin typeface="RUB Scala MZ"/>
                <a:cs typeface="Arial"/>
              </a:rPr>
              <a:t>die Berichterstattung der Evangelisten sei zum Teil unglaubwürdig, zahlreiche</a:t>
            </a:r>
            <a:r>
              <a:rPr lang="de-DE" dirty="0">
                <a:solidFill>
                  <a:srgbClr val="000000"/>
                </a:solidFill>
                <a:latin typeface="RUB Scala MZ"/>
                <a:cs typeface="Arial"/>
              </a:rPr>
              <a:t> </a:t>
            </a:r>
            <a:r>
              <a:rPr lang="de-DE" sz="2000" dirty="0">
                <a:solidFill>
                  <a:srgbClr val="003460"/>
                </a:solidFill>
                <a:latin typeface="RUB Scala MZ"/>
                <a:cs typeface="Arial"/>
              </a:rPr>
              <a:t>Mythen seien um die historische Person Jesus herum entstanden.</a:t>
            </a:r>
          </a:p>
          <a:p>
            <a:pPr>
              <a:lnSpc>
                <a:spcPct val="150000"/>
              </a:lnSpc>
            </a:pPr>
            <a:endParaRPr lang="de-DE" sz="2000" dirty="0">
              <a:solidFill>
                <a:srgbClr val="000000"/>
              </a:solidFill>
              <a:latin typeface="RUB Scala MZ"/>
            </a:endParaRPr>
          </a:p>
          <a:p>
            <a:pPr marL="0" marR="0" lvl="0" indent="0" algn="l" defTabSz="914400" rtl="0" eaLnBrk="1" fontAlgn="auto" latinLnBrk="0" hangingPunct="1">
              <a:lnSpc>
                <a:spcPct val="150000"/>
              </a:lnSpc>
              <a:spcBef>
                <a:spcPts val="0"/>
              </a:spcBef>
              <a:spcAft>
                <a:spcPts val="0"/>
              </a:spcAft>
              <a:buClrTx/>
              <a:buSzTx/>
              <a:buFontTx/>
              <a:buNone/>
              <a:tabLst>
                <a:tab pos="406669" algn="l"/>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51907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marL="0" marR="0" lvl="0" indent="0" algn="just" defTabSz="914400" rtl="0" eaLnBrk="1" fontAlgn="auto" latinLnBrk="0" hangingPunct="1">
              <a:spcBef>
                <a:spcPts val="0"/>
              </a:spcBef>
              <a:spcAft>
                <a:spcPts val="0"/>
              </a:spcAft>
              <a:buClrTx/>
              <a:buSzTx/>
              <a:buFontTx/>
              <a:buNone/>
              <a:tabLst/>
              <a:defRPr/>
            </a:pPr>
            <a:r>
              <a:rPr kumimoji="0" lang="de-DE" b="1" i="0" u="none" strike="noStrike" kern="1200" cap="none" spc="0" normalizeH="0" baseline="0" noProof="0" dirty="0">
                <a:ln>
                  <a:noFill/>
                </a:ln>
                <a:solidFill>
                  <a:srgbClr val="003560"/>
                </a:solidFill>
                <a:effectLst/>
                <a:uLnTx/>
                <a:uFillTx/>
                <a:latin typeface="RUB Scala MZ"/>
                <a:cs typeface="Calibri Bold"/>
              </a:rPr>
              <a:t>David Friedrich Strauß, Das Leben Jesu, kritisch bearbeitet (1835)</a:t>
            </a:r>
            <a:endParaRPr kumimoji="0" lang="de-DE" b="0" i="0" u="none" strike="noStrike" kern="1200" cap="none" spc="0" normalizeH="0" baseline="0" noProof="0" dirty="0">
              <a:ln>
                <a:noFill/>
              </a:ln>
              <a:solidFill>
                <a:srgbClr val="003560"/>
              </a:solidFill>
              <a:effectLst/>
              <a:uLnTx/>
              <a:uFillTx/>
              <a:latin typeface="RUB Scala MZ"/>
            </a:endParaRPr>
          </a:p>
          <a:p>
            <a:pPr algn="just"/>
            <a:endParaRPr lang="de-DE" dirty="0">
              <a:solidFill>
                <a:srgbClr val="003560"/>
              </a:solidFill>
              <a:latin typeface="RUB Scala MZ"/>
              <a:cs typeface="Calibri"/>
            </a:endParaRPr>
          </a:p>
          <a:p>
            <a:pPr algn="just"/>
            <a:r>
              <a:rPr lang="de-DE" dirty="0">
                <a:solidFill>
                  <a:srgbClr val="003560"/>
                </a:solidFill>
                <a:latin typeface="RUB Scala MZ"/>
                <a:cs typeface="Calibri"/>
              </a:rPr>
              <a:t>„Ich glaube nicht, </a:t>
            </a:r>
            <a:r>
              <a:rPr lang="de-DE" dirty="0" err="1">
                <a:solidFill>
                  <a:srgbClr val="003560"/>
                </a:solidFill>
                <a:latin typeface="RUB Scala MZ"/>
                <a:cs typeface="Calibri"/>
              </a:rPr>
              <a:t>daß</a:t>
            </a:r>
            <a:r>
              <a:rPr lang="de-DE" dirty="0">
                <a:solidFill>
                  <a:srgbClr val="003560"/>
                </a:solidFill>
                <a:latin typeface="RUB Scala MZ"/>
                <a:cs typeface="Calibri"/>
              </a:rPr>
              <a:t> es so schlimm steht, wie schon behauptet worden ist, </a:t>
            </a:r>
            <a:r>
              <a:rPr lang="de-DE" dirty="0" err="1">
                <a:solidFill>
                  <a:srgbClr val="003560"/>
                </a:solidFill>
                <a:latin typeface="RUB Scala MZ"/>
                <a:cs typeface="Calibri"/>
              </a:rPr>
              <a:t>daß</a:t>
            </a:r>
            <a:r>
              <a:rPr lang="de-DE" dirty="0">
                <a:solidFill>
                  <a:srgbClr val="003560"/>
                </a:solidFill>
                <a:latin typeface="RUB Scala MZ"/>
                <a:cs typeface="Calibri"/>
              </a:rPr>
              <a:t> wir von keinem einzigen der Aussprüche, die in den Evangelien Jesu in den Mund gelegt werden, </a:t>
            </a:r>
            <a:r>
              <a:rPr lang="de-DE" dirty="0" err="1">
                <a:solidFill>
                  <a:srgbClr val="003560"/>
                </a:solidFill>
                <a:latin typeface="RUB Scala MZ"/>
                <a:cs typeface="Calibri"/>
              </a:rPr>
              <a:t>gewiß</a:t>
            </a:r>
            <a:r>
              <a:rPr lang="de-DE" dirty="0">
                <a:solidFill>
                  <a:srgbClr val="003560"/>
                </a:solidFill>
                <a:latin typeface="RUB Scala MZ"/>
                <a:cs typeface="Calibri"/>
              </a:rPr>
              <a:t> wissen können, ob er denselben wirklich getan hat. Ich glaube, </a:t>
            </a:r>
            <a:r>
              <a:rPr lang="de-DE" dirty="0" err="1">
                <a:solidFill>
                  <a:srgbClr val="003560"/>
                </a:solidFill>
                <a:latin typeface="RUB Scala MZ"/>
                <a:cs typeface="Calibri"/>
              </a:rPr>
              <a:t>daß</a:t>
            </a:r>
            <a:r>
              <a:rPr lang="de-DE" dirty="0">
                <a:solidFill>
                  <a:srgbClr val="003560"/>
                </a:solidFill>
                <a:latin typeface="RUB Scala MZ"/>
                <a:cs typeface="Calibri"/>
              </a:rPr>
              <a:t> es deren gibt, die wir mit aller der Wahrscheinlichkeit [...] Jesu zuschreiben dürfen, und habe oben die Zeichen bemerklich zu machen gesucht, woran wir solche erkennen können. Aber sehr weit erstreckt sich diese der </a:t>
            </a:r>
            <a:r>
              <a:rPr lang="de-DE" dirty="0" err="1">
                <a:solidFill>
                  <a:srgbClr val="003560"/>
                </a:solidFill>
                <a:latin typeface="RUB Scala MZ"/>
                <a:cs typeface="Calibri"/>
              </a:rPr>
              <a:t>Gewißheit</a:t>
            </a:r>
            <a:r>
              <a:rPr lang="de-DE" dirty="0">
                <a:solidFill>
                  <a:srgbClr val="003560"/>
                </a:solidFill>
                <a:latin typeface="RUB Scala MZ"/>
                <a:cs typeface="Calibri"/>
              </a:rPr>
              <a:t> nahekommende Wahrscheinlichkeit nicht, und mit den Taten und Begebenheiten des Lebens Jesu sieht es, seine Reise nach Jerusalem und sein Tod ausgenommen, noch übler aus. Weniges steht fest, und gerade von demjenigen, woran der Kirchenglaube sich vorzugsweise knüpft, dem Wunderbaren und Übermenschlichen in den Taten und Schicksalen Jesu, steht vielmehr fest, </a:t>
            </a:r>
            <a:r>
              <a:rPr lang="de-DE" dirty="0" err="1">
                <a:solidFill>
                  <a:srgbClr val="003560"/>
                </a:solidFill>
                <a:latin typeface="RUB Scala MZ"/>
                <a:cs typeface="Calibri"/>
              </a:rPr>
              <a:t>daß</a:t>
            </a:r>
            <a:r>
              <a:rPr lang="de-DE" dirty="0">
                <a:solidFill>
                  <a:srgbClr val="003560"/>
                </a:solidFill>
                <a:latin typeface="RUB Scala MZ"/>
                <a:cs typeface="Calibri"/>
              </a:rPr>
              <a:t> es nicht geschehen ist. </a:t>
            </a:r>
            <a:r>
              <a:rPr lang="de-DE" dirty="0" err="1">
                <a:solidFill>
                  <a:srgbClr val="003560"/>
                </a:solidFill>
                <a:latin typeface="RUB Scala MZ"/>
                <a:cs typeface="Calibri"/>
              </a:rPr>
              <a:t>Daß</a:t>
            </a:r>
            <a:r>
              <a:rPr lang="de-DE" dirty="0">
                <a:solidFill>
                  <a:srgbClr val="003560"/>
                </a:solidFill>
                <a:latin typeface="RUB Scala MZ"/>
                <a:cs typeface="Calibri"/>
              </a:rPr>
              <a:t> nun aber von dem Glauben an Dinge, von denen zum Teil </a:t>
            </a:r>
            <a:r>
              <a:rPr lang="de-DE" dirty="0" err="1">
                <a:solidFill>
                  <a:srgbClr val="003560"/>
                </a:solidFill>
                <a:latin typeface="RUB Scala MZ"/>
                <a:cs typeface="Calibri"/>
              </a:rPr>
              <a:t>gewiß</a:t>
            </a:r>
            <a:r>
              <a:rPr lang="de-DE" dirty="0">
                <a:solidFill>
                  <a:srgbClr val="003560"/>
                </a:solidFill>
                <a:latin typeface="RUB Scala MZ"/>
                <a:cs typeface="Calibri"/>
              </a:rPr>
              <a:t> ist, </a:t>
            </a:r>
            <a:r>
              <a:rPr lang="de-DE" dirty="0" err="1">
                <a:solidFill>
                  <a:srgbClr val="003560"/>
                </a:solidFill>
                <a:latin typeface="RUB Scala MZ"/>
                <a:cs typeface="Calibri"/>
              </a:rPr>
              <a:t>daß</a:t>
            </a:r>
            <a:r>
              <a:rPr lang="de-DE" dirty="0">
                <a:solidFill>
                  <a:srgbClr val="003560"/>
                </a:solidFill>
                <a:latin typeface="RUB Scala MZ"/>
                <a:cs typeface="Calibri"/>
              </a:rPr>
              <a:t> sie nicht geschehen sind, zum Teil </a:t>
            </a:r>
            <a:r>
              <a:rPr lang="de-DE" dirty="0" err="1">
                <a:solidFill>
                  <a:srgbClr val="003560"/>
                </a:solidFill>
                <a:latin typeface="RUB Scala MZ"/>
                <a:cs typeface="Calibri"/>
              </a:rPr>
              <a:t>ungewiß</a:t>
            </a:r>
            <a:r>
              <a:rPr lang="de-DE" dirty="0">
                <a:solidFill>
                  <a:srgbClr val="003560"/>
                </a:solidFill>
                <a:latin typeface="RUB Scala MZ"/>
                <a:cs typeface="Calibri"/>
              </a:rPr>
              <a:t>, ob sie geschehen sind, und nur zum geringsten Teil außer Zweifel, </a:t>
            </a:r>
            <a:r>
              <a:rPr lang="de-DE" dirty="0" err="1">
                <a:solidFill>
                  <a:srgbClr val="003560"/>
                </a:solidFill>
                <a:latin typeface="RUB Scala MZ"/>
                <a:cs typeface="Calibri"/>
              </a:rPr>
              <a:t>daß</a:t>
            </a:r>
            <a:r>
              <a:rPr lang="de-DE" dirty="0">
                <a:solidFill>
                  <a:srgbClr val="003560"/>
                </a:solidFill>
                <a:latin typeface="RUB Scala MZ"/>
                <a:cs typeface="Calibri"/>
              </a:rPr>
              <a:t> sie geschehen sind, </a:t>
            </a:r>
            <a:r>
              <a:rPr lang="de-DE" dirty="0" err="1">
                <a:solidFill>
                  <a:srgbClr val="003560"/>
                </a:solidFill>
                <a:latin typeface="RUB Scala MZ"/>
                <a:cs typeface="Calibri"/>
              </a:rPr>
              <a:t>daß</a:t>
            </a:r>
            <a:r>
              <a:rPr lang="de-DE" dirty="0">
                <a:solidFill>
                  <a:srgbClr val="003560"/>
                </a:solidFill>
                <a:latin typeface="RUB Scala MZ"/>
                <a:cs typeface="Calibri"/>
              </a:rPr>
              <a:t> von dem Glauben an dergleichen Dinge des Menschen Seligkeit abhängen sollte, ist so ungereimt, </a:t>
            </a:r>
            <a:r>
              <a:rPr lang="de-DE" dirty="0" err="1">
                <a:solidFill>
                  <a:srgbClr val="003560"/>
                </a:solidFill>
                <a:latin typeface="RUB Scala MZ"/>
                <a:cs typeface="Calibri"/>
              </a:rPr>
              <a:t>daß</a:t>
            </a:r>
            <a:r>
              <a:rPr lang="de-DE" dirty="0">
                <a:solidFill>
                  <a:srgbClr val="003560"/>
                </a:solidFill>
                <a:latin typeface="RUB Scala MZ"/>
                <a:cs typeface="Calibri"/>
              </a:rPr>
              <a:t> es heutzutage keiner Widerlegung mehr bedarf.</a:t>
            </a:r>
          </a:p>
          <a:p>
            <a:pPr algn="just"/>
            <a:endParaRPr lang="en-CA" dirty="0">
              <a:solidFill>
                <a:schemeClr val="tx2"/>
              </a:solidFill>
              <a:latin typeface="RUB Scala MZ"/>
            </a:endParaRPr>
          </a:p>
          <a:p>
            <a:pPr marL="0" marR="0" lvl="0" indent="0" algn="just" defTabSz="914400" rtl="0" eaLnBrk="1" fontAlgn="auto" latinLnBrk="0" hangingPunct="1">
              <a:spcBef>
                <a:spcPts val="0"/>
              </a:spcBef>
              <a:spcAft>
                <a:spcPts val="0"/>
              </a:spcAft>
              <a:buClrTx/>
              <a:buSzTx/>
              <a:buFontTx/>
              <a:buNone/>
              <a:tabLst>
                <a:tab pos="406669" algn="l"/>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20370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algn="just"/>
            <a:r>
              <a:rPr lang="de-DE" sz="2000" dirty="0">
                <a:solidFill>
                  <a:schemeClr val="tx2"/>
                </a:solidFill>
                <a:latin typeface="Calibri"/>
                <a:cs typeface="Calibri"/>
              </a:rPr>
              <a:t>Nein, die Seligkeit des Menschen, oder verständiger gesprochen, die Möglichkeit, </a:t>
            </a:r>
            <a:r>
              <a:rPr lang="de-DE" sz="2000" dirty="0" err="1">
                <a:solidFill>
                  <a:schemeClr val="tx2"/>
                </a:solidFill>
                <a:latin typeface="Calibri"/>
                <a:cs typeface="Calibri"/>
              </a:rPr>
              <a:t>daß</a:t>
            </a:r>
            <a:r>
              <a:rPr lang="de-DE" sz="2000" dirty="0">
                <a:solidFill>
                  <a:schemeClr val="tx2"/>
                </a:solidFill>
                <a:latin typeface="Calibri"/>
                <a:cs typeface="Calibri"/>
              </a:rPr>
              <a:t> er</a:t>
            </a:r>
            <a:r>
              <a:rPr lang="de-DE" dirty="0">
                <a:solidFill>
                  <a:schemeClr val="tx2"/>
                </a:solidFill>
                <a:latin typeface="Times New Roman"/>
                <a:cs typeface="Calibri"/>
              </a:rPr>
              <a:t> </a:t>
            </a:r>
            <a:r>
              <a:rPr lang="de-DE" sz="2000" dirty="0">
                <a:solidFill>
                  <a:schemeClr val="tx2"/>
                </a:solidFill>
                <a:latin typeface="Calibri"/>
                <a:cs typeface="Calibri"/>
              </a:rPr>
              <a:t>seine Bestimmung erfülle, die ihm eingepflanzten Kräfte entwickle, und damit auch des</a:t>
            </a:r>
            <a:r>
              <a:rPr lang="de-DE" dirty="0">
                <a:solidFill>
                  <a:schemeClr val="tx2"/>
                </a:solidFill>
                <a:latin typeface="Times New Roman"/>
                <a:cs typeface="Calibri"/>
              </a:rPr>
              <a:t> </a:t>
            </a:r>
            <a:r>
              <a:rPr lang="de-DE" sz="2000" dirty="0">
                <a:solidFill>
                  <a:schemeClr val="tx2"/>
                </a:solidFill>
                <a:latin typeface="Calibri"/>
                <a:cs typeface="Calibri"/>
              </a:rPr>
              <a:t>entsprechenden Maßes von Wohlsein teilhaftig werde, sie kann – darin behält der alte</a:t>
            </a:r>
            <a:r>
              <a:rPr lang="de-DE" dirty="0">
                <a:solidFill>
                  <a:schemeClr val="tx2"/>
                </a:solidFill>
                <a:latin typeface="Times New Roman"/>
                <a:cs typeface="Calibri"/>
              </a:rPr>
              <a:t> </a:t>
            </a:r>
            <a:r>
              <a:rPr lang="de-DE" sz="2000" dirty="0" err="1">
                <a:solidFill>
                  <a:schemeClr val="tx2"/>
                </a:solidFill>
                <a:latin typeface="Calibri"/>
                <a:cs typeface="Calibri"/>
              </a:rPr>
              <a:t>Reimarus</a:t>
            </a:r>
            <a:r>
              <a:rPr lang="de-DE" sz="2000" dirty="0">
                <a:solidFill>
                  <a:schemeClr val="tx2"/>
                </a:solidFill>
                <a:latin typeface="Calibri"/>
                <a:cs typeface="Calibri"/>
              </a:rPr>
              <a:t> ewig recht – sie kann unmöglich an der Anerkenntnis von Tatsachen hängen, über</a:t>
            </a:r>
            <a:r>
              <a:rPr lang="de-DE" dirty="0">
                <a:solidFill>
                  <a:schemeClr val="tx2"/>
                </a:solidFill>
                <a:latin typeface="Times New Roman"/>
                <a:cs typeface="Calibri"/>
              </a:rPr>
              <a:t> </a:t>
            </a:r>
            <a:r>
              <a:rPr lang="de-DE" sz="2000" dirty="0">
                <a:solidFill>
                  <a:schemeClr val="tx2"/>
                </a:solidFill>
                <a:latin typeface="Calibri"/>
                <a:cs typeface="Calibri"/>
              </a:rPr>
              <a:t>welche unter Tausenden kaum einer eine gründliche Untersuchung anzustellen, und</a:t>
            </a:r>
            <a:r>
              <a:rPr lang="de-DE" dirty="0">
                <a:solidFill>
                  <a:schemeClr val="tx2"/>
                </a:solidFill>
                <a:latin typeface="Times New Roman"/>
                <a:cs typeface="Calibri"/>
              </a:rPr>
              <a:t> </a:t>
            </a:r>
            <a:r>
              <a:rPr lang="de-DE" sz="2000" dirty="0">
                <a:solidFill>
                  <a:schemeClr val="tx2"/>
                </a:solidFill>
                <a:latin typeface="Calibri"/>
                <a:cs typeface="Calibri"/>
              </a:rPr>
              <a:t>schließlich auch dieser zu keinem sichern Ergebnis zu kommen imstande ist. Sondern, so</a:t>
            </a:r>
            <a:r>
              <a:rPr lang="de-DE" dirty="0">
                <a:solidFill>
                  <a:schemeClr val="tx2"/>
                </a:solidFill>
                <a:latin typeface="Times New Roman"/>
                <a:cs typeface="Calibri"/>
              </a:rPr>
              <a:t> </a:t>
            </a:r>
            <a:r>
              <a:rPr lang="de-DE" sz="2000" dirty="0" err="1">
                <a:solidFill>
                  <a:schemeClr val="tx2"/>
                </a:solidFill>
                <a:latin typeface="Calibri"/>
                <a:cs typeface="Calibri"/>
              </a:rPr>
              <a:t>gewiß</a:t>
            </a:r>
            <a:r>
              <a:rPr lang="de-DE" sz="2000" dirty="0">
                <a:solidFill>
                  <a:schemeClr val="tx2"/>
                </a:solidFill>
                <a:latin typeface="Calibri"/>
                <a:cs typeface="Calibri"/>
              </a:rPr>
              <a:t> die menschliche Bestimmung eine allgemein und jedem erreichbare ist, müssen auch</a:t>
            </a:r>
            <a:r>
              <a:rPr lang="de-DE" dirty="0">
                <a:solidFill>
                  <a:schemeClr val="tx2"/>
                </a:solidFill>
                <a:latin typeface="Times New Roman"/>
                <a:cs typeface="Calibri"/>
              </a:rPr>
              <a:t> </a:t>
            </a:r>
            <a:r>
              <a:rPr lang="de-DE" sz="2000" dirty="0">
                <a:solidFill>
                  <a:schemeClr val="tx2"/>
                </a:solidFill>
                <a:latin typeface="Calibri"/>
                <a:cs typeface="Calibri"/>
              </a:rPr>
              <a:t>die Bedingungen, sie zu erreichen, d.h. außer und vor dem Willen, der sich nach dem Ziel in</a:t>
            </a:r>
            <a:r>
              <a:rPr lang="de-DE" dirty="0">
                <a:solidFill>
                  <a:schemeClr val="tx2"/>
                </a:solidFill>
                <a:latin typeface="Times New Roman"/>
                <a:cs typeface="Calibri"/>
              </a:rPr>
              <a:t> </a:t>
            </a:r>
            <a:r>
              <a:rPr lang="de-DE" sz="2000" dirty="0">
                <a:solidFill>
                  <a:schemeClr val="tx2"/>
                </a:solidFill>
                <a:latin typeface="Calibri"/>
                <a:cs typeface="Calibri"/>
              </a:rPr>
              <a:t>Bewegung setzt, die Erkenntnis dieses Zieles selbst, jedem Menschen gegeben, sie darf nicht</a:t>
            </a:r>
            <a:r>
              <a:rPr lang="de-DE" dirty="0">
                <a:solidFill>
                  <a:schemeClr val="tx2"/>
                </a:solidFill>
                <a:latin typeface="Times New Roman"/>
                <a:cs typeface="Calibri"/>
              </a:rPr>
              <a:t> </a:t>
            </a:r>
            <a:r>
              <a:rPr lang="de-DE" sz="2000" dirty="0">
                <a:solidFill>
                  <a:schemeClr val="tx2"/>
                </a:solidFill>
                <a:latin typeface="Calibri"/>
                <a:cs typeface="Calibri"/>
              </a:rPr>
              <a:t>eine zufällige, von außen kommende Geschichtskenntnis, sondern </a:t>
            </a:r>
            <a:r>
              <a:rPr lang="de-DE" sz="2000" dirty="0" err="1">
                <a:solidFill>
                  <a:schemeClr val="tx2"/>
                </a:solidFill>
                <a:latin typeface="Calibri"/>
                <a:cs typeface="Calibri"/>
              </a:rPr>
              <a:t>muß</a:t>
            </a:r>
            <a:r>
              <a:rPr lang="de-DE" sz="2000" dirty="0">
                <a:solidFill>
                  <a:schemeClr val="tx2"/>
                </a:solidFill>
                <a:latin typeface="Calibri"/>
                <a:cs typeface="Calibri"/>
              </a:rPr>
              <a:t> eine notwendige</a:t>
            </a:r>
            <a:r>
              <a:rPr lang="de-DE" dirty="0">
                <a:solidFill>
                  <a:schemeClr val="tx2"/>
                </a:solidFill>
                <a:latin typeface="Times New Roman"/>
                <a:cs typeface="Calibri"/>
              </a:rPr>
              <a:t> </a:t>
            </a:r>
            <a:r>
              <a:rPr lang="de-DE" sz="2000" dirty="0">
                <a:solidFill>
                  <a:schemeClr val="tx2"/>
                </a:solidFill>
                <a:latin typeface="Calibri"/>
                <a:cs typeface="Calibri"/>
              </a:rPr>
              <a:t>Vernunfterkenntnis sein, die jeder in sich selber finden kann. Das will jener tiefsinnige</a:t>
            </a:r>
            <a:r>
              <a:rPr lang="de-DE" dirty="0">
                <a:solidFill>
                  <a:schemeClr val="tx2"/>
                </a:solidFill>
                <a:latin typeface="Times New Roman"/>
                <a:cs typeface="Calibri"/>
              </a:rPr>
              <a:t> </a:t>
            </a:r>
            <a:r>
              <a:rPr lang="de-DE" sz="2000" dirty="0">
                <a:solidFill>
                  <a:schemeClr val="tx2"/>
                </a:solidFill>
                <a:latin typeface="Calibri"/>
                <a:cs typeface="Calibri"/>
              </a:rPr>
              <a:t>Ausspruch von Spinoza sagen, zur Seligkeit sei es nicht allewege nötig, Christum nach dem</a:t>
            </a:r>
            <a:r>
              <a:rPr lang="de-DE" dirty="0">
                <a:solidFill>
                  <a:schemeClr val="tx2"/>
                </a:solidFill>
                <a:latin typeface="Times New Roman"/>
                <a:cs typeface="Calibri"/>
              </a:rPr>
              <a:t> </a:t>
            </a:r>
            <a:r>
              <a:rPr lang="de-DE" sz="2000" dirty="0">
                <a:solidFill>
                  <a:schemeClr val="tx2"/>
                </a:solidFill>
                <a:latin typeface="Calibri"/>
                <a:cs typeface="Calibri"/>
              </a:rPr>
              <a:t>Fleisch zu erkennen; aber mit jenem ewigen Sohn Gottes, nämlich der göttlichen Weisheit,</a:t>
            </a:r>
            <a:r>
              <a:rPr lang="de-DE" dirty="0">
                <a:solidFill>
                  <a:schemeClr val="tx2"/>
                </a:solidFill>
                <a:latin typeface="Times New Roman"/>
                <a:cs typeface="Calibri"/>
              </a:rPr>
              <a:t> </a:t>
            </a:r>
            <a:r>
              <a:rPr lang="de-DE" sz="2000" dirty="0">
                <a:solidFill>
                  <a:schemeClr val="tx2"/>
                </a:solidFill>
                <a:latin typeface="Calibri"/>
                <a:cs typeface="Calibri"/>
              </a:rPr>
              <a:t>die in allen Dingen, besonders im menschlichen Gemüte zur Erscheinung komme, und in</a:t>
            </a:r>
            <a:r>
              <a:rPr lang="de-DE" dirty="0">
                <a:solidFill>
                  <a:schemeClr val="tx2"/>
                </a:solidFill>
                <a:latin typeface="Times New Roman"/>
                <a:cs typeface="Calibri"/>
              </a:rPr>
              <a:t> </a:t>
            </a:r>
            <a:r>
              <a:rPr lang="de-DE" sz="2000" dirty="0">
                <a:solidFill>
                  <a:schemeClr val="tx2"/>
                </a:solidFill>
                <a:latin typeface="Calibri"/>
                <a:cs typeface="Calibri"/>
              </a:rPr>
              <a:t>ausgezeichneter Weise in Jesus Christus in Erscheinung gekommen sei, verhalte es sich</a:t>
            </a:r>
            <a:r>
              <a:rPr lang="de-DE" dirty="0">
                <a:solidFill>
                  <a:schemeClr val="tx2"/>
                </a:solidFill>
                <a:latin typeface="Times New Roman"/>
                <a:cs typeface="Calibri"/>
              </a:rPr>
              <a:t> </a:t>
            </a:r>
            <a:r>
              <a:rPr lang="de-DE" sz="2000" dirty="0">
                <a:solidFill>
                  <a:schemeClr val="tx2"/>
                </a:solidFill>
                <a:latin typeface="Calibri"/>
                <a:cs typeface="Calibri"/>
              </a:rPr>
              <a:t>anders: ohne diese könne allerdings niemand zur Seligkeit gelangen, weil sie allein lehre, was</a:t>
            </a:r>
            <a:r>
              <a:rPr lang="de-DE" dirty="0">
                <a:solidFill>
                  <a:schemeClr val="tx2"/>
                </a:solidFill>
                <a:latin typeface="Times New Roman"/>
                <a:cs typeface="Calibri"/>
              </a:rPr>
              <a:t> </a:t>
            </a:r>
            <a:r>
              <a:rPr lang="de-DE" sz="2000" dirty="0">
                <a:solidFill>
                  <a:schemeClr val="tx2"/>
                </a:solidFill>
                <a:latin typeface="Calibri"/>
                <a:cs typeface="Calibri"/>
              </a:rPr>
              <a:t>wahr und falsch, gut und böse sei.</a:t>
            </a:r>
          </a:p>
          <a:p>
            <a:pPr algn="just">
              <a:lnSpc>
                <a:spcPts val="2119"/>
              </a:lnSpc>
            </a:pPr>
            <a:endParaRPr lang="de-DE" sz="2000" dirty="0">
              <a:solidFill>
                <a:srgbClr val="000000"/>
              </a:solidFill>
            </a:endParaRPr>
          </a:p>
          <a:p>
            <a:pPr marL="0" marR="0" lvl="0" indent="0" algn="just" defTabSz="914400" rtl="0" eaLnBrk="1" fontAlgn="auto" latinLnBrk="0" hangingPunct="1">
              <a:lnSpc>
                <a:spcPct val="150000"/>
              </a:lnSpc>
              <a:spcBef>
                <a:spcPts val="0"/>
              </a:spcBef>
              <a:spcAft>
                <a:spcPts val="0"/>
              </a:spcAft>
              <a:buClrTx/>
              <a:buSzTx/>
              <a:buFontTx/>
              <a:buNone/>
              <a:tabLst>
                <a:tab pos="406669" algn="l"/>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14884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algn="just"/>
            <a:r>
              <a:rPr lang="de-DE" sz="2000" dirty="0">
                <a:solidFill>
                  <a:schemeClr val="tx2"/>
                </a:solidFill>
                <a:latin typeface="RUB Scala MZ"/>
                <a:cs typeface="Calibri"/>
              </a:rPr>
              <a:t>Wie Spinoza, so unterschied auch Kant von der geschichtlichen Person Jesu das in der</a:t>
            </a:r>
          </a:p>
          <a:p>
            <a:pPr algn="just"/>
            <a:r>
              <a:rPr lang="de-DE" sz="2000" dirty="0">
                <a:solidFill>
                  <a:schemeClr val="tx2"/>
                </a:solidFill>
                <a:latin typeface="RUB Scala MZ"/>
                <a:cs typeface="Calibri"/>
              </a:rPr>
              <a:t>Menschlichen Vernunft liegende Ideal der gottwohlgefälligen Menschheit, oder der sittlichen</a:t>
            </a:r>
            <a:r>
              <a:rPr lang="de-DE" dirty="0">
                <a:solidFill>
                  <a:schemeClr val="tx2"/>
                </a:solidFill>
                <a:latin typeface="RUB Scala MZ"/>
                <a:cs typeface="Calibri"/>
              </a:rPr>
              <a:t> </a:t>
            </a:r>
            <a:r>
              <a:rPr lang="de-DE" sz="2000" dirty="0">
                <a:solidFill>
                  <a:schemeClr val="tx2"/>
                </a:solidFill>
                <a:latin typeface="RUB Scala MZ"/>
                <a:cs typeface="Calibri"/>
              </a:rPr>
              <a:t>Gesinnung in ihrer ganzen Lauterkeit, wie sie einem von Bedürfnissen und Neigungen</a:t>
            </a:r>
            <a:r>
              <a:rPr lang="de-DE" dirty="0">
                <a:solidFill>
                  <a:schemeClr val="tx2"/>
                </a:solidFill>
                <a:latin typeface="RUB Scala MZ"/>
                <a:cs typeface="Calibri"/>
              </a:rPr>
              <a:t> </a:t>
            </a:r>
            <a:r>
              <a:rPr lang="de-DE" sz="2000" dirty="0">
                <a:solidFill>
                  <a:schemeClr val="tx2"/>
                </a:solidFill>
                <a:latin typeface="RUB Scala MZ"/>
                <a:cs typeface="Calibri"/>
              </a:rPr>
              <a:t>abhängigen Weltwesen möglich ist. [...]</a:t>
            </a:r>
          </a:p>
          <a:p>
            <a:pPr>
              <a:lnSpc>
                <a:spcPct val="150000"/>
              </a:lnSpc>
            </a:pPr>
            <a:endParaRPr lang="de-DE" sz="2000" dirty="0">
              <a:solidFill>
                <a:srgbClr val="000000"/>
              </a:solidFill>
              <a:latin typeface="RUB Scala MZ"/>
            </a:endParaRPr>
          </a:p>
          <a:p>
            <a:pPr algn="just">
              <a:lnSpc>
                <a:spcPct val="150000"/>
              </a:lnSpc>
            </a:pPr>
            <a:r>
              <a:rPr lang="de-DE" sz="2000" dirty="0">
                <a:solidFill>
                  <a:schemeClr val="tx2"/>
                </a:solidFill>
                <a:latin typeface="RUB Scala MZ"/>
                <a:cs typeface="Calibri"/>
              </a:rPr>
              <a:t>Diese Unterscheidung des historischen Christus von dem idealen, d.h. dem in der</a:t>
            </a:r>
            <a:endParaRPr lang="de-DE" sz="2000" dirty="0">
              <a:solidFill>
                <a:srgbClr val="000000"/>
              </a:solidFill>
              <a:latin typeface="RUB Scala MZ"/>
            </a:endParaRPr>
          </a:p>
          <a:p>
            <a:pPr algn="just">
              <a:lnSpc>
                <a:spcPct val="150000"/>
              </a:lnSpc>
            </a:pPr>
            <a:r>
              <a:rPr lang="de-DE" sz="2000" dirty="0">
                <a:solidFill>
                  <a:schemeClr val="tx2"/>
                </a:solidFill>
                <a:latin typeface="RUB Scala MZ"/>
                <a:cs typeface="Calibri"/>
              </a:rPr>
              <a:t>menschlichen Vernunft liegenden Urbilde des Menschen wie er sein soll, und die</a:t>
            </a:r>
            <a:endParaRPr lang="de-DE" sz="2000" dirty="0">
              <a:solidFill>
                <a:srgbClr val="000000"/>
              </a:solidFill>
              <a:latin typeface="RUB Scala MZ"/>
            </a:endParaRPr>
          </a:p>
          <a:p>
            <a:pPr algn="just">
              <a:lnSpc>
                <a:spcPct val="150000"/>
              </a:lnSpc>
            </a:pPr>
            <a:r>
              <a:rPr lang="de-DE" sz="2000" dirty="0">
                <a:solidFill>
                  <a:schemeClr val="tx2"/>
                </a:solidFill>
                <a:latin typeface="RUB Scala MZ"/>
                <a:cs typeface="Calibri"/>
              </a:rPr>
              <a:t>Übertragung des seligmachenden Glaubens von dem ersteren auf das letztere, ist das</a:t>
            </a:r>
            <a:br>
              <a:rPr lang="de-DE" sz="2000" dirty="0">
                <a:solidFill>
                  <a:schemeClr val="tx2"/>
                </a:solidFill>
                <a:latin typeface="RUB Scala MZ"/>
              </a:rPr>
            </a:br>
            <a:r>
              <a:rPr lang="de-DE" sz="2000" dirty="0">
                <a:solidFill>
                  <a:schemeClr val="tx2"/>
                </a:solidFill>
                <a:latin typeface="RUB Scala MZ"/>
                <a:cs typeface="Calibri"/>
              </a:rPr>
              <a:t>unabweisliche Ergebnis der neueren Geistesentwicklung; es ist die Fortbildung der</a:t>
            </a:r>
            <a:br>
              <a:rPr lang="de-DE" sz="2000" dirty="0">
                <a:solidFill>
                  <a:schemeClr val="tx2"/>
                </a:solidFill>
                <a:latin typeface="RUB Scala MZ"/>
              </a:rPr>
            </a:br>
            <a:r>
              <a:rPr lang="de-DE" sz="2000" dirty="0">
                <a:solidFill>
                  <a:schemeClr val="tx2"/>
                </a:solidFill>
                <a:latin typeface="RUB Scala MZ"/>
                <a:cs typeface="Calibri"/>
              </a:rPr>
              <a:t>Christusreligion zur Humanitätsreligion, worauf alle edleren Bestrebungen dieser Zeit</a:t>
            </a:r>
            <a:br>
              <a:rPr lang="de-DE" sz="2000" dirty="0">
                <a:solidFill>
                  <a:schemeClr val="tx2"/>
                </a:solidFill>
                <a:latin typeface="RUB Scala MZ"/>
              </a:rPr>
            </a:br>
            <a:r>
              <a:rPr lang="de-DE" sz="2000" dirty="0">
                <a:solidFill>
                  <a:schemeClr val="tx2"/>
                </a:solidFill>
                <a:latin typeface="RUB Scala MZ"/>
                <a:cs typeface="Calibri"/>
              </a:rPr>
              <a:t>gerichtet sind.</a:t>
            </a:r>
            <a:endParaRPr lang="de-DE" sz="2000" dirty="0">
              <a:solidFill>
                <a:srgbClr val="000000"/>
              </a:solidFill>
              <a:latin typeface="RUB Scala MZ"/>
            </a:endParaRPr>
          </a:p>
          <a:p>
            <a:pPr>
              <a:lnSpc>
                <a:spcPct val="150000"/>
              </a:lnSpc>
            </a:pPr>
            <a:r>
              <a:rPr lang="de-DE" sz="1400" dirty="0">
                <a:solidFill>
                  <a:schemeClr val="tx2"/>
                </a:solidFill>
                <a:latin typeface="RUB Scala MZ"/>
                <a:cs typeface="Calibri"/>
              </a:rPr>
              <a:t>Aus: David Friedrich Strauß, Das Leben Jesu, 1835</a:t>
            </a:r>
            <a:endParaRPr lang="de-DE" sz="1400" dirty="0">
              <a:solidFill>
                <a:srgbClr val="000000"/>
              </a:solidFill>
              <a:latin typeface="RUB Scala MZ"/>
            </a:endParaRPr>
          </a:p>
          <a:p>
            <a:pPr>
              <a:lnSpc>
                <a:spcPct val="150000"/>
              </a:lnSpc>
            </a:pPr>
            <a:r>
              <a:rPr lang="de-DE" sz="1400" dirty="0">
                <a:solidFill>
                  <a:srgbClr val="003460"/>
                </a:solidFill>
                <a:latin typeface="RUB Scala MZ"/>
                <a:cs typeface="Arial"/>
              </a:rPr>
              <a:t>Literatur: </a:t>
            </a:r>
            <a:r>
              <a:rPr lang="de-DE" sz="1400" dirty="0">
                <a:solidFill>
                  <a:srgbClr val="003460"/>
                </a:solidFill>
                <a:latin typeface="RUB Scala MZ"/>
                <a:cs typeface="Calibri"/>
              </a:rPr>
              <a:t>W. Zager, Liberale Exegese des Neuen Testaments. David Friedrich Strauß. William</a:t>
            </a:r>
            <a:r>
              <a:rPr lang="de-DE" sz="1400" dirty="0">
                <a:solidFill>
                  <a:srgbClr val="000000"/>
                </a:solidFill>
                <a:latin typeface="RUB Scala MZ"/>
                <a:cs typeface="Calibri"/>
              </a:rPr>
              <a:t> </a:t>
            </a:r>
            <a:r>
              <a:rPr lang="de-DE" sz="1400" dirty="0">
                <a:solidFill>
                  <a:srgbClr val="003460"/>
                </a:solidFill>
                <a:latin typeface="RUB Scala MZ"/>
                <a:cs typeface="Calibri"/>
              </a:rPr>
              <a:t>Wrede. Albert Schweitzer. Rudolf Bultmann, Neukirchen/Vluyn 2004</a:t>
            </a:r>
          </a:p>
          <a:p>
            <a:pPr>
              <a:lnSpc>
                <a:spcPct val="150000"/>
              </a:lnSpc>
            </a:pPr>
            <a:endParaRPr lang="de-DE" sz="1400" dirty="0">
              <a:solidFill>
                <a:srgbClr val="000000"/>
              </a:solidFill>
              <a:latin typeface="RUB Scala MZ"/>
            </a:endParaRPr>
          </a:p>
          <a:p>
            <a:pPr marL="0" marR="0" lvl="0" indent="0" algn="just" defTabSz="914400" rtl="0" eaLnBrk="1" fontAlgn="auto" latinLnBrk="0" hangingPunct="1">
              <a:lnSpc>
                <a:spcPct val="150000"/>
              </a:lnSpc>
              <a:spcBef>
                <a:spcPts val="0"/>
              </a:spcBef>
              <a:spcAft>
                <a:spcPts val="0"/>
              </a:spcAft>
              <a:buClrTx/>
              <a:buSzTx/>
              <a:buFontTx/>
              <a:buNone/>
              <a:tabLst>
                <a:tab pos="406669" algn="l"/>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388536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marL="456335" indent="-456789" algn="just" defTabSz="914400">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Die Rechtshegelianer blieben der Idee verpflichtet, dass die Geschichte kein bloßes zufälliges Konglomerat, sondern als ein vernünftiges, gottgelenktes Geschehen zu begreifen sei. Von großer Wirkungskraft war Hegels Geschichtsverständnis.</a:t>
            </a:r>
          </a:p>
          <a:p>
            <a:pPr marL="456335" indent="-456789" algn="just" defTabSz="914400">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In der Nachfolge Hegels begann mit </a:t>
            </a:r>
            <a:r>
              <a:rPr kumimoji="0" lang="de-DE" b="1" i="0" u="none" strike="noStrike" kern="1200" cap="none" spc="0" normalizeH="0" baseline="0" noProof="0" dirty="0">
                <a:ln>
                  <a:noFill/>
                </a:ln>
                <a:solidFill>
                  <a:srgbClr val="003560"/>
                </a:solidFill>
                <a:effectLst/>
                <a:uLnTx/>
                <a:uFillTx/>
                <a:latin typeface="RUB Scala MZ" pitchFamily="2" charset="0"/>
                <a:ea typeface="+mn-ea"/>
                <a:cs typeface="+mn-cs"/>
              </a:rPr>
              <a:t>Ferdinand Christian Baur </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(1792-1860), dem Begründer der Tübinger Schule,  die konsequente Anwendung der historischen Betrachtung in der Theologie (sowohl Exegese wie Dogmengeschichte).  </a:t>
            </a:r>
          </a:p>
          <a:p>
            <a:pPr marL="456335" indent="-456789" algn="just" defTabSz="914400">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Baur knüpft an Schleiermacher an, indem er die Dogmen als zeitbedingte Ausdrucksformen des christlichen Bewusstseins betrachtet, aber mit Hegel an einem Dialektischen</a:t>
            </a:r>
            <a:r>
              <a:rPr lang="de-DE" dirty="0">
                <a:solidFill>
                  <a:srgbClr val="003560"/>
                </a:solidFill>
                <a:latin typeface="RUB Scala MZ" pitchFamily="2" charset="0"/>
              </a:rPr>
              <a:t> </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Entwicklungsgedanken festhält: die treibenden Motive für die Dogmengeschichtliche</a:t>
            </a:r>
            <a:r>
              <a:rPr lang="de-DE" dirty="0">
                <a:solidFill>
                  <a:srgbClr val="003560"/>
                </a:solidFill>
                <a:latin typeface="RUB Scala MZ" pitchFamily="2" charset="0"/>
              </a:rPr>
              <a:t> </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Entwicklung finden sich bereits im NT.</a:t>
            </a:r>
            <a:endParaRPr kumimoji="0" lang="de-DE" sz="2800"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pic>
        <p:nvPicPr>
          <p:cNvPr id="6" name="Sound aufgezeichnet" descr="Sound aufgezeichnet">
            <a:hlinkClick r:id="" action="ppaction://media"/>
            <a:extLst>
              <a:ext uri="{FF2B5EF4-FFF2-40B4-BE49-F238E27FC236}">
                <a16:creationId xmlns:a16="http://schemas.microsoft.com/office/drawing/2014/main" id="{E9B0E62C-C3FF-4DA2-88E9-53349A11DA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41174" y="2597375"/>
            <a:ext cx="812800" cy="812800"/>
          </a:xfrm>
          <a:prstGeom prst="rect">
            <a:avLst/>
          </a:prstGeom>
        </p:spPr>
      </p:pic>
    </p:spTree>
    <p:extLst>
      <p:ext uri="{BB962C8B-B14F-4D97-AF65-F5344CB8AC3E}">
        <p14:creationId xmlns:p14="http://schemas.microsoft.com/office/powerpoint/2010/main" val="24168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d.h. dass die einzelnen neutestamentlichen Schriften mit ihrem Lehrgehalt in den geschichtlichen Zusammenhang geordnet werden müssen. Neutestamentliche Theologie ist so: „die christliche Dogmengeschichte in ihrem Verlauf innerhalb des neuen Testaments.“ (F. Chr. Baur, Vorlesungen über die neutestamentliche Theologie (1864), Nachdruck Darmstadt 1973, 33.) </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Das Schriftprinzip muss zu einem rechten Schriftverständnis weiterentwickelt werden. Dafür sind unverzichtbar: die historische Quellenkritik und die Anwendung der Tendenzkritik (gemeint ist: die unterschiedlichen theologischen Absichten der einzelnen neutestamentlichen Schriften müssen herausgearbeitet werden). </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191549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marL="456335" indent="-456789" algn="just"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Mittels dieser reduzierte Baur die originären Schriften des Paulus auf die beiden Korintherbriefe, den Galater- und den Römerbrief.</a:t>
            </a:r>
          </a:p>
          <a:p>
            <a:pPr marL="456335" indent="-456789" algn="just"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In seinen Untersuchungen arbeitete er den Gegensatz zwischen judenchristlich-messianischer Urgemeinde und paulinisch-heidenchristlichem Christentum heraus, den er im Sinne der Hegelschen Geschichtsdialektik stark antithetisch verstand und arbeitete so die Unterschied zwischen Judenchristentum und Mission des Paulus heraus. </a:t>
            </a:r>
          </a:p>
          <a:p>
            <a:pPr marL="456335" indent="-456789" algn="just"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Baur fragte nach der Tendenz der einzelnen Evangelien und suchte anhand ihrer Tendenzen ihren jeweiligen historischen Ort zu bestimmen und vertrat u.a. die Meinung, dass die Evangelien nicht apostolischen Ursprungs seien. </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131925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320518"/>
          </a:xfrm>
          <a:prstGeom prst="rect">
            <a:avLst/>
          </a:prstGeom>
          <a:noFill/>
          <a:ln w="9525">
            <a:noFill/>
            <a:miter lim="800000"/>
            <a:headEnd/>
            <a:tailEnd/>
          </a:ln>
        </p:spPr>
        <p:txBody>
          <a:bodyPr/>
          <a:lstStyle/>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Es handelt sich dann auch in der darauffolgenden Zeit des Urchristentums und der alten Kirche bzw. der gesamten Kirchengeschichte um einen Prozess, der einer dialektischen Entwicklung folgt (d.h. in der jeweils in der Dogmenbildung erfolgten Synthese sind die vorangegangene These und Antithese aufgehoben); Ziel dieser Entwicklung: der Fortschritt des Geistes zur Freiheit des Selbstbewusstseins.</a:t>
            </a:r>
          </a:p>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Dogmengeschichte war für Baur im Sinne Hegels die Selbstbewegung des christlichen Geistes, d.h. als ein Vorgang der Entzweiung und Synthese zwischen Objektivierung und Selbstfindung des Bewusstseins. Stärkste Objektivierung fand er in der Scholastik, die Reformation beruhe hingegen „auf dem Prinzip der subjektiven Freiheit und der Autonomie des Selbstbewusstseins“. Ihr Freiheitsbewusstsein zeigt sich in ihrer Anerkennung des Schriftprinzips als verpflichtender Norm. </a:t>
            </a:r>
          </a:p>
          <a:p>
            <a:pPr marL="456335" indent="-456789" defTabSz="1007128">
              <a:lnSpc>
                <a:spcPct val="150000"/>
              </a:lnSpc>
              <a:buFont typeface="Arial" panose="020B0604020202020204" pitchFamily="34" charset="0"/>
              <a:buChar char="•"/>
              <a:defRPr/>
            </a:pPr>
            <a:endPar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312300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3788475"/>
          </a:xfrm>
          <a:prstGeom prst="rect">
            <a:avLst/>
          </a:prstGeom>
          <a:noFill/>
          <a:ln w="9525">
            <a:noFill/>
            <a:miter lim="800000"/>
            <a:headEnd/>
            <a:tailEnd/>
          </a:ln>
        </p:spPr>
        <p:txBody>
          <a:bodyPr/>
          <a:lstStyle/>
          <a:p>
            <a:pPr marL="456335" indent="-456789" algn="just"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Baur hielt an der Notwendigkeit der Geschichte für die Wahrheit des Geistes fest. In seinem Lehrbuch der Dogmengeschichte (2. Aufl. 1858) schreibt er:</a:t>
            </a:r>
          </a:p>
          <a:p>
            <a:pPr marL="456335" indent="-456789" algn="just" defTabSz="1007128">
              <a:lnSpc>
                <a:spcPct val="150000"/>
              </a:lnSpc>
              <a:buFont typeface="Arial" panose="020B0604020202020204" pitchFamily="34" charset="0"/>
              <a:buChar char="•"/>
              <a:defRPr/>
            </a:pPr>
            <a:endPar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endParaRPr>
          </a:p>
          <a:p>
            <a:pPr lvl="1" algn="just" defTabSz="1007128">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Die Geschichte überhaupt sei „der ewig klare Spiegel, in welchem der Geist sich selbst anschaut, sein eigenes Bild betrachtet, um, was er an sich ist, auch für sich, für sein eigenes Bewusstsein zu sein, und sich als die bewegende Macht des geschichtlich Gewordenen zu wissen [...] – Es sei „das Wesen des Geistes selbst, das in der Geschichte des Dogmas sich aufschließt und darlegt“ (ebd., 59).</a:t>
            </a:r>
          </a:p>
          <a:p>
            <a:pPr marL="456335" indent="-456789" defTabSz="1007128">
              <a:lnSpc>
                <a:spcPct val="150000"/>
              </a:lnSpc>
              <a:buFont typeface="Arial" panose="020B0604020202020204" pitchFamily="34" charset="0"/>
              <a:buChar char="•"/>
              <a:defRPr/>
            </a:pPr>
            <a:endParaRPr kumimoji="0" lang="de-DE" sz="1400" b="0" i="0" u="none" strike="noStrike" kern="1200" cap="none" spc="0" normalizeH="0" baseline="0" noProof="0" dirty="0">
              <a:ln>
                <a:noFill/>
              </a:ln>
              <a:solidFill>
                <a:srgbClr val="003560"/>
              </a:solidFill>
              <a:effectLst/>
              <a:uLnTx/>
              <a:uFillTx/>
              <a:latin typeface="RUB Scala MZ" pitchFamily="2" charset="0"/>
              <a:ea typeface="+mn-ea"/>
              <a:cs typeface="+mn-cs"/>
            </a:endParaRPr>
          </a:p>
          <a:p>
            <a:pPr defTabSz="1007128">
              <a:lnSpc>
                <a:spcPct val="150000"/>
              </a:lnSpc>
              <a:defRPr/>
            </a:pPr>
            <a:r>
              <a:rPr kumimoji="0" lang="de-DE" sz="1400" b="0" i="0" u="none" strike="noStrike" kern="1200" cap="none" spc="0" normalizeH="0" baseline="0" noProof="0" dirty="0">
                <a:ln>
                  <a:noFill/>
                </a:ln>
                <a:solidFill>
                  <a:srgbClr val="003560"/>
                </a:solidFill>
                <a:effectLst/>
                <a:uLnTx/>
                <a:uFillTx/>
                <a:latin typeface="RUB Scala MZ" pitchFamily="2" charset="0"/>
                <a:ea typeface="+mn-ea"/>
                <a:cs typeface="+mn-cs"/>
              </a:rPr>
              <a:t>Literatur: Ulrich Köpf, Christan Baur als Begründer einer konsequent historischen Theologie, in: </a:t>
            </a:r>
            <a:r>
              <a:rPr kumimoji="0" lang="de-DE" sz="1400" b="0" i="0" u="none" strike="noStrike" kern="1200" cap="none" spc="0" normalizeH="0" baseline="0" noProof="0" dirty="0" err="1">
                <a:ln>
                  <a:noFill/>
                </a:ln>
                <a:solidFill>
                  <a:srgbClr val="003560"/>
                </a:solidFill>
                <a:effectLst/>
                <a:uLnTx/>
                <a:uFillTx/>
                <a:latin typeface="RUB Scala MZ" pitchFamily="2" charset="0"/>
                <a:ea typeface="+mn-ea"/>
                <a:cs typeface="+mn-cs"/>
              </a:rPr>
              <a:t>ZThK</a:t>
            </a:r>
            <a:r>
              <a:rPr kumimoji="0" lang="de-DE" sz="1400" b="0" i="0" u="none" strike="noStrike" kern="1200" cap="none" spc="0" normalizeH="0" baseline="0" noProof="0" dirty="0">
                <a:ln>
                  <a:noFill/>
                </a:ln>
                <a:solidFill>
                  <a:srgbClr val="003560"/>
                </a:solidFill>
                <a:effectLst/>
                <a:uLnTx/>
                <a:uFillTx/>
                <a:latin typeface="RUB Scala MZ" pitchFamily="2" charset="0"/>
                <a:ea typeface="+mn-ea"/>
                <a:cs typeface="+mn-cs"/>
              </a:rPr>
              <a:t> 89/4, 440-461.</a:t>
            </a:r>
          </a:p>
          <a:p>
            <a:pPr marL="456335" indent="-456789" defTabSz="1007128">
              <a:lnSpc>
                <a:spcPct val="150000"/>
              </a:lnSpc>
              <a:buFont typeface="Arial" panose="020B0604020202020204" pitchFamily="34" charset="0"/>
              <a:buChar char="•"/>
              <a:defRPr/>
            </a:pPr>
            <a:endPar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endParaRPr>
          </a:p>
          <a:p>
            <a:pPr marL="456335" indent="-456789" defTabSz="1007128">
              <a:lnSpc>
                <a:spcPct val="150000"/>
              </a:lnSpc>
              <a:buFont typeface="Arial" panose="020B0604020202020204" pitchFamily="34" charset="0"/>
              <a:buChar char="•"/>
              <a:defRPr/>
            </a:pPr>
            <a:endPar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endParaRPr>
          </a:p>
          <a:p>
            <a:pPr marL="456335" indent="-456789" defTabSz="1007128">
              <a:lnSpc>
                <a:spcPct val="150000"/>
              </a:lnSpc>
              <a:buFont typeface="Arial" panose="020B0604020202020204" pitchFamily="34" charset="0"/>
              <a:buChar char="•"/>
              <a:defRPr/>
            </a:pPr>
            <a:endPar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144565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345118"/>
          </a:xfrm>
          <a:prstGeom prst="rect">
            <a:avLst/>
          </a:prstGeom>
          <a:noFill/>
          <a:ln w="9525">
            <a:noFill/>
            <a:miter lim="800000"/>
            <a:headEnd/>
            <a:tailEnd/>
          </a:ln>
        </p:spPr>
        <p:txBody>
          <a:bodyPr/>
          <a:lstStyle/>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Einer seiner Schüler </a:t>
            </a:r>
            <a:r>
              <a:rPr kumimoji="0" lang="de-DE" sz="1800" b="1" i="0" u="none" strike="noStrike" kern="1200" cap="none" spc="0" normalizeH="0" baseline="0" noProof="0" dirty="0">
                <a:ln>
                  <a:noFill/>
                </a:ln>
                <a:solidFill>
                  <a:srgbClr val="003560"/>
                </a:solidFill>
                <a:effectLst/>
                <a:uLnTx/>
                <a:uFillTx/>
                <a:latin typeface="RUB Scala MZ" pitchFamily="2" charset="0"/>
                <a:ea typeface="+mn-ea"/>
                <a:cs typeface="+mn-cs"/>
              </a:rPr>
              <a:t>Albrecht Ritschl </a:t>
            </a: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(1822-1889), </a:t>
            </a:r>
          </a:p>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Studium bei u.a. Baur in Tübingen seit 1845, hier entsteht die in Bonn eingereichte Promotion: „Das Evangelium </a:t>
            </a:r>
            <a:r>
              <a:rPr kumimoji="0" lang="de-DE" sz="1800" b="0" i="0" u="none" strike="noStrike" kern="1200" cap="none" spc="0" normalizeH="0" baseline="0" noProof="0" dirty="0" err="1">
                <a:ln>
                  <a:noFill/>
                </a:ln>
                <a:solidFill>
                  <a:srgbClr val="003560"/>
                </a:solidFill>
                <a:effectLst/>
                <a:uLnTx/>
                <a:uFillTx/>
                <a:latin typeface="RUB Scala MZ" pitchFamily="2" charset="0"/>
                <a:ea typeface="+mn-ea"/>
                <a:cs typeface="+mn-cs"/>
              </a:rPr>
              <a:t>Marcions</a:t>
            </a: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 und das kanonische Evangelium des Lukas“, </a:t>
            </a:r>
          </a:p>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1846 Habilitation in Bonn, in dieser Zeit Emanzipation von Baurs Tendenzkritik und zum Positivismus, d.h. nicht welchen Tendenzen sich die biblischen Schriften verdanken, sondern was sie besagen, steht für Ritschl im Vordergrund; </a:t>
            </a:r>
          </a:p>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seit 1864 Prof. für NT und Systematik in Göttingen; wichtige Werke: Rechtfertigung und Versöhnung (drei Bde. Seit 1870) und Geschichte des Pietismus (1880ff.); </a:t>
            </a:r>
          </a:p>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lehnte die Kategorisierung seiner Theologie als ,liberal‘ ab; </a:t>
            </a:r>
          </a:p>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bedeutsame Perspektivenänderung: das Besondere tritt vor das Allgemeine, das Empirische ist das Eigentliche, die Texte, wie sie dastehen, vermitteln ihre Wirklichkeit.</a:t>
            </a:r>
          </a:p>
          <a:p>
            <a:pPr marL="456335" indent="-456789" defTabSz="1007128">
              <a:lnSpc>
                <a:spcPct val="150000"/>
              </a:lnSpc>
              <a:buFont typeface="Arial" panose="020B0604020202020204" pitchFamily="34" charset="0"/>
              <a:buChar char="•"/>
              <a:defRPr/>
            </a:pPr>
            <a:endPar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endParaRPr>
          </a:p>
          <a:p>
            <a:pPr marL="456335" indent="-456789" defTabSz="1007128">
              <a:lnSpc>
                <a:spcPct val="150000"/>
              </a:lnSpc>
              <a:buFont typeface="Arial" panose="020B0604020202020204" pitchFamily="34" charset="0"/>
              <a:buChar char="•"/>
              <a:defRPr/>
            </a:pPr>
            <a:endPar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pic>
        <p:nvPicPr>
          <p:cNvPr id="6" name="Sound aufgezeichnet" descr="Sound aufgezeichnet">
            <a:hlinkClick r:id="" action="ppaction://media"/>
            <a:extLst>
              <a:ext uri="{FF2B5EF4-FFF2-40B4-BE49-F238E27FC236}">
                <a16:creationId xmlns:a16="http://schemas.microsoft.com/office/drawing/2014/main" id="{5307016A-C22B-4B94-AE05-A5C118D678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82758" y="6101615"/>
            <a:ext cx="812800" cy="812800"/>
          </a:xfrm>
          <a:prstGeom prst="rect">
            <a:avLst/>
          </a:prstGeom>
        </p:spPr>
      </p:pic>
    </p:spTree>
    <p:extLst>
      <p:ext uri="{BB962C8B-B14F-4D97-AF65-F5344CB8AC3E}">
        <p14:creationId xmlns:p14="http://schemas.microsoft.com/office/powerpoint/2010/main" val="14870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8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10080626" cy="75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prstClr val="black"/>
                </a:solidFill>
                <a:effectLst/>
                <a:uLnTx/>
                <a:uFillTx/>
                <a:latin typeface="RUB Scala MZ" pitchFamily="2" charset="0"/>
                <a:ea typeface="+mn-ea"/>
                <a:cs typeface="+mn-cs"/>
              </a:rPr>
              <a:t>					</a:t>
            </a: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p:txBody>
      </p:sp>
      <p:pic>
        <p:nvPicPr>
          <p:cNvPr id="12290" name="Inhaltsplatzhalter 5" descr="Label_RUB_WEISS-BLAU_srgb.jpg"/>
          <p:cNvPicPr>
            <a:picLocks noChangeAspect="1"/>
          </p:cNvPicPr>
          <p:nvPr/>
        </p:nvPicPr>
        <p:blipFill>
          <a:blip r:embed="rId3"/>
          <a:srcRect/>
          <a:stretch>
            <a:fillRect/>
          </a:stretch>
        </p:blipFill>
        <p:spPr bwMode="auto">
          <a:xfrm>
            <a:off x="8158163" y="0"/>
            <a:ext cx="1439862" cy="1439863"/>
          </a:xfrm>
          <a:prstGeom prst="rect">
            <a:avLst/>
          </a:prstGeom>
          <a:noFill/>
          <a:ln w="9525">
            <a:noFill/>
            <a:miter lim="800000"/>
            <a:headEnd/>
            <a:tailEnd/>
          </a:ln>
        </p:spPr>
      </p:pic>
      <p:sp>
        <p:nvSpPr>
          <p:cNvPr id="12291" name="Textfeld 12"/>
          <p:cNvSpPr txBox="1">
            <a:spLocks noChangeArrowheads="1"/>
          </p:cNvSpPr>
          <p:nvPr/>
        </p:nvSpPr>
        <p:spPr bwMode="auto">
          <a:xfrm>
            <a:off x="446087" y="865188"/>
            <a:ext cx="7544027" cy="861774"/>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3560"/>
                </a:solidFill>
                <a:effectLst/>
                <a:uLnTx/>
                <a:uFillTx/>
                <a:latin typeface="RUB Scala MZ" pitchFamily="2" charset="0"/>
                <a:ea typeface="+mn-ea"/>
                <a:cs typeface="+mn-cs"/>
              </a:rPr>
              <a:t>Erweckungstheologie –Schlussbetrachtungen </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8DAE10"/>
                </a:solidFill>
                <a:effectLst/>
                <a:uLnTx/>
                <a:uFillTx/>
                <a:latin typeface="RUB Scala MZ"/>
                <a:ea typeface="+mn-ea"/>
                <a:cs typeface="Arial" charset="0"/>
              </a:rPr>
              <a:t>15. Lektüre: </a:t>
            </a:r>
            <a:r>
              <a:rPr lang="de-DE" sz="2800" dirty="0">
                <a:solidFill>
                  <a:srgbClr val="8DAE10"/>
                </a:solidFill>
                <a:latin typeface="RUB Scala MZ"/>
                <a:cs typeface="Arial" charset="0"/>
              </a:rPr>
              <a:t>30</a:t>
            </a:r>
            <a:r>
              <a:rPr kumimoji="0" lang="de-DE" sz="2800" b="0" i="0" u="none" strike="noStrike" kern="1200" cap="none" spc="0" normalizeH="0" baseline="0" noProof="0" dirty="0">
                <a:ln>
                  <a:noFill/>
                </a:ln>
                <a:solidFill>
                  <a:srgbClr val="8DAE10"/>
                </a:solidFill>
                <a:effectLst/>
                <a:uLnTx/>
                <a:uFillTx/>
                <a:latin typeface="RUB Scala MZ"/>
                <a:ea typeface="+mn-ea"/>
                <a:cs typeface="Arial" charset="0"/>
              </a:rPr>
              <a:t>.01.2025</a:t>
            </a:r>
          </a:p>
        </p:txBody>
      </p:sp>
      <p:pic>
        <p:nvPicPr>
          <p:cNvPr id="12292" name="Grafik 13" descr="Wortmarke_BLAU_srgb.jpg"/>
          <p:cNvPicPr>
            <a:picLocks noChangeAspect="1"/>
          </p:cNvPicPr>
          <p:nvPr/>
        </p:nvPicPr>
        <p:blipFill>
          <a:blip r:embed="rId4"/>
          <a:srcRect/>
          <a:stretch>
            <a:fillRect/>
          </a:stretch>
        </p:blipFill>
        <p:spPr bwMode="auto">
          <a:xfrm>
            <a:off x="485775" y="468313"/>
            <a:ext cx="2376488" cy="155575"/>
          </a:xfrm>
          <a:prstGeom prst="rect">
            <a:avLst/>
          </a:prstGeom>
          <a:noFill/>
          <a:ln w="9525">
            <a:noFill/>
            <a:miter lim="800000"/>
            <a:headEnd/>
            <a:tailEnd/>
          </a:ln>
        </p:spPr>
      </p:pic>
      <p:sp>
        <p:nvSpPr>
          <p:cNvPr id="12293" name="Textfeld 14"/>
          <p:cNvSpPr txBox="1">
            <a:spLocks noChangeArrowheads="1"/>
          </p:cNvSpPr>
          <p:nvPr/>
        </p:nvSpPr>
        <p:spPr bwMode="auto">
          <a:xfrm>
            <a:off x="446087" y="2836501"/>
            <a:ext cx="3533631" cy="830997"/>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3560"/>
                </a:solidFill>
                <a:effectLst/>
                <a:uLnTx/>
                <a:uFillTx/>
                <a:latin typeface="RUB Scala MZ"/>
                <a:ea typeface="+mn-ea"/>
                <a:cs typeface="Arial" charset="0"/>
              </a:rPr>
              <a:t>Evangelisch-Theologische Fakultät</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Prof. Dr. Ute Gause</a:t>
            </a:r>
          </a:p>
        </p:txBody>
      </p:sp>
      <p:sp>
        <p:nvSpPr>
          <p:cNvPr id="12295" name="Textfeld 9"/>
          <p:cNvSpPr txBox="1">
            <a:spLocks noChangeArrowheads="1"/>
          </p:cNvSpPr>
          <p:nvPr/>
        </p:nvSpPr>
        <p:spPr bwMode="auto">
          <a:xfrm>
            <a:off x="143957" y="6951918"/>
            <a:ext cx="3533631" cy="400110"/>
          </a:xfrm>
          <a:prstGeom prst="rect">
            <a:avLst/>
          </a:prstGeom>
          <a:noFill/>
          <a:ln w="9525">
            <a:noFill/>
            <a:miter lim="800000"/>
            <a:headEnd/>
            <a:tailEnd/>
          </a:ln>
        </p:spPr>
        <p:txBody>
          <a:bodyPr wrap="square">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000" b="0" i="1" u="none" strike="noStrike" kern="1200" cap="none" spc="0" normalizeH="0" baseline="0" noProof="0" dirty="0">
                <a:ln>
                  <a:noFill/>
                </a:ln>
                <a:solidFill>
                  <a:srgbClr val="003560"/>
                </a:solidFill>
                <a:effectLst/>
                <a:uLnTx/>
                <a:uFillTx/>
                <a:latin typeface="RUB Scala MZ"/>
                <a:ea typeface="+mn-ea"/>
                <a:cs typeface="+mn-cs"/>
              </a:rPr>
              <a:t>Martin Luther: 95 Thesen</a:t>
            </a:r>
          </a:p>
        </p:txBody>
      </p:sp>
      <p:pic>
        <p:nvPicPr>
          <p:cNvPr id="2" name="Grafik 1">
            <a:extLst>
              <a:ext uri="{FF2B5EF4-FFF2-40B4-BE49-F238E27FC236}">
                <a16:creationId xmlns:a16="http://schemas.microsoft.com/office/drawing/2014/main" id="{E4DBD064-22A2-4900-9529-B248E23C8214}"/>
              </a:ext>
            </a:extLst>
          </p:cNvPr>
          <p:cNvPicPr>
            <a:picLocks noChangeAspect="1"/>
          </p:cNvPicPr>
          <p:nvPr/>
        </p:nvPicPr>
        <p:blipFill>
          <a:blip r:embed="rId5"/>
          <a:stretch>
            <a:fillRect/>
          </a:stretch>
        </p:blipFill>
        <p:spPr>
          <a:xfrm>
            <a:off x="3747722" y="2772859"/>
            <a:ext cx="6230652" cy="4645555"/>
          </a:xfrm>
          <a:prstGeom prst="rect">
            <a:avLst/>
          </a:prstGeom>
        </p:spPr>
      </p:pic>
    </p:spTree>
    <p:extLst>
      <p:ext uri="{BB962C8B-B14F-4D97-AF65-F5344CB8AC3E}">
        <p14:creationId xmlns:p14="http://schemas.microsoft.com/office/powerpoint/2010/main" val="39689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3"/>
            <a:ext cx="9090025" cy="5478655"/>
          </a:xfrm>
          <a:prstGeom prst="rect">
            <a:avLst/>
          </a:prstGeom>
          <a:noFill/>
          <a:ln w="9525">
            <a:noFill/>
            <a:miter lim="800000"/>
            <a:headEnd/>
            <a:tailEnd/>
          </a:ln>
        </p:spPr>
        <p:txBody>
          <a:bodyPr/>
          <a:lstStyle/>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Ritschl erweist sich als von Kant beeinflusst, wenn er das Reich Gottes innerhalb der bloßen Vernunft ansiedelt.	</a:t>
            </a:r>
          </a:p>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„Nun hat sich die Theologie, namentlich die in den evangelischen Konfessionen, sehr ungleich für diese beiden Hauptmerkmale des Christentums interessiert. Alles, was den </a:t>
            </a:r>
            <a:r>
              <a:rPr kumimoji="0" lang="de-DE" sz="1800" b="0" i="0" u="sng" strike="noStrike" kern="1200" cap="none" spc="0" normalizeH="0" baseline="0" noProof="0" dirty="0">
                <a:ln>
                  <a:noFill/>
                </a:ln>
                <a:solidFill>
                  <a:srgbClr val="003560"/>
                </a:solidFill>
                <a:effectLst/>
                <a:uLnTx/>
                <a:uFillTx/>
                <a:latin typeface="RUB Scala MZ" pitchFamily="2" charset="0"/>
                <a:ea typeface="+mn-ea"/>
                <a:cs typeface="+mn-cs"/>
              </a:rPr>
              <a:t>Erlösungscharakter</a:t>
            </a: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 des Christentums betrifft, ist Gegenstand der genauesten Überlegungen gewesen, und demgemäß findet man in der Erlösung durch Christus den Mittelpunkt aller christlichen Erkenntnis und Lebensführung, während dabei die </a:t>
            </a:r>
            <a:r>
              <a:rPr kumimoji="0" lang="de-DE" sz="1800" b="0" i="0" u="sng" strike="noStrike" kern="1200" cap="none" spc="0" normalizeH="0" baseline="0" noProof="0" dirty="0">
                <a:ln>
                  <a:noFill/>
                </a:ln>
                <a:solidFill>
                  <a:srgbClr val="003560"/>
                </a:solidFill>
                <a:effectLst/>
                <a:uLnTx/>
                <a:uFillTx/>
                <a:latin typeface="RUB Scala MZ" pitchFamily="2" charset="0"/>
                <a:ea typeface="+mn-ea"/>
                <a:cs typeface="+mn-cs"/>
              </a:rPr>
              <a:t>ethische Auffassung</a:t>
            </a: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 des Christentums unter der Idee des Reiches Gottes zu kurz kommt. Aber, so zu sagen, das Christentum ist nicht einer Kreislinie zu vergleichen, welche um Einen Mittelpunkt liefe, sondern einer Ellipse, welche durch zwei Brennpunkte beherrscht ist […]</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a:solidFill>
                  <a:srgbClr val="003460"/>
                </a:solidFill>
                <a:latin typeface="Arial Bold"/>
                <a:cs typeface="Arial Bold"/>
              </a:rPr>
              <a:t>Albrecht Ritschl (1822-1889)</a:t>
            </a:r>
            <a:endParaRPr lang="de-DE" sz="2131" b="1" dirty="0">
              <a:solidFill>
                <a:srgbClr val="003460"/>
              </a:solidFill>
              <a:latin typeface="Arial Bold"/>
              <a:cs typeface="Arial Bold"/>
            </a:endParaRPr>
          </a:p>
        </p:txBody>
      </p:sp>
      <p:pic>
        <p:nvPicPr>
          <p:cNvPr id="6" name="Sound aufgezeichnet" descr="Sound aufgezeichnet">
            <a:hlinkClick r:id="" action="ppaction://media"/>
            <a:extLst>
              <a:ext uri="{FF2B5EF4-FFF2-40B4-BE49-F238E27FC236}">
                <a16:creationId xmlns:a16="http://schemas.microsoft.com/office/drawing/2014/main" id="{61CDDB63-8C8C-4F88-8A9F-26E18BFBB2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56726" y="5791835"/>
            <a:ext cx="812800" cy="812800"/>
          </a:xfrm>
          <a:prstGeom prst="rect">
            <a:avLst/>
          </a:prstGeom>
        </p:spPr>
      </p:pic>
    </p:spTree>
    <p:extLst>
      <p:ext uri="{BB962C8B-B14F-4D97-AF65-F5344CB8AC3E}">
        <p14:creationId xmlns:p14="http://schemas.microsoft.com/office/powerpoint/2010/main" val="2026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3"/>
            <a:ext cx="9090025" cy="5405503"/>
          </a:xfrm>
          <a:prstGeom prst="rect">
            <a:avLst/>
          </a:prstGeom>
          <a:noFill/>
          <a:ln w="9525">
            <a:noFill/>
            <a:miter lim="800000"/>
            <a:headEnd/>
            <a:tailEnd/>
          </a:ln>
        </p:spPr>
        <p:txBody>
          <a:bodyPr/>
          <a:lstStyle/>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Da jedoch Jesus selbst in dem Reiche Gottes den sittlichen Zweck der von ihm zu gründenden Religionsgemeinschaft erkannt hat, da er darunter nicht die gemeinsame Ausübung der Gottesverehrung begreift, sondern die Organisation der Menschheit durch das Handeln aus dem Motiv der Liebe, so würde jeder Begriff vom Christentum unvollständig und deshalb unrichtig sein, der nicht diese spezifische Zweckbestimmung in sich schlösse.“</a:t>
            </a:r>
          </a:p>
          <a:p>
            <a:pPr marL="456335" indent="-456789" algn="just" defTabSz="1007128">
              <a:lnSpc>
                <a:spcPct val="150000"/>
              </a:lnSpc>
              <a:buFont typeface="Arial" panose="020B0604020202020204" pitchFamily="34" charset="0"/>
              <a:buChar char="•"/>
              <a:defRPr/>
            </a:pPr>
            <a:r>
              <a:rPr kumimoji="0" lang="de-DE" sz="1400" b="0" i="0" u="none" strike="noStrike" kern="1200" cap="none" spc="0" normalizeH="0" baseline="0" noProof="0" dirty="0">
                <a:ln>
                  <a:noFill/>
                </a:ln>
                <a:solidFill>
                  <a:srgbClr val="003560"/>
                </a:solidFill>
                <a:effectLst/>
                <a:uLnTx/>
                <a:uFillTx/>
                <a:latin typeface="RUB Scala MZ" pitchFamily="2" charset="0"/>
                <a:ea typeface="+mn-ea"/>
                <a:cs typeface="+mn-cs"/>
              </a:rPr>
              <a:t>(Quelle: A. Ritschl, Die christliche Lehre von der Rechtfertigung und Versöhnung, Bd. 3, 1883, S. 8 ff. sowie 193ff., 197, 201f.)</a:t>
            </a:r>
          </a:p>
          <a:p>
            <a:pPr lvl="1" defTabSz="1007128">
              <a:lnSpc>
                <a:spcPct val="150000"/>
              </a:lnSpc>
              <a:defRPr/>
            </a:pPr>
            <a:endParaRPr kumimoji="0" lang="de-DE" sz="1400" b="0" i="0" u="none" strike="noStrike" kern="1200" cap="none" spc="0" normalizeH="0" baseline="0" noProof="0" dirty="0">
              <a:ln>
                <a:noFill/>
              </a:ln>
              <a:solidFill>
                <a:srgbClr val="003560"/>
              </a:solidFill>
              <a:effectLst/>
              <a:uLnTx/>
              <a:uFillTx/>
              <a:latin typeface="RUB Scala MZ" pitchFamily="2" charset="0"/>
              <a:ea typeface="+mn-ea"/>
              <a:cs typeface="+mn-cs"/>
            </a:endParaRPr>
          </a:p>
          <a:p>
            <a:pPr marL="456335" indent="-456789" algn="just" defTabSz="1007128">
              <a:lnSpc>
                <a:spcPct val="150000"/>
              </a:lnSpc>
              <a:buFont typeface="Arial" panose="020B0604020202020204" pitchFamily="34" charset="0"/>
              <a:buChar char="•"/>
              <a:defRPr/>
            </a:pPr>
            <a:r>
              <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rPr>
              <a:t>Rechtfertigung und Versöhnung haben keinen privaten Charakter, sondern manifestieren sich innerhalb der Gemeinde: d.h. strenge Kirchlichkeit, aber Ablehnung jeder Form pietistischen/erweckten rel. Lebens: keine besonderen Erlebnistechniken, keine  spezielle Ethik neben der allgemein gültigen.</a:t>
            </a:r>
          </a:p>
          <a:p>
            <a:pPr marL="456335" indent="-456789" defTabSz="1007128">
              <a:lnSpc>
                <a:spcPct val="150000"/>
              </a:lnSpc>
              <a:buFont typeface="Arial" panose="020B0604020202020204" pitchFamily="34" charset="0"/>
              <a:buChar char="•"/>
              <a:defRPr/>
            </a:pPr>
            <a:endParaRPr kumimoji="0" lang="de-DE" sz="1800" b="0" i="0" u="none" strike="noStrike" kern="1200" cap="none" spc="0" normalizeH="0" baseline="0" noProof="0" dirty="0">
              <a:ln>
                <a:noFill/>
              </a:ln>
              <a:solidFill>
                <a:srgbClr val="003560"/>
              </a:solidFill>
              <a:effectLst/>
              <a:uLnTx/>
              <a:uFillTx/>
              <a:latin typeface="RUB Scala MZ" pitchFamily="2" charset="0"/>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a:solidFill>
                  <a:srgbClr val="003460"/>
                </a:solidFill>
                <a:latin typeface="Arial Bold"/>
                <a:cs typeface="Arial Bold"/>
              </a:rPr>
              <a:t>Albrecht Ritschl (1822-1889)</a:t>
            </a:r>
            <a:endParaRPr lang="de-DE" sz="2131" b="1" dirty="0">
              <a:solidFill>
                <a:srgbClr val="003460"/>
              </a:solidFill>
              <a:latin typeface="Arial Bold"/>
              <a:cs typeface="Arial Bold"/>
            </a:endParaRPr>
          </a:p>
        </p:txBody>
      </p:sp>
      <p:pic>
        <p:nvPicPr>
          <p:cNvPr id="7" name="Sound aufgezeichnet" descr="Sound aufgezeichnet">
            <a:hlinkClick r:id="" action="ppaction://media"/>
            <a:extLst>
              <a:ext uri="{FF2B5EF4-FFF2-40B4-BE49-F238E27FC236}">
                <a16:creationId xmlns:a16="http://schemas.microsoft.com/office/drawing/2014/main" id="{E973E646-727C-462F-B606-E5E9781839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66887" y="4332322"/>
            <a:ext cx="838448" cy="838448"/>
          </a:xfrm>
          <a:prstGeom prst="rect">
            <a:avLst/>
          </a:prstGeom>
        </p:spPr>
      </p:pic>
    </p:spTree>
    <p:extLst>
      <p:ext uri="{BB962C8B-B14F-4D97-AF65-F5344CB8AC3E}">
        <p14:creationId xmlns:p14="http://schemas.microsoft.com/office/powerpoint/2010/main" val="394803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9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3"/>
            <a:ext cx="9090025" cy="7063256"/>
          </a:xfrm>
          <a:prstGeom prst="rect">
            <a:avLst/>
          </a:prstGeom>
          <a:noFill/>
          <a:ln w="9525">
            <a:noFill/>
            <a:miter lim="800000"/>
            <a:headEnd/>
            <a:tailEnd/>
          </a:ln>
        </p:spPr>
        <p:txBody>
          <a:bodyPr/>
          <a:lstStyle/>
          <a:p>
            <a:pPr marL="456335" indent="-456789" algn="just" defTabSz="1007128">
              <a:lnSpc>
                <a:spcPct val="150000"/>
              </a:lnSpc>
              <a:buFont typeface="Arial" panose="020B0604020202020204" pitchFamily="34" charset="0"/>
              <a:buChar char="•"/>
              <a:defRPr/>
            </a:pPr>
            <a:r>
              <a:rPr kumimoji="0" lang="de-DE" sz="1600" b="0" i="0" u="none" strike="noStrike" kern="1200" cap="none" spc="0" normalizeH="0" baseline="0" noProof="0" dirty="0">
                <a:ln>
                  <a:noFill/>
                </a:ln>
                <a:solidFill>
                  <a:srgbClr val="003560"/>
                </a:solidFill>
                <a:effectLst/>
                <a:uLnTx/>
                <a:uFillTx/>
                <a:latin typeface="RUB Scala MZ" pitchFamily="2" charset="0"/>
                <a:ea typeface="+mn-ea"/>
                <a:cs typeface="+mn-cs"/>
              </a:rPr>
              <a:t>Eine Offenbarung im eigentlichen Sinne gibt es für Ritschl nicht. Die christliche Religion ist an die christliche Gemeinde und die Person Jesu gebunden. Die Theologie hat nur die Aufgabe, die Art der Gottesgemeinschaft zu beschreiben, die im historischen Christentum zum Ausdruck kommt. </a:t>
            </a:r>
          </a:p>
          <a:p>
            <a:pPr marL="456335" indent="-456789" algn="just" defTabSz="1007128">
              <a:lnSpc>
                <a:spcPct val="150000"/>
              </a:lnSpc>
              <a:buFont typeface="Arial" panose="020B0604020202020204" pitchFamily="34" charset="0"/>
              <a:buChar char="•"/>
              <a:defRPr/>
            </a:pPr>
            <a:r>
              <a:rPr kumimoji="0" lang="de-DE" sz="1600" b="0" i="0" u="none" strike="noStrike" kern="1200" cap="none" spc="0" normalizeH="0" baseline="0" noProof="0" dirty="0">
                <a:ln>
                  <a:noFill/>
                </a:ln>
                <a:solidFill>
                  <a:srgbClr val="003560"/>
                </a:solidFill>
                <a:effectLst/>
                <a:uLnTx/>
                <a:uFillTx/>
                <a:latin typeface="RUB Scala MZ" pitchFamily="2" charset="0"/>
                <a:ea typeface="+mn-ea"/>
                <a:cs typeface="+mn-cs"/>
              </a:rPr>
              <a:t>Die christliche Verkündigung und Kirche sollten ihren eigentlichen Sinn darin haben, Mittel zu dem göttlichen Endzweck des Weltgeschehens zu sein, der Errichtung des Reiches Gottes, das als eine universale sittliche Gemeinschaft gedacht war. Damit bot Ritschl eine Theologie der bürgerlichen Sittlichkeit; diese sollte neu im christlichen Glauben verankert werden.  </a:t>
            </a:r>
          </a:p>
          <a:p>
            <a:pPr marL="456335" indent="-456789" algn="just" defTabSz="1007128">
              <a:lnSpc>
                <a:spcPct val="150000"/>
              </a:lnSpc>
              <a:buFont typeface="Arial" panose="020B0604020202020204" pitchFamily="34" charset="0"/>
              <a:buChar char="•"/>
              <a:defRPr/>
            </a:pPr>
            <a:r>
              <a:rPr kumimoji="0" lang="de-DE" sz="1600" b="0" i="0" u="none" strike="noStrike" kern="1200" cap="none" spc="0" normalizeH="0" baseline="0" noProof="0" dirty="0">
                <a:ln>
                  <a:noFill/>
                </a:ln>
                <a:solidFill>
                  <a:srgbClr val="003560"/>
                </a:solidFill>
                <a:effectLst/>
                <a:uLnTx/>
                <a:uFillTx/>
                <a:latin typeface="RUB Scala MZ" pitchFamily="2" charset="0"/>
                <a:ea typeface="+mn-ea"/>
                <a:cs typeface="+mn-cs"/>
              </a:rPr>
              <a:t>Hierin ist Ritschl der bedeutendste Vertreter des Kulturprotestantismus, der unter aufgeschlossenen Geistlichen und im gebildeten Bürgertum der Zeit starke Resonanz fand, mit der Position, die religiösen und sittlichen Überzeugungen des Menschen der Gegenwart zu achten, sie durch die christliche Verkündigung zu verstärken und zu vertiefen und so den Kontakt zwischen Kirche und Gesellschaft zu bewahren. Ritschls Theologie hatte im ausgehenden 19. Jahrhundert eine führende Stellung inne. </a:t>
            </a:r>
          </a:p>
          <a:p>
            <a:pPr marL="456335" indent="-456789" algn="just" defTabSz="1007128">
              <a:lnSpc>
                <a:spcPct val="150000"/>
              </a:lnSpc>
              <a:buFont typeface="Arial" panose="020B0604020202020204" pitchFamily="34" charset="0"/>
              <a:buChar char="•"/>
              <a:defRPr/>
            </a:pPr>
            <a:r>
              <a:rPr kumimoji="0" lang="de-DE" sz="1600" b="0" i="0" u="none" strike="noStrike" kern="1200" cap="none" spc="0" normalizeH="0" baseline="0" noProof="0" dirty="0">
                <a:ln>
                  <a:noFill/>
                </a:ln>
                <a:solidFill>
                  <a:srgbClr val="003560"/>
                </a:solidFill>
                <a:effectLst/>
                <a:uLnTx/>
                <a:uFillTx/>
                <a:latin typeface="RUB Scala MZ" pitchFamily="2" charset="0"/>
                <a:ea typeface="+mn-ea"/>
                <a:cs typeface="+mn-cs"/>
              </a:rPr>
              <a:t>Vor allem die Zeitschrift „Die christliche Welt“, seit 1886 von Martin Rade herausgegeben, war das Organ der unterschiedlichen Ritschl-Schüler. </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a:solidFill>
                  <a:srgbClr val="003460"/>
                </a:solidFill>
                <a:latin typeface="Arial Bold"/>
                <a:cs typeface="Arial Bold"/>
              </a:rPr>
              <a:t>Albrecht Ritschl (1822-1889)</a:t>
            </a:r>
            <a:endParaRPr lang="de-DE" sz="2131" b="1" dirty="0">
              <a:solidFill>
                <a:srgbClr val="003460"/>
              </a:solidFill>
              <a:latin typeface="Arial Bold"/>
              <a:cs typeface="Arial Bold"/>
            </a:endParaRPr>
          </a:p>
        </p:txBody>
      </p:sp>
    </p:spTree>
    <p:extLst>
      <p:ext uri="{BB962C8B-B14F-4D97-AF65-F5344CB8AC3E}">
        <p14:creationId xmlns:p14="http://schemas.microsoft.com/office/powerpoint/2010/main" val="302052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3"/>
            <a:ext cx="9090025" cy="5653090"/>
          </a:xfrm>
          <a:prstGeom prst="rect">
            <a:avLst/>
          </a:prstGeom>
          <a:noFill/>
          <a:ln w="9525">
            <a:noFill/>
            <a:miter lim="800000"/>
            <a:headEnd/>
            <a:tailEnd/>
          </a:ln>
        </p:spPr>
        <p:txBody>
          <a:bodyPr/>
          <a:lstStyle/>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Der </a:t>
            </a:r>
            <a:r>
              <a:rPr kumimoji="0" lang="de-DE" b="0" i="0" u="none" strike="noStrike" kern="1200" cap="none" spc="0" normalizeH="0" baseline="0" noProof="0" dirty="0" err="1">
                <a:ln>
                  <a:noFill/>
                </a:ln>
                <a:solidFill>
                  <a:srgbClr val="003560"/>
                </a:solidFill>
                <a:effectLst/>
                <a:uLnTx/>
                <a:uFillTx/>
                <a:latin typeface="RUB Scala MZ" pitchFamily="2" charset="0"/>
                <a:ea typeface="+mn-ea"/>
                <a:cs typeface="+mn-cs"/>
              </a:rPr>
              <a:t>ethisierte</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 Reich-Gottes Gedanke spielt innerhalb der Theologie bzw. des Kulturprotestantismus des 19. Jahrhunderts eine gewichtige Rolle: religiöse Motivierung des Fortschrittsglaubens, lieferte sozialethische Zielvorstellungen für die Gestaltung von Gesellschaft und Staat – das Gottesreich als sittliches Kulturreich, als Endprodukt menschlicher Entwicklungsbemühungen = christliche Hoffnung als innerweltliche Zukunftsutopie.</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Dem Menschen als Ebenbild Gottes fällt es zu, in der Fortsetzung des Schöpfungsprozesses das Reich Gottes als Ziel aller Entwicklung zu verwirklichen, letztlich geht dann die Kirche im christlichen Kulturstaat auf und es vollzieht sich eine progressive </a:t>
            </a:r>
            <a:r>
              <a:rPr kumimoji="0" lang="de-DE" b="0" i="0" u="none" strike="noStrike" kern="1200" cap="none" spc="0" normalizeH="0" baseline="0" noProof="0" dirty="0" err="1">
                <a:ln>
                  <a:noFill/>
                </a:ln>
                <a:solidFill>
                  <a:srgbClr val="003560"/>
                </a:solidFill>
                <a:effectLst/>
                <a:uLnTx/>
                <a:uFillTx/>
                <a:latin typeface="RUB Scala MZ" pitchFamily="2" charset="0"/>
                <a:ea typeface="+mn-ea"/>
                <a:cs typeface="+mn-cs"/>
              </a:rPr>
              <a:t>Verchristlichung</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 der Welt (so </a:t>
            </a:r>
            <a:r>
              <a:rPr kumimoji="0" lang="de-DE" b="1" i="0" u="none" strike="noStrike" kern="1200" cap="none" spc="0" normalizeH="0" baseline="0" noProof="0" dirty="0">
                <a:ln>
                  <a:noFill/>
                </a:ln>
                <a:solidFill>
                  <a:srgbClr val="003560"/>
                </a:solidFill>
                <a:effectLst/>
                <a:uLnTx/>
                <a:uFillTx/>
                <a:latin typeface="RUB Scala MZ" pitchFamily="2" charset="0"/>
                <a:ea typeface="+mn-ea"/>
                <a:cs typeface="+mn-cs"/>
              </a:rPr>
              <a:t>Richard Rothe (1799-1867)</a:t>
            </a:r>
            <a:r>
              <a:rPr kumimoji="0" lang="de-DE" i="0" u="none" strike="noStrike" kern="1200" cap="none" spc="0" normalizeH="0" baseline="0" noProof="0" dirty="0">
                <a:ln>
                  <a:noFill/>
                </a:ln>
                <a:solidFill>
                  <a:srgbClr val="003560"/>
                </a:solidFill>
                <a:effectLst/>
                <a:uLnTx/>
                <a:uFillTx/>
                <a:latin typeface="RUB Scala MZ" pitchFamily="2" charset="0"/>
                <a:ea typeface="+mn-ea"/>
                <a:cs typeface="+mn-cs"/>
              </a:rPr>
              <a:t>)</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Der Reich-Gottes- Gedanke wurde in erweckten Kreisen zum Movens für  Mission und Diakonie als Reich-Gottes-Arbeit.       </a:t>
            </a:r>
          </a:p>
          <a:p>
            <a:pPr marL="456335" indent="-456789" defTabSz="1007128">
              <a:lnSpc>
                <a:spcPct val="150000"/>
              </a:lnSpc>
              <a:buFont typeface="Arial" panose="020B0604020202020204" pitchFamily="34" charset="0"/>
              <a:buChar char="•"/>
              <a:defRPr/>
            </a:pPr>
            <a:endParaRPr kumimoji="0" lang="de-DE" sz="1600" b="0" i="0" u="none" strike="noStrike" kern="1200" cap="none" spc="0" normalizeH="0" baseline="0" noProof="0" dirty="0">
              <a:ln>
                <a:noFill/>
              </a:ln>
              <a:solidFill>
                <a:srgbClr val="003560"/>
              </a:solidFill>
              <a:effectLst/>
              <a:uLnTx/>
              <a:uFillTx/>
              <a:latin typeface="RUB Scala MZ" pitchFamily="2" charset="0"/>
              <a:ea typeface="+mn-ea"/>
              <a:cs typeface="+mn-cs"/>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a:solidFill>
                  <a:srgbClr val="003460"/>
                </a:solidFill>
                <a:latin typeface="Arial Bold"/>
                <a:cs typeface="Arial Bold"/>
              </a:rPr>
              <a:t>Ethisierter Reich-Gottes-Gedanke: Folgen</a:t>
            </a:r>
            <a:endParaRPr lang="de-DE" sz="2131" b="1" dirty="0">
              <a:solidFill>
                <a:srgbClr val="003460"/>
              </a:solidFill>
              <a:latin typeface="Arial Bold"/>
              <a:cs typeface="Arial Bold"/>
            </a:endParaRPr>
          </a:p>
        </p:txBody>
      </p:sp>
    </p:spTree>
    <p:extLst>
      <p:ext uri="{BB962C8B-B14F-4D97-AF65-F5344CB8AC3E}">
        <p14:creationId xmlns:p14="http://schemas.microsoft.com/office/powerpoint/2010/main" val="71353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3"/>
            <a:ext cx="9090025" cy="5499103"/>
          </a:xfrm>
          <a:prstGeom prst="rect">
            <a:avLst/>
          </a:prstGeom>
          <a:noFill/>
          <a:ln w="9525">
            <a:noFill/>
            <a:miter lim="800000"/>
            <a:headEnd/>
            <a:tailEnd/>
          </a:ln>
        </p:spPr>
        <p:txBody>
          <a:bodyPr/>
          <a:lstStyle/>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Insgesamt führten die von den Exegeten und Dogmen- und Kirchenhistorikern angewandten wissenschaftlichen Methoden und ihre Ergebnisse zu einer Liberalisierung der Theologie. </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In der </a:t>
            </a:r>
            <a:r>
              <a:rPr kumimoji="0" lang="de-DE" b="1" i="0" u="none" strike="noStrike" kern="1200" cap="none" spc="0" normalizeH="0" baseline="0" noProof="0" dirty="0">
                <a:ln>
                  <a:noFill/>
                </a:ln>
                <a:solidFill>
                  <a:srgbClr val="003560"/>
                </a:solidFill>
                <a:effectLst/>
                <a:uLnTx/>
                <a:uFillTx/>
                <a:latin typeface="RUB Scala MZ" pitchFamily="2" charset="0"/>
                <a:ea typeface="+mn-ea"/>
                <a:cs typeface="+mn-cs"/>
              </a:rPr>
              <a:t>alttestamentlichen Exegese </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vollzogen sich analoge, wenn auch weniger spektakuläre Entwicklungen, indem vor allem der Entwicklungsgang der Religion Altisraels erforscht wurde (Hermann Hupfeld, Wilhelm </a:t>
            </a:r>
            <a:r>
              <a:rPr kumimoji="0" lang="de-DE" b="0" i="0" u="none" strike="noStrike" kern="1200" cap="none" spc="0" normalizeH="0" baseline="0" noProof="0" dirty="0" err="1">
                <a:ln>
                  <a:noFill/>
                </a:ln>
                <a:solidFill>
                  <a:srgbClr val="003560"/>
                </a:solidFill>
                <a:effectLst/>
                <a:uLnTx/>
                <a:uFillTx/>
                <a:latin typeface="RUB Scala MZ" pitchFamily="2" charset="0"/>
                <a:ea typeface="+mn-ea"/>
                <a:cs typeface="+mn-cs"/>
              </a:rPr>
              <a:t>Vatke</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 Eduard Reuß) und der kritische Philologe, Orientalist und Theologe </a:t>
            </a:r>
            <a:r>
              <a:rPr kumimoji="0" lang="de-DE" b="1" i="0" u="none" strike="noStrike" kern="1200" cap="none" spc="0" normalizeH="0" baseline="0" noProof="0" dirty="0">
                <a:ln>
                  <a:noFill/>
                </a:ln>
                <a:solidFill>
                  <a:srgbClr val="003560"/>
                </a:solidFill>
                <a:effectLst/>
                <a:uLnTx/>
                <a:uFillTx/>
                <a:latin typeface="RUB Scala MZ" pitchFamily="2" charset="0"/>
                <a:ea typeface="+mn-ea"/>
                <a:cs typeface="+mn-cs"/>
              </a:rPr>
              <a:t>Heinrich Ewald </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(1803-1875) in Göttingen, der als Grammatiker und </a:t>
            </a:r>
            <a:r>
              <a:rPr kumimoji="0" lang="de-DE" b="0" i="0" u="none" strike="noStrike" kern="1200" cap="none" spc="0" normalizeH="0" baseline="0" noProof="0" dirty="0" err="1">
                <a:ln>
                  <a:noFill/>
                </a:ln>
                <a:solidFill>
                  <a:srgbClr val="003560"/>
                </a:solidFill>
                <a:effectLst/>
                <a:uLnTx/>
                <a:uFillTx/>
                <a:latin typeface="RUB Scala MZ" pitchFamily="2" charset="0"/>
                <a:ea typeface="+mn-ea"/>
                <a:cs typeface="+mn-cs"/>
              </a:rPr>
              <a:t>Literaturgeschichtler</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 des Alten Testaments zw. 1835 und 1839 „Die Dichter des Alten Bundes erklärt“ und als Historiker die fünfbändige „Geschichte des Volkes Israel bis auf Christus“ (zw. 1843 bis 1845 erschienen) veröffentlichte: konsequente Historisierung des AT, neues Verständnis des Judentums und seiner Umwelt. </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a:solidFill>
                  <a:srgbClr val="003460"/>
                </a:solidFill>
                <a:latin typeface="Arial Bold"/>
                <a:cs typeface="Arial Bold"/>
              </a:rPr>
              <a:t>Historisch-kritische/ liberale Theologie</a:t>
            </a:r>
            <a:endParaRPr lang="de-DE" sz="2131" b="1" dirty="0">
              <a:solidFill>
                <a:srgbClr val="003460"/>
              </a:solidFill>
              <a:latin typeface="Arial Bold"/>
              <a:cs typeface="Arial Bold"/>
            </a:endParaRPr>
          </a:p>
        </p:txBody>
      </p:sp>
      <p:pic>
        <p:nvPicPr>
          <p:cNvPr id="7" name="Sound aufgezeichnet" descr="Sound aufgezeichnet">
            <a:hlinkClick r:id="" action="ppaction://media"/>
            <a:extLst>
              <a:ext uri="{FF2B5EF4-FFF2-40B4-BE49-F238E27FC236}">
                <a16:creationId xmlns:a16="http://schemas.microsoft.com/office/drawing/2014/main" id="{DF3CCB4B-15C0-46C4-8AD8-159F325F65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71631" y="2265818"/>
            <a:ext cx="812800" cy="812800"/>
          </a:xfrm>
          <a:prstGeom prst="rect">
            <a:avLst/>
          </a:prstGeom>
        </p:spPr>
      </p:pic>
    </p:spTree>
    <p:extLst>
      <p:ext uri="{BB962C8B-B14F-4D97-AF65-F5344CB8AC3E}">
        <p14:creationId xmlns:p14="http://schemas.microsoft.com/office/powerpoint/2010/main" val="18810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9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3"/>
            <a:ext cx="9090025" cy="5499103"/>
          </a:xfrm>
          <a:prstGeom prst="rect">
            <a:avLst/>
          </a:prstGeom>
          <a:noFill/>
          <a:ln w="9525">
            <a:noFill/>
            <a:miter lim="800000"/>
            <a:headEnd/>
            <a:tailEnd/>
          </a:ln>
        </p:spPr>
        <p:txBody>
          <a:bodyPr/>
          <a:lstStyle/>
          <a:p>
            <a:pPr marL="456335" indent="-456789" defTabSz="1007128">
              <a:lnSpc>
                <a:spcPct val="150000"/>
              </a:lnSpc>
              <a:buFont typeface="Arial" panose="020B0604020202020204" pitchFamily="34" charset="0"/>
              <a:buChar char="•"/>
              <a:defRPr/>
            </a:pPr>
            <a:r>
              <a:rPr kumimoji="0" lang="de-DE" b="1" i="0" u="none" strike="noStrike" kern="1200" cap="none" spc="0" normalizeH="0" baseline="0" noProof="0" dirty="0">
                <a:ln>
                  <a:noFill/>
                </a:ln>
                <a:solidFill>
                  <a:srgbClr val="003560"/>
                </a:solidFill>
                <a:effectLst/>
                <a:uLnTx/>
                <a:uFillTx/>
                <a:latin typeface="RUB Scala MZ" pitchFamily="2" charset="0"/>
                <a:ea typeface="+mn-ea"/>
                <a:cs typeface="+mn-cs"/>
              </a:rPr>
              <a:t>Julius Wellhausen (1844-1918) </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Theologe, Orientalist, Professor für altorientalische Sprachen als Nachfolger Hupfelds führte die alttestamentliche Wissenschaft zu ihrem philologisch-historischem Gipfel; Promotion und Habilitation in Göttingen 1870, 1872-1882 Ordinarius in Greifswald, legte nach einem Jahrzehnt Lehrtätigkeit in der Theologie die Professur nieder und wurde Orientalist an der philosophischen Fakultät in Halle (1882-1885), danach Marburg (seit 1885) Prof. für semitische Sprachen, ab 1891 Göttingen.</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„Inbegriff der historischen Kritik am Alten Testament, wie sie gegen Ende des 19. Jahrhunderts ihren Höhepunkt erreichte“ (Rudolf </a:t>
            </a:r>
            <a:r>
              <a:rPr kumimoji="0" lang="de-DE" b="0" i="0" u="none" strike="noStrike" kern="1200" cap="none" spc="0" normalizeH="0" baseline="0" noProof="0" dirty="0" err="1">
                <a:ln>
                  <a:noFill/>
                </a:ln>
                <a:solidFill>
                  <a:srgbClr val="003560"/>
                </a:solidFill>
                <a:effectLst/>
                <a:uLnTx/>
                <a:uFillTx/>
                <a:latin typeface="RUB Scala MZ" pitchFamily="2" charset="0"/>
                <a:ea typeface="+mn-ea"/>
                <a:cs typeface="+mn-cs"/>
              </a:rPr>
              <a:t>Smend</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klassische Werke der Geschichtsschreibung  des 19. Jahrhunderts  </a:t>
            </a:r>
          </a:p>
          <a:p>
            <a:pPr lvl="1" defTabSz="1007128">
              <a:lnSpc>
                <a:spcPct val="150000"/>
              </a:lnSpc>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stammen von ihm: u.a.: Prolegomena zur Geschichte Israels.</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a:solidFill>
                  <a:srgbClr val="003460"/>
                </a:solidFill>
                <a:latin typeface="Arial Bold"/>
                <a:cs typeface="Arial Bold"/>
              </a:rPr>
              <a:t>Historisch-kritische/ liberale Theologie</a:t>
            </a:r>
            <a:endParaRPr lang="de-DE" sz="2131" b="1" dirty="0">
              <a:solidFill>
                <a:srgbClr val="003460"/>
              </a:solidFill>
              <a:latin typeface="Arial Bold"/>
              <a:cs typeface="Arial Bold"/>
            </a:endParaRPr>
          </a:p>
        </p:txBody>
      </p:sp>
      <p:pic>
        <p:nvPicPr>
          <p:cNvPr id="2" name="Grafik 1">
            <a:extLst>
              <a:ext uri="{FF2B5EF4-FFF2-40B4-BE49-F238E27FC236}">
                <a16:creationId xmlns:a16="http://schemas.microsoft.com/office/drawing/2014/main" id="{9E18B1BF-3F3B-4A36-9A1B-E8AEBF5FECBE}"/>
              </a:ext>
            </a:extLst>
          </p:cNvPr>
          <p:cNvPicPr>
            <a:picLocks noChangeAspect="1"/>
          </p:cNvPicPr>
          <p:nvPr/>
        </p:nvPicPr>
        <p:blipFill rotWithShape="1">
          <a:blip r:embed="rId5"/>
          <a:srcRect l="10660" r="6866" b="5839"/>
          <a:stretch/>
        </p:blipFill>
        <p:spPr>
          <a:xfrm>
            <a:off x="7810052" y="5236236"/>
            <a:ext cx="1384967" cy="2291632"/>
          </a:xfrm>
          <a:prstGeom prst="rect">
            <a:avLst/>
          </a:prstGeom>
        </p:spPr>
      </p:pic>
      <p:pic>
        <p:nvPicPr>
          <p:cNvPr id="8" name="Sound aufgezeichnet" descr="Sound aufgezeichnet">
            <a:hlinkClick r:id="" action="ppaction://media"/>
            <a:extLst>
              <a:ext uri="{FF2B5EF4-FFF2-40B4-BE49-F238E27FC236}">
                <a16:creationId xmlns:a16="http://schemas.microsoft.com/office/drawing/2014/main" id="{A1D95843-81C0-49AF-8815-F73E12BE74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50742" y="1297502"/>
            <a:ext cx="812800" cy="812800"/>
          </a:xfrm>
          <a:prstGeom prst="rect">
            <a:avLst/>
          </a:prstGeom>
        </p:spPr>
      </p:pic>
    </p:spTree>
    <p:extLst>
      <p:ext uri="{BB962C8B-B14F-4D97-AF65-F5344CB8AC3E}">
        <p14:creationId xmlns:p14="http://schemas.microsoft.com/office/powerpoint/2010/main" val="289799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59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3"/>
            <a:ext cx="9090025" cy="5499103"/>
          </a:xfrm>
          <a:prstGeom prst="rect">
            <a:avLst/>
          </a:prstGeom>
          <a:noFill/>
          <a:ln w="9525">
            <a:noFill/>
            <a:miter lim="800000"/>
            <a:headEnd/>
            <a:tailEnd/>
          </a:ln>
        </p:spPr>
        <p:txBody>
          <a:bodyPr/>
          <a:lstStyle/>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Auf Wellhausen geht die Neuere Urkundenhypothese zurück: vier Quellen für den Pentateuch: Jahwist, Elohist, Priesterschrift, Deuteronomium. </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Prolegomena stießen auf vehementen Widerspruch.</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Theologisch wertvoll für das Christentum blieben für Wellhausen jedoch nur noch die Propheten und die Psalmen, – insgesamt Distanzierung von der verfassten Kirche, fühlte sich der ev. Kirche nur noch äußerlich angehörig.</a:t>
            </a: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Israelitische und jüdische Geschichte (1894): der abschließenden Darstellung des Untergangs des jüdischen Gemeinwesens in den Aufständen gegen die Römer steht der Satz voran: „Es war gegen Ende der Regierung des Kaisers Tiberius, als noch Pilatus Landpfleger in Judäa und Antipas Vierfürst von Galiläa war. Da ging ein Sämann aus, zu säen seinen Samen; sein Same war das Wort, sein Acker die Zeit.“</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a:solidFill>
                  <a:srgbClr val="003460"/>
                </a:solidFill>
                <a:latin typeface="Arial Bold"/>
                <a:cs typeface="Arial Bold"/>
              </a:rPr>
              <a:t>Historisch-kritische/ liberale Theologie</a:t>
            </a:r>
            <a:endParaRPr lang="de-DE" sz="2131" b="1" dirty="0">
              <a:solidFill>
                <a:srgbClr val="003460"/>
              </a:solidFill>
              <a:latin typeface="Arial Bold"/>
              <a:cs typeface="Arial Bold"/>
            </a:endParaRPr>
          </a:p>
        </p:txBody>
      </p:sp>
      <p:pic>
        <p:nvPicPr>
          <p:cNvPr id="9" name="Sound aufgezeichnet" descr="Sound aufgezeichnet">
            <a:hlinkClick r:id="" action="ppaction://media"/>
            <a:extLst>
              <a:ext uri="{FF2B5EF4-FFF2-40B4-BE49-F238E27FC236}">
                <a16:creationId xmlns:a16="http://schemas.microsoft.com/office/drawing/2014/main" id="{424F4398-F2F7-4389-82E8-BD817D9890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77982" y="713690"/>
            <a:ext cx="812800" cy="812800"/>
          </a:xfrm>
          <a:prstGeom prst="rect">
            <a:avLst/>
          </a:prstGeom>
        </p:spPr>
      </p:pic>
    </p:spTree>
    <p:extLst>
      <p:ext uri="{BB962C8B-B14F-4D97-AF65-F5344CB8AC3E}">
        <p14:creationId xmlns:p14="http://schemas.microsoft.com/office/powerpoint/2010/main" val="103302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3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3"/>
            <a:ext cx="9090025" cy="5499103"/>
          </a:xfrm>
          <a:prstGeom prst="rect">
            <a:avLst/>
          </a:prstGeom>
          <a:noFill/>
          <a:ln w="9525">
            <a:noFill/>
            <a:miter lim="800000"/>
            <a:headEnd/>
            <a:tailEnd/>
          </a:ln>
        </p:spPr>
        <p:txBody>
          <a:bodyPr/>
          <a:lstStyle/>
          <a:p>
            <a:pPr defTabSz="1007128">
              <a:lnSpc>
                <a:spcPct val="150000"/>
              </a:lnSpc>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Und im letzten Kapitel findet sich schließlich seine Position zum Christentum:</a:t>
            </a:r>
          </a:p>
          <a:p>
            <a:pPr marL="456335" indent="-456789" defTabSz="1007128">
              <a:lnSpc>
                <a:spcPct val="150000"/>
              </a:lnSpc>
              <a:buFont typeface="Arial" panose="020B0604020202020204" pitchFamily="34" charset="0"/>
              <a:buChar char="•"/>
              <a:defRPr/>
            </a:pPr>
            <a:endPar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endParaRPr>
          </a:p>
          <a:p>
            <a:pPr marL="456335" indent="-456789" defTabSz="1007128">
              <a:lnSpc>
                <a:spcPct val="150000"/>
              </a:lnSpc>
              <a:buFont typeface="Arial" panose="020B0604020202020204" pitchFamily="34" charset="0"/>
              <a:buChar char="•"/>
              <a:defRPr/>
            </a:pP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„Die Stufen der Religion, wie die Stufen der Geschichte überhaupt, bleiben neben einander </a:t>
            </a:r>
            <a:r>
              <a:rPr kumimoji="0" lang="de-DE" b="0" i="0" u="none" strike="noStrike" kern="1200" cap="none" spc="0" normalizeH="0" baseline="0" noProof="0" dirty="0" err="1">
                <a:ln>
                  <a:noFill/>
                </a:ln>
                <a:solidFill>
                  <a:srgbClr val="003560"/>
                </a:solidFill>
                <a:effectLst/>
                <a:uLnTx/>
                <a:uFillTx/>
                <a:latin typeface="RUB Scala MZ" pitchFamily="2" charset="0"/>
                <a:ea typeface="+mn-ea"/>
                <a:cs typeface="+mn-cs"/>
              </a:rPr>
              <a:t>bestehn</a:t>
            </a:r>
            <a:r>
              <a:rPr kumimoji="0" lang="de-DE" b="0" i="0" u="none" strike="noStrike" kern="1200" cap="none" spc="0" normalizeH="0" baseline="0" noProof="0" dirty="0">
                <a:ln>
                  <a:noFill/>
                </a:ln>
                <a:solidFill>
                  <a:srgbClr val="003560"/>
                </a:solidFill>
                <a:effectLst/>
                <a:uLnTx/>
                <a:uFillTx/>
                <a:latin typeface="RUB Scala MZ" pitchFamily="2" charset="0"/>
                <a:ea typeface="+mn-ea"/>
                <a:cs typeface="+mn-cs"/>
              </a:rPr>
              <a:t>. Die öffentliche Religion braucht nicht aufzuhören. Aber Jesus hat die Kirche nicht gestiftet, der jüdischen Theokratie hat er das Urteil gesprochen. Das Evangelium ist nur das Salz der Erde; wo es mehr sein will, ist es weniger. Es predigt den edelsten Individualismus, die Freiheit der Kinder Gottes.“</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a:solidFill>
                  <a:srgbClr val="003460"/>
                </a:solidFill>
                <a:latin typeface="Arial Bold"/>
                <a:cs typeface="Arial Bold"/>
              </a:rPr>
              <a:t>Historisch-kritische/ liberale Theologie</a:t>
            </a:r>
            <a:endParaRPr lang="de-DE" sz="2131" b="1" dirty="0">
              <a:solidFill>
                <a:srgbClr val="003460"/>
              </a:solidFill>
              <a:latin typeface="Arial Bold"/>
              <a:cs typeface="Arial Bold"/>
            </a:endParaRPr>
          </a:p>
        </p:txBody>
      </p:sp>
      <p:pic>
        <p:nvPicPr>
          <p:cNvPr id="7" name="Sound aufgezeichnet" descr="Sound aufgezeichnet">
            <a:hlinkClick r:id="" action="ppaction://media"/>
            <a:extLst>
              <a:ext uri="{FF2B5EF4-FFF2-40B4-BE49-F238E27FC236}">
                <a16:creationId xmlns:a16="http://schemas.microsoft.com/office/drawing/2014/main" id="{B4276E86-1EE9-4966-AE67-748EF9A860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4411297" y="5135843"/>
            <a:ext cx="1105768" cy="1105768"/>
          </a:xfrm>
          <a:prstGeom prst="rect">
            <a:avLst/>
          </a:prstGeom>
        </p:spPr>
      </p:pic>
    </p:spTree>
    <p:extLst>
      <p:ext uri="{BB962C8B-B14F-4D97-AF65-F5344CB8AC3E}">
        <p14:creationId xmlns:p14="http://schemas.microsoft.com/office/powerpoint/2010/main" val="202436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9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18434" name="Textfeld 19"/>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560"/>
                </a:solidFill>
                <a:effectLst/>
                <a:uLnTx/>
                <a:uFillTx/>
                <a:latin typeface="RUB Scala MZ"/>
                <a:ea typeface="+mn-ea"/>
                <a:cs typeface="Arial" charset="0"/>
              </a:rPr>
              <a:t>Kirchengeschichte III: Reformation|</a:t>
            </a:r>
            <a:r>
              <a:rPr kumimoji="0" lang="de-DE" sz="1000" b="0" i="0" u="none" strike="noStrike" kern="1200" cap="none" spc="0" normalizeH="0" baseline="0" noProof="0">
                <a:ln>
                  <a:noFill/>
                </a:ln>
                <a:solidFill>
                  <a:srgbClr val="003560"/>
                </a:solidFill>
                <a:effectLst/>
                <a:uLnTx/>
                <a:uFillTx/>
                <a:latin typeface="RUB Scala MZ"/>
                <a:ea typeface="+mn-ea"/>
                <a:cs typeface="Arial" charset="0"/>
              </a:rPr>
              <a:t> Bochum | 10.04.2012</a:t>
            </a:r>
          </a:p>
        </p:txBody>
      </p:sp>
      <p:sp>
        <p:nvSpPr>
          <p:cNvPr id="7" name="Textfeld 6">
            <a:extLst>
              <a:ext uri="{FF2B5EF4-FFF2-40B4-BE49-F238E27FC236}">
                <a16:creationId xmlns:a16="http://schemas.microsoft.com/office/drawing/2014/main" id="{BC260CCF-E9CD-4046-9715-2AA63972DE9A}"/>
              </a:ext>
            </a:extLst>
          </p:cNvPr>
          <p:cNvSpPr txBox="1"/>
          <p:nvPr/>
        </p:nvSpPr>
        <p:spPr>
          <a:xfrm>
            <a:off x="468313" y="843780"/>
            <a:ext cx="5078730" cy="523220"/>
          </a:xfrm>
          <a:prstGeom prst="rect">
            <a:avLst/>
          </a:prstGeom>
          <a:noFill/>
        </p:spPr>
        <p:txBody>
          <a:bodyPr wrap="square">
            <a:spAutoFit/>
          </a:bodyPr>
          <a:lstStyle>
            <a:defPPr>
              <a:defRPr lang="de-DE"/>
            </a:defPPr>
            <a:lvl1pPr>
              <a:defRPr sz="2800">
                <a:solidFill>
                  <a:srgbClr val="003560"/>
                </a:solidFill>
                <a:latin typeface="RUB Scala MZ"/>
              </a:defRPr>
            </a:lvl1p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3560"/>
                </a:solidFill>
                <a:effectLst/>
                <a:uLnTx/>
                <a:uFillTx/>
                <a:latin typeface="RUB Scala MZ"/>
                <a:ea typeface="+mn-ea"/>
                <a:cs typeface="+mn-cs"/>
              </a:rPr>
              <a:t>Inhaltliche Übersicht</a:t>
            </a:r>
          </a:p>
        </p:txBody>
      </p:sp>
      <p:graphicFrame>
        <p:nvGraphicFramePr>
          <p:cNvPr id="2" name="Tabelle 1"/>
          <p:cNvGraphicFramePr>
            <a:graphicFrameLocks noGrp="1"/>
          </p:cNvGraphicFramePr>
          <p:nvPr>
            <p:extLst>
              <p:ext uri="{D42A27DB-BD31-4B8C-83A1-F6EECF244321}">
                <p14:modId xmlns:p14="http://schemas.microsoft.com/office/powerpoint/2010/main" val="965145336"/>
              </p:ext>
            </p:extLst>
          </p:nvPr>
        </p:nvGraphicFramePr>
        <p:xfrm>
          <a:off x="1" y="1367000"/>
          <a:ext cx="10080624" cy="6380146"/>
        </p:xfrm>
        <a:graphic>
          <a:graphicData uri="http://schemas.openxmlformats.org/drawingml/2006/table">
            <a:tbl>
              <a:tblPr/>
              <a:tblGrid>
                <a:gridCol w="1162051">
                  <a:extLst>
                    <a:ext uri="{9D8B030D-6E8A-4147-A177-3AD203B41FA5}">
                      <a16:colId xmlns:a16="http://schemas.microsoft.com/office/drawing/2014/main" val="2073070098"/>
                    </a:ext>
                  </a:extLst>
                </a:gridCol>
                <a:gridCol w="1606549">
                  <a:extLst>
                    <a:ext uri="{9D8B030D-6E8A-4147-A177-3AD203B41FA5}">
                      <a16:colId xmlns:a16="http://schemas.microsoft.com/office/drawing/2014/main" val="2065773323"/>
                    </a:ext>
                  </a:extLst>
                </a:gridCol>
                <a:gridCol w="7312024">
                  <a:extLst>
                    <a:ext uri="{9D8B030D-6E8A-4147-A177-3AD203B41FA5}">
                      <a16:colId xmlns:a16="http://schemas.microsoft.com/office/drawing/2014/main" val="609331646"/>
                    </a:ext>
                  </a:extLst>
                </a:gridCol>
              </a:tblGrid>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Sitzung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Datum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Thema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04463596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10.10.2024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Augsburger Religionsfrieden, Konfessionalisierung und Orthodoxie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439835190"/>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17.10.2024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Jean Calvin und die reformierte Reformation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56522499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24.10.2024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Dreißigjähriger Krieg und neue Frömmigkeit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8352508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31.10.2024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cs typeface="Arial" pitchFamily="34" charset="0"/>
                        </a:rPr>
                        <a:t>Der lutherische Pietismus: Philipp Jakob </a:t>
                      </a:r>
                      <a:r>
                        <a:rPr lang="de-DE" sz="1800" b="0" dirty="0" err="1">
                          <a:solidFill>
                            <a:schemeClr val="tx1"/>
                          </a:solidFill>
                          <a:latin typeface="RUB Scala MZ" pitchFamily="2" charset="0"/>
                          <a:cs typeface="Arial" pitchFamily="34" charset="0"/>
                        </a:rPr>
                        <a:t>Spener</a:t>
                      </a:r>
                      <a:endParaRPr lang="de-DE" sz="1800" b="0" dirty="0">
                        <a:solidFill>
                          <a:schemeClr val="tx1"/>
                        </a:solidFill>
                        <a:latin typeface="RUB Scala MZ" pitchFamily="2"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64182293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07.11.2024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rPr>
                        <a:t>August Hermann Francke und der Hallesche Pietismus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596233451"/>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14.11.2024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rPr>
                        <a:t>Puritanismus und </a:t>
                      </a:r>
                      <a:r>
                        <a:rPr lang="de-DE" sz="1800" b="0" dirty="0" err="1">
                          <a:solidFill>
                            <a:schemeClr val="tx1"/>
                          </a:solidFill>
                          <a:latin typeface="RUB Scala MZ" pitchFamily="2" charset="0"/>
                        </a:rPr>
                        <a:t>Nadere</a:t>
                      </a:r>
                      <a:r>
                        <a:rPr lang="de-DE" sz="1800" b="0" dirty="0">
                          <a:solidFill>
                            <a:schemeClr val="tx1"/>
                          </a:solidFill>
                          <a:latin typeface="RUB Scala MZ" pitchFamily="2" charset="0"/>
                        </a:rPr>
                        <a:t> </a:t>
                      </a:r>
                      <a:r>
                        <a:rPr lang="de-DE" sz="1800" b="0" dirty="0" err="1">
                          <a:solidFill>
                            <a:schemeClr val="tx1"/>
                          </a:solidFill>
                          <a:latin typeface="RUB Scala MZ" pitchFamily="2" charset="0"/>
                        </a:rPr>
                        <a:t>Reformatie</a:t>
                      </a:r>
                      <a:r>
                        <a:rPr lang="de-DE" sz="1800" b="0" dirty="0">
                          <a:solidFill>
                            <a:schemeClr val="tx1"/>
                          </a:solidFill>
                          <a:latin typeface="RUB Scala MZ" pitchFamily="2"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92941336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21.11.2024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i="0" u="none" strike="noStrike" dirty="0">
                          <a:solidFill>
                            <a:schemeClr val="tx1"/>
                          </a:solidFill>
                          <a:latin typeface="RUB Scala MZ" pitchFamily="2" charset="0"/>
                        </a:rPr>
                        <a:t>Zinzendorf/ Voraussetzungen der Aufklärung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46971615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28.11.2024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Aufklärungstheologie(n): Neologie und Rationalismus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3593001586"/>
                  </a:ext>
                </a:extLst>
              </a:tr>
              <a:tr h="619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05.12.2024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Politische Entwicklung/ protestantischer Nationalismus: Befreiungskriege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49325671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12.12.2024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Staat und Kirche im Vormärz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651275042"/>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19.12.2024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König-/Kaisertum und Protestantismus nach der Revolution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01599070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09.01.2025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Wichern und die Innere Mission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243495440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16.01.2025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Vermittlungstheologie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978190745"/>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23.01.2025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4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Erweckungstheologie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2FF"/>
                    </a:solidFill>
                  </a:tcPr>
                </a:tc>
                <a:extLst>
                  <a:ext uri="{0D108BD9-81ED-4DB2-BD59-A6C34878D82A}">
                    <a16:rowId xmlns:a16="http://schemas.microsoft.com/office/drawing/2014/main" val="1110370311"/>
                  </a:ext>
                </a:extLst>
              </a:tr>
              <a:tr h="619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000000"/>
                          </a:solidFill>
                          <a:effectLst/>
                          <a:latin typeface="RUB Scala MZ"/>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000000"/>
                          </a:solidFill>
                          <a:effectLst/>
                          <a:latin typeface="RUB Scala MZ"/>
                        </a:rPr>
                        <a:t>30.01.2025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1" i="0" u="none" strike="noStrike" cap="none" normalizeH="0" baseline="0" dirty="0">
                          <a:ln>
                            <a:noFill/>
                          </a:ln>
                          <a:solidFill>
                            <a:schemeClr val="tx1"/>
                          </a:solidFill>
                          <a:effectLst/>
                          <a:latin typeface="RUB Scala MZ"/>
                        </a:rPr>
                        <a:t>Historisch-kritische/Liberale Theologie </a:t>
                      </a:r>
                    </a:p>
                    <a:p>
                      <a:pPr marL="0" marR="0" lvl="0" indent="0" algn="l" defTabSz="1006475"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chemeClr val="tx1"/>
                        </a:solidFill>
                        <a:effectLst/>
                        <a:latin typeface="RUB Scala MZ"/>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87773205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a:lnSpc>
                <a:spcPct val="150000"/>
              </a:lnSpc>
            </a:pPr>
            <a:r>
              <a:rPr lang="de-DE" sz="2000" dirty="0">
                <a:solidFill>
                  <a:srgbClr val="003460"/>
                </a:solidFill>
                <a:latin typeface="RUB Scala MZ"/>
                <a:cs typeface="Arial"/>
              </a:rPr>
              <a:t>Protestantische Theologie: Ausprägung zur Wissenschaft im modernen Sinn.</a:t>
            </a:r>
          </a:p>
          <a:p>
            <a:pPr>
              <a:lnSpc>
                <a:spcPct val="150000"/>
              </a:lnSpc>
            </a:pPr>
            <a:r>
              <a:rPr lang="de-DE" sz="2000" dirty="0">
                <a:solidFill>
                  <a:srgbClr val="003460"/>
                </a:solidFill>
                <a:latin typeface="RUB Scala MZ"/>
                <a:cs typeface="Arial"/>
              </a:rPr>
              <a:t>Gegensatz zur Kirche treten konnte, da sie der tiefen Erfassung des</a:t>
            </a:r>
            <a:br>
              <a:rPr lang="de-DE" sz="2000" dirty="0">
                <a:solidFill>
                  <a:srgbClr val="000000"/>
                </a:solidFill>
                <a:latin typeface="RUB Scala MZ"/>
              </a:rPr>
            </a:br>
            <a:r>
              <a:rPr lang="de-DE" sz="2000" dirty="0">
                <a:solidFill>
                  <a:srgbClr val="003460"/>
                </a:solidFill>
                <a:latin typeface="RUB Scala MZ"/>
                <a:cs typeface="Arial"/>
              </a:rPr>
              <a:t>christlichen Bewusstseins dient.</a:t>
            </a:r>
          </a:p>
          <a:p>
            <a:pPr>
              <a:lnSpc>
                <a:spcPct val="150000"/>
              </a:lnSpc>
            </a:pPr>
            <a:endParaRPr lang="de-DE" sz="2000" dirty="0">
              <a:solidFill>
                <a:srgbClr val="000000"/>
              </a:solidFill>
              <a:latin typeface="RUB Scala MZ"/>
            </a:endParaRPr>
          </a:p>
          <a:p>
            <a:pPr marL="285750" indent="-285750">
              <a:lnSpc>
                <a:spcPct val="150000"/>
              </a:lnSpc>
              <a:buFont typeface="Arial" panose="020B0604020202020204" pitchFamily="34" charset="0"/>
              <a:buChar char="•"/>
              <a:tabLst>
                <a:tab pos="406669" algn="l"/>
                <a:tab pos="406669" algn="l"/>
                <a:tab pos="406669" algn="l"/>
                <a:tab pos="406669" algn="l"/>
              </a:tabLst>
            </a:pPr>
            <a:r>
              <a:rPr lang="de-DE" sz="2000" dirty="0">
                <a:solidFill>
                  <a:srgbClr val="003460"/>
                </a:solidFill>
                <a:latin typeface="RUB Scala MZ"/>
                <a:cs typeface="Arial"/>
              </a:rPr>
              <a:t>Diese Haltung war den erweckten Theologen suspekt: eine nach allen Seiten</a:t>
            </a:r>
            <a:br>
              <a:rPr lang="de-DE" sz="2000" dirty="0">
                <a:solidFill>
                  <a:srgbClr val="000000"/>
                </a:solidFill>
                <a:latin typeface="RUB Scala MZ"/>
              </a:rPr>
            </a:br>
            <a:r>
              <a:rPr lang="de-DE" sz="2000" dirty="0">
                <a:solidFill>
                  <a:srgbClr val="003460"/>
                </a:solidFill>
                <a:latin typeface="RUB Scala MZ"/>
                <a:cs typeface="Arial"/>
              </a:rPr>
              <a:t>frei gelassene Wissenschaft zerstöre die Grundlagen von Theologie und</a:t>
            </a:r>
            <a:r>
              <a:rPr lang="de-DE" dirty="0">
                <a:solidFill>
                  <a:srgbClr val="000000"/>
                </a:solidFill>
                <a:latin typeface="RUB Scala MZ"/>
                <a:cs typeface="Arial"/>
              </a:rPr>
              <a:t> </a:t>
            </a:r>
            <a:r>
              <a:rPr lang="de-DE" sz="2000" dirty="0">
                <a:solidFill>
                  <a:srgbClr val="003460"/>
                </a:solidFill>
                <a:latin typeface="RUB Scala MZ"/>
                <a:cs typeface="Arial"/>
              </a:rPr>
              <a:t>Kirche: genau an dieser Linie spaltete sich die protestantische Theologie in</a:t>
            </a:r>
            <a:br>
              <a:rPr lang="de-DE" sz="2000" dirty="0">
                <a:solidFill>
                  <a:srgbClr val="000000"/>
                </a:solidFill>
                <a:latin typeface="RUB Scala MZ"/>
              </a:rPr>
            </a:br>
            <a:r>
              <a:rPr lang="de-DE" sz="2000" dirty="0">
                <a:solidFill>
                  <a:srgbClr val="000000"/>
                </a:solidFill>
                <a:latin typeface="RUB Scala MZ"/>
              </a:rPr>
              <a:t>– </a:t>
            </a:r>
            <a:r>
              <a:rPr lang="de-DE" sz="2000" dirty="0">
                <a:solidFill>
                  <a:srgbClr val="003460"/>
                </a:solidFill>
                <a:latin typeface="RUB Scala MZ"/>
                <a:cs typeface="Arial"/>
              </a:rPr>
              <a:t>das Lager der Konservativen (von der Erweckungsbewegung beeinflusst),</a:t>
            </a:r>
            <a:br>
              <a:rPr lang="de-DE" sz="2000" dirty="0">
                <a:solidFill>
                  <a:srgbClr val="000000"/>
                </a:solidFill>
                <a:latin typeface="RUB Scala MZ"/>
              </a:rPr>
            </a:br>
            <a:r>
              <a:rPr lang="de-DE" sz="2000" dirty="0">
                <a:solidFill>
                  <a:srgbClr val="000000"/>
                </a:solidFill>
                <a:latin typeface="RUB Scala MZ"/>
              </a:rPr>
              <a:t>– </a:t>
            </a:r>
            <a:r>
              <a:rPr lang="de-DE" sz="2000" dirty="0">
                <a:solidFill>
                  <a:srgbClr val="003460"/>
                </a:solidFill>
                <a:latin typeface="RUB Scala MZ"/>
                <a:cs typeface="Arial"/>
              </a:rPr>
              <a:t>der Liberalen,</a:t>
            </a:r>
          </a:p>
          <a:p>
            <a:pPr>
              <a:lnSpc>
                <a:spcPct val="150000"/>
              </a:lnSpc>
              <a:tabLst>
                <a:tab pos="406669" algn="l"/>
                <a:tab pos="406669" algn="l"/>
                <a:tab pos="406669" algn="l"/>
                <a:tab pos="406669" algn="l"/>
              </a:tabLst>
            </a:pPr>
            <a:r>
              <a:rPr lang="de-DE" sz="2000" dirty="0">
                <a:solidFill>
                  <a:srgbClr val="003460"/>
                </a:solidFill>
                <a:latin typeface="RUB Scala MZ"/>
                <a:cs typeface="Arial"/>
              </a:rPr>
              <a:t>     – und der Vermittlungstheologen.</a:t>
            </a:r>
          </a:p>
          <a:p>
            <a:pPr>
              <a:lnSpc>
                <a:spcPts val="3202"/>
              </a:lnSpc>
            </a:pPr>
            <a:endParaRPr lang="de-DE" sz="2000" dirty="0">
              <a:solidFill>
                <a:srgbClr val="000000"/>
              </a:solidFill>
              <a:latin typeface="RUB Scala MZ"/>
            </a:endParaRPr>
          </a:p>
          <a:p>
            <a:pPr marL="0" marR="0" lvl="0" indent="0" algn="l" defTabSz="914400" rtl="0" eaLnBrk="1" fontAlgn="auto" latinLnBrk="0" hangingPunct="1">
              <a:spcBef>
                <a:spcPts val="0"/>
              </a:spcBef>
              <a:spcAft>
                <a:spcPts val="0"/>
              </a:spcAft>
              <a:buClrTx/>
              <a:buSzTx/>
              <a:buFontTx/>
              <a:buNone/>
              <a:tabLst>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707886"/>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a:p>
            <a:pPr>
              <a:lnSpc>
                <a:spcPts val="2435"/>
              </a:lnSpc>
            </a:pPr>
            <a:endParaRPr lang="en-CA" sz="2122" dirty="0">
              <a:solidFill>
                <a:srgbClr val="000000"/>
              </a:solidFill>
            </a:endParaRPr>
          </a:p>
        </p:txBody>
      </p:sp>
      <p:pic>
        <p:nvPicPr>
          <p:cNvPr id="8" name="Sound aufgezeichnet" descr="Sound aufgezeichnet">
            <a:hlinkClick r:id="" action="ppaction://media"/>
            <a:extLst>
              <a:ext uri="{FF2B5EF4-FFF2-40B4-BE49-F238E27FC236}">
                <a16:creationId xmlns:a16="http://schemas.microsoft.com/office/drawing/2014/main" id="{761E59A7-BC7E-4B14-BC58-45F0CBD2B2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342" y="2428724"/>
            <a:ext cx="812800" cy="812800"/>
          </a:xfrm>
          <a:prstGeom prst="rect">
            <a:avLst/>
          </a:prstGeom>
        </p:spPr>
      </p:pic>
    </p:spTree>
    <p:extLst>
      <p:ext uri="{BB962C8B-B14F-4D97-AF65-F5344CB8AC3E}">
        <p14:creationId xmlns:p14="http://schemas.microsoft.com/office/powerpoint/2010/main" val="149087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44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marL="342900" indent="-342900" algn="just">
              <a:lnSpc>
                <a:spcPts val="3188"/>
              </a:lnSpc>
              <a:buFont typeface="Arial" panose="020B0604020202020204" pitchFamily="34" charset="0"/>
              <a:buChar char="•"/>
              <a:tabLst>
                <a:tab pos="334904" algn="l"/>
                <a:tab pos="334904" algn="l"/>
                <a:tab pos="334904" algn="l"/>
                <a:tab pos="334904" algn="l"/>
                <a:tab pos="334904" algn="l"/>
                <a:tab pos="334904" algn="l"/>
                <a:tab pos="334904" algn="l"/>
                <a:tab pos="334904" algn="l"/>
              </a:tabLst>
            </a:pPr>
            <a:r>
              <a:rPr lang="de-DE" sz="2000" dirty="0">
                <a:solidFill>
                  <a:srgbClr val="003460"/>
                </a:solidFill>
                <a:latin typeface="RUB Scala MZ"/>
                <a:cs typeface="Arial"/>
              </a:rPr>
              <a:t>Vorläufer: die liberale Theologie erwuchs aus dem „vernünftigen“ Christentum</a:t>
            </a:r>
            <a:br>
              <a:rPr lang="de-DE" sz="2000" dirty="0">
                <a:solidFill>
                  <a:srgbClr val="000000"/>
                </a:solidFill>
                <a:latin typeface="RUB Scala MZ"/>
              </a:rPr>
            </a:br>
            <a:r>
              <a:rPr lang="de-DE" sz="2000" dirty="0">
                <a:solidFill>
                  <a:srgbClr val="003460"/>
                </a:solidFill>
                <a:latin typeface="RUB Scala MZ"/>
                <a:cs typeface="Arial"/>
              </a:rPr>
              <a:t>der Aufklärung: der in Halle lehrende </a:t>
            </a:r>
            <a:r>
              <a:rPr lang="de-DE" sz="2000" b="1" dirty="0">
                <a:solidFill>
                  <a:srgbClr val="003460"/>
                </a:solidFill>
                <a:latin typeface="RUB Scala MZ"/>
                <a:cs typeface="Arial Bold"/>
              </a:rPr>
              <a:t>Julius August Ludwig Wegscheider</a:t>
            </a:r>
            <a:r>
              <a:rPr lang="de-DE" b="1" dirty="0">
                <a:solidFill>
                  <a:srgbClr val="000000"/>
                </a:solidFill>
                <a:latin typeface="RUB Scala MZ"/>
                <a:cs typeface="Arial Bold"/>
              </a:rPr>
              <a:t> </a:t>
            </a:r>
            <a:r>
              <a:rPr lang="de-DE" sz="2000" dirty="0">
                <a:solidFill>
                  <a:srgbClr val="003460"/>
                </a:solidFill>
                <a:latin typeface="RUB Scala MZ"/>
                <a:cs typeface="Arial"/>
              </a:rPr>
              <a:t>(1771-1849) u.a. mit seinen „</a:t>
            </a:r>
            <a:r>
              <a:rPr lang="de-DE" sz="2000" dirty="0" err="1">
                <a:solidFill>
                  <a:srgbClr val="003460"/>
                </a:solidFill>
                <a:latin typeface="RUB Scala MZ"/>
                <a:cs typeface="Arial"/>
              </a:rPr>
              <a:t>Institutiones</a:t>
            </a:r>
            <a:r>
              <a:rPr lang="de-DE" sz="2000" dirty="0">
                <a:solidFill>
                  <a:srgbClr val="003460"/>
                </a:solidFill>
                <a:latin typeface="RUB Scala MZ"/>
                <a:cs typeface="Arial"/>
              </a:rPr>
              <a:t> </a:t>
            </a:r>
            <a:r>
              <a:rPr lang="de-DE" sz="2000" dirty="0" err="1">
                <a:solidFill>
                  <a:srgbClr val="003460"/>
                </a:solidFill>
                <a:latin typeface="RUB Scala MZ"/>
                <a:cs typeface="Arial"/>
              </a:rPr>
              <a:t>theologiae</a:t>
            </a:r>
            <a:r>
              <a:rPr lang="de-DE" sz="2000" dirty="0">
                <a:solidFill>
                  <a:srgbClr val="003460"/>
                </a:solidFill>
                <a:latin typeface="RUB Scala MZ"/>
                <a:cs typeface="Arial"/>
              </a:rPr>
              <a:t> </a:t>
            </a:r>
            <a:r>
              <a:rPr lang="de-DE" sz="2000" dirty="0" err="1">
                <a:solidFill>
                  <a:srgbClr val="003460"/>
                </a:solidFill>
                <a:latin typeface="RUB Scala MZ"/>
                <a:cs typeface="Arial"/>
              </a:rPr>
              <a:t>christianae</a:t>
            </a:r>
            <a:r>
              <a:rPr lang="de-DE" dirty="0">
                <a:solidFill>
                  <a:srgbClr val="000000"/>
                </a:solidFill>
                <a:latin typeface="RUB Scala MZ"/>
                <a:cs typeface="Arial"/>
              </a:rPr>
              <a:t> </a:t>
            </a:r>
            <a:r>
              <a:rPr lang="de-DE" sz="2000" dirty="0" err="1">
                <a:solidFill>
                  <a:srgbClr val="003460"/>
                </a:solidFill>
                <a:latin typeface="RUB Scala MZ"/>
                <a:cs typeface="Arial"/>
              </a:rPr>
              <a:t>dogmaticae</a:t>
            </a:r>
            <a:r>
              <a:rPr lang="de-DE" sz="2000" dirty="0">
                <a:solidFill>
                  <a:srgbClr val="003460"/>
                </a:solidFill>
                <a:latin typeface="RUB Scala MZ"/>
                <a:cs typeface="Arial"/>
              </a:rPr>
              <a:t>“ (erschienen 1815 und 1848), in denen er forderte den</a:t>
            </a:r>
            <a:r>
              <a:rPr lang="de-DE" dirty="0">
                <a:solidFill>
                  <a:srgbClr val="000000"/>
                </a:solidFill>
                <a:latin typeface="RUB Scala MZ"/>
                <a:cs typeface="Arial"/>
              </a:rPr>
              <a:t> </a:t>
            </a:r>
            <a:r>
              <a:rPr lang="de-DE" sz="2000" dirty="0">
                <a:solidFill>
                  <a:srgbClr val="003460"/>
                </a:solidFill>
                <a:latin typeface="RUB Scala MZ"/>
                <a:cs typeface="Arial"/>
              </a:rPr>
              <a:t>christlichen Religionsglauben seiner zeit- und ortsgebundenen Hülle zu</a:t>
            </a:r>
            <a:r>
              <a:rPr lang="de-DE" dirty="0">
                <a:solidFill>
                  <a:srgbClr val="000000"/>
                </a:solidFill>
                <a:latin typeface="RUB Scala MZ"/>
                <a:cs typeface="Arial"/>
              </a:rPr>
              <a:t> </a:t>
            </a:r>
            <a:r>
              <a:rPr lang="de-DE" sz="2000" dirty="0">
                <a:solidFill>
                  <a:srgbClr val="003460"/>
                </a:solidFill>
                <a:latin typeface="RUB Scala MZ"/>
                <a:cs typeface="Arial"/>
              </a:rPr>
              <a:t>entkleiden; </a:t>
            </a:r>
            <a:r>
              <a:rPr lang="de-DE" sz="2000" b="1" dirty="0">
                <a:solidFill>
                  <a:srgbClr val="003460"/>
                </a:solidFill>
                <a:latin typeface="RUB Scala MZ"/>
                <a:cs typeface="Arial Bold"/>
              </a:rPr>
              <a:t>Heinrich Eberhard Gottlob Paulus </a:t>
            </a:r>
            <a:r>
              <a:rPr lang="de-DE" sz="2000" dirty="0">
                <a:solidFill>
                  <a:srgbClr val="003460"/>
                </a:solidFill>
                <a:latin typeface="RUB Scala MZ"/>
                <a:cs typeface="Arial"/>
              </a:rPr>
              <a:t>(1761-1851) als</a:t>
            </a:r>
            <a:r>
              <a:rPr lang="de-DE" dirty="0">
                <a:solidFill>
                  <a:srgbClr val="000000"/>
                </a:solidFill>
                <a:latin typeface="RUB Scala MZ"/>
                <a:cs typeface="Arial"/>
              </a:rPr>
              <a:t> </a:t>
            </a:r>
            <a:r>
              <a:rPr lang="de-DE" sz="2000" dirty="0">
                <a:solidFill>
                  <a:srgbClr val="003460"/>
                </a:solidFill>
                <a:latin typeface="RUB Scala MZ"/>
                <a:cs typeface="Arial"/>
              </a:rPr>
              <a:t>Bibeltheologe in Heidelberg, der u.a. Jesu Auferstehung als Erwachen aus</a:t>
            </a:r>
            <a:r>
              <a:rPr lang="de-DE" dirty="0">
                <a:solidFill>
                  <a:srgbClr val="000000"/>
                </a:solidFill>
                <a:latin typeface="RUB Scala MZ"/>
                <a:cs typeface="Arial"/>
              </a:rPr>
              <a:t> </a:t>
            </a:r>
            <a:r>
              <a:rPr lang="de-DE" sz="2000" dirty="0">
                <a:solidFill>
                  <a:srgbClr val="003460"/>
                </a:solidFill>
                <a:latin typeface="RUB Scala MZ"/>
                <a:cs typeface="Arial"/>
              </a:rPr>
              <a:t>dem Scheintod erklärte. Jedoch konnten diese Programme angesichts der</a:t>
            </a:r>
            <a:r>
              <a:rPr lang="de-DE" dirty="0">
                <a:solidFill>
                  <a:srgbClr val="000000"/>
                </a:solidFill>
                <a:latin typeface="RUB Scala MZ"/>
                <a:cs typeface="Arial"/>
              </a:rPr>
              <a:t> </a:t>
            </a:r>
            <a:r>
              <a:rPr lang="de-DE" sz="2000" dirty="0">
                <a:solidFill>
                  <a:srgbClr val="003460"/>
                </a:solidFill>
                <a:latin typeface="RUB Scala MZ"/>
                <a:cs typeface="Arial"/>
              </a:rPr>
              <a:t>strikten Historisierung der Theologie nicht mehr überzeugen.</a:t>
            </a:r>
          </a:p>
          <a:p>
            <a:pPr marL="342900" indent="-342900" algn="just">
              <a:lnSpc>
                <a:spcPts val="3188"/>
              </a:lnSpc>
              <a:buFont typeface="Arial" panose="020B0604020202020204" pitchFamily="34" charset="0"/>
              <a:buChar char="•"/>
              <a:tabLst>
                <a:tab pos="334904" algn="l"/>
                <a:tab pos="334904" algn="l"/>
                <a:tab pos="334904" algn="l"/>
                <a:tab pos="334904" algn="l"/>
                <a:tab pos="334904" algn="l"/>
                <a:tab pos="334904" algn="l"/>
                <a:tab pos="334904" algn="l"/>
                <a:tab pos="334904" algn="l"/>
              </a:tabLst>
            </a:pPr>
            <a:r>
              <a:rPr lang="de-DE" sz="2000" dirty="0">
                <a:solidFill>
                  <a:srgbClr val="003460"/>
                </a:solidFill>
                <a:latin typeface="RUB Scala MZ"/>
                <a:cs typeface="Arial"/>
              </a:rPr>
              <a:t>(personelle) Voraussetzungen der historisch-kritische Methode (seit dem ersten Drittel des 19. </a:t>
            </a:r>
            <a:r>
              <a:rPr lang="de-DE" sz="2000" dirty="0" err="1">
                <a:solidFill>
                  <a:srgbClr val="003460"/>
                </a:solidFill>
                <a:latin typeface="RUB Scala MZ"/>
                <a:cs typeface="Arial"/>
              </a:rPr>
              <a:t>Jhs</a:t>
            </a:r>
            <a:r>
              <a:rPr lang="de-DE" sz="2000" dirty="0">
                <a:solidFill>
                  <a:srgbClr val="003460"/>
                </a:solidFill>
                <a:latin typeface="RUB Scala MZ"/>
                <a:cs typeface="Arial"/>
              </a:rPr>
              <a:t>.) in den exegetischen Fächern, in Dogmatik und</a:t>
            </a:r>
            <a:br>
              <a:rPr lang="de-DE" sz="2000" dirty="0">
                <a:solidFill>
                  <a:srgbClr val="000000"/>
                </a:solidFill>
                <a:latin typeface="RUB Scala MZ"/>
              </a:rPr>
            </a:br>
            <a:r>
              <a:rPr lang="de-DE" sz="2000" dirty="0">
                <a:solidFill>
                  <a:srgbClr val="003460"/>
                </a:solidFill>
                <a:latin typeface="RUB Scala MZ"/>
                <a:cs typeface="Arial"/>
              </a:rPr>
              <a:t>Kirchengeschichte: maßgeblich zu ihrer Entwicklung trugen die Theologie.</a:t>
            </a:r>
          </a:p>
          <a:p>
            <a:pPr>
              <a:lnSpc>
                <a:spcPts val="3202"/>
              </a:lnSpc>
            </a:pPr>
            <a:endParaRPr lang="de-DE" sz="2000" dirty="0">
              <a:solidFill>
                <a:srgbClr val="000000"/>
              </a:solidFill>
              <a:latin typeface="RUB Scala MZ"/>
            </a:endParaRPr>
          </a:p>
          <a:p>
            <a:pPr>
              <a:lnSpc>
                <a:spcPts val="2001"/>
              </a:lnSpc>
            </a:pPr>
            <a:endParaRPr lang="de-DE" sz="2000" dirty="0">
              <a:solidFill>
                <a:srgbClr val="000000"/>
              </a:solidFill>
              <a:latin typeface="RUB Scala MZ"/>
            </a:endParaRPr>
          </a:p>
          <a:p>
            <a:pPr>
              <a:lnSpc>
                <a:spcPts val="3188"/>
              </a:lnSpc>
            </a:pPr>
            <a:endParaRPr lang="de-DE" sz="2000" dirty="0">
              <a:solidFill>
                <a:srgbClr val="000000"/>
              </a:solidFill>
              <a:latin typeface="RUB Scala MZ"/>
            </a:endParaRPr>
          </a:p>
          <a:p>
            <a:pPr marL="0" marR="0" lvl="0" indent="0" algn="l" defTabSz="914400" rtl="0" eaLnBrk="1" fontAlgn="auto" latinLnBrk="0" hangingPunct="1">
              <a:spcBef>
                <a:spcPts val="0"/>
              </a:spcBef>
              <a:spcAft>
                <a:spcPts val="0"/>
              </a:spcAft>
              <a:buClrTx/>
              <a:buSzTx/>
              <a:buFontTx/>
              <a:buNone/>
              <a:tabLst>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pic>
        <p:nvPicPr>
          <p:cNvPr id="7" name="Sound aufgezeichnet" descr="Sound aufgezeichnet">
            <a:hlinkClick r:id="" action="ppaction://media"/>
            <a:extLst>
              <a:ext uri="{FF2B5EF4-FFF2-40B4-BE49-F238E27FC236}">
                <a16:creationId xmlns:a16="http://schemas.microsoft.com/office/drawing/2014/main" id="{8FDD5899-BF0E-4214-9E9E-B2D5F89D62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73147" y="590194"/>
            <a:ext cx="812800" cy="812800"/>
          </a:xfrm>
          <a:prstGeom prst="rect">
            <a:avLst/>
          </a:prstGeom>
        </p:spPr>
      </p:pic>
    </p:spTree>
    <p:extLst>
      <p:ext uri="{BB962C8B-B14F-4D97-AF65-F5344CB8AC3E}">
        <p14:creationId xmlns:p14="http://schemas.microsoft.com/office/powerpoint/2010/main" val="143132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8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algn="just">
              <a:lnSpc>
                <a:spcPct val="150000"/>
              </a:lnSpc>
            </a:pPr>
            <a:r>
              <a:rPr lang="de-DE" sz="2000" dirty="0">
                <a:solidFill>
                  <a:srgbClr val="003460"/>
                </a:solidFill>
                <a:latin typeface="RUB Scala MZ"/>
                <a:cs typeface="Arial"/>
              </a:rPr>
              <a:t>Schleiermachers, </a:t>
            </a:r>
            <a:r>
              <a:rPr lang="de-DE" sz="2000" b="1" dirty="0">
                <a:solidFill>
                  <a:srgbClr val="003460"/>
                </a:solidFill>
                <a:latin typeface="RUB Scala MZ"/>
                <a:cs typeface="Arial Bold"/>
              </a:rPr>
              <a:t>Immanuel Kants </a:t>
            </a:r>
            <a:r>
              <a:rPr lang="de-DE" sz="2000" dirty="0">
                <a:solidFill>
                  <a:srgbClr val="003460"/>
                </a:solidFill>
                <a:latin typeface="RUB Scala MZ"/>
                <a:cs typeface="Arial"/>
              </a:rPr>
              <a:t>Philosophie (Gott als Postulat der praktischen Vernunft) und maßgeblich </a:t>
            </a:r>
            <a:r>
              <a:rPr lang="de-DE" sz="2000" b="1" dirty="0">
                <a:solidFill>
                  <a:srgbClr val="003460"/>
                </a:solidFill>
                <a:latin typeface="RUB Scala MZ"/>
                <a:cs typeface="Arial Bold"/>
              </a:rPr>
              <a:t>Hegels</a:t>
            </a:r>
            <a:r>
              <a:rPr lang="de-DE" sz="2000" dirty="0">
                <a:solidFill>
                  <a:srgbClr val="003460"/>
                </a:solidFill>
                <a:latin typeface="RUB Scala MZ"/>
                <a:cs typeface="Arial"/>
              </a:rPr>
              <a:t> Geschichtsphilosophie bei.</a:t>
            </a:r>
            <a:r>
              <a:rPr lang="de-DE" dirty="0">
                <a:solidFill>
                  <a:srgbClr val="000000"/>
                </a:solidFill>
                <a:latin typeface="RUB Scala MZ"/>
                <a:cs typeface="Arial"/>
              </a:rPr>
              <a:t> </a:t>
            </a:r>
          </a:p>
          <a:p>
            <a:pPr algn="just">
              <a:lnSpc>
                <a:spcPct val="150000"/>
              </a:lnSpc>
            </a:pPr>
            <a:r>
              <a:rPr lang="de-DE" sz="2000" b="1" dirty="0">
                <a:solidFill>
                  <a:srgbClr val="003460"/>
                </a:solidFill>
                <a:latin typeface="RUB Scala MZ"/>
                <a:cs typeface="Arial Bold"/>
              </a:rPr>
              <a:t>Georg Friedrich Wilhelm Hegel</a:t>
            </a:r>
            <a:r>
              <a:rPr lang="de-DE" sz="2000" dirty="0">
                <a:solidFill>
                  <a:srgbClr val="003460"/>
                </a:solidFill>
                <a:latin typeface="RUB Scala MZ"/>
                <a:cs typeface="Arial"/>
              </a:rPr>
              <a:t> (1770-1838) [mit J.G. Fichte und F. W.</a:t>
            </a:r>
            <a:r>
              <a:rPr lang="de-DE" dirty="0">
                <a:solidFill>
                  <a:srgbClr val="000000"/>
                </a:solidFill>
                <a:latin typeface="RUB Scala MZ"/>
                <a:cs typeface="Arial"/>
              </a:rPr>
              <a:t> </a:t>
            </a:r>
            <a:r>
              <a:rPr lang="de-DE" sz="2000" dirty="0">
                <a:solidFill>
                  <a:srgbClr val="003460"/>
                </a:solidFill>
                <a:latin typeface="RUB Scala MZ"/>
                <a:cs typeface="Arial"/>
              </a:rPr>
              <a:t>Schelling Hauptvertreter des deutschen Idealismus] war seit 1818 Prof. der</a:t>
            </a:r>
            <a:r>
              <a:rPr lang="de-DE" dirty="0">
                <a:solidFill>
                  <a:srgbClr val="000000"/>
                </a:solidFill>
                <a:latin typeface="RUB Scala MZ"/>
                <a:cs typeface="Arial"/>
              </a:rPr>
              <a:t> </a:t>
            </a:r>
            <a:r>
              <a:rPr lang="de-DE" sz="2000" dirty="0">
                <a:solidFill>
                  <a:srgbClr val="003460"/>
                </a:solidFill>
                <a:latin typeface="RUB Scala MZ"/>
                <a:cs typeface="Arial"/>
              </a:rPr>
              <a:t>Philosophie in Berlin: Verbindung von romantisch-idealistischer</a:t>
            </a:r>
            <a:r>
              <a:rPr lang="de-DE" dirty="0">
                <a:solidFill>
                  <a:srgbClr val="000000"/>
                </a:solidFill>
                <a:latin typeface="RUB Scala MZ"/>
                <a:cs typeface="Arial"/>
              </a:rPr>
              <a:t> </a:t>
            </a:r>
            <a:r>
              <a:rPr lang="de-DE" sz="2000" dirty="0">
                <a:solidFill>
                  <a:srgbClr val="003460"/>
                </a:solidFill>
                <a:latin typeface="RUB Scala MZ"/>
                <a:cs typeface="Arial"/>
              </a:rPr>
              <a:t>Totalitätsanschauung mit einer spekulativ-idealistischen</a:t>
            </a:r>
            <a:r>
              <a:rPr lang="de-DE" dirty="0">
                <a:solidFill>
                  <a:srgbClr val="000000"/>
                </a:solidFill>
                <a:latin typeface="RUB Scala MZ"/>
                <a:cs typeface="Arial"/>
              </a:rPr>
              <a:t> </a:t>
            </a:r>
            <a:r>
              <a:rPr lang="de-DE" sz="2000" dirty="0">
                <a:solidFill>
                  <a:srgbClr val="003460"/>
                </a:solidFill>
                <a:latin typeface="RUB Scala MZ"/>
                <a:cs typeface="Arial"/>
              </a:rPr>
              <a:t>(Heils-) Geschichtsschau; im Denken steht das menschliche</a:t>
            </a:r>
            <a:r>
              <a:rPr lang="de-DE" dirty="0">
                <a:solidFill>
                  <a:srgbClr val="000000"/>
                </a:solidFill>
                <a:latin typeface="RUB Scala MZ"/>
                <a:cs typeface="Arial"/>
              </a:rPr>
              <a:t> </a:t>
            </a:r>
            <a:r>
              <a:rPr lang="de-DE" sz="2000" dirty="0">
                <a:solidFill>
                  <a:srgbClr val="003460"/>
                </a:solidFill>
                <a:latin typeface="RUB Scala MZ"/>
                <a:cs typeface="Arial"/>
              </a:rPr>
              <a:t>Selbstbewusstsein in Einheit mit</a:t>
            </a:r>
            <a:r>
              <a:rPr lang="de-DE" dirty="0">
                <a:solidFill>
                  <a:srgbClr val="003460"/>
                </a:solidFill>
                <a:latin typeface="RUB Scala MZ"/>
                <a:cs typeface="Arial"/>
              </a:rPr>
              <a:t> </a:t>
            </a:r>
            <a:r>
              <a:rPr lang="de-DE" sz="2000" dirty="0">
                <a:solidFill>
                  <a:srgbClr val="003460"/>
                </a:solidFill>
                <a:latin typeface="RUB Scala MZ"/>
                <a:cs typeface="Arial"/>
              </a:rPr>
              <a:t>dem göttlichen Geist: Gott ist an die Spitze</a:t>
            </a:r>
            <a:r>
              <a:rPr lang="de-DE" dirty="0">
                <a:solidFill>
                  <a:srgbClr val="000000"/>
                </a:solidFill>
                <a:latin typeface="RUB Scala MZ"/>
                <a:cs typeface="Arial"/>
              </a:rPr>
              <a:t> </a:t>
            </a:r>
            <a:r>
              <a:rPr lang="de-DE" sz="2000" dirty="0">
                <a:solidFill>
                  <a:srgbClr val="003460"/>
                </a:solidFill>
                <a:latin typeface="RUB Scala MZ"/>
                <a:cs typeface="Arial"/>
              </a:rPr>
              <a:t>der Philosophie zu stellen als das einzige </a:t>
            </a:r>
            <a:r>
              <a:rPr lang="de-DE" sz="2000" i="1" dirty="0" err="1">
                <a:solidFill>
                  <a:srgbClr val="003460"/>
                </a:solidFill>
                <a:latin typeface="RUB Scala MZ"/>
                <a:cs typeface="Arial Italic"/>
              </a:rPr>
              <a:t>principium</a:t>
            </a:r>
            <a:r>
              <a:rPr lang="de-DE" sz="2000" i="1" dirty="0">
                <a:solidFill>
                  <a:srgbClr val="003460"/>
                </a:solidFill>
                <a:latin typeface="RUB Scala MZ"/>
                <a:cs typeface="Arial Italic"/>
              </a:rPr>
              <a:t> </a:t>
            </a:r>
            <a:r>
              <a:rPr lang="de-DE" sz="2000" i="1" dirty="0" err="1">
                <a:solidFill>
                  <a:srgbClr val="003460"/>
                </a:solidFill>
                <a:latin typeface="RUB Scala MZ"/>
                <a:cs typeface="Arial Italic"/>
              </a:rPr>
              <a:t>essendi</a:t>
            </a:r>
            <a:r>
              <a:rPr lang="de-DE" sz="2000" i="1" dirty="0">
                <a:solidFill>
                  <a:srgbClr val="003460"/>
                </a:solidFill>
                <a:latin typeface="RUB Scala MZ"/>
                <a:cs typeface="Arial Italic"/>
              </a:rPr>
              <a:t> und</a:t>
            </a:r>
            <a:r>
              <a:rPr lang="de-DE" i="1" dirty="0">
                <a:solidFill>
                  <a:srgbClr val="000000"/>
                </a:solidFill>
                <a:latin typeface="RUB Scala MZ"/>
                <a:cs typeface="Arial Italic"/>
              </a:rPr>
              <a:t> </a:t>
            </a:r>
            <a:r>
              <a:rPr lang="de-DE" sz="2000" i="1" dirty="0" err="1">
                <a:solidFill>
                  <a:srgbClr val="003460"/>
                </a:solidFill>
                <a:latin typeface="RUB Scala MZ"/>
                <a:cs typeface="Arial Italic"/>
              </a:rPr>
              <a:t>cognoscendi</a:t>
            </a:r>
            <a:r>
              <a:rPr lang="de-DE" sz="2000" dirty="0">
                <a:solidFill>
                  <a:srgbClr val="003460"/>
                </a:solidFill>
                <a:latin typeface="RUB Scala MZ"/>
                <a:cs typeface="Arial"/>
              </a:rPr>
              <a:t> – das Ganze der Wirklichkeit  und das Absolute, also Gott, ist</a:t>
            </a:r>
            <a:r>
              <a:rPr lang="de-DE" dirty="0">
                <a:solidFill>
                  <a:srgbClr val="000000"/>
                </a:solidFill>
                <a:latin typeface="RUB Scala MZ"/>
                <a:cs typeface="Arial"/>
              </a:rPr>
              <a:t> </a:t>
            </a:r>
            <a:r>
              <a:rPr lang="de-DE" sz="2000" dirty="0">
                <a:solidFill>
                  <a:srgbClr val="003460"/>
                </a:solidFill>
                <a:latin typeface="RUB Scala MZ"/>
                <a:cs typeface="Arial"/>
              </a:rPr>
              <a:t>erfassbar; an Gott als alles gestaltender Macht kann der Mensch infolge</a:t>
            </a:r>
            <a:br>
              <a:rPr lang="de-DE" sz="2000" dirty="0">
                <a:solidFill>
                  <a:srgbClr val="000000"/>
                </a:solidFill>
                <a:latin typeface="RUB Scala MZ"/>
              </a:rPr>
            </a:br>
            <a:r>
              <a:rPr lang="de-DE" sz="2000" dirty="0">
                <a:solidFill>
                  <a:srgbClr val="003460"/>
                </a:solidFill>
                <a:latin typeface="RUB Scala MZ"/>
                <a:cs typeface="Arial"/>
              </a:rPr>
              <a:t>seiner Vernunftbegabung Anteil haben; der absolute Geist (Gott) kommt im Bewusstsein des Menschen zur Verwirklichung seiner selbst;</a:t>
            </a:r>
          </a:p>
          <a:p>
            <a:pPr>
              <a:lnSpc>
                <a:spcPct val="150000"/>
              </a:lnSpc>
            </a:pPr>
            <a:endParaRPr lang="de-DE" sz="2000" dirty="0">
              <a:solidFill>
                <a:srgbClr val="003460"/>
              </a:solidFill>
              <a:latin typeface="RUB Scala MZ"/>
              <a:cs typeface="Arial"/>
            </a:endParaRPr>
          </a:p>
          <a:p>
            <a:pPr>
              <a:lnSpc>
                <a:spcPct val="150000"/>
              </a:lnSpc>
            </a:pPr>
            <a:endParaRPr lang="de-DE" sz="2000" dirty="0">
              <a:solidFill>
                <a:srgbClr val="003460"/>
              </a:solidFill>
              <a:latin typeface="RUB Scala MZ"/>
              <a:cs typeface="Arial"/>
            </a:endParaRPr>
          </a:p>
          <a:p>
            <a:pPr>
              <a:lnSpc>
                <a:spcPts val="3183"/>
              </a:lnSpc>
            </a:pPr>
            <a:endParaRPr lang="en-CA" sz="2000" dirty="0">
              <a:solidFill>
                <a:srgbClr val="000000"/>
              </a:solidFill>
            </a:endParaRPr>
          </a:p>
          <a:p>
            <a:pPr marL="0" marR="0" lvl="0" indent="0" algn="l" defTabSz="914400" rtl="0" eaLnBrk="1" fontAlgn="auto" latinLnBrk="0" hangingPunct="1">
              <a:spcBef>
                <a:spcPts val="0"/>
              </a:spcBef>
              <a:spcAft>
                <a:spcPts val="0"/>
              </a:spcAft>
              <a:buClrTx/>
              <a:buSzTx/>
              <a:buFontTx/>
              <a:buNone/>
              <a:tabLst>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pic>
        <p:nvPicPr>
          <p:cNvPr id="8" name="Sound aufgezeichnet" descr="Sound aufgezeichnet">
            <a:hlinkClick r:id="" action="ppaction://media"/>
            <a:extLst>
              <a:ext uri="{FF2B5EF4-FFF2-40B4-BE49-F238E27FC236}">
                <a16:creationId xmlns:a16="http://schemas.microsoft.com/office/drawing/2014/main" id="{CEE1A65C-E8AC-415D-9E22-148B7616D9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97700" y="382162"/>
            <a:ext cx="812800" cy="812800"/>
          </a:xfrm>
          <a:prstGeom prst="rect">
            <a:avLst/>
          </a:prstGeom>
        </p:spPr>
      </p:pic>
    </p:spTree>
    <p:extLst>
      <p:ext uri="{BB962C8B-B14F-4D97-AF65-F5344CB8AC3E}">
        <p14:creationId xmlns:p14="http://schemas.microsoft.com/office/powerpoint/2010/main" val="27881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1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95299" y="1489074"/>
            <a:ext cx="9090025" cy="5471124"/>
          </a:xfrm>
          <a:prstGeom prst="rect">
            <a:avLst/>
          </a:prstGeom>
          <a:noFill/>
          <a:ln w="9525">
            <a:noFill/>
            <a:miter lim="800000"/>
            <a:headEnd/>
            <a:tailEnd/>
          </a:ln>
        </p:spPr>
        <p:txBody>
          <a:bodyPr/>
          <a:lstStyle/>
          <a:p>
            <a:pPr marL="0" marR="0" lvl="0" indent="0" defTabSz="914400" rtl="0" eaLnBrk="1" fontAlgn="auto" latinLnBrk="0" hangingPunct="1">
              <a:lnSpc>
                <a:spcPts val="3202"/>
              </a:lnSpc>
              <a:spcBef>
                <a:spcPts val="0"/>
              </a:spcBef>
              <a:spcAft>
                <a:spcPts val="0"/>
              </a:spcAft>
              <a:buClrTx/>
              <a:buSzTx/>
              <a:buFontTx/>
              <a:buNone/>
              <a:tabLst>
                <a:tab pos="406669" algn="l"/>
                <a:tab pos="406669" algn="l"/>
              </a:tabLst>
              <a:defRPr/>
            </a:pPr>
            <a:r>
              <a:rPr kumimoji="0" lang="de-DE" b="0" i="0" u="none" strike="noStrike" kern="1200" cap="none" spc="0" normalizeH="0" baseline="0" noProof="0" dirty="0">
                <a:ln>
                  <a:noFill/>
                </a:ln>
                <a:solidFill>
                  <a:srgbClr val="003460"/>
                </a:solidFill>
                <a:effectLst/>
                <a:uLnTx/>
                <a:uFillTx/>
                <a:latin typeface="RUB Scala MZ"/>
                <a:cs typeface="Arial"/>
              </a:rPr>
              <a:t>Das Christentum darf nach Hegel als die vollendete Religion gelten, allerdings muss eine Transformation religiöser Vorstellungen in philosophische </a:t>
            </a:r>
            <a:r>
              <a:rPr lang="de-DE" dirty="0">
                <a:solidFill>
                  <a:srgbClr val="003460"/>
                </a:solidFill>
                <a:latin typeface="RUB Scala MZ"/>
                <a:cs typeface="Arial"/>
              </a:rPr>
              <a:t>v</a:t>
            </a:r>
            <a:r>
              <a:rPr kumimoji="0" lang="de-DE" b="0" i="0" u="none" strike="noStrike" kern="1200" cap="none" spc="0" normalizeH="0" baseline="0" noProof="0" dirty="0" err="1">
                <a:ln>
                  <a:noFill/>
                </a:ln>
                <a:solidFill>
                  <a:srgbClr val="003460"/>
                </a:solidFill>
                <a:effectLst/>
                <a:uLnTx/>
                <a:uFillTx/>
                <a:latin typeface="RUB Scala MZ"/>
                <a:cs typeface="Arial"/>
              </a:rPr>
              <a:t>ollzogen</a:t>
            </a:r>
            <a:r>
              <a:rPr kumimoji="0" lang="de-DE" b="0" i="0" u="none" strike="noStrike" kern="1200" cap="none" spc="0" normalizeH="0" baseline="0" noProof="0" dirty="0">
                <a:ln>
                  <a:noFill/>
                </a:ln>
                <a:solidFill>
                  <a:srgbClr val="003460"/>
                </a:solidFill>
                <a:effectLst/>
                <a:uLnTx/>
                <a:uFillTx/>
                <a:latin typeface="RUB Scala MZ"/>
                <a:cs typeface="Arial"/>
              </a:rPr>
              <a:t> werden. Von der Philosophie werden „die Sätze, die immer gegolten, die Grundwahrheiten des Christentums [...] von ihr erhalten und aufbewahrt</a:t>
            </a:r>
            <a:r>
              <a:rPr kumimoji="0" lang="de-DE" sz="1400" b="0" i="0" u="none" strike="noStrike" kern="1200" cap="none" spc="0" normalizeH="0" baseline="0" noProof="0" dirty="0">
                <a:ln>
                  <a:noFill/>
                </a:ln>
                <a:solidFill>
                  <a:srgbClr val="003460"/>
                </a:solidFill>
                <a:effectLst/>
                <a:uLnTx/>
                <a:uFillTx/>
                <a:latin typeface="RUB Scala MZ"/>
                <a:cs typeface="Arial"/>
              </a:rPr>
              <a:t>“ (G. Fr. W. Hegel, Sämtliche Werke, Bd. 16, Stuttgart 31959, 207).</a:t>
            </a:r>
            <a:br>
              <a:rPr kumimoji="0" lang="de-DE" b="0" i="0" u="none" strike="noStrike" kern="1200" cap="none" spc="0" normalizeH="0" baseline="0" noProof="0" dirty="0">
                <a:ln>
                  <a:noFill/>
                </a:ln>
                <a:solidFill>
                  <a:srgbClr val="003460"/>
                </a:solidFill>
                <a:effectLst/>
                <a:uLnTx/>
                <a:uFillTx/>
                <a:latin typeface="RUB Scala MZ"/>
                <a:cs typeface="Arial"/>
              </a:rPr>
            </a:br>
            <a:r>
              <a:rPr kumimoji="0" lang="de-DE" b="0" i="0" u="none" strike="noStrike" kern="1200" cap="none" spc="0" normalizeH="0" baseline="0" noProof="0" dirty="0">
                <a:ln>
                  <a:noFill/>
                </a:ln>
                <a:solidFill>
                  <a:srgbClr val="003460"/>
                </a:solidFill>
                <a:effectLst/>
                <a:uLnTx/>
                <a:uFillTx/>
                <a:latin typeface="RUB Scala MZ"/>
                <a:cs typeface="Arial"/>
              </a:rPr>
              <a:t>Von der unmittelbaren Gottesgewissheit, die sich im religiösen Gefühl niederschlägt, soll zur objektiven Gotteserkenntnis weitergeschritten werden.</a:t>
            </a:r>
          </a:p>
          <a:p>
            <a:pPr marL="0" marR="0" lvl="0" indent="0" algn="l" defTabSz="914400" rtl="0" eaLnBrk="1" fontAlgn="auto" latinLnBrk="0" hangingPunct="1">
              <a:lnSpc>
                <a:spcPts val="3202"/>
              </a:lnSpc>
              <a:spcBef>
                <a:spcPts val="0"/>
              </a:spcBef>
              <a:spcAft>
                <a:spcPts val="0"/>
              </a:spcAft>
              <a:buClrTx/>
              <a:buSzTx/>
              <a:buFontTx/>
              <a:buNone/>
              <a:tabLst>
                <a:tab pos="406669" algn="l"/>
                <a:tab pos="406669" algn="l"/>
              </a:tabLst>
              <a:defRPr/>
            </a:pPr>
            <a:endParaRPr kumimoji="0" lang="de-DE" sz="1768" b="0" i="0" u="none" strike="noStrike" kern="1200" cap="none" spc="0" normalizeH="0" baseline="0" noProof="0" dirty="0">
              <a:ln>
                <a:noFill/>
              </a:ln>
              <a:solidFill>
                <a:srgbClr val="003460"/>
              </a:solidFill>
              <a:effectLst/>
              <a:uLnTx/>
              <a:uFillTx/>
              <a:latin typeface="Arial"/>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spTree>
    <p:extLst>
      <p:ext uri="{BB962C8B-B14F-4D97-AF65-F5344CB8AC3E}">
        <p14:creationId xmlns:p14="http://schemas.microsoft.com/office/powerpoint/2010/main" val="292983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marL="342900" indent="-342900" algn="just">
              <a:lnSpc>
                <a:spcPts val="3183"/>
              </a:lnSpc>
              <a:buFont typeface="Arial" panose="020B0604020202020204" pitchFamily="34" charset="0"/>
              <a:buChar char="•"/>
              <a:tabLst>
                <a:tab pos="406669" algn="l"/>
                <a:tab pos="406669" algn="l"/>
                <a:tab pos="406669" algn="l"/>
                <a:tab pos="406669" algn="l"/>
                <a:tab pos="406669" algn="l"/>
                <a:tab pos="406669" algn="l"/>
                <a:tab pos="406669" algn="l"/>
                <a:tab pos="406669" algn="l"/>
                <a:tab pos="406669" algn="l"/>
                <a:tab pos="406669" algn="l"/>
              </a:tabLst>
            </a:pPr>
            <a:r>
              <a:rPr lang="de-DE" dirty="0">
                <a:solidFill>
                  <a:srgbClr val="003460"/>
                </a:solidFill>
                <a:latin typeface="RUB Scala MZ"/>
                <a:cs typeface="Arial"/>
              </a:rPr>
              <a:t>Gott bzw. der absolute Geist ist Herr der Geschichte. Daraus ist ableitbar, dass</a:t>
            </a:r>
            <a:br>
              <a:rPr lang="de-DE" dirty="0">
                <a:solidFill>
                  <a:srgbClr val="000000"/>
                </a:solidFill>
                <a:latin typeface="RUB Scala MZ"/>
              </a:rPr>
            </a:br>
            <a:r>
              <a:rPr lang="de-DE" dirty="0">
                <a:solidFill>
                  <a:srgbClr val="003460"/>
                </a:solidFill>
                <a:latin typeface="RUB Scala MZ"/>
                <a:cs typeface="Arial"/>
              </a:rPr>
              <a:t>	es in der Geschichte stets vernünftig zugeht, weil Gott in ihr seine Absichten</a:t>
            </a:r>
            <a:br>
              <a:rPr lang="de-DE" dirty="0">
                <a:solidFill>
                  <a:srgbClr val="000000"/>
                </a:solidFill>
                <a:latin typeface="RUB Scala MZ"/>
              </a:rPr>
            </a:br>
            <a:r>
              <a:rPr lang="de-DE" dirty="0">
                <a:solidFill>
                  <a:srgbClr val="003460"/>
                </a:solidFill>
                <a:latin typeface="RUB Scala MZ"/>
                <a:cs typeface="Arial"/>
              </a:rPr>
              <a:t>	durchsetzt. Das Christentum ist innerhalb der Religionsgeschichte die</a:t>
            </a:r>
            <a:r>
              <a:rPr lang="de-DE" dirty="0">
                <a:solidFill>
                  <a:srgbClr val="000000"/>
                </a:solidFill>
                <a:latin typeface="RUB Scala MZ"/>
                <a:cs typeface="Arial"/>
              </a:rPr>
              <a:t> </a:t>
            </a:r>
            <a:r>
              <a:rPr lang="de-DE" dirty="0">
                <a:solidFill>
                  <a:srgbClr val="003460"/>
                </a:solidFill>
                <a:latin typeface="RUB Scala MZ"/>
                <a:cs typeface="Arial"/>
              </a:rPr>
              <a:t>Vollendungsepoche (= die Weltgeschichte als Fortschritt im Bewusstsein der</a:t>
            </a:r>
            <a:br>
              <a:rPr lang="de-DE" dirty="0">
                <a:solidFill>
                  <a:srgbClr val="000000"/>
                </a:solidFill>
                <a:latin typeface="RUB Scala MZ"/>
              </a:rPr>
            </a:br>
            <a:r>
              <a:rPr lang="de-DE" dirty="0">
                <a:solidFill>
                  <a:srgbClr val="003460"/>
                </a:solidFill>
                <a:latin typeface="RUB Scala MZ"/>
                <a:cs typeface="Arial"/>
              </a:rPr>
              <a:t>	Freiheit; Reformation als Befreiung des christlichen Geistes). Hegel transformiert die biblischen Metaphern in philosophische Begrifflichkeiten.</a:t>
            </a:r>
            <a:endParaRPr lang="de-DE" dirty="0">
              <a:solidFill>
                <a:srgbClr val="000000"/>
              </a:solidFill>
              <a:latin typeface="RUB Scala MZ"/>
              <a:cs typeface="Arial"/>
            </a:endParaRPr>
          </a:p>
          <a:p>
            <a:pPr marL="342900" indent="-342900" algn="just">
              <a:lnSpc>
                <a:spcPts val="3183"/>
              </a:lnSpc>
              <a:buFont typeface="Arial" panose="020B0604020202020204" pitchFamily="34" charset="0"/>
              <a:buChar char="•"/>
              <a:tabLst>
                <a:tab pos="406669" algn="l"/>
                <a:tab pos="406669" algn="l"/>
                <a:tab pos="406669" algn="l"/>
                <a:tab pos="406669" algn="l"/>
                <a:tab pos="406669" algn="l"/>
                <a:tab pos="406669" algn="l"/>
                <a:tab pos="406669" algn="l"/>
                <a:tab pos="406669" algn="l"/>
                <a:tab pos="406669" algn="l"/>
                <a:tab pos="406669" algn="l"/>
              </a:tabLst>
            </a:pPr>
            <a:r>
              <a:rPr lang="de-DE" dirty="0">
                <a:solidFill>
                  <a:srgbClr val="003460"/>
                </a:solidFill>
                <a:latin typeface="RUB Scala MZ"/>
                <a:cs typeface="Arial"/>
              </a:rPr>
              <a:t>„Seine idealistische Synthese, die von der unbewiesenen Voraussetzung der</a:t>
            </a:r>
            <a:br>
              <a:rPr lang="de-DE" dirty="0">
                <a:solidFill>
                  <a:srgbClr val="000000"/>
                </a:solidFill>
                <a:latin typeface="RUB Scala MZ"/>
              </a:rPr>
            </a:br>
            <a:r>
              <a:rPr lang="de-DE" dirty="0">
                <a:solidFill>
                  <a:srgbClr val="003460"/>
                </a:solidFill>
                <a:latin typeface="RUB Scala MZ"/>
                <a:cs typeface="Arial"/>
              </a:rPr>
              <a:t>Identität des idealistischen Denkens mit der geschichtlichen Wirklichkeit</a:t>
            </a:r>
            <a:r>
              <a:rPr lang="de-DE" dirty="0">
                <a:solidFill>
                  <a:srgbClr val="000000"/>
                </a:solidFill>
                <a:latin typeface="RUB Scala MZ"/>
                <a:cs typeface="Arial"/>
              </a:rPr>
              <a:t> </a:t>
            </a:r>
            <a:r>
              <a:rPr lang="de-DE" dirty="0">
                <a:solidFill>
                  <a:srgbClr val="003460"/>
                </a:solidFill>
                <a:latin typeface="RUB Scala MZ"/>
                <a:cs typeface="Arial"/>
              </a:rPr>
              <a:t>ausging, provozierte jedoch eine Reihe von Einwänden. So kam es zur</a:t>
            </a:r>
            <a:r>
              <a:rPr lang="de-DE" dirty="0">
                <a:solidFill>
                  <a:srgbClr val="000000"/>
                </a:solidFill>
                <a:latin typeface="RUB Scala MZ"/>
                <a:cs typeface="Arial"/>
              </a:rPr>
              <a:t> </a:t>
            </a:r>
            <a:r>
              <a:rPr lang="de-DE" i="1" dirty="0">
                <a:solidFill>
                  <a:srgbClr val="003460"/>
                </a:solidFill>
                <a:latin typeface="RUB Scala MZ"/>
                <a:cs typeface="Arial Italic"/>
              </a:rPr>
              <a:t>Spaltung der Hegelschen Schule</a:t>
            </a:r>
            <a:r>
              <a:rPr lang="de-DE" dirty="0">
                <a:solidFill>
                  <a:srgbClr val="003460"/>
                </a:solidFill>
                <a:latin typeface="RUB Scala MZ"/>
                <a:cs typeface="Arial"/>
              </a:rPr>
              <a:t>.“  </a:t>
            </a:r>
            <a:r>
              <a:rPr lang="de-DE" sz="1400" dirty="0">
                <a:solidFill>
                  <a:srgbClr val="003460"/>
                </a:solidFill>
                <a:latin typeface="RUB Scala MZ"/>
                <a:cs typeface="Arial"/>
              </a:rPr>
              <a:t>(Gottfried Hornig, Lehre und Bekenntnis</a:t>
            </a:r>
            <a:r>
              <a:rPr lang="de-DE" sz="1400" dirty="0">
                <a:solidFill>
                  <a:srgbClr val="000000"/>
                </a:solidFill>
                <a:latin typeface="RUB Scala MZ"/>
                <a:cs typeface="Arial"/>
              </a:rPr>
              <a:t> </a:t>
            </a:r>
            <a:r>
              <a:rPr lang="de-DE" sz="1400" dirty="0">
                <a:solidFill>
                  <a:srgbClr val="003460"/>
                </a:solidFill>
                <a:latin typeface="RUB Scala MZ"/>
                <a:cs typeface="Arial"/>
              </a:rPr>
              <a:t>im Protestantismus, in: Handbuch der Dogmen- und Theologiegeschichte,</a:t>
            </a:r>
            <a:r>
              <a:rPr lang="de-DE" sz="1400" dirty="0">
                <a:solidFill>
                  <a:srgbClr val="000000"/>
                </a:solidFill>
                <a:latin typeface="RUB Scala MZ"/>
                <a:cs typeface="Arial"/>
              </a:rPr>
              <a:t> </a:t>
            </a:r>
            <a:r>
              <a:rPr lang="de-DE" sz="1400" dirty="0">
                <a:solidFill>
                  <a:srgbClr val="003460"/>
                </a:solidFill>
                <a:latin typeface="RUB Scala MZ"/>
                <a:cs typeface="Arial"/>
              </a:rPr>
              <a:t>Bd. 3, Göttingen 1988, 71-220; hier: 160)</a:t>
            </a:r>
          </a:p>
          <a:p>
            <a:pPr>
              <a:lnSpc>
                <a:spcPts val="3183"/>
              </a:lnSpc>
            </a:pPr>
            <a:endParaRPr lang="de-DE" dirty="0">
              <a:solidFill>
                <a:srgbClr val="000000"/>
              </a:solidFill>
              <a:latin typeface="RUB Scala MZ"/>
            </a:endParaRPr>
          </a:p>
          <a:p>
            <a:pPr marL="0" marR="0" lvl="0" indent="0" algn="l" defTabSz="914400" rtl="0" eaLnBrk="1" fontAlgn="auto" latinLnBrk="0" hangingPunct="1">
              <a:lnSpc>
                <a:spcPts val="3202"/>
              </a:lnSpc>
              <a:spcBef>
                <a:spcPts val="0"/>
              </a:spcBef>
              <a:spcAft>
                <a:spcPts val="0"/>
              </a:spcAft>
              <a:buClrTx/>
              <a:buSzTx/>
              <a:buFontTx/>
              <a:buNone/>
              <a:tabLst>
                <a:tab pos="406669" algn="l"/>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pic>
        <p:nvPicPr>
          <p:cNvPr id="6" name="Sound aufgezeichnet" descr="Sound aufgezeichnet">
            <a:hlinkClick r:id="" action="ppaction://media"/>
            <a:extLst>
              <a:ext uri="{FF2B5EF4-FFF2-40B4-BE49-F238E27FC236}">
                <a16:creationId xmlns:a16="http://schemas.microsoft.com/office/drawing/2014/main" id="{7A0223C2-7F72-49B0-BC7F-598CB36E0B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12263" y="5831981"/>
            <a:ext cx="812800" cy="812800"/>
          </a:xfrm>
          <a:prstGeom prst="rect">
            <a:avLst/>
          </a:prstGeom>
        </p:spPr>
      </p:pic>
    </p:spTree>
    <p:extLst>
      <p:ext uri="{BB962C8B-B14F-4D97-AF65-F5344CB8AC3E}">
        <p14:creationId xmlns:p14="http://schemas.microsoft.com/office/powerpoint/2010/main" val="16868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471124"/>
          </a:xfrm>
          <a:prstGeom prst="rect">
            <a:avLst/>
          </a:prstGeom>
          <a:noFill/>
          <a:ln w="9525">
            <a:noFill/>
            <a:miter lim="800000"/>
            <a:headEnd/>
            <a:tailEnd/>
          </a:ln>
        </p:spPr>
        <p:txBody>
          <a:bodyPr/>
          <a:lstStyle/>
          <a:p>
            <a:pPr algn="just">
              <a:lnSpc>
                <a:spcPct val="150000"/>
              </a:lnSpc>
            </a:pPr>
            <a:r>
              <a:rPr lang="de-DE" sz="2000" dirty="0">
                <a:solidFill>
                  <a:srgbClr val="003460"/>
                </a:solidFill>
                <a:latin typeface="RUB Scala MZ"/>
                <a:cs typeface="Arial"/>
              </a:rPr>
              <a:t>Der Hegelianismus spaltete sich in einen linken und rechten Flügel, zu den Linkshegelianern zählen </a:t>
            </a:r>
            <a:r>
              <a:rPr lang="de-DE" sz="2000" b="1" dirty="0">
                <a:solidFill>
                  <a:srgbClr val="003460"/>
                </a:solidFill>
                <a:latin typeface="RUB Scala MZ"/>
                <a:cs typeface="Arial Bold"/>
              </a:rPr>
              <a:t>David Friedrich Strauß </a:t>
            </a:r>
            <a:r>
              <a:rPr lang="de-DE" sz="2000" dirty="0">
                <a:solidFill>
                  <a:srgbClr val="003460"/>
                </a:solidFill>
                <a:latin typeface="RUB Scala MZ"/>
                <a:cs typeface="Arial"/>
              </a:rPr>
              <a:t>(1808-1874) und </a:t>
            </a:r>
            <a:r>
              <a:rPr lang="de-DE" sz="2000" b="1" dirty="0">
                <a:solidFill>
                  <a:srgbClr val="003460"/>
                </a:solidFill>
                <a:latin typeface="RUB Scala MZ"/>
                <a:cs typeface="Arial Bold"/>
              </a:rPr>
              <a:t>Ludwig</a:t>
            </a:r>
            <a:r>
              <a:rPr lang="de-DE" b="1" dirty="0">
                <a:solidFill>
                  <a:srgbClr val="000000"/>
                </a:solidFill>
                <a:latin typeface="RUB Scala MZ"/>
                <a:cs typeface="Arial Bold"/>
              </a:rPr>
              <a:t> </a:t>
            </a:r>
            <a:r>
              <a:rPr lang="de-DE" sz="2000" b="1" dirty="0">
                <a:solidFill>
                  <a:srgbClr val="003460"/>
                </a:solidFill>
                <a:latin typeface="RUB Scala MZ"/>
                <a:cs typeface="Arial Bold"/>
              </a:rPr>
              <a:t>Feuerbach </a:t>
            </a:r>
            <a:r>
              <a:rPr lang="de-DE" sz="2000" dirty="0">
                <a:solidFill>
                  <a:srgbClr val="003460"/>
                </a:solidFill>
                <a:latin typeface="RUB Scala MZ"/>
                <a:cs typeface="Arial"/>
              </a:rPr>
              <a:t>(1804-1872), der die These von der Projektion aufbrachte, nach der</a:t>
            </a:r>
            <a:r>
              <a:rPr lang="de-DE" dirty="0">
                <a:solidFill>
                  <a:srgbClr val="000000"/>
                </a:solidFill>
                <a:latin typeface="RUB Scala MZ"/>
                <a:cs typeface="Arial"/>
              </a:rPr>
              <a:t> </a:t>
            </a:r>
            <a:r>
              <a:rPr lang="de-DE" sz="2000" dirty="0">
                <a:solidFill>
                  <a:srgbClr val="003460"/>
                </a:solidFill>
                <a:latin typeface="RUB Scala MZ"/>
                <a:cs typeface="Arial"/>
              </a:rPr>
              <a:t>der Gottesglaube und die mit ihm verbundenen religiösen Vorstellungen als</a:t>
            </a:r>
            <a:r>
              <a:rPr lang="de-DE" dirty="0">
                <a:solidFill>
                  <a:srgbClr val="000000"/>
                </a:solidFill>
                <a:latin typeface="RUB Scala MZ"/>
                <a:cs typeface="Arial"/>
              </a:rPr>
              <a:t> </a:t>
            </a:r>
            <a:r>
              <a:rPr lang="de-DE" sz="2000" dirty="0">
                <a:solidFill>
                  <a:srgbClr val="003460"/>
                </a:solidFill>
                <a:latin typeface="RUB Scala MZ"/>
                <a:cs typeface="Arial"/>
              </a:rPr>
              <a:t>Projektionen menschlicher Wünsche und Träume anzusehen sind.</a:t>
            </a:r>
          </a:p>
          <a:p>
            <a:pPr algn="just">
              <a:lnSpc>
                <a:spcPct val="150000"/>
              </a:lnSpc>
            </a:pPr>
            <a:endParaRPr lang="de-DE" sz="2000" dirty="0">
              <a:solidFill>
                <a:srgbClr val="000000"/>
              </a:solidFill>
              <a:latin typeface="RUB Scala MZ"/>
            </a:endParaRPr>
          </a:p>
          <a:p>
            <a:pPr algn="just">
              <a:lnSpc>
                <a:spcPct val="150000"/>
              </a:lnSpc>
              <a:tabLst>
                <a:tab pos="406669" algn="l"/>
                <a:tab pos="406669" algn="l"/>
                <a:tab pos="406669" algn="l"/>
                <a:tab pos="406669" algn="l"/>
                <a:tab pos="406669" algn="l"/>
              </a:tabLst>
            </a:pPr>
            <a:r>
              <a:rPr lang="de-DE" sz="2000" dirty="0">
                <a:solidFill>
                  <a:srgbClr val="003460"/>
                </a:solidFill>
                <a:latin typeface="RUB Scala MZ"/>
                <a:cs typeface="Arial"/>
              </a:rPr>
              <a:t>Die Linkshegelianer versuchten mit Hilfe ihrer Religionskritik zu zeigen, dass</a:t>
            </a:r>
            <a:br>
              <a:rPr lang="de-DE" sz="2000" dirty="0">
                <a:solidFill>
                  <a:srgbClr val="000000"/>
                </a:solidFill>
                <a:latin typeface="RUB Scala MZ"/>
              </a:rPr>
            </a:br>
            <a:r>
              <a:rPr lang="de-DE" sz="2000" dirty="0">
                <a:solidFill>
                  <a:srgbClr val="003460"/>
                </a:solidFill>
                <a:latin typeface="RUB Scala MZ"/>
                <a:cs typeface="Arial"/>
              </a:rPr>
              <a:t>menschliches Wunschdenken der Ursprung der Religion ist (historisch-</a:t>
            </a:r>
            <a:br>
              <a:rPr lang="de-DE" sz="2000" dirty="0">
                <a:solidFill>
                  <a:srgbClr val="000000"/>
                </a:solidFill>
                <a:latin typeface="RUB Scala MZ"/>
              </a:rPr>
            </a:br>
            <a:r>
              <a:rPr lang="de-DE" sz="2000" dirty="0">
                <a:solidFill>
                  <a:srgbClr val="003460"/>
                </a:solidFill>
                <a:latin typeface="RUB Scala MZ"/>
                <a:cs typeface="Arial"/>
              </a:rPr>
              <a:t>materialistische Geschichtsbetrachtung: Religion und Christentum als</a:t>
            </a:r>
            <a:r>
              <a:rPr lang="de-DE" dirty="0">
                <a:solidFill>
                  <a:srgbClr val="000000"/>
                </a:solidFill>
                <a:latin typeface="RUB Scala MZ"/>
                <a:cs typeface="Arial"/>
              </a:rPr>
              <a:t> </a:t>
            </a:r>
            <a:r>
              <a:rPr lang="de-DE" sz="2000" dirty="0">
                <a:solidFill>
                  <a:srgbClr val="003460"/>
                </a:solidFill>
                <a:latin typeface="RUB Scala MZ"/>
                <a:cs typeface="Arial"/>
              </a:rPr>
              <a:t>falsches Bewusstsein und ideologischer Überbau, der durch die</a:t>
            </a:r>
            <a:r>
              <a:rPr lang="de-DE" dirty="0">
                <a:solidFill>
                  <a:srgbClr val="000000"/>
                </a:solidFill>
                <a:latin typeface="RUB Scala MZ"/>
                <a:cs typeface="Arial"/>
              </a:rPr>
              <a:t> </a:t>
            </a:r>
            <a:r>
              <a:rPr lang="de-DE" sz="2000" dirty="0">
                <a:solidFill>
                  <a:srgbClr val="003460"/>
                </a:solidFill>
                <a:latin typeface="RUB Scala MZ"/>
                <a:cs typeface="Arial"/>
              </a:rPr>
              <a:t>sozialistische Revolution seine Basis verlieren und absterben wird (Karl</a:t>
            </a:r>
            <a:r>
              <a:rPr lang="de-DE" dirty="0">
                <a:solidFill>
                  <a:srgbClr val="000000"/>
                </a:solidFill>
                <a:latin typeface="RUB Scala MZ"/>
                <a:cs typeface="Arial"/>
              </a:rPr>
              <a:t> </a:t>
            </a:r>
            <a:r>
              <a:rPr lang="de-DE" sz="2000" dirty="0">
                <a:solidFill>
                  <a:srgbClr val="003460"/>
                </a:solidFill>
                <a:latin typeface="RUB Scala MZ"/>
                <a:cs typeface="Arial"/>
              </a:rPr>
              <a:t>Marx)).</a:t>
            </a:r>
          </a:p>
          <a:p>
            <a:pPr>
              <a:lnSpc>
                <a:spcPts val="3183"/>
              </a:lnSpc>
            </a:pPr>
            <a:endParaRPr lang="en-CA" sz="2000" dirty="0">
              <a:solidFill>
                <a:srgbClr val="000000"/>
              </a:solidFill>
            </a:endParaRPr>
          </a:p>
          <a:p>
            <a:pPr>
              <a:lnSpc>
                <a:spcPts val="2001"/>
              </a:lnSpc>
            </a:pPr>
            <a:endParaRPr lang="en-CA" sz="2000" dirty="0">
              <a:solidFill>
                <a:srgbClr val="003460"/>
              </a:solidFill>
              <a:latin typeface="Arial"/>
              <a:cs typeface="Arial"/>
            </a:endParaRPr>
          </a:p>
          <a:p>
            <a:pPr>
              <a:lnSpc>
                <a:spcPts val="2001"/>
              </a:lnSpc>
            </a:pPr>
            <a:endParaRPr lang="en-CA" sz="2000" dirty="0">
              <a:solidFill>
                <a:srgbClr val="003460"/>
              </a:solidFill>
              <a:latin typeface="Arial"/>
              <a:cs typeface="Arial"/>
            </a:endParaRPr>
          </a:p>
          <a:p>
            <a:pPr>
              <a:lnSpc>
                <a:spcPts val="2001"/>
              </a:lnSpc>
            </a:pPr>
            <a:endParaRPr lang="en-CA" sz="2000" dirty="0">
              <a:solidFill>
                <a:srgbClr val="000000"/>
              </a:solidFill>
            </a:endParaRPr>
          </a:p>
          <a:p>
            <a:pPr marL="0" marR="0" lvl="0" indent="0" algn="l" defTabSz="914400" rtl="0" eaLnBrk="1" fontAlgn="auto" latinLnBrk="0" hangingPunct="1">
              <a:lnSpc>
                <a:spcPts val="3202"/>
              </a:lnSpc>
              <a:spcBef>
                <a:spcPts val="0"/>
              </a:spcBef>
              <a:spcAft>
                <a:spcPts val="0"/>
              </a:spcAft>
              <a:buClrTx/>
              <a:buSzTx/>
              <a:buFontTx/>
              <a:buNone/>
              <a:tabLst>
                <a:tab pos="406669" algn="l"/>
                <a:tab pos="406669" algn="l"/>
              </a:tabLst>
              <a:defRPr/>
            </a:pPr>
            <a:endParaRPr kumimoji="0" lang="de-DE" b="0" i="0" u="none" strike="noStrike" kern="1200" cap="none" spc="0" normalizeH="0" baseline="0" dirty="0">
              <a:ln>
                <a:noFill/>
              </a:ln>
              <a:solidFill>
                <a:srgbClr val="003460"/>
              </a:solidFill>
              <a:effectLst/>
              <a:uLnTx/>
              <a:uFillTx/>
              <a:latin typeface="RUB Scala MZ"/>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30.01.2025</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1008741"/>
            <a:ext cx="8588829" cy="400110"/>
          </a:xfrm>
          <a:prstGeom prst="rect">
            <a:avLst/>
          </a:prstGeom>
          <a:noFill/>
        </p:spPr>
        <p:txBody>
          <a:bodyPr wrap="square" rtlCol="0">
            <a:spAutoFit/>
          </a:bodyPr>
          <a:lstStyle/>
          <a:p>
            <a:pPr>
              <a:lnSpc>
                <a:spcPts val="2435"/>
              </a:lnSpc>
            </a:pPr>
            <a:r>
              <a:rPr lang="de-DE" sz="2131" b="1" dirty="0">
                <a:solidFill>
                  <a:srgbClr val="003460"/>
                </a:solidFill>
                <a:latin typeface="Arial Bold"/>
                <a:cs typeface="Arial Bold"/>
              </a:rPr>
              <a:t>Historisch-kritische/ liberale Theologie</a:t>
            </a:r>
          </a:p>
        </p:txBody>
      </p:sp>
      <p:pic>
        <p:nvPicPr>
          <p:cNvPr id="7" name="Sound aufgezeichnet" descr="Sound aufgezeichnet">
            <a:hlinkClick r:id="" action="ppaction://media"/>
            <a:extLst>
              <a:ext uri="{FF2B5EF4-FFF2-40B4-BE49-F238E27FC236}">
                <a16:creationId xmlns:a16="http://schemas.microsoft.com/office/drawing/2014/main" id="{AF706231-758A-4DE7-937D-F313FB147A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61226" y="3522022"/>
            <a:ext cx="812800" cy="812800"/>
          </a:xfrm>
          <a:prstGeom prst="rect">
            <a:avLst/>
          </a:prstGeom>
        </p:spPr>
      </p:pic>
    </p:spTree>
    <p:extLst>
      <p:ext uri="{BB962C8B-B14F-4D97-AF65-F5344CB8AC3E}">
        <p14:creationId xmlns:p14="http://schemas.microsoft.com/office/powerpoint/2010/main" val="27280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0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UB">
      <a:majorFont>
        <a:latin typeface="RUB Scala MZ"/>
        <a:ea typeface=""/>
        <a:cs typeface=""/>
      </a:majorFont>
      <a:minorFont>
        <a:latin typeface="RUB Scala MZ"/>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RUB">
      <a:majorFont>
        <a:latin typeface="RUB Scala MZ"/>
        <a:ea typeface=""/>
        <a:cs typeface=""/>
      </a:majorFont>
      <a:minorFont>
        <a:latin typeface="RUB Scala MZ"/>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01_PPT Aria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01_PPT Arial</Template>
  <TotalTime>0</TotalTime>
  <Words>4047</Words>
  <Application>Microsoft Macintosh PowerPoint</Application>
  <PresentationFormat>Benutzerdefiniert</PresentationFormat>
  <Paragraphs>324</Paragraphs>
  <Slides>27</Slides>
  <Notes>27</Notes>
  <HiddenSlides>0</HiddenSlides>
  <MMClips>14</MMClips>
  <ScaleCrop>false</ScaleCrop>
  <HeadingPairs>
    <vt:vector size="6" baseType="variant">
      <vt:variant>
        <vt:lpstr>Verwendete Schriftarten</vt:lpstr>
      </vt:variant>
      <vt:variant>
        <vt:i4>8</vt:i4>
      </vt:variant>
      <vt:variant>
        <vt:lpstr>Design</vt:lpstr>
      </vt:variant>
      <vt:variant>
        <vt:i4>7</vt:i4>
      </vt:variant>
      <vt:variant>
        <vt:lpstr>Folientitel</vt:lpstr>
      </vt:variant>
      <vt:variant>
        <vt:i4>27</vt:i4>
      </vt:variant>
    </vt:vector>
  </HeadingPairs>
  <TitlesOfParts>
    <vt:vector size="42" baseType="lpstr">
      <vt:lpstr>Arial</vt:lpstr>
      <vt:lpstr>Arial Bold</vt:lpstr>
      <vt:lpstr>Arial Italic</vt:lpstr>
      <vt:lpstr>Calibri</vt:lpstr>
      <vt:lpstr>Calibri Bold</vt:lpstr>
      <vt:lpstr>RUB Scala MZ</vt:lpstr>
      <vt:lpstr>Times New Roman</vt:lpstr>
      <vt:lpstr>Wingdings</vt:lpstr>
      <vt:lpstr>Titelfolie mit Text</vt:lpstr>
      <vt:lpstr>Contentfolie</vt:lpstr>
      <vt:lpstr>Textformate</vt:lpstr>
      <vt:lpstr>1_Contentfolie</vt:lpstr>
      <vt:lpstr>01_PPT Arial</vt:lpstr>
      <vt:lpstr>2_Contentfolie</vt:lpstr>
      <vt:lpstr>1_Titelfolie mit Text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Ruhr-Universität Bochum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B.A.-Vorlesung</dc:title>
  <dc:subject>Luther und die Alternativen</dc:subject>
  <dc:creator>Prof. Dr. Ute Gause</dc:creator>
  <cp:lastModifiedBy>Microsoft Office User</cp:lastModifiedBy>
  <cp:revision>515</cp:revision>
  <dcterms:created xsi:type="dcterms:W3CDTF">2013-12-16T16:03:48Z</dcterms:created>
  <dcterms:modified xsi:type="dcterms:W3CDTF">2025-01-30T10:30:31Z</dcterms:modified>
  <cp:category>Evangelische Theologie</cp:category>
  <cp:contentStatus>fertig bis auf Datum</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earbeitet von">
    <vt:lpwstr>Jens Beuermann</vt:lpwstr>
  </property>
</Properties>
</file>